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7403D-99EF-4158-B164-9E2E8EC60E13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B3A54-2150-4124-B524-B19B0012C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4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3A54-2150-4124-B524-B19B0012CF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64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7C0FD5-01BD-44FF-B419-0184D9F96D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65923A-3B3D-4541-9B47-60C2D64E16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1AA235-B405-49B7-AC53-7011EE2100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A5C3D-C634-4F76-9B86-C9BC9938AB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4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B54B55-79D8-4D57-BC29-D5278C0306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84809-439D-4DB2-9F9F-8754664B6E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91E049-1303-4572-BF01-1CD7C737A5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53E71-5D6C-4BA2-84BE-6D7F4E342C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61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2EAD26-64DC-456D-87D0-C742E6097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487D3B-390F-4B19-9504-10D0B01EE8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587F88-E5DF-4E67-9800-781FBA534B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3BA15-DF81-4F7F-97B9-FD732A34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77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232AC4-FBE8-4BF5-BFDC-101F7A2EAB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73304B-5A90-4DF0-B0E9-981EFE2CF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62DB29-CE19-4F94-9839-259549E33B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8F701-3E78-451E-A472-8BA7704A3E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89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5D3E60-BDFB-4EDC-BBC7-DC8E15B58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D86D85-57D3-4694-A051-F73F8EE8FF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8F0BC2-56F1-4A6B-BBD6-6464051BFE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C46C0-0A84-49AC-B92E-E8430A7F27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90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26BA56-9217-4F06-AE3A-A078C79CBC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074A78-DAD8-47BF-B591-EB0336F4C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8CBA4-81CF-4E33-A9EC-EADF86295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2E82C-0E84-4A03-9633-678CE14B3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8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EDBC9D1-BC2F-4602-BE18-ABE61ACB5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68E666F-0A51-465F-B950-2CA790A021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4A46E2F-68B8-4949-9CA9-CA18E9F63A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DBE46-C89E-437E-B945-0487DFF596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96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DAA2506-9434-46F6-93B9-54EDA7F6FA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F53D94-B2B9-4ECB-81C7-671A0321F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B10E44-5F88-46C5-814C-0C5B8B2746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D715-5542-4349-B14A-D3CDF4021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70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2792BC-C3D1-4D1E-9E61-A6B935C15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38FE8A-432D-47D8-8C2F-6AC8618154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A4787E-34BC-4E7C-B95E-1B380FC2D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D7EC9-80B4-4946-9217-39336EBB81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1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6BB41E-E3B0-4098-ADE6-77581C72A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09D7E1-86B6-4B05-9254-B45AF4F4FE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51B41D-5059-49B2-A31A-C07C2E4843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6E1EC-25C4-4F7D-BBA9-B9B81B194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65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1C798B-FA45-4805-9D67-D22A6DD340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BE1D8D-84F5-4AC9-ACB0-15C40B4288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DF9CCC-DCE3-4B8A-B488-7C65F4CAD7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69E4-4E77-4B07-B2B3-25AA7D85A9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30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278C69-84AD-4446-A22F-7E525897D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E9D808-90AE-4B93-B1E9-73FD37E54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A1F034-11B0-4DBE-9B8E-EB2440F927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08EECD-35F3-4612-82D4-DD007ADEFAC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A17141-3E3C-4978-A1A0-3EEF946F1E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3D73C9B-0AF4-4D33-B060-742183EBA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red banner">
            <a:extLst>
              <a:ext uri="{FF2B5EF4-FFF2-40B4-BE49-F238E27FC236}">
                <a16:creationId xmlns:a16="http://schemas.microsoft.com/office/drawing/2014/main" id="{F470C8A6-1F4C-49A9-800F-8BEB44E55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>
            <a:extLst>
              <a:ext uri="{FF2B5EF4-FFF2-40B4-BE49-F238E27FC236}">
                <a16:creationId xmlns:a16="http://schemas.microsoft.com/office/drawing/2014/main" id="{66C62F90-D672-4967-A564-8C945E4B4C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355975"/>
          </a:xfrm>
        </p:spPr>
        <p:txBody>
          <a:bodyPr/>
          <a:lstStyle/>
          <a:p>
            <a:r>
              <a:rPr lang="en-US" altLang="en-US" dirty="0"/>
              <a:t>Pennsylvania Sunshine Act Amendment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052" name="Subtitle 2">
            <a:extLst>
              <a:ext uri="{FF2B5EF4-FFF2-40B4-BE49-F238E27FC236}">
                <a16:creationId xmlns:a16="http://schemas.microsoft.com/office/drawing/2014/main" id="{8F45C326-B8E3-466B-8A25-4E826D915A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2053" name="Picture 14" descr="Military-Vet-rgb">
            <a:extLst>
              <a:ext uri="{FF2B5EF4-FFF2-40B4-BE49-F238E27FC236}">
                <a16:creationId xmlns:a16="http://schemas.microsoft.com/office/drawing/2014/main" id="{8BB8DA1A-5BF2-49A4-A4CD-FE3BB10F6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13" y="5848350"/>
            <a:ext cx="22621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 descr="red banner">
            <a:extLst>
              <a:ext uri="{FF2B5EF4-FFF2-40B4-BE49-F238E27FC236}">
                <a16:creationId xmlns:a16="http://schemas.microsoft.com/office/drawing/2014/main" id="{F5F35751-DCBE-4AE1-9469-A55F0B8FB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>
            <a:extLst>
              <a:ext uri="{FF2B5EF4-FFF2-40B4-BE49-F238E27FC236}">
                <a16:creationId xmlns:a16="http://schemas.microsoft.com/office/drawing/2014/main" id="{ED214909-3B61-41C8-98AB-18EBC8E53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/>
            </a:br>
            <a:endParaRPr lang="en-US" altLang="en-US"/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33BD7B2C-8E83-4D4D-ACF8-54A51C73E8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89050"/>
            <a:ext cx="8229600" cy="4837113"/>
          </a:xfrm>
        </p:spPr>
        <p:txBody>
          <a:bodyPr/>
          <a:lstStyle/>
          <a:p>
            <a:r>
              <a:rPr lang="en-US" altLang="en-US" sz="2800"/>
              <a:t>Senate Bill No. 554 of 2021 amends the Pennsylvania Sunshine Act, 65 Pa.C.S. §§ 701-716,:</a:t>
            </a:r>
          </a:p>
          <a:p>
            <a:pPr lvl="1"/>
            <a:r>
              <a:rPr lang="en-US" altLang="en-US" sz="2400"/>
              <a:t>becomes effective on August 29, 2021;</a:t>
            </a:r>
          </a:p>
          <a:p>
            <a:pPr lvl="1"/>
            <a:r>
              <a:rPr lang="en-US" altLang="en-US" sz="2400"/>
              <a:t>requires agencies to post the agenda of a public meeting at least 24 hours in advance of the meeting; </a:t>
            </a:r>
          </a:p>
          <a:p>
            <a:pPr lvl="1"/>
            <a:r>
              <a:rPr lang="en-US" altLang="en-US" sz="2400"/>
              <a:t>applies to regular and special meetings </a:t>
            </a:r>
          </a:p>
          <a:p>
            <a:pPr lvl="2"/>
            <a:r>
              <a:rPr lang="en-US" altLang="en-US" sz="2000"/>
              <a:t>i.e. - meetings during which deliberation and planned official action will take place; and</a:t>
            </a:r>
          </a:p>
          <a:p>
            <a:pPr lvl="1"/>
            <a:r>
              <a:rPr lang="en-US" altLang="en-US" sz="2400"/>
              <a:t>does not apply to conferences, work sessions, or executive sessions.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</p:txBody>
      </p:sp>
      <p:pic>
        <p:nvPicPr>
          <p:cNvPr id="3077" name="Picture 14" descr="Military-Vet-rgb">
            <a:extLst>
              <a:ext uri="{FF2B5EF4-FFF2-40B4-BE49-F238E27FC236}">
                <a16:creationId xmlns:a16="http://schemas.microsoft.com/office/drawing/2014/main" id="{1F2284C2-3986-4306-9619-8DFFA4F50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13" y="5848350"/>
            <a:ext cx="22621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 descr="red banner">
            <a:extLst>
              <a:ext uri="{FF2B5EF4-FFF2-40B4-BE49-F238E27FC236}">
                <a16:creationId xmlns:a16="http://schemas.microsoft.com/office/drawing/2014/main" id="{FBC0AC3F-4C5C-4986-B1AB-AF3183F64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">
            <a:extLst>
              <a:ext uri="{FF2B5EF4-FFF2-40B4-BE49-F238E27FC236}">
                <a16:creationId xmlns:a16="http://schemas.microsoft.com/office/drawing/2014/main" id="{9B0BC870-8345-4049-A23E-7EF4B54FDC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/>
            </a:br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07CCE-AA6E-4DAD-87D9-BE242A648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9050"/>
            <a:ext cx="8229600" cy="4837113"/>
          </a:xfrm>
        </p:spPr>
        <p:txBody>
          <a:bodyPr/>
          <a:lstStyle/>
          <a:p>
            <a:pPr>
              <a:defRPr/>
            </a:pPr>
            <a:r>
              <a:rPr lang="en-US" dirty="0"/>
              <a:t>The Agenda must be posted:</a:t>
            </a:r>
          </a:p>
          <a:p>
            <a:pPr lvl="1">
              <a:defRPr/>
            </a:pPr>
            <a:r>
              <a:rPr lang="en-US" dirty="0"/>
              <a:t>on the agency’s website(s)</a:t>
            </a:r>
          </a:p>
          <a:p>
            <a:pPr lvl="2">
              <a:defRPr/>
            </a:pPr>
            <a:r>
              <a:rPr lang="en-US" dirty="0"/>
              <a:t>including the agency’s social media pages (i.e. – Facebook, Twitter, etc.);</a:t>
            </a:r>
          </a:p>
          <a:p>
            <a:pPr lvl="1">
              <a:defRPr/>
            </a:pPr>
            <a:r>
              <a:rPr lang="en-US" dirty="0"/>
              <a:t>at the agency’s offices; and</a:t>
            </a:r>
          </a:p>
          <a:p>
            <a:pPr lvl="1">
              <a:defRPr/>
            </a:pPr>
            <a:r>
              <a:rPr lang="en-US" dirty="0"/>
              <a:t>at the meeting site(s).</a:t>
            </a:r>
          </a:p>
          <a:p>
            <a:pPr>
              <a:defRPr/>
            </a:pPr>
            <a:r>
              <a:rPr lang="en-US" dirty="0"/>
              <a:t>Copies of the agenda must be available to all individuals attending the meeting.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4101" name="Picture 14" descr="Military-Vet-rgb">
            <a:extLst>
              <a:ext uri="{FF2B5EF4-FFF2-40B4-BE49-F238E27FC236}">
                <a16:creationId xmlns:a16="http://schemas.microsoft.com/office/drawing/2014/main" id="{CA650756-8B66-4F67-B4AD-C343BB066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13" y="5848350"/>
            <a:ext cx="22621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 descr="red banner">
            <a:extLst>
              <a:ext uri="{FF2B5EF4-FFF2-40B4-BE49-F238E27FC236}">
                <a16:creationId xmlns:a16="http://schemas.microsoft.com/office/drawing/2014/main" id="{066D36E6-CFA9-47E4-A2D7-1FC925BA2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>
            <a:extLst>
              <a:ext uri="{FF2B5EF4-FFF2-40B4-BE49-F238E27FC236}">
                <a16:creationId xmlns:a16="http://schemas.microsoft.com/office/drawing/2014/main" id="{111BB23F-8FCA-4022-B28E-F7792B403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/>
            </a:br>
            <a:endParaRPr lang="en-US" altLang="en-US"/>
          </a:p>
        </p:txBody>
      </p:sp>
      <p:sp>
        <p:nvSpPr>
          <p:cNvPr id="5124" name="Subtitle 2">
            <a:extLst>
              <a:ext uri="{FF2B5EF4-FFF2-40B4-BE49-F238E27FC236}">
                <a16:creationId xmlns:a16="http://schemas.microsoft.com/office/drawing/2014/main" id="{2D70F28F-12B4-4939-8952-8A8521EC53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89050"/>
            <a:ext cx="8229600" cy="4837113"/>
          </a:xfrm>
        </p:spPr>
        <p:txBody>
          <a:bodyPr/>
          <a:lstStyle/>
          <a:p>
            <a:r>
              <a:rPr lang="en-US" altLang="en-US"/>
              <a:t>The Agenda may be changed less than 24 hours before the meeting if:</a:t>
            </a:r>
          </a:p>
          <a:p>
            <a:pPr lvl="1"/>
            <a:r>
              <a:rPr lang="en-US" altLang="en-US"/>
              <a:t>the change is </a:t>
            </a:r>
            <a:r>
              <a:rPr lang="en-US" altLang="en-US" i="1"/>
              <a:t>de minimus</a:t>
            </a:r>
            <a:r>
              <a:rPr lang="en-US" altLang="en-US"/>
              <a:t> in nature;</a:t>
            </a:r>
          </a:p>
          <a:p>
            <a:pPr lvl="1"/>
            <a:r>
              <a:rPr lang="en-US" altLang="en-US"/>
              <a:t>does not involve the expenditure of funds; and</a:t>
            </a:r>
          </a:p>
          <a:p>
            <a:pPr lvl="1"/>
            <a:r>
              <a:rPr lang="en-US" altLang="en-US"/>
              <a:t>does not involve the agency entering into a contract or agreement.</a:t>
            </a:r>
            <a:endParaRPr lang="en-US" altLang="en-US" i="1"/>
          </a:p>
        </p:txBody>
      </p:sp>
      <p:pic>
        <p:nvPicPr>
          <p:cNvPr id="5125" name="Picture 14" descr="Military-Vet-rgb">
            <a:extLst>
              <a:ext uri="{FF2B5EF4-FFF2-40B4-BE49-F238E27FC236}">
                <a16:creationId xmlns:a16="http://schemas.microsoft.com/office/drawing/2014/main" id="{75302041-4EC3-48C0-81F0-924B60283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13" y="5848350"/>
            <a:ext cx="22621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 descr="red banner">
            <a:extLst>
              <a:ext uri="{FF2B5EF4-FFF2-40B4-BE49-F238E27FC236}">
                <a16:creationId xmlns:a16="http://schemas.microsoft.com/office/drawing/2014/main" id="{80FBC812-887B-48A5-BC84-E357A41CC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>
            <a:extLst>
              <a:ext uri="{FF2B5EF4-FFF2-40B4-BE49-F238E27FC236}">
                <a16:creationId xmlns:a16="http://schemas.microsoft.com/office/drawing/2014/main" id="{6D788E7F-9619-4D8A-93FE-751221994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/>
            </a:br>
            <a:endParaRPr lang="en-US" altLang="en-US"/>
          </a:p>
        </p:txBody>
      </p:sp>
      <p:sp>
        <p:nvSpPr>
          <p:cNvPr id="6148" name="Subtitle 2">
            <a:extLst>
              <a:ext uri="{FF2B5EF4-FFF2-40B4-BE49-F238E27FC236}">
                <a16:creationId xmlns:a16="http://schemas.microsoft.com/office/drawing/2014/main" id="{A9F4388C-0301-45AF-97A1-B6DD1805CE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89050"/>
            <a:ext cx="8229600" cy="4837113"/>
          </a:xfrm>
        </p:spPr>
        <p:txBody>
          <a:bodyPr/>
          <a:lstStyle/>
          <a:p>
            <a:r>
              <a:rPr lang="en-US" altLang="en-US" sz="2800"/>
              <a:t>The Agenda may be changed during the meeting when:</a:t>
            </a:r>
          </a:p>
          <a:p>
            <a:pPr lvl="1"/>
            <a:r>
              <a:rPr lang="en-US" altLang="en-US" sz="2400"/>
              <a:t>a member of the public brings up the matter to be added to the agenda; </a:t>
            </a:r>
          </a:p>
          <a:p>
            <a:pPr lvl="1"/>
            <a:r>
              <a:rPr lang="en-US" altLang="en-US" sz="2400"/>
              <a:t>the matter is </a:t>
            </a:r>
            <a:r>
              <a:rPr lang="en-US" altLang="en-US" sz="2400" i="1"/>
              <a:t>de minimus</a:t>
            </a:r>
            <a:r>
              <a:rPr lang="en-US" altLang="en-US" sz="2400"/>
              <a:t> in nature; and </a:t>
            </a:r>
          </a:p>
          <a:p>
            <a:pPr lvl="1"/>
            <a:r>
              <a:rPr lang="en-US" altLang="en-US" sz="2400"/>
              <a:t>the matter does not involve the expenditure of funds or entering into a contract or agreement by the agency.</a:t>
            </a:r>
          </a:p>
          <a:p>
            <a:pPr lvl="1"/>
            <a:r>
              <a:rPr lang="en-US" altLang="en-US" sz="2400"/>
              <a:t>In such instances, the alternative is to defer the matter to a future meeting.</a:t>
            </a:r>
          </a:p>
          <a:p>
            <a:endParaRPr lang="en-US" altLang="en-US"/>
          </a:p>
        </p:txBody>
      </p:sp>
      <p:pic>
        <p:nvPicPr>
          <p:cNvPr id="6149" name="Picture 14" descr="Military-Vet-rgb">
            <a:extLst>
              <a:ext uri="{FF2B5EF4-FFF2-40B4-BE49-F238E27FC236}">
                <a16:creationId xmlns:a16="http://schemas.microsoft.com/office/drawing/2014/main" id="{91A88346-3ECE-443A-85B6-1772C799C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13" y="5848350"/>
            <a:ext cx="22621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3" descr="red banner">
            <a:extLst>
              <a:ext uri="{FF2B5EF4-FFF2-40B4-BE49-F238E27FC236}">
                <a16:creationId xmlns:a16="http://schemas.microsoft.com/office/drawing/2014/main" id="{5843B1B7-90DD-4733-947C-D99FCAE87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>
            <a:extLst>
              <a:ext uri="{FF2B5EF4-FFF2-40B4-BE49-F238E27FC236}">
                <a16:creationId xmlns:a16="http://schemas.microsoft.com/office/drawing/2014/main" id="{BB374435-6C50-442E-8787-FE3C1769B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/>
            </a:br>
            <a:endParaRPr lang="en-US" altLang="en-US"/>
          </a:p>
        </p:txBody>
      </p:sp>
      <p:sp>
        <p:nvSpPr>
          <p:cNvPr id="7172" name="Subtitle 2">
            <a:extLst>
              <a:ext uri="{FF2B5EF4-FFF2-40B4-BE49-F238E27FC236}">
                <a16:creationId xmlns:a16="http://schemas.microsoft.com/office/drawing/2014/main" id="{6F1170C3-9E9C-49FD-9C24-6845B9883F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89050"/>
            <a:ext cx="8229600" cy="4837113"/>
          </a:xfrm>
        </p:spPr>
        <p:txBody>
          <a:bodyPr/>
          <a:lstStyle/>
          <a:p>
            <a:r>
              <a:rPr lang="en-US" altLang="en-US" sz="2800" dirty="0"/>
              <a:t>The Agenda may also be changed during the meeting if:</a:t>
            </a:r>
          </a:p>
          <a:p>
            <a:pPr lvl="1"/>
            <a:r>
              <a:rPr lang="en-US" altLang="en-US" sz="2400" dirty="0"/>
              <a:t>upon a majority vote of voting members of the board/commission; and </a:t>
            </a:r>
          </a:p>
          <a:p>
            <a:pPr lvl="1"/>
            <a:r>
              <a:rPr lang="en-US" altLang="en-US" sz="2400" dirty="0"/>
              <a:t>the reason for the change is announced at the meeting prior to the vote to change the agenda.</a:t>
            </a:r>
          </a:p>
          <a:p>
            <a:pPr lvl="1"/>
            <a:r>
              <a:rPr lang="en-US" altLang="en-US" sz="2400" dirty="0"/>
              <a:t>In such instances:</a:t>
            </a:r>
          </a:p>
          <a:p>
            <a:pPr lvl="2"/>
            <a:r>
              <a:rPr lang="en-US" altLang="en-US" sz="2000" dirty="0"/>
              <a:t>the meeting minutes must reflect the change to the agenda; and</a:t>
            </a:r>
          </a:p>
          <a:p>
            <a:pPr lvl="2"/>
            <a:r>
              <a:rPr lang="en-US" altLang="en-US" sz="2000" dirty="0"/>
              <a:t>the amended agenda must be posted no later than the first business day following the meeting.</a:t>
            </a:r>
          </a:p>
          <a:p>
            <a:endParaRPr lang="en-US" altLang="en-US" dirty="0"/>
          </a:p>
        </p:txBody>
      </p:sp>
      <p:pic>
        <p:nvPicPr>
          <p:cNvPr id="7173" name="Picture 14" descr="Military-Vet-rgb">
            <a:extLst>
              <a:ext uri="{FF2B5EF4-FFF2-40B4-BE49-F238E27FC236}">
                <a16:creationId xmlns:a16="http://schemas.microsoft.com/office/drawing/2014/main" id="{9A6C69F9-3A14-4B82-9D9A-407787255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13" y="5848350"/>
            <a:ext cx="22621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A66E6BC9B6F34EB40A7D2DBE04E316" ma:contentTypeVersion="1" ma:contentTypeDescription="Create a new document." ma:contentTypeScope="" ma:versionID="a51a86621b98edbf4174dc625f89825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F66128-EDA8-49F6-A849-80B71ED2125E}"/>
</file>

<file path=customXml/itemProps2.xml><?xml version="1.0" encoding="utf-8"?>
<ds:datastoreItem xmlns:ds="http://schemas.openxmlformats.org/officeDocument/2006/customXml" ds:itemID="{C3A2D567-FD9D-4636-A753-B8D4E39907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6FF497-0921-4986-AB5F-420E4298E99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348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Pennsylvania Sunshine Act Amendment  </vt:lpstr>
      <vt:lpstr> </vt:lpstr>
      <vt:lpstr> </vt:lpstr>
      <vt:lpstr> </vt:lpstr>
      <vt:lpstr> </vt:lpstr>
      <vt:lpstr> </vt:lpstr>
    </vt:vector>
  </TitlesOfParts>
  <Company>Office of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aforsman</dc:creator>
  <cp:lastModifiedBy>Pettis, Elizabeth</cp:lastModifiedBy>
  <cp:revision>30</cp:revision>
  <dcterms:created xsi:type="dcterms:W3CDTF">2011-11-29T20:35:02Z</dcterms:created>
  <dcterms:modified xsi:type="dcterms:W3CDTF">2021-07-29T18:24:04Z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0x01010013A66E6BC9B6F34EB40A7D2DBE04E316</vt:lpwstr>
  </property>
  <property fmtid="{D5CDD505-2E9C-101B-9397-08002B2CF9AE}" pid="3" name="Order">
    <vt:r8>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SharedWithUsers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