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rels" ContentType="application/vnd.openxmlformats-package.relationships+xml"/>
  <Default Extension="emf" ContentType="image/x-emf"/>
  <Default Extension="jpeg" ContentType="image/jpeg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</p:sldIdLst>
  <p:sldSz cx="9144000" cy="6858000" type="screen4x3"/>
  <p:notesSz cx="685800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00"/>
    <a:srgbClr val="F5F5F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3114" autoAdjust="0"/>
    <p:restoredTop sz="94660"/>
  </p:normalViewPr>
  <p:slideViewPr>
    <p:cSldViewPr>
      <p:cViewPr varScale="1">
        <p:scale>
          <a:sx n="84" d="100"/>
          <a:sy n="84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87" y="-77"/>
      </p:cViewPr>
      <p:guideLst>
        <p:guide orient="horz" pos="2926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mvfigclstrfs\fig_dept_folders\VA_Share\PROGRAMS\Program%20Slides\Sep%2013\Sep%2013%20Updated%20PVP%20Chart%20in%20Microsoft%20Office%20PowerPoin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723514211886385"/>
          <c:y val="4.8498845265588855E-2"/>
          <c:w val="0.64857881136951889"/>
          <c:h val="0.91454965357968498"/>
        </c:manualLayout>
      </c:layout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Expended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FY 11-12</c:v>
                </c:pt>
                <c:pt idx="1">
                  <c:v>FY 12-13</c:v>
                </c:pt>
                <c:pt idx="2">
                  <c:v>FY 13-14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195178</c:v>
                </c:pt>
                <c:pt idx="1">
                  <c:v>200000</c:v>
                </c:pt>
                <c:pt idx="2">
                  <c:v>67113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Projected Expenditure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Sheet1!$A$2:$A$4</c:f>
              <c:strCache>
                <c:ptCount val="3"/>
                <c:pt idx="0">
                  <c:v>FY 11-12</c:v>
                </c:pt>
                <c:pt idx="1">
                  <c:v>FY 12-13</c:v>
                </c:pt>
                <c:pt idx="2">
                  <c:v>FY 13-14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 formatCode="#,##0">
                  <c:v>132887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Lapse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Sheet1!$A$2:$A$4</c:f>
              <c:strCache>
                <c:ptCount val="3"/>
                <c:pt idx="0">
                  <c:v>FY 11-12</c:v>
                </c:pt>
                <c:pt idx="1">
                  <c:v>FY 12-13</c:v>
                </c:pt>
                <c:pt idx="2">
                  <c:v>FY 13-14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overlap val="100"/>
        <c:axId val="116083712"/>
        <c:axId val="116085504"/>
      </c:barChart>
      <c:catAx>
        <c:axId val="11608371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84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6085504"/>
        <c:crosses val="autoZero"/>
        <c:auto val="1"/>
        <c:lblAlgn val="ctr"/>
        <c:lblOffset val="100"/>
      </c:catAx>
      <c:valAx>
        <c:axId val="116085504"/>
        <c:scaling>
          <c:orientation val="minMax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84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6083712"/>
        <c:crosses val="autoZero"/>
        <c:crossBetween val="between"/>
      </c:valAx>
      <c:spPr>
        <a:noFill/>
        <a:ln w="25456">
          <a:noFill/>
        </a:ln>
      </c:spPr>
    </c:plotArea>
    <c:plotVisOnly val="1"/>
    <c:dispBlanksAs val="gap"/>
  </c:chart>
  <c:txPr>
    <a:bodyPr/>
    <a:lstStyle/>
    <a:p>
      <a:pPr>
        <a:defRPr sz="184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8067179804771753E-2"/>
          <c:y val="0.21270456577543267"/>
          <c:w val="0.77214802184456433"/>
          <c:h val="0.70797707978810365"/>
        </c:manualLayout>
      </c:layout>
      <c:barChart>
        <c:barDir val="col"/>
        <c:grouping val="stacked"/>
        <c:ser>
          <c:idx val="0"/>
          <c:order val="0"/>
          <c:tx>
            <c:strRef>
              <c:f>Sheet1!$E$13</c:f>
              <c:strCache>
                <c:ptCount val="1"/>
                <c:pt idx="0">
                  <c:v>Expended</c:v>
                </c:pt>
              </c:strCache>
            </c:strRef>
          </c:tx>
          <c:dLbls>
            <c:dLbl>
              <c:idx val="0"/>
              <c:layout>
                <c:manualLayout>
                  <c:x val="-1.4637083646651743E-3"/>
                  <c:y val="-5.079365079365087E-2"/>
                </c:manualLayout>
              </c:layout>
              <c:tx>
                <c:rich>
                  <a:bodyPr/>
                  <a:lstStyle/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$4,850 Lapse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236 Claimants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$414, 150 Expended</a:t>
                    </a: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dLblPos val="ctr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245 Claimants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$531,150 Expended 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(exceeded appropriation by $106,150)</a:t>
                    </a: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</c:dLbl>
            <c:dLbl>
              <c:idx val="2"/>
              <c:layout>
                <c:manualLayout>
                  <c:x val="1.4635931211123328E-3"/>
                  <c:y val="-0.10920634920634976"/>
                </c:manualLayout>
              </c:layout>
              <c:tx>
                <c:rich>
                  <a:bodyPr/>
                  <a:lstStyle/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810 Claimants </a:t>
                    </a: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$1,192,650 Expended</a:t>
                    </a: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(exceeded Appropriation 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by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$737,650</a:t>
                    </a:r>
                  </a:p>
                </c:rich>
              </c:tx>
              <c:dLblPos val="ctr"/>
            </c:dLbl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SerName val="1"/>
          </c:dLbls>
          <c:cat>
            <c:strRef>
              <c:f>Sheet1!$F$12:$I$12</c:f>
              <c:strCache>
                <c:ptCount val="4"/>
                <c:pt idx="0">
                  <c:v>FY 10-11</c:v>
                </c:pt>
                <c:pt idx="1">
                  <c:v>FY 11-12</c:v>
                </c:pt>
                <c:pt idx="2">
                  <c:v>FY 12-13</c:v>
                </c:pt>
                <c:pt idx="3">
                  <c:v>FY 13-14</c:v>
                </c:pt>
              </c:strCache>
            </c:strRef>
          </c:cat>
          <c:val>
            <c:numRef>
              <c:f>Sheet1!$F$13:$I$13</c:f>
              <c:numCache>
                <c:formatCode>0%</c:formatCode>
                <c:ptCount val="4"/>
                <c:pt idx="0">
                  <c:v>0.99</c:v>
                </c:pt>
                <c:pt idx="1">
                  <c:v>1.25</c:v>
                </c:pt>
                <c:pt idx="2">
                  <c:v>2.6212087912087907</c:v>
                </c:pt>
                <c:pt idx="3">
                  <c:v>0.57344720496894408</c:v>
                </c:pt>
              </c:numCache>
            </c:numRef>
          </c:val>
        </c:ser>
        <c:ser>
          <c:idx val="1"/>
          <c:order val="1"/>
          <c:tx>
            <c:strRef>
              <c:f>Sheet1!$E$14</c:f>
              <c:strCache>
                <c:ptCount val="1"/>
                <c:pt idx="0">
                  <c:v>Projected Expenditure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Sheet1!$F$12:$I$12</c:f>
              <c:strCache>
                <c:ptCount val="4"/>
                <c:pt idx="0">
                  <c:v>FY 10-11</c:v>
                </c:pt>
                <c:pt idx="1">
                  <c:v>FY 11-12</c:v>
                </c:pt>
                <c:pt idx="2">
                  <c:v>FY 12-13</c:v>
                </c:pt>
                <c:pt idx="3">
                  <c:v>FY 13-14</c:v>
                </c:pt>
              </c:strCache>
            </c:strRef>
          </c:cat>
          <c:val>
            <c:numRef>
              <c:f>Sheet1!$F$14:$I$14</c:f>
              <c:numCache>
                <c:formatCode>#,##0</c:formatCode>
                <c:ptCount val="4"/>
                <c:pt idx="0" formatCode="General">
                  <c:v>0</c:v>
                </c:pt>
                <c:pt idx="1">
                  <c:v>0</c:v>
                </c:pt>
                <c:pt idx="2" formatCode="0%">
                  <c:v>0</c:v>
                </c:pt>
                <c:pt idx="3" formatCode="0%">
                  <c:v>1.6083571428571457</c:v>
                </c:pt>
              </c:numCache>
            </c:numRef>
          </c:val>
        </c:ser>
        <c:ser>
          <c:idx val="2"/>
          <c:order val="2"/>
          <c:tx>
            <c:strRef>
              <c:f>Sheet1!$E$15</c:f>
              <c:strCache>
                <c:ptCount val="1"/>
                <c:pt idx="0">
                  <c:v>Lapse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Sheet1!$F$12:$H$12</c:f>
              <c:strCache>
                <c:ptCount val="3"/>
                <c:pt idx="0">
                  <c:v>FY 10-11</c:v>
                </c:pt>
                <c:pt idx="1">
                  <c:v>FY 11-12</c:v>
                </c:pt>
                <c:pt idx="2">
                  <c:v>FY 12-13</c:v>
                </c:pt>
              </c:strCache>
            </c:strRef>
          </c:cat>
          <c:val>
            <c:numRef>
              <c:f>Sheet1!$F$15:$H$15</c:f>
              <c:numCache>
                <c:formatCode>General</c:formatCode>
                <c:ptCount val="3"/>
                <c:pt idx="0" formatCode="0%">
                  <c:v>1.0000000000000031E-2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gapWidth val="22"/>
        <c:overlap val="100"/>
        <c:axId val="65925888"/>
        <c:axId val="65927424"/>
      </c:barChart>
      <c:catAx>
        <c:axId val="6592588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927424"/>
        <c:crosses val="autoZero"/>
        <c:auto val="1"/>
        <c:lblAlgn val="ctr"/>
        <c:lblOffset val="100"/>
      </c:catAx>
      <c:valAx>
        <c:axId val="65927424"/>
        <c:scaling>
          <c:orientation val="minMax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925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896354112941118"/>
          <c:y val="0.46042278746570342"/>
          <c:w val="0.16103645887058893"/>
          <c:h val="0.21411661238680244"/>
        </c:manualLayout>
      </c:layout>
      <c:txPr>
        <a:bodyPr/>
        <a:lstStyle/>
        <a:p>
          <a:pPr>
            <a:defRPr sz="96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0.85437</cdr:x>
      <cdr:y>0.1045</cdr:y>
    </cdr:from>
    <cdr:to>
      <cdr:x>0.9735</cdr:x>
      <cdr:y>0.1706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05600" y="457200"/>
          <a:ext cx="935004" cy="3090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0.84609</cdr:x>
      <cdr:y>0.55961</cdr:y>
    </cdr:from>
    <cdr:to>
      <cdr:x>0.98377</cdr:x>
      <cdr:y>0.66334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475412" y="2441575"/>
          <a:ext cx="1053711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0.80651</cdr:x>
      <cdr:y>0.40427</cdr:y>
    </cdr:from>
    <cdr:to>
      <cdr:x>0.97192</cdr:x>
      <cdr:y>0.47062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70612" y="1755775"/>
          <a:ext cx="1267852" cy="293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0.66812</cdr:x>
      <cdr:y>0.53714</cdr:y>
    </cdr:from>
    <cdr:to>
      <cdr:x>0.80022</cdr:x>
      <cdr:y>0.84952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829300" y="2686050"/>
          <a:ext cx="1152525" cy="156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1017 </a:t>
          </a:r>
          <a:r>
            <a:rPr lang="en-US" sz="1100" dirty="0"/>
            <a:t>Claimants</a:t>
          </a:r>
          <a:br>
            <a:rPr lang="en-US" sz="1100" dirty="0"/>
          </a:br>
          <a:r>
            <a:rPr lang="en-US" sz="1100" dirty="0"/>
            <a:t/>
          </a:r>
          <a:br>
            <a:rPr lang="en-US" sz="1100" dirty="0"/>
          </a:br>
          <a:r>
            <a:rPr lang="en-US" sz="1100" dirty="0"/>
            <a:t>Total Projected Expenditures through June 30 2013</a:t>
          </a:r>
          <a:br>
            <a:rPr lang="en-US" sz="1100" dirty="0"/>
          </a:br>
          <a:r>
            <a:rPr lang="en-US" sz="1100" dirty="0"/>
            <a:t>$</a:t>
          </a:r>
          <a:r>
            <a:rPr lang="en-US" sz="1100" dirty="0" smtClean="0"/>
            <a:t>2,071,564</a:t>
          </a:r>
          <a:r>
            <a:rPr lang="en-US" sz="1100" dirty="0"/>
            <a:t/>
          </a:r>
          <a:br>
            <a:rPr lang="en-US" sz="1100" dirty="0"/>
          </a:br>
          <a:r>
            <a:rPr lang="en-US" sz="1100" dirty="0"/>
            <a:t/>
          </a:r>
          <a:br>
            <a:rPr lang="en-US" sz="1100" dirty="0"/>
          </a:br>
          <a:endParaRPr lang="en-US" sz="1100" dirty="0"/>
        </a:p>
      </cdr:txBody>
    </cdr:sp>
  </cdr:relSizeAnchor>
  <cdr:relSizeAnchor xmlns:cdr="http://schemas.openxmlformats.org/drawingml/2006/chartDrawing">
    <cdr:from>
      <cdr:x>0.05131</cdr:x>
      <cdr:y>0.01333</cdr:y>
    </cdr:from>
    <cdr:to>
      <cdr:x>0.93559</cdr:x>
      <cdr:y>0.19619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7675" y="66675"/>
          <a:ext cx="771524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0.03384</cdr:x>
      <cdr:y>0.00762</cdr:y>
    </cdr:from>
    <cdr:to>
      <cdr:x>0.96507</cdr:x>
      <cdr:y>0.22476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5275" y="38099"/>
          <a:ext cx="8124825" cy="1085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200" b="1" dirty="0"/>
            <a:t>Paralyzed Veterans Pension</a:t>
          </a:r>
        </a:p>
        <a:p xmlns:a="http://schemas.openxmlformats.org/drawingml/2006/main">
          <a:pPr algn="ctr"/>
          <a:r>
            <a:rPr lang="en-US" sz="3200" b="1" dirty="0"/>
            <a:t>$1,288,000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84613" y="882332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8D772-1DDF-4EE8-8D37-A1985A74F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696913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2774"/>
            <a:ext cx="5486400" cy="4180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5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3935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5AA576-4484-434F-9733-E57744BF32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84613" y="8823936"/>
            <a:ext cx="2971800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45" tIns="44574" rIns="89145" bIns="44574" anchor="b"/>
          <a:lstStyle/>
          <a:p>
            <a:pPr algn="r"/>
            <a:fld id="{2BD368CD-0E85-4DA3-8F67-D207D267458C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4412775"/>
            <a:ext cx="6186488" cy="4180523"/>
          </a:xfrm>
          <a:noFill/>
        </p:spPr>
        <p:txBody>
          <a:bodyPr wrap="square" lIns="89145" tIns="44574" rIns="89145" bIns="4457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5AA576-4484-434F-9733-E57744BF32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84613" y="8823936"/>
            <a:ext cx="2971800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45" tIns="44574" rIns="89145" bIns="44574" anchor="b"/>
          <a:lstStyle/>
          <a:p>
            <a:pPr algn="r"/>
            <a:fld id="{2BD368CD-0E85-4DA3-8F67-D207D267458C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4412775"/>
            <a:ext cx="6186488" cy="4180523"/>
          </a:xfrm>
          <a:noFill/>
        </p:spPr>
        <p:txBody>
          <a:bodyPr wrap="square" lIns="89145" tIns="44574" rIns="89145" bIns="4457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2BA6CE-1564-40DB-B653-4F0FA13B5C1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91C5EB-01D6-44DD-BFB9-798DF9177AB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4613" y="8823935"/>
            <a:ext cx="2971800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45" tIns="44574" rIns="89145" bIns="44574" anchor="b"/>
          <a:lstStyle/>
          <a:p>
            <a:pPr algn="r"/>
            <a:fld id="{45D8AC49-654C-4C16-9982-064301378F73}" type="slidenum">
              <a:rPr lang="en-US" sz="1200">
                <a:latin typeface="Calibri" pitchFamily="34" charset="0"/>
              </a:rPr>
              <a:pPr algn="r"/>
              <a:t>21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4412774"/>
            <a:ext cx="6186488" cy="4180523"/>
          </a:xfrm>
          <a:noFill/>
        </p:spPr>
        <p:txBody>
          <a:bodyPr wrap="square" lIns="89145" tIns="44574" rIns="89145" bIns="44574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2A031-ADD1-4192-A1D2-14EA9B951A4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1085E-C506-4665-B921-C571A4ABB832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package" Target="../embeddings/Microsoft_Office_Excel_Worksheet1.xls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Office_Excel_97-2003_Worksheet1.xls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2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1"/>
          <p:cNvSpPr>
            <a:spLocks noChangeArrowheads="1"/>
          </p:cNvSpPr>
          <p:nvPr/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endParaRPr lang="en-US" sz="36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8382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CURRENT UNIT MOBILIZATIONS &amp; TOTAL DEPLOYMENTS</a:t>
            </a:r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33400" y="1600201"/>
          <a:ext cx="8077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066800"/>
                <a:gridCol w="1676400"/>
                <a:gridCol w="914400"/>
                <a:gridCol w="533400"/>
                <a:gridCol w="1062368"/>
                <a:gridCol w="1680832"/>
              </a:tblGrid>
              <a:tr h="69573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MDATE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MSAD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UNIT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PAX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MISSION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Projected Return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Date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758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31MAY13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03JUN13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JFHQ SFAAT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(2CR)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OEF-A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Combat Advisor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Late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MAY14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15203" name="Object 3"/>
          <p:cNvGraphicFramePr>
            <a:graphicFrameLocks noChangeAspect="1"/>
          </p:cNvGraphicFramePr>
          <p:nvPr/>
        </p:nvGraphicFramePr>
        <p:xfrm>
          <a:off x="533400" y="3805237"/>
          <a:ext cx="3976687" cy="1757363"/>
        </p:xfrm>
        <a:graphic>
          <a:graphicData uri="http://schemas.openxmlformats.org/presentationml/2006/ole">
            <p:oleObj spid="_x0000_s140290" name="Worksheet" r:id="rId4" imgW="2545085" imgH="1036368" progId="Excel.Sheet.12">
              <p:embed/>
            </p:oleObj>
          </a:graphicData>
        </a:graphic>
      </p:graphicFrame>
      <p:grpSp>
        <p:nvGrpSpPr>
          <p:cNvPr id="2" name="Group 17"/>
          <p:cNvGrpSpPr/>
          <p:nvPr/>
        </p:nvGrpSpPr>
        <p:grpSpPr>
          <a:xfrm>
            <a:off x="4800600" y="3810000"/>
            <a:ext cx="3810000" cy="1713131"/>
            <a:chOff x="4572000" y="4234594"/>
            <a:chExt cx="3048000" cy="1145003"/>
          </a:xfrm>
        </p:grpSpPr>
        <p:sp>
          <p:nvSpPr>
            <p:cNvPr id="25" name="TextBox 24"/>
            <p:cNvSpPr txBox="1"/>
            <p:nvPr/>
          </p:nvSpPr>
          <p:spPr>
            <a:xfrm>
              <a:off x="4572000" y="4947610"/>
              <a:ext cx="3048000" cy="43198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endParaRPr lang="en-US" b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b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Total PANG </a:t>
              </a: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Deployed            </a:t>
              </a:r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141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72000" y="4591103"/>
              <a:ext cx="3048000" cy="43198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b">
              <a:spAutoFit/>
            </a:bodyPr>
            <a:lstStyle/>
            <a:p>
              <a:endParaRPr lang="en-US" b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b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Total PAARNG Deployed         </a:t>
              </a:r>
              <a:r>
                <a:rPr lang="en-US" b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</a:t>
              </a:r>
              <a:endPara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72000" y="4234594"/>
              <a:ext cx="3048000" cy="43198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Total </a:t>
              </a:r>
              <a:r>
                <a:rPr lang="en-US" b="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MOB’ed</a:t>
              </a:r>
              <a:r>
                <a:rPr lang="en-US" b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PAARNG (at HS or MOB/</a:t>
              </a:r>
              <a:r>
                <a:rPr lang="en-US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DEMOB</a:t>
              </a:r>
              <a:r>
                <a:rPr lang="en-US" b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site</a:t>
              </a:r>
              <a:r>
                <a:rPr lang="en-US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)                    </a:t>
              </a:r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33400" y="32004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PAANG Total As of</a:t>
            </a:r>
            <a:r>
              <a:rPr lang="en-US" sz="1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13 NOV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13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324600" y="6096000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0" fontAlgn="auto" hangingPunct="0">
              <a:spcBef>
                <a:spcPct val="5000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 of 19 NOV 13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6" descr="http://upload.wikimedia.org/wikipedia/commons/thumb/d/d5/US28th_Infantry_Division.svg/120px-US28th_Infantry_Division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125" y="228600"/>
            <a:ext cx="549275" cy="53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http://www.136aw.ang.af.mil/shared/media/ggallery/webgraphic/AFG-081121-0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228600"/>
            <a:ext cx="629885" cy="60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-3505200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</a:rPr>
              <a:t>Veterans’ Emergency Assistance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7620000" y="59436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3810000" y="59436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600200"/>
            <a:ext cx="8001000" cy="477053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Rooted in Title 51, Chapter 85 of the Pennsylvania Consolidated Statutes</a:t>
            </a:r>
          </a:p>
          <a:p>
            <a:endParaRPr lang="en-US" sz="2400" b="1" u="sng" dirty="0" smtClean="0"/>
          </a:p>
          <a:p>
            <a:r>
              <a:rPr lang="en-US" sz="2400" b="1" u="sng" dirty="0" smtClean="0"/>
              <a:t>Purpose</a:t>
            </a:r>
          </a:p>
          <a:p>
            <a:endParaRPr lang="en-US" sz="2400" dirty="0"/>
          </a:p>
          <a:p>
            <a:r>
              <a:rPr lang="en-US" sz="2400" dirty="0" smtClean="0"/>
              <a:t>“… to provide temporary financial assistance to eligible veterans, their unmarried surviving spouses and surviving dependents when they face a financial emergency and need assistance to provide themselves with the necessities of life.”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58225"/>
            <a:ext cx="8001000" cy="646331"/>
          </a:xfrm>
          <a:prstGeom prst="rect">
            <a:avLst/>
          </a:prstGeom>
          <a:solidFill>
            <a:srgbClr val="FF00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Veterans Emergency Assistance Program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</a:rPr>
              <a:t>Veterans’ Emergency Assistance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7620000" y="59436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3810000" y="59436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295400"/>
            <a:ext cx="8001000" cy="517834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endParaRPr lang="en-US" sz="1050" dirty="0" smtClean="0"/>
          </a:p>
          <a:p>
            <a:r>
              <a:rPr lang="en-US" sz="2000" dirty="0" smtClean="0"/>
              <a:t>Eligible Veteran (if veteran is the applicant):</a:t>
            </a:r>
          </a:p>
          <a:p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Must have served during a period of war or armed conflict.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Must have been discharged under Honorable conditions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Must be a resident of Pennsylvania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Must not be on public assistance (per the County Assistance Office)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Must show financial need (cost of necessities of life greater than income)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Must show either a sudden/unexpected loss of income OR a catastrophic loss within 180 days of DMVA receiving a complete application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57200"/>
            <a:ext cx="8001000" cy="646331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Veterans Emergency Assistance Program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7620000" y="59436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3810000" y="59436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92458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Family Size Allowances - </a:t>
            </a:r>
          </a:p>
          <a:p>
            <a:r>
              <a:rPr lang="en-US" sz="1400" dirty="0" smtClean="0"/>
              <a:t>- Set by SVC up to a maximum established by the Welfare Code; currently at maximum</a:t>
            </a:r>
            <a:endParaRPr lang="en-US" sz="1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3" y="1437621"/>
          <a:ext cx="7848601" cy="5119684"/>
        </p:xfrm>
        <a:graphic>
          <a:graphicData uri="http://schemas.openxmlformats.org/drawingml/2006/table">
            <a:tbl>
              <a:tblPr/>
              <a:tblGrid>
                <a:gridCol w="1156637"/>
                <a:gridCol w="1074018"/>
                <a:gridCol w="693327"/>
                <a:gridCol w="545925"/>
                <a:gridCol w="157592"/>
                <a:gridCol w="703517"/>
                <a:gridCol w="703517"/>
                <a:gridCol w="703517"/>
                <a:gridCol w="703517"/>
                <a:gridCol w="703517"/>
                <a:gridCol w="703517"/>
              </a:tblGrid>
              <a:tr h="16961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County</a:t>
                      </a:r>
                    </a:p>
                  </a:txBody>
                  <a:tcPr marL="7526" marR="7526" marT="7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Household size (including veteran or surviving dependent)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Bucks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Chester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Lancaster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$215 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$330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$421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$514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$607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$687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Montgomery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Pike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Adams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Dauphin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Northampton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Allegheny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Delaware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Philadelphia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Berks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Erie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Sullivan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Blair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Lackawanna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Susquehanna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Bradford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Lebanon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Union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Butler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Lehigh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Warren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$205 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$316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$403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$497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$589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$670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Centre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Luzerne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Wayne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Columbia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Lycoming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Westmoreland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Crawford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Monroe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Wyoming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Cumberland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Montour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York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Beaver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Indiana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Potter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Cameron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Lawrence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Snyder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Carbon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McKean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Tioga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Clinton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Mercer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Venango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$195 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$305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$393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$479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$569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$647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Elk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Mifflin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Washington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Franklin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Perry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Armstrong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Fayette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Jefferson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Bedford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Forest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Juniata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Cambria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Fulton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Northumberland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$174 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$279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$365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$454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$543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$614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Clarion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Greene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Schuylkill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Clearfield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Huntingdon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Somerset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800" y="304800"/>
            <a:ext cx="7848600" cy="52322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Veterans Emergency Assistance Program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7620000" y="59436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3810000" y="59436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600200"/>
            <a:ext cx="8001000" cy="433965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000" b="1" dirty="0" smtClean="0"/>
              <a:t>Statistics SFY 2012/13:</a:t>
            </a:r>
          </a:p>
          <a:p>
            <a:endParaRPr lang="en-US" sz="2000" dirty="0" smtClean="0"/>
          </a:p>
          <a:p>
            <a:r>
              <a:rPr lang="en-US" sz="2000" dirty="0" smtClean="0"/>
              <a:t>     Approved: 60% of applications received</a:t>
            </a:r>
          </a:p>
          <a:p>
            <a:r>
              <a:rPr lang="en-US" sz="2000" dirty="0" smtClean="0"/>
              <a:t>	</a:t>
            </a:r>
          </a:p>
          <a:p>
            <a:r>
              <a:rPr lang="en-US" sz="2000" dirty="0" smtClean="0"/>
              <a:t>     Average total household benefit for one year (over 3 months): $809.26</a:t>
            </a:r>
          </a:p>
          <a:p>
            <a:endParaRPr lang="en-US" sz="2000" dirty="0" smtClean="0"/>
          </a:p>
          <a:p>
            <a:r>
              <a:rPr lang="en-US" sz="2000" b="1" dirty="0" smtClean="0"/>
              <a:t>Typical examples of Emergency Assistance claimants:</a:t>
            </a:r>
          </a:p>
          <a:p>
            <a:r>
              <a:rPr lang="en-US" sz="2000" dirty="0" smtClean="0"/>
              <a:t>	 </a:t>
            </a:r>
          </a:p>
          <a:p>
            <a:r>
              <a:rPr lang="en-US" sz="2000" dirty="0" smtClean="0"/>
              <a:t>     Single Unemployed Vet, Blair County: $205/mo. x 3 mo. = $615</a:t>
            </a:r>
          </a:p>
          <a:p>
            <a:endParaRPr lang="en-US" sz="2000" dirty="0" smtClean="0"/>
          </a:p>
          <a:p>
            <a:r>
              <a:rPr lang="en-US" sz="2000" dirty="0" smtClean="0"/>
              <a:t>     Surviving spouse of recently deceased veteran w/ 2 children, </a:t>
            </a:r>
          </a:p>
          <a:p>
            <a:r>
              <a:rPr lang="en-US" sz="2000" dirty="0" smtClean="0"/>
              <a:t>     Dauphin County: $403/mo. x 3 mo. = $1209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49069"/>
            <a:ext cx="8001000" cy="646331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Veterans Emergency Assistance Program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7620000" y="59436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3810000" y="59436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447800"/>
            <a:ext cx="8077200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Statistics SFY 2012/13:</a:t>
            </a:r>
          </a:p>
          <a:p>
            <a:endParaRPr lang="en-US" sz="2000" dirty="0" smtClean="0"/>
          </a:p>
          <a:p>
            <a:r>
              <a:rPr lang="en-US" sz="2000" dirty="0" smtClean="0"/>
              <a:t>      Denied: 40% of applications received</a:t>
            </a:r>
          </a:p>
          <a:p>
            <a:endParaRPr lang="en-US" sz="2000" dirty="0" smtClean="0"/>
          </a:p>
          <a:p>
            <a:r>
              <a:rPr lang="en-US" sz="2000" dirty="0" smtClean="0"/>
              <a:t>      Reason most applications are denied: no income lost within 180 days, </a:t>
            </a:r>
          </a:p>
          <a:p>
            <a:r>
              <a:rPr lang="en-US" sz="2000" dirty="0" smtClean="0"/>
              <a:t>      or the loss wasn’t sudden or unexpected</a:t>
            </a:r>
          </a:p>
          <a:p>
            <a:endParaRPr lang="en-US" sz="2400" dirty="0" smtClean="0"/>
          </a:p>
          <a:p>
            <a:r>
              <a:rPr lang="en-US" sz="2000" b="1" dirty="0" smtClean="0"/>
              <a:t>Typical examples of Emergency Assistance denials:</a:t>
            </a:r>
          </a:p>
          <a:p>
            <a:endParaRPr lang="en-US" sz="2400" dirty="0" smtClean="0"/>
          </a:p>
          <a:p>
            <a:r>
              <a:rPr lang="en-US" sz="2000" dirty="0" smtClean="0"/>
              <a:t>     Older widow of veteran (deceased more than 180 days previous) on fixed</a:t>
            </a:r>
          </a:p>
          <a:p>
            <a:r>
              <a:rPr lang="en-US" sz="2000" dirty="0" smtClean="0"/>
              <a:t>     income, bills pile up after death of veteran, but no income has been lost.</a:t>
            </a:r>
          </a:p>
          <a:p>
            <a:endParaRPr lang="en-US" sz="2000" dirty="0" smtClean="0"/>
          </a:p>
          <a:p>
            <a:r>
              <a:rPr lang="en-US" sz="2000" dirty="0" smtClean="0"/>
              <a:t>      Veteran loses job, goes on unemployment, income reduced by 30%, but </a:t>
            </a:r>
          </a:p>
          <a:p>
            <a:r>
              <a:rPr lang="en-US" sz="2000" dirty="0" smtClean="0"/>
              <a:t>      expenses for the necessities of life do not take into account car </a:t>
            </a:r>
          </a:p>
          <a:p>
            <a:r>
              <a:rPr lang="en-US" sz="2000" dirty="0" smtClean="0"/>
              <a:t>      payments, insurance, </a:t>
            </a:r>
            <a:r>
              <a:rPr lang="en-US" sz="2000" dirty="0" err="1" smtClean="0"/>
              <a:t>childrens</a:t>
            </a:r>
            <a:r>
              <a:rPr lang="en-US" sz="2000" dirty="0" smtClean="0"/>
              <a:t>’ tuition, child care, telephone, etc.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457200"/>
            <a:ext cx="8001000" cy="646331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Veterans Emergency Assistance Program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Emergency Assistance</a:t>
            </a:r>
            <a:br>
              <a:rPr lang="en-US" dirty="0" smtClean="0"/>
            </a:br>
            <a:r>
              <a:rPr lang="en-US" dirty="0" smtClean="0"/>
              <a:t>$200,000</a:t>
            </a:r>
            <a:endParaRPr lang="en-US" dirty="0"/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371600"/>
          <a:ext cx="7620000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TextBox 4"/>
          <p:cNvSpPr txBox="1">
            <a:spLocks noChangeArrowheads="1"/>
          </p:cNvSpPr>
          <p:nvPr/>
        </p:nvSpPr>
        <p:spPr bwMode="auto">
          <a:xfrm>
            <a:off x="1143000" y="60960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251 </a:t>
            </a:r>
            <a:r>
              <a:rPr lang="en-US" dirty="0">
                <a:latin typeface="Calibri" pitchFamily="34" charset="0"/>
              </a:rPr>
              <a:t>Claimants</a:t>
            </a:r>
          </a:p>
        </p:txBody>
      </p:sp>
      <p:sp>
        <p:nvSpPr>
          <p:cNvPr id="1029" name="TextBox 5"/>
          <p:cNvSpPr txBox="1">
            <a:spLocks noChangeArrowheads="1"/>
          </p:cNvSpPr>
          <p:nvPr/>
        </p:nvSpPr>
        <p:spPr bwMode="auto">
          <a:xfrm>
            <a:off x="2667000" y="60960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305 </a:t>
            </a:r>
            <a:r>
              <a:rPr lang="en-US" dirty="0">
                <a:latin typeface="Calibri" pitchFamily="34" charset="0"/>
              </a:rPr>
              <a:t>Claimants</a:t>
            </a:r>
          </a:p>
        </p:txBody>
      </p:sp>
      <p:sp>
        <p:nvSpPr>
          <p:cNvPr id="1030" name="TextBox 6"/>
          <p:cNvSpPr txBox="1">
            <a:spLocks noChangeArrowheads="1"/>
          </p:cNvSpPr>
          <p:nvPr/>
        </p:nvSpPr>
        <p:spPr bwMode="auto">
          <a:xfrm>
            <a:off x="4267200" y="60960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366Claimants Projected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6629400" y="4724400"/>
            <a:ext cx="213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88 </a:t>
            </a:r>
            <a:r>
              <a:rPr lang="en-US" dirty="0">
                <a:latin typeface="Calibri" pitchFamily="34" charset="0"/>
              </a:rPr>
              <a:t>claimants on the program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162800" y="6324600"/>
            <a:ext cx="15697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As of 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13 NOV 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2013</a:t>
            </a:r>
          </a:p>
        </p:txBody>
      </p:sp>
      <p:sp>
        <p:nvSpPr>
          <p:cNvPr id="1033" name="TextBox 11"/>
          <p:cNvSpPr txBox="1">
            <a:spLocks noChangeArrowheads="1"/>
          </p:cNvSpPr>
          <p:nvPr/>
        </p:nvSpPr>
        <p:spPr bwMode="auto">
          <a:xfrm>
            <a:off x="6705600" y="2895600"/>
            <a:ext cx="2590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Lapse </a:t>
            </a:r>
            <a:r>
              <a:rPr lang="en-US" sz="1200" dirty="0" smtClean="0"/>
              <a:t>$0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Projected Expenditures </a:t>
            </a:r>
            <a:r>
              <a:rPr lang="en-US" sz="1200" dirty="0" smtClean="0"/>
              <a:t>$132,887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Expended </a:t>
            </a:r>
            <a:r>
              <a:rPr lang="en-US" sz="1200" dirty="0" smtClean="0"/>
              <a:t>$67,113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6553200" y="3657600"/>
            <a:ext cx="152400" cy="152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53200" y="3352800"/>
            <a:ext cx="15240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971800"/>
            <a:ext cx="1524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Blind Pension</a:t>
            </a:r>
            <a:br>
              <a:rPr lang="en-US" sz="3600" dirty="0" smtClean="0"/>
            </a:br>
            <a:r>
              <a:rPr lang="en-US" sz="3600" dirty="0" smtClean="0"/>
              <a:t>$222,000</a:t>
            </a: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1371600" y="60960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115 </a:t>
            </a:r>
            <a:r>
              <a:rPr lang="en-US" dirty="0">
                <a:latin typeface="Calibri" pitchFamily="34" charset="0"/>
              </a:rPr>
              <a:t>Veterans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0" y="6096000"/>
            <a:ext cx="1410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116 </a:t>
            </a:r>
            <a:r>
              <a:rPr lang="en-US" dirty="0">
                <a:latin typeface="Calibri" pitchFamily="34" charset="0"/>
              </a:rPr>
              <a:t>Veterans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4572000" y="60960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123 Veterans    Projected</a:t>
            </a: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2050" name="Content Placeholder 5"/>
          <p:cNvGraphicFramePr>
            <a:graphicFrameLocks noGrp="1"/>
          </p:cNvGraphicFramePr>
          <p:nvPr>
            <p:ph idx="1"/>
          </p:nvPr>
        </p:nvGraphicFramePr>
        <p:xfrm>
          <a:off x="738188" y="1330325"/>
          <a:ext cx="7454900" cy="4703763"/>
        </p:xfrm>
        <a:graphic>
          <a:graphicData uri="http://schemas.openxmlformats.org/presentationml/2006/ole">
            <p:oleObj spid="_x0000_s143362" name="Worksheet" r:id="rId3" imgW="7063652" imgH="4457808" progId="Excel.Sheet.8">
              <p:embed/>
            </p:oleObj>
          </a:graphicData>
        </a:graphic>
      </p:graphicFrame>
      <p:sp>
        <p:nvSpPr>
          <p:cNvPr id="2056" name="TextBox 8"/>
          <p:cNvSpPr txBox="1">
            <a:spLocks noChangeArrowheads="1"/>
          </p:cNvSpPr>
          <p:nvPr/>
        </p:nvSpPr>
        <p:spPr bwMode="auto">
          <a:xfrm>
            <a:off x="6324600" y="2971800"/>
            <a:ext cx="2286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Lapse $23,100</a:t>
            </a:r>
          </a:p>
          <a:p>
            <a:endParaRPr lang="en-US" sz="1400" dirty="0" smtClean="0"/>
          </a:p>
          <a:p>
            <a:r>
              <a:rPr lang="en-US" sz="1400" dirty="0" smtClean="0"/>
              <a:t>Projected Expenditure</a:t>
            </a:r>
          </a:p>
          <a:p>
            <a:r>
              <a:rPr lang="en-US" sz="1400" dirty="0" smtClean="0"/>
              <a:t>$198,900</a:t>
            </a:r>
          </a:p>
          <a:p>
            <a:endParaRPr lang="en-US" sz="1400" dirty="0"/>
          </a:p>
          <a:p>
            <a:r>
              <a:rPr lang="en-US" sz="1400" dirty="0" smtClean="0"/>
              <a:t>Expended $108,150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13679" y="3048000"/>
            <a:ext cx="158521" cy="14097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3679" y="3657600"/>
            <a:ext cx="158521" cy="14097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18770" y="4190838"/>
            <a:ext cx="153430" cy="152562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6705600" y="6096000"/>
            <a:ext cx="19964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As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  13 NOV 2013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28600" y="381000"/>
          <a:ext cx="8686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7239000" y="6324600"/>
            <a:ext cx="14115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As of  14 NOV 2013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229600" cy="2724150"/>
        </p:xfrm>
        <a:graphic>
          <a:graphicData uri="http://schemas.openxmlformats.org/presentationml/2006/ole">
            <p:oleObj spid="_x0000_s144386" name="Worksheet" r:id="rId3" imgW="8401151" imgH="2933645" progId="Excel.Sheet.8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Educational Gratuity</a:t>
            </a:r>
            <a:br>
              <a:rPr lang="en-US" dirty="0" smtClean="0"/>
            </a:br>
            <a:r>
              <a:rPr lang="en-US" dirty="0" smtClean="0"/>
              <a:t>$101,000</a:t>
            </a:r>
            <a:endParaRPr lang="en-US" dirty="0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295400" y="46482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90 </a:t>
            </a:r>
            <a:r>
              <a:rPr lang="en-US" dirty="0">
                <a:latin typeface="Calibri" pitchFamily="34" charset="0"/>
              </a:rPr>
              <a:t>Claimants</a:t>
            </a: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3352800" y="46482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94 </a:t>
            </a:r>
            <a:r>
              <a:rPr lang="en-US" dirty="0">
                <a:latin typeface="Calibri" pitchFamily="34" charset="0"/>
              </a:rPr>
              <a:t>Claimants</a:t>
            </a: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5181600" y="464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101 Claimants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Projected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7010400" y="464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115 </a:t>
            </a:r>
            <a:r>
              <a:rPr lang="en-US" dirty="0">
                <a:latin typeface="Calibri" pitchFamily="34" charset="0"/>
              </a:rPr>
              <a:t>Claimants  </a:t>
            </a:r>
          </a:p>
          <a:p>
            <a:r>
              <a:rPr lang="en-US" dirty="0">
                <a:latin typeface="Calibri" pitchFamily="34" charset="0"/>
              </a:rPr>
              <a:t>on the program</a:t>
            </a: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6781800" y="6172200"/>
            <a:ext cx="19964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As of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13 NOV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2013</a:t>
            </a:r>
          </a:p>
        </p:txBody>
      </p:sp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1143000" y="5257800"/>
            <a:ext cx="2895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/>
              <a:t>Lapse </a:t>
            </a:r>
            <a:r>
              <a:rPr lang="en-US" sz="1400" dirty="0" smtClean="0"/>
              <a:t>$0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Projected Expenditure </a:t>
            </a:r>
            <a:r>
              <a:rPr lang="en-US" sz="1400" dirty="0" smtClean="0"/>
              <a:t>$101,000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Expended </a:t>
            </a:r>
            <a:r>
              <a:rPr lang="en-US" sz="1400" dirty="0" smtClean="0"/>
              <a:t>$40,500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762000" y="6172200"/>
            <a:ext cx="152400" cy="152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5715000"/>
            <a:ext cx="15240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2000" y="5334000"/>
            <a:ext cx="1524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533400" y="457200"/>
            <a:ext cx="792480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400" b="1">
                <a:solidFill>
                  <a:srgbClr val="000000"/>
                </a:solidFill>
                <a:latin typeface="Arial Unicode MS" pitchFamily="34" charset="-128"/>
              </a:rPr>
              <a:t>Disabled Veterans’ 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400" b="1">
                <a:solidFill>
                  <a:srgbClr val="000000"/>
                </a:solidFill>
                <a:latin typeface="Arial Unicode MS" pitchFamily="34" charset="-128"/>
              </a:rPr>
              <a:t>RETX Program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7315200" y="6324600"/>
            <a:ext cx="13762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As of </a:t>
            </a:r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12 NOV 2013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098" name="Chart 5"/>
          <p:cNvGraphicFramePr>
            <a:graphicFrameLocks/>
          </p:cNvGraphicFramePr>
          <p:nvPr/>
        </p:nvGraphicFramePr>
        <p:xfrm>
          <a:off x="579438" y="1778000"/>
          <a:ext cx="7954962" cy="3822700"/>
        </p:xfrm>
        <a:graphic>
          <a:graphicData uri="http://schemas.openxmlformats.org/presentationml/2006/ole">
            <p:oleObj spid="_x0000_s145410" name="Worksheet" r:id="rId3" imgW="7658033" imgH="385767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0668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FUTURE UNIT MOBILIZATIONS</a:t>
            </a:r>
            <a:endParaRPr lang="en-US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52578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A: Afghanistan</a:t>
            </a:r>
          </a:p>
          <a:p>
            <a:r>
              <a:rPr lang="en-US" sz="1200" b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K: Kuwait</a:t>
            </a:r>
          </a:p>
          <a:p>
            <a:endParaRPr lang="en-US" sz="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553200" y="6324600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0" fontAlgn="auto" hangingPunct="0">
              <a:spcBef>
                <a:spcPct val="50000"/>
              </a:spcBef>
              <a:spcAft>
                <a:spcPts val="0"/>
              </a:spcAft>
            </a:pPr>
            <a:r>
              <a:rPr lang="en-US" b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 of 19 NOV 13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http://upload.wikimedia.org/wikipedia/commons/thumb/d/d5/US28th_Infantry_Division.svg/120px-US28th_Infantry_Division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125" y="298298"/>
            <a:ext cx="549275" cy="53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http://www.136aw.ang.af.mil/shared/media/ggallery/webgraphic/AFG-081121-0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312635"/>
            <a:ext cx="629885" cy="60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19" name="Object 2703"/>
          <p:cNvGraphicFramePr>
            <a:graphicFrameLocks noChangeAspect="1"/>
          </p:cNvGraphicFramePr>
          <p:nvPr/>
        </p:nvGraphicFramePr>
        <p:xfrm>
          <a:off x="304800" y="2209800"/>
          <a:ext cx="8483600" cy="2597150"/>
        </p:xfrm>
        <a:graphic>
          <a:graphicData uri="http://schemas.openxmlformats.org/presentationml/2006/ole">
            <p:oleObj spid="_x0000_s141314" name="Worksheet" r:id="rId6" imgW="11753779" imgH="24003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Disabled Veterans RETX Program</a:t>
            </a:r>
          </a:p>
        </p:txBody>
      </p:sp>
      <p:graphicFrame>
        <p:nvGraphicFramePr>
          <p:cNvPr id="5122" name="Content Placeholder 3"/>
          <p:cNvGraphicFramePr>
            <a:graphicFrameLocks noGrp="1"/>
          </p:cNvGraphicFramePr>
          <p:nvPr>
            <p:ph idx="1"/>
          </p:nvPr>
        </p:nvGraphicFramePr>
        <p:xfrm>
          <a:off x="227013" y="1676400"/>
          <a:ext cx="8764587" cy="3265488"/>
        </p:xfrm>
        <a:graphic>
          <a:graphicData uri="http://schemas.openxmlformats.org/presentationml/2006/ole">
            <p:oleObj spid="_x0000_s146434" name="Worksheet" r:id="rId3" imgW="8867792" imgH="3219499" progId="Excel.Sheet.8">
              <p:embed/>
            </p:oleObj>
          </a:graphicData>
        </a:graphic>
      </p:graphicFrame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6934200" y="6400800"/>
            <a:ext cx="1981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As of </a:t>
            </a:r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12 Nov 2013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495300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*187 New Applications Received since September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5410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Application denied for eligibility and financial need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04800" y="533400"/>
            <a:ext cx="8534400" cy="98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3600" b="1" dirty="0">
                <a:latin typeface="+mj-lt"/>
              </a:rPr>
              <a:t>Persian Gulf 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3600" b="1" dirty="0">
                <a:latin typeface="+mj-lt"/>
              </a:rPr>
              <a:t>Veterans’ Benefit Program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295400" y="1905000"/>
            <a:ext cx="6629400" cy="4081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+mj-lt"/>
              </a:rPr>
              <a:t>Total Applications:  	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</a:rPr>
              <a:t>		10,317</a:t>
            </a:r>
            <a:endParaRPr lang="en-US" sz="24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endParaRPr lang="en-US" sz="24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400" b="1" dirty="0">
                <a:latin typeface="+mj-lt"/>
              </a:rPr>
              <a:t>Payments Sent:  	</a:t>
            </a:r>
            <a:r>
              <a:rPr lang="en-US" sz="2400" b="1" dirty="0" smtClean="0">
                <a:latin typeface="+mj-lt"/>
              </a:rPr>
              <a:t>		8,076</a:t>
            </a:r>
            <a:endParaRPr lang="en-US" sz="2400" dirty="0">
              <a:latin typeface="+mj-lt"/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endParaRPr lang="en-US" sz="24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+mj-lt"/>
              </a:rPr>
              <a:t>Total Payments:  	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</a:rPr>
              <a:t>		</a:t>
            </a:r>
            <a:r>
              <a:rPr lang="en-US" sz="2400" b="1" dirty="0" smtClean="0">
                <a:latin typeface="+mj-lt"/>
              </a:rPr>
              <a:t>$3,438,737.50</a:t>
            </a:r>
            <a:r>
              <a:rPr lang="en-US" sz="2400" dirty="0" smtClean="0">
                <a:latin typeface="+mj-lt"/>
              </a:rPr>
              <a:t>  </a:t>
            </a:r>
            <a:endParaRPr lang="en-US" sz="24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endParaRPr lang="en-US" sz="24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+mj-lt"/>
              </a:rPr>
              <a:t>Average Payment:  	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</a:rPr>
              <a:t>		</a:t>
            </a:r>
            <a:r>
              <a:rPr lang="en-US" sz="2400" b="1" dirty="0" smtClean="0">
                <a:latin typeface="+mj-lt"/>
              </a:rPr>
              <a:t>$425.80</a:t>
            </a:r>
            <a:endParaRPr lang="en-US" sz="24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endParaRPr lang="en-US" sz="24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+mj-lt"/>
              </a:rPr>
              <a:t>Average Processing Time:  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</a:rPr>
              <a:t>		4.45 days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         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010400" y="6324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As of </a:t>
            </a:r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7 Nov 13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676400"/>
            <a:ext cx="7620000" cy="449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676400"/>
          <a:ext cx="7620000" cy="4495802"/>
        </p:xfrm>
        <a:graphic>
          <a:graphicData uri="http://schemas.openxmlformats.org/drawingml/2006/table">
            <a:tbl>
              <a:tblPr/>
              <a:tblGrid>
                <a:gridCol w="5980709"/>
                <a:gridCol w="1639291"/>
              </a:tblGrid>
              <a:tr h="52209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OVERALL MFRAP CONTRIBUTIONS - FY 2005 THRU 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PERSONAL / CORPORATE / ORGANIZATIONAL CONTRIBUTIONS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$           101,876.17  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93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CASH CONTRIBUTIONS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$        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     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3,728.00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493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OTHER - DEPT OF REV TRANSFERS </a:t>
                      </a:r>
                      <a:r>
                        <a:rPr lang="en-US" sz="1400" b="1" i="0" u="none" strike="noStrike" dirty="0" smtClean="0">
                          <a:latin typeface="Arial"/>
                        </a:rPr>
                        <a:t>(NOT 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PART OF PIT CHECK OFF </a:t>
                      </a:r>
                      <a:r>
                        <a:rPr lang="en-US" sz="1400" b="1" i="0" u="none" strike="noStrike" dirty="0" smtClean="0">
                          <a:latin typeface="Arial"/>
                        </a:rPr>
                        <a:t>PROGRAM)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$       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      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1,083.19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93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TOTAL PRIVATE CONTRIBUTIONS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$   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      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106,687.36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493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DEPT OF REVENUE - PIT DONATIONS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$ 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     1,280,939.95 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493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TOTAL ALL CONTRIBUTIONS - PRIVATE &amp; PIT DONATIONS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$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      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1,387,627.31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493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APPROVED GRANT APPLICATION PAYMENTS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$ 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        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380,830.37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522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ACCOUNT BALANCE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$ 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     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1,006,796.94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334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Military Family Relief Assistance Program </a:t>
            </a:r>
            <a:r>
              <a:rPr lang="en-US" sz="2800" b="1" dirty="0" smtClean="0"/>
              <a:t>(MFRAP)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7239000" y="6324600"/>
            <a:ext cx="11027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As of 7 Nov 13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2286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 66 Recoveries FY 13-14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838200"/>
          <a:ext cx="8153401" cy="5638797"/>
        </p:xfrm>
        <a:graphic>
          <a:graphicData uri="http://schemas.openxmlformats.org/drawingml/2006/table">
            <a:tbl>
              <a:tblPr/>
              <a:tblGrid>
                <a:gridCol w="914401"/>
                <a:gridCol w="642158"/>
                <a:gridCol w="1415053"/>
                <a:gridCol w="1078137"/>
                <a:gridCol w="1091613"/>
                <a:gridCol w="1183239"/>
                <a:gridCol w="1282994"/>
                <a:gridCol w="545806"/>
              </a:tblGrid>
              <a:tr h="369281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latin typeface="Calibri"/>
                        </a:rPr>
                        <a:t>Total Claims Filed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latin typeface="Calibri"/>
                        </a:rPr>
                        <a:t>3,828</a:t>
                      </a:r>
                    </a:p>
                  </a:txBody>
                  <a:tcPr marL="7532" marR="7532" marT="753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latin typeface="Calibri"/>
                        </a:rPr>
                        <a:t>Total Awards Received</a:t>
                      </a:r>
                    </a:p>
                  </a:txBody>
                  <a:tcPr marL="7532" marR="7532" marT="753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latin typeface="Calibri"/>
                        </a:rPr>
                        <a:t> $      26,640,914 </a:t>
                      </a:r>
                    </a:p>
                  </a:txBody>
                  <a:tcPr marL="7532" marR="7532" marT="753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Adams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Delaware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Montgomery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Allegheny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556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Elk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Montour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Armstrong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Erie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247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Northampton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Beaver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79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Fayette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Northumberland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Bedford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Forest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Perry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Berks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Franklin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Philadelphia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640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Blair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Fulton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Pike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Bradford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Greene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Potter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Bucks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Huntington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Schuykill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Butler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135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Indiana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Snyder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Cambria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Jefferson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Somerset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Cameron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Juniata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Sullivan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Carbon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Lackawanna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Susquehanna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Centre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Lancaster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Tioga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Chester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Lawrence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Union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Clarion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Lebanon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Venango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Clearfield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Lehigh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136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Warren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Clinton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Luzerne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Washington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Columbia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Lycoming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Wayne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Crawford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McKean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Westmoreland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Cumberland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Mercer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Wyoming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Dauphin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Mifflin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York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7532" marR="7532" marT="7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Monroe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532" marR="7532" marT="75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 </a:t>
                      </a:r>
                    </a:p>
                  </a:txBody>
                  <a:tcPr marL="7532" marR="7532" marT="753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62800" y="6477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As of 14 Nov 13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2" y="60067"/>
            <a:ext cx="82295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800" b="1" dirty="0"/>
              <a:t>County Offices and DMVA Reco</a:t>
            </a:r>
            <a:r>
              <a:rPr lang="en-US" sz="4000" b="1" dirty="0"/>
              <a:t>veries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838200"/>
          <a:ext cx="8381999" cy="5714990"/>
        </p:xfrm>
        <a:graphic>
          <a:graphicData uri="http://schemas.openxmlformats.org/drawingml/2006/table">
            <a:tbl>
              <a:tblPr/>
              <a:tblGrid>
                <a:gridCol w="1638079"/>
                <a:gridCol w="721355"/>
                <a:gridCol w="721355"/>
                <a:gridCol w="1341270"/>
                <a:gridCol w="721355"/>
                <a:gridCol w="1025676"/>
                <a:gridCol w="1367570"/>
                <a:gridCol w="845339"/>
              </a:tblGrid>
              <a:tr h="668545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Claims Filed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1,648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Awards Received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$19,123,495 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8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AGO FTIG 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AGO Pittsburgh 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AGO Philadelphia 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SH- Erie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SH- Philadelphia 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SH-Scranton 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SH- Hollidaysburg 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SH- Pittsburgh 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SH- Spring City 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Adams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Delaware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2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Montgomery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21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Allegheny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Elk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Montour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Armstrong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Erie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6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Northampton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28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Beaver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Fayette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36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Northumberland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18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Bedford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Forest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Perry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Berks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73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Franklin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11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Philadelphia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Blair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Fulton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Pike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7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Bradford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Greene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Potter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Bucks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26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Huntington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Schuykill 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18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Butler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14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Indiana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30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Snyder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Cambria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18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Jefferson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Somerset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Cameron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Juniata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Sullivan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Carbon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22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Lackawanna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40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Susquehanna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Centre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21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Lancaster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82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Tioga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13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Chester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Lawrence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24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Union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Clarion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Lebanon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Venango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Clearfield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Lehigh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49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Warren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16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Clinton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27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Luzerne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49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Washington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Columbia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14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Lycoming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54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Wayne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Crawford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16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McKean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14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Westmoreland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Cumberland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33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Mercer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18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Wyoming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2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Dauphin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34</a:t>
                      </a:r>
                    </a:p>
                  </a:txBody>
                  <a:tcPr marL="7668" marR="7668" marT="766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Mifflin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11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York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54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8331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Monroe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29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68" marR="7668" marT="76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67600" y="6553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As of 14 Nov 13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04800"/>
            <a:ext cx="52616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Pennsylvania Veterans’ Trust Fund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Monthly Report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371600"/>
          <a:ext cx="8610599" cy="3185283"/>
        </p:xfrm>
        <a:graphic>
          <a:graphicData uri="http://schemas.openxmlformats.org/drawingml/2006/table">
            <a:tbl>
              <a:tblPr/>
              <a:tblGrid>
                <a:gridCol w="3018293"/>
                <a:gridCol w="2771470"/>
                <a:gridCol w="2820836"/>
              </a:tblGrid>
              <a:tr h="320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Funding Source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Receipts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Expenditures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20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Transfers to VTF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$1,700,000.00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HV License Plate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18,030.00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84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Donations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   Contributions,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Gifts, VTF Check-off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$15,509.95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VSO Grant (Act 66)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$670,984.50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Veterans' EA/VINTA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$56,789.00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$1,733,539.95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$727,773.50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7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Fund Ending Balance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$1,005,766.45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478149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Revenue data for HV License plate  and $3.00 Check Off donations are supplied by PENNDOT.                    DMVA revenue has not been recognized yet.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4102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Emergency Assistance Funding released from Budgetary Reserve Status.  We have expended a total of $65,944.008 as of 29 Oct 2013.  OA is attempting to credit the VTF for EA expenditures.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6553200" y="6324600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0" fontAlgn="auto" hangingPunct="0">
              <a:spcBef>
                <a:spcPct val="5000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 of 13 NOV 13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905000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70"/>
                <a:gridCol w="878470"/>
                <a:gridCol w="1102758"/>
                <a:gridCol w="654181"/>
                <a:gridCol w="1133559"/>
                <a:gridCol w="623379"/>
                <a:gridCol w="1170369"/>
                <a:gridCol w="586569"/>
                <a:gridCol w="11256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Org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July 2013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Aug 2013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Sep 2013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Year to Date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Claim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Claim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Claim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Claim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ODAGVA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525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$5,618,927.00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608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$7,691,160.00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515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$5,813,408.00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1648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19,123,495.00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Act 66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1251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$7,781,920.00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1258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$9,272,221.00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1319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$9,225,766.00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3828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$26,640,914.00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Combined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1776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$13,400,847.00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1866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$16,963,381.00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1834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$15,039,174.00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5476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$45,403,402.00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6547" y="76200"/>
            <a:ext cx="58134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Veteran Service Officer Grant Program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(Act 66, of 2007)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VSO Compensation Report 1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Qtr, 2013</a:t>
            </a:r>
          </a:p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52578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VSO Compensation reports are as of the 15</a:t>
            </a:r>
            <a:r>
              <a:rPr lang="en-US" sz="1200" b="1" baseline="30000" dirty="0">
                <a:solidFill>
                  <a:srgbClr val="0000FF"/>
                </a:solidFill>
                <a:latin typeface="Arial" charset="0"/>
              </a:rPr>
              <a:t>th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 of every month and are due to ODAG-VA PM NLT the 20</a:t>
            </a:r>
            <a:r>
              <a:rPr lang="en-US" sz="1200" b="1" baseline="30000" dirty="0">
                <a:solidFill>
                  <a:srgbClr val="0000FF"/>
                </a:solidFill>
                <a:latin typeface="Arial" charset="0"/>
              </a:rPr>
              <a:t>th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 of every month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.  First Quarter data is compiled as of 23 Sep 2013.  October data will not be available until after 20 NOV 2013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9624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We are currently completing review of Veteran Service Officer Grant Program applications for FY 14-15.  All Service Organizations have successfully submitted their applications and the initial review has been completed.  Service Organizations are being contacted to schedule oral presentations with a view toward completing orals NLT 15 Dec 2013.  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4828401"/>
            <a:ext cx="838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1200" b="1" baseline="30000" dirty="0" smtClean="0">
                <a:solidFill>
                  <a:srgbClr val="0000FF"/>
                </a:solidFill>
                <a:latin typeface="Arial" charset="0"/>
              </a:rPr>
              <a:t>rd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 Quarter VSO Grant payments to eligible organizations are on track to be released on schedule.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9400" y="228600"/>
            <a:ext cx="3760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Outreach Engagements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1-15 November 2013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219200"/>
          <a:ext cx="8610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673676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OVA-O&amp;R</a:t>
                      </a:r>
                      <a:r>
                        <a:rPr lang="en-US" sz="1600" b="0" baseline="0" dirty="0" smtClean="0"/>
                        <a:t> supported </a:t>
                      </a:r>
                      <a:r>
                        <a:rPr lang="en-US" sz="1800" b="1" baseline="0" dirty="0" smtClean="0"/>
                        <a:t>6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600" b="0" baseline="0" dirty="0" smtClean="0"/>
                        <a:t>Community Events during this period.  The Mobile Outreach Vehicle was utilized in support of </a:t>
                      </a:r>
                      <a:r>
                        <a:rPr lang="en-US" sz="1600" b="1" baseline="0" dirty="0" smtClean="0"/>
                        <a:t>each</a:t>
                      </a:r>
                      <a:r>
                        <a:rPr lang="en-US" sz="1600" b="0" baseline="0" dirty="0" smtClean="0"/>
                        <a:t> of these engagements.</a:t>
                      </a:r>
                      <a:endParaRPr lang="en-US" sz="1600" b="0" dirty="0"/>
                    </a:p>
                  </a:txBody>
                  <a:tcPr/>
                </a:tc>
              </a:tr>
              <a:tr h="4796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</a:t>
                      </a:r>
                      <a:r>
                        <a:rPr lang="en-US" sz="1600" b="0" dirty="0" smtClean="0"/>
                        <a:t>Veteran</a:t>
                      </a:r>
                      <a:r>
                        <a:rPr lang="en-US" sz="1400" dirty="0" smtClean="0"/>
                        <a:t> Outreach Team interacted with approximately </a:t>
                      </a:r>
                      <a:r>
                        <a:rPr lang="en-US" sz="1400" b="1" dirty="0" smtClean="0"/>
                        <a:t>500</a:t>
                      </a:r>
                      <a:r>
                        <a:rPr lang="en-US" sz="1400" dirty="0" smtClean="0"/>
                        <a:t> Veterans during these Outreach Engagements.</a:t>
                      </a:r>
                    </a:p>
                  </a:txBody>
                  <a:tcPr/>
                </a:tc>
              </a:tr>
              <a:tr h="8278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VSO</a:t>
                      </a:r>
                      <a:r>
                        <a:rPr lang="en-US" sz="1600" baseline="0" dirty="0" smtClean="0"/>
                        <a:t> Referrals:  </a:t>
                      </a:r>
                      <a:r>
                        <a:rPr lang="en-US" sz="1600" b="1" baseline="0" dirty="0" smtClean="0"/>
                        <a:t>130</a:t>
                      </a:r>
                    </a:p>
                    <a:p>
                      <a:r>
                        <a:rPr lang="en-US" sz="1600" baseline="0" dirty="0" smtClean="0"/>
                        <a:t>Health Care Enrollments:  </a:t>
                      </a:r>
                      <a:r>
                        <a:rPr lang="en-US" sz="1600" b="1" baseline="0" dirty="0" smtClean="0"/>
                        <a:t>40</a:t>
                      </a:r>
                    </a:p>
                    <a:p>
                      <a:r>
                        <a:rPr lang="en-US" sz="1600" baseline="0" dirty="0" smtClean="0"/>
                        <a:t>Direct referral to County Directors:  </a:t>
                      </a:r>
                      <a:r>
                        <a:rPr lang="en-US" sz="1600" b="1" baseline="0" dirty="0" smtClean="0"/>
                        <a:t>100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3200400"/>
            <a:ext cx="8686799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Highlights:  </a:t>
            </a:r>
          </a:p>
          <a:p>
            <a:endParaRPr lang="en-US" sz="900" dirty="0" smtClean="0"/>
          </a:p>
          <a:p>
            <a:r>
              <a:rPr lang="en-US" sz="1400" dirty="0" smtClean="0"/>
              <a:t>On 4 Nov the Outreach Team supported a Veteran Appreciation Breakfast with Rep Lynda Culver.</a:t>
            </a:r>
          </a:p>
          <a:p>
            <a:endParaRPr lang="en-US" sz="1200" dirty="0" smtClean="0"/>
          </a:p>
          <a:p>
            <a:r>
              <a:rPr lang="en-US" sz="1400" dirty="0" smtClean="0"/>
              <a:t>On 8 Nov the Outreach Team supported a Veteran Appreciation event at Rep Becky Corbin’s Offices</a:t>
            </a:r>
          </a:p>
          <a:p>
            <a:endParaRPr lang="en-US" sz="1200" dirty="0" smtClean="0"/>
          </a:p>
          <a:p>
            <a:r>
              <a:rPr lang="en-US" sz="1400" dirty="0" smtClean="0"/>
              <a:t>On 9 Nov the Outreach Team supported a Veteran Appreciation Breakfast with Rep Karen </a:t>
            </a:r>
            <a:r>
              <a:rPr lang="en-US" sz="1400" dirty="0" err="1" smtClean="0"/>
              <a:t>Boback</a:t>
            </a:r>
            <a:endParaRPr lang="en-US" sz="1400" dirty="0" smtClean="0"/>
          </a:p>
          <a:p>
            <a:endParaRPr lang="en-US" sz="1200" dirty="0" smtClean="0"/>
          </a:p>
          <a:p>
            <a:r>
              <a:rPr lang="en-US" sz="1400" dirty="0" smtClean="0"/>
              <a:t>On 11 Nov the Outreach Team supported Veteran Day Activities in support of Gov Corbett in State College, PA</a:t>
            </a:r>
          </a:p>
          <a:p>
            <a:endParaRPr lang="en-US" sz="1200" dirty="0" smtClean="0"/>
          </a:p>
          <a:p>
            <a:r>
              <a:rPr lang="en-US" sz="1400" dirty="0" smtClean="0"/>
              <a:t>On 13 Nov the Outreach Team supported the Federal Benefit Fair at FTIG</a:t>
            </a:r>
          </a:p>
          <a:p>
            <a:endParaRPr lang="en-US" sz="1200" dirty="0" smtClean="0"/>
          </a:p>
          <a:p>
            <a:r>
              <a:rPr lang="en-US" sz="1400" dirty="0" smtClean="0"/>
              <a:t>On 15 Nov the Outreach Team supported Senator Rich </a:t>
            </a:r>
            <a:r>
              <a:rPr lang="en-US" sz="1400" dirty="0" err="1" smtClean="0"/>
              <a:t>Alloway</a:t>
            </a:r>
            <a:r>
              <a:rPr lang="en-US" sz="1400" dirty="0" smtClean="0"/>
              <a:t> at a Veteran Outreach event in Gettysburg, PA</a:t>
            </a:r>
          </a:p>
          <a:p>
            <a:endParaRPr lang="en-US" sz="1200" dirty="0" smtClean="0"/>
          </a:p>
          <a:p>
            <a:r>
              <a:rPr lang="en-US" sz="1400" dirty="0" smtClean="0"/>
              <a:t>NOTE:  County Directors of Veterans Affairs for each county participated in these events.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04800" y="252024"/>
            <a:ext cx="8534400" cy="58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 dirty="0" smtClean="0">
                <a:latin typeface="Arial Unicode MS" pitchFamily="34" charset="-128"/>
              </a:rPr>
              <a:t>DMVA Legislative Affairs</a:t>
            </a:r>
            <a:endParaRPr lang="en-US" sz="40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763000" cy="5632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marL="457200" indent="-457200"/>
            <a:r>
              <a:rPr lang="en-US" sz="2000" b="1" u="sng" dirty="0" smtClean="0"/>
              <a:t>Current Legislative Priorities</a:t>
            </a:r>
            <a:r>
              <a:rPr lang="en-US" sz="2000" b="1" dirty="0" smtClean="0"/>
              <a:t>:</a:t>
            </a:r>
          </a:p>
          <a:p>
            <a:pPr marL="457200" indent="-457200"/>
            <a:endParaRPr lang="en-US" sz="2000" b="1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/>
              <a:t>Amputee and Paralyzed Veteran Pension - </a:t>
            </a:r>
            <a:r>
              <a:rPr lang="en-US" sz="2000" dirty="0" smtClean="0">
                <a:solidFill>
                  <a:schemeClr val="tx2"/>
                </a:solidFill>
              </a:rPr>
              <a:t>SB 1129 Senate VA&amp;EP 21OCT13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/>
              <a:t>Educational Assistance Program (EAP) – </a:t>
            </a:r>
            <a:r>
              <a:rPr lang="en-US" sz="2000" dirty="0" smtClean="0">
                <a:solidFill>
                  <a:schemeClr val="tx2"/>
                </a:solidFill>
              </a:rPr>
              <a:t>SB 1115 Senate Final passage 18 NOV13 –  19 NOV13, House VA&amp;EP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/>
              <a:t>Military Physician Incentive Program - </a:t>
            </a:r>
            <a:r>
              <a:rPr lang="en-US" sz="2000" dirty="0" smtClean="0">
                <a:solidFill>
                  <a:schemeClr val="tx2"/>
                </a:solidFill>
              </a:rPr>
              <a:t>SB 403 Senate Final passage 18NOV13 – 19NOV13, House VA&amp;EP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/>
              <a:t>Military Family Relief Assistance – </a:t>
            </a:r>
            <a:r>
              <a:rPr lang="en-US" sz="2000" dirty="0" smtClean="0">
                <a:solidFill>
                  <a:schemeClr val="tx2"/>
                </a:solidFill>
              </a:rPr>
              <a:t>SB 923  re-reported Sen. </a:t>
            </a:r>
            <a:r>
              <a:rPr lang="en-US" sz="2000" dirty="0" err="1" smtClean="0">
                <a:solidFill>
                  <a:schemeClr val="tx2"/>
                </a:solidFill>
              </a:rPr>
              <a:t>Approps</a:t>
            </a:r>
            <a:r>
              <a:rPr lang="en-US" sz="2000" dirty="0" smtClean="0">
                <a:solidFill>
                  <a:schemeClr val="tx2"/>
                </a:solidFill>
              </a:rPr>
              <a:t>. 18NOV13., Second Consideration 19NOV13.</a:t>
            </a:r>
          </a:p>
          <a:p>
            <a:pPr marL="457200" indent="-457200"/>
            <a:endParaRPr lang="en-US" sz="1100" b="1" u="sng" dirty="0" smtClean="0"/>
          </a:p>
          <a:p>
            <a:pPr marL="457200" indent="-457200"/>
            <a:r>
              <a:rPr lang="en-US" sz="2000" b="1" u="sng" dirty="0" smtClean="0"/>
              <a:t>Proposed Legislative Priorities</a:t>
            </a:r>
          </a:p>
          <a:p>
            <a:pPr marL="457200" indent="-457200"/>
            <a:endParaRPr lang="en-US" sz="2000" b="1" u="sng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/>
              <a:t>Motorcycle License Plate – </a:t>
            </a:r>
            <a:r>
              <a:rPr lang="en-US" sz="2000" dirty="0" smtClean="0">
                <a:solidFill>
                  <a:schemeClr val="tx2"/>
                </a:solidFill>
              </a:rPr>
              <a:t>SB 1146 Senate VA&amp;EP 12NOV13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/>
              <a:t>Volunteer Behavioral Health – </a:t>
            </a:r>
            <a:r>
              <a:rPr lang="en-US" sz="2000" dirty="0" smtClean="0">
                <a:solidFill>
                  <a:schemeClr val="tx2"/>
                </a:solidFill>
              </a:rPr>
              <a:t>SB 81 Senate final passage 23OCT13/House Professional Licensure 29OCT13/HB 43 House final passage 25JUN13/Senate Consumer Protection Prof. Licensure Comm. 19JUL13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/>
              <a:t>Sell/Convey - Hunt/Pine Grove Armories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/>
              <a:t>Youth Challenge Program</a:t>
            </a:r>
          </a:p>
        </p:txBody>
      </p:sp>
      <p:sp>
        <p:nvSpPr>
          <p:cNvPr id="5" name="Rectangle 4"/>
          <p:cNvSpPr/>
          <p:nvPr/>
        </p:nvSpPr>
        <p:spPr>
          <a:xfrm>
            <a:off x="7452154" y="6397823"/>
            <a:ext cx="13870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As of 21 NOV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04800" y="358775"/>
            <a:ext cx="8534400" cy="597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 dirty="0" smtClean="0">
                <a:latin typeface="Arial Unicode MS" pitchFamily="34" charset="-128"/>
              </a:rPr>
              <a:t>DMVA Legislative Affairs</a:t>
            </a:r>
          </a:p>
          <a:p>
            <a:pPr eaLnBrk="0" hangingPunct="0">
              <a:lnSpc>
                <a:spcPct val="80000"/>
              </a:lnSpc>
            </a:pPr>
            <a:endParaRPr lang="en-US" sz="1200" b="1" dirty="0" smtClean="0"/>
          </a:p>
          <a:p>
            <a:pPr eaLnBrk="0" hangingPunct="0">
              <a:lnSpc>
                <a:spcPct val="80000"/>
              </a:lnSpc>
            </a:pPr>
            <a:endParaRPr lang="en-US" sz="2000" b="1" u="sng" dirty="0" smtClean="0"/>
          </a:p>
          <a:p>
            <a:pPr eaLnBrk="0" hangingPunct="0">
              <a:lnSpc>
                <a:spcPct val="80000"/>
              </a:lnSpc>
            </a:pPr>
            <a:r>
              <a:rPr lang="en-US" sz="2000" b="1" u="sng" dirty="0" smtClean="0"/>
              <a:t>Current Legislation of Interest</a:t>
            </a:r>
          </a:p>
          <a:p>
            <a:pPr eaLnBrk="0" hangingPunct="0">
              <a:lnSpc>
                <a:spcPct val="80000"/>
              </a:lnSpc>
            </a:pPr>
            <a:endParaRPr lang="en-US" b="1" u="sng" dirty="0" smtClean="0"/>
          </a:p>
          <a:p>
            <a:pPr eaLnBrk="0" hangingPunct="0">
              <a:lnSpc>
                <a:spcPct val="80000"/>
              </a:lnSpc>
            </a:pPr>
            <a:endParaRPr lang="en-US" sz="2200" b="1" u="sng" dirty="0" smtClean="0"/>
          </a:p>
          <a:p>
            <a:pPr marL="457200" indent="-457200" eaLnBrk="0" hangingPunct="0">
              <a:lnSpc>
                <a:spcPct val="80000"/>
              </a:lnSpc>
              <a:buFont typeface="+mj-lt"/>
              <a:buAutoNum type="alphaLcPeriod"/>
            </a:pPr>
            <a:r>
              <a:rPr lang="en-US" sz="2000" dirty="0" smtClean="0"/>
              <a:t>Education/PA Residency to Military/Veterans – Rep. </a:t>
            </a:r>
            <a:r>
              <a:rPr lang="en-US" sz="2000" dirty="0" err="1" smtClean="0"/>
              <a:t>Barrar</a:t>
            </a:r>
            <a:r>
              <a:rPr lang="en-US" sz="2000" dirty="0" smtClean="0"/>
              <a:t> HB 472 </a:t>
            </a:r>
            <a:r>
              <a:rPr lang="en-US" sz="2000" dirty="0" smtClean="0">
                <a:solidFill>
                  <a:schemeClr val="tx2"/>
                </a:solidFill>
              </a:rPr>
              <a:t>(Sen. Ed)</a:t>
            </a:r>
          </a:p>
          <a:p>
            <a:pPr marL="457200" indent="-457200" eaLnBrk="0" hangingPunct="0">
              <a:lnSpc>
                <a:spcPct val="80000"/>
              </a:lnSpc>
              <a:buFont typeface="+mj-lt"/>
              <a:buAutoNum type="alphaLcPeriod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 eaLnBrk="0" hangingPunct="0">
              <a:lnSpc>
                <a:spcPct val="80000"/>
              </a:lnSpc>
              <a:buFont typeface="+mj-lt"/>
              <a:buAutoNum type="alphaLcPeriod"/>
            </a:pPr>
            <a:r>
              <a:rPr lang="en-US" sz="2000" dirty="0" smtClean="0"/>
              <a:t>Priority Registration for Current Military Service Personnel and Veterans – HB 1164/Rep. </a:t>
            </a:r>
            <a:r>
              <a:rPr lang="en-US" sz="2000" dirty="0" err="1" smtClean="0"/>
              <a:t>Murt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(Sen. Ed)</a:t>
            </a:r>
          </a:p>
          <a:p>
            <a:pPr marL="457200" indent="-457200" eaLnBrk="0" hangingPunct="0">
              <a:lnSpc>
                <a:spcPct val="80000"/>
              </a:lnSpc>
              <a:buFont typeface="+mj-lt"/>
              <a:buAutoNum type="alphaLcPeriod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 eaLnBrk="0" hangingPunct="0">
              <a:lnSpc>
                <a:spcPct val="80000"/>
              </a:lnSpc>
              <a:buFont typeface="+mj-lt"/>
              <a:buAutoNum type="alphaLcPeriod"/>
            </a:pPr>
            <a:r>
              <a:rPr lang="en-US" sz="2000" dirty="0" smtClean="0"/>
              <a:t>Developing Opportunities in Veterans’ Education – DOVE Program – SB 1004/Sen. Baker </a:t>
            </a:r>
            <a:r>
              <a:rPr lang="en-US" sz="2000" dirty="0" smtClean="0">
                <a:solidFill>
                  <a:schemeClr val="tx2"/>
                </a:solidFill>
              </a:rPr>
              <a:t>(Sen. Ed)</a:t>
            </a:r>
          </a:p>
          <a:p>
            <a:pPr marL="457200" indent="-457200" eaLnBrk="0" hangingPunct="0">
              <a:lnSpc>
                <a:spcPct val="80000"/>
              </a:lnSpc>
              <a:buFont typeface="+mj-lt"/>
              <a:buAutoNum type="alphaLcPeriod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 eaLnBrk="0" hangingPunct="0">
              <a:lnSpc>
                <a:spcPct val="80000"/>
              </a:lnSpc>
              <a:buAutoNum type="alphaLcPeriod" startAt="4"/>
            </a:pPr>
            <a:r>
              <a:rPr lang="en-US" sz="2000" dirty="0" smtClean="0"/>
              <a:t>Providing for Transfer &amp; Articulation Oversight Committee – SB 232/Sen. </a:t>
            </a:r>
            <a:r>
              <a:rPr lang="en-US" sz="2000" dirty="0" err="1" smtClean="0"/>
              <a:t>Dinniman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(Sen. Ed)</a:t>
            </a:r>
          </a:p>
          <a:p>
            <a:pPr marL="457200" indent="-457200" eaLnBrk="0" hangingPunct="0">
              <a:lnSpc>
                <a:spcPct val="80000"/>
              </a:lnSpc>
              <a:buAutoNum type="alphaLcPeriod" startAt="4"/>
            </a:pPr>
            <a:endParaRPr lang="en-US" sz="2000" dirty="0" smtClean="0"/>
          </a:p>
          <a:p>
            <a:pPr marL="457200" indent="-457200" eaLnBrk="0" hangingPunct="0">
              <a:lnSpc>
                <a:spcPct val="80000"/>
              </a:lnSpc>
              <a:buFontTx/>
              <a:buAutoNum type="alphaLcPeriod" startAt="4"/>
            </a:pPr>
            <a:r>
              <a:rPr lang="en-US" sz="2000" dirty="0" smtClean="0"/>
              <a:t>Local Earned Income Tax for Active Duty Pay – SB 803/Sen. Baker </a:t>
            </a:r>
            <a:r>
              <a:rPr lang="en-US" sz="2000" dirty="0" smtClean="0">
                <a:solidFill>
                  <a:schemeClr val="tx2"/>
                </a:solidFill>
              </a:rPr>
              <a:t>(Sen. </a:t>
            </a:r>
            <a:r>
              <a:rPr lang="en-US" sz="2000" dirty="0" err="1" smtClean="0">
                <a:solidFill>
                  <a:schemeClr val="tx2"/>
                </a:solidFill>
              </a:rPr>
              <a:t>Approps</a:t>
            </a:r>
            <a:r>
              <a:rPr lang="en-US" sz="2000" dirty="0" smtClean="0">
                <a:solidFill>
                  <a:schemeClr val="tx2"/>
                </a:solidFill>
              </a:rPr>
              <a:t>.)</a:t>
            </a:r>
            <a:r>
              <a:rPr lang="en-US" sz="2000" dirty="0" smtClean="0"/>
              <a:t> and HB 481/Rep. Kauffman </a:t>
            </a:r>
            <a:r>
              <a:rPr lang="en-US" sz="2000" dirty="0" smtClean="0">
                <a:solidFill>
                  <a:schemeClr val="tx2"/>
                </a:solidFill>
              </a:rPr>
              <a:t>(House Finance)</a:t>
            </a:r>
          </a:p>
          <a:p>
            <a:pPr marL="457200" indent="-457200" eaLnBrk="0" hangingPunct="0">
              <a:lnSpc>
                <a:spcPct val="80000"/>
              </a:lnSpc>
              <a:buAutoNum type="alphaLcPeriod" startAt="4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 eaLnBrk="0" hangingPunct="0">
              <a:lnSpc>
                <a:spcPct val="80000"/>
              </a:lnSpc>
              <a:buAutoNum type="alphaLcPeriod" startAt="4"/>
            </a:pPr>
            <a:r>
              <a:rPr lang="en-US" sz="2000" dirty="0" smtClean="0"/>
              <a:t>Veterans Lottery Game – HB 1205/Rep </a:t>
            </a:r>
            <a:r>
              <a:rPr lang="en-US" sz="2000" dirty="0" err="1" smtClean="0"/>
              <a:t>Barrar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(House VA&amp;EP 21 OCT 13 /laid on table)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28600" y="1143000"/>
            <a:ext cx="8686800" cy="12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7467600" y="6400800"/>
            <a:ext cx="12191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As of 21 NOV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52400"/>
            <a:ext cx="69342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</a:rPr>
              <a:t>Veterans’ Homes Occupancy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19200"/>
            <a:ext cx="8229600" cy="2133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Total State Veterans’ Homes Occupancy:  </a:t>
            </a:r>
            <a:r>
              <a:rPr lang="en-US" sz="2000" b="1" dirty="0" smtClean="0">
                <a:solidFill>
                  <a:srgbClr val="000099"/>
                </a:solidFill>
              </a:rPr>
              <a:t>89%</a:t>
            </a:r>
          </a:p>
          <a:p>
            <a:pPr lvl="1" eaLnBrk="1" hangingPunct="1"/>
            <a:r>
              <a:rPr lang="en-US" sz="1800" dirty="0" smtClean="0"/>
              <a:t>Total State Veterans’ Homes Non-Veteran Census Percentage:  </a:t>
            </a:r>
            <a:r>
              <a:rPr lang="en-US" sz="1800" dirty="0" smtClean="0">
                <a:solidFill>
                  <a:schemeClr val="accent2"/>
                </a:solidFill>
              </a:rPr>
              <a:t>10%</a:t>
            </a:r>
          </a:p>
          <a:p>
            <a:pPr eaLnBrk="1" hangingPunct="1"/>
            <a:r>
              <a:rPr lang="en-US" sz="2000" dirty="0" smtClean="0"/>
              <a:t>State Veterans’ Homes Nursing Care (NC) / Dementia (DEM)                Occupancy:  </a:t>
            </a:r>
            <a:r>
              <a:rPr lang="en-US" sz="2000" b="1" dirty="0" smtClean="0">
                <a:solidFill>
                  <a:srgbClr val="000099"/>
                </a:solidFill>
              </a:rPr>
              <a:t>93%</a:t>
            </a:r>
          </a:p>
          <a:p>
            <a:pPr eaLnBrk="1" hangingPunct="1"/>
            <a:r>
              <a:rPr lang="en-US" sz="2000" dirty="0" smtClean="0"/>
              <a:t>State Veterans’ Homes Personal Care (PC) / Domiciliary (DOM)  Occupancy:  </a:t>
            </a:r>
            <a:r>
              <a:rPr lang="en-US" sz="2000" b="1" dirty="0" smtClean="0">
                <a:solidFill>
                  <a:srgbClr val="000099"/>
                </a:solidFill>
              </a:rPr>
              <a:t>76%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7200" y="3429000"/>
          <a:ext cx="8035925" cy="2047875"/>
        </p:xfrm>
        <a:graphic>
          <a:graphicData uri="http://schemas.openxmlformats.org/presentationml/2006/ole">
            <p:oleObj spid="_x0000_s142338" r:id="rId4" imgW="8035224" imgH="2048434" progId="Excel.Sheet.8">
              <p:embed/>
            </p:oleObj>
          </a:graphicData>
        </a:graphic>
      </p:graphicFrame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7239000" y="6324600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buFontTx/>
              <a:buNone/>
            </a:pP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As of 11/30/2013</a:t>
            </a:r>
            <a:r>
              <a:rPr lang="en-US" sz="1200" dirty="0"/>
              <a:t>  </a:t>
            </a: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533400" y="5410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  <a:buFontTx/>
              <a:buNone/>
            </a:pPr>
            <a:r>
              <a:rPr lang="en-US" sz="1400" i="1" u="sng" dirty="0"/>
              <a:t>Source of National Data</a:t>
            </a:r>
            <a:r>
              <a:rPr lang="en-US" sz="1400" dirty="0"/>
              <a:t>:  Department of Veterans Affairs’ nation-wide census report for State Veterans’ Homes.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4800" y="3048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3200" b="1" kern="0" dirty="0">
                <a:latin typeface="+mj-lt"/>
                <a:ea typeface="+mj-ea"/>
                <a:cs typeface="+mj-cs"/>
              </a:rPr>
              <a:t>Current Licensure Status</a:t>
            </a:r>
          </a:p>
        </p:txBody>
      </p:sp>
      <p:graphicFrame>
        <p:nvGraphicFramePr>
          <p:cNvPr id="4" name="Group 103"/>
          <p:cNvGraphicFramePr>
            <a:graphicFrameLocks/>
          </p:cNvGraphicFramePr>
          <p:nvPr/>
        </p:nvGraphicFramePr>
        <p:xfrm>
          <a:off x="304800" y="1066800"/>
          <a:ext cx="8458201" cy="4724400"/>
        </p:xfrm>
        <a:graphic>
          <a:graphicData uri="http://schemas.openxmlformats.org/drawingml/2006/table">
            <a:tbl>
              <a:tblPr/>
              <a:tblGrid>
                <a:gridCol w="1420001"/>
                <a:gridCol w="1188618"/>
                <a:gridCol w="1198126"/>
                <a:gridCol w="1152165"/>
                <a:gridCol w="1217145"/>
                <a:gridCol w="1103038"/>
                <a:gridCol w="1179108"/>
              </a:tblGrid>
              <a:tr h="10566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Regulatory Agency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DVVH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GMVC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HVH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PSSH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SEVC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SWVC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1644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2875" algn="l"/>
                          <a:tab pos="4114800" algn="ctr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Date of Last Inspection -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02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PA Department of Health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03/14/2013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05/03/2013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Licensure Status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03/17/2013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11/06/2013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09/23/2013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Licensure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12/21/2012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</a:tr>
              <a:tr h="11567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PA Department of Public Welfare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05/2013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License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Vacated on 11/27/2012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11/2013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10/2013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03/2013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08/2013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</a:tr>
              <a:tr h="10691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US Department of Veterans Affairs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04/2013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09/2012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01/2013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02/2013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08/2013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01/2013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</a:tr>
            </a:tbl>
          </a:graphicData>
        </a:graphic>
      </p:graphicFrame>
      <p:sp>
        <p:nvSpPr>
          <p:cNvPr id="3126" name="TextBox 9"/>
          <p:cNvSpPr txBox="1">
            <a:spLocks noChangeArrowheads="1"/>
          </p:cNvSpPr>
          <p:nvPr/>
        </p:nvSpPr>
        <p:spPr bwMode="auto">
          <a:xfrm>
            <a:off x="228600" y="5791201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Note:  Each DMVA State Veterans’ Home is currently licensed by the PA Department of Health and certified by the U.S. Department of Veterans Affairs.   GMVC does not have a Personal Care program  and is not licensed by the PA Department of Public Welfare. </a:t>
            </a:r>
            <a:endParaRPr lang="en-US" sz="1000" b="1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7239000" y="6324600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buFontTx/>
              <a:buNone/>
            </a:pP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As of 11/30/2013</a:t>
            </a:r>
            <a:r>
              <a:rPr lang="en-US" sz="1200" dirty="0"/>
              <a:t> 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9DC47195621748943E419562098934" ma:contentTypeVersion="7" ma:contentTypeDescription="Create a new document." ma:contentTypeScope="" ma:versionID="ff287e84c5cfdc416dca88a5926d5aea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5da2308a0b4d714a3f08d4204759b388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  <xsd:element name="EmailSender" ma:index="10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11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2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3" nillable="true" ma:displayName="E-Mail From" ma:hidden="true" ma:internalName="EmailFrom">
      <xsd:simpleType>
        <xsd:restriction base="dms:Text"/>
      </xsd:simpleType>
    </xsd:element>
    <xsd:element name="EmailSubject" ma:index="14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5" nillable="true" ma:displayName="E-Mail Headers" ma:hidden="true" ma:internalName="EmailHeader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2E10F9D-DC20-431E-A5D2-74413D640365}"/>
</file>

<file path=customXml/itemProps2.xml><?xml version="1.0" encoding="utf-8"?>
<ds:datastoreItem xmlns:ds="http://schemas.openxmlformats.org/officeDocument/2006/customXml" ds:itemID="{D322375A-0A95-45CD-9071-0E6AEF119770}"/>
</file>

<file path=customXml/itemProps3.xml><?xml version="1.0" encoding="utf-8"?>
<ds:datastoreItem xmlns:ds="http://schemas.openxmlformats.org/officeDocument/2006/customXml" ds:itemID="{9E97AD4A-7384-4A10-A9D5-898BEDBF2D0D}"/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2169</Words>
  <Application>Microsoft Office PowerPoint</Application>
  <PresentationFormat>On-screen Show (4:3)</PresentationFormat>
  <Paragraphs>1014</Paragraphs>
  <Slides>24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Office Theme</vt:lpstr>
      <vt:lpstr>Worksheet</vt:lpstr>
      <vt:lpstr>Microsoft Office Excel 97-2003 Worksheet</vt:lpstr>
      <vt:lpstr>Slide 1</vt:lpstr>
      <vt:lpstr>Slide 2</vt:lpstr>
      <vt:lpstr>Slide 3</vt:lpstr>
      <vt:lpstr>Slide 4</vt:lpstr>
      <vt:lpstr>Slide 5</vt:lpstr>
      <vt:lpstr>Slide 6</vt:lpstr>
      <vt:lpstr>Slide 7</vt:lpstr>
      <vt:lpstr>Veterans’ Homes Occupancy</vt:lpstr>
      <vt:lpstr>Slide 9</vt:lpstr>
      <vt:lpstr>Veterans’ Emergency Assistance</vt:lpstr>
      <vt:lpstr>Veterans’ Emergency Assistance</vt:lpstr>
      <vt:lpstr>Slide 12</vt:lpstr>
      <vt:lpstr>Slide 13</vt:lpstr>
      <vt:lpstr>Slide 14</vt:lpstr>
      <vt:lpstr>Emergency Assistance $200,000</vt:lpstr>
      <vt:lpstr>Blind Pension $222,000</vt:lpstr>
      <vt:lpstr>Slide 17</vt:lpstr>
      <vt:lpstr>Educational Gratuity $101,000</vt:lpstr>
      <vt:lpstr>Slide 19</vt:lpstr>
      <vt:lpstr>Disabled Veterans RETX Program</vt:lpstr>
      <vt:lpstr>Slide 21</vt:lpstr>
      <vt:lpstr>Slide 22</vt:lpstr>
      <vt:lpstr>Slide 23</vt:lpstr>
      <vt:lpstr>County Offices and DMVA Recoveries</vt:lpstr>
    </vt:vector>
  </TitlesOfParts>
  <Company>DMVA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 WESLEY E. CRAIG The Adjutant General</dc:title>
  <dc:creator>sukenney</dc:creator>
  <cp:lastModifiedBy>sukenney</cp:lastModifiedBy>
  <cp:revision>230</cp:revision>
  <dcterms:created xsi:type="dcterms:W3CDTF">2013-08-20T18:37:38Z</dcterms:created>
  <dcterms:modified xsi:type="dcterms:W3CDTF">2013-12-04T16:14:45Z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0x010100FF9DC47195621748943E419562098934</vt:lpwstr>
  </property>
  <property fmtid="{D5CDD505-2E9C-101B-9397-08002B2CF9AE}" pid="3" name="Order">
    <vt:r8>4200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