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62" r:id="rId3"/>
    <p:sldId id="293" r:id="rId4"/>
    <p:sldId id="292" r:id="rId5"/>
    <p:sldId id="296" r:id="rId6"/>
    <p:sldId id="298" r:id="rId7"/>
    <p:sldId id="299" r:id="rId8"/>
    <p:sldId id="257" r:id="rId9"/>
    <p:sldId id="297" r:id="rId10"/>
    <p:sldId id="263" r:id="rId11"/>
    <p:sldId id="300" r:id="rId12"/>
    <p:sldId id="272" r:id="rId13"/>
    <p:sldId id="301" r:id="rId14"/>
    <p:sldId id="302" r:id="rId15"/>
    <p:sldId id="304" r:id="rId16"/>
    <p:sldId id="303" r:id="rId17"/>
    <p:sldId id="305" r:id="rId18"/>
    <p:sldId id="306" r:id="rId19"/>
    <p:sldId id="307" r:id="rId20"/>
    <p:sldId id="308" r:id="rId21"/>
    <p:sldId id="309" r:id="rId22"/>
    <p:sldId id="310" r:id="rId23"/>
  </p:sldIdLst>
  <p:sldSz cx="9601200" cy="7315200"/>
  <p:notesSz cx="6858000" cy="929005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23" autoAdjust="0"/>
  </p:normalViewPr>
  <p:slideViewPr>
    <p:cSldViewPr>
      <p:cViewPr varScale="1">
        <p:scale>
          <a:sx n="75" d="100"/>
          <a:sy n="75" d="100"/>
        </p:scale>
        <p:origin x="-1483" y="-67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63" y="-72"/>
      </p:cViewPr>
      <p:guideLst>
        <p:guide orient="horz" pos="292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vfigclstrfs\fig_dept_folders\VA_Share\PROGRAMS\Program%20Slides\Oct%202013\Oct%2013%20Updated%20PVP%20Chart%20in%20Microsoft%20Office%20PowerPoi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6768558951965122E-2"/>
          <c:y val="0.21142857142857138"/>
          <c:w val="0.77292576419214032"/>
          <c:h val="0.70666666666666667"/>
        </c:manualLayout>
      </c:layout>
      <c:barChart>
        <c:barDir val="col"/>
        <c:grouping val="stacked"/>
        <c:ser>
          <c:idx val="0"/>
          <c:order val="0"/>
          <c:tx>
            <c:strRef>
              <c:f>Sheet1!$E$14</c:f>
              <c:strCache>
                <c:ptCount val="1"/>
                <c:pt idx="0">
                  <c:v>Expended</c:v>
                </c:pt>
              </c:strCache>
            </c:strRef>
          </c:tx>
          <c:dLbls>
            <c:dLbl>
              <c:idx val="0"/>
              <c:layout>
                <c:manualLayout>
                  <c:x val="-1.4637083646651743E-3"/>
                  <c:y val="-5.0793650793650842E-2"/>
                </c:manualLayout>
              </c:layout>
              <c:tx>
                <c:rich>
                  <a:bodyPr/>
                  <a:lstStyle/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$4,850 Lapse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236 Claimants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$414, 150 Expended</a:t>
                    </a: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245 Claimants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$531,150 Expended 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(exceeded appropriation by $106,150)</a:t>
                    </a: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</c:dLbl>
            <c:dLbl>
              <c:idx val="2"/>
              <c:layout>
                <c:manualLayout>
                  <c:x val="1.4635931211123322E-3"/>
                  <c:y val="-0.10920634920634949"/>
                </c:manualLayout>
              </c:layout>
              <c:tx>
                <c:rich>
                  <a:bodyPr/>
                  <a:lstStyle/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810 Claimants </a:t>
                    </a: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$1,192,650 Expended</a:t>
                    </a: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5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(exceeded Appropriation 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by</a:t>
                    </a:r>
                  </a:p>
                  <a:p>
                    <a:r>
                      <a:rPr lang="en-US" sz="105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$737,650</a:t>
                    </a:r>
                  </a:p>
                </c:rich>
              </c:tx>
              <c:dLblPos val="ctr"/>
            </c:dLbl>
            <c:dLbl>
              <c:idx val="3"/>
              <c:layout>
                <c:manualLayout>
                  <c:x val="5.8224670797939393E-3"/>
                  <c:y val="8.12698412698412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Exceded Appropriation by 
$843,000</a:t>
                    </a:r>
                  </a:p>
                </c:rich>
              </c:tx>
              <c:dLblPos val="ctr"/>
            </c:dLbl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CatName val="1"/>
            <c:showSerName val="1"/>
          </c:dLbls>
          <c:cat>
            <c:strRef>
              <c:f>Sheet1!$F$13:$J$13</c:f>
              <c:strCache>
                <c:ptCount val="5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 FY 14-15</c:v>
                </c:pt>
              </c:strCache>
            </c:strRef>
          </c:cat>
          <c:val>
            <c:numRef>
              <c:f>Sheet1!$F$14:$J$14</c:f>
              <c:numCache>
                <c:formatCode>0%</c:formatCode>
                <c:ptCount val="5"/>
                <c:pt idx="0">
                  <c:v>0.99</c:v>
                </c:pt>
                <c:pt idx="1">
                  <c:v>1.25</c:v>
                </c:pt>
                <c:pt idx="2">
                  <c:v>2.6212087912087907</c:v>
                </c:pt>
                <c:pt idx="3">
                  <c:v>1.6545031055900621</c:v>
                </c:pt>
                <c:pt idx="4">
                  <c:v>0.57184420459878227</c:v>
                </c:pt>
              </c:numCache>
            </c:numRef>
          </c:val>
        </c:ser>
        <c:ser>
          <c:idx val="1"/>
          <c:order val="1"/>
          <c:tx>
            <c:strRef>
              <c:f>Sheet1!$E$15</c:f>
              <c:strCache>
                <c:ptCount val="1"/>
                <c:pt idx="0">
                  <c:v>Projected Expenditure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Sheet1!$F$13:$J$13</c:f>
              <c:strCache>
                <c:ptCount val="5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 FY 14-15</c:v>
                </c:pt>
              </c:strCache>
            </c:strRef>
          </c:cat>
          <c:val>
            <c:numRef>
              <c:f>Sheet1!$F$15:$J$15</c:f>
              <c:numCache>
                <c:formatCode>#,##0</c:formatCode>
                <c:ptCount val="5"/>
                <c:pt idx="0" formatCode="General">
                  <c:v>0</c:v>
                </c:pt>
                <c:pt idx="1">
                  <c:v>0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0.96806663538244953</c:v>
                </c:pt>
              </c:numCache>
            </c:numRef>
          </c:val>
        </c:ser>
        <c:ser>
          <c:idx val="2"/>
          <c:order val="2"/>
          <c:tx>
            <c:strRef>
              <c:f>Sheet1!$E$16</c:f>
              <c:strCache>
                <c:ptCount val="1"/>
                <c:pt idx="0">
                  <c:v>Lapse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Sheet1!$F$13:$J$13</c:f>
              <c:strCache>
                <c:ptCount val="5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 FY 14-15</c:v>
                </c:pt>
              </c:strCache>
            </c:strRef>
          </c:cat>
          <c:val>
            <c:numRef>
              <c:f>Sheet1!$F$16:$H$16</c:f>
              <c:numCache>
                <c:formatCode>General</c:formatCode>
                <c:ptCount val="3"/>
                <c:pt idx="0" formatCode="0%">
                  <c:v>1.0000000000000019E-2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22"/>
        <c:overlap val="100"/>
        <c:axId val="59330560"/>
        <c:axId val="59332096"/>
      </c:barChart>
      <c:catAx>
        <c:axId val="59330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32096"/>
        <c:crosses val="autoZero"/>
        <c:auto val="1"/>
        <c:lblAlgn val="ctr"/>
        <c:lblOffset val="100"/>
      </c:catAx>
      <c:valAx>
        <c:axId val="59332096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30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0.53607</cdr:x>
      <cdr:y>0.55047</cdr:y>
    </cdr:from>
    <cdr:to>
      <cdr:x>0.66816</cdr:x>
      <cdr:y>0.75238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94594" y="2752700"/>
          <a:ext cx="1181409" cy="1009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1,444 Claimants</a:t>
          </a:r>
          <a:br>
            <a:rPr lang="en-US" sz="1100"/>
          </a:br>
          <a:r>
            <a:rPr lang="en-US" sz="1100"/>
            <a:t/>
          </a:r>
          <a:br>
            <a:rPr lang="en-US" sz="1100"/>
          </a:br>
          <a:r>
            <a:rPr lang="en-US" sz="1100"/>
            <a:t>Total Expended</a:t>
          </a:r>
          <a:br>
            <a:rPr lang="en-US" sz="1100"/>
          </a:br>
          <a:r>
            <a:rPr lang="en-US" sz="1100"/>
            <a:t>$2,131,000</a:t>
          </a:r>
          <a:br>
            <a:rPr lang="en-US" sz="1100"/>
          </a:br>
          <a:r>
            <a:rPr lang="en-US" sz="1100"/>
            <a:t/>
          </a:r>
          <a:br>
            <a:rPr lang="en-US" sz="1100"/>
          </a:br>
          <a:endParaRPr lang="en-US" sz="1100"/>
        </a:p>
      </cdr:txBody>
    </cdr:sp>
  </cdr:relSizeAnchor>
  <cdr:relSizeAnchor xmlns:cdr="http://schemas.openxmlformats.org/drawingml/2006/chartDrawing">
    <cdr:from>
      <cdr:x>0.05131</cdr:x>
      <cdr:y>0.01333</cdr:y>
    </cdr:from>
    <cdr:to>
      <cdr:x>0.93559</cdr:x>
      <cdr:y>0.19619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7675" y="66675"/>
          <a:ext cx="771524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0.03384</cdr:x>
      <cdr:y>0.00762</cdr:y>
    </cdr:from>
    <cdr:to>
      <cdr:x>0.96507</cdr:x>
      <cdr:y>0.22476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5275" y="38099"/>
          <a:ext cx="8124825" cy="108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/>
            <a:t>Paralyzed Veterans Pension</a:t>
          </a:r>
        </a:p>
        <a:p xmlns:a="http://schemas.openxmlformats.org/drawingml/2006/main">
          <a:pPr algn="ctr"/>
          <a:r>
            <a:rPr lang="en-US" sz="3200" b="1"/>
            <a:t>$2,131,000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0.00273</cdr:x>
      <cdr:y>0.00488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0.00273</cdr:x>
      <cdr:y>0.00488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0.68903</cdr:x>
      <cdr:y>0.58286</cdr:y>
    </cdr:from>
    <cdr:to>
      <cdr:x>0.81789</cdr:x>
      <cdr:y>0.81143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162675" y="2914650"/>
          <a:ext cx="1152525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1,677 Claimants</a:t>
          </a:r>
        </a:p>
        <a:p xmlns:a="http://schemas.openxmlformats.org/drawingml/2006/main">
          <a:endParaRPr lang="en-US" sz="1100" dirty="0"/>
        </a:p>
        <a:p xmlns:a="http://schemas.openxmlformats.org/drawingml/2006/main">
          <a:r>
            <a:rPr lang="en-US" sz="1100" dirty="0"/>
            <a:t>Total Expended</a:t>
          </a:r>
        </a:p>
        <a:p xmlns:a="http://schemas.openxmlformats.org/drawingml/2006/main">
          <a:r>
            <a:rPr lang="en-US" sz="1100" dirty="0" smtClean="0"/>
            <a:t>$1,218,600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B2D3-C869-4821-A09F-0EC1E6691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State Veterans Commission Meeting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9732-FEE1-471F-B655-C6263DD0B929}" type="datetime6">
              <a:rPr lang="en-US" smtClean="0"/>
              <a:pPr/>
              <a:t>December 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6913"/>
            <a:ext cx="457200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4"/>
            <a:ext cx="5486400" cy="418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BA102-9FFC-44CF-9A03-94EB8D1F2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765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6913"/>
            <a:ext cx="457200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6913"/>
            <a:ext cx="457200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6913"/>
            <a:ext cx="45720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A102-9FFC-44CF-9A03-94EB8D1F20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6913"/>
            <a:ext cx="457200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6913"/>
            <a:ext cx="457200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6913"/>
            <a:ext cx="457200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C462B-F0B5-4BD4-B84E-6F3638DA116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7879-F235-4676-AFBD-39BBD3E01E5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EF25-1E64-4379-9A9C-16859FCA2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6qMH9m_Q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1.xlsx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Office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donthatemiami.com/wp-content/uploads/2012/08/2009-usa-flag-graph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120" y="731520"/>
            <a:ext cx="7760970" cy="57708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60120" y="2763520"/>
            <a:ext cx="7760970" cy="159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661" tIns="48331" rIns="96661" bIns="48331">
            <a:spAutoFit/>
          </a:bodyPr>
          <a:lstStyle/>
          <a:p>
            <a:pPr algn="ctr">
              <a:defRPr/>
            </a:pPr>
            <a:endParaRPr lang="en-US" sz="6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>
                <a:latin typeface="+mj-lt"/>
              </a:rPr>
              <a:t>State Veterans Commission Meeting</a:t>
            </a: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December 5, </a:t>
            </a:r>
            <a:r>
              <a:rPr lang="en-US" sz="3800" b="1" dirty="0">
                <a:latin typeface="+mj-lt"/>
              </a:rPr>
              <a:t>2014</a:t>
            </a:r>
          </a:p>
          <a:p>
            <a:pPr algn="ctr">
              <a:defRPr/>
            </a:pPr>
            <a:endParaRPr lang="en-US" sz="15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donthatemiami.com/wp-content/uploads/2012/08/2009-usa-flag-graph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" y="731520"/>
            <a:ext cx="8161020" cy="58521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0090" y="2764060"/>
            <a:ext cx="8161020" cy="15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6661" tIns="48331" rIns="96661" bIns="48331">
            <a:spAutoFit/>
          </a:bodyPr>
          <a:lstStyle/>
          <a:p>
            <a:pPr algn="ctr">
              <a:defRPr/>
            </a:pPr>
            <a:endParaRPr lang="en-US" sz="11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Mr. Andrew Ruscavage</a:t>
            </a:r>
            <a:endParaRPr lang="en-US" sz="38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State Veterans’ Homes</a:t>
            </a:r>
            <a:endParaRPr lang="en-US" sz="3800" b="1" dirty="0">
              <a:latin typeface="+mj-lt"/>
            </a:endParaRPr>
          </a:p>
          <a:p>
            <a:pPr algn="ctr">
              <a:defRPr/>
            </a:pPr>
            <a:endParaRPr lang="en-US" sz="1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Military Vet logo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red bottom 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80060" y="487680"/>
            <a:ext cx="6000750" cy="426720"/>
          </a:xfrm>
          <a:prstGeom prst="rect">
            <a:avLst/>
          </a:prstGeom>
          <a:noFill/>
        </p:spPr>
        <p:txBody>
          <a:bodyPr vert="horz" lIns="96661" tIns="48331" rIns="96661" bIns="48331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BUREAU OF VETERANS’ HOMES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00050" y="6339618"/>
            <a:ext cx="1840230" cy="3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700" b="1" dirty="0">
                <a:solidFill>
                  <a:schemeClr val="bg1"/>
                </a:solidFill>
              </a:rPr>
              <a:t>  </a:t>
            </a: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As of 30 NOV 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0060" y="1219200"/>
            <a:ext cx="856107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362480" indent="-36248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Total State Veterans’ Homes Occupancy:  </a:t>
            </a:r>
            <a:r>
              <a:rPr lang="en-US" b="1" dirty="0" smtClean="0">
                <a:solidFill>
                  <a:srgbClr val="000099"/>
                </a:solidFill>
                <a:latin typeface="+mn-lt"/>
                <a:cs typeface="+mn-cs"/>
              </a:rPr>
              <a:t>91%      </a:t>
            </a:r>
          </a:p>
          <a:p>
            <a:pPr marL="362480" indent="-36248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      </a:t>
            </a:r>
            <a:r>
              <a:rPr lang="en-US" b="1" dirty="0" smtClean="0"/>
              <a:t> -  </a:t>
            </a:r>
            <a:r>
              <a:rPr lang="en-US" dirty="0" smtClean="0">
                <a:latin typeface="+mn-lt"/>
                <a:cs typeface="+mn-cs"/>
              </a:rPr>
              <a:t>Total </a:t>
            </a:r>
            <a:r>
              <a:rPr lang="en-US" dirty="0">
                <a:latin typeface="+mn-lt"/>
                <a:cs typeface="+mn-cs"/>
              </a:rPr>
              <a:t>State Veterans’ Homes Non-Veteran Census Percentage:  </a:t>
            </a:r>
            <a:r>
              <a:rPr lang="en-US" b="1" dirty="0">
                <a:solidFill>
                  <a:schemeClr val="accent2"/>
                </a:solidFill>
                <a:latin typeface="+mn-lt"/>
                <a:cs typeface="+mn-cs"/>
              </a:rPr>
              <a:t>10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+mn-cs"/>
              </a:rPr>
              <a:t>%</a:t>
            </a:r>
          </a:p>
          <a:p>
            <a:pPr marL="362480" indent="-362480">
              <a:spcBef>
                <a:spcPct val="20000"/>
              </a:spcBef>
              <a:defRPr/>
            </a:pPr>
            <a:endParaRPr lang="en-US" sz="400" b="1" dirty="0">
              <a:solidFill>
                <a:schemeClr val="accent2"/>
              </a:solidFill>
            </a:endParaRPr>
          </a:p>
          <a:p>
            <a:pPr marL="362480" indent="-36248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State Veterans’ Homes Nursing Care (NC) / Dementia (DEM) Occupancy:  </a:t>
            </a:r>
            <a:r>
              <a:rPr lang="en-US" b="1" dirty="0" smtClean="0">
                <a:solidFill>
                  <a:srgbClr val="000099"/>
                </a:solidFill>
                <a:latin typeface="+mn-lt"/>
                <a:cs typeface="+mn-cs"/>
              </a:rPr>
              <a:t>95%</a:t>
            </a:r>
          </a:p>
          <a:p>
            <a:pPr marL="362480" indent="-362480">
              <a:spcBef>
                <a:spcPct val="20000"/>
              </a:spcBef>
              <a:defRPr/>
            </a:pPr>
            <a:endParaRPr lang="en-US" sz="600" b="1" dirty="0">
              <a:solidFill>
                <a:srgbClr val="000099"/>
              </a:solidFill>
            </a:endParaRPr>
          </a:p>
          <a:p>
            <a:pPr marL="362480" indent="-36248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State Veterans’ Homes Personal Care (PC) / Domiciliary (DOM) Occupancy:  </a:t>
            </a:r>
            <a:r>
              <a:rPr lang="en-US" b="1" dirty="0" smtClean="0">
                <a:solidFill>
                  <a:srgbClr val="000099"/>
                </a:solidFill>
                <a:latin typeface="+mn-lt"/>
                <a:cs typeface="+mn-cs"/>
              </a:rPr>
              <a:t>79%</a:t>
            </a:r>
            <a:endParaRPr lang="en-US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" y="5689600"/>
            <a:ext cx="8801100" cy="790103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endParaRPr lang="en-US" sz="1500" i="1" u="sng" dirty="0" smtClean="0"/>
          </a:p>
          <a:p>
            <a:pPr>
              <a:defRPr/>
            </a:pPr>
            <a:r>
              <a:rPr lang="en-US" sz="1500" i="1" u="sng" dirty="0" smtClean="0"/>
              <a:t>Source </a:t>
            </a:r>
            <a:r>
              <a:rPr lang="en-US" sz="1500" i="1" u="sng" dirty="0"/>
              <a:t>of National Data</a:t>
            </a:r>
            <a:r>
              <a:rPr lang="en-US" sz="1500" dirty="0"/>
              <a:t>:  Department of Veterans Affairs’ nation-wide census report for State Veterans’ Homes.</a:t>
            </a:r>
          </a:p>
        </p:txBody>
      </p:sp>
      <p:graphicFrame>
        <p:nvGraphicFramePr>
          <p:cNvPr id="1046" name="Object 22"/>
          <p:cNvGraphicFramePr>
            <a:graphicFrameLocks noGrp="1" noChangeAspect="1"/>
          </p:cNvGraphicFramePr>
          <p:nvPr/>
        </p:nvGraphicFramePr>
        <p:xfrm>
          <a:off x="1360170" y="2275840"/>
          <a:ext cx="6000750" cy="4876800"/>
        </p:xfrm>
        <a:graphic>
          <a:graphicData uri="http://schemas.openxmlformats.org/presentationml/2006/ole">
            <p:oleObj spid="_x0000_s20482" name="Worksheet" r:id="rId5" imgW="9360027" imgH="520065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40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0100" y="731521"/>
            <a:ext cx="8161020" cy="5923280"/>
            <a:chOff x="762000" y="695324"/>
            <a:chExt cx="7772400" cy="5553076"/>
          </a:xfrm>
        </p:grpSpPr>
        <p:pic>
          <p:nvPicPr>
            <p:cNvPr id="27651" name="Picture 6" descr="http://www.donthatemiami.com/wp-content/uploads/2012/08/2009-usa-flag-graphic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695324"/>
              <a:ext cx="7772400" cy="5553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62000" y="2524124"/>
              <a:ext cx="7772400" cy="1889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b="1" dirty="0">
                <a:latin typeface="+mj-lt"/>
              </a:endParaRPr>
            </a:p>
            <a:p>
              <a:pPr algn="ctr">
                <a:defRPr/>
              </a:pPr>
              <a:r>
                <a:rPr lang="en-US" sz="3800" b="1" dirty="0">
                  <a:latin typeface="+mj-lt"/>
                </a:rPr>
                <a:t>Veterans’ Programs and Reports</a:t>
              </a:r>
            </a:p>
            <a:p>
              <a:pPr algn="ctr">
                <a:defRPr/>
              </a:pPr>
              <a:r>
                <a:rPr lang="en-US" sz="3800" b="1" dirty="0">
                  <a:latin typeface="+mj-lt"/>
                </a:rPr>
                <a:t>Mr. Brian Natali</a:t>
              </a:r>
            </a:p>
            <a:p>
              <a:pPr algn="ctr">
                <a:defRPr/>
              </a:pPr>
              <a:endParaRPr lang="en-US" sz="30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" y="6343227"/>
            <a:ext cx="896112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2071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EMERGENCY ASSISTANCE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120140" y="1137920"/>
            <a:ext cx="6000750" cy="4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normAutofit fontScale="25000" lnSpcReduction="20000"/>
          </a:bodyPr>
          <a:lstStyle/>
          <a:p>
            <a:pPr algn="ctr">
              <a:defRPr/>
            </a:pPr>
            <a:r>
              <a:rPr lang="en-US" sz="4700" dirty="0">
                <a:latin typeface="+mj-lt"/>
                <a:ea typeface="+mj-ea"/>
                <a:cs typeface="+mj-cs"/>
              </a:rPr>
              <a:t/>
            </a:r>
            <a:br>
              <a:rPr lang="en-US" sz="4700" dirty="0">
                <a:latin typeface="+mj-lt"/>
                <a:ea typeface="+mj-ea"/>
                <a:cs typeface="+mj-cs"/>
              </a:rPr>
            </a:br>
            <a:r>
              <a:rPr lang="en-US" sz="13500" dirty="0" smtClean="0">
                <a:latin typeface="+mj-lt"/>
                <a:ea typeface="+mj-ea"/>
                <a:cs typeface="+mj-cs"/>
              </a:rPr>
              <a:t>$0</a:t>
            </a:r>
            <a:endParaRPr lang="en-US" sz="47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/>
        </p:nvGraphicFramePr>
        <p:xfrm>
          <a:off x="313374" y="1691639"/>
          <a:ext cx="8967786" cy="3754121"/>
        </p:xfrm>
        <a:graphic>
          <a:graphicData uri="http://schemas.openxmlformats.org/presentationml/2006/ole">
            <p:oleObj spid="_x0000_s21506" name="Worksheet" r:id="rId5" imgW="7781841" imgH="2895549" progId="Excel.Sheet.8">
              <p:embed/>
            </p:oleObj>
          </a:graphicData>
        </a:graphic>
      </p:graphicFrame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1600200" y="5527040"/>
            <a:ext cx="160020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305 </a:t>
            </a:r>
            <a:r>
              <a:rPr lang="en-US" dirty="0">
                <a:latin typeface="Calibri" pitchFamily="34" charset="0"/>
              </a:rPr>
              <a:t>Claimants</a:t>
            </a:r>
          </a:p>
        </p:txBody>
      </p:sp>
      <p:sp>
        <p:nvSpPr>
          <p:cNvPr id="2062" name="TextBox 5"/>
          <p:cNvSpPr txBox="1">
            <a:spLocks noChangeArrowheads="1"/>
          </p:cNvSpPr>
          <p:nvPr/>
        </p:nvSpPr>
        <p:spPr bwMode="auto">
          <a:xfrm>
            <a:off x="3520440" y="5527040"/>
            <a:ext cx="160020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229 </a:t>
            </a:r>
            <a:r>
              <a:rPr lang="en-US" dirty="0">
                <a:latin typeface="Calibri" pitchFamily="34" charset="0"/>
              </a:rPr>
              <a:t>Claimants</a:t>
            </a:r>
          </a:p>
        </p:txBody>
      </p:sp>
      <p:sp>
        <p:nvSpPr>
          <p:cNvPr id="2063" name="TextBox 6"/>
          <p:cNvSpPr txBox="1">
            <a:spLocks noChangeArrowheads="1"/>
          </p:cNvSpPr>
          <p:nvPr/>
        </p:nvSpPr>
        <p:spPr bwMode="auto">
          <a:xfrm>
            <a:off x="5360670" y="5527041"/>
            <a:ext cx="1600200" cy="6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0 </a:t>
            </a:r>
            <a:r>
              <a:rPr lang="en-US" dirty="0">
                <a:latin typeface="Calibri" pitchFamily="34" charset="0"/>
              </a:rPr>
              <a:t>Claimants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Projected</a:t>
            </a:r>
          </a:p>
        </p:txBody>
      </p:sp>
      <p:sp>
        <p:nvSpPr>
          <p:cNvPr id="2064" name="TextBox 7"/>
          <p:cNvSpPr txBox="1">
            <a:spLocks noChangeArrowheads="1"/>
          </p:cNvSpPr>
          <p:nvPr/>
        </p:nvSpPr>
        <p:spPr bwMode="auto">
          <a:xfrm>
            <a:off x="6640830" y="4121574"/>
            <a:ext cx="2640330" cy="7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sz="2100" dirty="0" smtClean="0">
                <a:latin typeface="Calibri" pitchFamily="34" charset="0"/>
              </a:rPr>
              <a:t>0 </a:t>
            </a:r>
            <a:r>
              <a:rPr lang="en-US" sz="2100" dirty="0">
                <a:latin typeface="Calibri" pitchFamily="34" charset="0"/>
              </a:rPr>
              <a:t>Claimants </a:t>
            </a:r>
          </a:p>
          <a:p>
            <a:pPr algn="ctr"/>
            <a:r>
              <a:rPr lang="en-US" sz="2100" dirty="0">
                <a:latin typeface="Calibri" pitchFamily="34" charset="0"/>
              </a:rPr>
              <a:t>on the program</a:t>
            </a:r>
          </a:p>
        </p:txBody>
      </p:sp>
      <p:sp>
        <p:nvSpPr>
          <p:cNvPr id="2065" name="TextBox 11"/>
          <p:cNvSpPr txBox="1">
            <a:spLocks noChangeArrowheads="1"/>
          </p:cNvSpPr>
          <p:nvPr/>
        </p:nvSpPr>
        <p:spPr bwMode="auto">
          <a:xfrm>
            <a:off x="6560820" y="1869440"/>
            <a:ext cx="2720340" cy="21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dirty="0"/>
              <a:t>Lapse </a:t>
            </a:r>
            <a:r>
              <a:rPr lang="en-US" dirty="0" smtClean="0"/>
              <a:t>$0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Projected Expenditures</a:t>
            </a:r>
          </a:p>
          <a:p>
            <a:pPr algn="ctr"/>
            <a:r>
              <a:rPr lang="en-US" dirty="0" smtClean="0"/>
              <a:t>$ 0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Expended </a:t>
            </a:r>
            <a:r>
              <a:rPr lang="en-US" dirty="0" smtClean="0"/>
              <a:t>$ 23,062</a:t>
            </a:r>
            <a:endParaRPr lang="en-US" sz="1700" dirty="0"/>
          </a:p>
        </p:txBody>
      </p:sp>
      <p:pic>
        <p:nvPicPr>
          <p:cNvPr id="2067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" y="6424507"/>
            <a:ext cx="896112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Rectangle 8"/>
          <p:cNvSpPr>
            <a:spLocks noChangeArrowheads="1"/>
          </p:cNvSpPr>
          <p:nvPr/>
        </p:nvSpPr>
        <p:spPr bwMode="auto">
          <a:xfrm>
            <a:off x="8140654" y="6421120"/>
            <a:ext cx="114050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2069" name="Rectangle 10"/>
          <p:cNvSpPr>
            <a:spLocks noChangeArrowheads="1"/>
          </p:cNvSpPr>
          <p:nvPr/>
        </p:nvSpPr>
        <p:spPr bwMode="auto">
          <a:xfrm>
            <a:off x="3904488" y="6421120"/>
            <a:ext cx="423616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54444" y="6385116"/>
            <a:ext cx="1725816" cy="361124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19 NOV 14</a:t>
            </a:r>
            <a:endParaRPr lang="en-US" sz="17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2071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VETERANS TEMPORARY ASSISTANCE</a:t>
              </a:r>
              <a:endParaRPr lang="en-US" sz="21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20090" y="1219200"/>
            <a:ext cx="6000750" cy="4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normAutofit fontScale="25000" lnSpcReduction="20000"/>
          </a:bodyPr>
          <a:lstStyle/>
          <a:p>
            <a:pPr algn="ctr">
              <a:defRPr/>
            </a:pPr>
            <a:r>
              <a:rPr lang="en-US" sz="4700" dirty="0">
                <a:latin typeface="+mj-lt"/>
                <a:ea typeface="+mj-ea"/>
                <a:cs typeface="+mj-cs"/>
              </a:rPr>
              <a:t/>
            </a:r>
            <a:br>
              <a:rPr lang="en-US" sz="4700" dirty="0">
                <a:latin typeface="+mj-lt"/>
                <a:ea typeface="+mj-ea"/>
                <a:cs typeface="+mj-cs"/>
              </a:rPr>
            </a:br>
            <a:r>
              <a:rPr lang="en-US" sz="13500" dirty="0" smtClean="0">
                <a:latin typeface="+mj-lt"/>
                <a:ea typeface="+mj-ea"/>
                <a:cs typeface="+mj-cs"/>
              </a:rPr>
              <a:t>$400,000</a:t>
            </a:r>
            <a:endParaRPr lang="en-US" sz="47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/>
        </p:nvGraphicFramePr>
        <p:xfrm>
          <a:off x="313373" y="1632374"/>
          <a:ext cx="9019461" cy="3505200"/>
        </p:xfrm>
        <a:graphic>
          <a:graphicData uri="http://schemas.openxmlformats.org/presentationml/2006/ole">
            <p:oleObj spid="_x0000_s22530" name="Worksheet" r:id="rId5" imgW="7000959" imgH="2676431" progId="Excel.Sheet.8">
              <p:embed/>
            </p:oleObj>
          </a:graphicData>
        </a:graphic>
      </p:graphicFrame>
      <p:sp>
        <p:nvSpPr>
          <p:cNvPr id="2062" name="TextBox 5"/>
          <p:cNvSpPr txBox="1">
            <a:spLocks noChangeArrowheads="1"/>
          </p:cNvSpPr>
          <p:nvPr/>
        </p:nvSpPr>
        <p:spPr bwMode="auto">
          <a:xfrm>
            <a:off x="3520440" y="5608320"/>
            <a:ext cx="16002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400 Claimants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Projected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64" name="TextBox 7"/>
          <p:cNvSpPr txBox="1">
            <a:spLocks noChangeArrowheads="1"/>
          </p:cNvSpPr>
          <p:nvPr/>
        </p:nvSpPr>
        <p:spPr bwMode="auto">
          <a:xfrm>
            <a:off x="6640830" y="4121574"/>
            <a:ext cx="2640330" cy="7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sz="2100" dirty="0" smtClean="0">
                <a:latin typeface="Calibri" pitchFamily="34" charset="0"/>
              </a:rPr>
              <a:t>107 Claimants </a:t>
            </a:r>
            <a:endParaRPr lang="en-US" sz="2100" dirty="0">
              <a:latin typeface="Calibri" pitchFamily="34" charset="0"/>
            </a:endParaRPr>
          </a:p>
          <a:p>
            <a:pPr algn="ctr"/>
            <a:r>
              <a:rPr lang="en-US" sz="2100" dirty="0">
                <a:latin typeface="Calibri" pitchFamily="34" charset="0"/>
              </a:rPr>
              <a:t>on the program</a:t>
            </a:r>
          </a:p>
        </p:txBody>
      </p:sp>
      <p:sp>
        <p:nvSpPr>
          <p:cNvPr id="2065" name="TextBox 11"/>
          <p:cNvSpPr txBox="1">
            <a:spLocks noChangeArrowheads="1"/>
          </p:cNvSpPr>
          <p:nvPr/>
        </p:nvSpPr>
        <p:spPr bwMode="auto">
          <a:xfrm>
            <a:off x="6560820" y="1869440"/>
            <a:ext cx="2720340" cy="21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dirty="0"/>
              <a:t>Lapse </a:t>
            </a:r>
            <a:r>
              <a:rPr lang="en-US" dirty="0" smtClean="0"/>
              <a:t>$0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Projected Expenditures</a:t>
            </a:r>
          </a:p>
          <a:p>
            <a:pPr algn="ctr"/>
            <a:r>
              <a:rPr lang="en-US" dirty="0" smtClean="0"/>
              <a:t>$ 252,206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Expended </a:t>
            </a:r>
            <a:r>
              <a:rPr lang="en-US" dirty="0" smtClean="0"/>
              <a:t>$ 147,794</a:t>
            </a:r>
            <a:endParaRPr lang="en-US" sz="1700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2067" name="Picture 25" descr="red bottom 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2069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" y="6031468"/>
              <a:ext cx="17095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19 NOV 14</a:t>
              </a:r>
              <a:endParaRPr lang="en-US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0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1049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BLIND VETERANS PENSION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800100" y="1381760"/>
            <a:ext cx="6240780" cy="4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normAutofit fontScale="25000" lnSpcReduction="20000"/>
          </a:bodyPr>
          <a:lstStyle/>
          <a:p>
            <a:pPr algn="ctr">
              <a:defRPr/>
            </a:pPr>
            <a:r>
              <a:rPr lang="en-US" sz="4700" dirty="0">
                <a:latin typeface="+mj-lt"/>
                <a:ea typeface="+mj-ea"/>
                <a:cs typeface="+mj-cs"/>
              </a:rPr>
              <a:t/>
            </a:r>
            <a:br>
              <a:rPr lang="en-US" sz="4700" dirty="0">
                <a:latin typeface="+mj-lt"/>
                <a:ea typeface="+mj-ea"/>
                <a:cs typeface="+mj-cs"/>
              </a:rPr>
            </a:br>
            <a:r>
              <a:rPr lang="en-US" sz="4700" dirty="0">
                <a:latin typeface="+mj-lt"/>
                <a:ea typeface="+mj-ea"/>
                <a:cs typeface="+mj-cs"/>
              </a:rPr>
              <a:t>       </a:t>
            </a:r>
            <a:r>
              <a:rPr lang="en-US" sz="13500" dirty="0">
                <a:latin typeface="+mj-lt"/>
                <a:ea typeface="+mj-ea"/>
                <a:cs typeface="+mj-cs"/>
              </a:rPr>
              <a:t>$222,000</a:t>
            </a:r>
            <a:endParaRPr lang="en-US" sz="47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/>
        </p:nvGraphicFramePr>
        <p:xfrm>
          <a:off x="485062" y="2037081"/>
          <a:ext cx="8496061" cy="3256279"/>
        </p:xfrm>
        <a:graphic>
          <a:graphicData uri="http://schemas.openxmlformats.org/presentationml/2006/ole">
            <p:oleObj spid="_x0000_s23554" name="Worksheet" r:id="rId5" imgW="6038816" imgH="2276560" progId="Excel.Sheet.8">
              <p:embed/>
            </p:oleObj>
          </a:graphicData>
        </a:graphic>
      </p:graphicFrame>
      <p:sp>
        <p:nvSpPr>
          <p:cNvPr id="1037" name="TextBox 8"/>
          <p:cNvSpPr txBox="1">
            <a:spLocks noChangeArrowheads="1"/>
          </p:cNvSpPr>
          <p:nvPr/>
        </p:nvSpPr>
        <p:spPr bwMode="auto">
          <a:xfrm>
            <a:off x="6800850" y="2113281"/>
            <a:ext cx="2400300" cy="179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sz="1500" dirty="0"/>
              <a:t>Lapse </a:t>
            </a:r>
            <a:r>
              <a:rPr lang="en-US" sz="1500" dirty="0" smtClean="0"/>
              <a:t>$0</a:t>
            </a:r>
            <a:endParaRPr lang="en-US" sz="1500" dirty="0"/>
          </a:p>
          <a:p>
            <a:endParaRPr lang="en-US" sz="1700" dirty="0"/>
          </a:p>
          <a:p>
            <a:r>
              <a:rPr lang="en-US" sz="1500" dirty="0"/>
              <a:t>Projected Expenditure</a:t>
            </a:r>
          </a:p>
          <a:p>
            <a:r>
              <a:rPr lang="en-US" sz="1500" dirty="0" smtClean="0"/>
              <a:t>$ 117,000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Expended </a:t>
            </a:r>
            <a:r>
              <a:rPr lang="en-US" sz="1500" dirty="0" smtClean="0"/>
              <a:t>$ 105,000</a:t>
            </a:r>
            <a:endParaRPr lang="en-US" sz="1500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40830" y="2194560"/>
            <a:ext cx="166688" cy="1507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34162" y="2694094"/>
            <a:ext cx="166688" cy="150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39164" y="3332480"/>
            <a:ext cx="161686" cy="16256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1045" name="Picture 25" descr="red bottom 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1047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" y="6019800"/>
              <a:ext cx="15415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42" name="TextBox 23"/>
          <p:cNvSpPr txBox="1">
            <a:spLocks noChangeArrowheads="1"/>
          </p:cNvSpPr>
          <p:nvPr/>
        </p:nvSpPr>
        <p:spPr bwMode="auto">
          <a:xfrm>
            <a:off x="1280160" y="5537200"/>
            <a:ext cx="1520190" cy="3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sz="1500" dirty="0" smtClean="0"/>
              <a:t>116 </a:t>
            </a:r>
            <a:r>
              <a:rPr lang="en-US" sz="1500" dirty="0"/>
              <a:t>Claimants</a:t>
            </a:r>
          </a:p>
        </p:txBody>
      </p:sp>
      <p:sp>
        <p:nvSpPr>
          <p:cNvPr id="1043" name="Rectangle 25"/>
          <p:cNvSpPr>
            <a:spLocks noChangeArrowheads="1"/>
          </p:cNvSpPr>
          <p:nvPr/>
        </p:nvSpPr>
        <p:spPr bwMode="auto">
          <a:xfrm>
            <a:off x="3041075" y="5537201"/>
            <a:ext cx="1299487" cy="3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r>
              <a:rPr lang="en-US" sz="1500" dirty="0" smtClean="0"/>
              <a:t>119 </a:t>
            </a:r>
            <a:r>
              <a:rPr lang="en-US" sz="1500" dirty="0"/>
              <a:t>Claimants</a:t>
            </a:r>
          </a:p>
        </p:txBody>
      </p:sp>
      <p:sp>
        <p:nvSpPr>
          <p:cNvPr id="1044" name="Rectangle 26"/>
          <p:cNvSpPr>
            <a:spLocks noChangeArrowheads="1"/>
          </p:cNvSpPr>
          <p:nvPr/>
        </p:nvSpPr>
        <p:spPr bwMode="auto">
          <a:xfrm>
            <a:off x="4599195" y="5527040"/>
            <a:ext cx="1342768" cy="5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pPr algn="ctr"/>
            <a:r>
              <a:rPr lang="en-US" sz="1500" dirty="0" smtClean="0"/>
              <a:t>121 Claimants </a:t>
            </a:r>
            <a:br>
              <a:rPr lang="en-US" sz="1500" dirty="0" smtClean="0"/>
            </a:br>
            <a:r>
              <a:rPr lang="en-US" sz="1500" dirty="0" smtClean="0"/>
              <a:t>Projected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Military Vet logo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5" descr="red botto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434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14355" name="Picture 26" descr="Military Vet logo bann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PARALYZED VETERANS PENSION</a:t>
              </a:r>
            </a:p>
          </p:txBody>
        </p:sp>
      </p:grp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14351" name="Picture 25" descr="red bottom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14353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57200" y="6019800"/>
              <a:ext cx="15415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349" name="TextBox 19"/>
          <p:cNvSpPr txBox="1">
            <a:spLocks noChangeArrowheads="1"/>
          </p:cNvSpPr>
          <p:nvPr/>
        </p:nvSpPr>
        <p:spPr bwMode="auto">
          <a:xfrm>
            <a:off x="7680960" y="4632960"/>
            <a:ext cx="1440180" cy="3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endParaRPr lang="en-US" sz="15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105013" y="990600"/>
          <a:ext cx="939117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30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3099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EDUCATIONAL GRATUITY</a:t>
              </a:r>
            </a:p>
          </p:txBody>
        </p:sp>
      </p:grpSp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3095" name="Picture 25" descr="red bottom 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3097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3098" name="Rectangle 19"/>
            <p:cNvSpPr>
              <a:spLocks noChangeArrowheads="1"/>
            </p:cNvSpPr>
            <p:nvPr/>
          </p:nvSpPr>
          <p:spPr bwMode="auto">
            <a:xfrm>
              <a:off x="457200" y="6019800"/>
              <a:ext cx="15415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aphicFrame>
        <p:nvGraphicFramePr>
          <p:cNvPr id="3074" name="Content Placeholder 3"/>
          <p:cNvGraphicFramePr>
            <a:graphicFrameLocks noGrp="1"/>
          </p:cNvGraphicFramePr>
          <p:nvPr/>
        </p:nvGraphicFramePr>
        <p:xfrm>
          <a:off x="560070" y="1869440"/>
          <a:ext cx="8721090" cy="4072467"/>
        </p:xfrm>
        <a:graphic>
          <a:graphicData uri="http://schemas.openxmlformats.org/presentationml/2006/ole">
            <p:oleObj spid="_x0000_s24578" name="Worksheet" r:id="rId5" imgW="7172241" imgH="1752676" progId="Excel.Sheet.8">
              <p:embed/>
            </p:oleObj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640080" y="1219200"/>
            <a:ext cx="8561070" cy="6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normAutofit fontScale="92500" lnSpcReduction="20000"/>
          </a:bodyPr>
          <a:lstStyle/>
          <a:p>
            <a:pPr>
              <a:defRPr/>
            </a:pPr>
            <a:r>
              <a:rPr lang="en-US" sz="4700" dirty="0" smtClean="0">
                <a:latin typeface="+mj-lt"/>
                <a:ea typeface="+mj-ea"/>
                <a:cs typeface="+mj-cs"/>
              </a:rPr>
              <a:t>                       $</a:t>
            </a:r>
            <a:r>
              <a:rPr lang="en-US" sz="4700" dirty="0">
                <a:latin typeface="+mj-lt"/>
                <a:ea typeface="+mj-ea"/>
                <a:cs typeface="+mj-cs"/>
              </a:rPr>
              <a:t>101,000</a:t>
            </a:r>
          </a:p>
        </p:txBody>
      </p:sp>
      <p:sp>
        <p:nvSpPr>
          <p:cNvPr id="3087" name="TextBox 4"/>
          <p:cNvSpPr txBox="1">
            <a:spLocks noChangeArrowheads="1"/>
          </p:cNvSpPr>
          <p:nvPr/>
        </p:nvSpPr>
        <p:spPr bwMode="auto">
          <a:xfrm>
            <a:off x="1680210" y="5852161"/>
            <a:ext cx="1520190" cy="3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91 </a:t>
            </a:r>
            <a:r>
              <a:rPr lang="en-US" dirty="0">
                <a:latin typeface="Calibri" pitchFamily="34" charset="0"/>
              </a:rPr>
              <a:t>Claimants</a:t>
            </a:r>
          </a:p>
        </p:txBody>
      </p:sp>
      <p:sp>
        <p:nvSpPr>
          <p:cNvPr id="3088" name="TextBox 5"/>
          <p:cNvSpPr txBox="1">
            <a:spLocks noChangeArrowheads="1"/>
          </p:cNvSpPr>
          <p:nvPr/>
        </p:nvSpPr>
        <p:spPr bwMode="auto">
          <a:xfrm>
            <a:off x="3760470" y="5852161"/>
            <a:ext cx="1600200" cy="3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104 </a:t>
            </a:r>
            <a:r>
              <a:rPr lang="en-US" dirty="0">
                <a:latin typeface="Calibri" pitchFamily="34" charset="0"/>
              </a:rPr>
              <a:t>Claimants</a:t>
            </a:r>
          </a:p>
        </p:txBody>
      </p:sp>
      <p:sp>
        <p:nvSpPr>
          <p:cNvPr id="3089" name="TextBox 6"/>
          <p:cNvSpPr txBox="1">
            <a:spLocks noChangeArrowheads="1"/>
          </p:cNvSpPr>
          <p:nvPr/>
        </p:nvSpPr>
        <p:spPr bwMode="auto">
          <a:xfrm>
            <a:off x="5520690" y="5852160"/>
            <a:ext cx="288036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100 Claimants Projected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3090" name="TextBox 9"/>
          <p:cNvSpPr txBox="1">
            <a:spLocks noChangeArrowheads="1"/>
          </p:cNvSpPr>
          <p:nvPr/>
        </p:nvSpPr>
        <p:spPr bwMode="auto">
          <a:xfrm>
            <a:off x="7600950" y="2669540"/>
            <a:ext cx="1840230" cy="13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 sz="1200" dirty="0"/>
              <a:t>Lapse </a:t>
            </a:r>
            <a:r>
              <a:rPr lang="en-US" sz="1200" dirty="0" smtClean="0"/>
              <a:t>0</a:t>
            </a:r>
            <a:endParaRPr lang="en-US" sz="1200" dirty="0"/>
          </a:p>
          <a:p>
            <a:endParaRPr lang="en-US" dirty="0"/>
          </a:p>
          <a:p>
            <a:r>
              <a:rPr lang="en-US" sz="1200" dirty="0"/>
              <a:t>Projected Expenditure    </a:t>
            </a:r>
            <a:r>
              <a:rPr lang="en-US" sz="1200" dirty="0" smtClean="0"/>
              <a:t>$57,453.08</a:t>
            </a:r>
            <a:endParaRPr lang="en-US" sz="1200" dirty="0"/>
          </a:p>
          <a:p>
            <a:endParaRPr lang="en-US" sz="1300" dirty="0"/>
          </a:p>
          <a:p>
            <a:r>
              <a:rPr lang="en-US" sz="1200" dirty="0"/>
              <a:t>Expended </a:t>
            </a:r>
            <a:r>
              <a:rPr lang="en-US" sz="1200" dirty="0" smtClean="0"/>
              <a:t>$43,546.92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440930" y="3738880"/>
            <a:ext cx="160020" cy="162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40930" y="3251200"/>
            <a:ext cx="160020" cy="162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r>
              <a:rPr lang="en-US" dirty="0"/>
              <a:t>                   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40930" y="2763520"/>
            <a:ext cx="160020" cy="162560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r>
              <a:rPr lang="en-US" dirty="0"/>
              <a:t>         </a:t>
            </a:r>
          </a:p>
        </p:txBody>
      </p:sp>
      <p:sp>
        <p:nvSpPr>
          <p:cNvPr id="3094" name="TextBox 27"/>
          <p:cNvSpPr txBox="1">
            <a:spLocks noChangeArrowheads="1"/>
          </p:cNvSpPr>
          <p:nvPr/>
        </p:nvSpPr>
        <p:spPr bwMode="auto">
          <a:xfrm>
            <a:off x="7600950" y="4140200"/>
            <a:ext cx="1520190" cy="49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r>
              <a:rPr lang="en-US" sz="1300" dirty="0" smtClean="0"/>
              <a:t>31 </a:t>
            </a:r>
            <a:r>
              <a:rPr lang="en-US" sz="1300" dirty="0"/>
              <a:t>C</a:t>
            </a:r>
            <a:r>
              <a:rPr lang="en-US" sz="1300" dirty="0" smtClean="0"/>
              <a:t>laimants </a:t>
            </a:r>
            <a:r>
              <a:rPr lang="en-US" sz="1300" dirty="0"/>
              <a:t>on the 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41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4114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DISABLED </a:t>
              </a:r>
              <a:r>
                <a:rPr lang="en-US" sz="21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VETERANS TAX EXEMPTION PROGRAM</a:t>
              </a:r>
              <a:endParaRPr lang="en-US" sz="21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4110" name="Picture 25" descr="red bottom 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4112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6019800"/>
              <a:ext cx="167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aphicFrame>
        <p:nvGraphicFramePr>
          <p:cNvPr id="4098" name="Chart 5"/>
          <p:cNvGraphicFramePr>
            <a:graphicFrameLocks/>
          </p:cNvGraphicFramePr>
          <p:nvPr/>
        </p:nvGraphicFramePr>
        <p:xfrm>
          <a:off x="558404" y="1224281"/>
          <a:ext cx="8617744" cy="4536439"/>
        </p:xfrm>
        <a:graphic>
          <a:graphicData uri="http://schemas.openxmlformats.org/presentationml/2006/ole">
            <p:oleObj spid="_x0000_s25602" name="Worksheet" r:id="rId5" imgW="7658033" imgH="39719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6" descr="Military Vet logo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51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5139" name="Picture 26" descr="Military Vet logo 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DISABLED VETERANS’ RETX PROGRAM</a:t>
              </a:r>
            </a:p>
          </p:txBody>
        </p:sp>
      </p:grp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80060" y="5816599"/>
            <a:ext cx="8801100" cy="3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algn="ctr">
              <a:defRPr/>
            </a:pPr>
            <a:r>
              <a:rPr lang="en-US" sz="1700" dirty="0" smtClean="0"/>
              <a:t>*393</a:t>
            </a:r>
            <a:r>
              <a:rPr lang="en-US" sz="1500" dirty="0" smtClean="0"/>
              <a:t> Applications </a:t>
            </a:r>
            <a:r>
              <a:rPr lang="en-US" sz="1500" dirty="0"/>
              <a:t>Received since </a:t>
            </a:r>
            <a:r>
              <a:rPr lang="en-US" sz="1500" dirty="0" smtClean="0"/>
              <a:t>Sep 20, </a:t>
            </a:r>
            <a:r>
              <a:rPr lang="en-US" sz="1500" dirty="0"/>
              <a:t>2014</a:t>
            </a:r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/>
        </p:nvGraphicFramePr>
        <p:xfrm>
          <a:off x="480060" y="1403773"/>
          <a:ext cx="8801100" cy="4367107"/>
        </p:xfrm>
        <a:graphic>
          <a:graphicData uri="http://schemas.openxmlformats.org/presentationml/2006/ole">
            <p:oleObj spid="_x0000_s26626" name="Worksheet" r:id="rId5" imgW="7010400" imgH="2485952" progId="Excel.Sheet.8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560070" y="6421120"/>
            <a:ext cx="2155446" cy="361124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19 NOV 2014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8081010" y="6502401"/>
            <a:ext cx="1120140" cy="20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5137" name="Rectangle 10"/>
          <p:cNvSpPr>
            <a:spLocks noChangeArrowheads="1"/>
          </p:cNvSpPr>
          <p:nvPr/>
        </p:nvSpPr>
        <p:spPr bwMode="auto">
          <a:xfrm>
            <a:off x="3920490" y="6502400"/>
            <a:ext cx="4160520" cy="20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24" name="Picture 25" descr="red bottom bann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" y="6019800"/>
              <a:ext cx="15415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donthatemiami.com/wp-content/uploads/2012/08/2009-usa-flag-graph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" y="731520"/>
            <a:ext cx="8161020" cy="58521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0090" y="2764060"/>
            <a:ext cx="8161020" cy="15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6661" tIns="48331" rIns="96661" bIns="48331">
            <a:spAutoFit/>
          </a:bodyPr>
          <a:lstStyle/>
          <a:p>
            <a:pPr algn="ctr">
              <a:defRPr/>
            </a:pPr>
            <a:endParaRPr lang="en-US" sz="11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>
                <a:latin typeface="+mj-lt"/>
              </a:rPr>
              <a:t>MG Wesley E. Craig</a:t>
            </a: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The Adjutant General</a:t>
            </a:r>
            <a:endParaRPr lang="en-US" sz="3800" b="1" dirty="0">
              <a:latin typeface="+mj-lt"/>
            </a:endParaRPr>
          </a:p>
          <a:p>
            <a:pPr algn="ctr">
              <a:defRPr/>
            </a:pPr>
            <a:endParaRPr lang="en-US" sz="1100" b="1" dirty="0">
              <a:latin typeface="+mj-lt"/>
            </a:endParaRPr>
          </a:p>
        </p:txBody>
      </p:sp>
      <p:pic>
        <p:nvPicPr>
          <p:cNvPr id="6" name="Picture 8" descr="PANG_Lion_Facing_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45279"/>
            <a:ext cx="3211486" cy="26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Military Vet logo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5" descr="red botto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536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15379" name="Picture 26" descr="Military Vet logo bann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PERSIAN GULF VETERANS BENEFIT PROGRAM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" y="6421120"/>
            <a:ext cx="8801100" cy="406400"/>
            <a:chOff x="457200" y="6019800"/>
            <a:chExt cx="8382000" cy="381000"/>
          </a:xfrm>
        </p:grpSpPr>
        <p:pic>
          <p:nvPicPr>
            <p:cNvPr id="15375" name="Picture 25" descr="red bottom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Rectangle 8"/>
            <p:cNvSpPr>
              <a:spLocks noChangeArrowheads="1"/>
            </p:cNvSpPr>
            <p:nvPr/>
          </p:nvSpPr>
          <p:spPr bwMode="auto">
            <a:xfrm>
              <a:off x="76962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15377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775" y="6019800"/>
              <a:ext cx="15415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680210" y="1432560"/>
            <a:ext cx="6400800" cy="5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>
            <a:spAutoFit/>
          </a:bodyPr>
          <a:lstStyle/>
          <a:p>
            <a:pPr>
              <a:lnSpc>
                <a:spcPct val="120000"/>
              </a:lnSpc>
              <a:tabLst>
                <a:tab pos="785372" algn="l"/>
              </a:tabLst>
              <a:defRPr/>
            </a:pP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1920240" y="1706880"/>
            <a:ext cx="5440680" cy="39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sz="2100" b="1" dirty="0">
                <a:solidFill>
                  <a:srgbClr val="000000"/>
                </a:solidFill>
              </a:rPr>
              <a:t>Total Applications:  	</a:t>
            </a:r>
            <a:r>
              <a:rPr lang="en-US" sz="2100" b="1" dirty="0" smtClean="0">
                <a:solidFill>
                  <a:srgbClr val="000000"/>
                </a:solidFill>
              </a:rPr>
              <a:t>10,794</a:t>
            </a: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sz="2100" b="1" dirty="0"/>
              <a:t>Payments Sent:  		</a:t>
            </a:r>
            <a:r>
              <a:rPr lang="en-US" sz="2100" b="1" dirty="0" smtClean="0"/>
              <a:t>8,436</a:t>
            </a:r>
            <a:endParaRPr lang="en-US" sz="2100" dirty="0"/>
          </a:p>
          <a:p>
            <a:pPr>
              <a:lnSpc>
                <a:spcPct val="120000"/>
              </a:lnSpc>
              <a:tabLst>
                <a:tab pos="785372" algn="l"/>
              </a:tabLst>
            </a:pP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sz="2100" b="1" dirty="0">
                <a:solidFill>
                  <a:srgbClr val="000000"/>
                </a:solidFill>
              </a:rPr>
              <a:t>Total Payments:  		</a:t>
            </a:r>
            <a:r>
              <a:rPr lang="en-US" sz="2100" b="1" dirty="0" smtClean="0"/>
              <a:t>$3,584,062.50 </a:t>
            </a: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sz="2100" b="1" dirty="0">
                <a:solidFill>
                  <a:srgbClr val="000000"/>
                </a:solidFill>
              </a:rPr>
              <a:t>Average Payment:  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>
                <a:solidFill>
                  <a:srgbClr val="000000"/>
                </a:solidFill>
              </a:rPr>
              <a:t>	</a:t>
            </a:r>
            <a:r>
              <a:rPr lang="en-US" sz="2100" b="1" dirty="0"/>
              <a:t>$</a:t>
            </a:r>
            <a:r>
              <a:rPr lang="en-US" sz="2100" b="1" dirty="0" smtClean="0"/>
              <a:t>424.85</a:t>
            </a: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endParaRPr 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sz="2100" b="1" dirty="0">
                <a:solidFill>
                  <a:srgbClr val="000000"/>
                </a:solidFill>
              </a:rPr>
              <a:t>Average Processing Time: 	 </a:t>
            </a:r>
            <a:r>
              <a:rPr lang="en-US" sz="2100" b="1" dirty="0" smtClean="0">
                <a:solidFill>
                  <a:srgbClr val="000000"/>
                </a:solidFill>
              </a:rPr>
              <a:t>4.63 </a:t>
            </a:r>
            <a:r>
              <a:rPr lang="en-US" sz="2100" b="1" dirty="0">
                <a:solidFill>
                  <a:srgbClr val="000000"/>
                </a:solidFill>
              </a:rPr>
              <a:t>days</a:t>
            </a:r>
          </a:p>
          <a:p>
            <a:pPr>
              <a:lnSpc>
                <a:spcPct val="120000"/>
              </a:lnSpc>
              <a:tabLst>
                <a:tab pos="785372" algn="l"/>
              </a:tabLst>
            </a:pPr>
            <a:r>
              <a:rPr lang="en-US" b="1" dirty="0">
                <a:solidFill>
                  <a:srgbClr val="000000"/>
                </a:solidFill>
              </a:rPr>
              <a:t>					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Military Vet logo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Technology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639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16432" name="Picture 26" descr="Military Vet logo bann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MILITARY FAMILY RELIEF ASSISTANCE PROGRAM</a:t>
              </a:r>
            </a:p>
          </p:txBody>
        </p:sp>
      </p:grp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" y="6538404"/>
            <a:ext cx="8721090" cy="406400"/>
            <a:chOff x="457200" y="6019800"/>
            <a:chExt cx="8382000" cy="381000"/>
          </a:xfrm>
        </p:grpSpPr>
        <p:pic>
          <p:nvPicPr>
            <p:cNvPr id="16428" name="Picture 25" descr="red bottom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7772400" y="60198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16430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6028492"/>
              <a:ext cx="16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19 NOV 14</a:t>
              </a:r>
              <a:endPara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0060" y="1463040"/>
          <a:ext cx="8641080" cy="460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0"/>
                <a:gridCol w="2640330"/>
              </a:tblGrid>
              <a:tr h="7676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OVERALL MFRAP CONTRIBUTIONS - FY 2005 THRU NOV 2014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764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TOTAL</a:t>
                      </a:r>
                      <a:r>
                        <a:rPr lang="en-US" sz="1900" baseline="0" dirty="0" smtClean="0"/>
                        <a:t> PRIVATE CONTRIBUTIONS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$      109,883.00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764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DEPT OF REVENUE – PIT DONATIONS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  $  1,392,976.59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764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TOTAL ALL CONTRIBUTIONS – PRIVATE &amp; PIT DONATIONS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$  1,502,859.59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764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APPROVED GRANT APPLICATION PAYMENTS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$      577,412.13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764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ACCOUNT BALANCE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$     925,447.46</a:t>
                      </a:r>
                      <a:endParaRPr lang="en-US" sz="1900" dirty="0"/>
                    </a:p>
                  </a:txBody>
                  <a:tcPr marL="96012" marR="96012" marT="48768" marB="4876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Military Vet logo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92049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People &gt; Processes </a:t>
            </a: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1143000" y="3429000"/>
            <a:ext cx="7219950" cy="4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sz="2400" u="sng" dirty="0" smtClean="0">
                <a:hlinkClick r:id="rId3"/>
              </a:rPr>
              <a:t>https://www.youtube.com/watch?v=Yb6qMH9m_QY</a:t>
            </a:r>
            <a:endParaRPr lang="en-US" sz="2400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639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PERSIAN GULF BONUS PROGRAM SUMMARY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0060" y="6339840"/>
            <a:ext cx="184023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" y="406400"/>
            <a:ext cx="8644414" cy="692574"/>
            <a:chOff x="457200" y="381000"/>
            <a:chExt cx="8232775" cy="649288"/>
          </a:xfrm>
        </p:grpSpPr>
        <p:pic>
          <p:nvPicPr>
            <p:cNvPr id="16432" name="Picture 26" descr="Military Vet logo bann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458788" y="457200"/>
              <a:ext cx="579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1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MESSAGE FROM SECRETARY MCDONALD</a:t>
              </a:r>
              <a:endParaRPr lang="en-US" sz="21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400050" y="4226560"/>
            <a:ext cx="224028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 of 15 Jan 14</a:t>
            </a:r>
          </a:p>
        </p:txBody>
      </p:sp>
      <p:pic>
        <p:nvPicPr>
          <p:cNvPr id="16428" name="Picture 25" descr="red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6541791"/>
            <a:ext cx="872109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9" name="Rectangle 8"/>
          <p:cNvSpPr>
            <a:spLocks noChangeArrowheads="1"/>
          </p:cNvSpPr>
          <p:nvPr/>
        </p:nvSpPr>
        <p:spPr bwMode="auto">
          <a:xfrm>
            <a:off x="8001000" y="6538404"/>
            <a:ext cx="110995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</a:rPr>
              <a:t>&gt; 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country</a:t>
            </a:r>
          </a:p>
        </p:txBody>
      </p:sp>
      <p:sp>
        <p:nvSpPr>
          <p:cNvPr id="16430" name="Rectangle 10"/>
          <p:cNvSpPr>
            <a:spLocks noChangeArrowheads="1"/>
          </p:cNvSpPr>
          <p:nvPr/>
        </p:nvSpPr>
        <p:spPr bwMode="auto">
          <a:xfrm>
            <a:off x="3968496" y="6538404"/>
            <a:ext cx="412269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</a:rPr>
              <a:t>commonwealth</a:t>
            </a:r>
            <a:endParaRPr lang="en-US" sz="13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0060" y="6547675"/>
            <a:ext cx="1664935" cy="36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11 NOV 14</a:t>
            </a:r>
            <a:endParaRPr lang="en-US" sz="17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6" descr="Military Vet logo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" y="243840"/>
            <a:ext cx="8642747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5" descr="red bottom 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" y="6583681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20490" y="6583680"/>
            <a:ext cx="5360670" cy="406400"/>
            <a:chOff x="3733800" y="5943600"/>
            <a:chExt cx="5105400" cy="381000"/>
          </a:xfrm>
        </p:grpSpPr>
        <p:sp>
          <p:nvSpPr>
            <p:cNvPr id="2061" name="Rectangle 8"/>
            <p:cNvSpPr>
              <a:spLocks noChangeArrowheads="1"/>
            </p:cNvSpPr>
            <p:nvPr/>
          </p:nvSpPr>
          <p:spPr bwMode="auto">
            <a:xfrm>
              <a:off x="7620000" y="5943600"/>
              <a:ext cx="1219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2062" name="Rectangle 10"/>
            <p:cNvSpPr>
              <a:spLocks noChangeArrowheads="1"/>
            </p:cNvSpPr>
            <p:nvPr/>
          </p:nvSpPr>
          <p:spPr bwMode="auto">
            <a:xfrm>
              <a:off x="3733800" y="59436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</p:grp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304800"/>
            <a:ext cx="608076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UNIT MOBILIZATIONS / TOTAL DEPLOYMENTS</a:t>
            </a: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0050" y="6583680"/>
            <a:ext cx="2160270" cy="3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  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16 NOV </a:t>
            </a:r>
            <a:r>
              <a:rPr lang="en-US" sz="1700" dirty="0">
                <a:solidFill>
                  <a:schemeClr val="bg1"/>
                </a:solidFill>
                <a:latin typeface="+mj-lt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0520" y="5527040"/>
            <a:ext cx="1680210" cy="5581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PANG Mobilized: 307 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" y="5527041"/>
            <a:ext cx="3520440" cy="10209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ARNG Units in Theater: 210</a:t>
            </a:r>
          </a:p>
          <a:p>
            <a:pPr algn="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ARNG Units at MOB/DEMOB Site: 21</a:t>
            </a:r>
          </a:p>
          <a:p>
            <a:pPr algn="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ARNG Individual Mob: 13</a:t>
            </a:r>
          </a:p>
          <a:p>
            <a:pPr algn="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ARNG Mob: 244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50" y="5527040"/>
            <a:ext cx="3200400" cy="102093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ANG Unit Airmen Mob: 42 </a:t>
            </a:r>
          </a:p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ANG Individual Mob: 21</a:t>
            </a:r>
          </a:p>
          <a:p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Total: ANG Mob: 63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480061" y="975360"/>
          <a:ext cx="8721090" cy="4465321"/>
        </p:xfrm>
        <a:graphic>
          <a:graphicData uri="http://schemas.openxmlformats.org/presentationml/2006/ole">
            <p:oleObj spid="_x0000_s2050" name="Worksheet" r:id="rId6" imgW="11258608" imgH="553393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6" descr="Military Vet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0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00750" cy="426720"/>
          </a:xfrm>
          <a:noFill/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CURRENT MOBILIZATIONS &amp; TOTAL DEPLOYMENTS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0070" y="1219201"/>
          <a:ext cx="8481060" cy="256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/>
                <a:gridCol w="1120140"/>
                <a:gridCol w="1760220"/>
                <a:gridCol w="960120"/>
                <a:gridCol w="560070"/>
                <a:gridCol w="1115486"/>
                <a:gridCol w="1764874"/>
              </a:tblGrid>
              <a:tr h="61772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MDATE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MSAD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UNIT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OPN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PAX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MISSION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Projected Return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Date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63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03APR14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06APR14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252 EN Co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OEF-A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FOB Closure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NOV14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05JUN14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05JUN14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DET 22 OSAA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OEF-A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05JUN15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6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24SEP14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27SEP14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213 HRC PLT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OEF-RO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Personnel Support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28OCT15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6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07OCT14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10OCT14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213 HRC HQS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OEF-A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Personnel Support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10NOV15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6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13OCT14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16OCT14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213 HRC PLT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OEF-KU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Personnel Support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16NOV15</a:t>
                      </a:r>
                    </a:p>
                  </a:txBody>
                  <a:tcPr marL="96012" marR="96012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60070" y="4226560"/>
          <a:ext cx="4115515" cy="1708574"/>
        </p:xfrm>
        <a:graphic>
          <a:graphicData uri="http://schemas.openxmlformats.org/presentationml/2006/ole">
            <p:oleObj spid="_x0000_s1026" name="Worksheet" r:id="rId4" imgW="2590813" imgH="1057159" progId="Excel.Sheet.12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40630" y="4226560"/>
            <a:ext cx="4000500" cy="1827106"/>
            <a:chOff x="4572000" y="4234594"/>
            <a:chExt cx="3048000" cy="1145003"/>
          </a:xfrm>
        </p:grpSpPr>
        <p:sp>
          <p:nvSpPr>
            <p:cNvPr id="13" name="TextBox 12"/>
            <p:cNvSpPr txBox="1"/>
            <p:nvPr/>
          </p:nvSpPr>
          <p:spPr>
            <a:xfrm>
              <a:off x="4572000" y="4947701"/>
              <a:ext cx="3048000" cy="431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Total PANG 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Deployed</a:t>
              </a: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  <a:r>
                <a:rPr lang="en-US" b="1" dirty="0" smtClean="0">
                  <a:solidFill>
                    <a:schemeClr val="tx1"/>
                  </a:solidFill>
                  <a:cs typeface="Arial" pitchFamily="34" charset="0"/>
                </a:rPr>
                <a:t>252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            </a:t>
              </a:r>
              <a:endParaRPr 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4591000"/>
              <a:ext cx="3048000" cy="4320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Total PAARNG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Units Deployed       </a:t>
              </a:r>
              <a:r>
                <a:rPr lang="en-US" b="1" dirty="0" smtClean="0">
                  <a:solidFill>
                    <a:schemeClr val="tx1"/>
                  </a:solidFill>
                  <a:cs typeface="Arial" pitchFamily="34" charset="0"/>
                </a:rPr>
                <a:t>210</a:t>
              </a:r>
              <a:endParaRPr 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4234594"/>
              <a:ext cx="3048000" cy="431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Total </a:t>
              </a:r>
              <a:r>
                <a:rPr lang="en-US" dirty="0" err="1">
                  <a:solidFill>
                    <a:prstClr val="black"/>
                  </a:solidFill>
                  <a:cs typeface="Arial" pitchFamily="34" charset="0"/>
                </a:rPr>
                <a:t>MOB’ed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 PAARNG (at HS or MOB/DEMOB site)                    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        </a:t>
              </a:r>
              <a:r>
                <a:rPr lang="en-US" b="1" dirty="0" smtClean="0">
                  <a:solidFill>
                    <a:schemeClr val="tx1"/>
                  </a:solidFill>
                  <a:cs typeface="Arial" pitchFamily="34" charset="0"/>
                </a:rPr>
                <a:t>21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sp>
        <p:nvSpPr>
          <p:cNvPr id="1061" name="TextBox 26"/>
          <p:cNvSpPr txBox="1">
            <a:spLocks noChangeArrowheads="1"/>
          </p:cNvSpPr>
          <p:nvPr/>
        </p:nvSpPr>
        <p:spPr bwMode="auto">
          <a:xfrm>
            <a:off x="560070" y="3820160"/>
            <a:ext cx="3520440" cy="3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000000"/>
                </a:solidFill>
              </a:rPr>
              <a:t>PAARNG Total as of</a:t>
            </a:r>
            <a:r>
              <a:rPr lang="en-US" sz="1700" b="1" dirty="0"/>
              <a:t> </a:t>
            </a:r>
            <a:r>
              <a:rPr lang="en-US" sz="1700" b="1" dirty="0" smtClean="0"/>
              <a:t>23 SEP </a:t>
            </a:r>
            <a:r>
              <a:rPr lang="en-US" sz="1700" b="1" dirty="0"/>
              <a:t>14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00050" y="6421120"/>
            <a:ext cx="8881110" cy="406400"/>
            <a:chOff x="381000" y="6019800"/>
            <a:chExt cx="8458200" cy="381000"/>
          </a:xfrm>
        </p:grpSpPr>
        <p:pic>
          <p:nvPicPr>
            <p:cNvPr id="1028" name="Picture 25" descr="red bottom ban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6022975"/>
              <a:ext cx="83820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Rectangle 8"/>
            <p:cNvSpPr>
              <a:spLocks noChangeArrowheads="1"/>
            </p:cNvSpPr>
            <p:nvPr/>
          </p:nvSpPr>
          <p:spPr bwMode="auto">
            <a:xfrm>
              <a:off x="7620000" y="6019800"/>
              <a:ext cx="1219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&gt; country</a:t>
              </a:r>
            </a:p>
          </p:txBody>
        </p:sp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3810000" y="6019800"/>
              <a:ext cx="396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Verdana" pitchFamily="34" charset="0"/>
                </a:rPr>
                <a:t>  &gt; community &gt; commonwealth </a:t>
              </a:r>
            </a:p>
          </p:txBody>
        </p:sp>
        <p:sp>
          <p:nvSpPr>
            <p:cNvPr id="1062" name="Text Box 15"/>
            <p:cNvSpPr txBox="1">
              <a:spLocks noChangeArrowheads="1"/>
            </p:cNvSpPr>
            <p:nvPr/>
          </p:nvSpPr>
          <p:spPr bwMode="auto">
            <a:xfrm>
              <a:off x="381000" y="6019800"/>
              <a:ext cx="1752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  As of </a:t>
              </a:r>
              <a:r>
                <a:rPr lang="en-US" sz="1700" dirty="0" smtClean="0">
                  <a:solidFill>
                    <a:schemeClr val="bg1"/>
                  </a:solidFill>
                  <a:latin typeface="+mj-lt"/>
                </a:rPr>
                <a:t>16 NOV </a:t>
              </a:r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14</a:t>
              </a:r>
            </a:p>
          </p:txBody>
        </p: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60070" y="5979161"/>
            <a:ext cx="3520440" cy="3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000000"/>
                </a:solidFill>
              </a:rPr>
              <a:t>PAANG Total as of</a:t>
            </a:r>
            <a:r>
              <a:rPr lang="en-US" sz="1700" b="1" dirty="0"/>
              <a:t> </a:t>
            </a:r>
            <a:r>
              <a:rPr lang="en-US" sz="1700" b="1" dirty="0" smtClean="0"/>
              <a:t>18 SEP </a:t>
            </a:r>
            <a:r>
              <a:rPr lang="en-US" sz="1700" b="1" dirty="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red bottom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" y="6664961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400050" y="6339840"/>
            <a:ext cx="1840230" cy="3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700" dirty="0">
                <a:solidFill>
                  <a:srgbClr val="000000"/>
                </a:solidFill>
              </a:rPr>
              <a:t>  </a:t>
            </a:r>
            <a:r>
              <a:rPr lang="en-US" sz="1700" dirty="0">
                <a:solidFill>
                  <a:schemeClr val="bg1"/>
                </a:solidFill>
              </a:rPr>
              <a:t>As of 25 Mar14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8394" y="243840"/>
            <a:ext cx="8882776" cy="975360"/>
            <a:chOff x="455613" y="228600"/>
            <a:chExt cx="8459787" cy="838200"/>
          </a:xfrm>
        </p:grpSpPr>
        <p:pic>
          <p:nvPicPr>
            <p:cNvPr id="13358" name="Picture 26" descr="Military Vet logo ban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613" y="381000"/>
              <a:ext cx="823277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248400" y="228600"/>
              <a:ext cx="2667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60070" y="499534"/>
            <a:ext cx="592074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 eaLnBrk="0" hangingPunct="0">
              <a:defRPr/>
            </a:pPr>
            <a:r>
              <a:rPr lang="en-US" sz="2100" b="1" dirty="0">
                <a:solidFill>
                  <a:schemeClr val="bg1"/>
                </a:solidFill>
                <a:latin typeface="+mj-lt"/>
              </a:rPr>
              <a:t>VETERANS’ TRUST FUND</a:t>
            </a:r>
          </a:p>
        </p:txBody>
      </p:sp>
      <p:pic>
        <p:nvPicPr>
          <p:cNvPr id="13320" name="Picture 7" descr="PA-VTF left-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0840" y="487680"/>
            <a:ext cx="232029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8001000" y="666496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000500" y="666496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 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80060" y="1381761"/>
          <a:ext cx="8721089" cy="361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64"/>
                <a:gridCol w="1850071"/>
                <a:gridCol w="2135777"/>
                <a:gridCol w="2135777"/>
              </a:tblGrid>
              <a:tr h="35763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Revenue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Since Last Meeting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SFY 14-15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Cumulative Total</a:t>
                      </a: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Checkoff</a:t>
                      </a:r>
                      <a:r>
                        <a:rPr lang="en-US" sz="1700" baseline="0" dirty="0" smtClean="0"/>
                        <a:t> &amp; Donations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$89,041.00.00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$560,452.00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$1,480,163.00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HOV License Plate 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$975.00*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$4,935.00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$29,880.00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Interest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$0.00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$203.24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$2,938.11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632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70C0"/>
                        </a:solidFill>
                      </a:endParaRPr>
                    </a:p>
                  </a:txBody>
                  <a:tcPr marL="96012" marR="96012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70C0"/>
                        </a:solidFill>
                      </a:endParaRPr>
                    </a:p>
                  </a:txBody>
                  <a:tcPr marL="96012" marR="96012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700" dirty="0">
                        <a:solidFill>
                          <a:srgbClr val="0070C0"/>
                        </a:solidFill>
                      </a:endParaRPr>
                    </a:p>
                  </a:txBody>
                  <a:tcPr marL="96012" marR="96012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70C0"/>
                        </a:solidFill>
                      </a:endParaRPr>
                    </a:p>
                  </a:txBody>
                  <a:tcPr marL="96012" marR="96012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Disbursements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VTF Grants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$0.00**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$0.00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$0.00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4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VTA 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$56,654.70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$215,470.82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$215,470.82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PENN DOT Costs</a:t>
                      </a:r>
                      <a:endParaRPr lang="en-US" sz="1700" dirty="0"/>
                    </a:p>
                  </a:txBody>
                  <a:tcPr marL="96012" marR="96012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$0.00***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$0.00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$384,000.00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6012" marR="96012" marT="48768" marB="4876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0060" y="5008300"/>
            <a:ext cx="8881110" cy="1621100"/>
          </a:xfrm>
          <a:prstGeom prst="rect">
            <a:avLst/>
          </a:prstGeom>
          <a:noFill/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r>
              <a:rPr lang="en-US" sz="1700" b="1" dirty="0" smtClean="0"/>
              <a:t>*</a:t>
            </a:r>
            <a:r>
              <a:rPr lang="en-US" sz="1700" dirty="0" smtClean="0"/>
              <a:t> </a:t>
            </a:r>
            <a:r>
              <a:rPr lang="en-US" sz="1500" dirty="0" smtClean="0"/>
              <a:t>       Total </a:t>
            </a:r>
            <a:r>
              <a:rPr lang="en-US" sz="1500" dirty="0"/>
              <a:t>number of HOV License plates </a:t>
            </a:r>
            <a:r>
              <a:rPr lang="en-US" sz="1500" dirty="0" smtClean="0"/>
              <a:t>sold since last meeting  = 32   (Total since inception = 1,992)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200" dirty="0"/>
          </a:p>
          <a:p>
            <a:pPr>
              <a:defRPr/>
            </a:pPr>
            <a:r>
              <a:rPr lang="en-US" sz="1700" b="1" dirty="0" smtClean="0"/>
              <a:t>**    </a:t>
            </a:r>
            <a:r>
              <a:rPr lang="en-US" sz="1500" dirty="0" smtClean="0"/>
              <a:t>We have received 70 Grant Applications as a result of our SFY14/15 Notice of Funding.                                            We will be processing the grant applications with a view toward announcing awards in early January of 2015.</a:t>
            </a:r>
            <a:endParaRPr lang="en-US" sz="1500" dirty="0"/>
          </a:p>
          <a:p>
            <a:pPr>
              <a:defRPr/>
            </a:pPr>
            <a:endParaRPr lang="en-US" sz="800" b="1" dirty="0"/>
          </a:p>
          <a:p>
            <a:r>
              <a:rPr lang="en-US" sz="1700" b="1" dirty="0" smtClean="0"/>
              <a:t>***</a:t>
            </a:r>
            <a:r>
              <a:rPr lang="en-US" sz="1500" b="1" dirty="0" smtClean="0"/>
              <a:t>   </a:t>
            </a:r>
            <a:r>
              <a:rPr lang="en-US" sz="1500" dirty="0" smtClean="0"/>
              <a:t>PENNDOT PAYMENT/INVOICING – DMVA has Agreed to pay $194,000/FY over four years.   Current Balance is $582,000. DOT will issue invoices at the beginning of April for Annual Payments.</a:t>
            </a:r>
            <a:r>
              <a:rPr lang="en-US" sz="1200" b="1" i="1" dirty="0" smtClean="0"/>
              <a:t> </a:t>
            </a:r>
            <a:r>
              <a:rPr lang="en-US" sz="1200" i="1" dirty="0" smtClean="0"/>
              <a:t> </a:t>
            </a:r>
            <a:r>
              <a:rPr lang="en-US" sz="1500" i="1" dirty="0" smtClean="0"/>
              <a:t>(Total Cost was 966,000.00)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80060" y="6664960"/>
            <a:ext cx="1636823" cy="359216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+mj-lt"/>
              </a:rPr>
              <a:t>As of 20 NOV 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Military Vet logo 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5" descr="red bottom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400050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58894"/>
          </a:xfrm>
          <a:noFill/>
        </p:spPr>
        <p:txBody>
          <a:bodyPr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ACT 66 SUMMARY</a:t>
            </a:r>
          </a:p>
        </p:txBody>
      </p:sp>
      <p:sp>
        <p:nvSpPr>
          <p:cNvPr id="13332" name="TextBox 13"/>
          <p:cNvSpPr txBox="1">
            <a:spLocks noChangeArrowheads="1"/>
          </p:cNvSpPr>
          <p:nvPr/>
        </p:nvSpPr>
        <p:spPr bwMode="auto">
          <a:xfrm>
            <a:off x="480060" y="6339840"/>
            <a:ext cx="3040380" cy="3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26 NOV 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40330" y="1300480"/>
          <a:ext cx="4560570" cy="2388033"/>
        </p:xfrm>
        <a:graphic>
          <a:graphicData uri="http://schemas.openxmlformats.org/drawingml/2006/table">
            <a:tbl>
              <a:tblPr/>
              <a:tblGrid>
                <a:gridCol w="2240280"/>
                <a:gridCol w="2320290"/>
              </a:tblGrid>
              <a:tr h="59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 14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- 15</a:t>
                      </a:r>
                      <a:endParaRPr lang="en-US" sz="13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Claims, Compensation and Pension Summary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to Date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ODAGVA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5,212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 66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8,346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30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to Date Recoveries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ODAGVA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$21,948,291.00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 66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$22,178,030.00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$44,126,321.00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60071" y="3901440"/>
          <a:ext cx="8561073" cy="2322003"/>
        </p:xfrm>
        <a:graphic>
          <a:graphicData uri="http://schemas.openxmlformats.org/drawingml/2006/table">
            <a:tbl>
              <a:tblPr/>
              <a:tblGrid>
                <a:gridCol w="993696"/>
                <a:gridCol w="1452325"/>
                <a:gridCol w="1452325"/>
                <a:gridCol w="1528763"/>
                <a:gridCol w="1826466"/>
                <a:gridCol w="1307498"/>
              </a:tblGrid>
              <a:tr h="39974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 13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14 </a:t>
                      </a: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Claims, Compensation and Pension Summary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to Date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4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1st Qtr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2nd Qtr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3rd Qtr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4th Qtr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ODAGVA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1,648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1,798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 66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3,078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3,239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3,956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5,476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4,679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5,754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20,831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806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to Date Recoveries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ODAGVA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$19,123,495.00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$18,806,739.00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$18,288,671.00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$17,630,846.00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$73,849,751.00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 66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$25,974,879.00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$20,670,859.00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$16,610,648.00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$14,411,848.00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$77,668,234.00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$45,098,374.00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$39,477,598.00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$34,899,319.00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$32,042,694.00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$151,517,985.00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54" marR="9454" marT="9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Military Vet logo 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red bottom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" y="634322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001000" y="633984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000500" y="633984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400050" y="2311401"/>
            <a:ext cx="8721090" cy="5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027045" y="3461174"/>
            <a:ext cx="195025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endParaRPr lang="en-US"/>
          </a:p>
        </p:txBody>
      </p:sp>
      <p:sp>
        <p:nvSpPr>
          <p:cNvPr id="308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0060" y="487680"/>
            <a:ext cx="6080760" cy="458894"/>
          </a:xfrm>
        </p:spPr>
        <p:txBody>
          <a:bodyPr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OUTREACH ENGAGEMENTS</a:t>
            </a:r>
          </a:p>
        </p:txBody>
      </p:sp>
      <p:sp>
        <p:nvSpPr>
          <p:cNvPr id="13332" name="TextBox 13"/>
          <p:cNvSpPr txBox="1">
            <a:spLocks noChangeArrowheads="1"/>
          </p:cNvSpPr>
          <p:nvPr/>
        </p:nvSpPr>
        <p:spPr bwMode="auto">
          <a:xfrm>
            <a:off x="480060" y="6339840"/>
            <a:ext cx="3040380" cy="3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26 NOV 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0059" y="1418042"/>
          <a:ext cx="8721092" cy="4685070"/>
        </p:xfrm>
        <a:graphic>
          <a:graphicData uri="http://schemas.openxmlformats.org/drawingml/2006/table">
            <a:tbl>
              <a:tblPr/>
              <a:tblGrid>
                <a:gridCol w="3578085"/>
                <a:gridCol w="998535"/>
                <a:gridCol w="998536"/>
                <a:gridCol w="915325"/>
                <a:gridCol w="915326"/>
                <a:gridCol w="1315285"/>
              </a:tblGrid>
              <a:tr h="3352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Outreach Statistics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1st Qtr</a:t>
                      </a: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2nd Qtr</a:t>
                      </a: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3rd Qtr</a:t>
                      </a: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4th Qtr</a:t>
                      </a: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Year to Date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Outreach Events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Supported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71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Mobile Outreach Van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Veteran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Interactions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1,402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1,482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2,884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Claim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referrals to County Directors and </a:t>
                      </a:r>
                    </a:p>
                    <a:p>
                      <a:pPr algn="l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Service Organizations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857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Legislator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Attended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8630">
                <a:tc gridSpan="6"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5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Notes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ea typeface="Tahoma" pitchFamily="34" charset="0"/>
                          <a:cs typeface="Arial"/>
                        </a:rPr>
                        <a:t>•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Two outreach vans are operational and supporting outreach events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ea typeface="Tahoma" pitchFamily="34" charset="0"/>
                          <a:cs typeface="Arial"/>
                        </a:rPr>
                        <a:t>•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Senators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Mensch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, Hughes and Vogel attended outreach events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ea typeface="Tahoma" pitchFamily="34" charset="0"/>
                          <a:cs typeface="Arial"/>
                        </a:rPr>
                        <a:t>• 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Representatives Brown, Tallman, Miller, Adolph and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Rothfus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attended outreach events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500" b="0" i="0" u="sng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Upcoming Events - December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State Senate and Representative Events (Various)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Golden Life Senior Expo, Lancaster Veteran Outreach Open House, Wreaths Across America</a:t>
                      </a:r>
                      <a:endParaRPr lang="en-US" sz="1500" b="0" i="0" u="none" strike="noStrike" baseline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endParaRPr lang="en-US" sz="15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001" marR="10001" marT="101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donthatemiami.com/wp-content/uploads/2012/08/2009-usa-flag-graph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" y="731520"/>
            <a:ext cx="8161020" cy="58521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0090" y="2764060"/>
            <a:ext cx="8161020" cy="218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6661" tIns="48331" rIns="96661" bIns="48331">
            <a:spAutoFit/>
          </a:bodyPr>
          <a:lstStyle/>
          <a:p>
            <a:pPr algn="ctr">
              <a:defRPr/>
            </a:pPr>
            <a:endParaRPr lang="en-US" sz="11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Mr. Gary </a:t>
            </a:r>
            <a:r>
              <a:rPr lang="en-US" sz="3800" b="1" dirty="0" err="1" smtClean="0">
                <a:latin typeface="+mj-lt"/>
              </a:rPr>
              <a:t>Devansky</a:t>
            </a:r>
            <a:endParaRPr lang="en-US" sz="3800" b="1" dirty="0">
              <a:latin typeface="+mj-lt"/>
            </a:endParaRP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Interim Network Director</a:t>
            </a:r>
          </a:p>
          <a:p>
            <a:pPr algn="ctr">
              <a:defRPr/>
            </a:pPr>
            <a:r>
              <a:rPr lang="en-US" sz="3800" b="1" dirty="0" smtClean="0">
                <a:latin typeface="+mj-lt"/>
              </a:rPr>
              <a:t>VISN 4</a:t>
            </a:r>
            <a:endParaRPr lang="en-US" sz="3800" b="1" dirty="0">
              <a:latin typeface="+mj-lt"/>
            </a:endParaRPr>
          </a:p>
          <a:p>
            <a:pPr algn="ctr">
              <a:defRPr/>
            </a:pPr>
            <a:endParaRPr lang="en-US" sz="1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Military Vet logo 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94" y="406400"/>
            <a:ext cx="8644414" cy="6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0060" y="487680"/>
            <a:ext cx="6000750" cy="426720"/>
          </a:xfrm>
          <a:prstGeom prst="rect">
            <a:avLst/>
          </a:prstGeom>
          <a:noFill/>
        </p:spPr>
        <p:txBody>
          <a:bodyPr vert="horz" lIns="96661" tIns="48331" rIns="96661" bIns="48331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VISN 4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6" name="Picture 25" descr="red bottom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" y="6424507"/>
            <a:ext cx="8801100" cy="4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050" y="6420898"/>
            <a:ext cx="1840230" cy="3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7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1700" dirty="0">
                <a:solidFill>
                  <a:schemeClr val="bg1"/>
                </a:solidFill>
                <a:latin typeface="+mj-lt"/>
              </a:rPr>
              <a:t>As of </a:t>
            </a: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19 NOV 14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920490" y="6421120"/>
            <a:ext cx="41605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  &gt; community &gt; commonwealth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01000" y="6421120"/>
            <a:ext cx="12801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/>
          <a:lstStyle/>
          <a:p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&gt; country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" y="1202817"/>
            <a:ext cx="8801100" cy="984885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0060" y="1463040"/>
            <a:ext cx="8721090" cy="44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51" tIns="48325" rIns="96651" bIns="48325">
            <a:spAutoFit/>
          </a:bodyPr>
          <a:lstStyle/>
          <a:p>
            <a:pPr marL="483306" indent="-483306"/>
            <a:endParaRPr lang="en-US" sz="1100" b="1" u="sng" dirty="0" smtClean="0"/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Leadership Changes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Workload Update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 Around the Network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 Town Hall Meetings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 Veterans Choice Program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 Affordable Care Act (ACA)</a:t>
            </a:r>
          </a:p>
          <a:p>
            <a:pPr marL="1449918" lvl="2" indent="-483306"/>
            <a:endParaRPr lang="en-US" sz="1100" dirty="0" smtClean="0"/>
          </a:p>
          <a:p>
            <a:pPr marL="1449918" lvl="2" indent="-483306">
              <a:buFont typeface="Arial" pitchFamily="34" charset="0"/>
              <a:buChar char="•"/>
            </a:pPr>
            <a:r>
              <a:rPr lang="en-US" sz="2500" dirty="0" smtClean="0"/>
              <a:t>  </a:t>
            </a:r>
            <a:r>
              <a:rPr lang="en-US" sz="2500" dirty="0" err="1" smtClean="0"/>
              <a:t>MyVA</a:t>
            </a:r>
            <a:endParaRPr lang="en-US" sz="2500" dirty="0" smtClean="0"/>
          </a:p>
          <a:p>
            <a:pPr marL="2416531" lvl="4" indent="-483306"/>
            <a:endParaRPr lang="en-US" sz="1100" dirty="0" smtClean="0"/>
          </a:p>
          <a:p>
            <a:pPr marL="483306" indent="-483306"/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339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DC47195621748943E419562098934" ma:contentTypeVersion="7" ma:contentTypeDescription="Create a new document." ma:contentTypeScope="" ma:versionID="ff287e84c5cfdc416dca88a5926d5ae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5da2308a0b4d714a3f08d4204759b388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EmailSender" ma:index="10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Mail From" ma:hidden="true" ma:internalName="EmailFrom">
      <xsd:simpleType>
        <xsd:restriction base="dms:Text"/>
      </xsd:simpleType>
    </xsd:element>
    <xsd:element name="EmailSubject" ma:index="14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2D20E4-339A-47A9-9DA2-1E10BBD93878}"/>
</file>

<file path=customXml/itemProps2.xml><?xml version="1.0" encoding="utf-8"?>
<ds:datastoreItem xmlns:ds="http://schemas.openxmlformats.org/officeDocument/2006/customXml" ds:itemID="{606CA194-74E0-4872-80EA-81D5659A2974}"/>
</file>

<file path=customXml/itemProps3.xml><?xml version="1.0" encoding="utf-8"?>
<ds:datastoreItem xmlns:ds="http://schemas.openxmlformats.org/officeDocument/2006/customXml" ds:itemID="{BF941E95-DCF7-4869-9A14-FFCACED3C937}"/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1267</Words>
  <Application>Microsoft Office PowerPoint</Application>
  <PresentationFormat>Custom</PresentationFormat>
  <Paragraphs>448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Slide 1</vt:lpstr>
      <vt:lpstr>Slide 2</vt:lpstr>
      <vt:lpstr>UNIT MOBILIZATIONS / TOTAL DEPLOYMENTS</vt:lpstr>
      <vt:lpstr>CURRENT MOBILIZATIONS &amp; TOTAL DEPLOYMENTS</vt:lpstr>
      <vt:lpstr>Slide 5</vt:lpstr>
      <vt:lpstr>ACT 66 SUMMARY</vt:lpstr>
      <vt:lpstr>OUTREACH ENGAGEMENTS</vt:lpstr>
      <vt:lpstr>Slide 8</vt:lpstr>
      <vt:lpstr>Slide 9</vt:lpstr>
      <vt:lpstr>Slide 10</vt:lpstr>
      <vt:lpstr>Slide 11</vt:lpstr>
      <vt:lpstr>Slide 12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  <vt:lpstr>PERSIAN GULF BONUS PROGRAM SUMMARY</vt:lpstr>
    </vt:vector>
  </TitlesOfParts>
  <Company>DMVA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sukenney</dc:creator>
  <cp:lastModifiedBy>sukenney</cp:lastModifiedBy>
  <cp:revision>105</cp:revision>
  <dcterms:created xsi:type="dcterms:W3CDTF">2014-09-22T14:18:28Z</dcterms:created>
  <dcterms:modified xsi:type="dcterms:W3CDTF">2014-12-03T16:13:24Z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0x010100FF9DC47195621748943E419562098934</vt:lpwstr>
  </property>
  <property fmtid="{D5CDD505-2E9C-101B-9397-08002B2CF9AE}" pid="3" name="Order">
    <vt:r8>4400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