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drawings/drawing1.xml" ContentType="application/vnd.openxmlformats-officedocument.drawingml.chartshapes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5" r:id="rId2"/>
    <p:sldId id="296" r:id="rId3"/>
    <p:sldId id="294" r:id="rId4"/>
    <p:sldId id="285" r:id="rId5"/>
    <p:sldId id="284" r:id="rId6"/>
    <p:sldId id="288" r:id="rId7"/>
    <p:sldId id="267" r:id="rId8"/>
    <p:sldId id="268" r:id="rId9"/>
    <p:sldId id="269" r:id="rId10"/>
    <p:sldId id="270" r:id="rId11"/>
    <p:sldId id="29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91" r:id="rId20"/>
    <p:sldId id="292" r:id="rId21"/>
  </p:sldIdLst>
  <p:sldSz cx="9144000" cy="6858000" type="screen4x3"/>
  <p:notesSz cx="685800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00"/>
    <a:srgbClr val="F5F5F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3114" autoAdjust="0"/>
    <p:restoredTop sz="94660"/>
  </p:normalViewPr>
  <p:slideViewPr>
    <p:cSldViewPr>
      <p:cViewPr varScale="1">
        <p:scale>
          <a:sx n="84" d="100"/>
          <a:sy n="84" d="100"/>
        </p:scale>
        <p:origin x="-125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87" y="-77"/>
      </p:cViewPr>
      <p:guideLst>
        <p:guide orient="horz" pos="2926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mvfigclstrfs\fig_dept_folders\VA_Share\PROGRAMS\Program%20Slides\Sep%2013\Sep%2013%20Updated%20PVP%20Chart%20in%20Microsoft%20Office%20PowerPoin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8067179804771635E-2"/>
          <c:y val="0.21270456577543254"/>
          <c:w val="0.77214802184456433"/>
          <c:h val="0.70797707978810365"/>
        </c:manualLayout>
      </c:layout>
      <c:barChart>
        <c:barDir val="col"/>
        <c:grouping val="stacked"/>
        <c:ser>
          <c:idx val="0"/>
          <c:order val="0"/>
          <c:tx>
            <c:strRef>
              <c:f>Sheet1!$E$13</c:f>
              <c:strCache>
                <c:ptCount val="1"/>
                <c:pt idx="0">
                  <c:v>Expended</c:v>
                </c:pt>
              </c:strCache>
            </c:strRef>
          </c:tx>
          <c:dLbls>
            <c:dLbl>
              <c:idx val="0"/>
              <c:layout>
                <c:manualLayout>
                  <c:x val="-1.4637083646651743E-3"/>
                  <c:y val="-5.0793650793650821E-2"/>
                </c:manualLayout>
              </c:layout>
              <c:tx>
                <c:rich>
                  <a:bodyPr/>
                  <a:lstStyle/>
                  <a:p>
                    <a:endParaRPr lang="en-US" sz="105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r>
                      <a:rPr lang="en-US" sz="1050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$4,850 Lapse</a:t>
                    </a:r>
                  </a:p>
                  <a:p>
                    <a:r>
                      <a:rPr lang="en-US" sz="1050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236 Claimants</a:t>
                    </a:r>
                  </a:p>
                  <a:p>
                    <a:r>
                      <a:rPr lang="en-US" sz="1050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$414, 150 Expended</a:t>
                    </a:r>
                  </a:p>
                  <a:p>
                    <a:endParaRPr lang="en-US" sz="105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endParaRPr lang="en-US" sz="105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</c:rich>
              </c:tx>
              <c:dLblPos val="ctr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50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245 Claimants</a:t>
                    </a:r>
                  </a:p>
                  <a:p>
                    <a:r>
                      <a:rPr lang="en-US" sz="1050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$531,150 Expended </a:t>
                    </a:r>
                  </a:p>
                  <a:p>
                    <a:r>
                      <a:rPr lang="en-US" sz="1050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(exceeded appropriation by $106,150)</a:t>
                    </a:r>
                  </a:p>
                  <a:p>
                    <a:endParaRPr lang="en-US" sz="105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endParaRPr lang="en-US" sz="105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</c:rich>
              </c:tx>
            </c:dLbl>
            <c:dLbl>
              <c:idx val="2"/>
              <c:layout>
                <c:manualLayout>
                  <c:x val="1.4635931211123313E-3"/>
                  <c:y val="-0.10920634920634965"/>
                </c:manualLayout>
              </c:layout>
              <c:tx>
                <c:rich>
                  <a:bodyPr/>
                  <a:lstStyle/>
                  <a:p>
                    <a:endParaRPr lang="en-US" sz="105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endParaRPr lang="en-US" sz="105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r>
                      <a:rPr lang="en-US" sz="1050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810 Claimants </a:t>
                    </a:r>
                  </a:p>
                  <a:p>
                    <a:endParaRPr lang="en-US" sz="105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endParaRPr lang="en-US" sz="105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r>
                      <a:rPr lang="en-US" sz="1050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$1,192,650 Expended</a:t>
                    </a:r>
                  </a:p>
                  <a:p>
                    <a:endParaRPr lang="en-US" sz="105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endParaRPr lang="en-US" sz="105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endParaRPr lang="en-US" sz="105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r>
                      <a:rPr lang="en-US" sz="1050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(exceeded Appropriation </a:t>
                    </a:r>
                  </a:p>
                  <a:p>
                    <a:r>
                      <a:rPr lang="en-US" sz="1050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by</a:t>
                    </a:r>
                  </a:p>
                  <a:p>
                    <a:r>
                      <a:rPr lang="en-US" sz="1050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$737,650</a:t>
                    </a:r>
                  </a:p>
                </c:rich>
              </c:tx>
              <c:dLblPos val="ctr"/>
            </c:dLbl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  <c:showCatName val="1"/>
            <c:showSerName val="1"/>
          </c:dLbls>
          <c:cat>
            <c:strRef>
              <c:f>Sheet1!$F$12:$I$12</c:f>
              <c:strCache>
                <c:ptCount val="4"/>
                <c:pt idx="0">
                  <c:v>FY 10-11</c:v>
                </c:pt>
                <c:pt idx="1">
                  <c:v>FY 11-12</c:v>
                </c:pt>
                <c:pt idx="2">
                  <c:v>FY 12-13</c:v>
                </c:pt>
                <c:pt idx="3">
                  <c:v>FY 13-14</c:v>
                </c:pt>
              </c:strCache>
            </c:strRef>
          </c:cat>
          <c:val>
            <c:numRef>
              <c:f>Sheet1!$F$13:$I$13</c:f>
              <c:numCache>
                <c:formatCode>0%</c:formatCode>
                <c:ptCount val="4"/>
                <c:pt idx="0">
                  <c:v>0.99</c:v>
                </c:pt>
                <c:pt idx="1">
                  <c:v>1.25</c:v>
                </c:pt>
                <c:pt idx="2">
                  <c:v>2.6212087912087907</c:v>
                </c:pt>
                <c:pt idx="3">
                  <c:v>0.33190993788819961</c:v>
                </c:pt>
              </c:numCache>
            </c:numRef>
          </c:val>
        </c:ser>
        <c:ser>
          <c:idx val="1"/>
          <c:order val="1"/>
          <c:tx>
            <c:strRef>
              <c:f>Sheet1!$E$14</c:f>
              <c:strCache>
                <c:ptCount val="1"/>
                <c:pt idx="0">
                  <c:v>Projected Expenditure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Sheet1!$F$12:$I$12</c:f>
              <c:strCache>
                <c:ptCount val="4"/>
                <c:pt idx="0">
                  <c:v>FY 10-11</c:v>
                </c:pt>
                <c:pt idx="1">
                  <c:v>FY 11-12</c:v>
                </c:pt>
                <c:pt idx="2">
                  <c:v>FY 12-13</c:v>
                </c:pt>
                <c:pt idx="3">
                  <c:v>FY 13-14</c:v>
                </c:pt>
              </c:strCache>
            </c:strRef>
          </c:cat>
          <c:val>
            <c:numRef>
              <c:f>Sheet1!$F$14:$I$14</c:f>
              <c:numCache>
                <c:formatCode>#,##0</c:formatCode>
                <c:ptCount val="4"/>
                <c:pt idx="0" formatCode="General">
                  <c:v>0</c:v>
                </c:pt>
                <c:pt idx="1">
                  <c:v>0</c:v>
                </c:pt>
                <c:pt idx="2" formatCode="0%">
                  <c:v>0</c:v>
                </c:pt>
                <c:pt idx="3" formatCode="0%">
                  <c:v>1.6284549689441001</c:v>
                </c:pt>
              </c:numCache>
            </c:numRef>
          </c:val>
        </c:ser>
        <c:ser>
          <c:idx val="2"/>
          <c:order val="2"/>
          <c:tx>
            <c:strRef>
              <c:f>Sheet1!$E$15</c:f>
              <c:strCache>
                <c:ptCount val="1"/>
                <c:pt idx="0">
                  <c:v>Lapse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Sheet1!$F$12:$H$12</c:f>
              <c:strCache>
                <c:ptCount val="3"/>
                <c:pt idx="0">
                  <c:v>FY 10-11</c:v>
                </c:pt>
                <c:pt idx="1">
                  <c:v>FY 11-12</c:v>
                </c:pt>
                <c:pt idx="2">
                  <c:v>FY 12-13</c:v>
                </c:pt>
              </c:strCache>
            </c:strRef>
          </c:cat>
          <c:val>
            <c:numRef>
              <c:f>Sheet1!$F$15:$H$15</c:f>
              <c:numCache>
                <c:formatCode>General</c:formatCode>
                <c:ptCount val="3"/>
                <c:pt idx="0" formatCode="0%">
                  <c:v>1.0000000000000011E-2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gapWidth val="22"/>
        <c:overlap val="100"/>
        <c:axId val="81113856"/>
        <c:axId val="81115392"/>
      </c:barChart>
      <c:catAx>
        <c:axId val="8111385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115392"/>
        <c:crosses val="autoZero"/>
        <c:auto val="1"/>
        <c:lblAlgn val="ctr"/>
        <c:lblOffset val="100"/>
      </c:catAx>
      <c:valAx>
        <c:axId val="81115392"/>
        <c:scaling>
          <c:orientation val="minMax"/>
        </c:scaling>
        <c:axPos val="l"/>
        <c:majorGridlines/>
        <c:numFmt formatCode="0%" sourceLinked="1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1138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96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0.66812</cdr:x>
      <cdr:y>0.53714</cdr:y>
    </cdr:from>
    <cdr:to>
      <cdr:x>0.80022</cdr:x>
      <cdr:y>0.84952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829300" y="2686050"/>
          <a:ext cx="1152525" cy="1562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943 Claimants</a:t>
          </a:r>
          <a:br>
            <a:rPr lang="en-US" sz="1100"/>
          </a:br>
          <a:r>
            <a:rPr lang="en-US" sz="1100"/>
            <a:t/>
          </a:r>
          <a:br>
            <a:rPr lang="en-US" sz="1100"/>
          </a:br>
          <a:r>
            <a:rPr lang="en-US" sz="1100"/>
            <a:t>Total Projected Expenditures through June 30 2013</a:t>
          </a:r>
          <a:br>
            <a:rPr lang="en-US" sz="1100"/>
          </a:br>
          <a:r>
            <a:rPr lang="en-US" sz="1100"/>
            <a:t>$2,097,450</a:t>
          </a:r>
          <a:br>
            <a:rPr lang="en-US" sz="1100"/>
          </a:br>
          <a:r>
            <a:rPr lang="en-US" sz="1100"/>
            <a:t/>
          </a:r>
          <a:br>
            <a:rPr lang="en-US" sz="1100"/>
          </a:br>
          <a:endParaRPr lang="en-US" sz="1100"/>
        </a:p>
      </cdr:txBody>
    </cdr:sp>
  </cdr:relSizeAnchor>
  <cdr:relSizeAnchor xmlns:cdr="http://schemas.openxmlformats.org/drawingml/2006/chartDrawing">
    <cdr:from>
      <cdr:x>0.05131</cdr:x>
      <cdr:y>0.01333</cdr:y>
    </cdr:from>
    <cdr:to>
      <cdr:x>0.93559</cdr:x>
      <cdr:y>0.19619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47675" y="66675"/>
          <a:ext cx="7715249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0.03384</cdr:x>
      <cdr:y>0.00762</cdr:y>
    </cdr:from>
    <cdr:to>
      <cdr:x>0.96507</cdr:x>
      <cdr:y>0.22476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95275" y="38099"/>
          <a:ext cx="8124825" cy="10858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3200" b="1"/>
            <a:t>Paralyzed Veterans Pension</a:t>
          </a:r>
        </a:p>
        <a:p xmlns:a="http://schemas.openxmlformats.org/drawingml/2006/main">
          <a:pPr algn="ctr"/>
          <a:r>
            <a:rPr lang="en-US" sz="3200" b="1"/>
            <a:t>$1,288,000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3884613" y="882332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8D772-1DDF-4EE8-8D37-A1985A74F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696913"/>
            <a:ext cx="4641850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2774"/>
            <a:ext cx="5486400" cy="4180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5"/>
            <a:ext cx="2971800" cy="464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3935"/>
            <a:ext cx="2971800" cy="464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5AA576-4484-434F-9733-E57744BF32B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12291" name="Rectangle 7"/>
          <p:cNvSpPr txBox="1">
            <a:spLocks noGrp="1" noChangeArrowheads="1"/>
          </p:cNvSpPr>
          <p:nvPr/>
        </p:nvSpPr>
        <p:spPr bwMode="auto">
          <a:xfrm>
            <a:off x="3884613" y="8823936"/>
            <a:ext cx="2971800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45" tIns="44574" rIns="89145" bIns="44574" anchor="b"/>
          <a:lstStyle/>
          <a:p>
            <a:pPr algn="r"/>
            <a:fld id="{2BD368CD-0E85-4DA3-8F67-D207D267458C}" type="slidenum">
              <a:rPr lang="en-US" sz="1200">
                <a:latin typeface="Calibri" pitchFamily="34" charset="0"/>
              </a:rPr>
              <a:pPr algn="r"/>
              <a:t>7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2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7675" y="4412775"/>
            <a:ext cx="6186488" cy="4180523"/>
          </a:xfrm>
          <a:noFill/>
        </p:spPr>
        <p:txBody>
          <a:bodyPr wrap="square" lIns="89145" tIns="44574" rIns="89145" bIns="4457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5AA576-4484-434F-9733-E57744BF32B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12291" name="Rectangle 7"/>
          <p:cNvSpPr txBox="1">
            <a:spLocks noGrp="1" noChangeArrowheads="1"/>
          </p:cNvSpPr>
          <p:nvPr/>
        </p:nvSpPr>
        <p:spPr bwMode="auto">
          <a:xfrm>
            <a:off x="3884613" y="8823936"/>
            <a:ext cx="2971800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45" tIns="44574" rIns="89145" bIns="44574" anchor="b"/>
          <a:lstStyle/>
          <a:p>
            <a:pPr algn="r"/>
            <a:fld id="{2BD368CD-0E85-4DA3-8F67-D207D267458C}" type="slidenum">
              <a:rPr lang="en-US" sz="1200">
                <a:latin typeface="Calibri" pitchFamily="34" charset="0"/>
              </a:rPr>
              <a:pPr algn="r"/>
              <a:t>8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2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7675" y="4412775"/>
            <a:ext cx="6186488" cy="4180523"/>
          </a:xfrm>
          <a:noFill/>
        </p:spPr>
        <p:txBody>
          <a:bodyPr wrap="square" lIns="89145" tIns="44574" rIns="89145" bIns="4457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E343A9-5F30-431C-B7DB-59B2CC3ADF7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194625-0AC4-4D3E-A7C8-538EEE6B555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  <p:sp>
        <p:nvSpPr>
          <p:cNvPr id="4099" name="Rectangle 7"/>
          <p:cNvSpPr txBox="1">
            <a:spLocks noGrp="1" noChangeArrowheads="1"/>
          </p:cNvSpPr>
          <p:nvPr/>
        </p:nvSpPr>
        <p:spPr bwMode="auto">
          <a:xfrm>
            <a:off x="3884613" y="8823935"/>
            <a:ext cx="2971800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45" tIns="44574" rIns="89145" bIns="44574" anchor="b"/>
          <a:lstStyle/>
          <a:p>
            <a:pPr algn="r"/>
            <a:fld id="{3E4D2CCE-C4B1-4B8B-8FD5-65A185E13471}" type="slidenum">
              <a:rPr lang="en-US" sz="1200">
                <a:latin typeface="Calibri" pitchFamily="34" charset="0"/>
              </a:rPr>
              <a:pPr algn="r"/>
              <a:t>17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7675" y="4412774"/>
            <a:ext cx="6186488" cy="4180523"/>
          </a:xfrm>
          <a:noFill/>
        </p:spPr>
        <p:txBody>
          <a:bodyPr wrap="square" lIns="89145" tIns="44574" rIns="89145" bIns="44574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085E-C506-4665-B921-C571A4ABB83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EF4F-A241-47BB-ADC6-F98390F47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085E-C506-4665-B921-C571A4ABB83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EF4F-A241-47BB-ADC6-F98390F47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085E-C506-4665-B921-C571A4ABB83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EF4F-A241-47BB-ADC6-F98390F47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085E-C506-4665-B921-C571A4ABB83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EF4F-A241-47BB-ADC6-F98390F47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085E-C506-4665-B921-C571A4ABB83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EF4F-A241-47BB-ADC6-F98390F47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085E-C506-4665-B921-C571A4ABB83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EF4F-A241-47BB-ADC6-F98390F47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085E-C506-4665-B921-C571A4ABB83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EF4F-A241-47BB-ADC6-F98390F47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085E-C506-4665-B921-C571A4ABB83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EF4F-A241-47BB-ADC6-F98390F47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085E-C506-4665-B921-C571A4ABB83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EF4F-A241-47BB-ADC6-F98390F47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085E-C506-4665-B921-C571A4ABB83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EF4F-A241-47BB-ADC6-F98390F47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085E-C506-4665-B921-C571A4ABB83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EF4F-A241-47BB-ADC6-F98390F47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1085E-C506-4665-B921-C571A4ABB83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CEF4F-A241-47BB-ADC6-F98390F47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package" Target="../embeddings/Microsoft_Office_Excel_Worksheet1.xlsx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6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7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Office_Excel_97-2003_Worksheet1.xls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1"/>
          <p:cNvSpPr>
            <a:spLocks noChangeArrowheads="1"/>
          </p:cNvSpPr>
          <p:nvPr/>
        </p:nvSpPr>
        <p:spPr bwMode="auto">
          <a:xfrm>
            <a:off x="685800" y="457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endParaRPr lang="en-US" sz="36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066800"/>
            <a:ext cx="731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CURRENT UNIT MOBILIZATIONS &amp; TOTAL DEPLOYMENTS</a:t>
            </a:r>
            <a:endParaRPr lang="en-US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33400" y="1828800"/>
          <a:ext cx="8077200" cy="1437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838200"/>
                <a:gridCol w="2057400"/>
                <a:gridCol w="695432"/>
                <a:gridCol w="490243"/>
                <a:gridCol w="1400693"/>
                <a:gridCol w="1680832"/>
              </a:tblGrid>
              <a:tr h="47908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MDATE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MSAD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UNIT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OPN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PAX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MISSION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Projected Return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Date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08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30NOV12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03DEC12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A/2-104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GSAB (CAC)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OEF-A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Aviation Ops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Mid OCT 13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08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31MAY13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03JUN13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JFHQ SFAAT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(2CR)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OEF-A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Combat Advisor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Late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MAY14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715203" name="Object 3"/>
          <p:cNvGraphicFramePr>
            <a:graphicFrameLocks noChangeAspect="1"/>
          </p:cNvGraphicFramePr>
          <p:nvPr/>
        </p:nvGraphicFramePr>
        <p:xfrm>
          <a:off x="533400" y="4114800"/>
          <a:ext cx="3368675" cy="1414045"/>
        </p:xfrm>
        <a:graphic>
          <a:graphicData uri="http://schemas.openxmlformats.org/presentationml/2006/ole">
            <p:oleObj spid="_x0000_s69634" name="Worksheet" r:id="rId4" imgW="2339351" imgH="1036368" progId="Excel.Sheet.12">
              <p:embed/>
            </p:oleObj>
          </a:graphicData>
        </a:graphic>
      </p:graphicFrame>
      <p:grpSp>
        <p:nvGrpSpPr>
          <p:cNvPr id="2" name="Group 17"/>
          <p:cNvGrpSpPr/>
          <p:nvPr/>
        </p:nvGrpSpPr>
        <p:grpSpPr>
          <a:xfrm>
            <a:off x="4724400" y="4114800"/>
            <a:ext cx="3810000" cy="1371600"/>
            <a:chOff x="4572000" y="4234596"/>
            <a:chExt cx="3048000" cy="1222313"/>
          </a:xfrm>
        </p:grpSpPr>
        <p:sp>
          <p:nvSpPr>
            <p:cNvPr id="24" name="TextBox 23"/>
            <p:cNvSpPr txBox="1"/>
            <p:nvPr/>
          </p:nvSpPr>
          <p:spPr>
            <a:xfrm>
              <a:off x="4572000" y="4811190"/>
              <a:ext cx="3048000" cy="34933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b="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Total PAARNG Deployed </a:t>
              </a:r>
              <a:r>
                <a:rPr lang="en-US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71</a:t>
              </a:r>
              <a:endPara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572000" y="5107573"/>
              <a:ext cx="3048000" cy="34933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b="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Total PANG </a:t>
              </a:r>
              <a:r>
                <a:rPr lang="en-US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Deployed  </a:t>
              </a:r>
              <a:r>
                <a:rPr lang="en-US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209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72000" y="4234596"/>
              <a:ext cx="3048000" cy="61133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b="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Total </a:t>
              </a:r>
              <a:r>
                <a:rPr lang="en-US" b="0" dirty="0" err="1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MOB’ed</a:t>
              </a:r>
              <a:r>
                <a:rPr lang="en-US" b="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PAARNG (at HS or MOB/</a:t>
              </a:r>
              <a:r>
                <a:rPr lang="en-US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DEMOB</a:t>
              </a:r>
              <a:r>
                <a:rPr lang="en-US" b="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site</a:t>
              </a:r>
              <a:r>
                <a:rPr lang="en-US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) </a:t>
              </a:r>
              <a:r>
                <a:rPr lang="en-US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33400" y="365760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PAANG Total As of</a:t>
            </a:r>
            <a:r>
              <a:rPr lang="en-US" sz="1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03 OCT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13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6553200" y="6400800"/>
            <a:ext cx="2362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eaLnBrk="0" fontAlgn="auto" hangingPunct="0">
              <a:spcBef>
                <a:spcPct val="50000"/>
              </a:spcBef>
              <a:spcAft>
                <a:spcPts val="0"/>
              </a:spcAft>
            </a:pPr>
            <a:r>
              <a:rPr lang="en-US" b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As of 03 OCT 13</a:t>
            </a:r>
          </a:p>
          <a:p>
            <a:pPr algn="r" eaLnBrk="0" fontAlgn="auto" hangingPunct="0">
              <a:spcBef>
                <a:spcPct val="50000"/>
              </a:spcBef>
              <a:spcAft>
                <a:spcPts val="0"/>
              </a:spcAft>
            </a:pPr>
            <a:endParaRPr lang="en-US" sz="1200" b="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6" descr="http://upload.wikimedia.org/wikipedia/commons/thumb/d/d5/US28th_Infantry_Division.svg/120px-US28th_Infantry_Division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457200"/>
            <a:ext cx="549275" cy="539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 descr="http://www.136aw.ang.af.mil/shared/media/ggallery/webgraphic/AFG-081121-01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56915" y="457200"/>
            <a:ext cx="62988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676400" y="152400"/>
            <a:ext cx="586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3200" b="1" kern="0" dirty="0">
                <a:latin typeface="+mj-lt"/>
                <a:ea typeface="+mj-ea"/>
                <a:cs typeface="+mj-cs"/>
              </a:rPr>
              <a:t>Current Licensure Status</a:t>
            </a:r>
          </a:p>
        </p:txBody>
      </p:sp>
      <p:graphicFrame>
        <p:nvGraphicFramePr>
          <p:cNvPr id="4" name="Group 103"/>
          <p:cNvGraphicFramePr>
            <a:graphicFrameLocks/>
          </p:cNvGraphicFramePr>
          <p:nvPr/>
        </p:nvGraphicFramePr>
        <p:xfrm>
          <a:off x="304800" y="914400"/>
          <a:ext cx="8458201" cy="4876800"/>
        </p:xfrm>
        <a:graphic>
          <a:graphicData uri="http://schemas.openxmlformats.org/drawingml/2006/table">
            <a:tbl>
              <a:tblPr/>
              <a:tblGrid>
                <a:gridCol w="1420001"/>
                <a:gridCol w="1188618"/>
                <a:gridCol w="1198126"/>
                <a:gridCol w="1152165"/>
                <a:gridCol w="1217145"/>
                <a:gridCol w="1103038"/>
                <a:gridCol w="1179108"/>
              </a:tblGrid>
              <a:tr h="10907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Regulatory Agency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DVVH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GMVC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HVH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PSSH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SEVC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SWVC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4278"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2875" algn="l"/>
                          <a:tab pos="4114800" algn="ctr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Date of Last Inspection - Status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41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PA Department of Health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03/14/2013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Full Standard Licensure Status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05/03/2013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Full Standard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Licensure Status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03/17/2013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Full Standard Licensure Status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12/06/2012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Full Standard Licensure Status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12/06/2012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Full Standard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Licensure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12/21/2012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Full Standard Licensure Status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</a:tr>
              <a:tr h="11940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PA Department of Public Welfare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05/2013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Full Standard Licensure Status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License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 Vacated on 11/27/2012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11/2012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Full Standard Licensure Status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10/2012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Full Standard Licensure Status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03/2013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Full Standard Licensure Status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08/2013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Full Standard Licensure Status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</a:tr>
              <a:tr h="11035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US Department of Veterans Affairs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04/2013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Full Standard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Licensure Status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09/2012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Full Standard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Licensure Status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01/2013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Full Standard Licensure Status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02/2013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Full Standard Licensure Status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08/2013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Full Standard Licensure Status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01/2013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Full Standard Licensure Status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</a:tr>
            </a:tbl>
          </a:graphicData>
        </a:graphic>
      </p:graphicFrame>
      <p:sp>
        <p:nvSpPr>
          <p:cNvPr id="3126" name="TextBox 9"/>
          <p:cNvSpPr txBox="1">
            <a:spLocks noChangeArrowheads="1"/>
          </p:cNvSpPr>
          <p:nvPr/>
        </p:nvSpPr>
        <p:spPr bwMode="auto">
          <a:xfrm>
            <a:off x="228600" y="5943600"/>
            <a:ext cx="8686800" cy="7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050" dirty="0">
                <a:latin typeface="+mj-lt"/>
                <a:cs typeface="Calibri" pitchFamily="34" charset="0"/>
              </a:rPr>
              <a:t>Note:  Each DMVA State Veterans’ Home is currently licensed by the PA Department of Health and certified by the U.S. Department of Veterans Affairs.   GMVC does not have a Personal Care program  and is not licensed by the PA Department of Public Welfare. 	</a:t>
            </a:r>
            <a:r>
              <a:rPr lang="en-US" sz="1050" dirty="0">
                <a:latin typeface="+mj-lt"/>
                <a:cs typeface="Times New Roman" pitchFamily="18" charset="0"/>
              </a:rPr>
              <a:t>			   		                                                                                                                                                                                </a:t>
            </a:r>
            <a:endParaRPr lang="en-US" sz="1050" dirty="0" smtClean="0">
              <a:latin typeface="+mj-lt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								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As of  30 SEP 13</a:t>
            </a:r>
            <a:r>
              <a:rPr lang="en-US" sz="1000" b="1" dirty="0" smtClean="0">
                <a:solidFill>
                  <a:schemeClr val="bg1">
                    <a:lumMod val="50000"/>
                  </a:schemeClr>
                </a:solidFill>
              </a:rPr>
              <a:t>  </a:t>
            </a:r>
            <a:endParaRPr lang="en-US" sz="10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Emergency Assistance</a:t>
            </a:r>
            <a:br>
              <a:rPr lang="en-US" dirty="0" smtClean="0"/>
            </a:br>
            <a:r>
              <a:rPr lang="en-US" dirty="0" smtClean="0"/>
              <a:t>$200,000</a:t>
            </a:r>
            <a:endParaRPr lang="en-US" dirty="0"/>
          </a:p>
        </p:txBody>
      </p:sp>
      <p:graphicFrame>
        <p:nvGraphicFramePr>
          <p:cNvPr id="2051" name="Content Placeholder 3"/>
          <p:cNvGraphicFramePr>
            <a:graphicFrameLocks noGrp="1"/>
          </p:cNvGraphicFramePr>
          <p:nvPr>
            <p:ph idx="1"/>
          </p:nvPr>
        </p:nvGraphicFramePr>
        <p:xfrm>
          <a:off x="254000" y="1320800"/>
          <a:ext cx="7032625" cy="4406900"/>
        </p:xfrm>
        <a:graphic>
          <a:graphicData uri="http://schemas.openxmlformats.org/presentationml/2006/ole">
            <p:oleObj spid="_x0000_s66562" r:id="rId3" imgW="7029297" imgH="4407790" progId="Excel.Sheet.8">
              <p:embed/>
            </p:oleObj>
          </a:graphicData>
        </a:graphic>
      </p:graphicFrame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1143000" y="58674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251 Claimants</a:t>
            </a:r>
          </a:p>
        </p:txBody>
      </p:sp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2667000" y="58674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305 Claimants</a:t>
            </a:r>
          </a:p>
        </p:txBody>
      </p:sp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4267200" y="5867400"/>
            <a:ext cx="2743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366 Claimants</a:t>
            </a:r>
            <a:br>
              <a:rPr lang="en-US">
                <a:latin typeface="Calibri" pitchFamily="34" charset="0"/>
              </a:rPr>
            </a:br>
            <a:r>
              <a:rPr lang="en-US">
                <a:latin typeface="Calibri" pitchFamily="34" charset="0"/>
              </a:rPr>
              <a:t>Projected</a:t>
            </a: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6096000" y="4267200"/>
            <a:ext cx="2133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69 claimants on the program</a:t>
            </a: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7162800" y="6324600"/>
            <a:ext cx="16962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As of 27 SEP 2013</a:t>
            </a:r>
          </a:p>
        </p:txBody>
      </p:sp>
      <p:sp>
        <p:nvSpPr>
          <p:cNvPr id="2057" name="TextBox 11"/>
          <p:cNvSpPr txBox="1">
            <a:spLocks noChangeArrowheads="1"/>
          </p:cNvSpPr>
          <p:nvPr/>
        </p:nvSpPr>
        <p:spPr bwMode="auto">
          <a:xfrm>
            <a:off x="6324600" y="2895600"/>
            <a:ext cx="2590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Lapse $0</a:t>
            </a:r>
          </a:p>
          <a:p>
            <a:endParaRPr lang="en-US" sz="1200" dirty="0"/>
          </a:p>
          <a:p>
            <a:r>
              <a:rPr lang="en-US" sz="1200" dirty="0"/>
              <a:t>Projected Expenditures $175,000</a:t>
            </a:r>
          </a:p>
          <a:p>
            <a:endParaRPr lang="en-US" sz="1200" dirty="0"/>
          </a:p>
          <a:p>
            <a:r>
              <a:rPr lang="en-US" sz="1200" dirty="0"/>
              <a:t>Expended $41,237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172200" y="3657600"/>
            <a:ext cx="152400" cy="152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172200" y="3352800"/>
            <a:ext cx="152400" cy="152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172200" y="2971800"/>
            <a:ext cx="152400" cy="152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3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Blind Pension</a:t>
            </a:r>
            <a:br>
              <a:rPr lang="en-US" sz="3600" smtClean="0"/>
            </a:br>
            <a:r>
              <a:rPr lang="en-US" sz="3600" smtClean="0"/>
              <a:t>$222,000</a:t>
            </a: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1371600" y="62484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115 </a:t>
            </a:r>
            <a:r>
              <a:rPr lang="en-US" dirty="0">
                <a:latin typeface="Calibri" pitchFamily="34" charset="0"/>
              </a:rPr>
              <a:t>Veterans</a:t>
            </a: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3048000" y="6248400"/>
            <a:ext cx="14102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116 </a:t>
            </a:r>
            <a:r>
              <a:rPr lang="en-US" dirty="0">
                <a:latin typeface="Calibri" pitchFamily="34" charset="0"/>
              </a:rPr>
              <a:t>Veterans</a:t>
            </a: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4572000" y="62484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117 </a:t>
            </a:r>
            <a:r>
              <a:rPr lang="en-US" dirty="0">
                <a:latin typeface="Calibri" pitchFamily="34" charset="0"/>
              </a:rPr>
              <a:t>Veterans</a:t>
            </a:r>
          </a:p>
        </p:txBody>
      </p:sp>
      <p:graphicFrame>
        <p:nvGraphicFramePr>
          <p:cNvPr id="2050" name="Content Placeholder 5"/>
          <p:cNvGraphicFramePr>
            <a:graphicFrameLocks noGrp="1"/>
          </p:cNvGraphicFramePr>
          <p:nvPr>
            <p:ph idx="1"/>
          </p:nvPr>
        </p:nvGraphicFramePr>
        <p:xfrm>
          <a:off x="1066800" y="1301750"/>
          <a:ext cx="7543800" cy="4964113"/>
        </p:xfrm>
        <a:graphic>
          <a:graphicData uri="http://schemas.openxmlformats.org/presentationml/2006/ole">
            <p:oleObj spid="_x0000_s51202" name="Worksheet" r:id="rId3" imgW="7705776" imgH="5172110" progId="Excel.Sheet.8">
              <p:embed/>
            </p:oleObj>
          </a:graphicData>
        </a:graphic>
      </p:graphicFrame>
      <p:sp>
        <p:nvSpPr>
          <p:cNvPr id="2056" name="TextBox 8"/>
          <p:cNvSpPr txBox="1">
            <a:spLocks noChangeArrowheads="1"/>
          </p:cNvSpPr>
          <p:nvPr/>
        </p:nvSpPr>
        <p:spPr bwMode="auto">
          <a:xfrm>
            <a:off x="6248400" y="2971800"/>
            <a:ext cx="2286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/>
              <a:t>Lapse </a:t>
            </a:r>
            <a:r>
              <a:rPr lang="en-US" sz="1400" dirty="0" smtClean="0"/>
              <a:t>$11,100</a:t>
            </a:r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Projected </a:t>
            </a:r>
            <a:r>
              <a:rPr lang="en-US" sz="1400" dirty="0"/>
              <a:t>Expenditure </a:t>
            </a:r>
            <a:r>
              <a:rPr lang="en-US" sz="1400" dirty="0" smtClean="0"/>
              <a:t>$140,400</a:t>
            </a:r>
            <a:endParaRPr lang="en-US" sz="1400" dirty="0"/>
          </a:p>
          <a:p>
            <a:r>
              <a:rPr lang="en-US" sz="1400" dirty="0" smtClean="0"/>
              <a:t>Expended $70,500</a:t>
            </a:r>
            <a:endParaRPr lang="en-US" sz="1400" dirty="0"/>
          </a:p>
          <a:p>
            <a:endParaRPr lang="en-US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7373620" y="6324600"/>
            <a:ext cx="13131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As of 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24 SEP 13</a:t>
            </a:r>
            <a:endParaRPr lang="en-US" sz="14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304800" y="838200"/>
          <a:ext cx="8724900" cy="500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7162800" y="6324600"/>
            <a:ext cx="14959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As of  25 SEP2013</a:t>
            </a:r>
            <a:endParaRPr lang="en-US" sz="14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2133600"/>
          <a:ext cx="7289800" cy="3911600"/>
        </p:xfrm>
        <a:graphic>
          <a:graphicData uri="http://schemas.openxmlformats.org/presentationml/2006/ole">
            <p:oleObj spid="_x0000_s52226" name="Chart" r:id="rId3" imgW="8343967" imgH="4476659" progId="Excel.Sheet.8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Educational Gratuity</a:t>
            </a:r>
            <a:br>
              <a:rPr lang="en-US" dirty="0" smtClean="0"/>
            </a:br>
            <a:r>
              <a:rPr lang="en-US" dirty="0" smtClean="0"/>
              <a:t>$101,000</a:t>
            </a:r>
            <a:endParaRPr lang="en-US" dirty="0"/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990600" y="60198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90 </a:t>
            </a:r>
            <a:r>
              <a:rPr lang="en-US" dirty="0">
                <a:latin typeface="Calibri" pitchFamily="34" charset="0"/>
              </a:rPr>
              <a:t>Claimants</a:t>
            </a:r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2819400" y="60198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94 </a:t>
            </a:r>
            <a:r>
              <a:rPr lang="en-US" dirty="0">
                <a:latin typeface="Calibri" pitchFamily="34" charset="0"/>
              </a:rPr>
              <a:t>Claimants</a:t>
            </a:r>
          </a:p>
        </p:txBody>
      </p: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4648200" y="60198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94 Claimants </a:t>
            </a:r>
          </a:p>
        </p:txBody>
      </p:sp>
      <p:sp>
        <p:nvSpPr>
          <p:cNvPr id="3079" name="TextBox 7"/>
          <p:cNvSpPr txBox="1">
            <a:spLocks noChangeArrowheads="1"/>
          </p:cNvSpPr>
          <p:nvPr/>
        </p:nvSpPr>
        <p:spPr bwMode="auto">
          <a:xfrm>
            <a:off x="7467600" y="3733800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94 Claimants  </a:t>
            </a:r>
          </a:p>
          <a:p>
            <a:r>
              <a:rPr lang="en-US" dirty="0">
                <a:latin typeface="Calibri" pitchFamily="34" charset="0"/>
              </a:rPr>
              <a:t>on the program</a:t>
            </a:r>
          </a:p>
        </p:txBody>
      </p:sp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7485944" y="6324600"/>
            <a:ext cx="13532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As of  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25 SEP 13</a:t>
            </a:r>
            <a:endParaRPr lang="en-US" sz="14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081" name="TextBox 9"/>
          <p:cNvSpPr txBox="1">
            <a:spLocks noChangeArrowheads="1"/>
          </p:cNvSpPr>
          <p:nvPr/>
        </p:nvSpPr>
        <p:spPr bwMode="auto">
          <a:xfrm>
            <a:off x="6781800" y="1066800"/>
            <a:ext cx="2209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Lapse </a:t>
            </a:r>
            <a:r>
              <a:rPr lang="en-US" sz="1200" dirty="0" smtClean="0"/>
              <a:t>$7,000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Projected Expenditure </a:t>
            </a:r>
            <a:r>
              <a:rPr lang="en-US" sz="1200" dirty="0" smtClean="0"/>
              <a:t>$94,000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Expended </a:t>
            </a:r>
            <a:r>
              <a:rPr lang="en-US" sz="1200" dirty="0" smtClean="0"/>
              <a:t>$0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6629400" y="1828800"/>
            <a:ext cx="152400" cy="152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29400" y="1524000"/>
            <a:ext cx="152400" cy="152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629400" y="1143000"/>
            <a:ext cx="152400" cy="152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"/>
          <p:cNvSpPr>
            <a:spLocks noChangeArrowheads="1"/>
          </p:cNvSpPr>
          <p:nvPr/>
        </p:nvSpPr>
        <p:spPr bwMode="auto">
          <a:xfrm>
            <a:off x="533400" y="457200"/>
            <a:ext cx="7924800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4400" b="1" dirty="0">
                <a:solidFill>
                  <a:srgbClr val="000000"/>
                </a:solidFill>
              </a:rPr>
              <a:t>Disabled Veterans’ 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4400" b="1" dirty="0">
                <a:solidFill>
                  <a:srgbClr val="000000"/>
                </a:solidFill>
              </a:rPr>
              <a:t>RETX Program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7373620" y="6324600"/>
            <a:ext cx="13131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As of 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17 SEP 13</a:t>
            </a:r>
            <a:endParaRPr lang="en-US" sz="14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4098" name="Chart 5"/>
          <p:cNvGraphicFramePr>
            <a:graphicFrameLocks/>
          </p:cNvGraphicFramePr>
          <p:nvPr/>
        </p:nvGraphicFramePr>
        <p:xfrm>
          <a:off x="579438" y="1778000"/>
          <a:ext cx="8031162" cy="4257675"/>
        </p:xfrm>
        <a:graphic>
          <a:graphicData uri="http://schemas.openxmlformats.org/presentationml/2006/ole">
            <p:oleObj spid="_x0000_s53250" name="Worksheet" r:id="rId3" imgW="7734367" imgH="4295907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Disabled Veterans RETX Program</a:t>
            </a:r>
          </a:p>
        </p:txBody>
      </p:sp>
      <p:graphicFrame>
        <p:nvGraphicFramePr>
          <p:cNvPr id="5122" name="Content Placeholder 3"/>
          <p:cNvGraphicFramePr>
            <a:graphicFrameLocks noGrp="1"/>
          </p:cNvGraphicFramePr>
          <p:nvPr>
            <p:ph idx="1"/>
          </p:nvPr>
        </p:nvGraphicFramePr>
        <p:xfrm>
          <a:off x="781050" y="1376363"/>
          <a:ext cx="7726363" cy="4695825"/>
        </p:xfrm>
        <a:graphic>
          <a:graphicData uri="http://schemas.openxmlformats.org/presentationml/2006/ole">
            <p:oleObj spid="_x0000_s54274" name="Worksheet" r:id="rId3" imgW="7071432" imgH="4297752" progId="Excel.Sheet.8">
              <p:embed/>
            </p:oleObj>
          </a:graphicData>
        </a:graphic>
      </p:graphicFrame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6858000" y="6248400"/>
            <a:ext cx="1600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As of 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17 SEP 13</a:t>
            </a:r>
            <a:endParaRPr lang="en-US" sz="14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56388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*133 New Applications Received Since August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04800" y="358775"/>
            <a:ext cx="8534400" cy="890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3200" b="1" dirty="0"/>
              <a:t>Persian Gulf 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3200" b="1" dirty="0"/>
              <a:t>Veterans’ Benefit Program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533400" y="1638300"/>
            <a:ext cx="82296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lnSpc>
                <a:spcPct val="120000"/>
              </a:lnSpc>
              <a:tabLst>
                <a:tab pos="742950" algn="l"/>
              </a:tabLst>
            </a:pP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Total Applications:  	10,246</a:t>
            </a:r>
          </a:p>
          <a:p>
            <a:pPr>
              <a:lnSpc>
                <a:spcPct val="120000"/>
              </a:lnSpc>
              <a:tabLst>
                <a:tab pos="742950" algn="l"/>
              </a:tabLst>
            </a:pPr>
            <a:endParaRPr lang="en-US" sz="24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  <a:tabLst>
                <a:tab pos="742950" algn="l"/>
              </a:tabLst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Payments Sent:  	8,029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  <a:tabLst>
                <a:tab pos="742950" algn="l"/>
              </a:tabLst>
            </a:pPr>
            <a:endParaRPr lang="en-US" sz="24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  <a:tabLst>
                <a:tab pos="742950" algn="l"/>
              </a:tabLst>
            </a:pP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Total Payments:  	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$3,420,962.50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 </a:t>
            </a:r>
            <a:endParaRPr lang="en-US" sz="24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  <a:tabLst>
                <a:tab pos="742950" algn="l"/>
              </a:tabLst>
            </a:pPr>
            <a:endParaRPr lang="en-US" sz="24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  <a:tabLst>
                <a:tab pos="742950" algn="l"/>
              </a:tabLst>
            </a:pP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Average Payment:  	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$426.08</a:t>
            </a:r>
            <a:endParaRPr lang="en-US" sz="24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  <a:tabLst>
                <a:tab pos="742950" algn="l"/>
              </a:tabLst>
            </a:pPr>
            <a:endParaRPr lang="en-US" sz="24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  <a:tabLst>
                <a:tab pos="742950" algn="l"/>
              </a:tabLst>
            </a:pP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Average Processing Time:  4.39 days</a:t>
            </a:r>
          </a:p>
          <a:p>
            <a:pPr>
              <a:lnSpc>
                <a:spcPct val="120000"/>
              </a:lnSpc>
              <a:tabLst>
                <a:tab pos="742950" algn="l"/>
              </a:tabLst>
            </a:pP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					             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467600" y="6248400"/>
            <a:ext cx="1314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 of 16 Sep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+mn-lt"/>
              </a:rPr>
              <a:t>Military Family Relief Assistance Program (MFRAP)</a:t>
            </a:r>
            <a:endParaRPr lang="en-US" sz="36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1713905"/>
            <a:ext cx="67056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Military Family Relief Assistance Program</a:t>
            </a:r>
          </a:p>
          <a:p>
            <a:pPr algn="ctr"/>
            <a:endParaRPr lang="en-US" dirty="0" smtClean="0">
              <a:latin typeface="+mj-lt"/>
            </a:endParaRPr>
          </a:p>
          <a:p>
            <a:r>
              <a:rPr lang="en-US" sz="2000" dirty="0" smtClean="0"/>
              <a:t>Grants Issued (since July 2012)		 40</a:t>
            </a:r>
          </a:p>
          <a:p>
            <a:r>
              <a:rPr lang="en-US" sz="2000" dirty="0" smtClean="0"/>
              <a:t>Grants Denied (since July 2012)		 35</a:t>
            </a:r>
          </a:p>
          <a:p>
            <a:r>
              <a:rPr lang="en-US" sz="2000" dirty="0" smtClean="0"/>
              <a:t>Applications Withdrawn		 	   0</a:t>
            </a:r>
          </a:p>
          <a:p>
            <a:r>
              <a:rPr lang="en-US" sz="2000" dirty="0" smtClean="0"/>
              <a:t>Applications Closed		 	   6</a:t>
            </a:r>
          </a:p>
          <a:p>
            <a:endParaRPr lang="en-US" sz="2000" dirty="0" smtClean="0"/>
          </a:p>
          <a:p>
            <a:r>
              <a:rPr lang="en-US" sz="2000" dirty="0" smtClean="0"/>
              <a:t>MFRAP Fund Balance 1 July 2012                  	  $ 1,025,091.46</a:t>
            </a:r>
          </a:p>
          <a:p>
            <a:r>
              <a:rPr lang="en-US" sz="2000" dirty="0" smtClean="0"/>
              <a:t>Private Donations Received	         	  $         7,724.41</a:t>
            </a:r>
          </a:p>
          <a:p>
            <a:r>
              <a:rPr lang="en-US" sz="2000" dirty="0" smtClean="0"/>
              <a:t>Dept of Revenue PIT Donations	     	  $     150,967.82</a:t>
            </a:r>
          </a:p>
          <a:p>
            <a:r>
              <a:rPr lang="en-US" sz="2000" dirty="0" smtClean="0"/>
              <a:t>Total Grants Issued		     	  $     121,391.71</a:t>
            </a:r>
          </a:p>
          <a:p>
            <a:r>
              <a:rPr lang="en-US" sz="2000" dirty="0" smtClean="0"/>
              <a:t>MFRAP Fund Balance 15 August 2013            	  $  1,027,213.48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398306" y="6172200"/>
            <a:ext cx="13740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As of 15 Aug 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 noChangeArrowheads="1"/>
          </p:cNvSpPr>
          <p:nvPr>
            <p:ph type="title"/>
          </p:nvPr>
        </p:nvSpPr>
        <p:spPr>
          <a:xfrm>
            <a:off x="381000" y="60325"/>
            <a:ext cx="8229600" cy="708025"/>
          </a:xfrm>
        </p:spPr>
        <p:txBody>
          <a:bodyPr>
            <a:spAutoFit/>
          </a:bodyPr>
          <a:lstStyle/>
          <a:p>
            <a:r>
              <a:rPr lang="en-US" sz="3800" smtClean="0">
                <a:latin typeface="Times New Roman" pitchFamily="18" charset="0"/>
                <a:cs typeface="Times New Roman" pitchFamily="18" charset="0"/>
              </a:rPr>
              <a:t>County Offices and DMVA Reco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veries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838200"/>
          <a:ext cx="8762998" cy="5714990"/>
        </p:xfrm>
        <a:graphic>
          <a:graphicData uri="http://schemas.openxmlformats.org/drawingml/2006/table">
            <a:tbl>
              <a:tblPr/>
              <a:tblGrid>
                <a:gridCol w="1712537"/>
                <a:gridCol w="754143"/>
                <a:gridCol w="754143"/>
                <a:gridCol w="1402237"/>
                <a:gridCol w="754143"/>
                <a:gridCol w="1072298"/>
                <a:gridCol w="1429733"/>
                <a:gridCol w="883764"/>
              </a:tblGrid>
              <a:tr h="668545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Claims Filed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1,133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Awards Received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$13,310,087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87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AGO FTIG 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AGO Pittsburgh 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AGO Philadelphia 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SH- Erie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SH- Philadelphia 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SH-Scranton 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SH- Hollidaysburg 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SH- Pittsburgh 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SH- Spring City 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Adams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Delaware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Montgomery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Allegheny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Elk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Montour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Armstrong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Erie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Northampton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28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Beaver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42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Fayette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36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Northumberland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Bedford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Forest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Perry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Berks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73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Franklin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Philadelphia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Blair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Fulton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Pike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Bradford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Greene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Potter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Bucks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Huntington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Schuykill 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Butler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Indiana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Snyder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Cambria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Jefferson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Somerset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Cameron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Juniata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Sullivan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Carbon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Lackawanna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40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Susquehanna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Centre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Lancaster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82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Tioga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Chester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Lawrence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24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Union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Clarion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Lebanon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Venango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Clearfield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Lehigh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49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Warren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Clinton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27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Luzerne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49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Washington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Columbia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Lycoming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54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Wayne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Crawford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McKean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Westmoreland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Cumberland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33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Mercer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Wyoming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940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Dauphin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34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Mifflin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York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54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</a:tr>
              <a:tr h="18331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Monroe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29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7668" marR="7668" marT="766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376" name="Rectangle 3"/>
          <p:cNvSpPr>
            <a:spLocks noChangeArrowheads="1"/>
          </p:cNvSpPr>
          <p:nvPr/>
        </p:nvSpPr>
        <p:spPr bwMode="auto">
          <a:xfrm>
            <a:off x="7245673" y="6550223"/>
            <a:ext cx="17459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As of  25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SEP 2013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0668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FUTURE UNIT MOBILIZATIONS</a:t>
            </a:r>
            <a:endParaRPr lang="en-US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49530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A: Afghanistan</a:t>
            </a:r>
          </a:p>
          <a:p>
            <a:r>
              <a:rPr lang="en-US" sz="1200" b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K: Kuwait</a:t>
            </a:r>
          </a:p>
          <a:p>
            <a:endParaRPr lang="en-US" sz="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6553200" y="6324600"/>
            <a:ext cx="2362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eaLnBrk="0" fontAlgn="auto" hangingPunct="0">
              <a:spcBef>
                <a:spcPct val="50000"/>
              </a:spcBef>
              <a:spcAft>
                <a:spcPts val="0"/>
              </a:spcAft>
            </a:pPr>
            <a:r>
              <a:rPr lang="en-US" b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As of 03 OCT 13</a:t>
            </a:r>
            <a:endParaRPr lang="en-US" b="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 descr="http://upload.wikimedia.org/wikipedia/commons/thumb/d/d5/US28th_Infantry_Division.svg/120px-US28th_Infantry_Division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125" y="298298"/>
            <a:ext cx="549275" cy="539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http://www.136aw.ang.af.mil/shared/media/ggallery/webgraphic/AFG-081121-01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7200" y="312635"/>
            <a:ext cx="629885" cy="601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819" name="Object 2703"/>
          <p:cNvGraphicFramePr>
            <a:graphicFrameLocks noChangeAspect="1"/>
          </p:cNvGraphicFramePr>
          <p:nvPr/>
        </p:nvGraphicFramePr>
        <p:xfrm>
          <a:off x="304800" y="2057400"/>
          <a:ext cx="8483600" cy="2743200"/>
        </p:xfrm>
        <a:graphic>
          <a:graphicData uri="http://schemas.openxmlformats.org/presentationml/2006/ole">
            <p:oleObj spid="_x0000_s70658" name="Worksheet" r:id="rId6" imgW="11753779" imgH="24003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Times New Roman" pitchFamily="18" charset="0"/>
                <a:ea typeface="+mj-ea"/>
                <a:cs typeface="Times New Roman" pitchFamily="18" charset="0"/>
              </a:rPr>
              <a:t>Act 66 Recoveries FY 13-14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990600"/>
          <a:ext cx="8686800" cy="5638807"/>
        </p:xfrm>
        <a:graphic>
          <a:graphicData uri="http://schemas.openxmlformats.org/drawingml/2006/table">
            <a:tbl>
              <a:tblPr/>
              <a:tblGrid>
                <a:gridCol w="1697645"/>
                <a:gridCol w="747586"/>
                <a:gridCol w="747586"/>
                <a:gridCol w="1390045"/>
                <a:gridCol w="747586"/>
                <a:gridCol w="1062974"/>
                <a:gridCol w="1417300"/>
                <a:gridCol w="876078"/>
              </a:tblGrid>
              <a:tr h="18487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7403" marR="7403" marT="74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03" marR="7403" marT="74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03" marR="7403" marT="74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03" marR="7403" marT="74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03" marR="7403" marT="74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03" marR="7403" marT="74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03" marR="7403" marT="74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03" marR="7403" marT="74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804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Total Claims Filed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2,509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Total Awards Received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$      </a:t>
                      </a: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16,749,113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14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848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Adams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Delaware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Montgomery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848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Allegheny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Elk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Montour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848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Armstrong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Erie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Northampton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848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Beaver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Fayette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Northumberland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848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Bedford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Forest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Perry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848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Berks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Franklin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Philadelphia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848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Blair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Fulton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Pike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848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Bradford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Greene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Potter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848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Bucks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Huntington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Schuykill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848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Butler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Indiana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Snyder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848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Cambria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Jefferson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Somerset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848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Cameron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Juniata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Sullivan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848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Carbon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Lackawanna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Susquehanna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848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Centre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Lancaster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Tioga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848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Chester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Lawrence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Union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848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Clarion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Lebanon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Venango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848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Clearfield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Lehigh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Warren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848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Clinton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Luzerne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Washington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848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Columbia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Lycoming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Wayne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848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Crawford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McKean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Westmoreland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848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Cumberland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Mercer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Wyoming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848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Dauphin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Mifflin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York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848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Monroe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84879">
                <a:tc>
                  <a:txBody>
                    <a:bodyPr/>
                    <a:lstStyle/>
                    <a:p>
                      <a:pPr algn="l" rtl="0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800" b="1" i="0" u="none" strike="noStrike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800" b="1" i="0" u="none" strike="noStrike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84879">
                <a:tc>
                  <a:txBody>
                    <a:bodyPr/>
                    <a:lstStyle/>
                    <a:p>
                      <a:pPr algn="l" rtl="0" fontAlgn="b"/>
                      <a:endParaRPr lang="en-US" sz="800" b="1" i="0" u="none" strike="noStrike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403" marR="7403" marT="740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4357" name="Rectangle 3"/>
          <p:cNvSpPr>
            <a:spLocks noChangeArrowheads="1"/>
          </p:cNvSpPr>
          <p:nvPr/>
        </p:nvSpPr>
        <p:spPr bwMode="auto">
          <a:xfrm>
            <a:off x="7162800" y="6397823"/>
            <a:ext cx="17459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As of  25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SEP 2013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2286000"/>
          <a:ext cx="8001000" cy="388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667000"/>
                <a:gridCol w="2667000"/>
              </a:tblGrid>
              <a:tr h="486608">
                <a:tc>
                  <a:txBody>
                    <a:bodyPr/>
                    <a:lstStyle/>
                    <a:p>
                      <a:r>
                        <a:rPr lang="en-US" dirty="0" smtClean="0"/>
                        <a:t>Funding 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Receipts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Expenditures</a:t>
                      </a:r>
                      <a:endParaRPr lang="en-US" dirty="0"/>
                    </a:p>
                  </a:txBody>
                  <a:tcPr/>
                </a:tc>
              </a:tr>
              <a:tr h="486608"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</a:t>
                      </a:r>
                      <a:r>
                        <a:rPr lang="en-US" baseline="0" dirty="0" smtClean="0"/>
                        <a:t> to VTF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$1,700,000.00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486608">
                <a:tc>
                  <a:txBody>
                    <a:bodyPr/>
                    <a:lstStyle/>
                    <a:p>
                      <a:r>
                        <a:rPr lang="en-US" dirty="0" smtClean="0"/>
                        <a:t>License</a:t>
                      </a:r>
                      <a:r>
                        <a:rPr lang="en-US" baseline="0" dirty="0" smtClean="0"/>
                        <a:t> Plate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$18,540.00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486608">
                <a:tc>
                  <a:txBody>
                    <a:bodyPr/>
                    <a:lstStyle/>
                    <a:p>
                      <a:r>
                        <a:rPr lang="en-US" dirty="0" smtClean="0"/>
                        <a:t>Contributions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$50.00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479942">
                <a:tc>
                  <a:txBody>
                    <a:bodyPr/>
                    <a:lstStyle/>
                    <a:p>
                      <a:r>
                        <a:rPr lang="en-US" dirty="0" smtClean="0"/>
                        <a:t>VSO Grant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$670,984.50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6608">
                <a:tc>
                  <a:txBody>
                    <a:bodyPr/>
                    <a:lstStyle/>
                    <a:p>
                      <a:r>
                        <a:rPr lang="en-US" dirty="0" smtClean="0"/>
                        <a:t>Veterans E</a:t>
                      </a:r>
                      <a:r>
                        <a:rPr lang="en-US" baseline="0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$41,237.00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6608">
                <a:tc>
                  <a:txBody>
                    <a:bodyPr/>
                    <a:lstStyle/>
                    <a:p>
                      <a:r>
                        <a:rPr lang="en-US" dirty="0" smtClean="0"/>
                        <a:t>TOTALS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$1,718,590.00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$710,737.50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6608">
                <a:tc>
                  <a:txBody>
                    <a:bodyPr/>
                    <a:lstStyle/>
                    <a:p>
                      <a:r>
                        <a:rPr lang="en-US" dirty="0" smtClean="0"/>
                        <a:t>Cash Ending Bal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$1,007,852.50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60" name="TextBox 6"/>
          <p:cNvSpPr txBox="1">
            <a:spLocks noChangeArrowheads="1"/>
          </p:cNvSpPr>
          <p:nvPr/>
        </p:nvSpPr>
        <p:spPr bwMode="auto">
          <a:xfrm>
            <a:off x="1241425" y="304800"/>
            <a:ext cx="65928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latin typeface="Times New Roman" pitchFamily="18" charset="0"/>
                <a:cs typeface="Times New Roman" pitchFamily="18" charset="0"/>
              </a:rPr>
              <a:t>Pennsylvania Veterans’ Trust Fund</a:t>
            </a:r>
          </a:p>
          <a:p>
            <a:pPr algn="ctr"/>
            <a:r>
              <a:rPr lang="en-US" sz="3600">
                <a:latin typeface="Times New Roman" pitchFamily="18" charset="0"/>
                <a:cs typeface="Times New Roman" pitchFamily="18" charset="0"/>
              </a:rPr>
              <a:t>Monthly Report</a:t>
            </a:r>
          </a:p>
        </p:txBody>
      </p:sp>
      <p:sp>
        <p:nvSpPr>
          <p:cNvPr id="5161" name="Rectangle 7"/>
          <p:cNvSpPr>
            <a:spLocks noChangeArrowheads="1"/>
          </p:cNvSpPr>
          <p:nvPr/>
        </p:nvSpPr>
        <p:spPr bwMode="auto">
          <a:xfrm>
            <a:off x="2514600" y="1600200"/>
            <a:ext cx="403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Monthly Revenue and Expenditures</a:t>
            </a:r>
          </a:p>
          <a:p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5162" name="Rectangle 4"/>
          <p:cNvSpPr>
            <a:spLocks noChangeArrowheads="1"/>
          </p:cNvSpPr>
          <p:nvPr/>
        </p:nvSpPr>
        <p:spPr bwMode="auto">
          <a:xfrm>
            <a:off x="6712273" y="6400800"/>
            <a:ext cx="17459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As of  27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SEP 2013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ACT 66 MONTHLY REPORT</a:t>
            </a:r>
            <a:endParaRPr lang="en-US" sz="32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47800" y="2209802"/>
          <a:ext cx="6553200" cy="3124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311400"/>
                <a:gridCol w="2184400"/>
              </a:tblGrid>
              <a:tr h="77299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Organization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# Claims Submitted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Value of Awards</a:t>
                      </a:r>
                      <a:endParaRPr lang="en-US" sz="2000" dirty="0"/>
                    </a:p>
                  </a:txBody>
                  <a:tcPr anchor="ctr"/>
                </a:tc>
              </a:tr>
              <a:tr h="78373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ODAG-VA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1,133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$13,310,087</a:t>
                      </a:r>
                      <a:endParaRPr lang="en-US" sz="2400" dirty="0"/>
                    </a:p>
                  </a:txBody>
                  <a:tcPr/>
                </a:tc>
              </a:tr>
              <a:tr h="78373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Act 66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2,509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$16,749,113</a:t>
                      </a:r>
                      <a:endParaRPr lang="en-US" sz="2400" dirty="0"/>
                    </a:p>
                  </a:txBody>
                  <a:tcPr/>
                </a:tc>
              </a:tr>
              <a:tr h="78373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3,642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$30,059,200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124200" y="1447800"/>
            <a:ext cx="3262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charset="0"/>
              </a:rPr>
              <a:t>New Compensation Metrics </a:t>
            </a:r>
          </a:p>
        </p:txBody>
      </p:sp>
      <p:sp>
        <p:nvSpPr>
          <p:cNvPr id="9" name="Rectangle 8"/>
          <p:cNvSpPr/>
          <p:nvPr/>
        </p:nvSpPr>
        <p:spPr>
          <a:xfrm>
            <a:off x="6553200" y="6096000"/>
            <a:ext cx="14974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As of 25 SEP 13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Outreach Engagements</a:t>
            </a:r>
            <a:endParaRPr lang="en-US" sz="40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981200"/>
          <a:ext cx="7772400" cy="2783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9588"/>
                <a:gridCol w="1762812"/>
              </a:tblGrid>
              <a:tr h="42566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OUTREACH</a:t>
                      </a:r>
                      <a:r>
                        <a:rPr lang="en-US" sz="2000" baseline="0" dirty="0" smtClean="0"/>
                        <a:t> ENGAGEMENTS  –  SEPTEMBER 2013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9292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Events Supported this 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11</a:t>
                      </a:r>
                    </a:p>
                  </a:txBody>
                  <a:tcPr/>
                </a:tc>
              </a:tr>
              <a:tr h="39292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Events Supported with Outreach Van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/>
                </a:tc>
              </a:tr>
              <a:tr h="39292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Veteran Interactions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770</a:t>
                      </a:r>
                    </a:p>
                  </a:txBody>
                  <a:tcPr/>
                </a:tc>
              </a:tr>
              <a:tr h="39292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Claims</a:t>
                      </a:r>
                      <a:r>
                        <a:rPr lang="en-US" baseline="0" dirty="0" smtClean="0"/>
                        <a:t> referred to VSO: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275</a:t>
                      </a:r>
                    </a:p>
                  </a:txBody>
                  <a:tcPr/>
                </a:tc>
              </a:tr>
              <a:tr h="39292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Health Care Enrollments: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79</a:t>
                      </a:r>
                    </a:p>
                  </a:txBody>
                  <a:tcPr/>
                </a:tc>
              </a:tr>
              <a:tr h="39292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Direct Support to County Director: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275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781800" y="6248400"/>
            <a:ext cx="14974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As of 15 SEP 13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664993"/>
          <a:ext cx="8382000" cy="4583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7302"/>
                <a:gridCol w="3874698"/>
              </a:tblGrid>
              <a:tr h="1514865">
                <a:tc>
                  <a:txBody>
                    <a:bodyPr/>
                    <a:lstStyle/>
                    <a:p>
                      <a:pPr lvl="0" algn="l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 u="none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u="sng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Friday,  February 7, 2014 - 10:00 am</a:t>
                      </a:r>
                      <a:endParaRPr lang="en-US" sz="8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vl="0" algn="l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Arrowheads Community Club</a:t>
                      </a:r>
                      <a:endParaRPr lang="en-US" sz="8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vl="0" algn="l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Building # 9-65, Fort Indiantown Gap</a:t>
                      </a:r>
                      <a:endParaRPr lang="en-US" sz="8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800" b="1" u="sng" dirty="0" smtClean="0">
                        <a:solidFill>
                          <a:schemeClr val="tx1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0" u="none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u="sng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Friday,  September 5, 2014 - 10:00 am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Keystone Conference Center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Fort Indiantown Gap</a:t>
                      </a: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 u="none" dirty="0" smtClean="0"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533134">
                <a:tc>
                  <a:txBody>
                    <a:bodyPr/>
                    <a:lstStyle/>
                    <a:p>
                      <a:pPr lvl="0" algn="l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 u="none" dirty="0" smtClean="0"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u="sng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Friday,  April 4, 2014 - 10:00 am</a:t>
                      </a:r>
                      <a:endParaRPr lang="en-US" sz="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vl="0" algn="l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Arrowheads Community Club</a:t>
                      </a:r>
                      <a:endParaRPr lang="en-US" sz="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vl="0" algn="l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Building # 9-65, Fort Indiantown Gap</a:t>
                      </a:r>
                    </a:p>
                    <a:p>
                      <a:pPr lvl="0" algn="l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800" b="1" dirty="0" smtClean="0"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 u="none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u="sng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Friday,  October 3, 2014 - 10:00 am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Arrowheads Community Club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Building # 9-65, Fort Indiantown Gap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800" dirty="0" smtClean="0">
                        <a:solidFill>
                          <a:schemeClr val="tx1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35408">
                <a:tc>
                  <a:txBody>
                    <a:bodyPr/>
                    <a:lstStyle/>
                    <a:p>
                      <a:pPr lvl="0" algn="l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 u="sng" dirty="0" smtClean="0"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Friday,  June 6, 2014 - 10:00 am</a:t>
                      </a:r>
                      <a:endParaRPr lang="en-US" sz="1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vl="0" algn="l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 dirty="0" smtClean="0"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Arrowheads Community Club</a:t>
                      </a:r>
                      <a:endParaRPr lang="en-US" sz="1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vl="0" algn="l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 dirty="0" smtClean="0"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Building # 9-65, Fort Indiantown Gap</a:t>
                      </a:r>
                      <a:r>
                        <a:rPr lang="en-US" sz="1800" b="1" u="none" dirty="0" smtClean="0"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lang="en-US" sz="1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vl="0" algn="l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8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800" b="1" u="sng" dirty="0" smtClean="0"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 u="none" dirty="0" smtClean="0"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u="sng" dirty="0" smtClean="0"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Friday,  December 5, 2014 - 10:00 am</a:t>
                      </a:r>
                      <a:endParaRPr lang="en-US" sz="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 dirty="0" smtClean="0"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Arrowheads Community Club</a:t>
                      </a:r>
                      <a:endParaRPr lang="en-US" sz="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 dirty="0" smtClean="0"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Building # 9-65, Fort Indiantown Gap</a:t>
                      </a:r>
                      <a:endParaRPr lang="en-US" sz="8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81000" y="533400"/>
            <a:ext cx="838200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3175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latin typeface="+mj-lt"/>
              </a:rPr>
              <a:t>2014 Proposed Meeting Schedule</a:t>
            </a:r>
            <a:endParaRPr lang="en-US" sz="4400" cap="none" spc="0" dirty="0">
              <a:ln w="3175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304800" y="358775"/>
            <a:ext cx="8534400" cy="496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DMVA Legislative Affairs</a:t>
            </a:r>
            <a:endParaRPr lang="en-US" sz="3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304800" y="1013232"/>
            <a:ext cx="8610600" cy="553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marL="457200" indent="-457200"/>
            <a:r>
              <a:rPr lang="en-US" sz="2400" b="1" u="sng" dirty="0" smtClean="0">
                <a:latin typeface="Calibri" pitchFamily="34" charset="0"/>
                <a:cs typeface="Calibri" pitchFamily="34" charset="0"/>
              </a:rPr>
              <a:t>Current Legislative Priorities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457200" indent="-457200"/>
            <a:endParaRPr lang="en-US" sz="1200" b="1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Paralyzed Veteran Pension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Educational Assistance Program (EAP)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Military Physician Incentive Program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Military Family Relief Assistance -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Needs further analysis to clarify some language</a:t>
            </a:r>
          </a:p>
          <a:p>
            <a:pPr marL="457200" indent="-457200"/>
            <a:endParaRPr lang="en-US" sz="12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/>
            <a:r>
              <a:rPr lang="en-US" sz="2400" b="1" u="sng" dirty="0" smtClean="0">
                <a:cs typeface="Calibri" pitchFamily="34" charset="0"/>
              </a:rPr>
              <a:t>Proposed Legislative Priorities</a:t>
            </a:r>
          </a:p>
          <a:p>
            <a:pPr marL="457200" indent="-457200"/>
            <a:endParaRPr lang="en-US" sz="1200" b="1" u="sng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Motorcycle License Plate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Global War on Terrorism Bonus Program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Volunteer Behavioral Health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Keystone Community Covenant/Joining Community Forces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Sell/Convey - Hunt/Pine Grove Armories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Youth Challenge Program</a:t>
            </a:r>
          </a:p>
        </p:txBody>
      </p:sp>
      <p:sp>
        <p:nvSpPr>
          <p:cNvPr id="5" name="Rectangle 4"/>
          <p:cNvSpPr/>
          <p:nvPr/>
        </p:nvSpPr>
        <p:spPr>
          <a:xfrm>
            <a:off x="7696200" y="6400800"/>
            <a:ext cx="12980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As of  4 OCT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304800" y="304800"/>
            <a:ext cx="8534400" cy="629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3200" b="1" dirty="0" smtClean="0"/>
              <a:t>DMVA Legislative Affairs</a:t>
            </a:r>
          </a:p>
          <a:p>
            <a:pPr eaLnBrk="0" hangingPunct="0">
              <a:lnSpc>
                <a:spcPct val="80000"/>
              </a:lnSpc>
            </a:pPr>
            <a:endParaRPr lang="en-US" sz="2400" b="1" dirty="0" smtClean="0"/>
          </a:p>
          <a:p>
            <a:pPr eaLnBrk="0" hangingPunct="0">
              <a:lnSpc>
                <a:spcPct val="80000"/>
              </a:lnSpc>
            </a:pPr>
            <a:r>
              <a:rPr lang="en-US" sz="2400" b="1" u="sng" dirty="0" smtClean="0">
                <a:latin typeface="+mj-lt"/>
              </a:rPr>
              <a:t>Current Legislation of Interest</a:t>
            </a:r>
          </a:p>
          <a:p>
            <a:pPr eaLnBrk="0" hangingPunct="0">
              <a:lnSpc>
                <a:spcPct val="80000"/>
              </a:lnSpc>
            </a:pPr>
            <a:endParaRPr lang="en-US" sz="1200" b="1" u="sng" dirty="0" smtClean="0">
              <a:latin typeface="+mj-lt"/>
            </a:endParaRPr>
          </a:p>
          <a:p>
            <a:pPr marL="457200" indent="-457200" eaLnBrk="0" hangingPunct="0">
              <a:lnSpc>
                <a:spcPct val="80000"/>
              </a:lnSpc>
              <a:buFont typeface="+mj-lt"/>
              <a:buAutoNum type="alphaLcPeriod"/>
            </a:pPr>
            <a:r>
              <a:rPr lang="en-US" sz="2400" dirty="0" smtClean="0">
                <a:latin typeface="+mj-lt"/>
              </a:rPr>
              <a:t>Education/PA Residency to Military/Veterans – Rep. </a:t>
            </a:r>
            <a:r>
              <a:rPr lang="en-US" sz="2400" dirty="0" err="1" smtClean="0">
                <a:latin typeface="+mj-lt"/>
              </a:rPr>
              <a:t>Barrar</a:t>
            </a:r>
            <a:r>
              <a:rPr lang="en-US" sz="2400" dirty="0" smtClean="0">
                <a:latin typeface="+mj-lt"/>
              </a:rPr>
              <a:t> HB 472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(Sen. Ed)</a:t>
            </a:r>
          </a:p>
          <a:p>
            <a:pPr marL="457200" indent="-457200" eaLnBrk="0" hangingPunct="0">
              <a:lnSpc>
                <a:spcPct val="80000"/>
              </a:lnSpc>
            </a:pPr>
            <a:endParaRPr lang="en-US" sz="2400" dirty="0" smtClean="0">
              <a:solidFill>
                <a:srgbClr val="FF0000"/>
              </a:solidFill>
              <a:latin typeface="+mj-lt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en-US" sz="2400" dirty="0" smtClean="0">
                <a:latin typeface="+mj-lt"/>
              </a:rPr>
              <a:t>b.   Veterans Lottery Game – HB 1205/Rep </a:t>
            </a:r>
            <a:r>
              <a:rPr lang="en-US" sz="2400" dirty="0" err="1" smtClean="0">
                <a:latin typeface="+mj-lt"/>
              </a:rPr>
              <a:t>Barrar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(House VA&amp;EP)</a:t>
            </a:r>
          </a:p>
          <a:p>
            <a:pPr marL="457200" indent="-457200" eaLnBrk="0" hangingPunct="0">
              <a:lnSpc>
                <a:spcPct val="80000"/>
              </a:lnSpc>
              <a:buFont typeface="+mj-lt"/>
              <a:buAutoNum type="alphaLcPeriod"/>
            </a:pPr>
            <a:endParaRPr lang="en-US" sz="2400" dirty="0" smtClean="0">
              <a:latin typeface="+mj-lt"/>
            </a:endParaRPr>
          </a:p>
          <a:p>
            <a:pPr marL="457200" indent="-457200" eaLnBrk="0" hangingPunct="0">
              <a:lnSpc>
                <a:spcPct val="80000"/>
              </a:lnSpc>
              <a:buAutoNum type="alphaLcPeriod" startAt="3"/>
            </a:pPr>
            <a:r>
              <a:rPr lang="en-US" sz="2400" dirty="0" smtClean="0">
                <a:latin typeface="+mj-lt"/>
              </a:rPr>
              <a:t>Priority Registration for Current Military Service Personnel and Veterans – HB 1164/Rep. </a:t>
            </a:r>
            <a:r>
              <a:rPr lang="en-US" sz="2400" dirty="0" err="1" smtClean="0">
                <a:latin typeface="+mj-lt"/>
              </a:rPr>
              <a:t>Murt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(Sen. Ed)</a:t>
            </a:r>
          </a:p>
          <a:p>
            <a:pPr marL="457200" indent="-457200" eaLnBrk="0" hangingPunct="0">
              <a:lnSpc>
                <a:spcPct val="80000"/>
              </a:lnSpc>
            </a:pPr>
            <a:endParaRPr lang="en-US" sz="2400" dirty="0" smtClean="0">
              <a:solidFill>
                <a:srgbClr val="FF0000"/>
              </a:solidFill>
              <a:latin typeface="+mj-lt"/>
            </a:endParaRPr>
          </a:p>
          <a:p>
            <a:pPr marL="457200" indent="-457200" eaLnBrk="0" hangingPunct="0">
              <a:lnSpc>
                <a:spcPct val="80000"/>
              </a:lnSpc>
              <a:buAutoNum type="alphaLcPeriod" startAt="4"/>
            </a:pPr>
            <a:r>
              <a:rPr lang="en-US" sz="2400" dirty="0" smtClean="0">
                <a:latin typeface="+mj-lt"/>
              </a:rPr>
              <a:t>Providing for Transfer &amp; Articulation Oversight Committee – SB 2312/Sen. </a:t>
            </a:r>
            <a:r>
              <a:rPr lang="en-US" sz="2400" dirty="0" err="1" smtClean="0">
                <a:latin typeface="+mj-lt"/>
              </a:rPr>
              <a:t>Dinniman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(Sen. Ed)</a:t>
            </a:r>
          </a:p>
          <a:p>
            <a:pPr marL="457200" indent="-457200" eaLnBrk="0" hangingPunct="0">
              <a:lnSpc>
                <a:spcPct val="80000"/>
              </a:lnSpc>
              <a:buAutoNum type="alphaLcPeriod" startAt="4"/>
            </a:pPr>
            <a:endParaRPr lang="en-US" sz="2400" dirty="0" smtClean="0">
              <a:latin typeface="+mj-lt"/>
            </a:endParaRPr>
          </a:p>
          <a:p>
            <a:pPr marL="457200" indent="-457200" eaLnBrk="0" hangingPunct="0">
              <a:lnSpc>
                <a:spcPct val="80000"/>
              </a:lnSpc>
              <a:buAutoNum type="alphaLcPeriod" startAt="4"/>
            </a:pPr>
            <a:r>
              <a:rPr lang="en-US" sz="2400" dirty="0" smtClean="0">
                <a:latin typeface="+mj-lt"/>
              </a:rPr>
              <a:t>Developing Opportunities in Veterans’ Education – DOVE Program – SB 1004/Sen. Baker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(Sen. Ed)</a:t>
            </a:r>
          </a:p>
          <a:p>
            <a:pPr marL="457200" indent="-457200" eaLnBrk="0" hangingPunct="0">
              <a:lnSpc>
                <a:spcPct val="80000"/>
              </a:lnSpc>
              <a:buAutoNum type="alphaLcPeriod" startAt="4"/>
            </a:pPr>
            <a:endParaRPr lang="en-US" sz="2400" dirty="0" smtClean="0">
              <a:solidFill>
                <a:srgbClr val="FF0000"/>
              </a:solidFill>
              <a:latin typeface="+mj-lt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en-US" sz="2400" dirty="0" smtClean="0">
                <a:latin typeface="+mj-lt"/>
              </a:rPr>
              <a:t>f.     Local Earned Income Tax for Active Duty Pay – SB 803/Sen. Baker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(Sen.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</a:rPr>
              <a:t>Approps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.)</a:t>
            </a:r>
            <a:r>
              <a:rPr lang="en-US" sz="2400" dirty="0" smtClean="0">
                <a:latin typeface="+mj-lt"/>
              </a:rPr>
              <a:t> and HB 481/Rep. Kauffman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(House Finance)</a:t>
            </a:r>
            <a:endParaRPr lang="en-US" sz="44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228600" y="1143000"/>
            <a:ext cx="8686800" cy="120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7696200" y="6400800"/>
            <a:ext cx="12579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As of 4 OCT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28600"/>
            <a:ext cx="7924800" cy="6858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tx1"/>
                </a:solidFill>
              </a:rPr>
              <a:t>Veterans’ Homes Occupancy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2400" y="1066800"/>
            <a:ext cx="8763000" cy="1676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000" dirty="0" smtClean="0"/>
              <a:t>Total State Veterans’ Homes Occupancy:  </a:t>
            </a:r>
            <a:r>
              <a:rPr lang="en-US" sz="2000" b="1" dirty="0" smtClean="0">
                <a:solidFill>
                  <a:srgbClr val="000099"/>
                </a:solidFill>
              </a:rPr>
              <a:t>88%</a:t>
            </a:r>
          </a:p>
          <a:p>
            <a:pPr lvl="1" eaLnBrk="1" hangingPunct="1"/>
            <a:r>
              <a:rPr lang="en-US" sz="2000" dirty="0" smtClean="0"/>
              <a:t>Total State Veterans’ Homes Non-Veteran Census Percentage:  </a:t>
            </a:r>
            <a:r>
              <a:rPr lang="en-US" sz="2000" b="1" dirty="0" smtClean="0">
                <a:solidFill>
                  <a:schemeClr val="accent2"/>
                </a:solidFill>
              </a:rPr>
              <a:t>11%</a:t>
            </a:r>
          </a:p>
          <a:p>
            <a:pPr eaLnBrk="1" hangingPunct="1"/>
            <a:r>
              <a:rPr lang="en-US" sz="2000" dirty="0" smtClean="0"/>
              <a:t>State Veterans’ Homes Nursing Care (NC) / Dementia (DEM) Occupancy:  </a:t>
            </a:r>
            <a:r>
              <a:rPr lang="en-US" sz="2000" b="1" dirty="0" smtClean="0">
                <a:solidFill>
                  <a:srgbClr val="000099"/>
                </a:solidFill>
              </a:rPr>
              <a:t>93%</a:t>
            </a:r>
          </a:p>
          <a:p>
            <a:pPr eaLnBrk="1" hangingPunct="1"/>
            <a:r>
              <a:rPr lang="en-US" sz="2000" dirty="0" smtClean="0"/>
              <a:t>State Veterans’ Homes Personal Care (PC) / Domiciliary (DOM) Occupancy:  </a:t>
            </a:r>
            <a:r>
              <a:rPr lang="en-US" sz="2000" b="1" dirty="0" smtClean="0">
                <a:solidFill>
                  <a:srgbClr val="000099"/>
                </a:solidFill>
              </a:rPr>
              <a:t>76%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533400" y="2667000"/>
          <a:ext cx="7924801" cy="3048000"/>
        </p:xfrm>
        <a:graphic>
          <a:graphicData uri="http://schemas.openxmlformats.org/presentationml/2006/ole">
            <p:oleObj spid="_x0000_s1026" name="Chart" r:id="rId4" imgW="8039005" imgH="1892379" progId="Excel.Sheet.8">
              <p:embed/>
            </p:oleObj>
          </a:graphicData>
        </a:graphic>
      </p:graphicFrame>
      <p:sp>
        <p:nvSpPr>
          <p:cNvPr id="1030" name="TextBox 7"/>
          <p:cNvSpPr txBox="1">
            <a:spLocks noChangeArrowheads="1"/>
          </p:cNvSpPr>
          <p:nvPr/>
        </p:nvSpPr>
        <p:spPr bwMode="auto">
          <a:xfrm>
            <a:off x="6324600" y="6400800"/>
            <a:ext cx="2590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buFontTx/>
              <a:buNone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As of  30 SEP 13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  </a:t>
            </a:r>
          </a:p>
        </p:txBody>
      </p:sp>
      <p:sp>
        <p:nvSpPr>
          <p:cNvPr id="1031" name="TextBox 7"/>
          <p:cNvSpPr txBox="1">
            <a:spLocks noChangeArrowheads="1"/>
          </p:cNvSpPr>
          <p:nvPr/>
        </p:nvSpPr>
        <p:spPr bwMode="auto">
          <a:xfrm>
            <a:off x="533400" y="5715000"/>
            <a:ext cx="807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  <a:buFontTx/>
              <a:buNone/>
            </a:pPr>
            <a:r>
              <a:rPr lang="en-US" sz="1400" i="1" u="sng" dirty="0">
                <a:latin typeface="Calibri" pitchFamily="34" charset="0"/>
                <a:cs typeface="Calibri" pitchFamily="34" charset="0"/>
              </a:rPr>
              <a:t>Source of National Data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:  Department of Veterans Affairs’ nation-wide census report for State Veterans’ Homes.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9DC47195621748943E419562098934" ma:contentTypeVersion="7" ma:contentTypeDescription="Create a new document." ma:contentTypeScope="" ma:versionID="ff287e84c5cfdc416dca88a5926d5aea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4" targetNamespace="http://schemas.microsoft.com/office/2006/metadata/properties" ma:root="true" ma:fieldsID="5da2308a0b4d714a3f08d4204759b388" ns1:_="" ns2:_="">
    <xsd:import namespace="http://schemas.microsoft.com/sharepoint/v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  <xsd:element ref="ns2:EmailHead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  <xsd:element name="EmailSender" ma:index="10" nillable="true" ma:displayName="E-Mail Sender" ma:hidden="true" ma:internalName="EmailSender">
      <xsd:simpleType>
        <xsd:restriction base="dms:Note">
          <xsd:maxLength value="255"/>
        </xsd:restriction>
      </xsd:simpleType>
    </xsd:element>
    <xsd:element name="EmailTo" ma:index="11" nillable="true" ma:displayName="E-Mail To" ma:hidden="true" ma:internalName="EmailTo">
      <xsd:simpleType>
        <xsd:restriction base="dms:Note">
          <xsd:maxLength value="255"/>
        </xsd:restriction>
      </xsd:simpleType>
    </xsd:element>
    <xsd:element name="EmailCc" ma:index="12" nillable="true" ma:displayName="E-Mail Cc" ma:hidden="true" ma:internalName="EmailCc">
      <xsd:simpleType>
        <xsd:restriction base="dms:Note">
          <xsd:maxLength value="255"/>
        </xsd:restriction>
      </xsd:simpleType>
    </xsd:element>
    <xsd:element name="EmailFrom" ma:index="13" nillable="true" ma:displayName="E-Mail From" ma:hidden="true" ma:internalName="EmailFrom">
      <xsd:simpleType>
        <xsd:restriction base="dms:Text"/>
      </xsd:simpleType>
    </xsd:element>
    <xsd:element name="EmailSubject" ma:index="14" nillable="true" ma:displayName="E-Mail Subject" ma:hidden="true" ma:internalName="EmailSubjec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EmailHeaders" ma:index="15" nillable="true" ma:displayName="E-Mail Headers" ma:hidden="true" ma:internalName="EmailHeaders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EmailTo xmlns="http://schemas.microsoft.com/sharepoint/v3" xsi:nil="true"/>
    <EmailHeaders xmlns="http://schemas.microsoft.com/sharepoint/v4" xsi:nil="true"/>
    <EmailSender xmlns="http://schemas.microsoft.com/sharepoint/v3" xsi:nil="true"/>
    <EmailFrom xmlns="http://schemas.microsoft.com/sharepoint/v3" xsi:nil="true"/>
    <EmailSubject xmlns="http://schemas.microsoft.com/sharepoint/v3" xsi:nil="true"/>
    <EmailCc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3FBD238-4A25-48D5-B55D-6070B174B90F}"/>
</file>

<file path=customXml/itemProps2.xml><?xml version="1.0" encoding="utf-8"?>
<ds:datastoreItem xmlns:ds="http://schemas.openxmlformats.org/officeDocument/2006/customXml" ds:itemID="{AB082FF1-9B44-4317-AE63-68092540ED3F}"/>
</file>

<file path=customXml/itemProps3.xml><?xml version="1.0" encoding="utf-8"?>
<ds:datastoreItem xmlns:ds="http://schemas.openxmlformats.org/officeDocument/2006/customXml" ds:itemID="{277E0435-7452-4119-9235-58F32B29C0B9}"/>
</file>

<file path=docProps/app.xml><?xml version="1.0" encoding="utf-8"?>
<Properties xmlns="http://schemas.openxmlformats.org/officeDocument/2006/extended-properties" xmlns:vt="http://schemas.openxmlformats.org/officeDocument/2006/docPropsVTypes">
  <TotalTime>1600</TotalTime>
  <Words>1331</Words>
  <Application>Microsoft Office PowerPoint</Application>
  <PresentationFormat>On-screen Show (4:3)</PresentationFormat>
  <Paragraphs>656</Paragraphs>
  <Slides>20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Office Theme</vt:lpstr>
      <vt:lpstr>Chart</vt:lpstr>
      <vt:lpstr>Microsoft Office Excel 97-2003 Worksheet</vt:lpstr>
      <vt:lpstr>Worksheet</vt:lpstr>
      <vt:lpstr>Slide 1</vt:lpstr>
      <vt:lpstr>Slide 2</vt:lpstr>
      <vt:lpstr>Slide 3</vt:lpstr>
      <vt:lpstr>ACT 66 MONTHLY REPORT</vt:lpstr>
      <vt:lpstr>Outreach Engagements</vt:lpstr>
      <vt:lpstr>Slide 6</vt:lpstr>
      <vt:lpstr>Slide 7</vt:lpstr>
      <vt:lpstr>Slide 8</vt:lpstr>
      <vt:lpstr>Veterans’ Homes Occupancy</vt:lpstr>
      <vt:lpstr>Slide 10</vt:lpstr>
      <vt:lpstr>Emergency Assistance $200,000</vt:lpstr>
      <vt:lpstr>Blind Pension $222,000</vt:lpstr>
      <vt:lpstr>Slide 13</vt:lpstr>
      <vt:lpstr>Educational Gratuity $101,000</vt:lpstr>
      <vt:lpstr>Slide 15</vt:lpstr>
      <vt:lpstr>Disabled Veterans RETX Program</vt:lpstr>
      <vt:lpstr>Slide 17</vt:lpstr>
      <vt:lpstr>Military Family Relief Assistance Program (MFRAP)</vt:lpstr>
      <vt:lpstr>County Offices and DMVA Recoveries</vt:lpstr>
      <vt:lpstr>Slide 20</vt:lpstr>
    </vt:vector>
  </TitlesOfParts>
  <Company>DMVA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 WESLEY E. CRAIG The Adjutant General</dc:title>
  <dc:creator>sukenney</dc:creator>
  <cp:lastModifiedBy>sukenney</cp:lastModifiedBy>
  <cp:revision>165</cp:revision>
  <dcterms:created xsi:type="dcterms:W3CDTF">2013-08-20T18:37:38Z</dcterms:created>
  <dcterms:modified xsi:type="dcterms:W3CDTF">2013-10-03T20:48:52Z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0x010100FF9DC47195621748943E419562098934</vt:lpwstr>
  </property>
  <property fmtid="{D5CDD505-2E9C-101B-9397-08002B2CF9AE}" pid="3" name="Order">
    <vt:r8>4600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