
<file path=[Content_Types].xml><?xml version="1.0" encoding="utf-8"?>
<Types xmlns="http://schemas.openxmlformats.org/package/2006/content-types">
  <Default Extension="png" ContentType="image/png"/>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notesMasters/notesMaster1.xml" ContentType="application/vnd.openxmlformats-officedocument.presentationml.notesMaster+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1" r:id="rId2"/>
    <p:sldId id="311" r:id="rId3"/>
    <p:sldId id="312" r:id="rId4"/>
    <p:sldId id="313" r:id="rId5"/>
    <p:sldId id="314" r:id="rId6"/>
    <p:sldId id="329"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30" r:id="rId22"/>
    <p:sldId id="340" r:id="rId23"/>
    <p:sldId id="332" r:id="rId24"/>
    <p:sldId id="333" r:id="rId25"/>
    <p:sldId id="334" r:id="rId26"/>
    <p:sldId id="335" r:id="rId27"/>
    <p:sldId id="336" r:id="rId28"/>
    <p:sldId id="337" r:id="rId29"/>
    <p:sldId id="338" r:id="rId30"/>
    <p:sldId id="339" r:id="rId31"/>
    <p:sldId id="341" r:id="rId32"/>
    <p:sldId id="342" r:id="rId33"/>
    <p:sldId id="346" r:id="rId34"/>
    <p:sldId id="343" r:id="rId35"/>
    <p:sldId id="344" r:id="rId36"/>
    <p:sldId id="345" r:id="rId37"/>
    <p:sldId id="347" r:id="rId38"/>
    <p:sldId id="348" r:id="rId39"/>
    <p:sldId id="349" r:id="rId40"/>
    <p:sldId id="350" r:id="rId41"/>
    <p:sldId id="351" r:id="rId42"/>
    <p:sldId id="352" r:id="rId43"/>
  </p:sldIdLst>
  <p:sldSz cx="9601200" cy="7315200"/>
  <p:notesSz cx="6858000" cy="9290050"/>
  <p:defaultTextStyle>
    <a:defPPr>
      <a:defRPr lang="en-US"/>
    </a:defPPr>
    <a:lvl1pPr algn="l" defTabSz="965200" rtl="0" fontAlgn="base">
      <a:spcBef>
        <a:spcPct val="0"/>
      </a:spcBef>
      <a:spcAft>
        <a:spcPct val="0"/>
      </a:spcAft>
      <a:defRPr sz="1900" kern="1200">
        <a:solidFill>
          <a:schemeClr val="tx1"/>
        </a:solidFill>
        <a:latin typeface="Arial" charset="0"/>
        <a:ea typeface="+mn-ea"/>
        <a:cs typeface="Arial" charset="0"/>
      </a:defRPr>
    </a:lvl1pPr>
    <a:lvl2pPr marL="482600" indent="-25400" algn="l" defTabSz="965200" rtl="0" fontAlgn="base">
      <a:spcBef>
        <a:spcPct val="0"/>
      </a:spcBef>
      <a:spcAft>
        <a:spcPct val="0"/>
      </a:spcAft>
      <a:defRPr sz="1900" kern="1200">
        <a:solidFill>
          <a:schemeClr val="tx1"/>
        </a:solidFill>
        <a:latin typeface="Arial" charset="0"/>
        <a:ea typeface="+mn-ea"/>
        <a:cs typeface="Arial" charset="0"/>
      </a:defRPr>
    </a:lvl2pPr>
    <a:lvl3pPr marL="965200" indent="-50800" algn="l" defTabSz="965200" rtl="0" fontAlgn="base">
      <a:spcBef>
        <a:spcPct val="0"/>
      </a:spcBef>
      <a:spcAft>
        <a:spcPct val="0"/>
      </a:spcAft>
      <a:defRPr sz="1900" kern="1200">
        <a:solidFill>
          <a:schemeClr val="tx1"/>
        </a:solidFill>
        <a:latin typeface="Arial" charset="0"/>
        <a:ea typeface="+mn-ea"/>
        <a:cs typeface="Arial" charset="0"/>
      </a:defRPr>
    </a:lvl3pPr>
    <a:lvl4pPr marL="1447800" indent="-76200" algn="l" defTabSz="965200" rtl="0" fontAlgn="base">
      <a:spcBef>
        <a:spcPct val="0"/>
      </a:spcBef>
      <a:spcAft>
        <a:spcPct val="0"/>
      </a:spcAft>
      <a:defRPr sz="1900" kern="1200">
        <a:solidFill>
          <a:schemeClr val="tx1"/>
        </a:solidFill>
        <a:latin typeface="Arial" charset="0"/>
        <a:ea typeface="+mn-ea"/>
        <a:cs typeface="Arial" charset="0"/>
      </a:defRPr>
    </a:lvl4pPr>
    <a:lvl5pPr marL="1931988" indent="-103188" algn="l" defTabSz="96520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223" autoAdjust="0"/>
  </p:normalViewPr>
  <p:slideViewPr>
    <p:cSldViewPr>
      <p:cViewPr varScale="1">
        <p:scale>
          <a:sx n="103" d="100"/>
          <a:sy n="103" d="100"/>
        </p:scale>
        <p:origin x="-1674" y="-84"/>
      </p:cViewPr>
      <p:guideLst>
        <p:guide orient="horz" pos="2304"/>
        <p:guide pos="302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63" y="-72"/>
      </p:cViewPr>
      <p:guideLst>
        <p:guide orient="horz" pos="2926"/>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vfigclstrfs\fig_dept_folders\VA_Share\PROGRAMS\Program%20Slides\Oct%202013\Oct%2013%20Updated%20PVP%20Chart%20in%20Microsoft%20Office%20PowerPoi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Sheet1!$A$2</c:f>
              <c:strCache>
                <c:ptCount val="1"/>
                <c:pt idx="0">
                  <c:v>State</c:v>
                </c:pt>
              </c:strCache>
            </c:strRef>
          </c:tx>
          <c:dLbls>
            <c:dLbl>
              <c:idx val="0"/>
              <c:layout>
                <c:manualLayout>
                  <c:x val="2.7777777777777926E-3"/>
                  <c:y val="7.4074074074074084E-2"/>
                </c:manualLayout>
              </c:layout>
              <c:showVal val="1"/>
            </c:dLbl>
            <c:dLbl>
              <c:idx val="2"/>
              <c:layout>
                <c:manualLayout>
                  <c:x val="8.3333333333334026E-3"/>
                  <c:y val="7.4074074074074084E-2"/>
                </c:manualLayout>
              </c:layout>
              <c:showVal val="1"/>
            </c:dLbl>
            <c:dLbl>
              <c:idx val="4"/>
              <c:layout>
                <c:manualLayout>
                  <c:x val="1.1111111111111141E-2"/>
                  <c:y val="6.4814814814815006E-2"/>
                </c:manualLayout>
              </c:layout>
              <c:showVal val="1"/>
            </c:dLbl>
            <c:txPr>
              <a:bodyPr/>
              <a:lstStyle/>
              <a:p>
                <a:pPr>
                  <a:defRPr>
                    <a:solidFill>
                      <a:schemeClr val="bg1"/>
                    </a:solidFill>
                  </a:defRPr>
                </a:pPr>
                <a:endParaRPr lang="en-US"/>
              </a:p>
            </c:txPr>
            <c:showVal val="1"/>
          </c:dLbls>
          <c:cat>
            <c:strRef>
              <c:f>Sheet1!$B$1:$F$1</c:f>
              <c:strCache>
                <c:ptCount val="5"/>
                <c:pt idx="0">
                  <c:v>Total State Occupancy</c:v>
                </c:pt>
                <c:pt idx="2">
                  <c:v>NC / DEM</c:v>
                </c:pt>
                <c:pt idx="4">
                  <c:v>PC / DOM</c:v>
                </c:pt>
              </c:strCache>
            </c:strRef>
          </c:cat>
          <c:val>
            <c:numRef>
              <c:f>Sheet1!$B$2:$F$2</c:f>
              <c:numCache>
                <c:formatCode>General</c:formatCode>
                <c:ptCount val="5"/>
                <c:pt idx="0" formatCode="0%">
                  <c:v>0.93</c:v>
                </c:pt>
                <c:pt idx="2" formatCode="0%">
                  <c:v>0.95000000000000062</c:v>
                </c:pt>
                <c:pt idx="4" formatCode="0%">
                  <c:v>0.83000000000000063</c:v>
                </c:pt>
              </c:numCache>
            </c:numRef>
          </c:val>
        </c:ser>
        <c:ser>
          <c:idx val="1"/>
          <c:order val="1"/>
          <c:tx>
            <c:strRef>
              <c:f>Sheet1!$A$3</c:f>
              <c:strCache>
                <c:ptCount val="1"/>
                <c:pt idx="0">
                  <c:v>National</c:v>
                </c:pt>
              </c:strCache>
            </c:strRef>
          </c:tx>
          <c:dLbls>
            <c:dLbl>
              <c:idx val="2"/>
              <c:layout>
                <c:manualLayout>
                  <c:x val="8.3331146106736895E-3"/>
                  <c:y val="8.3333333333333467E-2"/>
                </c:manualLayout>
              </c:layout>
              <c:showVal val="1"/>
            </c:dLbl>
            <c:dLbl>
              <c:idx val="4"/>
              <c:layout>
                <c:manualLayout>
                  <c:x val="8.3333333333333506E-3"/>
                  <c:y val="7.8703703703703803E-2"/>
                </c:manualLayout>
              </c:layout>
              <c:showVal val="1"/>
            </c:dLbl>
            <c:txPr>
              <a:bodyPr/>
              <a:lstStyle/>
              <a:p>
                <a:pPr>
                  <a:defRPr>
                    <a:solidFill>
                      <a:schemeClr val="bg1"/>
                    </a:solidFill>
                  </a:defRPr>
                </a:pPr>
                <a:endParaRPr lang="en-US"/>
              </a:p>
            </c:txPr>
            <c:showVal val="1"/>
          </c:dLbls>
          <c:cat>
            <c:strRef>
              <c:f>Sheet1!$B$1:$F$1</c:f>
              <c:strCache>
                <c:ptCount val="5"/>
                <c:pt idx="0">
                  <c:v>Total State Occupancy</c:v>
                </c:pt>
                <c:pt idx="2">
                  <c:v>NC / DEM</c:v>
                </c:pt>
                <c:pt idx="4">
                  <c:v>PC / DOM</c:v>
                </c:pt>
              </c:strCache>
            </c:strRef>
          </c:cat>
          <c:val>
            <c:numRef>
              <c:f>Sheet1!$B$3:$F$3</c:f>
              <c:numCache>
                <c:formatCode>General</c:formatCode>
                <c:ptCount val="5"/>
                <c:pt idx="2" formatCode="0%">
                  <c:v>0.86000000000000065</c:v>
                </c:pt>
                <c:pt idx="4" formatCode="0%">
                  <c:v>0.6800000000000006</c:v>
                </c:pt>
              </c:numCache>
            </c:numRef>
          </c:val>
        </c:ser>
        <c:dLbls>
          <c:showVal val="1"/>
        </c:dLbls>
        <c:gapWidth val="0"/>
        <c:gapDepth val="0"/>
        <c:shape val="box"/>
        <c:axId val="144597760"/>
        <c:axId val="144599296"/>
        <c:axId val="0"/>
      </c:bar3DChart>
      <c:catAx>
        <c:axId val="144597760"/>
        <c:scaling>
          <c:orientation val="minMax"/>
        </c:scaling>
        <c:axPos val="b"/>
        <c:tickLblPos val="nextTo"/>
        <c:crossAx val="144599296"/>
        <c:crosses val="autoZero"/>
        <c:auto val="1"/>
        <c:lblAlgn val="ctr"/>
        <c:lblOffset val="100"/>
      </c:catAx>
      <c:valAx>
        <c:axId val="144599296"/>
        <c:scaling>
          <c:orientation val="minMax"/>
        </c:scaling>
        <c:axPos val="l"/>
        <c:majorGridlines/>
        <c:numFmt formatCode="0%" sourceLinked="1"/>
        <c:tickLblPos val="nextTo"/>
        <c:crossAx val="144597760"/>
        <c:crosses val="autoZero"/>
        <c:crossBetween val="between"/>
      </c:val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5378061767838126E-2"/>
          <c:y val="0.21142857142857138"/>
          <c:w val="0.7742279020234305"/>
          <c:h val="0.70666666666666667"/>
        </c:manualLayout>
      </c:layout>
      <c:barChart>
        <c:barDir val="col"/>
        <c:grouping val="stacked"/>
        <c:ser>
          <c:idx val="0"/>
          <c:order val="0"/>
          <c:tx>
            <c:strRef>
              <c:f>Sheet1!$E$14</c:f>
              <c:strCache>
                <c:ptCount val="1"/>
                <c:pt idx="0">
                  <c:v>Expended</c:v>
                </c:pt>
              </c:strCache>
            </c:strRef>
          </c:tx>
          <c:dLbls>
            <c:dLbl>
              <c:idx val="0"/>
              <c:layout>
                <c:manualLayout>
                  <c:x val="-1.4637083646651743E-3"/>
                  <c:y val="-5.0793650793650794E-2"/>
                </c:manualLayout>
              </c:layout>
              <c:tx>
                <c:rich>
                  <a:bodyPr/>
                  <a:lstStyle/>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$4,850 Lapse</a:t>
                    </a:r>
                  </a:p>
                  <a:p>
                    <a:r>
                      <a:rPr lang="en-US" sz="1050" b="0" i="0" u="none" strike="noStrike" baseline="0">
                        <a:solidFill>
                          <a:srgbClr val="000000"/>
                        </a:solidFill>
                        <a:latin typeface="Arial"/>
                        <a:cs typeface="Arial"/>
                      </a:rPr>
                      <a:t>236 Claimants</a:t>
                    </a:r>
                  </a:p>
                  <a:p>
                    <a:r>
                      <a:rPr lang="en-US" sz="1050" b="0" i="0" u="none" strike="noStrike" baseline="0">
                        <a:solidFill>
                          <a:srgbClr val="000000"/>
                        </a:solidFill>
                        <a:latin typeface="Arial"/>
                        <a:cs typeface="Arial"/>
                      </a:rPr>
                      <a:t> $414, 150 Expended</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c:rich>
              </c:tx>
              <c:dLblPos val="ctr"/>
            </c:dLbl>
            <c:dLbl>
              <c:idx val="1"/>
              <c:tx>
                <c:rich>
                  <a:bodyPr/>
                  <a:lstStyle/>
                  <a:p>
                    <a:r>
                      <a:rPr lang="en-US" sz="1050" b="0" i="0" u="none" strike="noStrike" baseline="0">
                        <a:solidFill>
                          <a:srgbClr val="000000"/>
                        </a:solidFill>
                        <a:latin typeface="Arial"/>
                        <a:cs typeface="Arial"/>
                      </a:rPr>
                      <a:t>245 Claimants</a:t>
                    </a:r>
                  </a:p>
                  <a:p>
                    <a:r>
                      <a:rPr lang="en-US" sz="1050" b="0" i="0" u="none" strike="noStrike" baseline="0">
                        <a:solidFill>
                          <a:srgbClr val="000000"/>
                        </a:solidFill>
                        <a:latin typeface="Arial"/>
                        <a:cs typeface="Arial"/>
                      </a:rPr>
                      <a:t>$531,150 Expended </a:t>
                    </a:r>
                  </a:p>
                  <a:p>
                    <a:r>
                      <a:rPr lang="en-US" sz="1050" b="0" i="0" u="none" strike="noStrike" baseline="0">
                        <a:solidFill>
                          <a:srgbClr val="000000"/>
                        </a:solidFill>
                        <a:latin typeface="Arial"/>
                        <a:cs typeface="Arial"/>
                      </a:rPr>
                      <a:t>(exceeded appropriation by $106,150)</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c:rich>
              </c:tx>
            </c:dLbl>
            <c:dLbl>
              <c:idx val="2"/>
              <c:layout>
                <c:manualLayout>
                  <c:x val="1.4635931211123307E-3"/>
                  <c:y val="-0.10920634920634939"/>
                </c:manualLayout>
              </c:layout>
              <c:tx>
                <c:rich>
                  <a:bodyPr/>
                  <a:lstStyle/>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810 Claimants </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$1,192,650 Expended</a:t>
                    </a: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endParaRPr lang="en-US" sz="1050" b="0" i="0" u="none" strike="noStrike" baseline="0">
                      <a:solidFill>
                        <a:srgbClr val="000000"/>
                      </a:solidFill>
                      <a:latin typeface="Arial"/>
                      <a:cs typeface="Arial"/>
                    </a:endParaRPr>
                  </a:p>
                  <a:p>
                    <a:r>
                      <a:rPr lang="en-US" sz="1050" b="0" i="0" u="none" strike="noStrike" baseline="0">
                        <a:solidFill>
                          <a:srgbClr val="000000"/>
                        </a:solidFill>
                        <a:latin typeface="Arial"/>
                        <a:cs typeface="Arial"/>
                      </a:rPr>
                      <a:t>(exceeded Appropriation </a:t>
                    </a:r>
                  </a:p>
                  <a:p>
                    <a:r>
                      <a:rPr lang="en-US" sz="1050" b="0" i="0" u="none" strike="noStrike" baseline="0">
                        <a:solidFill>
                          <a:srgbClr val="000000"/>
                        </a:solidFill>
                        <a:latin typeface="Arial"/>
                        <a:cs typeface="Arial"/>
                      </a:rPr>
                      <a:t>by</a:t>
                    </a:r>
                  </a:p>
                  <a:p>
                    <a:r>
                      <a:rPr lang="en-US" sz="1050" b="0" i="0" u="none" strike="noStrike" baseline="0">
                        <a:solidFill>
                          <a:srgbClr val="000000"/>
                        </a:solidFill>
                        <a:latin typeface="Arial"/>
                        <a:cs typeface="Arial"/>
                      </a:rPr>
                      <a:t>$737,650</a:t>
                    </a:r>
                  </a:p>
                </c:rich>
              </c:tx>
              <c:dLblPos val="ctr"/>
            </c:dLbl>
            <c:dLbl>
              <c:idx val="3"/>
              <c:layout>
                <c:manualLayout>
                  <c:x val="5.8224670797939393E-3"/>
                  <c:y val="8.126984126984127E-2"/>
                </c:manualLayout>
              </c:layout>
              <c:tx>
                <c:rich>
                  <a:bodyPr/>
                  <a:lstStyle/>
                  <a:p>
                    <a:r>
                      <a:rPr lang="en-US"/>
                      <a:t>Exceded Appropriation by 
$843,000</a:t>
                    </a:r>
                  </a:p>
                </c:rich>
              </c:tx>
              <c:dLblPos val="ctr"/>
            </c:dLbl>
            <c:dLbl>
              <c:idx val="4"/>
              <c:layout>
                <c:manualLayout>
                  <c:x val="1.3026027996500445E-2"/>
                  <c:y val="7.016959705591945E-2"/>
                </c:manualLayout>
              </c:layout>
              <c:showVal val="1"/>
              <c:showCatName val="1"/>
              <c:showSerName val="1"/>
            </c:dLbl>
            <c:txPr>
              <a:bodyPr/>
              <a:lstStyle/>
              <a:p>
                <a:pPr>
                  <a:defRPr sz="1050" b="0" i="0" u="none" strike="noStrike" baseline="0">
                    <a:solidFill>
                      <a:srgbClr val="000000"/>
                    </a:solidFill>
                    <a:latin typeface="Arial"/>
                    <a:ea typeface="Arial"/>
                    <a:cs typeface="Arial"/>
                  </a:defRPr>
                </a:pPr>
                <a:endParaRPr lang="en-US"/>
              </a:p>
            </c:txPr>
            <c:showVal val="1"/>
            <c:showCatName val="1"/>
            <c:showSerName val="1"/>
          </c:dLbls>
          <c:cat>
            <c:strRef>
              <c:f>Sheet1!$F$13:$J$13</c:f>
              <c:strCache>
                <c:ptCount val="5"/>
                <c:pt idx="0">
                  <c:v>FY 10-11</c:v>
                </c:pt>
                <c:pt idx="1">
                  <c:v>FY 11-12</c:v>
                </c:pt>
                <c:pt idx="2">
                  <c:v>FY 12-13</c:v>
                </c:pt>
                <c:pt idx="3">
                  <c:v>FY 13-14</c:v>
                </c:pt>
                <c:pt idx="4">
                  <c:v> FY 14-15</c:v>
                </c:pt>
              </c:strCache>
            </c:strRef>
          </c:cat>
          <c:val>
            <c:numRef>
              <c:f>Sheet1!$F$14:$J$14</c:f>
              <c:numCache>
                <c:formatCode>0%</c:formatCode>
                <c:ptCount val="5"/>
                <c:pt idx="0">
                  <c:v>0.99</c:v>
                </c:pt>
                <c:pt idx="1">
                  <c:v>1.25</c:v>
                </c:pt>
                <c:pt idx="2">
                  <c:v>2.6212087912087907</c:v>
                </c:pt>
                <c:pt idx="3">
                  <c:v>1.6545031055900621</c:v>
                </c:pt>
                <c:pt idx="4">
                  <c:v>1.0751994368840918</c:v>
                </c:pt>
              </c:numCache>
            </c:numRef>
          </c:val>
        </c:ser>
        <c:ser>
          <c:idx val="1"/>
          <c:order val="1"/>
          <c:tx>
            <c:strRef>
              <c:f>Sheet1!$E$15</c:f>
              <c:strCache>
                <c:ptCount val="1"/>
                <c:pt idx="0">
                  <c:v>Projected Expenditure</c:v>
                </c:pt>
              </c:strCache>
            </c:strRef>
          </c:tx>
          <c:spPr>
            <a:solidFill>
              <a:srgbClr val="92D050"/>
            </a:solidFill>
          </c:spPr>
          <c:cat>
            <c:strRef>
              <c:f>Sheet1!$F$13:$J$13</c:f>
              <c:strCache>
                <c:ptCount val="5"/>
                <c:pt idx="0">
                  <c:v>FY 10-11</c:v>
                </c:pt>
                <c:pt idx="1">
                  <c:v>FY 11-12</c:v>
                </c:pt>
                <c:pt idx="2">
                  <c:v>FY 12-13</c:v>
                </c:pt>
                <c:pt idx="3">
                  <c:v>FY 13-14</c:v>
                </c:pt>
                <c:pt idx="4">
                  <c:v> FY 14-15</c:v>
                </c:pt>
              </c:strCache>
            </c:strRef>
          </c:cat>
          <c:val>
            <c:numRef>
              <c:f>Sheet1!$F$15:$J$15</c:f>
              <c:numCache>
                <c:formatCode>#,##0</c:formatCode>
                <c:ptCount val="5"/>
                <c:pt idx="0" formatCode="General">
                  <c:v>0</c:v>
                </c:pt>
                <c:pt idx="1">
                  <c:v>0</c:v>
                </c:pt>
                <c:pt idx="2" formatCode="0%">
                  <c:v>0</c:v>
                </c:pt>
                <c:pt idx="3" formatCode="0%">
                  <c:v>0</c:v>
                </c:pt>
                <c:pt idx="4" formatCode="0%">
                  <c:v>0.39406381980291005</c:v>
                </c:pt>
              </c:numCache>
            </c:numRef>
          </c:val>
        </c:ser>
        <c:ser>
          <c:idx val="2"/>
          <c:order val="2"/>
          <c:tx>
            <c:strRef>
              <c:f>Sheet1!$E$16</c:f>
              <c:strCache>
                <c:ptCount val="1"/>
                <c:pt idx="0">
                  <c:v>Lapse</c:v>
                </c:pt>
              </c:strCache>
            </c:strRef>
          </c:tx>
          <c:spPr>
            <a:solidFill>
              <a:srgbClr val="C00000"/>
            </a:solidFill>
          </c:spPr>
          <c:cat>
            <c:strRef>
              <c:f>Sheet1!$F$13:$J$13</c:f>
              <c:strCache>
                <c:ptCount val="5"/>
                <c:pt idx="0">
                  <c:v>FY 10-11</c:v>
                </c:pt>
                <c:pt idx="1">
                  <c:v>FY 11-12</c:v>
                </c:pt>
                <c:pt idx="2">
                  <c:v>FY 12-13</c:v>
                </c:pt>
                <c:pt idx="3">
                  <c:v>FY 13-14</c:v>
                </c:pt>
                <c:pt idx="4">
                  <c:v> FY 14-15</c:v>
                </c:pt>
              </c:strCache>
            </c:strRef>
          </c:cat>
          <c:val>
            <c:numRef>
              <c:f>Sheet1!$F$16:$H$16</c:f>
              <c:numCache>
                <c:formatCode>General</c:formatCode>
                <c:ptCount val="3"/>
                <c:pt idx="0" formatCode="0%">
                  <c:v>1.0000000000000005E-2</c:v>
                </c:pt>
                <c:pt idx="1">
                  <c:v>0</c:v>
                </c:pt>
                <c:pt idx="2">
                  <c:v>0</c:v>
                </c:pt>
              </c:numCache>
            </c:numRef>
          </c:val>
        </c:ser>
        <c:gapWidth val="22"/>
        <c:overlap val="100"/>
        <c:axId val="36233216"/>
        <c:axId val="36234752"/>
      </c:barChart>
      <c:catAx>
        <c:axId val="36233216"/>
        <c:scaling>
          <c:orientation val="minMax"/>
        </c:scaling>
        <c:axPos val="b"/>
        <c:numFmt formatCode="General" sourceLinked="1"/>
        <c:tickLblPos val="nextTo"/>
        <c:txPr>
          <a:bodyPr rot="0" vert="horz"/>
          <a:lstStyle/>
          <a:p>
            <a:pPr>
              <a:defRPr sz="1050" b="0" i="0" u="none" strike="noStrike" baseline="0">
                <a:solidFill>
                  <a:srgbClr val="000000"/>
                </a:solidFill>
                <a:latin typeface="Arial"/>
                <a:ea typeface="Arial"/>
                <a:cs typeface="Arial"/>
              </a:defRPr>
            </a:pPr>
            <a:endParaRPr lang="en-US"/>
          </a:p>
        </c:txPr>
        <c:crossAx val="36234752"/>
        <c:crosses val="autoZero"/>
        <c:auto val="1"/>
        <c:lblAlgn val="ctr"/>
        <c:lblOffset val="100"/>
      </c:catAx>
      <c:valAx>
        <c:axId val="36234752"/>
        <c:scaling>
          <c:orientation val="minMax"/>
        </c:scaling>
        <c:axPos val="l"/>
        <c:majorGridlines/>
        <c:numFmt formatCode="0%" sourceLinked="1"/>
        <c:tickLblPos val="nextTo"/>
        <c:txPr>
          <a:bodyPr rot="0" vert="horz"/>
          <a:lstStyle/>
          <a:p>
            <a:pPr>
              <a:defRPr sz="1050" b="0" i="0" u="none" strike="noStrike" baseline="0">
                <a:solidFill>
                  <a:srgbClr val="000000"/>
                </a:solidFill>
                <a:latin typeface="Arial"/>
                <a:ea typeface="Arial"/>
                <a:cs typeface="Arial"/>
              </a:defRPr>
            </a:pPr>
            <a:endParaRPr lang="en-US"/>
          </a:p>
        </c:txPr>
        <c:crossAx val="36233216"/>
        <c:crosses val="autoZero"/>
        <c:crossBetween val="between"/>
      </c:valAx>
    </c:plotArea>
    <c:legend>
      <c:legendPos val="r"/>
      <c:txPr>
        <a:bodyPr/>
        <a:lstStyle/>
        <a:p>
          <a:pPr>
            <a:defRPr sz="965" b="0" i="0" u="none" strike="noStrike" baseline="0">
              <a:solidFill>
                <a:srgbClr val="000000"/>
              </a:solidFill>
              <a:latin typeface="Arial"/>
              <a:ea typeface="Arial"/>
              <a:cs typeface="Arial"/>
            </a:defRPr>
          </a:pPr>
          <a:endParaRPr lang="en-US"/>
        </a:p>
      </c:txPr>
    </c:legend>
    <c:plotVisOnly val="1"/>
    <c:dispBlanksAs val="gap"/>
  </c:chart>
  <c:txPr>
    <a:bodyPr/>
    <a:lstStyle/>
    <a:p>
      <a:pPr>
        <a:defRPr sz="1050" b="0" i="0" u="none" strike="noStrike" baseline="0">
          <a:solidFill>
            <a:srgbClr val="000000"/>
          </a:solidFill>
          <a:latin typeface="Arial"/>
          <a:ea typeface="Arial"/>
          <a:cs typeface="Arial"/>
        </a:defRPr>
      </a:pPr>
      <a:endParaRPr lang="en-US"/>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0.53607</cdr:x>
      <cdr:y>0.55047</cdr:y>
    </cdr:from>
    <cdr:to>
      <cdr:x>0.66816</cdr:x>
      <cdr:y>0.75238</cdr:y>
    </cdr:to>
    <cdr:sp macro="" textlink="">
      <cdr:nvSpPr>
        <cdr:cNvPr id="4" name="TextBox 3"/>
        <cdr:cNvSpPr txBox="1"/>
      </cdr:nvSpPr>
      <cdr:spPr>
        <a:xfrm xmlns:a="http://schemas.openxmlformats.org/drawingml/2006/main">
          <a:off x="4794594" y="2752700"/>
          <a:ext cx="1181409" cy="10096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1,444 Claimants</a:t>
          </a:r>
          <a:br>
            <a:rPr lang="en-US" sz="1100"/>
          </a:br>
          <a:r>
            <a:rPr lang="en-US" sz="1100"/>
            <a:t/>
          </a:r>
          <a:br>
            <a:rPr lang="en-US" sz="1100"/>
          </a:br>
          <a:r>
            <a:rPr lang="en-US" sz="1100"/>
            <a:t>Total Expended</a:t>
          </a:r>
          <a:br>
            <a:rPr lang="en-US" sz="1100"/>
          </a:br>
          <a:r>
            <a:rPr lang="en-US" sz="1100"/>
            <a:t>$2,131,000</a:t>
          </a:r>
          <a:br>
            <a:rPr lang="en-US" sz="1100"/>
          </a:br>
          <a:r>
            <a:rPr lang="en-US" sz="1100"/>
            <a:t/>
          </a:r>
          <a:br>
            <a:rPr lang="en-US" sz="1100"/>
          </a:br>
          <a:endParaRPr lang="en-US" sz="110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0.03384</cdr:x>
      <cdr:y>0.00762</cdr:y>
    </cdr:from>
    <cdr:to>
      <cdr:x>0.96507</cdr:x>
      <cdr:y>0.22476</cdr:y>
    </cdr:to>
    <cdr:sp macro="" textlink="">
      <cdr:nvSpPr>
        <cdr:cNvPr id="6" name="TextBox 5"/>
        <cdr:cNvSpPr txBox="1"/>
      </cdr:nvSpPr>
      <cdr:spPr>
        <a:xfrm xmlns:a="http://schemas.openxmlformats.org/drawingml/2006/main">
          <a:off x="295275" y="38099"/>
          <a:ext cx="8124825" cy="1085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smtClean="0"/>
            <a:t>$</a:t>
          </a:r>
          <a:r>
            <a:rPr lang="en-US" sz="3200" b="1" dirty="0"/>
            <a:t>2,131,000</a:t>
          </a:r>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0.00273</cdr:x>
      <cdr:y>0.00488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0.68903</cdr:x>
      <cdr:y>0.58286</cdr:y>
    </cdr:from>
    <cdr:to>
      <cdr:x>0.84259</cdr:x>
      <cdr:y>0.80814</cdr:y>
    </cdr:to>
    <cdr:sp macro="" textlink="">
      <cdr:nvSpPr>
        <cdr:cNvPr id="9" name="TextBox 8"/>
        <cdr:cNvSpPr txBox="1"/>
      </cdr:nvSpPr>
      <cdr:spPr>
        <a:xfrm xmlns:a="http://schemas.openxmlformats.org/drawingml/2006/main">
          <a:off x="5670441" y="2638003"/>
          <a:ext cx="1263759" cy="1019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1,726 Claimants</a:t>
          </a:r>
        </a:p>
        <a:p xmlns:a="http://schemas.openxmlformats.org/drawingml/2006/main">
          <a:endParaRPr lang="en-US" sz="1100" dirty="0"/>
        </a:p>
        <a:p xmlns:a="http://schemas.openxmlformats.org/drawingml/2006/main">
          <a:r>
            <a:rPr lang="en-US" sz="1100" dirty="0"/>
            <a:t>Total </a:t>
          </a:r>
          <a:r>
            <a:rPr lang="en-US" sz="1100" dirty="0" smtClean="0"/>
            <a:t>Expended $2,291,250</a:t>
          </a:r>
          <a:endParaRPr lang="en-US" sz="1100" dirty="0"/>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3325"/>
            <a:ext cx="2971800" cy="465138"/>
          </a:xfrm>
          <a:prstGeom prst="rect">
            <a:avLst/>
          </a:prstGeom>
        </p:spPr>
        <p:txBody>
          <a:bodyPr vert="horz" lIns="91440" tIns="45720" rIns="91440" bIns="45720" rtlCol="0" anchor="b"/>
          <a:lstStyle>
            <a:lvl1pPr algn="r" defTabSz="966182" fontAlgn="auto">
              <a:spcBef>
                <a:spcPts val="0"/>
              </a:spcBef>
              <a:spcAft>
                <a:spcPts val="0"/>
              </a:spcAft>
              <a:defRPr sz="1200" smtClean="0">
                <a:latin typeface="+mn-lt"/>
                <a:cs typeface="+mn-cs"/>
              </a:defRPr>
            </a:lvl1pPr>
          </a:lstStyle>
          <a:p>
            <a:pPr>
              <a:defRPr/>
            </a:pPr>
            <a:fld id="{805B81B3-9670-45BA-969A-94D2E3E1EA6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966182" fontAlgn="auto">
              <a:spcBef>
                <a:spcPts val="0"/>
              </a:spcBef>
              <a:spcAft>
                <a:spcPts val="0"/>
              </a:spcAft>
              <a:defRPr sz="1200" smtClean="0">
                <a:latin typeface="+mn-lt"/>
                <a:cs typeface="+mn-cs"/>
              </a:defRPr>
            </a:lvl1pPr>
          </a:lstStyle>
          <a:p>
            <a:pPr>
              <a:defRPr/>
            </a:pPr>
            <a:r>
              <a:rPr lang="en-US"/>
              <a:t>State Veterans Commission Meeting</a:t>
            </a: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defTabSz="966182" fontAlgn="auto">
              <a:spcBef>
                <a:spcPts val="0"/>
              </a:spcBef>
              <a:spcAft>
                <a:spcPts val="0"/>
              </a:spcAft>
              <a:defRPr sz="1200" smtClean="0">
                <a:latin typeface="+mn-lt"/>
                <a:cs typeface="+mn-cs"/>
              </a:defRPr>
            </a:lvl1pPr>
          </a:lstStyle>
          <a:p>
            <a:pPr>
              <a:defRPr/>
            </a:pPr>
            <a:fld id="{B76891C9-75CE-407B-94FF-66A0CB7A7B89}" type="datetime6">
              <a:rPr lang="en-US"/>
              <a:pPr>
                <a:defRPr/>
              </a:pPr>
              <a:t>April 15</a:t>
            </a:fld>
            <a:endParaRPr lang="en-US"/>
          </a:p>
        </p:txBody>
      </p:sp>
      <p:sp>
        <p:nvSpPr>
          <p:cNvPr id="4" name="Slide Image Placeholder 3"/>
          <p:cNvSpPr>
            <a:spLocks noGrp="1" noRot="1" noChangeAspect="1"/>
          </p:cNvSpPr>
          <p:nvPr>
            <p:ph type="sldImg" idx="2"/>
          </p:nvPr>
        </p:nvSpPr>
        <p:spPr>
          <a:xfrm>
            <a:off x="1143000" y="696913"/>
            <a:ext cx="4572000" cy="34829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3250"/>
            <a:ext cx="5486400" cy="41798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3325"/>
            <a:ext cx="2971800" cy="465138"/>
          </a:xfrm>
          <a:prstGeom prst="rect">
            <a:avLst/>
          </a:prstGeom>
        </p:spPr>
        <p:txBody>
          <a:bodyPr vert="horz" lIns="91440" tIns="45720" rIns="91440" bIns="45720" rtlCol="0" anchor="b"/>
          <a:lstStyle>
            <a:lvl1pPr algn="l" defTabSz="966182"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3325"/>
            <a:ext cx="2971800" cy="465138"/>
          </a:xfrm>
          <a:prstGeom prst="rect">
            <a:avLst/>
          </a:prstGeom>
        </p:spPr>
        <p:txBody>
          <a:bodyPr vert="horz" lIns="91440" tIns="45720" rIns="91440" bIns="45720" rtlCol="0" anchor="b"/>
          <a:lstStyle>
            <a:lvl1pPr algn="r" defTabSz="966182" fontAlgn="auto">
              <a:spcBef>
                <a:spcPts val="0"/>
              </a:spcBef>
              <a:spcAft>
                <a:spcPts val="0"/>
              </a:spcAft>
              <a:defRPr sz="1200" smtClean="0">
                <a:latin typeface="+mn-lt"/>
                <a:cs typeface="+mn-cs"/>
              </a:defRPr>
            </a:lvl1pPr>
          </a:lstStyle>
          <a:p>
            <a:pPr>
              <a:defRPr/>
            </a:pPr>
            <a:fld id="{2C2239B4-03F8-4B61-BBD4-122CE5F3900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965200" rtl="0" fontAlgn="base">
      <a:spcBef>
        <a:spcPct val="30000"/>
      </a:spcBef>
      <a:spcAft>
        <a:spcPct val="0"/>
      </a:spcAft>
      <a:defRPr sz="1300" kern="1200">
        <a:solidFill>
          <a:schemeClr val="tx1"/>
        </a:solidFill>
        <a:latin typeface="+mn-lt"/>
        <a:ea typeface="+mn-ea"/>
        <a:cs typeface="+mn-cs"/>
      </a:defRPr>
    </a:lvl1pPr>
    <a:lvl2pPr marL="482600" algn="l" defTabSz="965200" rtl="0" fontAlgn="base">
      <a:spcBef>
        <a:spcPct val="30000"/>
      </a:spcBef>
      <a:spcAft>
        <a:spcPct val="0"/>
      </a:spcAft>
      <a:defRPr sz="1300" kern="1200">
        <a:solidFill>
          <a:schemeClr val="tx1"/>
        </a:solidFill>
        <a:latin typeface="+mn-lt"/>
        <a:ea typeface="+mn-ea"/>
        <a:cs typeface="+mn-cs"/>
      </a:defRPr>
    </a:lvl2pPr>
    <a:lvl3pPr marL="965200" algn="l" defTabSz="965200" rtl="0" fontAlgn="base">
      <a:spcBef>
        <a:spcPct val="30000"/>
      </a:spcBef>
      <a:spcAft>
        <a:spcPct val="0"/>
      </a:spcAft>
      <a:defRPr sz="1300" kern="1200">
        <a:solidFill>
          <a:schemeClr val="tx1"/>
        </a:solidFill>
        <a:latin typeface="+mn-lt"/>
        <a:ea typeface="+mn-ea"/>
        <a:cs typeface="+mn-cs"/>
      </a:defRPr>
    </a:lvl3pPr>
    <a:lvl4pPr marL="1447800" algn="l" defTabSz="965200" rtl="0" fontAlgn="base">
      <a:spcBef>
        <a:spcPct val="30000"/>
      </a:spcBef>
      <a:spcAft>
        <a:spcPct val="0"/>
      </a:spcAft>
      <a:defRPr sz="1300" kern="1200">
        <a:solidFill>
          <a:schemeClr val="tx1"/>
        </a:solidFill>
        <a:latin typeface="+mn-lt"/>
        <a:ea typeface="+mn-ea"/>
        <a:cs typeface="+mn-cs"/>
      </a:defRPr>
    </a:lvl4pPr>
    <a:lvl5pPr marL="1931988" algn="l" defTabSz="965200" rtl="0" fontAlgn="base">
      <a:spcBef>
        <a:spcPct val="30000"/>
      </a:spcBef>
      <a:spcAft>
        <a:spcPct val="0"/>
      </a:spcAft>
      <a:defRPr sz="1300" kern="1200">
        <a:solidFill>
          <a:schemeClr val="tx1"/>
        </a:solidFill>
        <a:latin typeface="+mn-lt"/>
        <a:ea typeface="+mn-ea"/>
        <a:cs typeface="+mn-cs"/>
      </a:defRPr>
    </a:lvl5pPr>
    <a:lvl6pPr marL="2415454" algn="l" defTabSz="966182" rtl="0" eaLnBrk="1" latinLnBrk="0" hangingPunct="1">
      <a:defRPr sz="1300" kern="1200">
        <a:solidFill>
          <a:schemeClr val="tx1"/>
        </a:solidFill>
        <a:latin typeface="+mn-lt"/>
        <a:ea typeface="+mn-ea"/>
        <a:cs typeface="+mn-cs"/>
      </a:defRPr>
    </a:lvl6pPr>
    <a:lvl7pPr marL="2898547" algn="l" defTabSz="966182" rtl="0" eaLnBrk="1" latinLnBrk="0" hangingPunct="1">
      <a:defRPr sz="1300" kern="1200">
        <a:solidFill>
          <a:schemeClr val="tx1"/>
        </a:solidFill>
        <a:latin typeface="+mn-lt"/>
        <a:ea typeface="+mn-ea"/>
        <a:cs typeface="+mn-cs"/>
      </a:defRPr>
    </a:lvl7pPr>
    <a:lvl8pPr marL="3381636" algn="l" defTabSz="966182" rtl="0" eaLnBrk="1" latinLnBrk="0" hangingPunct="1">
      <a:defRPr sz="1300" kern="1200">
        <a:solidFill>
          <a:schemeClr val="tx1"/>
        </a:solidFill>
        <a:latin typeface="+mn-lt"/>
        <a:ea typeface="+mn-ea"/>
        <a:cs typeface="+mn-cs"/>
      </a:defRPr>
    </a:lvl8pPr>
    <a:lvl9pPr marL="3864727" algn="l" defTabSz="9661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5200" fontAlgn="base">
              <a:spcBef>
                <a:spcPct val="0"/>
              </a:spcBef>
              <a:spcAft>
                <a:spcPct val="0"/>
              </a:spcAft>
            </a:pPr>
            <a:fld id="{8A48B6B3-660E-4831-8BA7-884E5D38B51B}" type="slidenum">
              <a:rPr lang="en-US"/>
              <a:pPr defTabSz="965200" fontAlgn="base">
                <a:spcBef>
                  <a:spcPct val="0"/>
                </a:spcBef>
                <a:spcAft>
                  <a:spcPct val="0"/>
                </a:spcAft>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4588" y="696913"/>
            <a:ext cx="4568825" cy="3482975"/>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4588" y="696913"/>
            <a:ext cx="4568825" cy="3482975"/>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CHANGES SINCE LAST UPDATE:</a:t>
            </a:r>
          </a:p>
          <a:p>
            <a:pPr>
              <a:spcBef>
                <a:spcPct val="0"/>
              </a:spcBef>
            </a:pPr>
            <a:endParaRPr lang="en-US" smtClean="0"/>
          </a:p>
          <a:p>
            <a:pPr>
              <a:spcBef>
                <a:spcPct val="0"/>
              </a:spcBef>
            </a:pPr>
            <a:r>
              <a:rPr lang="en-US" smtClean="0"/>
              <a:t>Air:</a:t>
            </a:r>
          </a:p>
          <a:p>
            <a:pPr>
              <a:spcBef>
                <a:spcPct val="0"/>
              </a:spcBef>
            </a:pPr>
            <a:r>
              <a:rPr lang="en-US" b="1" smtClean="0"/>
              <a:t>171</a:t>
            </a:r>
            <a:r>
              <a:rPr lang="en-US" b="1" baseline="30000" smtClean="0"/>
              <a:t>ST</a:t>
            </a:r>
            <a:r>
              <a:rPr lang="en-US" b="1" smtClean="0"/>
              <a:t> ARW 97 pax to Guam 01MAR15-01APR15</a:t>
            </a:r>
          </a:p>
          <a:p>
            <a:pPr>
              <a:spcBef>
                <a:spcPct val="0"/>
              </a:spcBef>
            </a:pPr>
            <a:endParaRPr lang="en-US" smtClean="0"/>
          </a:p>
          <a:p>
            <a:pPr>
              <a:spcBef>
                <a:spcPct val="0"/>
              </a:spcBef>
            </a:pPr>
            <a:r>
              <a:rPr lang="en-US" smtClean="0"/>
              <a:t>171</a:t>
            </a:r>
            <a:r>
              <a:rPr lang="en-US" baseline="30000" smtClean="0"/>
              <a:t>ST</a:t>
            </a:r>
            <a:r>
              <a:rPr lang="en-US" smtClean="0"/>
              <a:t> ARW 103 pax to Guam 01 FEB 15- 03 MAR 15</a:t>
            </a:r>
          </a:p>
          <a:p>
            <a:pPr>
              <a:spcBef>
                <a:spcPct val="0"/>
              </a:spcBef>
            </a:pPr>
            <a:endParaRPr lang="en-US" smtClean="0"/>
          </a:p>
          <a:p>
            <a:pPr>
              <a:spcBef>
                <a:spcPct val="0"/>
              </a:spcBef>
            </a:pPr>
            <a:r>
              <a:rPr lang="en-US" smtClean="0"/>
              <a:t>111</a:t>
            </a:r>
            <a:r>
              <a:rPr lang="en-US" baseline="30000" smtClean="0"/>
              <a:t>th</a:t>
            </a:r>
            <a:r>
              <a:rPr lang="en-US" smtClean="0"/>
              <a:t> ATKW 35 pax 24 FEB 15- 14 MAR 15 to Osan Air Base, SK</a:t>
            </a:r>
          </a:p>
          <a:p>
            <a:pPr>
              <a:spcBef>
                <a:spcPct val="0"/>
              </a:spcBef>
            </a:pPr>
            <a:endParaRPr lang="en-US" smtClean="0"/>
          </a:p>
          <a:p>
            <a:pPr>
              <a:spcBef>
                <a:spcPct val="0"/>
              </a:spcBef>
            </a:pPr>
            <a:r>
              <a:rPr lang="en-US" smtClean="0"/>
              <a:t>111</a:t>
            </a:r>
            <a:r>
              <a:rPr lang="en-US" baseline="30000" smtClean="0"/>
              <a:t>TH</a:t>
            </a:r>
            <a:r>
              <a:rPr lang="en-US" smtClean="0"/>
              <a:t> AOG Germany 28FEB-14MAR 15 11 pax</a:t>
            </a:r>
          </a:p>
          <a:p>
            <a:pPr>
              <a:spcBef>
                <a:spcPct val="0"/>
              </a:spcBef>
            </a:pPr>
            <a:endParaRPr lang="en-US" smtClean="0"/>
          </a:p>
          <a:p>
            <a:pPr>
              <a:spcBef>
                <a:spcPct val="0"/>
              </a:spcBef>
            </a:pPr>
            <a:r>
              <a:rPr lang="en-US" smtClean="0"/>
              <a:t>**ANG numbers are as of 11 FEB 15.  Defer to ANG for discrepancies in their numbers or any questions.</a:t>
            </a:r>
          </a:p>
          <a:p>
            <a:pPr>
              <a:spcBef>
                <a:spcPct val="0"/>
              </a:spcBef>
            </a:pPr>
            <a:endParaRPr lang="en-US" smtClean="0"/>
          </a:p>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5200" fontAlgn="base">
              <a:spcBef>
                <a:spcPct val="0"/>
              </a:spcBef>
              <a:spcAft>
                <a:spcPct val="0"/>
              </a:spcAft>
            </a:pPr>
            <a:fld id="{EB738539-C3C1-44FD-A5F6-1ECD2F6DCCF9}" type="slidenum">
              <a:rPr lang="en-US"/>
              <a:pPr defTabSz="965200"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5200" fontAlgn="base">
              <a:spcBef>
                <a:spcPct val="0"/>
              </a:spcBef>
              <a:spcAft>
                <a:spcPct val="0"/>
              </a:spcAft>
            </a:pPr>
            <a:fld id="{3E22C25B-291C-4F34-AE5E-501FE0A1F2FD}" type="slidenum">
              <a:rPr lang="en-US"/>
              <a:pPr defTabSz="965200"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5200" fontAlgn="base">
              <a:spcBef>
                <a:spcPct val="0"/>
              </a:spcBef>
              <a:spcAft>
                <a:spcPct val="0"/>
              </a:spcAft>
            </a:pPr>
            <a:fld id="{4F983122-B45D-4191-A726-782BE1A78150}" type="slidenum">
              <a:rPr lang="en-US"/>
              <a:pPr defTabSz="965200"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5200" fontAlgn="base">
              <a:spcBef>
                <a:spcPct val="0"/>
              </a:spcBef>
              <a:spcAft>
                <a:spcPct val="0"/>
              </a:spcAft>
            </a:pPr>
            <a:fld id="{B8011890-5675-4C4C-A009-D39F880BFB71}" type="slidenum">
              <a:rPr lang="en-US"/>
              <a:pPr defTabSz="965200" fontAlgn="base">
                <a:spcBef>
                  <a:spcPct val="0"/>
                </a:spcBef>
                <a:spcAft>
                  <a:spcPct val="0"/>
                </a:spcAft>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5200" fontAlgn="base">
              <a:spcBef>
                <a:spcPct val="0"/>
              </a:spcBef>
              <a:spcAft>
                <a:spcPct val="0"/>
              </a:spcAft>
            </a:pPr>
            <a:fld id="{C2477B35-C781-48B3-9867-397B29214DF0}" type="slidenum">
              <a:rPr lang="en-US"/>
              <a:pPr defTabSz="965200" fontAlgn="base">
                <a:spcBef>
                  <a:spcPct val="0"/>
                </a:spcBef>
                <a:spcAft>
                  <a:spcPct val="0"/>
                </a:spcAft>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9"/>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090" indent="0" algn="ctr">
              <a:buNone/>
              <a:defRPr>
                <a:solidFill>
                  <a:schemeClr val="tx1">
                    <a:tint val="75000"/>
                  </a:schemeClr>
                </a:solidFill>
              </a:defRPr>
            </a:lvl2pPr>
            <a:lvl3pPr marL="966182" indent="0" algn="ctr">
              <a:buNone/>
              <a:defRPr>
                <a:solidFill>
                  <a:schemeClr val="tx1">
                    <a:tint val="75000"/>
                  </a:schemeClr>
                </a:solidFill>
              </a:defRPr>
            </a:lvl3pPr>
            <a:lvl4pPr marL="1449270" indent="0" algn="ctr">
              <a:buNone/>
              <a:defRPr>
                <a:solidFill>
                  <a:schemeClr val="tx1">
                    <a:tint val="75000"/>
                  </a:schemeClr>
                </a:solidFill>
              </a:defRPr>
            </a:lvl4pPr>
            <a:lvl5pPr marL="1932363" indent="0" algn="ctr">
              <a:buNone/>
              <a:defRPr>
                <a:solidFill>
                  <a:schemeClr val="tx1">
                    <a:tint val="75000"/>
                  </a:schemeClr>
                </a:solidFill>
              </a:defRPr>
            </a:lvl5pPr>
            <a:lvl6pPr marL="2415454" indent="0" algn="ctr">
              <a:buNone/>
              <a:defRPr>
                <a:solidFill>
                  <a:schemeClr val="tx1">
                    <a:tint val="75000"/>
                  </a:schemeClr>
                </a:solidFill>
              </a:defRPr>
            </a:lvl6pPr>
            <a:lvl7pPr marL="2898547" indent="0" algn="ctr">
              <a:buNone/>
              <a:defRPr>
                <a:solidFill>
                  <a:schemeClr val="tx1">
                    <a:tint val="75000"/>
                  </a:schemeClr>
                </a:solidFill>
              </a:defRPr>
            </a:lvl7pPr>
            <a:lvl8pPr marL="3381636" indent="0" algn="ctr">
              <a:buNone/>
              <a:defRPr>
                <a:solidFill>
                  <a:schemeClr val="tx1">
                    <a:tint val="75000"/>
                  </a:schemeClr>
                </a:solidFill>
              </a:defRPr>
            </a:lvl8pPr>
            <a:lvl9pPr marL="38647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84FA46-96F5-4D43-A2A1-2E0E640C6533}"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2403F6-AC7E-4BF9-A086-F0679CD4FD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FAFA60-4F75-45DA-A1E1-1503839C3559}"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7B03A-48B5-4961-9BA4-91944FCEAF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3"/>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53"/>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FCF09F-3C8B-4007-99CF-FFC07E7D4AB0}"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B833BA-2995-4089-BB63-51E28ACBED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FF02D9-8AF2-4B66-811D-909E3BE64BBA}"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58EA3-4749-4724-944E-EBB4C676B4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00"/>
            <a:ext cx="8161020" cy="1600199"/>
          </a:xfrm>
        </p:spPr>
        <p:txBody>
          <a:bodyPr anchor="b"/>
          <a:lstStyle>
            <a:lvl1pPr marL="0" indent="0">
              <a:buNone/>
              <a:defRPr sz="2100">
                <a:solidFill>
                  <a:schemeClr val="tx1">
                    <a:tint val="75000"/>
                  </a:schemeClr>
                </a:solidFill>
              </a:defRPr>
            </a:lvl1pPr>
            <a:lvl2pPr marL="483090" indent="0">
              <a:buNone/>
              <a:defRPr sz="1900">
                <a:solidFill>
                  <a:schemeClr val="tx1">
                    <a:tint val="75000"/>
                  </a:schemeClr>
                </a:solidFill>
              </a:defRPr>
            </a:lvl2pPr>
            <a:lvl3pPr marL="966182" indent="0">
              <a:buNone/>
              <a:defRPr sz="1700">
                <a:solidFill>
                  <a:schemeClr val="tx1">
                    <a:tint val="75000"/>
                  </a:schemeClr>
                </a:solidFill>
              </a:defRPr>
            </a:lvl3pPr>
            <a:lvl4pPr marL="1449270" indent="0">
              <a:buNone/>
              <a:defRPr sz="1500">
                <a:solidFill>
                  <a:schemeClr val="tx1">
                    <a:tint val="75000"/>
                  </a:schemeClr>
                </a:solidFill>
              </a:defRPr>
            </a:lvl4pPr>
            <a:lvl5pPr marL="1932363" indent="0">
              <a:buNone/>
              <a:defRPr sz="1500">
                <a:solidFill>
                  <a:schemeClr val="tx1">
                    <a:tint val="75000"/>
                  </a:schemeClr>
                </a:solidFill>
              </a:defRPr>
            </a:lvl5pPr>
            <a:lvl6pPr marL="2415454" indent="0">
              <a:buNone/>
              <a:defRPr sz="1500">
                <a:solidFill>
                  <a:schemeClr val="tx1">
                    <a:tint val="75000"/>
                  </a:schemeClr>
                </a:solidFill>
              </a:defRPr>
            </a:lvl6pPr>
            <a:lvl7pPr marL="2898547" indent="0">
              <a:buNone/>
              <a:defRPr sz="1500">
                <a:solidFill>
                  <a:schemeClr val="tx1">
                    <a:tint val="75000"/>
                  </a:schemeClr>
                </a:solidFill>
              </a:defRPr>
            </a:lvl7pPr>
            <a:lvl8pPr marL="3381636" indent="0">
              <a:buNone/>
              <a:defRPr sz="1500">
                <a:solidFill>
                  <a:schemeClr val="tx1">
                    <a:tint val="75000"/>
                  </a:schemeClr>
                </a:solidFill>
              </a:defRPr>
            </a:lvl8pPr>
            <a:lvl9pPr marL="386472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309E32-8482-406A-B11F-ED688C8A4E1C}"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FC52D-7231-4226-93D9-52882F8AB9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76E95A-C26C-4D87-A31D-6DAC5A2BC8B3}" type="datetimeFigureOut">
              <a:rPr lang="en-US"/>
              <a:pPr>
                <a:defRPr/>
              </a:pPr>
              <a:t>4/7/2015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6BF92F-7160-45AA-8D74-2823C68975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8"/>
            <a:ext cx="4242197" cy="682413"/>
          </a:xfrm>
        </p:spPr>
        <p:txBody>
          <a:bodyPr anchor="b"/>
          <a:lstStyle>
            <a:lvl1pPr marL="0" indent="0">
              <a:buNone/>
              <a:defRPr sz="2500" b="1"/>
            </a:lvl1pPr>
            <a:lvl2pPr marL="483090" indent="0">
              <a:buNone/>
              <a:defRPr sz="2100" b="1"/>
            </a:lvl2pPr>
            <a:lvl3pPr marL="966182" indent="0">
              <a:buNone/>
              <a:defRPr sz="1900" b="1"/>
            </a:lvl3pPr>
            <a:lvl4pPr marL="1449270" indent="0">
              <a:buNone/>
              <a:defRPr sz="1700" b="1"/>
            </a:lvl4pPr>
            <a:lvl5pPr marL="1932363" indent="0">
              <a:buNone/>
              <a:defRPr sz="1700" b="1"/>
            </a:lvl5pPr>
            <a:lvl6pPr marL="2415454" indent="0">
              <a:buNone/>
              <a:defRPr sz="1700" b="1"/>
            </a:lvl6pPr>
            <a:lvl7pPr marL="2898547" indent="0">
              <a:buNone/>
              <a:defRPr sz="1700" b="1"/>
            </a:lvl7pPr>
            <a:lvl8pPr marL="3381636" indent="0">
              <a:buNone/>
              <a:defRPr sz="1700" b="1"/>
            </a:lvl8pPr>
            <a:lvl9pPr marL="386472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2" y="1637458"/>
            <a:ext cx="4243864" cy="682413"/>
          </a:xfrm>
        </p:spPr>
        <p:txBody>
          <a:bodyPr anchor="b"/>
          <a:lstStyle>
            <a:lvl1pPr marL="0" indent="0">
              <a:buNone/>
              <a:defRPr sz="2500" b="1"/>
            </a:lvl1pPr>
            <a:lvl2pPr marL="483090" indent="0">
              <a:buNone/>
              <a:defRPr sz="2100" b="1"/>
            </a:lvl2pPr>
            <a:lvl3pPr marL="966182" indent="0">
              <a:buNone/>
              <a:defRPr sz="1900" b="1"/>
            </a:lvl3pPr>
            <a:lvl4pPr marL="1449270" indent="0">
              <a:buNone/>
              <a:defRPr sz="1700" b="1"/>
            </a:lvl4pPr>
            <a:lvl5pPr marL="1932363" indent="0">
              <a:buNone/>
              <a:defRPr sz="1700" b="1"/>
            </a:lvl5pPr>
            <a:lvl6pPr marL="2415454" indent="0">
              <a:buNone/>
              <a:defRPr sz="1700" b="1"/>
            </a:lvl6pPr>
            <a:lvl7pPr marL="2898547" indent="0">
              <a:buNone/>
              <a:defRPr sz="1700" b="1"/>
            </a:lvl7pPr>
            <a:lvl8pPr marL="3381636" indent="0">
              <a:buNone/>
              <a:defRPr sz="1700" b="1"/>
            </a:lvl8pPr>
            <a:lvl9pPr marL="386472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2"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2BA0D9-AA3D-4978-A206-FCD035B52FAA}" type="datetimeFigureOut">
              <a:rPr lang="en-US"/>
              <a:pPr>
                <a:defRPr/>
              </a:pPr>
              <a:t>4/7/2015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574514-E46E-410D-865A-EE168C8641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8C5645-1168-437D-B5F5-88EEC3DE8F02}" type="datetimeFigureOut">
              <a:rPr lang="en-US"/>
              <a:pPr>
                <a:defRPr/>
              </a:pPr>
              <a:t>4/7/2015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A3BF92-5F4F-4D12-8947-B4CED8A66E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C6573-D66C-46EC-8150-7D48642C2CCD}" type="datetimeFigureOut">
              <a:rPr lang="en-US"/>
              <a:pPr>
                <a:defRPr/>
              </a:pPr>
              <a:t>4/7/2015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8A8A5D-7FA9-460F-9531-23A5905932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6"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9"/>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6" y="1530779"/>
            <a:ext cx="3158729" cy="5003801"/>
          </a:xfrm>
        </p:spPr>
        <p:txBody>
          <a:bodyPr/>
          <a:lstStyle>
            <a:lvl1pPr marL="0" indent="0">
              <a:buNone/>
              <a:defRPr sz="1500"/>
            </a:lvl1pPr>
            <a:lvl2pPr marL="483090" indent="0">
              <a:buNone/>
              <a:defRPr sz="1300"/>
            </a:lvl2pPr>
            <a:lvl3pPr marL="966182" indent="0">
              <a:buNone/>
              <a:defRPr sz="1100"/>
            </a:lvl3pPr>
            <a:lvl4pPr marL="1449270" indent="0">
              <a:buNone/>
              <a:defRPr sz="1000"/>
            </a:lvl4pPr>
            <a:lvl5pPr marL="1932363" indent="0">
              <a:buNone/>
              <a:defRPr sz="1000"/>
            </a:lvl5pPr>
            <a:lvl6pPr marL="2415454" indent="0">
              <a:buNone/>
              <a:defRPr sz="1000"/>
            </a:lvl6pPr>
            <a:lvl7pPr marL="2898547" indent="0">
              <a:buNone/>
              <a:defRPr sz="1000"/>
            </a:lvl7pPr>
            <a:lvl8pPr marL="3381636" indent="0">
              <a:buNone/>
              <a:defRPr sz="1000"/>
            </a:lvl8pPr>
            <a:lvl9pPr marL="386472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81F378-345D-4188-ABFD-A444D6FADA95}" type="datetimeFigureOut">
              <a:rPr lang="en-US"/>
              <a:pPr>
                <a:defRPr/>
              </a:pPr>
              <a:t>4/7/2015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20965-F7DF-4FED-BD47-12A3708D9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3090" indent="0">
              <a:buNone/>
              <a:defRPr sz="3000"/>
            </a:lvl2pPr>
            <a:lvl3pPr marL="966182" indent="0">
              <a:buNone/>
              <a:defRPr sz="2500"/>
            </a:lvl3pPr>
            <a:lvl4pPr marL="1449270" indent="0">
              <a:buNone/>
              <a:defRPr sz="2100"/>
            </a:lvl4pPr>
            <a:lvl5pPr marL="1932363" indent="0">
              <a:buNone/>
              <a:defRPr sz="2100"/>
            </a:lvl5pPr>
            <a:lvl6pPr marL="2415454" indent="0">
              <a:buNone/>
              <a:defRPr sz="2100"/>
            </a:lvl6pPr>
            <a:lvl7pPr marL="2898547" indent="0">
              <a:buNone/>
              <a:defRPr sz="2100"/>
            </a:lvl7pPr>
            <a:lvl8pPr marL="3381636" indent="0">
              <a:buNone/>
              <a:defRPr sz="2100"/>
            </a:lvl8pPr>
            <a:lvl9pPr marL="3864727" indent="0">
              <a:buNone/>
              <a:defRPr sz="2100"/>
            </a:lvl9pPr>
          </a:lstStyle>
          <a:p>
            <a:pPr lvl="0"/>
            <a:endParaRPr lang="en-US" noProof="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3090" indent="0">
              <a:buNone/>
              <a:defRPr sz="1300"/>
            </a:lvl2pPr>
            <a:lvl3pPr marL="966182" indent="0">
              <a:buNone/>
              <a:defRPr sz="1100"/>
            </a:lvl3pPr>
            <a:lvl4pPr marL="1449270" indent="0">
              <a:buNone/>
              <a:defRPr sz="1000"/>
            </a:lvl4pPr>
            <a:lvl5pPr marL="1932363" indent="0">
              <a:buNone/>
              <a:defRPr sz="1000"/>
            </a:lvl5pPr>
            <a:lvl6pPr marL="2415454" indent="0">
              <a:buNone/>
              <a:defRPr sz="1000"/>
            </a:lvl6pPr>
            <a:lvl7pPr marL="2898547" indent="0">
              <a:buNone/>
              <a:defRPr sz="1000"/>
            </a:lvl7pPr>
            <a:lvl8pPr marL="3381636" indent="0">
              <a:buNone/>
              <a:defRPr sz="1000"/>
            </a:lvl8pPr>
            <a:lvl9pPr marL="386472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FDCA6-002C-4594-825C-34052DC477E6}" type="datetimeFigureOut">
              <a:rPr lang="en-US"/>
              <a:pPr>
                <a:defRPr/>
              </a:pPr>
              <a:t>4/7/2015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8CF74E-72B5-4BF9-A1A2-5C7AF9A57A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79425" y="293688"/>
            <a:ext cx="8642350" cy="1219200"/>
          </a:xfrm>
          <a:prstGeom prst="rect">
            <a:avLst/>
          </a:prstGeom>
          <a:noFill/>
          <a:ln w="9525">
            <a:noFill/>
            <a:miter lim="800000"/>
            <a:headEnd/>
            <a:tailEnd/>
          </a:ln>
        </p:spPr>
        <p:txBody>
          <a:bodyPr vert="horz" wrap="square" lIns="96618" tIns="48309" rIns="96618" bIns="48309"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79425" y="1706563"/>
            <a:ext cx="8642350" cy="4827587"/>
          </a:xfrm>
          <a:prstGeom prst="rect">
            <a:avLst/>
          </a:prstGeom>
          <a:noFill/>
          <a:ln w="9525">
            <a:noFill/>
            <a:miter lim="800000"/>
            <a:headEnd/>
            <a:tailEnd/>
          </a:ln>
        </p:spPr>
        <p:txBody>
          <a:bodyPr vert="horz" wrap="square" lIns="96618" tIns="48309" rIns="96618" bIns="483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79425" y="6780213"/>
            <a:ext cx="2241550" cy="388937"/>
          </a:xfrm>
          <a:prstGeom prst="rect">
            <a:avLst/>
          </a:prstGeom>
        </p:spPr>
        <p:txBody>
          <a:bodyPr vert="horz" lIns="96618" tIns="48309" rIns="96618" bIns="48309" rtlCol="0" anchor="ctr"/>
          <a:lstStyle>
            <a:lvl1pPr algn="l" defTabSz="966182" fontAlgn="auto">
              <a:spcBef>
                <a:spcPts val="0"/>
              </a:spcBef>
              <a:spcAft>
                <a:spcPts val="0"/>
              </a:spcAft>
              <a:defRPr sz="1300" smtClean="0">
                <a:solidFill>
                  <a:schemeClr val="tx1">
                    <a:tint val="75000"/>
                  </a:schemeClr>
                </a:solidFill>
                <a:latin typeface="+mn-lt"/>
                <a:cs typeface="+mn-cs"/>
              </a:defRPr>
            </a:lvl1pPr>
          </a:lstStyle>
          <a:p>
            <a:pPr>
              <a:defRPr/>
            </a:pPr>
            <a:fld id="{933B5AEA-9D42-414B-8F5D-1D8EEDD5E58F}" type="datetimeFigureOut">
              <a:rPr lang="en-US"/>
              <a:pPr>
                <a:defRPr/>
              </a:pPr>
              <a:t>4/7/2015</a:t>
            </a:fld>
            <a:endParaRPr lang="en-US"/>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6618" tIns="48309" rIns="96618" bIns="48309" rtlCol="0" anchor="ctr"/>
          <a:lstStyle>
            <a:lvl1pPr algn="ctr" defTabSz="966182"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6618" tIns="48309" rIns="96618" bIns="48309" rtlCol="0" anchor="ctr"/>
          <a:lstStyle>
            <a:lvl1pPr algn="r" defTabSz="966182" fontAlgn="auto">
              <a:spcBef>
                <a:spcPts val="0"/>
              </a:spcBef>
              <a:spcAft>
                <a:spcPts val="0"/>
              </a:spcAft>
              <a:defRPr sz="1300" smtClean="0">
                <a:solidFill>
                  <a:schemeClr val="tx1">
                    <a:tint val="75000"/>
                  </a:schemeClr>
                </a:solidFill>
                <a:latin typeface="+mn-lt"/>
                <a:cs typeface="+mn-cs"/>
              </a:defRPr>
            </a:lvl1pPr>
          </a:lstStyle>
          <a:p>
            <a:pPr>
              <a:defRPr/>
            </a:pPr>
            <a:fld id="{518194FB-6EE1-4E47-9E6D-533A022690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5200" rtl="0" fontAlgn="base">
        <a:spcBef>
          <a:spcPct val="0"/>
        </a:spcBef>
        <a:spcAft>
          <a:spcPct val="0"/>
        </a:spcAft>
        <a:defRPr sz="4700" kern="1200">
          <a:solidFill>
            <a:schemeClr val="tx1"/>
          </a:solidFill>
          <a:latin typeface="+mj-lt"/>
          <a:ea typeface="+mj-ea"/>
          <a:cs typeface="+mj-cs"/>
        </a:defRPr>
      </a:lvl1pPr>
      <a:lvl2pPr algn="ctr" defTabSz="965200" rtl="0" fontAlgn="base">
        <a:spcBef>
          <a:spcPct val="0"/>
        </a:spcBef>
        <a:spcAft>
          <a:spcPct val="0"/>
        </a:spcAft>
        <a:defRPr sz="4700">
          <a:solidFill>
            <a:schemeClr val="tx1"/>
          </a:solidFill>
          <a:latin typeface="Calibri" pitchFamily="34" charset="0"/>
        </a:defRPr>
      </a:lvl2pPr>
      <a:lvl3pPr algn="ctr" defTabSz="965200" rtl="0" fontAlgn="base">
        <a:spcBef>
          <a:spcPct val="0"/>
        </a:spcBef>
        <a:spcAft>
          <a:spcPct val="0"/>
        </a:spcAft>
        <a:defRPr sz="4700">
          <a:solidFill>
            <a:schemeClr val="tx1"/>
          </a:solidFill>
          <a:latin typeface="Calibri" pitchFamily="34" charset="0"/>
        </a:defRPr>
      </a:lvl3pPr>
      <a:lvl4pPr algn="ctr" defTabSz="965200" rtl="0" fontAlgn="base">
        <a:spcBef>
          <a:spcPct val="0"/>
        </a:spcBef>
        <a:spcAft>
          <a:spcPct val="0"/>
        </a:spcAft>
        <a:defRPr sz="4700">
          <a:solidFill>
            <a:schemeClr val="tx1"/>
          </a:solidFill>
          <a:latin typeface="Calibri" pitchFamily="34" charset="0"/>
        </a:defRPr>
      </a:lvl4pPr>
      <a:lvl5pPr algn="ctr" defTabSz="965200" rtl="0" fontAlgn="base">
        <a:spcBef>
          <a:spcPct val="0"/>
        </a:spcBef>
        <a:spcAft>
          <a:spcPct val="0"/>
        </a:spcAft>
        <a:defRPr sz="4700">
          <a:solidFill>
            <a:schemeClr val="tx1"/>
          </a:solidFill>
          <a:latin typeface="Calibri" pitchFamily="34" charset="0"/>
        </a:defRPr>
      </a:lvl5pPr>
      <a:lvl6pPr marL="457200" algn="ctr" defTabSz="965200" rtl="0" fontAlgn="base">
        <a:spcBef>
          <a:spcPct val="0"/>
        </a:spcBef>
        <a:spcAft>
          <a:spcPct val="0"/>
        </a:spcAft>
        <a:defRPr sz="4700">
          <a:solidFill>
            <a:schemeClr val="tx1"/>
          </a:solidFill>
          <a:latin typeface="Calibri" pitchFamily="34" charset="0"/>
        </a:defRPr>
      </a:lvl6pPr>
      <a:lvl7pPr marL="914400" algn="ctr" defTabSz="965200" rtl="0" fontAlgn="base">
        <a:spcBef>
          <a:spcPct val="0"/>
        </a:spcBef>
        <a:spcAft>
          <a:spcPct val="0"/>
        </a:spcAft>
        <a:defRPr sz="4700">
          <a:solidFill>
            <a:schemeClr val="tx1"/>
          </a:solidFill>
          <a:latin typeface="Calibri" pitchFamily="34" charset="0"/>
        </a:defRPr>
      </a:lvl7pPr>
      <a:lvl8pPr marL="1371600" algn="ctr" defTabSz="965200" rtl="0" fontAlgn="base">
        <a:spcBef>
          <a:spcPct val="0"/>
        </a:spcBef>
        <a:spcAft>
          <a:spcPct val="0"/>
        </a:spcAft>
        <a:defRPr sz="4700">
          <a:solidFill>
            <a:schemeClr val="tx1"/>
          </a:solidFill>
          <a:latin typeface="Calibri" pitchFamily="34" charset="0"/>
        </a:defRPr>
      </a:lvl8pPr>
      <a:lvl9pPr marL="1828800" algn="ctr" defTabSz="965200" rtl="0" fontAlgn="base">
        <a:spcBef>
          <a:spcPct val="0"/>
        </a:spcBef>
        <a:spcAft>
          <a:spcPct val="0"/>
        </a:spcAft>
        <a:defRPr sz="4700">
          <a:solidFill>
            <a:schemeClr val="tx1"/>
          </a:solidFill>
          <a:latin typeface="Calibri" pitchFamily="34" charset="0"/>
        </a:defRPr>
      </a:lvl9pPr>
    </p:titleStyle>
    <p:bodyStyle>
      <a:lvl1pPr marL="361950" indent="-361950" algn="l" defTabSz="965200" rtl="0" fontAlgn="base">
        <a:spcBef>
          <a:spcPct val="20000"/>
        </a:spcBef>
        <a:spcAft>
          <a:spcPct val="0"/>
        </a:spcAft>
        <a:buFont typeface="Arial" charset="0"/>
        <a:buChar char="•"/>
        <a:defRPr sz="3400" kern="1200">
          <a:solidFill>
            <a:schemeClr val="tx1"/>
          </a:solidFill>
          <a:latin typeface="+mn-lt"/>
          <a:ea typeface="+mn-ea"/>
          <a:cs typeface="+mn-cs"/>
        </a:defRPr>
      </a:lvl1pPr>
      <a:lvl2pPr marL="784225" indent="-301625" algn="l" defTabSz="965200" rtl="0" fontAlgn="base">
        <a:spcBef>
          <a:spcPct val="20000"/>
        </a:spcBef>
        <a:spcAft>
          <a:spcPct val="0"/>
        </a:spcAft>
        <a:buFont typeface="Arial" charset="0"/>
        <a:buChar char="–"/>
        <a:defRPr sz="3000" kern="1200">
          <a:solidFill>
            <a:schemeClr val="tx1"/>
          </a:solidFill>
          <a:latin typeface="+mn-lt"/>
          <a:ea typeface="+mn-ea"/>
          <a:cs typeface="+mn-cs"/>
        </a:defRPr>
      </a:lvl2pPr>
      <a:lvl3pPr marL="1206500" indent="-241300" algn="l" defTabSz="965200" rtl="0" fontAlgn="base">
        <a:spcBef>
          <a:spcPct val="20000"/>
        </a:spcBef>
        <a:spcAft>
          <a:spcPct val="0"/>
        </a:spcAft>
        <a:buFont typeface="Arial" charset="0"/>
        <a:buChar char="•"/>
        <a:defRPr sz="2500" kern="1200">
          <a:solidFill>
            <a:schemeClr val="tx1"/>
          </a:solidFill>
          <a:latin typeface="+mn-lt"/>
          <a:ea typeface="+mn-ea"/>
          <a:cs typeface="+mn-cs"/>
        </a:defRPr>
      </a:lvl3pPr>
      <a:lvl4pPr marL="1690688" indent="-241300" algn="l" defTabSz="965200" rtl="0" fontAlgn="base">
        <a:spcBef>
          <a:spcPct val="20000"/>
        </a:spcBef>
        <a:spcAft>
          <a:spcPct val="0"/>
        </a:spcAft>
        <a:buFont typeface="Arial" charset="0"/>
        <a:buChar char="–"/>
        <a:defRPr sz="2100" kern="1200">
          <a:solidFill>
            <a:schemeClr val="tx1"/>
          </a:solidFill>
          <a:latin typeface="+mn-lt"/>
          <a:ea typeface="+mn-ea"/>
          <a:cs typeface="+mn-cs"/>
        </a:defRPr>
      </a:lvl4pPr>
      <a:lvl5pPr marL="2173288" indent="-241300" algn="l" defTabSz="965200" rtl="0" fontAlgn="base">
        <a:spcBef>
          <a:spcPct val="20000"/>
        </a:spcBef>
        <a:spcAft>
          <a:spcPct val="0"/>
        </a:spcAft>
        <a:buFont typeface="Arial" charset="0"/>
        <a:buChar char="»"/>
        <a:defRPr sz="2100" kern="1200">
          <a:solidFill>
            <a:schemeClr val="tx1"/>
          </a:solidFill>
          <a:latin typeface="+mn-lt"/>
          <a:ea typeface="+mn-ea"/>
          <a:cs typeface="+mn-cs"/>
        </a:defRPr>
      </a:lvl5pPr>
      <a:lvl6pPr marL="2657000"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0091"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3181"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6271"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182" rtl="0" eaLnBrk="1" latinLnBrk="0" hangingPunct="1">
        <a:defRPr sz="1900" kern="1200">
          <a:solidFill>
            <a:schemeClr val="tx1"/>
          </a:solidFill>
          <a:latin typeface="+mn-lt"/>
          <a:ea typeface="+mn-ea"/>
          <a:cs typeface="+mn-cs"/>
        </a:defRPr>
      </a:lvl1pPr>
      <a:lvl2pPr marL="483090" algn="l" defTabSz="966182" rtl="0" eaLnBrk="1" latinLnBrk="0" hangingPunct="1">
        <a:defRPr sz="1900" kern="1200">
          <a:solidFill>
            <a:schemeClr val="tx1"/>
          </a:solidFill>
          <a:latin typeface="+mn-lt"/>
          <a:ea typeface="+mn-ea"/>
          <a:cs typeface="+mn-cs"/>
        </a:defRPr>
      </a:lvl2pPr>
      <a:lvl3pPr marL="966182" algn="l" defTabSz="966182" rtl="0" eaLnBrk="1" latinLnBrk="0" hangingPunct="1">
        <a:defRPr sz="1900" kern="1200">
          <a:solidFill>
            <a:schemeClr val="tx1"/>
          </a:solidFill>
          <a:latin typeface="+mn-lt"/>
          <a:ea typeface="+mn-ea"/>
          <a:cs typeface="+mn-cs"/>
        </a:defRPr>
      </a:lvl3pPr>
      <a:lvl4pPr marL="1449270" algn="l" defTabSz="966182" rtl="0" eaLnBrk="1" latinLnBrk="0" hangingPunct="1">
        <a:defRPr sz="1900" kern="1200">
          <a:solidFill>
            <a:schemeClr val="tx1"/>
          </a:solidFill>
          <a:latin typeface="+mn-lt"/>
          <a:ea typeface="+mn-ea"/>
          <a:cs typeface="+mn-cs"/>
        </a:defRPr>
      </a:lvl4pPr>
      <a:lvl5pPr marL="1932363" algn="l" defTabSz="966182" rtl="0" eaLnBrk="1" latinLnBrk="0" hangingPunct="1">
        <a:defRPr sz="1900" kern="1200">
          <a:solidFill>
            <a:schemeClr val="tx1"/>
          </a:solidFill>
          <a:latin typeface="+mn-lt"/>
          <a:ea typeface="+mn-ea"/>
          <a:cs typeface="+mn-cs"/>
        </a:defRPr>
      </a:lvl5pPr>
      <a:lvl6pPr marL="2415454" algn="l" defTabSz="966182" rtl="0" eaLnBrk="1" latinLnBrk="0" hangingPunct="1">
        <a:defRPr sz="1900" kern="1200">
          <a:solidFill>
            <a:schemeClr val="tx1"/>
          </a:solidFill>
          <a:latin typeface="+mn-lt"/>
          <a:ea typeface="+mn-ea"/>
          <a:cs typeface="+mn-cs"/>
        </a:defRPr>
      </a:lvl6pPr>
      <a:lvl7pPr marL="2898547" algn="l" defTabSz="966182" rtl="0" eaLnBrk="1" latinLnBrk="0" hangingPunct="1">
        <a:defRPr sz="1900" kern="1200">
          <a:solidFill>
            <a:schemeClr val="tx1"/>
          </a:solidFill>
          <a:latin typeface="+mn-lt"/>
          <a:ea typeface="+mn-ea"/>
          <a:cs typeface="+mn-cs"/>
        </a:defRPr>
      </a:lvl7pPr>
      <a:lvl8pPr marL="3381636" algn="l" defTabSz="966182" rtl="0" eaLnBrk="1" latinLnBrk="0" hangingPunct="1">
        <a:defRPr sz="1900" kern="1200">
          <a:solidFill>
            <a:schemeClr val="tx1"/>
          </a:solidFill>
          <a:latin typeface="+mn-lt"/>
          <a:ea typeface="+mn-ea"/>
          <a:cs typeface="+mn-cs"/>
        </a:defRPr>
      </a:lvl8pPr>
      <a:lvl9pPr marL="3864727" algn="l" defTabSz="96618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url?sa=i&amp;rct=j&amp;q=&amp;esrc=s&amp;frm=1&amp;source=images&amp;cd=&amp;cad=rja&amp;uact=8&amp;ved=0CAcQjRw&amp;url=http://bigbackground.com/category/marine-corps&amp;ei=4HEVVd3AKIOhyATVioCoDg&amp;bvm=bv.89381419,d.cGU&amp;psig=AFQjCNFYjmFMr1ipnbYkTOFoqj9z_wMffA&amp;ust=1427555158908082"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Microsoft_Office_Excel_97-2003_Worksheet3.xls"/><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Microsoft_Office_Excel_97-2003_Worksheet4.xls"/><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Microsoft_Office_Excel_97-2003_Worksheet5.xls"/><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Microsoft_Office_Excel_Worksheet1.xlsx"/><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tti.adobeconnect.com/attri-vet/event/registration.html"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Office_Excel_Worksheet2.xlsx"/><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www.donthatemiami.com/wp-content/uploads/2012/08/2009-usa-flag-graphics.jpg"/>
          <p:cNvPicPr>
            <a:picLocks noChangeAspect="1" noChangeArrowheads="1"/>
          </p:cNvPicPr>
          <p:nvPr/>
        </p:nvPicPr>
        <p:blipFill>
          <a:blip r:embed="rId3"/>
          <a:srcRect/>
          <a:stretch>
            <a:fillRect/>
          </a:stretch>
        </p:blipFill>
        <p:spPr bwMode="auto">
          <a:xfrm>
            <a:off x="960438" y="731838"/>
            <a:ext cx="7761287" cy="5770562"/>
          </a:xfrm>
          <a:prstGeom prst="rect">
            <a:avLst/>
          </a:prstGeom>
          <a:noFill/>
          <a:ln w="28575">
            <a:noFill/>
            <a:miter lim="800000"/>
            <a:headEnd/>
            <a:tailEnd/>
          </a:ln>
        </p:spPr>
      </p:pic>
      <p:sp>
        <p:nvSpPr>
          <p:cNvPr id="5" name="Rectangle 4"/>
          <p:cNvSpPr/>
          <p:nvPr/>
        </p:nvSpPr>
        <p:spPr>
          <a:xfrm>
            <a:off x="960438" y="2763838"/>
            <a:ext cx="7761287" cy="1590675"/>
          </a:xfrm>
          <a:prstGeom prst="rect">
            <a:avLst/>
          </a:prstGeom>
          <a:solidFill>
            <a:schemeClr val="bg1"/>
          </a:solidFill>
          <a:ln>
            <a:noFill/>
          </a:ln>
        </p:spPr>
        <p:txBody>
          <a:bodyPr lIns="96618" tIns="48309" rIns="96618" bIns="48309">
            <a:spAutoFit/>
          </a:bodyPr>
          <a:lstStyle/>
          <a:p>
            <a:pPr algn="ctr" defTabSz="966182" fontAlgn="auto">
              <a:spcBef>
                <a:spcPts val="0"/>
              </a:spcBef>
              <a:spcAft>
                <a:spcPts val="0"/>
              </a:spcAft>
              <a:defRPr/>
            </a:pPr>
            <a:endParaRPr lang="en-US" sz="600" b="1" dirty="0">
              <a:latin typeface="+mj-lt"/>
              <a:cs typeface="+mn-cs"/>
            </a:endParaRPr>
          </a:p>
          <a:p>
            <a:pPr algn="ctr" defTabSz="966182" fontAlgn="auto">
              <a:spcBef>
                <a:spcPts val="0"/>
              </a:spcBef>
              <a:spcAft>
                <a:spcPts val="0"/>
              </a:spcAft>
              <a:defRPr/>
            </a:pPr>
            <a:r>
              <a:rPr lang="en-US" sz="3800" b="1" dirty="0">
                <a:latin typeface="+mj-lt"/>
                <a:cs typeface="+mn-cs"/>
              </a:rPr>
              <a:t>State Veterans Commission Meeting</a:t>
            </a:r>
          </a:p>
          <a:p>
            <a:pPr algn="ctr" defTabSz="966182" fontAlgn="auto">
              <a:spcBef>
                <a:spcPts val="0"/>
              </a:spcBef>
              <a:spcAft>
                <a:spcPts val="0"/>
              </a:spcAft>
              <a:defRPr/>
            </a:pPr>
            <a:r>
              <a:rPr lang="en-US" sz="3800" b="1" dirty="0">
                <a:latin typeface="+mj-lt"/>
                <a:cs typeface="+mn-cs"/>
              </a:rPr>
              <a:t>April 10, 2015</a:t>
            </a:r>
            <a:endParaRPr lang="en-US" sz="3800" b="1" dirty="0">
              <a:latin typeface="+mj-lt"/>
              <a:cs typeface="+mn-cs"/>
            </a:endParaRPr>
          </a:p>
          <a:p>
            <a:pPr algn="ctr" defTabSz="966182" fontAlgn="auto">
              <a:spcBef>
                <a:spcPts val="0"/>
              </a:spcBef>
              <a:spcAft>
                <a:spcPts val="0"/>
              </a:spcAft>
              <a:defRPr/>
            </a:pPr>
            <a:endParaRPr lang="en-US" sz="1500" b="1" dirty="0">
              <a:latin typeface="+mj-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4"/>
          <p:cNvGrpSpPr>
            <a:grpSpLocks/>
          </p:cNvGrpSpPr>
          <p:nvPr/>
        </p:nvGrpSpPr>
        <p:grpSpPr bwMode="auto">
          <a:xfrm>
            <a:off x="800100" y="741363"/>
            <a:ext cx="8161338" cy="5922962"/>
            <a:chOff x="762000" y="695324"/>
            <a:chExt cx="7772400" cy="5553076"/>
          </a:xfrm>
        </p:grpSpPr>
        <p:pic>
          <p:nvPicPr>
            <p:cNvPr id="16387" name="Picture 6" descr="http://www.donthatemiami.com/wp-content/uploads/2012/08/2009-usa-flag-graphics.jpg"/>
            <p:cNvPicPr>
              <a:picLocks noChangeAspect="1" noChangeArrowheads="1"/>
            </p:cNvPicPr>
            <p:nvPr/>
          </p:nvPicPr>
          <p:blipFill>
            <a:blip r:embed="rId2"/>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91496"/>
              <a:ext cx="7772400" cy="1946777"/>
            </a:xfrm>
            <a:prstGeom prst="rect">
              <a:avLst/>
            </a:prstGeom>
            <a:solidFill>
              <a:schemeClr val="bg1"/>
            </a:solidFill>
            <a:ln>
              <a:noFill/>
            </a:ln>
          </p:spPr>
          <p:txBody>
            <a:bodyPr>
              <a:spAutoFit/>
            </a:bodyPr>
            <a:lstStyle/>
            <a:p>
              <a:pPr algn="ctr" defTabSz="966182" fontAlgn="auto">
                <a:spcBef>
                  <a:spcPts val="0"/>
                </a:spcBef>
                <a:spcAft>
                  <a:spcPts val="0"/>
                </a:spcAft>
                <a:defRPr/>
              </a:pPr>
              <a:endParaRPr lang="en-US" b="1" dirty="0">
                <a:latin typeface="+mj-lt"/>
                <a:cs typeface="+mn-cs"/>
              </a:endParaRPr>
            </a:p>
            <a:p>
              <a:pPr algn="ctr" defTabSz="966182" fontAlgn="auto">
                <a:spcBef>
                  <a:spcPts val="0"/>
                </a:spcBef>
                <a:spcAft>
                  <a:spcPts val="0"/>
                </a:spcAft>
                <a:defRPr/>
              </a:pPr>
              <a:r>
                <a:rPr lang="en-US" sz="4000" b="1" dirty="0">
                  <a:latin typeface="+mj-lt"/>
                  <a:cs typeface="+mn-cs"/>
                </a:rPr>
                <a:t>Mr. Dusty Durand</a:t>
              </a:r>
              <a:endParaRPr lang="en-US" sz="5100" b="1" dirty="0">
                <a:latin typeface="+mj-lt"/>
                <a:cs typeface="+mn-cs"/>
              </a:endParaRPr>
            </a:p>
            <a:p>
              <a:pPr algn="ctr" defTabSz="966182" fontAlgn="auto">
                <a:spcBef>
                  <a:spcPts val="0"/>
                </a:spcBef>
                <a:spcAft>
                  <a:spcPts val="0"/>
                </a:spcAft>
                <a:defRPr/>
              </a:pPr>
              <a:r>
                <a:rPr lang="en-US" sz="4000" b="1" dirty="0">
                  <a:latin typeface="+mj-lt"/>
                  <a:cs typeface="+mn-cs"/>
                </a:rPr>
                <a:t>Policy, Planning &amp; Legislative Affairs</a:t>
              </a:r>
            </a:p>
            <a:p>
              <a:pPr algn="ctr" defTabSz="966182" fontAlgn="auto">
                <a:spcBef>
                  <a:spcPts val="0"/>
                </a:spcBef>
                <a:spcAft>
                  <a:spcPts val="0"/>
                </a:spcAft>
                <a:defRPr/>
              </a:pPr>
              <a:endParaRPr lang="en-US" sz="3000" b="1" dirty="0">
                <a:latin typeface="+mj-lt"/>
                <a:cs typeface="+mn-cs"/>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Military Vet logo banner"/>
          <p:cNvPicPr>
            <a:picLocks noChangeAspect="1" noChangeArrowheads="1"/>
          </p:cNvPicPr>
          <p:nvPr/>
        </p:nvPicPr>
        <p:blipFill>
          <a:blip r:embed="rId3"/>
          <a:srcRect/>
          <a:stretch>
            <a:fillRect/>
          </a:stretch>
        </p:blipFill>
        <p:spPr bwMode="auto">
          <a:xfrm>
            <a:off x="479425" y="244475"/>
            <a:ext cx="8643938" cy="692150"/>
          </a:xfrm>
          <a:prstGeom prst="rect">
            <a:avLst/>
          </a:prstGeom>
          <a:noFill/>
          <a:ln w="9525">
            <a:noFill/>
            <a:miter lim="800000"/>
            <a:headEnd/>
            <a:tailEnd/>
          </a:ln>
        </p:spPr>
      </p:pic>
      <p:pic>
        <p:nvPicPr>
          <p:cNvPr id="17411" name="Picture 25" descr="red bottom banner"/>
          <p:cNvPicPr>
            <a:picLocks noChangeAspect="1" noChangeArrowheads="1"/>
          </p:cNvPicPr>
          <p:nvPr/>
        </p:nvPicPr>
        <p:blipFill>
          <a:blip r:embed="rId4"/>
          <a:srcRect/>
          <a:stretch>
            <a:fillRect/>
          </a:stretch>
        </p:blipFill>
        <p:spPr bwMode="auto">
          <a:xfrm>
            <a:off x="479425" y="6583363"/>
            <a:ext cx="8801100" cy="403225"/>
          </a:xfrm>
          <a:prstGeom prst="rect">
            <a:avLst/>
          </a:prstGeom>
          <a:noFill/>
          <a:ln w="9525">
            <a:noFill/>
            <a:miter lim="800000"/>
            <a:headEnd/>
            <a:tailEnd/>
          </a:ln>
        </p:spPr>
      </p:pic>
      <p:grpSp>
        <p:nvGrpSpPr>
          <p:cNvPr id="17412" name="Group 11"/>
          <p:cNvGrpSpPr>
            <a:grpSpLocks/>
          </p:cNvGrpSpPr>
          <p:nvPr/>
        </p:nvGrpSpPr>
        <p:grpSpPr bwMode="auto">
          <a:xfrm>
            <a:off x="3921125" y="6583363"/>
            <a:ext cx="5359400" cy="406400"/>
            <a:chOff x="3733800" y="5943600"/>
            <a:chExt cx="5105400" cy="381000"/>
          </a:xfrm>
        </p:grpSpPr>
        <p:sp>
          <p:nvSpPr>
            <p:cNvPr id="17417"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17418"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grpSp>
      <p:sp>
        <p:nvSpPr>
          <p:cNvPr id="17413" name="Rectangle 2"/>
          <p:cNvSpPr>
            <a:spLocks noChangeArrowheads="1"/>
          </p:cNvSpPr>
          <p:nvPr/>
        </p:nvSpPr>
        <p:spPr bwMode="auto">
          <a:xfrm>
            <a:off x="457200" y="1447800"/>
            <a:ext cx="8721725" cy="4560888"/>
          </a:xfrm>
          <a:prstGeom prst="rect">
            <a:avLst/>
          </a:prstGeom>
          <a:noFill/>
          <a:ln w="9525">
            <a:noFill/>
            <a:miter lim="800000"/>
            <a:headEnd/>
            <a:tailEnd/>
          </a:ln>
        </p:spPr>
        <p:txBody>
          <a:bodyPr lIns="96408" tIns="48205" rIns="96408" bIns="48205">
            <a:spAutoFit/>
          </a:bodyPr>
          <a:lstStyle/>
          <a:p>
            <a:pPr marL="455613" indent="-455613">
              <a:lnSpc>
                <a:spcPts val="2875"/>
              </a:lnSpc>
              <a:buFont typeface="Calibri" pitchFamily="34" charset="0"/>
              <a:buAutoNum type="arabicPeriod"/>
            </a:pPr>
            <a:r>
              <a:rPr lang="en-US" sz="2000">
                <a:latin typeface="Calibri" pitchFamily="34" charset="0"/>
              </a:rPr>
              <a:t>HB 131/Rep Barrar: Provides reduced tuition rates at community colleges and state related/state-owned institutions for Veterans, their spouses and dependent children.</a:t>
            </a:r>
          </a:p>
          <a:p>
            <a:pPr marL="455613" indent="-455613">
              <a:lnSpc>
                <a:spcPts val="2875"/>
              </a:lnSpc>
              <a:buFont typeface="Calibri" pitchFamily="34" charset="0"/>
              <a:buAutoNum type="arabicPeriod"/>
            </a:pPr>
            <a:r>
              <a:rPr lang="en-US" sz="2000">
                <a:latin typeface="Calibri" pitchFamily="34" charset="0"/>
              </a:rPr>
              <a:t>HB 157/Rep Heffley: Requires Commonwealth agencies to strongly consider a Veteran's military education, training and experience, for the purpose of receiving possible waivers from requirements for professional credentials.</a:t>
            </a:r>
          </a:p>
          <a:p>
            <a:pPr marL="455613" indent="-455613">
              <a:lnSpc>
                <a:spcPts val="2875"/>
              </a:lnSpc>
              <a:buFont typeface="Calibri" pitchFamily="34" charset="0"/>
              <a:buAutoNum type="arabicPeriod"/>
            </a:pPr>
            <a:r>
              <a:rPr lang="en-US" sz="2000">
                <a:latin typeface="Calibri" pitchFamily="34" charset="0"/>
              </a:rPr>
              <a:t>SB 42/Sen Baker: Provides penalties for anyone falsely claiming to be a Veteran to obtain Veterans status on a drivers license.</a:t>
            </a:r>
          </a:p>
          <a:p>
            <a:pPr marL="455613" indent="-455613">
              <a:lnSpc>
                <a:spcPts val="2875"/>
              </a:lnSpc>
              <a:buFont typeface="Calibri" pitchFamily="34" charset="0"/>
              <a:buAutoNum type="arabicPeriod"/>
            </a:pPr>
            <a:r>
              <a:rPr lang="en-US" sz="2000">
                <a:latin typeface="Calibri" pitchFamily="34" charset="0"/>
              </a:rPr>
              <a:t>SB 284/Sen Baker: Non-Veterans will be given the opportunity to express their support for Veterans by ordering the “Honoring Our Veterans" license plate for their motorcycles for $35; $15 of that $35 is then donated to the Veterans Trust Fund.  Veterans can obtain the plate for only $20.</a:t>
            </a:r>
          </a:p>
        </p:txBody>
      </p:sp>
      <p:sp>
        <p:nvSpPr>
          <p:cNvPr id="17414"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408" tIns="48205" rIns="96408" bIns="48205">
            <a:spAutoFit/>
          </a:bodyPr>
          <a:lstStyle/>
          <a:p>
            <a:endParaRPr lang="en-US">
              <a:latin typeface="Calibri" pitchFamily="34" charset="0"/>
            </a:endParaRPr>
          </a:p>
        </p:txBody>
      </p:sp>
      <p:sp>
        <p:nvSpPr>
          <p:cNvPr id="17415" name="Rectangle 5"/>
          <p:cNvSpPr>
            <a:spLocks noGrp="1" noChangeArrowheads="1"/>
          </p:cNvSpPr>
          <p:nvPr>
            <p:ph type="ctrTitle"/>
          </p:nvPr>
        </p:nvSpPr>
        <p:spPr>
          <a:xfrm>
            <a:off x="479425" y="304800"/>
            <a:ext cx="6081713" cy="427038"/>
          </a:xfrm>
        </p:spPr>
        <p:txBody>
          <a:bodyPr>
            <a:spAutoFit/>
          </a:bodyPr>
          <a:lstStyle/>
          <a:p>
            <a:r>
              <a:rPr lang="en-US" sz="2100" b="1" smtClean="0">
                <a:solidFill>
                  <a:schemeClr val="bg1"/>
                </a:solidFill>
              </a:rPr>
              <a:t>Current Legislation of Interest</a:t>
            </a:r>
          </a:p>
        </p:txBody>
      </p:sp>
      <p:sp>
        <p:nvSpPr>
          <p:cNvPr id="2058" name="Text Box 15"/>
          <p:cNvSpPr txBox="1">
            <a:spLocks noChangeArrowheads="1"/>
          </p:cNvSpPr>
          <p:nvPr/>
        </p:nvSpPr>
        <p:spPr bwMode="auto">
          <a:xfrm>
            <a:off x="400050" y="6583363"/>
            <a:ext cx="2160588" cy="361950"/>
          </a:xfrm>
          <a:prstGeom prst="rect">
            <a:avLst/>
          </a:prstGeom>
          <a:noFill/>
          <a:ln w="9525">
            <a:noFill/>
            <a:miter lim="800000"/>
            <a:headEnd/>
            <a:tailEnd/>
          </a:ln>
        </p:spPr>
        <p:txBody>
          <a:bodyPr lIns="96408" tIns="48205" rIns="96408" bIns="48205" anchor="ctr">
            <a:spAutoFit/>
          </a:bodyPr>
          <a:lstStyle/>
          <a:p>
            <a:pPr defTabSz="966182" eaLnBrk="0" fontAlgn="auto" hangingPunct="0">
              <a:spcBef>
                <a:spcPct val="50000"/>
              </a:spcBef>
              <a:spcAft>
                <a:spcPts val="0"/>
              </a:spcAft>
              <a:defRPr/>
            </a:pPr>
            <a:r>
              <a:rPr lang="en-US" sz="1700" dirty="0">
                <a:solidFill>
                  <a:schemeClr val="bg1"/>
                </a:solidFill>
                <a:latin typeface="+mj-lt"/>
                <a:cs typeface="+mn-cs"/>
              </a:rPr>
              <a:t>  As of </a:t>
            </a:r>
            <a:r>
              <a:rPr lang="en-US" sz="1700" dirty="0">
                <a:solidFill>
                  <a:schemeClr val="bg1"/>
                </a:solidFill>
                <a:latin typeface="+mj-lt"/>
                <a:cs typeface="+mn-cs"/>
              </a:rPr>
              <a:t>01 APRIL 2015</a:t>
            </a:r>
            <a:endParaRPr lang="en-US" sz="1700" dirty="0">
              <a:solidFill>
                <a:schemeClr val="bg1"/>
              </a:solidFill>
              <a:latin typeface="+mj-lt"/>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Military Vet logo banner"/>
          <p:cNvPicPr>
            <a:picLocks noChangeAspect="1" noChangeArrowheads="1"/>
          </p:cNvPicPr>
          <p:nvPr/>
        </p:nvPicPr>
        <p:blipFill>
          <a:blip r:embed="rId3"/>
          <a:srcRect/>
          <a:stretch>
            <a:fillRect/>
          </a:stretch>
        </p:blipFill>
        <p:spPr bwMode="auto">
          <a:xfrm>
            <a:off x="479425" y="244475"/>
            <a:ext cx="8643938" cy="692150"/>
          </a:xfrm>
          <a:prstGeom prst="rect">
            <a:avLst/>
          </a:prstGeom>
          <a:noFill/>
          <a:ln w="9525">
            <a:noFill/>
            <a:miter lim="800000"/>
            <a:headEnd/>
            <a:tailEnd/>
          </a:ln>
        </p:spPr>
      </p:pic>
      <p:pic>
        <p:nvPicPr>
          <p:cNvPr id="18435" name="Picture 25" descr="red bottom banner"/>
          <p:cNvPicPr>
            <a:picLocks noChangeAspect="1" noChangeArrowheads="1"/>
          </p:cNvPicPr>
          <p:nvPr/>
        </p:nvPicPr>
        <p:blipFill>
          <a:blip r:embed="rId4"/>
          <a:srcRect/>
          <a:stretch>
            <a:fillRect/>
          </a:stretch>
        </p:blipFill>
        <p:spPr bwMode="auto">
          <a:xfrm>
            <a:off x="479425" y="6583363"/>
            <a:ext cx="8801100" cy="403225"/>
          </a:xfrm>
          <a:prstGeom prst="rect">
            <a:avLst/>
          </a:prstGeom>
          <a:noFill/>
          <a:ln w="9525">
            <a:noFill/>
            <a:miter lim="800000"/>
            <a:headEnd/>
            <a:tailEnd/>
          </a:ln>
        </p:spPr>
      </p:pic>
      <p:grpSp>
        <p:nvGrpSpPr>
          <p:cNvPr id="18436" name="Group 11"/>
          <p:cNvGrpSpPr>
            <a:grpSpLocks/>
          </p:cNvGrpSpPr>
          <p:nvPr/>
        </p:nvGrpSpPr>
        <p:grpSpPr bwMode="auto">
          <a:xfrm>
            <a:off x="3921125" y="6583363"/>
            <a:ext cx="5359400" cy="406400"/>
            <a:chOff x="3733800" y="5943600"/>
            <a:chExt cx="5105400" cy="381000"/>
          </a:xfrm>
        </p:grpSpPr>
        <p:sp>
          <p:nvSpPr>
            <p:cNvPr id="1844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1844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grpSp>
      <p:sp>
        <p:nvSpPr>
          <p:cNvPr id="18437" name="Rectangle 2"/>
          <p:cNvSpPr>
            <a:spLocks noChangeArrowheads="1"/>
          </p:cNvSpPr>
          <p:nvPr/>
        </p:nvSpPr>
        <p:spPr bwMode="auto">
          <a:xfrm>
            <a:off x="457200" y="1447800"/>
            <a:ext cx="8721725" cy="4187825"/>
          </a:xfrm>
          <a:prstGeom prst="rect">
            <a:avLst/>
          </a:prstGeom>
          <a:noFill/>
          <a:ln w="9525">
            <a:noFill/>
            <a:miter lim="800000"/>
            <a:headEnd/>
            <a:tailEnd/>
          </a:ln>
        </p:spPr>
        <p:txBody>
          <a:bodyPr lIns="96408" tIns="48205" rIns="96408" bIns="48205">
            <a:spAutoFit/>
          </a:bodyPr>
          <a:lstStyle/>
          <a:p>
            <a:pPr marL="455613" indent="-455613">
              <a:lnSpc>
                <a:spcPts val="2875"/>
              </a:lnSpc>
              <a:buFont typeface="Calibri" pitchFamily="34" charset="0"/>
              <a:buAutoNum type="arabicPeriod" startAt="5"/>
            </a:pPr>
            <a:r>
              <a:rPr lang="en-US" sz="2000">
                <a:latin typeface="Calibri" pitchFamily="34" charset="0"/>
              </a:rPr>
              <a:t>HB 175/Rep Goodman: Amends the Persian Gulf Conflict Veterans Benefit Act further providing for application for compensation by changing the deadline for filing applications from August 31, 2015, to August 31, 2018, and extending authorization for commonwealth indebtedness from ten years to 13 years. </a:t>
            </a:r>
          </a:p>
          <a:p>
            <a:pPr marL="455613" indent="-455613">
              <a:lnSpc>
                <a:spcPts val="2875"/>
              </a:lnSpc>
              <a:buFont typeface="Calibri" pitchFamily="34" charset="0"/>
              <a:buAutoNum type="arabicPeriod" startAt="5"/>
            </a:pPr>
            <a:r>
              <a:rPr lang="en-US" sz="2000">
                <a:latin typeface="Calibri" pitchFamily="34" charset="0"/>
              </a:rPr>
              <a:t>SB 24/Sen Greenleaf: Reduces the percentage of service-connected disability required for a Veteran to qualify for a severely Disabled Veteran License Plate from 100% disability to at least 75% disability.</a:t>
            </a:r>
          </a:p>
          <a:p>
            <a:pPr marL="455613" indent="-455613">
              <a:lnSpc>
                <a:spcPts val="2875"/>
              </a:lnSpc>
              <a:buFont typeface="Calibri" pitchFamily="34" charset="0"/>
              <a:buAutoNum type="arabicPeriod" startAt="5"/>
            </a:pPr>
            <a:r>
              <a:rPr lang="en-US" sz="2000">
                <a:latin typeface="Calibri" pitchFamily="34" charset="0"/>
              </a:rPr>
              <a:t>HB 192/Rep Gillen: Requires the director of the State Civil Service Commission to advertise the Veteran's preference on all of the commission's examination materials, announcements, advertisements and the commission's website.</a:t>
            </a:r>
          </a:p>
        </p:txBody>
      </p:sp>
      <p:sp>
        <p:nvSpPr>
          <p:cNvPr id="18438"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408" tIns="48205" rIns="96408" bIns="48205">
            <a:spAutoFit/>
          </a:bodyPr>
          <a:lstStyle/>
          <a:p>
            <a:endParaRPr lang="en-US">
              <a:latin typeface="Calibri" pitchFamily="34" charset="0"/>
            </a:endParaRPr>
          </a:p>
        </p:txBody>
      </p:sp>
      <p:sp>
        <p:nvSpPr>
          <p:cNvPr id="18439" name="Rectangle 5"/>
          <p:cNvSpPr>
            <a:spLocks noGrp="1" noChangeArrowheads="1"/>
          </p:cNvSpPr>
          <p:nvPr>
            <p:ph type="ctrTitle"/>
          </p:nvPr>
        </p:nvSpPr>
        <p:spPr>
          <a:xfrm>
            <a:off x="479425" y="304800"/>
            <a:ext cx="6081713" cy="427038"/>
          </a:xfrm>
        </p:spPr>
        <p:txBody>
          <a:bodyPr>
            <a:spAutoFit/>
          </a:bodyPr>
          <a:lstStyle/>
          <a:p>
            <a:r>
              <a:rPr lang="en-US" sz="2100" b="1" smtClean="0">
                <a:solidFill>
                  <a:schemeClr val="bg1"/>
                </a:solidFill>
              </a:rPr>
              <a:t>Current Legislation of Interest</a:t>
            </a:r>
          </a:p>
        </p:txBody>
      </p:sp>
      <p:sp>
        <p:nvSpPr>
          <p:cNvPr id="2058" name="Text Box 15"/>
          <p:cNvSpPr txBox="1">
            <a:spLocks noChangeArrowheads="1"/>
          </p:cNvSpPr>
          <p:nvPr/>
        </p:nvSpPr>
        <p:spPr bwMode="auto">
          <a:xfrm>
            <a:off x="400050" y="6583363"/>
            <a:ext cx="2160588" cy="361950"/>
          </a:xfrm>
          <a:prstGeom prst="rect">
            <a:avLst/>
          </a:prstGeom>
          <a:noFill/>
          <a:ln w="9525">
            <a:noFill/>
            <a:miter lim="800000"/>
            <a:headEnd/>
            <a:tailEnd/>
          </a:ln>
        </p:spPr>
        <p:txBody>
          <a:bodyPr lIns="96408" tIns="48205" rIns="96408" bIns="48205" anchor="ctr">
            <a:spAutoFit/>
          </a:bodyPr>
          <a:lstStyle/>
          <a:p>
            <a:pPr defTabSz="966182" eaLnBrk="0" fontAlgn="auto" hangingPunct="0">
              <a:spcBef>
                <a:spcPct val="50000"/>
              </a:spcBef>
              <a:spcAft>
                <a:spcPts val="0"/>
              </a:spcAft>
              <a:defRPr/>
            </a:pPr>
            <a:r>
              <a:rPr lang="en-US" sz="1700" dirty="0">
                <a:solidFill>
                  <a:schemeClr val="bg1"/>
                </a:solidFill>
                <a:latin typeface="+mj-lt"/>
                <a:cs typeface="+mn-cs"/>
              </a:rPr>
              <a:t>  As of </a:t>
            </a:r>
            <a:r>
              <a:rPr lang="en-US" sz="1700" dirty="0">
                <a:solidFill>
                  <a:schemeClr val="bg1"/>
                </a:solidFill>
                <a:latin typeface="+mj-lt"/>
                <a:cs typeface="+mn-cs"/>
              </a:rPr>
              <a:t>01 APRIL 2015</a:t>
            </a:r>
            <a:endParaRPr lang="en-US" sz="1700" dirty="0">
              <a:solidFill>
                <a:schemeClr val="bg1"/>
              </a:solidFill>
              <a:latin typeface="+mj-lt"/>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Military Vet logo banner"/>
          <p:cNvPicPr>
            <a:picLocks noChangeAspect="1" noChangeArrowheads="1"/>
          </p:cNvPicPr>
          <p:nvPr/>
        </p:nvPicPr>
        <p:blipFill>
          <a:blip r:embed="rId3"/>
          <a:srcRect/>
          <a:stretch>
            <a:fillRect/>
          </a:stretch>
        </p:blipFill>
        <p:spPr bwMode="auto">
          <a:xfrm>
            <a:off x="479425" y="244475"/>
            <a:ext cx="8643938" cy="692150"/>
          </a:xfrm>
          <a:prstGeom prst="rect">
            <a:avLst/>
          </a:prstGeom>
          <a:noFill/>
          <a:ln w="9525">
            <a:noFill/>
            <a:miter lim="800000"/>
            <a:headEnd/>
            <a:tailEnd/>
          </a:ln>
        </p:spPr>
      </p:pic>
      <p:pic>
        <p:nvPicPr>
          <p:cNvPr id="19459" name="Picture 25" descr="red bottom banner"/>
          <p:cNvPicPr>
            <a:picLocks noChangeAspect="1" noChangeArrowheads="1"/>
          </p:cNvPicPr>
          <p:nvPr/>
        </p:nvPicPr>
        <p:blipFill>
          <a:blip r:embed="rId4"/>
          <a:srcRect/>
          <a:stretch>
            <a:fillRect/>
          </a:stretch>
        </p:blipFill>
        <p:spPr bwMode="auto">
          <a:xfrm>
            <a:off x="479425" y="6583363"/>
            <a:ext cx="8801100" cy="403225"/>
          </a:xfrm>
          <a:prstGeom prst="rect">
            <a:avLst/>
          </a:prstGeom>
          <a:noFill/>
          <a:ln w="9525">
            <a:noFill/>
            <a:miter lim="800000"/>
            <a:headEnd/>
            <a:tailEnd/>
          </a:ln>
        </p:spPr>
      </p:pic>
      <p:grpSp>
        <p:nvGrpSpPr>
          <p:cNvPr id="19460" name="Group 11"/>
          <p:cNvGrpSpPr>
            <a:grpSpLocks/>
          </p:cNvGrpSpPr>
          <p:nvPr/>
        </p:nvGrpSpPr>
        <p:grpSpPr bwMode="auto">
          <a:xfrm>
            <a:off x="3921125" y="6583363"/>
            <a:ext cx="5359400" cy="406400"/>
            <a:chOff x="3733800" y="5943600"/>
            <a:chExt cx="5105400" cy="381000"/>
          </a:xfrm>
        </p:grpSpPr>
        <p:sp>
          <p:nvSpPr>
            <p:cNvPr id="19465"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19466"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grpSp>
      <p:sp>
        <p:nvSpPr>
          <p:cNvPr id="2054" name="Rectangle 2"/>
          <p:cNvSpPr>
            <a:spLocks noChangeArrowheads="1"/>
          </p:cNvSpPr>
          <p:nvPr/>
        </p:nvSpPr>
        <p:spPr bwMode="auto">
          <a:xfrm>
            <a:off x="457200" y="1066800"/>
            <a:ext cx="8721725" cy="5237163"/>
          </a:xfrm>
          <a:prstGeom prst="rect">
            <a:avLst/>
          </a:prstGeom>
          <a:noFill/>
          <a:ln w="9525">
            <a:noFill/>
            <a:miter lim="800000"/>
            <a:headEnd/>
            <a:tailEnd/>
          </a:ln>
        </p:spPr>
        <p:txBody>
          <a:bodyPr lIns="96408" tIns="48205" rIns="96408" bIns="48205">
            <a:spAutoFit/>
          </a:bodyPr>
          <a:lstStyle/>
          <a:p>
            <a:pPr defTabSz="966182" fontAlgn="auto">
              <a:spcBef>
                <a:spcPts val="0"/>
              </a:spcBef>
              <a:spcAft>
                <a:spcPts val="0"/>
              </a:spcAft>
              <a:defRPr/>
            </a:pPr>
            <a:r>
              <a:rPr lang="en-US" sz="2200" dirty="0">
                <a:latin typeface="+mn-lt"/>
                <a:cs typeface="+mn-cs"/>
              </a:rPr>
              <a:t>DMVA has reserved the East Capitol Rotunda to host “Veterans Day at the Capitol 2015” on June 10</a:t>
            </a:r>
            <a:r>
              <a:rPr lang="en-US" sz="2200" baseline="30000" dirty="0">
                <a:latin typeface="+mn-lt"/>
                <a:cs typeface="+mn-cs"/>
              </a:rPr>
              <a:t>th</a:t>
            </a:r>
            <a:r>
              <a:rPr lang="en-US" sz="2200" dirty="0">
                <a:latin typeface="+mn-lt"/>
                <a:cs typeface="+mn-cs"/>
              </a:rPr>
              <a:t>, 2015 from 0800-1500.</a:t>
            </a:r>
          </a:p>
          <a:p>
            <a:pPr defTabSz="966182" fontAlgn="auto">
              <a:spcBef>
                <a:spcPts val="0"/>
              </a:spcBef>
              <a:spcAft>
                <a:spcPts val="0"/>
              </a:spcAft>
              <a:defRPr/>
            </a:pPr>
            <a:r>
              <a:rPr lang="en-US" sz="2200" dirty="0">
                <a:latin typeface="+mn-lt"/>
                <a:cs typeface="+mn-cs"/>
              </a:rPr>
              <a:t>This event is meant to raise awareness with state legislators for Veterans’ programs, services and organizations.</a:t>
            </a:r>
          </a:p>
          <a:p>
            <a:pPr defTabSz="966182" fontAlgn="auto">
              <a:spcBef>
                <a:spcPts val="0"/>
              </a:spcBef>
              <a:spcAft>
                <a:spcPts val="0"/>
              </a:spcAft>
              <a:defRPr/>
            </a:pPr>
            <a:r>
              <a:rPr lang="en-US" sz="2200" dirty="0">
                <a:latin typeface="+mn-lt"/>
                <a:cs typeface="+mn-cs"/>
              </a:rPr>
              <a:t>Event will include display tables in the East Capitol Rotunda, available to Veterans organizations and those that support Veterans.</a:t>
            </a:r>
          </a:p>
          <a:p>
            <a:pPr defTabSz="966182" fontAlgn="auto">
              <a:spcBef>
                <a:spcPts val="0"/>
              </a:spcBef>
              <a:spcAft>
                <a:spcPts val="0"/>
              </a:spcAft>
              <a:defRPr/>
            </a:pPr>
            <a:r>
              <a:rPr lang="en-US" sz="2200" dirty="0">
                <a:latin typeface="+mn-lt"/>
                <a:cs typeface="+mn-cs"/>
              </a:rPr>
              <a:t>Governor Wolf will be invited by the Chairman of the State Veterans Commission (SVC).</a:t>
            </a:r>
          </a:p>
          <a:p>
            <a:pPr defTabSz="966182" fontAlgn="auto">
              <a:spcBef>
                <a:spcPts val="0"/>
              </a:spcBef>
              <a:spcAft>
                <a:spcPts val="0"/>
              </a:spcAft>
              <a:defRPr/>
            </a:pPr>
            <a:r>
              <a:rPr lang="en-US" sz="2200" dirty="0">
                <a:latin typeface="+mn-lt"/>
                <a:cs typeface="+mn-cs"/>
              </a:rPr>
              <a:t>Event includes opening remarks from John Brenner (SVC Chairman), and Deputy Adjutant General for Veterans Affairs Jerry Beck, BG (Ret.), additional speakers upon request to the State Veterans Commission.</a:t>
            </a:r>
          </a:p>
          <a:p>
            <a:pPr defTabSz="966182" fontAlgn="auto">
              <a:spcBef>
                <a:spcPts val="0"/>
              </a:spcBef>
              <a:spcAft>
                <a:spcPts val="0"/>
              </a:spcAft>
              <a:defRPr/>
            </a:pPr>
            <a:r>
              <a:rPr lang="en-US" sz="2200" dirty="0">
                <a:latin typeface="+mn-lt"/>
                <a:cs typeface="+mn-cs"/>
              </a:rPr>
              <a:t>Registration form for display tables must be submitted no later than 26 April 2015. </a:t>
            </a:r>
          </a:p>
          <a:p>
            <a:pPr marL="483090" lvl="1" indent="0" defTabSz="966182" fontAlgn="auto">
              <a:spcBef>
                <a:spcPts val="0"/>
              </a:spcBef>
              <a:spcAft>
                <a:spcPts val="0"/>
              </a:spcAft>
              <a:defRPr/>
            </a:pPr>
            <a:endParaRPr lang="en-US" sz="1600" dirty="0">
              <a:latin typeface="+mn-lt"/>
              <a:cs typeface="+mn-cs"/>
            </a:endParaRPr>
          </a:p>
          <a:p>
            <a:pPr marL="457037" lvl="1" indent="0" defTabSz="966182" fontAlgn="auto">
              <a:spcBef>
                <a:spcPts val="0"/>
              </a:spcBef>
              <a:spcAft>
                <a:spcPts val="0"/>
              </a:spcAft>
              <a:defRPr/>
            </a:pPr>
            <a:r>
              <a:rPr lang="en-US" sz="1600" b="1" i="1" dirty="0">
                <a:latin typeface="+mn-lt"/>
                <a:cs typeface="+mn-cs"/>
              </a:rPr>
              <a:t>This day is a great opportunity for organizations to schedule legislative visits to discuss Veteran priorities with state legislators.    </a:t>
            </a:r>
          </a:p>
        </p:txBody>
      </p:sp>
      <p:sp>
        <p:nvSpPr>
          <p:cNvPr id="19462"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408" tIns="48205" rIns="96408" bIns="48205">
            <a:spAutoFit/>
          </a:bodyPr>
          <a:lstStyle/>
          <a:p>
            <a:endParaRPr lang="en-US">
              <a:latin typeface="Calibri" pitchFamily="34" charset="0"/>
            </a:endParaRPr>
          </a:p>
        </p:txBody>
      </p:sp>
      <p:sp>
        <p:nvSpPr>
          <p:cNvPr id="19463" name="Rectangle 5"/>
          <p:cNvSpPr>
            <a:spLocks noGrp="1" noChangeArrowheads="1"/>
          </p:cNvSpPr>
          <p:nvPr>
            <p:ph type="ctrTitle"/>
          </p:nvPr>
        </p:nvSpPr>
        <p:spPr>
          <a:xfrm>
            <a:off x="479425" y="304800"/>
            <a:ext cx="6081713" cy="476250"/>
          </a:xfrm>
        </p:spPr>
        <p:txBody>
          <a:bodyPr>
            <a:spAutoFit/>
          </a:bodyPr>
          <a:lstStyle/>
          <a:p>
            <a:r>
              <a:rPr lang="en-US" sz="2400" b="1" smtClean="0">
                <a:solidFill>
                  <a:schemeClr val="bg1"/>
                </a:solidFill>
                <a:latin typeface="Arial Unicode MS" pitchFamily="34" charset="-128"/>
              </a:rPr>
              <a:t>VETERANS DAY AT THE CAPITOL</a:t>
            </a:r>
            <a:endParaRPr lang="en-US" sz="2100" b="1" smtClean="0">
              <a:solidFill>
                <a:schemeClr val="bg1"/>
              </a:solidFill>
            </a:endParaRPr>
          </a:p>
        </p:txBody>
      </p:sp>
      <p:sp>
        <p:nvSpPr>
          <p:cNvPr id="2058" name="Text Box 15"/>
          <p:cNvSpPr txBox="1">
            <a:spLocks noChangeArrowheads="1"/>
          </p:cNvSpPr>
          <p:nvPr/>
        </p:nvSpPr>
        <p:spPr bwMode="auto">
          <a:xfrm>
            <a:off x="400050" y="6583363"/>
            <a:ext cx="2160588" cy="361950"/>
          </a:xfrm>
          <a:prstGeom prst="rect">
            <a:avLst/>
          </a:prstGeom>
          <a:noFill/>
          <a:ln w="9525">
            <a:noFill/>
            <a:miter lim="800000"/>
            <a:headEnd/>
            <a:tailEnd/>
          </a:ln>
        </p:spPr>
        <p:txBody>
          <a:bodyPr lIns="96408" tIns="48205" rIns="96408" bIns="48205" anchor="ctr">
            <a:spAutoFit/>
          </a:bodyPr>
          <a:lstStyle/>
          <a:p>
            <a:pPr defTabSz="966182" eaLnBrk="0" fontAlgn="auto" hangingPunct="0">
              <a:spcBef>
                <a:spcPct val="50000"/>
              </a:spcBef>
              <a:spcAft>
                <a:spcPts val="0"/>
              </a:spcAft>
              <a:defRPr/>
            </a:pPr>
            <a:r>
              <a:rPr lang="en-US" sz="1700" dirty="0">
                <a:solidFill>
                  <a:schemeClr val="bg1"/>
                </a:solidFill>
                <a:latin typeface="+mj-lt"/>
                <a:cs typeface="+mn-cs"/>
              </a:rPr>
              <a:t>  As of </a:t>
            </a:r>
            <a:r>
              <a:rPr lang="en-US" sz="1700" dirty="0">
                <a:solidFill>
                  <a:schemeClr val="bg1"/>
                </a:solidFill>
                <a:latin typeface="+mj-lt"/>
                <a:cs typeface="+mn-cs"/>
              </a:rPr>
              <a:t>01 APRIL 2015</a:t>
            </a:r>
            <a:endParaRPr lang="en-US" sz="1700" dirty="0">
              <a:solidFill>
                <a:schemeClr val="bg1"/>
              </a:solidFill>
              <a:latin typeface="+mj-lt"/>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www.donthatemiami.com/wp-content/uploads/2012/08/2009-usa-flag-graphics.jpg"/>
          <p:cNvPicPr>
            <a:picLocks noChangeAspect="1" noChangeArrowheads="1"/>
          </p:cNvPicPr>
          <p:nvPr/>
        </p:nvPicPr>
        <p:blipFill>
          <a:blip r:embed="rId2"/>
          <a:srcRect/>
          <a:stretch>
            <a:fillRect/>
          </a:stretch>
        </p:blipFill>
        <p:spPr bwMode="auto">
          <a:xfrm>
            <a:off x="755650" y="781050"/>
            <a:ext cx="8569325" cy="6242050"/>
          </a:xfrm>
          <a:prstGeom prst="rect">
            <a:avLst/>
          </a:prstGeom>
          <a:noFill/>
          <a:ln w="28575">
            <a:noFill/>
            <a:miter lim="800000"/>
            <a:headEnd/>
            <a:tailEnd/>
          </a:ln>
        </p:spPr>
      </p:pic>
      <p:sp>
        <p:nvSpPr>
          <p:cNvPr id="5" name="Rectangle 4"/>
          <p:cNvSpPr/>
          <p:nvPr/>
        </p:nvSpPr>
        <p:spPr>
          <a:xfrm>
            <a:off x="755650" y="2947988"/>
            <a:ext cx="8569325" cy="1689100"/>
          </a:xfrm>
          <a:prstGeom prst="rect">
            <a:avLst/>
          </a:prstGeom>
          <a:solidFill>
            <a:schemeClr val="bg1"/>
          </a:solidFill>
          <a:ln>
            <a:noFill/>
          </a:ln>
        </p:spPr>
        <p:txBody>
          <a:bodyPr lIns="102144" tIns="51073" rIns="102144" bIns="51073">
            <a:spAutoFit/>
          </a:bodyPr>
          <a:lstStyle/>
          <a:p>
            <a:pPr algn="ctr" defTabSz="966182" fontAlgn="auto">
              <a:spcBef>
                <a:spcPts val="0"/>
              </a:spcBef>
              <a:spcAft>
                <a:spcPts val="0"/>
              </a:spcAft>
              <a:defRPr/>
            </a:pPr>
            <a:endParaRPr lang="en-US" sz="1200" b="1" dirty="0">
              <a:latin typeface="+mj-lt"/>
              <a:cs typeface="+mn-cs"/>
            </a:endParaRPr>
          </a:p>
          <a:p>
            <a:pPr algn="ctr" defTabSz="966182" fontAlgn="auto">
              <a:spcBef>
                <a:spcPts val="0"/>
              </a:spcBef>
              <a:spcAft>
                <a:spcPts val="0"/>
              </a:spcAft>
              <a:defRPr/>
            </a:pPr>
            <a:r>
              <a:rPr lang="en-US" sz="4000" b="1" dirty="0">
                <a:latin typeface="+mj-lt"/>
                <a:cs typeface="+mn-cs"/>
              </a:rPr>
              <a:t>Mr. Andrew Ruscavage</a:t>
            </a:r>
            <a:endParaRPr lang="en-US" sz="4000" b="1" dirty="0">
              <a:latin typeface="+mj-lt"/>
              <a:cs typeface="+mn-cs"/>
            </a:endParaRPr>
          </a:p>
          <a:p>
            <a:pPr algn="ctr" defTabSz="966182" fontAlgn="auto">
              <a:spcBef>
                <a:spcPts val="0"/>
              </a:spcBef>
              <a:spcAft>
                <a:spcPts val="0"/>
              </a:spcAft>
              <a:defRPr/>
            </a:pPr>
            <a:r>
              <a:rPr lang="en-US" sz="4000" b="1" dirty="0">
                <a:latin typeface="+mj-lt"/>
                <a:cs typeface="+mn-cs"/>
              </a:rPr>
              <a:t>State Veterans’ Homes</a:t>
            </a:r>
            <a:endParaRPr lang="en-US" sz="4000" b="1" dirty="0">
              <a:latin typeface="+mj-lt"/>
              <a:cs typeface="+mn-cs"/>
            </a:endParaRPr>
          </a:p>
          <a:p>
            <a:pPr algn="ctr" defTabSz="966182" fontAlgn="auto">
              <a:spcBef>
                <a:spcPts val="0"/>
              </a:spcBef>
              <a:spcAft>
                <a:spcPts val="0"/>
              </a:spcAft>
              <a:defRPr/>
            </a:pPr>
            <a:endParaRPr lang="en-US" sz="1200" b="1" dirty="0">
              <a:latin typeface="+mj-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Military Vet logo banner"/>
          <p:cNvPicPr>
            <a:picLocks noChangeAspect="1" noChangeArrowheads="1"/>
          </p:cNvPicPr>
          <p:nvPr/>
        </p:nvPicPr>
        <p:blipFill>
          <a:blip r:embed="rId2"/>
          <a:srcRect/>
          <a:stretch>
            <a:fillRect/>
          </a:stretch>
        </p:blipFill>
        <p:spPr bwMode="auto">
          <a:xfrm>
            <a:off x="501650" y="433388"/>
            <a:ext cx="9077325" cy="738187"/>
          </a:xfrm>
          <a:prstGeom prst="rect">
            <a:avLst/>
          </a:prstGeom>
          <a:noFill/>
          <a:ln w="9525">
            <a:noFill/>
            <a:miter lim="800000"/>
            <a:headEnd/>
            <a:tailEnd/>
          </a:ln>
        </p:spPr>
      </p:pic>
      <p:pic>
        <p:nvPicPr>
          <p:cNvPr id="21507" name="Picture 25" descr="red bottom banner"/>
          <p:cNvPicPr>
            <a:picLocks noChangeAspect="1" noChangeArrowheads="1"/>
          </p:cNvPicPr>
          <p:nvPr/>
        </p:nvPicPr>
        <p:blipFill>
          <a:blip r:embed="rId3"/>
          <a:srcRect/>
          <a:stretch>
            <a:fillRect/>
          </a:stretch>
        </p:blipFill>
        <p:spPr bwMode="auto">
          <a:xfrm>
            <a:off x="239713" y="6765925"/>
            <a:ext cx="9240837" cy="430213"/>
          </a:xfrm>
          <a:prstGeom prst="rect">
            <a:avLst/>
          </a:prstGeom>
          <a:noFill/>
          <a:ln w="9525">
            <a:noFill/>
            <a:miter lim="800000"/>
            <a:headEnd/>
            <a:tailEnd/>
          </a:ln>
        </p:spPr>
      </p:pic>
      <p:sp>
        <p:nvSpPr>
          <p:cNvPr id="21508" name="Rectangle 8"/>
          <p:cNvSpPr>
            <a:spLocks noChangeArrowheads="1"/>
          </p:cNvSpPr>
          <p:nvPr/>
        </p:nvSpPr>
        <p:spPr bwMode="auto">
          <a:xfrm>
            <a:off x="8401050" y="6762750"/>
            <a:ext cx="1344613" cy="433388"/>
          </a:xfrm>
          <a:prstGeom prst="rect">
            <a:avLst/>
          </a:prstGeom>
          <a:noFill/>
          <a:ln w="9525">
            <a:noFill/>
            <a:miter lim="800000"/>
            <a:headEnd/>
            <a:tailEnd/>
          </a:ln>
        </p:spPr>
        <p:txBody>
          <a:bodyPr lIns="102144" tIns="51073" rIns="102144" bIns="51073" anchor="ctr"/>
          <a:lstStyle/>
          <a:p>
            <a:r>
              <a:rPr lang="en-US" sz="1400">
                <a:solidFill>
                  <a:schemeClr val="bg1"/>
                </a:solidFill>
                <a:latin typeface="Verdana" pitchFamily="34" charset="0"/>
              </a:rPr>
              <a:t>&gt; country</a:t>
            </a:r>
          </a:p>
        </p:txBody>
      </p:sp>
      <p:sp>
        <p:nvSpPr>
          <p:cNvPr id="21509" name="Rectangle 10"/>
          <p:cNvSpPr>
            <a:spLocks noChangeArrowheads="1"/>
          </p:cNvSpPr>
          <p:nvPr/>
        </p:nvSpPr>
        <p:spPr bwMode="auto">
          <a:xfrm>
            <a:off x="3921125" y="6762750"/>
            <a:ext cx="4367213" cy="433388"/>
          </a:xfrm>
          <a:prstGeom prst="rect">
            <a:avLst/>
          </a:prstGeom>
          <a:noFill/>
          <a:ln w="9525">
            <a:noFill/>
            <a:miter lim="800000"/>
            <a:headEnd/>
            <a:tailEnd/>
          </a:ln>
        </p:spPr>
        <p:txBody>
          <a:bodyPr lIns="102144" tIns="51073" rIns="102144" bIns="51073" anchor="ctr"/>
          <a:lstStyle/>
          <a:p>
            <a:pPr algn="r"/>
            <a:r>
              <a:rPr lang="en-US" sz="1400">
                <a:solidFill>
                  <a:schemeClr val="bg1"/>
                </a:solidFill>
                <a:latin typeface="Verdana" pitchFamily="34" charset="0"/>
              </a:rPr>
              <a:t>  &gt; community &gt; commonwealth </a:t>
            </a:r>
          </a:p>
        </p:txBody>
      </p:sp>
      <p:sp>
        <p:nvSpPr>
          <p:cNvPr id="21510" name="Rectangle 7"/>
          <p:cNvSpPr>
            <a:spLocks noChangeArrowheads="1"/>
          </p:cNvSpPr>
          <p:nvPr/>
        </p:nvSpPr>
        <p:spPr bwMode="auto">
          <a:xfrm>
            <a:off x="3178175" y="3692525"/>
            <a:ext cx="204788" cy="398463"/>
          </a:xfrm>
          <a:prstGeom prst="rect">
            <a:avLst/>
          </a:prstGeom>
          <a:noFill/>
          <a:ln w="9525">
            <a:noFill/>
            <a:miter lim="800000"/>
            <a:headEnd/>
            <a:tailEnd/>
          </a:ln>
        </p:spPr>
        <p:txBody>
          <a:bodyPr wrap="none" lIns="102144" tIns="51073" rIns="102144" bIns="51073">
            <a:spAutoFit/>
          </a:bodyPr>
          <a:lstStyle/>
          <a:p>
            <a:endParaRPr lang="en-US">
              <a:latin typeface="Calibri" pitchFamily="34" charset="0"/>
            </a:endParaRPr>
          </a:p>
        </p:txBody>
      </p:sp>
      <p:sp>
        <p:nvSpPr>
          <p:cNvPr id="21511" name="Rectangle 5"/>
          <p:cNvSpPr txBox="1">
            <a:spLocks noChangeArrowheads="1"/>
          </p:cNvSpPr>
          <p:nvPr/>
        </p:nvSpPr>
        <p:spPr bwMode="auto">
          <a:xfrm>
            <a:off x="504825" y="520700"/>
            <a:ext cx="6300788" cy="454025"/>
          </a:xfrm>
          <a:prstGeom prst="rect">
            <a:avLst/>
          </a:prstGeom>
          <a:noFill/>
          <a:ln w="9525">
            <a:noFill/>
            <a:miter lim="800000"/>
            <a:headEnd/>
            <a:tailEnd/>
          </a:ln>
        </p:spPr>
        <p:txBody>
          <a:bodyPr lIns="102144" tIns="51073" rIns="102144" bIns="51073" anchor="ctr">
            <a:spAutoFit/>
          </a:bodyPr>
          <a:lstStyle/>
          <a:p>
            <a:pPr algn="ctr" defTabSz="914400"/>
            <a:r>
              <a:rPr lang="en-US" sz="2200" b="1">
                <a:solidFill>
                  <a:schemeClr val="bg1"/>
                </a:solidFill>
                <a:latin typeface="Calibri" pitchFamily="34" charset="0"/>
              </a:rPr>
              <a:t>BUREAU OF VETERANS’ HOMES</a:t>
            </a:r>
          </a:p>
        </p:txBody>
      </p:sp>
      <p:sp>
        <p:nvSpPr>
          <p:cNvPr id="10" name="Text Box 15"/>
          <p:cNvSpPr txBox="1">
            <a:spLocks noChangeArrowheads="1"/>
          </p:cNvSpPr>
          <p:nvPr/>
        </p:nvSpPr>
        <p:spPr bwMode="auto">
          <a:xfrm>
            <a:off x="420688" y="6762750"/>
            <a:ext cx="1931987" cy="384175"/>
          </a:xfrm>
          <a:prstGeom prst="rect">
            <a:avLst/>
          </a:prstGeom>
          <a:noFill/>
          <a:ln w="9525">
            <a:noFill/>
            <a:miter lim="800000"/>
            <a:headEnd/>
            <a:tailEnd/>
          </a:ln>
        </p:spPr>
        <p:txBody>
          <a:bodyPr lIns="102144" tIns="51073" rIns="102144" bIns="51073" anchor="ctr">
            <a:spAutoFit/>
          </a:bodyPr>
          <a:lstStyle/>
          <a:p>
            <a:pPr defTabSz="966182" eaLnBrk="0" fontAlgn="auto" hangingPunct="0">
              <a:spcBef>
                <a:spcPct val="50000"/>
              </a:spcBef>
              <a:spcAft>
                <a:spcPts val="0"/>
              </a:spcAft>
              <a:defRPr/>
            </a:pPr>
            <a:r>
              <a:rPr lang="en-US" sz="1800" b="1" dirty="0">
                <a:solidFill>
                  <a:schemeClr val="bg1"/>
                </a:solidFill>
                <a:latin typeface="+mn-lt"/>
                <a:cs typeface="+mn-cs"/>
              </a:rPr>
              <a:t>  </a:t>
            </a:r>
            <a:r>
              <a:rPr lang="en-US" sz="1800" dirty="0">
                <a:solidFill>
                  <a:schemeClr val="bg1"/>
                </a:solidFill>
                <a:latin typeface="+mj-lt"/>
                <a:cs typeface="+mn-cs"/>
              </a:rPr>
              <a:t>As of 28 FEB 15</a:t>
            </a:r>
            <a:endParaRPr lang="en-US" sz="1800" dirty="0">
              <a:solidFill>
                <a:schemeClr val="bg1"/>
              </a:solidFill>
              <a:latin typeface="+mj-lt"/>
              <a:cs typeface="+mn-cs"/>
            </a:endParaRPr>
          </a:p>
        </p:txBody>
      </p:sp>
      <p:sp>
        <p:nvSpPr>
          <p:cNvPr id="21513" name="Rectangle 3"/>
          <p:cNvSpPr txBox="1">
            <a:spLocks noChangeArrowheads="1"/>
          </p:cNvSpPr>
          <p:nvPr/>
        </p:nvSpPr>
        <p:spPr bwMode="auto">
          <a:xfrm>
            <a:off x="504825" y="1300163"/>
            <a:ext cx="8988425" cy="2427287"/>
          </a:xfrm>
          <a:prstGeom prst="rect">
            <a:avLst/>
          </a:prstGeom>
          <a:noFill/>
          <a:ln w="9525">
            <a:noFill/>
            <a:miter lim="800000"/>
            <a:headEnd/>
            <a:tailEnd/>
          </a:ln>
        </p:spPr>
        <p:txBody>
          <a:bodyPr lIns="102144" tIns="51073" rIns="102144" bIns="51073"/>
          <a:lstStyle/>
          <a:p>
            <a:pPr marL="382588" indent="-382588">
              <a:spcBef>
                <a:spcPct val="20000"/>
              </a:spcBef>
              <a:buFont typeface="Arial" charset="0"/>
              <a:buChar char="•"/>
            </a:pPr>
            <a:r>
              <a:rPr lang="en-US">
                <a:latin typeface="Calibri" pitchFamily="34" charset="0"/>
              </a:rPr>
              <a:t>Total State Veterans’ Homes Occupancy:  </a:t>
            </a:r>
            <a:r>
              <a:rPr lang="en-US" b="1">
                <a:solidFill>
                  <a:srgbClr val="000099"/>
                </a:solidFill>
                <a:latin typeface="Calibri" pitchFamily="34" charset="0"/>
              </a:rPr>
              <a:t>91%      </a:t>
            </a:r>
          </a:p>
          <a:p>
            <a:pPr marL="382588" indent="-382588">
              <a:spcBef>
                <a:spcPct val="20000"/>
              </a:spcBef>
            </a:pPr>
            <a:r>
              <a:rPr lang="en-US" b="1">
                <a:solidFill>
                  <a:srgbClr val="000099"/>
                </a:solidFill>
                <a:latin typeface="Calibri" pitchFamily="34" charset="0"/>
              </a:rPr>
              <a:t>      </a:t>
            </a:r>
            <a:r>
              <a:rPr lang="en-US" b="1">
                <a:latin typeface="Calibri" pitchFamily="34" charset="0"/>
              </a:rPr>
              <a:t> -  </a:t>
            </a:r>
            <a:r>
              <a:rPr lang="en-US">
                <a:latin typeface="Calibri" pitchFamily="34" charset="0"/>
              </a:rPr>
              <a:t>Total State Veterans’ Homes Non-Veteran Census Percentage:  </a:t>
            </a:r>
            <a:r>
              <a:rPr lang="en-US" b="1">
                <a:solidFill>
                  <a:schemeClr val="accent2"/>
                </a:solidFill>
                <a:latin typeface="Calibri" pitchFamily="34" charset="0"/>
              </a:rPr>
              <a:t>10%</a:t>
            </a:r>
          </a:p>
          <a:p>
            <a:pPr marL="382588" indent="-382588">
              <a:spcBef>
                <a:spcPct val="20000"/>
              </a:spcBef>
            </a:pPr>
            <a:endParaRPr lang="en-US" sz="400" b="1">
              <a:solidFill>
                <a:schemeClr val="accent2"/>
              </a:solidFill>
              <a:latin typeface="Calibri" pitchFamily="34" charset="0"/>
            </a:endParaRPr>
          </a:p>
          <a:p>
            <a:pPr marL="382588" indent="-382588">
              <a:spcBef>
                <a:spcPct val="20000"/>
              </a:spcBef>
              <a:buFont typeface="Arial" charset="0"/>
              <a:buChar char="•"/>
            </a:pPr>
            <a:r>
              <a:rPr lang="en-US">
                <a:latin typeface="Calibri" pitchFamily="34" charset="0"/>
              </a:rPr>
              <a:t>State Veterans’ Homes Nursing Care (NC) / Dementia (DEM) Occupancy:  </a:t>
            </a:r>
            <a:r>
              <a:rPr lang="en-US" b="1">
                <a:solidFill>
                  <a:srgbClr val="000099"/>
                </a:solidFill>
                <a:latin typeface="Calibri" pitchFamily="34" charset="0"/>
              </a:rPr>
              <a:t>95%</a:t>
            </a:r>
          </a:p>
          <a:p>
            <a:pPr marL="382588" indent="-382588">
              <a:spcBef>
                <a:spcPct val="20000"/>
              </a:spcBef>
            </a:pPr>
            <a:endParaRPr lang="en-US" sz="600" b="1">
              <a:solidFill>
                <a:srgbClr val="000099"/>
              </a:solidFill>
              <a:latin typeface="Calibri" pitchFamily="34" charset="0"/>
            </a:endParaRPr>
          </a:p>
          <a:p>
            <a:pPr marL="382588" indent="-382588">
              <a:spcBef>
                <a:spcPct val="20000"/>
              </a:spcBef>
              <a:buFont typeface="Arial" charset="0"/>
              <a:buChar char="•"/>
            </a:pPr>
            <a:r>
              <a:rPr lang="en-US">
                <a:latin typeface="Calibri" pitchFamily="34" charset="0"/>
              </a:rPr>
              <a:t>State Veterans’ Homes Personal Care (PC) / Domiciliary (DOM) Occupancy:  </a:t>
            </a:r>
            <a:r>
              <a:rPr lang="en-US" b="1">
                <a:solidFill>
                  <a:srgbClr val="000099"/>
                </a:solidFill>
                <a:latin typeface="Calibri" pitchFamily="34" charset="0"/>
              </a:rPr>
              <a:t>81%</a:t>
            </a:r>
          </a:p>
        </p:txBody>
      </p:sp>
      <p:sp>
        <p:nvSpPr>
          <p:cNvPr id="21514" name="Rectangle 11"/>
          <p:cNvSpPr>
            <a:spLocks noChangeArrowheads="1"/>
          </p:cNvSpPr>
          <p:nvPr/>
        </p:nvSpPr>
        <p:spPr bwMode="auto">
          <a:xfrm>
            <a:off x="504825" y="5851525"/>
            <a:ext cx="9240838" cy="842963"/>
          </a:xfrm>
          <a:prstGeom prst="rect">
            <a:avLst/>
          </a:prstGeom>
          <a:noFill/>
          <a:ln w="9525">
            <a:noFill/>
            <a:miter lim="800000"/>
            <a:headEnd/>
            <a:tailEnd/>
          </a:ln>
        </p:spPr>
        <p:txBody>
          <a:bodyPr lIns="102144" tIns="51073" rIns="102144" bIns="51073">
            <a:spAutoFit/>
          </a:bodyPr>
          <a:lstStyle/>
          <a:p>
            <a:endParaRPr lang="en-US" sz="1600" i="1" u="sng">
              <a:latin typeface="Calibri" pitchFamily="34" charset="0"/>
            </a:endParaRPr>
          </a:p>
          <a:p>
            <a:r>
              <a:rPr lang="en-US" sz="1600" i="1" u="sng">
                <a:latin typeface="Calibri" pitchFamily="34" charset="0"/>
              </a:rPr>
              <a:t>Source of National Data</a:t>
            </a:r>
            <a:r>
              <a:rPr lang="en-US" sz="1600">
                <a:latin typeface="Calibri" pitchFamily="34" charset="0"/>
              </a:rPr>
              <a:t>:  Department of Veterans Affairs’ nation-wide census report for State Veterans’ Homes.</a:t>
            </a:r>
          </a:p>
        </p:txBody>
      </p:sp>
      <p:graphicFrame>
        <p:nvGraphicFramePr>
          <p:cNvPr id="14" name="Chart 13"/>
          <p:cNvGraphicFramePr/>
          <p:nvPr/>
        </p:nvGraphicFramePr>
        <p:xfrm>
          <a:off x="2160270" y="3088640"/>
          <a:ext cx="4704588" cy="29260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Military Vet logo banner"/>
          <p:cNvPicPr>
            <a:picLocks noChangeAspect="1" noChangeArrowheads="1"/>
          </p:cNvPicPr>
          <p:nvPr/>
        </p:nvPicPr>
        <p:blipFill>
          <a:blip r:embed="rId2"/>
          <a:srcRect/>
          <a:stretch>
            <a:fillRect/>
          </a:stretch>
        </p:blipFill>
        <p:spPr bwMode="auto">
          <a:xfrm>
            <a:off x="501650" y="433388"/>
            <a:ext cx="9077325" cy="738187"/>
          </a:xfrm>
          <a:prstGeom prst="rect">
            <a:avLst/>
          </a:prstGeom>
          <a:noFill/>
          <a:ln w="9525">
            <a:noFill/>
            <a:miter lim="800000"/>
            <a:headEnd/>
            <a:tailEnd/>
          </a:ln>
        </p:spPr>
      </p:pic>
      <p:pic>
        <p:nvPicPr>
          <p:cNvPr id="22531" name="Picture 25" descr="red bottom banner"/>
          <p:cNvPicPr>
            <a:picLocks noChangeAspect="1" noChangeArrowheads="1"/>
          </p:cNvPicPr>
          <p:nvPr/>
        </p:nvPicPr>
        <p:blipFill>
          <a:blip r:embed="rId3"/>
          <a:srcRect/>
          <a:stretch>
            <a:fillRect/>
          </a:stretch>
        </p:blipFill>
        <p:spPr bwMode="auto">
          <a:xfrm>
            <a:off x="239713" y="6765925"/>
            <a:ext cx="9240837" cy="430213"/>
          </a:xfrm>
          <a:prstGeom prst="rect">
            <a:avLst/>
          </a:prstGeom>
          <a:noFill/>
          <a:ln w="9525">
            <a:noFill/>
            <a:miter lim="800000"/>
            <a:headEnd/>
            <a:tailEnd/>
          </a:ln>
        </p:spPr>
      </p:pic>
      <p:sp>
        <p:nvSpPr>
          <p:cNvPr id="22532" name="Rectangle 8"/>
          <p:cNvSpPr>
            <a:spLocks noChangeArrowheads="1"/>
          </p:cNvSpPr>
          <p:nvPr/>
        </p:nvSpPr>
        <p:spPr bwMode="auto">
          <a:xfrm>
            <a:off x="8401050" y="6762750"/>
            <a:ext cx="1344613" cy="433388"/>
          </a:xfrm>
          <a:prstGeom prst="rect">
            <a:avLst/>
          </a:prstGeom>
          <a:noFill/>
          <a:ln w="9525">
            <a:noFill/>
            <a:miter lim="800000"/>
            <a:headEnd/>
            <a:tailEnd/>
          </a:ln>
        </p:spPr>
        <p:txBody>
          <a:bodyPr lIns="102144" tIns="51073" rIns="102144" bIns="51073" anchor="ctr"/>
          <a:lstStyle/>
          <a:p>
            <a:r>
              <a:rPr lang="en-US" sz="1400">
                <a:solidFill>
                  <a:schemeClr val="bg1"/>
                </a:solidFill>
                <a:latin typeface="Verdana" pitchFamily="34" charset="0"/>
              </a:rPr>
              <a:t>&gt; country</a:t>
            </a:r>
          </a:p>
        </p:txBody>
      </p:sp>
      <p:sp>
        <p:nvSpPr>
          <p:cNvPr id="22533" name="Rectangle 10"/>
          <p:cNvSpPr>
            <a:spLocks noChangeArrowheads="1"/>
          </p:cNvSpPr>
          <p:nvPr/>
        </p:nvSpPr>
        <p:spPr bwMode="auto">
          <a:xfrm>
            <a:off x="3921125" y="6762750"/>
            <a:ext cx="4367213" cy="433388"/>
          </a:xfrm>
          <a:prstGeom prst="rect">
            <a:avLst/>
          </a:prstGeom>
          <a:noFill/>
          <a:ln w="9525">
            <a:noFill/>
            <a:miter lim="800000"/>
            <a:headEnd/>
            <a:tailEnd/>
          </a:ln>
        </p:spPr>
        <p:txBody>
          <a:bodyPr lIns="102144" tIns="51073" rIns="102144" bIns="51073" anchor="ctr"/>
          <a:lstStyle/>
          <a:p>
            <a:pPr algn="r"/>
            <a:r>
              <a:rPr lang="en-US" sz="1400">
                <a:solidFill>
                  <a:schemeClr val="bg1"/>
                </a:solidFill>
                <a:latin typeface="Verdana" pitchFamily="34" charset="0"/>
              </a:rPr>
              <a:t>  &gt; community &gt; commonwealth </a:t>
            </a:r>
          </a:p>
        </p:txBody>
      </p:sp>
      <p:sp>
        <p:nvSpPr>
          <p:cNvPr id="22534" name="Rectangle 5"/>
          <p:cNvSpPr txBox="1">
            <a:spLocks noChangeArrowheads="1"/>
          </p:cNvSpPr>
          <p:nvPr/>
        </p:nvSpPr>
        <p:spPr bwMode="auto">
          <a:xfrm>
            <a:off x="504825" y="520700"/>
            <a:ext cx="6300788" cy="454025"/>
          </a:xfrm>
          <a:prstGeom prst="rect">
            <a:avLst/>
          </a:prstGeom>
          <a:noFill/>
          <a:ln w="9525">
            <a:noFill/>
            <a:miter lim="800000"/>
            <a:headEnd/>
            <a:tailEnd/>
          </a:ln>
        </p:spPr>
        <p:txBody>
          <a:bodyPr lIns="102144" tIns="51073" rIns="102144" bIns="51073" anchor="ctr">
            <a:spAutoFit/>
          </a:bodyPr>
          <a:lstStyle/>
          <a:p>
            <a:pPr algn="ctr" defTabSz="914400"/>
            <a:r>
              <a:rPr lang="en-US" sz="2200" b="1">
                <a:solidFill>
                  <a:schemeClr val="bg1"/>
                </a:solidFill>
                <a:latin typeface="Calibri" pitchFamily="34" charset="0"/>
              </a:rPr>
              <a:t>BUREAU OF VETERANS’ HOMES</a:t>
            </a:r>
          </a:p>
        </p:txBody>
      </p:sp>
      <p:sp>
        <p:nvSpPr>
          <p:cNvPr id="10" name="Text Box 15"/>
          <p:cNvSpPr txBox="1">
            <a:spLocks noChangeArrowheads="1"/>
          </p:cNvSpPr>
          <p:nvPr/>
        </p:nvSpPr>
        <p:spPr bwMode="auto">
          <a:xfrm>
            <a:off x="420688" y="6762750"/>
            <a:ext cx="1931987" cy="384175"/>
          </a:xfrm>
          <a:prstGeom prst="rect">
            <a:avLst/>
          </a:prstGeom>
          <a:noFill/>
          <a:ln w="9525">
            <a:noFill/>
            <a:miter lim="800000"/>
            <a:headEnd/>
            <a:tailEnd/>
          </a:ln>
        </p:spPr>
        <p:txBody>
          <a:bodyPr lIns="102144" tIns="51073" rIns="102144" bIns="51073" anchor="ctr">
            <a:spAutoFit/>
          </a:bodyPr>
          <a:lstStyle/>
          <a:p>
            <a:pPr defTabSz="966182" eaLnBrk="0" fontAlgn="auto" hangingPunct="0">
              <a:spcBef>
                <a:spcPct val="50000"/>
              </a:spcBef>
              <a:spcAft>
                <a:spcPts val="0"/>
              </a:spcAft>
              <a:defRPr/>
            </a:pPr>
            <a:r>
              <a:rPr lang="en-US" sz="1800" b="1" dirty="0">
                <a:solidFill>
                  <a:schemeClr val="bg1"/>
                </a:solidFill>
                <a:latin typeface="+mn-lt"/>
                <a:cs typeface="+mn-cs"/>
              </a:rPr>
              <a:t>  </a:t>
            </a:r>
            <a:r>
              <a:rPr lang="en-US" sz="1800" dirty="0">
                <a:solidFill>
                  <a:schemeClr val="bg1"/>
                </a:solidFill>
                <a:latin typeface="+mj-lt"/>
                <a:cs typeface="+mn-cs"/>
              </a:rPr>
              <a:t>As of 28 FEB 15</a:t>
            </a:r>
            <a:endParaRPr lang="en-US" sz="1800" dirty="0">
              <a:solidFill>
                <a:schemeClr val="bg1"/>
              </a:solidFill>
              <a:latin typeface="+mj-lt"/>
              <a:cs typeface="+mn-cs"/>
            </a:endParaRPr>
          </a:p>
        </p:txBody>
      </p:sp>
      <p:sp>
        <p:nvSpPr>
          <p:cNvPr id="2" name="TextBox 1"/>
          <p:cNvSpPr txBox="1"/>
          <p:nvPr/>
        </p:nvSpPr>
        <p:spPr>
          <a:xfrm>
            <a:off x="187325" y="1381125"/>
            <a:ext cx="9321800" cy="4745038"/>
          </a:xfrm>
          <a:prstGeom prst="rect">
            <a:avLst/>
          </a:prstGeom>
          <a:noFill/>
        </p:spPr>
        <p:txBody>
          <a:bodyPr lIns="96627" tIns="48314" rIns="96627" bIns="48314">
            <a:spAutoFit/>
          </a:bodyPr>
          <a:lstStyle/>
          <a:p>
            <a:pPr algn="ctr" defTabSz="966182" fontAlgn="auto">
              <a:spcBef>
                <a:spcPts val="0"/>
              </a:spcBef>
              <a:spcAft>
                <a:spcPts val="0"/>
              </a:spcAft>
              <a:defRPr/>
            </a:pPr>
            <a:r>
              <a:rPr lang="en-US" sz="2500" b="1" dirty="0">
                <a:latin typeface="+mj-lt"/>
                <a:cs typeface="+mn-cs"/>
              </a:rPr>
              <a:t>Centers for Medicare and Medicaid Services</a:t>
            </a:r>
          </a:p>
          <a:p>
            <a:pPr algn="ctr" defTabSz="966182" fontAlgn="auto">
              <a:spcBef>
                <a:spcPts val="0"/>
              </a:spcBef>
              <a:spcAft>
                <a:spcPts val="0"/>
              </a:spcAft>
              <a:defRPr/>
            </a:pPr>
            <a:r>
              <a:rPr lang="en-US" sz="2500" b="1" dirty="0">
                <a:latin typeface="+mj-lt"/>
                <a:cs typeface="+mn-cs"/>
              </a:rPr>
              <a:t>Five-Star Quality Rating System </a:t>
            </a:r>
          </a:p>
          <a:p>
            <a:pPr algn="ctr" defTabSz="966182" fontAlgn="auto">
              <a:spcBef>
                <a:spcPts val="0"/>
              </a:spcBef>
              <a:spcAft>
                <a:spcPts val="0"/>
              </a:spcAft>
              <a:defRPr/>
            </a:pPr>
            <a:endParaRPr lang="en-US" sz="2100" b="1" dirty="0">
              <a:latin typeface="+mj-lt"/>
              <a:cs typeface="+mn-cs"/>
            </a:endParaRPr>
          </a:p>
          <a:p>
            <a:pPr defTabSz="966182" fontAlgn="auto">
              <a:spcBef>
                <a:spcPts val="0"/>
              </a:spcBef>
              <a:spcAft>
                <a:spcPts val="0"/>
              </a:spcAft>
              <a:defRPr/>
            </a:pPr>
            <a:r>
              <a:rPr lang="en-US" sz="2100" b="1" dirty="0">
                <a:latin typeface="+mj-lt"/>
                <a:cs typeface="+mn-cs"/>
              </a:rPr>
              <a:t>It is our pleasure to recognize and congratulate three of our State Veterans’ Homes for recent accomplishments. The Delaware Valley Veterans’ Home, the Pennsylvania Soldiers’ and Sailors’ Home, and the Southwestern Veterans Center for receiving a five-star quality rating  from Medicare and making the U.S News &amp; World Report’s Best Nursing Homes of 2015 list.  </a:t>
            </a:r>
          </a:p>
          <a:p>
            <a:pPr defTabSz="966182" fontAlgn="auto">
              <a:spcBef>
                <a:spcPts val="0"/>
              </a:spcBef>
              <a:spcAft>
                <a:spcPts val="0"/>
              </a:spcAft>
              <a:defRPr/>
            </a:pPr>
            <a:endParaRPr lang="en-US" sz="2100" b="1" dirty="0">
              <a:latin typeface="+mj-lt"/>
              <a:cs typeface="+mn-cs"/>
            </a:endParaRPr>
          </a:p>
          <a:p>
            <a:pPr defTabSz="966182" fontAlgn="auto">
              <a:spcBef>
                <a:spcPts val="0"/>
              </a:spcBef>
              <a:spcAft>
                <a:spcPts val="0"/>
              </a:spcAft>
              <a:defRPr/>
            </a:pPr>
            <a:r>
              <a:rPr lang="en-US" sz="2100" b="1" dirty="0">
                <a:latin typeface="+mj-lt"/>
                <a:cs typeface="+mn-cs"/>
              </a:rPr>
              <a:t>It is the mission of the Bureau of Veterans’ Homes to provide quality healthcare to the veterans of Pennsylvania and their spouses.  This recognition is evidence that our staff provides a holistic approach to care and preventative services along with dedication and hard work creating a caring environment for veterans each and every day.  </a:t>
            </a:r>
            <a:endParaRPr lang="en-US" sz="2100" b="1" dirty="0">
              <a:latin typeface="+mj-lt"/>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Military Vet logo banner"/>
          <p:cNvPicPr>
            <a:picLocks noChangeAspect="1" noChangeArrowheads="1"/>
          </p:cNvPicPr>
          <p:nvPr/>
        </p:nvPicPr>
        <p:blipFill>
          <a:blip r:embed="rId2"/>
          <a:srcRect/>
          <a:stretch>
            <a:fillRect/>
          </a:stretch>
        </p:blipFill>
        <p:spPr bwMode="auto">
          <a:xfrm>
            <a:off x="501650" y="433388"/>
            <a:ext cx="9077325" cy="738187"/>
          </a:xfrm>
          <a:prstGeom prst="rect">
            <a:avLst/>
          </a:prstGeom>
          <a:noFill/>
          <a:ln w="9525">
            <a:noFill/>
            <a:miter lim="800000"/>
            <a:headEnd/>
            <a:tailEnd/>
          </a:ln>
        </p:spPr>
      </p:pic>
      <p:pic>
        <p:nvPicPr>
          <p:cNvPr id="23555" name="Picture 25" descr="red bottom banner"/>
          <p:cNvPicPr>
            <a:picLocks noChangeAspect="1" noChangeArrowheads="1"/>
          </p:cNvPicPr>
          <p:nvPr/>
        </p:nvPicPr>
        <p:blipFill>
          <a:blip r:embed="rId3"/>
          <a:srcRect/>
          <a:stretch>
            <a:fillRect/>
          </a:stretch>
        </p:blipFill>
        <p:spPr bwMode="auto">
          <a:xfrm>
            <a:off x="239713" y="6765925"/>
            <a:ext cx="9240837" cy="430213"/>
          </a:xfrm>
          <a:prstGeom prst="rect">
            <a:avLst/>
          </a:prstGeom>
          <a:noFill/>
          <a:ln w="9525">
            <a:noFill/>
            <a:miter lim="800000"/>
            <a:headEnd/>
            <a:tailEnd/>
          </a:ln>
        </p:spPr>
      </p:pic>
      <p:sp>
        <p:nvSpPr>
          <p:cNvPr id="23556" name="Rectangle 8"/>
          <p:cNvSpPr>
            <a:spLocks noChangeArrowheads="1"/>
          </p:cNvSpPr>
          <p:nvPr/>
        </p:nvSpPr>
        <p:spPr bwMode="auto">
          <a:xfrm>
            <a:off x="8401050" y="6762750"/>
            <a:ext cx="1344613" cy="433388"/>
          </a:xfrm>
          <a:prstGeom prst="rect">
            <a:avLst/>
          </a:prstGeom>
          <a:noFill/>
          <a:ln w="9525">
            <a:noFill/>
            <a:miter lim="800000"/>
            <a:headEnd/>
            <a:tailEnd/>
          </a:ln>
        </p:spPr>
        <p:txBody>
          <a:bodyPr lIns="102144" tIns="51073" rIns="102144" bIns="51073" anchor="ctr"/>
          <a:lstStyle/>
          <a:p>
            <a:r>
              <a:rPr lang="en-US" sz="1400">
                <a:solidFill>
                  <a:schemeClr val="bg1"/>
                </a:solidFill>
                <a:latin typeface="Verdana" pitchFamily="34" charset="0"/>
              </a:rPr>
              <a:t>&gt; country</a:t>
            </a:r>
          </a:p>
        </p:txBody>
      </p:sp>
      <p:sp>
        <p:nvSpPr>
          <p:cNvPr id="23557" name="Rectangle 10"/>
          <p:cNvSpPr>
            <a:spLocks noChangeArrowheads="1"/>
          </p:cNvSpPr>
          <p:nvPr/>
        </p:nvSpPr>
        <p:spPr bwMode="auto">
          <a:xfrm>
            <a:off x="3921125" y="6762750"/>
            <a:ext cx="4367213" cy="433388"/>
          </a:xfrm>
          <a:prstGeom prst="rect">
            <a:avLst/>
          </a:prstGeom>
          <a:noFill/>
          <a:ln w="9525">
            <a:noFill/>
            <a:miter lim="800000"/>
            <a:headEnd/>
            <a:tailEnd/>
          </a:ln>
        </p:spPr>
        <p:txBody>
          <a:bodyPr lIns="102144" tIns="51073" rIns="102144" bIns="51073" anchor="ctr"/>
          <a:lstStyle/>
          <a:p>
            <a:pPr algn="r"/>
            <a:r>
              <a:rPr lang="en-US" sz="1400">
                <a:solidFill>
                  <a:schemeClr val="bg1"/>
                </a:solidFill>
                <a:latin typeface="Verdana" pitchFamily="34" charset="0"/>
              </a:rPr>
              <a:t>  &gt; community &gt; commonwealth </a:t>
            </a:r>
          </a:p>
        </p:txBody>
      </p:sp>
      <p:sp>
        <p:nvSpPr>
          <p:cNvPr id="23558" name="Rectangle 5"/>
          <p:cNvSpPr txBox="1">
            <a:spLocks noChangeArrowheads="1"/>
          </p:cNvSpPr>
          <p:nvPr/>
        </p:nvSpPr>
        <p:spPr bwMode="auto">
          <a:xfrm>
            <a:off x="504825" y="520700"/>
            <a:ext cx="6300788" cy="454025"/>
          </a:xfrm>
          <a:prstGeom prst="rect">
            <a:avLst/>
          </a:prstGeom>
          <a:noFill/>
          <a:ln w="9525">
            <a:noFill/>
            <a:miter lim="800000"/>
            <a:headEnd/>
            <a:tailEnd/>
          </a:ln>
        </p:spPr>
        <p:txBody>
          <a:bodyPr lIns="102144" tIns="51073" rIns="102144" bIns="51073" anchor="ctr">
            <a:spAutoFit/>
          </a:bodyPr>
          <a:lstStyle/>
          <a:p>
            <a:pPr algn="ctr" defTabSz="914400"/>
            <a:r>
              <a:rPr lang="en-US" sz="2200" b="1">
                <a:solidFill>
                  <a:schemeClr val="bg1"/>
                </a:solidFill>
                <a:latin typeface="Calibri" pitchFamily="34" charset="0"/>
              </a:rPr>
              <a:t>BUREAU OF VETERANS’ HOMES</a:t>
            </a:r>
          </a:p>
        </p:txBody>
      </p:sp>
      <p:sp>
        <p:nvSpPr>
          <p:cNvPr id="9" name="Text Box 15"/>
          <p:cNvSpPr txBox="1">
            <a:spLocks noChangeArrowheads="1"/>
          </p:cNvSpPr>
          <p:nvPr/>
        </p:nvSpPr>
        <p:spPr bwMode="auto">
          <a:xfrm>
            <a:off x="420688" y="6762750"/>
            <a:ext cx="1931987" cy="384175"/>
          </a:xfrm>
          <a:prstGeom prst="rect">
            <a:avLst/>
          </a:prstGeom>
          <a:noFill/>
          <a:ln w="9525">
            <a:noFill/>
            <a:miter lim="800000"/>
            <a:headEnd/>
            <a:tailEnd/>
          </a:ln>
        </p:spPr>
        <p:txBody>
          <a:bodyPr lIns="102144" tIns="51073" rIns="102144" bIns="51073" anchor="ctr">
            <a:spAutoFit/>
          </a:bodyPr>
          <a:lstStyle/>
          <a:p>
            <a:pPr defTabSz="966182" eaLnBrk="0" fontAlgn="auto" hangingPunct="0">
              <a:spcBef>
                <a:spcPct val="50000"/>
              </a:spcBef>
              <a:spcAft>
                <a:spcPts val="0"/>
              </a:spcAft>
              <a:defRPr/>
            </a:pPr>
            <a:r>
              <a:rPr lang="en-US" sz="1800" b="1" dirty="0">
                <a:solidFill>
                  <a:schemeClr val="bg1"/>
                </a:solidFill>
                <a:latin typeface="+mn-lt"/>
                <a:cs typeface="+mn-cs"/>
              </a:rPr>
              <a:t>  </a:t>
            </a:r>
            <a:r>
              <a:rPr lang="en-US" sz="1800" dirty="0">
                <a:solidFill>
                  <a:schemeClr val="bg1"/>
                </a:solidFill>
                <a:latin typeface="+mj-lt"/>
                <a:cs typeface="+mn-cs"/>
              </a:rPr>
              <a:t>As of 28 FEB 15</a:t>
            </a:r>
            <a:endParaRPr lang="en-US" sz="1800" dirty="0">
              <a:solidFill>
                <a:schemeClr val="bg1"/>
              </a:solidFill>
              <a:latin typeface="+mj-lt"/>
              <a:cs typeface="+mn-cs"/>
            </a:endParaRPr>
          </a:p>
        </p:txBody>
      </p:sp>
      <p:sp>
        <p:nvSpPr>
          <p:cNvPr id="23560" name="Rectangle 1"/>
          <p:cNvSpPr>
            <a:spLocks noChangeArrowheads="1"/>
          </p:cNvSpPr>
          <p:nvPr/>
        </p:nvSpPr>
        <p:spPr bwMode="auto">
          <a:xfrm>
            <a:off x="160338" y="1336675"/>
            <a:ext cx="9320212" cy="3348038"/>
          </a:xfrm>
          <a:prstGeom prst="rect">
            <a:avLst/>
          </a:prstGeom>
          <a:noFill/>
          <a:ln w="9525">
            <a:noFill/>
            <a:miter lim="800000"/>
            <a:headEnd/>
            <a:tailEnd/>
          </a:ln>
        </p:spPr>
        <p:txBody>
          <a:bodyPr lIns="96627" tIns="48314" rIns="96627" bIns="48314">
            <a:spAutoFit/>
          </a:bodyPr>
          <a:lstStyle/>
          <a:p>
            <a:pPr algn="ctr"/>
            <a:r>
              <a:rPr lang="en-US" b="1">
                <a:latin typeface="Calibri" pitchFamily="34" charset="0"/>
              </a:rPr>
              <a:t>Licensure Updates </a:t>
            </a:r>
          </a:p>
          <a:p>
            <a:pPr algn="ctr"/>
            <a:endParaRPr lang="en-US" b="1">
              <a:latin typeface="Calibri" pitchFamily="34" charset="0"/>
            </a:endParaRPr>
          </a:p>
          <a:p>
            <a:pPr algn="ctr"/>
            <a:endParaRPr lang="en-US" b="1">
              <a:latin typeface="Calibri" pitchFamily="34" charset="0"/>
            </a:endParaRPr>
          </a:p>
          <a:p>
            <a:r>
              <a:rPr lang="en-US" b="1">
                <a:latin typeface="Calibri" pitchFamily="34" charset="0"/>
              </a:rPr>
              <a:t>Gino J. Merli Veterans’ Center -  Scranton PA</a:t>
            </a:r>
          </a:p>
          <a:p>
            <a:r>
              <a:rPr lang="en-US">
                <a:latin typeface="Calibri" pitchFamily="34" charset="0"/>
              </a:rPr>
              <a:t>Based on the Department of Health (DOH) inspection on February 15, 2015 GMVC has executed their plan of correction for all identified deficiencies from DOH and has no active tags from this regulatory agency. </a:t>
            </a:r>
          </a:p>
          <a:p>
            <a:endParaRPr lang="en-US">
              <a:latin typeface="Calibri" pitchFamily="34" charset="0"/>
            </a:endParaRPr>
          </a:p>
          <a:p>
            <a:r>
              <a:rPr lang="en-US">
                <a:latin typeface="Calibri" pitchFamily="34" charset="0"/>
              </a:rPr>
              <a:t>GMVC remains on Provisional Licensure with an overall compliance date of June 20, 2015.    Currently the facility is awaiting an unannounced annual inspection from DOH to obtain their regular licensure status.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Military Vet logo banner"/>
          <p:cNvPicPr>
            <a:picLocks noChangeAspect="1" noChangeArrowheads="1"/>
          </p:cNvPicPr>
          <p:nvPr/>
        </p:nvPicPr>
        <p:blipFill>
          <a:blip r:embed="rId2"/>
          <a:srcRect/>
          <a:stretch>
            <a:fillRect/>
          </a:stretch>
        </p:blipFill>
        <p:spPr bwMode="auto">
          <a:xfrm>
            <a:off x="501650" y="433388"/>
            <a:ext cx="9077325" cy="738187"/>
          </a:xfrm>
          <a:prstGeom prst="rect">
            <a:avLst/>
          </a:prstGeom>
          <a:noFill/>
          <a:ln w="9525">
            <a:noFill/>
            <a:miter lim="800000"/>
            <a:headEnd/>
            <a:tailEnd/>
          </a:ln>
        </p:spPr>
      </p:pic>
      <p:pic>
        <p:nvPicPr>
          <p:cNvPr id="24579" name="Picture 25" descr="red bottom banner"/>
          <p:cNvPicPr>
            <a:picLocks noChangeAspect="1" noChangeArrowheads="1"/>
          </p:cNvPicPr>
          <p:nvPr/>
        </p:nvPicPr>
        <p:blipFill>
          <a:blip r:embed="rId3"/>
          <a:srcRect/>
          <a:stretch>
            <a:fillRect/>
          </a:stretch>
        </p:blipFill>
        <p:spPr bwMode="auto">
          <a:xfrm>
            <a:off x="239713" y="6765925"/>
            <a:ext cx="9240837" cy="430213"/>
          </a:xfrm>
          <a:prstGeom prst="rect">
            <a:avLst/>
          </a:prstGeom>
          <a:noFill/>
          <a:ln w="9525">
            <a:noFill/>
            <a:miter lim="800000"/>
            <a:headEnd/>
            <a:tailEnd/>
          </a:ln>
        </p:spPr>
      </p:pic>
      <p:sp>
        <p:nvSpPr>
          <p:cNvPr id="24580" name="Rectangle 8"/>
          <p:cNvSpPr>
            <a:spLocks noChangeArrowheads="1"/>
          </p:cNvSpPr>
          <p:nvPr/>
        </p:nvSpPr>
        <p:spPr bwMode="auto">
          <a:xfrm>
            <a:off x="8401050" y="6762750"/>
            <a:ext cx="1344613" cy="433388"/>
          </a:xfrm>
          <a:prstGeom prst="rect">
            <a:avLst/>
          </a:prstGeom>
          <a:noFill/>
          <a:ln w="9525">
            <a:noFill/>
            <a:miter lim="800000"/>
            <a:headEnd/>
            <a:tailEnd/>
          </a:ln>
        </p:spPr>
        <p:txBody>
          <a:bodyPr lIns="102144" tIns="51073" rIns="102144" bIns="51073" anchor="ctr"/>
          <a:lstStyle/>
          <a:p>
            <a:r>
              <a:rPr lang="en-US" sz="1400">
                <a:solidFill>
                  <a:schemeClr val="bg1"/>
                </a:solidFill>
                <a:latin typeface="Verdana" pitchFamily="34" charset="0"/>
              </a:rPr>
              <a:t>&gt; country</a:t>
            </a:r>
          </a:p>
        </p:txBody>
      </p:sp>
      <p:sp>
        <p:nvSpPr>
          <p:cNvPr id="24581" name="Rectangle 10"/>
          <p:cNvSpPr>
            <a:spLocks noChangeArrowheads="1"/>
          </p:cNvSpPr>
          <p:nvPr/>
        </p:nvSpPr>
        <p:spPr bwMode="auto">
          <a:xfrm>
            <a:off x="3921125" y="6762750"/>
            <a:ext cx="4367213" cy="433388"/>
          </a:xfrm>
          <a:prstGeom prst="rect">
            <a:avLst/>
          </a:prstGeom>
          <a:noFill/>
          <a:ln w="9525">
            <a:noFill/>
            <a:miter lim="800000"/>
            <a:headEnd/>
            <a:tailEnd/>
          </a:ln>
        </p:spPr>
        <p:txBody>
          <a:bodyPr lIns="102144" tIns="51073" rIns="102144" bIns="51073" anchor="ctr"/>
          <a:lstStyle/>
          <a:p>
            <a:pPr algn="r"/>
            <a:r>
              <a:rPr lang="en-US" sz="1400">
                <a:solidFill>
                  <a:schemeClr val="bg1"/>
                </a:solidFill>
                <a:latin typeface="Verdana" pitchFamily="34" charset="0"/>
              </a:rPr>
              <a:t>  &gt; community &gt; commonwealth </a:t>
            </a:r>
          </a:p>
        </p:txBody>
      </p:sp>
      <p:sp>
        <p:nvSpPr>
          <p:cNvPr id="24582" name="Rectangle 5"/>
          <p:cNvSpPr txBox="1">
            <a:spLocks noChangeArrowheads="1"/>
          </p:cNvSpPr>
          <p:nvPr/>
        </p:nvSpPr>
        <p:spPr bwMode="auto">
          <a:xfrm>
            <a:off x="504825" y="520700"/>
            <a:ext cx="6300788" cy="454025"/>
          </a:xfrm>
          <a:prstGeom prst="rect">
            <a:avLst/>
          </a:prstGeom>
          <a:noFill/>
          <a:ln w="9525">
            <a:noFill/>
            <a:miter lim="800000"/>
            <a:headEnd/>
            <a:tailEnd/>
          </a:ln>
        </p:spPr>
        <p:txBody>
          <a:bodyPr lIns="102144" tIns="51073" rIns="102144" bIns="51073" anchor="ctr">
            <a:spAutoFit/>
          </a:bodyPr>
          <a:lstStyle/>
          <a:p>
            <a:pPr algn="ctr" defTabSz="914400"/>
            <a:r>
              <a:rPr lang="en-US" sz="2200" b="1">
                <a:solidFill>
                  <a:schemeClr val="bg1"/>
                </a:solidFill>
                <a:latin typeface="Calibri" pitchFamily="34" charset="0"/>
              </a:rPr>
              <a:t>BUREAU OF VETERANS’ HOMES</a:t>
            </a:r>
          </a:p>
        </p:txBody>
      </p:sp>
      <p:sp>
        <p:nvSpPr>
          <p:cNvPr id="9" name="Text Box 15"/>
          <p:cNvSpPr txBox="1">
            <a:spLocks noChangeArrowheads="1"/>
          </p:cNvSpPr>
          <p:nvPr/>
        </p:nvSpPr>
        <p:spPr bwMode="auto">
          <a:xfrm>
            <a:off x="420688" y="6762750"/>
            <a:ext cx="1931987" cy="384175"/>
          </a:xfrm>
          <a:prstGeom prst="rect">
            <a:avLst/>
          </a:prstGeom>
          <a:noFill/>
          <a:ln w="9525">
            <a:noFill/>
            <a:miter lim="800000"/>
            <a:headEnd/>
            <a:tailEnd/>
          </a:ln>
        </p:spPr>
        <p:txBody>
          <a:bodyPr lIns="102144" tIns="51073" rIns="102144" bIns="51073" anchor="ctr">
            <a:spAutoFit/>
          </a:bodyPr>
          <a:lstStyle/>
          <a:p>
            <a:pPr defTabSz="966182" eaLnBrk="0" fontAlgn="auto" hangingPunct="0">
              <a:spcBef>
                <a:spcPct val="50000"/>
              </a:spcBef>
              <a:spcAft>
                <a:spcPts val="0"/>
              </a:spcAft>
              <a:defRPr/>
            </a:pPr>
            <a:r>
              <a:rPr lang="en-US" sz="1800" b="1" dirty="0">
                <a:solidFill>
                  <a:schemeClr val="bg1"/>
                </a:solidFill>
                <a:latin typeface="+mn-lt"/>
                <a:cs typeface="+mn-cs"/>
              </a:rPr>
              <a:t>  </a:t>
            </a:r>
            <a:r>
              <a:rPr lang="en-US" sz="1800" dirty="0">
                <a:solidFill>
                  <a:schemeClr val="bg1"/>
                </a:solidFill>
                <a:latin typeface="+mj-lt"/>
                <a:cs typeface="+mn-cs"/>
              </a:rPr>
              <a:t>As of 28 FEB 15</a:t>
            </a:r>
            <a:endParaRPr lang="en-US" sz="1800" dirty="0">
              <a:solidFill>
                <a:schemeClr val="bg1"/>
              </a:solidFill>
              <a:latin typeface="+mj-lt"/>
              <a:cs typeface="+mn-cs"/>
            </a:endParaRPr>
          </a:p>
        </p:txBody>
      </p:sp>
      <p:sp>
        <p:nvSpPr>
          <p:cNvPr id="24584" name="TextBox 10"/>
          <p:cNvSpPr txBox="1">
            <a:spLocks noChangeArrowheads="1"/>
          </p:cNvSpPr>
          <p:nvPr/>
        </p:nvSpPr>
        <p:spPr bwMode="auto">
          <a:xfrm>
            <a:off x="239713" y="1219200"/>
            <a:ext cx="9240837" cy="492125"/>
          </a:xfrm>
          <a:prstGeom prst="rect">
            <a:avLst/>
          </a:prstGeom>
          <a:noFill/>
          <a:ln w="9525">
            <a:noFill/>
            <a:miter lim="800000"/>
            <a:headEnd/>
            <a:tailEnd/>
          </a:ln>
        </p:spPr>
        <p:txBody>
          <a:bodyPr lIns="96627" tIns="48314" rIns="96627" bIns="48314">
            <a:spAutoFit/>
          </a:bodyPr>
          <a:lstStyle/>
          <a:p>
            <a:pPr algn="ctr"/>
            <a:r>
              <a:rPr lang="en-US" sz="2500" b="1">
                <a:latin typeface="Calibri" pitchFamily="34" charset="0"/>
              </a:rPr>
              <a:t>Upcoming events </a:t>
            </a:r>
          </a:p>
        </p:txBody>
      </p:sp>
      <p:pic>
        <p:nvPicPr>
          <p:cNvPr id="24585" name="Picture 3" descr="H:\TAG\fishing 1.bmp"/>
          <p:cNvPicPr>
            <a:picLocks noChangeAspect="1" noChangeArrowheads="1"/>
          </p:cNvPicPr>
          <p:nvPr/>
        </p:nvPicPr>
        <p:blipFill>
          <a:blip r:embed="rId4"/>
          <a:srcRect/>
          <a:stretch>
            <a:fillRect/>
          </a:stretch>
        </p:blipFill>
        <p:spPr bwMode="auto">
          <a:xfrm>
            <a:off x="4640263" y="3494088"/>
            <a:ext cx="4813300" cy="3260725"/>
          </a:xfrm>
          <a:prstGeom prst="rect">
            <a:avLst/>
          </a:prstGeom>
          <a:noFill/>
          <a:ln w="9525">
            <a:noFill/>
            <a:miter lim="800000"/>
            <a:headEnd/>
            <a:tailEnd/>
          </a:ln>
        </p:spPr>
      </p:pic>
      <p:sp>
        <p:nvSpPr>
          <p:cNvPr id="24586" name="TextBox 13"/>
          <p:cNvSpPr txBox="1">
            <a:spLocks noChangeArrowheads="1"/>
          </p:cNvSpPr>
          <p:nvPr/>
        </p:nvSpPr>
        <p:spPr bwMode="auto">
          <a:xfrm>
            <a:off x="239713" y="1951038"/>
            <a:ext cx="9213850" cy="1574800"/>
          </a:xfrm>
          <a:prstGeom prst="rect">
            <a:avLst/>
          </a:prstGeom>
          <a:noFill/>
          <a:ln w="9525">
            <a:noFill/>
            <a:miter lim="800000"/>
            <a:headEnd/>
            <a:tailEnd/>
          </a:ln>
        </p:spPr>
        <p:txBody>
          <a:bodyPr lIns="96627" tIns="48314" rIns="96627" bIns="48314">
            <a:spAutoFit/>
          </a:bodyPr>
          <a:lstStyle/>
          <a:p>
            <a:r>
              <a:rPr lang="en-US">
                <a:latin typeface="Calibri" pitchFamily="34" charset="0"/>
              </a:rPr>
              <a:t>The annual fishing tournament with The Adjutant General will take place on June 2, 2015 at the Dauphin County Anglers and Conservationist  fishing creek.  Veterans from DVVH in Philadelphia, GMVC in Scranton , and SEVC in Spring City will have the opportunity to spend the day on Clarks Creek fishing and enjoying a day  outside on the water with a Bar-B-Q  lunch and even some fresh caught and grilled trout.  </a:t>
            </a:r>
          </a:p>
        </p:txBody>
      </p:sp>
      <p:sp>
        <p:nvSpPr>
          <p:cNvPr id="24587" name="TextBox 14"/>
          <p:cNvSpPr txBox="1">
            <a:spLocks noChangeArrowheads="1"/>
          </p:cNvSpPr>
          <p:nvPr/>
        </p:nvSpPr>
        <p:spPr bwMode="auto">
          <a:xfrm>
            <a:off x="239713" y="4135438"/>
            <a:ext cx="4621212" cy="985837"/>
          </a:xfrm>
          <a:prstGeom prst="rect">
            <a:avLst/>
          </a:prstGeom>
          <a:noFill/>
          <a:ln w="9525">
            <a:noFill/>
            <a:miter lim="800000"/>
            <a:headEnd/>
            <a:tailEnd/>
          </a:ln>
        </p:spPr>
        <p:txBody>
          <a:bodyPr lIns="96627" tIns="48314" rIns="96627" bIns="48314">
            <a:spAutoFit/>
          </a:bodyPr>
          <a:lstStyle/>
          <a:p>
            <a:r>
              <a:rPr lang="en-US">
                <a:latin typeface="Calibri" pitchFamily="34" charset="0"/>
              </a:rPr>
              <a:t>A thank you goes out to the </a:t>
            </a:r>
          </a:p>
          <a:p>
            <a:r>
              <a:rPr lang="en-US">
                <a:latin typeface="Calibri" pitchFamily="34" charset="0"/>
              </a:rPr>
              <a:t>Marine Corps League for their continued support for this event.  </a:t>
            </a:r>
          </a:p>
        </p:txBody>
      </p:sp>
      <p:pic>
        <p:nvPicPr>
          <p:cNvPr id="24588" name="Picture 7" descr="https://encrypted-tbn1.gstatic.com/images?q=tbn:ANd9GcQRJVaYsM3lgE2Pcy2MLzKJSKg3pQpAwrhUyNU6W8iUelJU79SPFw">
            <a:hlinkClick r:id="rId5"/>
          </p:cNvPr>
          <p:cNvPicPr>
            <a:picLocks noChangeAspect="1" noChangeArrowheads="1"/>
          </p:cNvPicPr>
          <p:nvPr/>
        </p:nvPicPr>
        <p:blipFill>
          <a:blip r:embed="rId6"/>
          <a:srcRect/>
          <a:stretch>
            <a:fillRect/>
          </a:stretch>
        </p:blipFill>
        <p:spPr bwMode="auto">
          <a:xfrm>
            <a:off x="2640013" y="5087938"/>
            <a:ext cx="1471612" cy="14954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Military Vet logo banner"/>
          <p:cNvPicPr>
            <a:picLocks noChangeAspect="1" noChangeArrowheads="1"/>
          </p:cNvPicPr>
          <p:nvPr/>
        </p:nvPicPr>
        <p:blipFill>
          <a:blip r:embed="rId2"/>
          <a:srcRect/>
          <a:stretch>
            <a:fillRect/>
          </a:stretch>
        </p:blipFill>
        <p:spPr bwMode="auto">
          <a:xfrm>
            <a:off x="501650" y="433388"/>
            <a:ext cx="9077325" cy="738187"/>
          </a:xfrm>
          <a:prstGeom prst="rect">
            <a:avLst/>
          </a:prstGeom>
          <a:noFill/>
          <a:ln w="9525">
            <a:noFill/>
            <a:miter lim="800000"/>
            <a:headEnd/>
            <a:tailEnd/>
          </a:ln>
        </p:spPr>
      </p:pic>
      <p:pic>
        <p:nvPicPr>
          <p:cNvPr id="25603" name="Picture 25" descr="red bottom banner"/>
          <p:cNvPicPr>
            <a:picLocks noChangeAspect="1" noChangeArrowheads="1"/>
          </p:cNvPicPr>
          <p:nvPr/>
        </p:nvPicPr>
        <p:blipFill>
          <a:blip r:embed="rId3"/>
          <a:srcRect/>
          <a:stretch>
            <a:fillRect/>
          </a:stretch>
        </p:blipFill>
        <p:spPr bwMode="auto">
          <a:xfrm>
            <a:off x="239713" y="6765925"/>
            <a:ext cx="9240837" cy="430213"/>
          </a:xfrm>
          <a:prstGeom prst="rect">
            <a:avLst/>
          </a:prstGeom>
          <a:noFill/>
          <a:ln w="9525">
            <a:noFill/>
            <a:miter lim="800000"/>
            <a:headEnd/>
            <a:tailEnd/>
          </a:ln>
        </p:spPr>
      </p:pic>
      <p:sp>
        <p:nvSpPr>
          <p:cNvPr id="25604" name="Rectangle 8"/>
          <p:cNvSpPr>
            <a:spLocks noChangeArrowheads="1"/>
          </p:cNvSpPr>
          <p:nvPr/>
        </p:nvSpPr>
        <p:spPr bwMode="auto">
          <a:xfrm>
            <a:off x="8401050" y="6762750"/>
            <a:ext cx="1344613" cy="433388"/>
          </a:xfrm>
          <a:prstGeom prst="rect">
            <a:avLst/>
          </a:prstGeom>
          <a:noFill/>
          <a:ln w="9525">
            <a:noFill/>
            <a:miter lim="800000"/>
            <a:headEnd/>
            <a:tailEnd/>
          </a:ln>
        </p:spPr>
        <p:txBody>
          <a:bodyPr lIns="102144" tIns="51073" rIns="102144" bIns="51073" anchor="ctr"/>
          <a:lstStyle/>
          <a:p>
            <a:r>
              <a:rPr lang="en-US" sz="1400">
                <a:solidFill>
                  <a:schemeClr val="bg1"/>
                </a:solidFill>
                <a:latin typeface="Verdana" pitchFamily="34" charset="0"/>
              </a:rPr>
              <a:t>&gt; country</a:t>
            </a:r>
          </a:p>
        </p:txBody>
      </p:sp>
      <p:sp>
        <p:nvSpPr>
          <p:cNvPr id="25605" name="Rectangle 10"/>
          <p:cNvSpPr>
            <a:spLocks noChangeArrowheads="1"/>
          </p:cNvSpPr>
          <p:nvPr/>
        </p:nvSpPr>
        <p:spPr bwMode="auto">
          <a:xfrm>
            <a:off x="3921125" y="6762750"/>
            <a:ext cx="4367213" cy="433388"/>
          </a:xfrm>
          <a:prstGeom prst="rect">
            <a:avLst/>
          </a:prstGeom>
          <a:noFill/>
          <a:ln w="9525">
            <a:noFill/>
            <a:miter lim="800000"/>
            <a:headEnd/>
            <a:tailEnd/>
          </a:ln>
        </p:spPr>
        <p:txBody>
          <a:bodyPr lIns="102144" tIns="51073" rIns="102144" bIns="51073" anchor="ctr"/>
          <a:lstStyle/>
          <a:p>
            <a:pPr algn="r"/>
            <a:r>
              <a:rPr lang="en-US" sz="1400">
                <a:solidFill>
                  <a:schemeClr val="bg1"/>
                </a:solidFill>
                <a:latin typeface="Verdana" pitchFamily="34" charset="0"/>
              </a:rPr>
              <a:t>  &gt; community &gt; commonwealth </a:t>
            </a:r>
          </a:p>
        </p:txBody>
      </p:sp>
      <p:sp>
        <p:nvSpPr>
          <p:cNvPr id="25606" name="Rectangle 5"/>
          <p:cNvSpPr txBox="1">
            <a:spLocks noChangeArrowheads="1"/>
          </p:cNvSpPr>
          <p:nvPr/>
        </p:nvSpPr>
        <p:spPr bwMode="auto">
          <a:xfrm>
            <a:off x="504825" y="520700"/>
            <a:ext cx="6300788" cy="454025"/>
          </a:xfrm>
          <a:prstGeom prst="rect">
            <a:avLst/>
          </a:prstGeom>
          <a:noFill/>
          <a:ln w="9525">
            <a:noFill/>
            <a:miter lim="800000"/>
            <a:headEnd/>
            <a:tailEnd/>
          </a:ln>
        </p:spPr>
        <p:txBody>
          <a:bodyPr lIns="102144" tIns="51073" rIns="102144" bIns="51073" anchor="ctr">
            <a:spAutoFit/>
          </a:bodyPr>
          <a:lstStyle/>
          <a:p>
            <a:pPr algn="ctr" defTabSz="914400"/>
            <a:r>
              <a:rPr lang="en-US" sz="2200" b="1">
                <a:solidFill>
                  <a:schemeClr val="bg1"/>
                </a:solidFill>
                <a:latin typeface="Calibri" pitchFamily="34" charset="0"/>
              </a:rPr>
              <a:t>BUREAU OF VETERANS’ HOMES</a:t>
            </a:r>
          </a:p>
        </p:txBody>
      </p:sp>
      <p:sp>
        <p:nvSpPr>
          <p:cNvPr id="9" name="Text Box 15"/>
          <p:cNvSpPr txBox="1">
            <a:spLocks noChangeArrowheads="1"/>
          </p:cNvSpPr>
          <p:nvPr/>
        </p:nvSpPr>
        <p:spPr bwMode="auto">
          <a:xfrm>
            <a:off x="420688" y="6762750"/>
            <a:ext cx="1931987" cy="384175"/>
          </a:xfrm>
          <a:prstGeom prst="rect">
            <a:avLst/>
          </a:prstGeom>
          <a:noFill/>
          <a:ln w="9525">
            <a:noFill/>
            <a:miter lim="800000"/>
            <a:headEnd/>
            <a:tailEnd/>
          </a:ln>
        </p:spPr>
        <p:txBody>
          <a:bodyPr lIns="102144" tIns="51073" rIns="102144" bIns="51073" anchor="ctr">
            <a:spAutoFit/>
          </a:bodyPr>
          <a:lstStyle/>
          <a:p>
            <a:pPr defTabSz="966182" eaLnBrk="0" fontAlgn="auto" hangingPunct="0">
              <a:spcBef>
                <a:spcPct val="50000"/>
              </a:spcBef>
              <a:spcAft>
                <a:spcPts val="0"/>
              </a:spcAft>
              <a:defRPr/>
            </a:pPr>
            <a:r>
              <a:rPr lang="en-US" sz="1800" b="1" dirty="0">
                <a:solidFill>
                  <a:schemeClr val="bg1"/>
                </a:solidFill>
                <a:latin typeface="+mn-lt"/>
                <a:cs typeface="+mn-cs"/>
              </a:rPr>
              <a:t>  </a:t>
            </a:r>
            <a:r>
              <a:rPr lang="en-US" sz="1800" dirty="0">
                <a:solidFill>
                  <a:schemeClr val="bg1"/>
                </a:solidFill>
                <a:latin typeface="+mj-lt"/>
                <a:cs typeface="+mn-cs"/>
              </a:rPr>
              <a:t>As of 28 FEB 15</a:t>
            </a:r>
            <a:endParaRPr lang="en-US" sz="1800" dirty="0">
              <a:solidFill>
                <a:schemeClr val="bg1"/>
              </a:solidFill>
              <a:latin typeface="+mj-lt"/>
              <a:cs typeface="+mn-cs"/>
            </a:endParaRPr>
          </a:p>
        </p:txBody>
      </p:sp>
      <p:sp>
        <p:nvSpPr>
          <p:cNvPr id="25608" name="TextBox 2"/>
          <p:cNvSpPr txBox="1">
            <a:spLocks noChangeArrowheads="1"/>
          </p:cNvSpPr>
          <p:nvPr/>
        </p:nvSpPr>
        <p:spPr bwMode="auto">
          <a:xfrm>
            <a:off x="160338" y="1381125"/>
            <a:ext cx="9240837" cy="493713"/>
          </a:xfrm>
          <a:prstGeom prst="rect">
            <a:avLst/>
          </a:prstGeom>
          <a:noFill/>
          <a:ln w="9525">
            <a:noFill/>
            <a:miter lim="800000"/>
            <a:headEnd/>
            <a:tailEnd/>
          </a:ln>
        </p:spPr>
        <p:txBody>
          <a:bodyPr lIns="96627" tIns="48314" rIns="96627" bIns="48314">
            <a:spAutoFit/>
          </a:bodyPr>
          <a:lstStyle/>
          <a:p>
            <a:pPr algn="ctr"/>
            <a:r>
              <a:rPr lang="en-US" sz="2500" b="1">
                <a:latin typeface="Broadway" pitchFamily="82" charset="0"/>
              </a:rPr>
              <a:t>SAVE – THE - DATE</a:t>
            </a:r>
          </a:p>
        </p:txBody>
      </p:sp>
      <p:sp>
        <p:nvSpPr>
          <p:cNvPr id="10" name="TextBox 9"/>
          <p:cNvSpPr txBox="1"/>
          <p:nvPr/>
        </p:nvSpPr>
        <p:spPr>
          <a:xfrm>
            <a:off x="239713" y="1951038"/>
            <a:ext cx="9240837" cy="420687"/>
          </a:xfrm>
          <a:prstGeom prst="rect">
            <a:avLst/>
          </a:prstGeom>
          <a:noFill/>
        </p:spPr>
        <p:txBody>
          <a:bodyPr lIns="96627" tIns="48314" rIns="96627" bIns="48314">
            <a:spAutoFit/>
          </a:bodyPr>
          <a:lstStyle/>
          <a:p>
            <a:pPr algn="ctr" defTabSz="966182" fontAlgn="auto">
              <a:spcBef>
                <a:spcPts val="0"/>
              </a:spcBef>
              <a:spcAft>
                <a:spcPts val="0"/>
              </a:spcAft>
              <a:defRPr/>
            </a:pPr>
            <a:r>
              <a:rPr lang="en-US" sz="2100" b="1" dirty="0">
                <a:latin typeface="+mj-lt"/>
                <a:cs typeface="+mn-cs"/>
              </a:rPr>
              <a:t>June 14</a:t>
            </a:r>
            <a:r>
              <a:rPr lang="en-US" sz="2100" b="1" baseline="30000" dirty="0">
                <a:latin typeface="+mj-lt"/>
                <a:cs typeface="+mn-cs"/>
              </a:rPr>
              <a:t>th</a:t>
            </a:r>
            <a:r>
              <a:rPr lang="en-US" sz="2100" b="1" dirty="0">
                <a:latin typeface="+mj-lt"/>
                <a:cs typeface="+mn-cs"/>
              </a:rPr>
              <a:t> thru June 20th</a:t>
            </a:r>
            <a:endParaRPr lang="en-US" sz="2100" b="1" dirty="0">
              <a:latin typeface="+mj-lt"/>
              <a:cs typeface="+mn-cs"/>
            </a:endParaRPr>
          </a:p>
        </p:txBody>
      </p:sp>
      <p:sp>
        <p:nvSpPr>
          <p:cNvPr id="25610" name="TextBox 10"/>
          <p:cNvSpPr txBox="1">
            <a:spLocks noChangeArrowheads="1"/>
          </p:cNvSpPr>
          <p:nvPr/>
        </p:nvSpPr>
        <p:spPr bwMode="auto">
          <a:xfrm>
            <a:off x="320675" y="2357438"/>
            <a:ext cx="9159875" cy="3959225"/>
          </a:xfrm>
          <a:prstGeom prst="rect">
            <a:avLst/>
          </a:prstGeom>
          <a:noFill/>
          <a:ln w="9525">
            <a:noFill/>
            <a:miter lim="800000"/>
            <a:headEnd/>
            <a:tailEnd/>
          </a:ln>
        </p:spPr>
        <p:txBody>
          <a:bodyPr lIns="96627" tIns="48314" rIns="96627" bIns="48314">
            <a:spAutoFit/>
          </a:bodyPr>
          <a:lstStyle/>
          <a:p>
            <a:pPr algn="ctr"/>
            <a:r>
              <a:rPr lang="en-US" sz="2100" b="1">
                <a:latin typeface="Calibri" pitchFamily="34" charset="0"/>
              </a:rPr>
              <a:t>State Veterans’ Homes Week</a:t>
            </a:r>
          </a:p>
          <a:p>
            <a:pPr algn="ctr"/>
            <a:endParaRPr lang="en-US" sz="2100" b="1">
              <a:latin typeface="Calibri" pitchFamily="34" charset="0"/>
            </a:endParaRPr>
          </a:p>
          <a:p>
            <a:r>
              <a:rPr lang="en-US" sz="2100" b="1">
                <a:latin typeface="Calibri" pitchFamily="34" charset="0"/>
              </a:rPr>
              <a:t>Activities and celebrations will take place at every Veterans’ Home during this week long celebration which coincides with Flag Day.  People across the United States celebrate Flag Day on June 14</a:t>
            </a:r>
            <a:r>
              <a:rPr lang="en-US" sz="2100" b="1" baseline="30000">
                <a:latin typeface="Calibri" pitchFamily="34" charset="0"/>
              </a:rPr>
              <a:t>th</a:t>
            </a:r>
            <a:r>
              <a:rPr lang="en-US" sz="2100" b="1">
                <a:latin typeface="Calibri" pitchFamily="34" charset="0"/>
              </a:rPr>
              <a:t> each year to honor the United States flag and to commemorate the flag’s adoption.  </a:t>
            </a:r>
          </a:p>
          <a:p>
            <a:endParaRPr lang="en-US" sz="2100" b="1">
              <a:latin typeface="Calibri" pitchFamily="34" charset="0"/>
            </a:endParaRPr>
          </a:p>
          <a:p>
            <a:pPr algn="ctr"/>
            <a:r>
              <a:rPr lang="en-US" sz="2100" b="1">
                <a:latin typeface="Calibri" pitchFamily="34" charset="0"/>
              </a:rPr>
              <a:t>On this date we will also be celebrating the </a:t>
            </a:r>
          </a:p>
          <a:p>
            <a:pPr algn="ctr"/>
            <a:r>
              <a:rPr lang="en-US" sz="2100" b="1">
                <a:latin typeface="Calibri" pitchFamily="34" charset="0"/>
              </a:rPr>
              <a:t>240</a:t>
            </a:r>
            <a:r>
              <a:rPr lang="en-US" sz="2100" b="1" baseline="30000">
                <a:latin typeface="Calibri" pitchFamily="34" charset="0"/>
              </a:rPr>
              <a:t>th</a:t>
            </a:r>
            <a:r>
              <a:rPr lang="en-US" sz="2100" b="1">
                <a:latin typeface="Calibri" pitchFamily="34" charset="0"/>
              </a:rPr>
              <a:t> Birthday of the United States Army on June 14</a:t>
            </a:r>
            <a:r>
              <a:rPr lang="en-US" sz="2100" b="1" baseline="30000">
                <a:latin typeface="Calibri" pitchFamily="34" charset="0"/>
              </a:rPr>
              <a:t>th </a:t>
            </a:r>
            <a:r>
              <a:rPr lang="en-US" sz="2100" b="1">
                <a:latin typeface="Calibri" pitchFamily="34" charset="0"/>
              </a:rPr>
              <a:t> 2015</a:t>
            </a:r>
          </a:p>
          <a:p>
            <a:pPr algn="ctr"/>
            <a:endParaRPr lang="en-US" sz="2100" b="1">
              <a:latin typeface="Calibri" pitchFamily="34" charset="0"/>
            </a:endParaRPr>
          </a:p>
          <a:p>
            <a:pPr algn="ctr"/>
            <a:endParaRPr lang="en-US" sz="2100" b="1">
              <a:latin typeface="Calibri" pitchFamily="34" charset="0"/>
            </a:endParaRPr>
          </a:p>
          <a:p>
            <a:pPr algn="ctr"/>
            <a:r>
              <a:rPr lang="en-US" sz="2100" b="1">
                <a:latin typeface="Calibri" pitchFamily="34" charset="0"/>
              </a:rPr>
              <a:t>See You At The Veterans’ Home </a:t>
            </a:r>
          </a:p>
        </p:txBody>
      </p:sp>
      <p:pic>
        <p:nvPicPr>
          <p:cNvPr id="25611" name="Picture 4" descr="http://ts1.mm.bing.net/th?&amp;id=HN.608029368032954048&amp;w=300&amp;h=300&amp;c=0&amp;pid=1.9&amp;rs=0&amp;p=0"/>
          <p:cNvPicPr>
            <a:picLocks noChangeAspect="1" noChangeArrowheads="1"/>
          </p:cNvPicPr>
          <p:nvPr/>
        </p:nvPicPr>
        <p:blipFill>
          <a:blip r:embed="rId4"/>
          <a:srcRect/>
          <a:stretch>
            <a:fillRect/>
          </a:stretch>
        </p:blipFill>
        <p:spPr bwMode="auto">
          <a:xfrm>
            <a:off x="255588" y="5424488"/>
            <a:ext cx="1319212" cy="1331912"/>
          </a:xfrm>
          <a:prstGeom prst="rect">
            <a:avLst/>
          </a:prstGeom>
          <a:noFill/>
          <a:ln w="9525">
            <a:noFill/>
            <a:miter lim="800000"/>
            <a:headEnd/>
            <a:tailEnd/>
          </a:ln>
        </p:spPr>
      </p:pic>
      <p:pic>
        <p:nvPicPr>
          <p:cNvPr id="25612" name="Picture 10" descr="http://www.madracki.com/usarmyhawk/jpg/usarmylogo.jpg"/>
          <p:cNvPicPr>
            <a:picLocks noChangeAspect="1" noChangeArrowheads="1"/>
          </p:cNvPicPr>
          <p:nvPr/>
        </p:nvPicPr>
        <p:blipFill>
          <a:blip r:embed="rId5"/>
          <a:srcRect/>
          <a:stretch>
            <a:fillRect/>
          </a:stretch>
        </p:blipFill>
        <p:spPr bwMode="auto">
          <a:xfrm>
            <a:off x="8401050" y="5445125"/>
            <a:ext cx="890588" cy="12080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www.donthatemiami.com/wp-content/uploads/2012/08/2009-usa-flag-graphics.jpg"/>
          <p:cNvPicPr>
            <a:picLocks noChangeAspect="1" noChangeArrowheads="1"/>
          </p:cNvPicPr>
          <p:nvPr/>
        </p:nvPicPr>
        <p:blipFill>
          <a:blip r:embed="rId3"/>
          <a:srcRect/>
          <a:stretch>
            <a:fillRect/>
          </a:stretch>
        </p:blipFill>
        <p:spPr bwMode="auto">
          <a:xfrm>
            <a:off x="960438" y="731838"/>
            <a:ext cx="7761287" cy="5770562"/>
          </a:xfrm>
          <a:prstGeom prst="rect">
            <a:avLst/>
          </a:prstGeom>
          <a:noFill/>
          <a:ln w="28575">
            <a:noFill/>
            <a:miter lim="800000"/>
            <a:headEnd/>
            <a:tailEnd/>
          </a:ln>
        </p:spPr>
      </p:pic>
      <p:sp>
        <p:nvSpPr>
          <p:cNvPr id="5" name="Rectangle 4"/>
          <p:cNvSpPr/>
          <p:nvPr/>
        </p:nvSpPr>
        <p:spPr>
          <a:xfrm>
            <a:off x="960438" y="2763838"/>
            <a:ext cx="7761287" cy="1589087"/>
          </a:xfrm>
          <a:prstGeom prst="rect">
            <a:avLst/>
          </a:prstGeom>
          <a:solidFill>
            <a:schemeClr val="bg1"/>
          </a:solidFill>
          <a:ln>
            <a:noFill/>
          </a:ln>
        </p:spPr>
        <p:txBody>
          <a:bodyPr lIns="96391" tIns="48196" rIns="96391" bIns="48196">
            <a:spAutoFit/>
          </a:bodyPr>
          <a:lstStyle/>
          <a:p>
            <a:pPr algn="ctr" defTabSz="966182" fontAlgn="auto">
              <a:spcBef>
                <a:spcPts val="0"/>
              </a:spcBef>
              <a:spcAft>
                <a:spcPts val="0"/>
              </a:spcAft>
              <a:defRPr/>
            </a:pPr>
            <a:endParaRPr lang="en-US" sz="600" b="1" dirty="0">
              <a:latin typeface="+mj-lt"/>
              <a:cs typeface="+mn-cs"/>
            </a:endParaRPr>
          </a:p>
          <a:p>
            <a:pPr algn="ctr" defTabSz="966182" fontAlgn="auto">
              <a:spcBef>
                <a:spcPts val="0"/>
              </a:spcBef>
              <a:spcAft>
                <a:spcPts val="0"/>
              </a:spcAft>
              <a:defRPr/>
            </a:pPr>
            <a:r>
              <a:rPr lang="en-US" sz="3800" b="1" dirty="0">
                <a:latin typeface="+mj-lt"/>
                <a:cs typeface="+mn-cs"/>
              </a:rPr>
              <a:t>COL Marc Ferraro</a:t>
            </a:r>
          </a:p>
          <a:p>
            <a:pPr algn="ctr" defTabSz="966182" fontAlgn="auto">
              <a:spcBef>
                <a:spcPts val="0"/>
              </a:spcBef>
              <a:spcAft>
                <a:spcPts val="0"/>
              </a:spcAft>
              <a:defRPr/>
            </a:pPr>
            <a:r>
              <a:rPr lang="en-US" sz="3800" b="1" dirty="0">
                <a:latin typeface="+mj-lt"/>
                <a:cs typeface="+mn-cs"/>
              </a:rPr>
              <a:t>Army National Guard</a:t>
            </a:r>
          </a:p>
          <a:p>
            <a:pPr algn="ctr" defTabSz="966182" fontAlgn="auto">
              <a:spcBef>
                <a:spcPts val="0"/>
              </a:spcBef>
              <a:spcAft>
                <a:spcPts val="0"/>
              </a:spcAft>
              <a:defRPr/>
            </a:pPr>
            <a:endParaRPr lang="en-US" sz="1500" b="1" dirty="0">
              <a:latin typeface="+mj-lt"/>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www.donthatemiami.com/wp-content/uploads/2012/08/2009-usa-flag-graphics.jpg"/>
          <p:cNvPicPr>
            <a:picLocks noChangeAspect="1" noChangeArrowheads="1"/>
          </p:cNvPicPr>
          <p:nvPr/>
        </p:nvPicPr>
        <p:blipFill>
          <a:blip r:embed="rId3"/>
          <a:srcRect/>
          <a:stretch>
            <a:fillRect/>
          </a:stretch>
        </p:blipFill>
        <p:spPr bwMode="auto">
          <a:xfrm>
            <a:off x="720725" y="731838"/>
            <a:ext cx="8159750" cy="5851525"/>
          </a:xfrm>
          <a:prstGeom prst="rect">
            <a:avLst/>
          </a:prstGeom>
          <a:noFill/>
          <a:ln w="28575">
            <a:noFill/>
            <a:miter lim="800000"/>
            <a:headEnd/>
            <a:tailEnd/>
          </a:ln>
        </p:spPr>
      </p:pic>
      <p:sp>
        <p:nvSpPr>
          <p:cNvPr id="5" name="Rectangle 4"/>
          <p:cNvSpPr/>
          <p:nvPr/>
        </p:nvSpPr>
        <p:spPr>
          <a:xfrm>
            <a:off x="720725" y="2763838"/>
            <a:ext cx="8159750" cy="1590675"/>
          </a:xfrm>
          <a:prstGeom prst="rect">
            <a:avLst/>
          </a:prstGeom>
          <a:solidFill>
            <a:schemeClr val="bg1"/>
          </a:solidFill>
          <a:ln>
            <a:noFill/>
          </a:ln>
        </p:spPr>
        <p:txBody>
          <a:bodyPr lIns="96399" tIns="48201" rIns="96399" bIns="48201">
            <a:spAutoFit/>
          </a:bodyPr>
          <a:lstStyle/>
          <a:p>
            <a:pPr algn="ctr" defTabSz="966182" fontAlgn="auto">
              <a:spcBef>
                <a:spcPts val="0"/>
              </a:spcBef>
              <a:spcAft>
                <a:spcPts val="0"/>
              </a:spcAft>
              <a:defRPr/>
            </a:pPr>
            <a:endParaRPr lang="en-US" sz="1100" b="1" dirty="0">
              <a:latin typeface="+mj-lt"/>
              <a:cs typeface="+mn-cs"/>
            </a:endParaRPr>
          </a:p>
          <a:p>
            <a:pPr algn="ctr" defTabSz="966182" fontAlgn="auto">
              <a:spcBef>
                <a:spcPts val="0"/>
              </a:spcBef>
              <a:spcAft>
                <a:spcPts val="0"/>
              </a:spcAft>
              <a:defRPr/>
            </a:pPr>
            <a:r>
              <a:rPr lang="en-US" sz="3800" b="1" dirty="0">
                <a:latin typeface="+mj-lt"/>
                <a:cs typeface="+mn-cs"/>
              </a:rPr>
              <a:t>Mr. “Chip” Gilliland</a:t>
            </a:r>
          </a:p>
          <a:p>
            <a:pPr algn="ctr" defTabSz="966182" fontAlgn="auto">
              <a:spcBef>
                <a:spcPts val="0"/>
              </a:spcBef>
              <a:spcAft>
                <a:spcPts val="0"/>
              </a:spcAft>
              <a:defRPr/>
            </a:pPr>
            <a:r>
              <a:rPr lang="en-US" sz="3800" b="1" dirty="0">
                <a:latin typeface="+mj-lt"/>
                <a:cs typeface="+mn-cs"/>
              </a:rPr>
              <a:t>P.I.R.O. Update</a:t>
            </a:r>
            <a:endParaRPr lang="en-US" sz="3800" b="1" dirty="0">
              <a:latin typeface="+mj-lt"/>
              <a:cs typeface="+mn-cs"/>
            </a:endParaRPr>
          </a:p>
          <a:p>
            <a:pPr algn="ctr" defTabSz="966182" fontAlgn="auto">
              <a:spcBef>
                <a:spcPts val="0"/>
              </a:spcBef>
              <a:spcAft>
                <a:spcPts val="0"/>
              </a:spcAft>
              <a:defRPr/>
            </a:pPr>
            <a:endParaRPr lang="en-US" sz="1100" b="1" dirty="0">
              <a:latin typeface="+mj-lt"/>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5" descr="red bottom banner"/>
          <p:cNvPicPr>
            <a:picLocks noChangeAspect="1" noChangeArrowheads="1"/>
          </p:cNvPicPr>
          <p:nvPr/>
        </p:nvPicPr>
        <p:blipFill>
          <a:blip r:embed="rId2"/>
          <a:srcRect/>
          <a:stretch>
            <a:fillRect/>
          </a:stretch>
        </p:blipFill>
        <p:spPr bwMode="auto">
          <a:xfrm>
            <a:off x="479425" y="6664325"/>
            <a:ext cx="8801100" cy="403225"/>
          </a:xfrm>
          <a:prstGeom prst="rect">
            <a:avLst/>
          </a:prstGeom>
          <a:noFill/>
          <a:ln w="9525">
            <a:noFill/>
            <a:miter lim="800000"/>
            <a:headEnd/>
            <a:tailEnd/>
          </a:ln>
        </p:spPr>
      </p:pic>
      <p:sp>
        <p:nvSpPr>
          <p:cNvPr id="27651"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00" tIns="48300" rIns="96600" bIns="48300">
            <a:spAutoFit/>
          </a:bodyPr>
          <a:lstStyle/>
          <a:p>
            <a:pPr algn="ctr"/>
            <a:endParaRPr lang="en-US" sz="3200" b="1">
              <a:latin typeface="Calibri" pitchFamily="34" charset="0"/>
            </a:endParaRPr>
          </a:p>
        </p:txBody>
      </p:sp>
      <p:sp>
        <p:nvSpPr>
          <p:cNvPr id="27652"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00" tIns="48300" rIns="96600" bIns="48300">
            <a:spAutoFit/>
          </a:bodyPr>
          <a:lstStyle/>
          <a:p>
            <a:endParaRPr lang="en-US">
              <a:latin typeface="Calibri" pitchFamily="34" charset="0"/>
            </a:endParaRPr>
          </a:p>
        </p:txBody>
      </p:sp>
      <p:sp>
        <p:nvSpPr>
          <p:cNvPr id="27653" name="Text Box 15"/>
          <p:cNvSpPr txBox="1">
            <a:spLocks noChangeArrowheads="1"/>
          </p:cNvSpPr>
          <p:nvPr/>
        </p:nvSpPr>
        <p:spPr bwMode="auto">
          <a:xfrm>
            <a:off x="400050" y="6338888"/>
            <a:ext cx="1839913" cy="361950"/>
          </a:xfrm>
          <a:prstGeom prst="rect">
            <a:avLst/>
          </a:prstGeom>
          <a:noFill/>
          <a:ln w="9525">
            <a:noFill/>
            <a:miter lim="800000"/>
            <a:headEnd/>
            <a:tailEnd/>
          </a:ln>
        </p:spPr>
        <p:txBody>
          <a:bodyPr lIns="96600" tIns="48300" rIns="96600" bIns="48300" anchor="ctr">
            <a:spAutoFit/>
          </a:bodyPr>
          <a:lstStyle/>
          <a:p>
            <a:pPr eaLnBrk="0" hangingPunct="0">
              <a:spcBef>
                <a:spcPct val="50000"/>
              </a:spcBef>
            </a:pPr>
            <a:r>
              <a:rPr lang="en-US" sz="1700">
                <a:solidFill>
                  <a:srgbClr val="000000"/>
                </a:solidFill>
                <a:latin typeface="Calibri" pitchFamily="34" charset="0"/>
              </a:rPr>
              <a:t>  </a:t>
            </a:r>
            <a:r>
              <a:rPr lang="en-US" sz="1700">
                <a:solidFill>
                  <a:schemeClr val="bg1"/>
                </a:solidFill>
                <a:latin typeface="Calibri" pitchFamily="34" charset="0"/>
              </a:rPr>
              <a:t>As of 25 Mar14</a:t>
            </a:r>
          </a:p>
        </p:txBody>
      </p:sp>
      <p:grpSp>
        <p:nvGrpSpPr>
          <p:cNvPr id="27654" name="Group 23"/>
          <p:cNvGrpSpPr>
            <a:grpSpLocks/>
          </p:cNvGrpSpPr>
          <p:nvPr/>
        </p:nvGrpSpPr>
        <p:grpSpPr bwMode="auto">
          <a:xfrm>
            <a:off x="477838" y="244475"/>
            <a:ext cx="8883650" cy="974725"/>
            <a:chOff x="455613" y="228600"/>
            <a:chExt cx="8459787" cy="838200"/>
          </a:xfrm>
        </p:grpSpPr>
        <p:pic>
          <p:nvPicPr>
            <p:cNvPr id="27698" name="Picture 26" descr="Military Vet logo banner"/>
            <p:cNvPicPr>
              <a:picLocks noChangeAspect="1" noChangeArrowheads="1"/>
            </p:cNvPicPr>
            <p:nvPr/>
          </p:nvPicPr>
          <p:blipFill>
            <a:blip r:embed="rId3"/>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662" y="228600"/>
              <a:ext cx="2666738"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182" fontAlgn="auto">
                <a:spcBef>
                  <a:spcPts val="0"/>
                </a:spcBef>
                <a:spcAft>
                  <a:spcPts val="0"/>
                </a:spcAft>
                <a:defRPr/>
              </a:pPr>
              <a:endParaRPr lang="en-US" dirty="0"/>
            </a:p>
          </p:txBody>
        </p:sp>
      </p:grpSp>
      <p:sp>
        <p:nvSpPr>
          <p:cNvPr id="18" name="TextBox 4"/>
          <p:cNvSpPr txBox="1">
            <a:spLocks noChangeArrowheads="1"/>
          </p:cNvSpPr>
          <p:nvPr/>
        </p:nvSpPr>
        <p:spPr bwMode="auto">
          <a:xfrm>
            <a:off x="560388" y="500063"/>
            <a:ext cx="5919787" cy="425450"/>
          </a:xfrm>
          <a:prstGeom prst="rect">
            <a:avLst/>
          </a:prstGeom>
          <a:noFill/>
          <a:ln w="9525">
            <a:noFill/>
            <a:miter lim="800000"/>
            <a:headEnd/>
            <a:tailEnd/>
          </a:ln>
        </p:spPr>
        <p:txBody>
          <a:bodyPr lIns="96600" tIns="48300" rIns="96600" bIns="48300">
            <a:spAutoFit/>
          </a:bodyPr>
          <a:lstStyle/>
          <a:p>
            <a:pPr algn="ctr" defTabSz="966182" eaLnBrk="0" fontAlgn="auto" hangingPunct="0">
              <a:spcBef>
                <a:spcPts val="0"/>
              </a:spcBef>
              <a:spcAft>
                <a:spcPts val="0"/>
              </a:spcAft>
              <a:defRPr/>
            </a:pPr>
            <a:r>
              <a:rPr lang="en-US" sz="2100" b="1" dirty="0">
                <a:solidFill>
                  <a:schemeClr val="bg1"/>
                </a:solidFill>
                <a:latin typeface="+mj-lt"/>
                <a:cs typeface="+mn-cs"/>
              </a:rPr>
              <a:t>VETERANS’ TRUST FUND</a:t>
            </a:r>
          </a:p>
        </p:txBody>
      </p:sp>
      <p:pic>
        <p:nvPicPr>
          <p:cNvPr id="27656" name="Picture 7" descr="PA-VTF left-rgb.jpg"/>
          <p:cNvPicPr>
            <a:picLocks noChangeAspect="1"/>
          </p:cNvPicPr>
          <p:nvPr/>
        </p:nvPicPr>
        <p:blipFill>
          <a:blip r:embed="rId4"/>
          <a:srcRect/>
          <a:stretch>
            <a:fillRect/>
          </a:stretch>
        </p:blipFill>
        <p:spPr bwMode="auto">
          <a:xfrm>
            <a:off x="6721475" y="487363"/>
            <a:ext cx="2319338" cy="650875"/>
          </a:xfrm>
          <a:prstGeom prst="rect">
            <a:avLst/>
          </a:prstGeom>
          <a:noFill/>
          <a:ln w="9525">
            <a:noFill/>
            <a:miter lim="800000"/>
            <a:headEnd/>
            <a:tailEnd/>
          </a:ln>
        </p:spPr>
      </p:pic>
      <p:sp>
        <p:nvSpPr>
          <p:cNvPr id="27657" name="Rectangle 8"/>
          <p:cNvSpPr>
            <a:spLocks noChangeArrowheads="1"/>
          </p:cNvSpPr>
          <p:nvPr/>
        </p:nvSpPr>
        <p:spPr bwMode="auto">
          <a:xfrm>
            <a:off x="8001000" y="6664325"/>
            <a:ext cx="1279525" cy="406400"/>
          </a:xfrm>
          <a:prstGeom prst="rect">
            <a:avLst/>
          </a:prstGeom>
          <a:noFill/>
          <a:ln w="9525">
            <a:noFill/>
            <a:miter lim="800000"/>
            <a:headEnd/>
            <a:tailEnd/>
          </a:ln>
        </p:spPr>
        <p:txBody>
          <a:bodyPr lIns="96600" tIns="48300" rIns="96600" bIns="48300" anchor="ctr"/>
          <a:lstStyle/>
          <a:p>
            <a:r>
              <a:rPr lang="en-US" sz="1300">
                <a:solidFill>
                  <a:schemeClr val="bg1"/>
                </a:solidFill>
                <a:latin typeface="Verdana" pitchFamily="34" charset="0"/>
              </a:rPr>
              <a:t>&gt; country</a:t>
            </a:r>
          </a:p>
        </p:txBody>
      </p:sp>
      <p:sp>
        <p:nvSpPr>
          <p:cNvPr id="27658" name="Rectangle 10"/>
          <p:cNvSpPr>
            <a:spLocks noChangeArrowheads="1"/>
          </p:cNvSpPr>
          <p:nvPr/>
        </p:nvSpPr>
        <p:spPr bwMode="auto">
          <a:xfrm>
            <a:off x="4000500" y="6664325"/>
            <a:ext cx="4160838" cy="406400"/>
          </a:xfrm>
          <a:prstGeom prst="rect">
            <a:avLst/>
          </a:prstGeom>
          <a:noFill/>
          <a:ln w="9525">
            <a:noFill/>
            <a:miter lim="800000"/>
            <a:headEnd/>
            <a:tailEnd/>
          </a:ln>
        </p:spPr>
        <p:txBody>
          <a:bodyPr lIns="96600" tIns="48300" rIns="96600" bIns="48300" anchor="ctr"/>
          <a:lstStyle/>
          <a:p>
            <a:pPr algn="r"/>
            <a:r>
              <a:rPr lang="en-US" sz="1300">
                <a:solidFill>
                  <a:schemeClr val="bg1"/>
                </a:solidFill>
                <a:latin typeface="Verdana" pitchFamily="34" charset="0"/>
              </a:rPr>
              <a:t>  &gt; community &gt; commonwealth   </a:t>
            </a:r>
          </a:p>
        </p:txBody>
      </p:sp>
      <p:graphicFrame>
        <p:nvGraphicFramePr>
          <p:cNvPr id="19" name="Table 18"/>
          <p:cNvGraphicFramePr>
            <a:graphicFrameLocks noGrp="1"/>
          </p:cNvGraphicFramePr>
          <p:nvPr/>
        </p:nvGraphicFramePr>
        <p:xfrm>
          <a:off x="479425" y="1300163"/>
          <a:ext cx="8721725" cy="3630612"/>
        </p:xfrm>
        <a:graphic>
          <a:graphicData uri="http://schemas.openxmlformats.org/drawingml/2006/table">
            <a:tbl>
              <a:tblPr firstRow="1" bandRow="1">
                <a:tableStyleId>{5C22544A-7EE6-4342-B048-85BDC9FD1C3A}</a:tableStyleId>
              </a:tblPr>
              <a:tblGrid>
                <a:gridCol w="2720340"/>
                <a:gridCol w="2080260"/>
                <a:gridCol w="1784711"/>
                <a:gridCol w="2135777"/>
              </a:tblGrid>
              <a:tr h="615696">
                <a:tc>
                  <a:txBody>
                    <a:bodyPr/>
                    <a:lstStyle/>
                    <a:p>
                      <a:r>
                        <a:rPr lang="en-US" sz="1700" dirty="0" smtClean="0"/>
                        <a:t>Revenue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Since Last Meeting</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SFY 14-15</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Cumulative Total</a:t>
                      </a: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376741">
                <a:tc>
                  <a:txBody>
                    <a:bodyPr/>
                    <a:lstStyle/>
                    <a:p>
                      <a:r>
                        <a:rPr lang="en-US" sz="1700" dirty="0" smtClean="0"/>
                        <a:t>Checkoff</a:t>
                      </a:r>
                      <a:r>
                        <a:rPr lang="en-US" sz="1700" baseline="0" dirty="0" smtClean="0"/>
                        <a:t> &amp; Donations</a:t>
                      </a:r>
                      <a:endParaRPr lang="en-US" sz="1700" dirty="0"/>
                    </a:p>
                  </a:txBody>
                  <a:tcPr marL="96012" marR="96012" marT="48768" marB="48768">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$268,815.00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$1,025,574.55</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$1,925,574.55</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HOV License Plate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$660.00*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$5,865.00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$30,840.00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PA Monuments License Plate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$4393.00*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$4,393.00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$4,393.00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dirty="0" smtClean="0"/>
                        <a:t>Interest</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$597.98</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$2,094.79</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$5,110.42</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b="1" dirty="0" smtClean="0">
                          <a:solidFill>
                            <a:schemeClr val="bg1"/>
                          </a:solidFill>
                        </a:rPr>
                        <a:t>Disbursements</a:t>
                      </a:r>
                      <a:endParaRPr lang="en-US" sz="1700" b="1" dirty="0">
                        <a:solidFill>
                          <a:schemeClr val="bg1"/>
                        </a:solidFill>
                      </a:endParaRPr>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r"/>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700" dirty="0">
                        <a:solidFill>
                          <a:srgbClr val="00B050"/>
                        </a:solidFill>
                      </a:endParaRP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376741">
                <a:tc>
                  <a:txBody>
                    <a:bodyPr/>
                    <a:lstStyle/>
                    <a:p>
                      <a:r>
                        <a:rPr lang="en-US" sz="1700" dirty="0" smtClean="0"/>
                        <a:t>VTF Grants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$490,840.00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VTA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dirty="0" smtClean="0">
                          <a:solidFill>
                            <a:srgbClr val="FF0000"/>
                          </a:solidFill>
                        </a:rPr>
                        <a:t>$98,217.00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$451,783.00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0000"/>
                          </a:solidFill>
                        </a:rPr>
                        <a:t>$451,783.00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PENN DOT Costs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$384,000.00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696" name="TextBox 21"/>
          <p:cNvSpPr txBox="1">
            <a:spLocks noChangeArrowheads="1"/>
          </p:cNvSpPr>
          <p:nvPr/>
        </p:nvSpPr>
        <p:spPr bwMode="auto">
          <a:xfrm>
            <a:off x="479425" y="5581650"/>
            <a:ext cx="8882063" cy="1112838"/>
          </a:xfrm>
          <a:prstGeom prst="rect">
            <a:avLst/>
          </a:prstGeom>
          <a:noFill/>
          <a:ln w="9525">
            <a:noFill/>
            <a:miter lim="800000"/>
            <a:headEnd/>
            <a:tailEnd/>
          </a:ln>
        </p:spPr>
        <p:txBody>
          <a:bodyPr lIns="96600" tIns="48300" rIns="96600" bIns="48300">
            <a:spAutoFit/>
          </a:bodyPr>
          <a:lstStyle/>
          <a:p>
            <a:pPr>
              <a:buFont typeface="Arial" charset="0"/>
              <a:buChar char="•"/>
            </a:pPr>
            <a:r>
              <a:rPr lang="en-US" sz="1100">
                <a:latin typeface="Times New Roman" pitchFamily="18" charset="0"/>
                <a:cs typeface="Times New Roman" pitchFamily="18" charset="0"/>
              </a:rPr>
              <a:t>Total number of HOV License plates sold since last meeting  = 32   (Total since inception = 2,056)</a:t>
            </a:r>
          </a:p>
          <a:p>
            <a:r>
              <a:rPr lang="en-US" sz="1100">
                <a:latin typeface="Times New Roman" pitchFamily="18" charset="0"/>
                <a:cs typeface="Times New Roman" pitchFamily="18" charset="0"/>
              </a:rPr>
              <a:t>*Total number of PA Monuments License plates sold since last meeting = 191 (Total since inception =191)</a:t>
            </a:r>
          </a:p>
          <a:p>
            <a:r>
              <a:rPr lang="en-US" sz="1100" b="1">
                <a:latin typeface="Times New Roman" pitchFamily="18" charset="0"/>
                <a:cs typeface="Times New Roman" pitchFamily="18" charset="0"/>
              </a:rPr>
              <a:t>**    </a:t>
            </a:r>
            <a:r>
              <a:rPr lang="en-US" sz="1100">
                <a:latin typeface="Times New Roman" pitchFamily="18" charset="0"/>
                <a:cs typeface="Times New Roman" pitchFamily="18" charset="0"/>
              </a:rPr>
              <a:t>Grant Award announcements have been made.  Awards and distribution of funds are contingent upon the completion of a fully executed grant agreement</a:t>
            </a:r>
            <a:endParaRPr lang="en-US" sz="1100" b="1">
              <a:latin typeface="Times New Roman" pitchFamily="18" charset="0"/>
              <a:cs typeface="Times New Roman" pitchFamily="18" charset="0"/>
            </a:endParaRPr>
          </a:p>
          <a:p>
            <a:r>
              <a:rPr lang="en-US" sz="1100" b="1">
                <a:latin typeface="Times New Roman" pitchFamily="18" charset="0"/>
                <a:cs typeface="Times New Roman" pitchFamily="18" charset="0"/>
              </a:rPr>
              <a:t>***   </a:t>
            </a:r>
            <a:r>
              <a:rPr lang="en-US" sz="1100">
                <a:latin typeface="Times New Roman" pitchFamily="18" charset="0"/>
                <a:cs typeface="Times New Roman" pitchFamily="18" charset="0"/>
              </a:rPr>
              <a:t>PENNDOT PAYMENT/INVOICING – DMVA has Agreed to pay $194,000/FY over four years.   Current Balance is $582,000. DOT will issue invoices at the beginning of April for Annual Payments.</a:t>
            </a:r>
            <a:r>
              <a:rPr lang="en-US" sz="1100" b="1" i="1">
                <a:latin typeface="Times New Roman" pitchFamily="18" charset="0"/>
                <a:cs typeface="Times New Roman" pitchFamily="18" charset="0"/>
              </a:rPr>
              <a:t> </a:t>
            </a:r>
            <a:r>
              <a:rPr lang="en-US" sz="1100" i="1">
                <a:latin typeface="Times New Roman" pitchFamily="18" charset="0"/>
                <a:cs typeface="Times New Roman" pitchFamily="18" charset="0"/>
              </a:rPr>
              <a:t> (Total Cost was 966,000.00)</a:t>
            </a:r>
            <a:endParaRPr lang="en-US" sz="1100">
              <a:latin typeface="Times New Roman" pitchFamily="18" charset="0"/>
              <a:cs typeface="Times New Roman" pitchFamily="18" charset="0"/>
            </a:endParaRPr>
          </a:p>
        </p:txBody>
      </p:sp>
      <p:sp>
        <p:nvSpPr>
          <p:cNvPr id="16" name="TextBox 15"/>
          <p:cNvSpPr txBox="1"/>
          <p:nvPr/>
        </p:nvSpPr>
        <p:spPr>
          <a:xfrm>
            <a:off x="479425" y="6664325"/>
            <a:ext cx="2020888" cy="360363"/>
          </a:xfrm>
          <a:prstGeom prst="rect">
            <a:avLst/>
          </a:prstGeom>
          <a:noFill/>
        </p:spPr>
        <p:txBody>
          <a:bodyPr wrap="none" lIns="96600" tIns="48300" rIns="96600" bIns="48300">
            <a:spAutoFit/>
          </a:bodyPr>
          <a:lstStyle/>
          <a:p>
            <a:pPr defTabSz="966182" fontAlgn="auto">
              <a:spcBef>
                <a:spcPts val="0"/>
              </a:spcBef>
              <a:spcAft>
                <a:spcPts val="0"/>
              </a:spcAft>
              <a:defRPr/>
            </a:pPr>
            <a:r>
              <a:rPr lang="en-US" sz="1700" dirty="0">
                <a:solidFill>
                  <a:schemeClr val="bg1"/>
                </a:solidFill>
                <a:latin typeface="+mj-lt"/>
                <a:cs typeface="+mn-cs"/>
              </a:rPr>
              <a:t>As of </a:t>
            </a:r>
            <a:r>
              <a:rPr lang="en-US" sz="1700" dirty="0">
                <a:solidFill>
                  <a:schemeClr val="bg1"/>
                </a:solidFill>
                <a:latin typeface="+mj-lt"/>
                <a:cs typeface="+mn-cs"/>
              </a:rPr>
              <a:t>25 March 2015</a:t>
            </a:r>
            <a:endParaRPr lang="en-US" sz="1700" dirty="0">
              <a:solidFill>
                <a:schemeClr val="bg1"/>
              </a:solidFill>
              <a:latin typeface="+mj-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4"/>
          <p:cNvGrpSpPr>
            <a:grpSpLocks/>
          </p:cNvGrpSpPr>
          <p:nvPr/>
        </p:nvGrpSpPr>
        <p:grpSpPr bwMode="auto">
          <a:xfrm>
            <a:off x="800100" y="731838"/>
            <a:ext cx="8161338" cy="5922962"/>
            <a:chOff x="762000" y="695324"/>
            <a:chExt cx="7772400" cy="5553076"/>
          </a:xfrm>
        </p:grpSpPr>
        <p:pic>
          <p:nvPicPr>
            <p:cNvPr id="28675" name="Picture 6" descr="http://www.donthatemiami.com/wp-content/uploads/2012/08/2009-usa-flag-graphics.jpg"/>
            <p:cNvPicPr>
              <a:picLocks noChangeAspect="1" noChangeArrowheads="1"/>
            </p:cNvPicPr>
            <p:nvPr/>
          </p:nvPicPr>
          <p:blipFill>
            <a:blip r:embed="rId2"/>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24520"/>
              <a:ext cx="7772400" cy="2062869"/>
            </a:xfrm>
            <a:prstGeom prst="rect">
              <a:avLst/>
            </a:prstGeom>
            <a:solidFill>
              <a:schemeClr val="bg1"/>
            </a:solidFill>
            <a:ln>
              <a:noFill/>
            </a:ln>
          </p:spPr>
          <p:txBody>
            <a:bodyPr>
              <a:spAutoFit/>
            </a:bodyPr>
            <a:lstStyle/>
            <a:p>
              <a:pPr algn="ctr" defTabSz="966182" fontAlgn="auto">
                <a:spcBef>
                  <a:spcPts val="0"/>
                </a:spcBef>
                <a:spcAft>
                  <a:spcPts val="0"/>
                </a:spcAft>
                <a:defRPr/>
              </a:pPr>
              <a:endParaRPr lang="en-US" b="1" dirty="0">
                <a:latin typeface="+mj-lt"/>
                <a:cs typeface="+mn-cs"/>
              </a:endParaRPr>
            </a:p>
            <a:p>
              <a:pPr algn="ctr" defTabSz="966182" fontAlgn="auto">
                <a:spcBef>
                  <a:spcPts val="0"/>
                </a:spcBef>
                <a:spcAft>
                  <a:spcPts val="0"/>
                </a:spcAft>
                <a:defRPr/>
              </a:pPr>
              <a:r>
                <a:rPr lang="en-US" sz="4400" b="1" dirty="0">
                  <a:latin typeface="+mj-lt"/>
                  <a:cs typeface="+mn-cs"/>
                </a:rPr>
                <a:t>Mr. Brian Natali</a:t>
              </a:r>
            </a:p>
            <a:p>
              <a:pPr algn="ctr" defTabSz="966182" fontAlgn="auto">
                <a:spcBef>
                  <a:spcPts val="0"/>
                </a:spcBef>
                <a:spcAft>
                  <a:spcPts val="0"/>
                </a:spcAft>
                <a:defRPr/>
              </a:pPr>
              <a:r>
                <a:rPr lang="en-US" sz="4400" b="1" dirty="0">
                  <a:latin typeface="+mj-lt"/>
                  <a:cs typeface="+mn-cs"/>
                </a:rPr>
                <a:t>Veterans</a:t>
              </a:r>
              <a:r>
                <a:rPr lang="en-US" sz="4400" b="1" dirty="0">
                  <a:latin typeface="+mj-lt"/>
                  <a:cs typeface="+mn-cs"/>
                </a:rPr>
                <a:t>’ Programs and </a:t>
              </a:r>
              <a:r>
                <a:rPr lang="en-US" sz="4400" b="1" dirty="0">
                  <a:latin typeface="+mj-lt"/>
                  <a:cs typeface="+mn-cs"/>
                </a:rPr>
                <a:t>Services</a:t>
              </a:r>
              <a:endParaRPr lang="en-US" sz="4400" b="1" dirty="0">
                <a:latin typeface="+mj-lt"/>
                <a:cs typeface="+mn-cs"/>
              </a:endParaRPr>
            </a:p>
            <a:p>
              <a:pPr algn="ctr" defTabSz="966182" fontAlgn="auto">
                <a:spcBef>
                  <a:spcPts val="0"/>
                </a:spcBef>
                <a:spcAft>
                  <a:spcPts val="0"/>
                </a:spcAft>
                <a:defRPr/>
              </a:pPr>
              <a:endParaRPr lang="en-US" sz="3000" b="1" dirty="0">
                <a:latin typeface="+mj-lt"/>
                <a:cs typeface="+mn-cs"/>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3"/>
          <a:srcRect/>
          <a:stretch>
            <a:fillRect/>
          </a:stretch>
        </p:blipFill>
        <p:spPr bwMode="auto">
          <a:xfrm>
            <a:off x="477838" y="406400"/>
            <a:ext cx="8645525" cy="692150"/>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4"/>
          <a:srcRect/>
          <a:stretch>
            <a:fillRect/>
          </a:stretch>
        </p:blipFill>
        <p:spPr bwMode="auto">
          <a:xfrm>
            <a:off x="479425" y="6343650"/>
            <a:ext cx="8801100" cy="403225"/>
          </a:xfrm>
          <a:prstGeom prst="rect">
            <a:avLst/>
          </a:prstGeom>
          <a:noFill/>
          <a:ln w="9525">
            <a:noFill/>
            <a:miter lim="800000"/>
            <a:headEnd/>
            <a:tailEnd/>
          </a:ln>
        </p:spPr>
      </p:pic>
      <p:sp>
        <p:nvSpPr>
          <p:cNvPr id="3077"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3078" name="Rectangle 10"/>
          <p:cNvSpPr>
            <a:spLocks noChangeArrowheads="1"/>
          </p:cNvSpPr>
          <p:nvPr/>
        </p:nvSpPr>
        <p:spPr bwMode="auto">
          <a:xfrm>
            <a:off x="3921125" y="6340475"/>
            <a:ext cx="415925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3079"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53" tIns="48326" rIns="96653" bIns="48326">
            <a:spAutoFit/>
          </a:bodyPr>
          <a:lstStyle/>
          <a:p>
            <a:pPr algn="ctr"/>
            <a:endParaRPr lang="en-US" sz="3200" b="1">
              <a:latin typeface="Calibri" pitchFamily="34" charset="0"/>
            </a:endParaRPr>
          </a:p>
        </p:txBody>
      </p:sp>
      <p:sp>
        <p:nvSpPr>
          <p:cNvPr id="3080"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53" tIns="48326" rIns="96653" bIns="48326">
            <a:spAutoFit/>
          </a:bodyPr>
          <a:lstStyle/>
          <a:p>
            <a:endParaRPr lang="en-US">
              <a:latin typeface="Calibri" pitchFamily="34" charset="0"/>
            </a:endParaRPr>
          </a:p>
        </p:txBody>
      </p:sp>
      <p:sp>
        <p:nvSpPr>
          <p:cNvPr id="3081" name="Rectangle 5"/>
          <p:cNvSpPr>
            <a:spLocks noGrp="1" noChangeArrowheads="1"/>
          </p:cNvSpPr>
          <p:nvPr>
            <p:ph type="ctrTitle"/>
          </p:nvPr>
        </p:nvSpPr>
        <p:spPr>
          <a:xfrm>
            <a:off x="479425" y="487363"/>
            <a:ext cx="6081713" cy="427037"/>
          </a:xfrm>
        </p:spPr>
        <p:txBody>
          <a:bodyPr>
            <a:spAutoFit/>
          </a:bodyPr>
          <a:lstStyle/>
          <a:p>
            <a:r>
              <a:rPr lang="en-US" sz="2100" b="1" smtClean="0">
                <a:solidFill>
                  <a:schemeClr val="bg1"/>
                </a:solidFill>
              </a:rPr>
              <a:t>PERSIAN GULF BONUS PROGRAM SUMMARY</a:t>
            </a:r>
          </a:p>
        </p:txBody>
      </p:sp>
      <p:sp>
        <p:nvSpPr>
          <p:cNvPr id="17" name="Text Box 15"/>
          <p:cNvSpPr txBox="1">
            <a:spLocks noChangeArrowheads="1"/>
          </p:cNvSpPr>
          <p:nvPr/>
        </p:nvSpPr>
        <p:spPr bwMode="auto">
          <a:xfrm>
            <a:off x="479425" y="6340475"/>
            <a:ext cx="1841500" cy="393700"/>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182"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3083" name="Group 13"/>
          <p:cNvGrpSpPr>
            <a:grpSpLocks/>
          </p:cNvGrpSpPr>
          <p:nvPr/>
        </p:nvGrpSpPr>
        <p:grpSpPr bwMode="auto">
          <a:xfrm>
            <a:off x="479425" y="406400"/>
            <a:ext cx="8645525" cy="692150"/>
            <a:chOff x="457200" y="381000"/>
            <a:chExt cx="8232775" cy="649288"/>
          </a:xfrm>
        </p:grpSpPr>
        <p:pic>
          <p:nvPicPr>
            <p:cNvPr id="3096" name="Picture 26" descr="Military Vet logo banner"/>
            <p:cNvPicPr>
              <a:picLocks noChangeAspect="1" noChangeArrowheads="1"/>
            </p:cNvPicPr>
            <p:nvPr/>
          </p:nvPicPr>
          <p:blipFill>
            <a:blip r:embed="rId3"/>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12" y="456949"/>
              <a:ext cx="5791362" cy="400592"/>
            </a:xfrm>
            <a:prstGeom prst="rect">
              <a:avLst/>
            </a:prstGeom>
            <a:noFill/>
            <a:ln w="9525">
              <a:noFill/>
              <a:miter lim="800000"/>
              <a:headEnd/>
              <a:tailEnd/>
            </a:ln>
          </p:spPr>
          <p:txBody>
            <a:bodyPr anchor="ctr">
              <a:spAutoFit/>
            </a:bodyPr>
            <a:lstStyle/>
            <a:p>
              <a:pPr algn="ctr" defTabSz="966182" eaLnBrk="0" fontAlgn="auto" hangingPunct="0">
                <a:spcBef>
                  <a:spcPts val="0"/>
                </a:spcBef>
                <a:spcAft>
                  <a:spcPts val="0"/>
                </a:spcAft>
                <a:defRPr/>
              </a:pPr>
              <a:r>
                <a:rPr lang="en-US" sz="2100" b="1" dirty="0">
                  <a:solidFill>
                    <a:schemeClr val="bg1"/>
                  </a:solidFill>
                  <a:latin typeface="+mj-lt"/>
                  <a:ea typeface="+mj-ea"/>
                  <a:cs typeface="+mj-cs"/>
                </a:rPr>
                <a:t>VETERANS TEMPORARY ASSISTANCE</a:t>
              </a:r>
              <a:endParaRPr lang="en-US" sz="2100" b="1" dirty="0">
                <a:solidFill>
                  <a:schemeClr val="bg1"/>
                </a:solidFill>
                <a:latin typeface="+mj-lt"/>
                <a:ea typeface="+mj-ea"/>
                <a:cs typeface="+mj-cs"/>
              </a:endParaRPr>
            </a:p>
          </p:txBody>
        </p:sp>
      </p:grpSp>
      <p:sp>
        <p:nvSpPr>
          <p:cNvPr id="14" name="Title 1"/>
          <p:cNvSpPr txBox="1">
            <a:spLocks/>
          </p:cNvSpPr>
          <p:nvPr/>
        </p:nvSpPr>
        <p:spPr bwMode="auto">
          <a:xfrm>
            <a:off x="320675" y="1219200"/>
            <a:ext cx="7680325" cy="455613"/>
          </a:xfrm>
          <a:prstGeom prst="rect">
            <a:avLst/>
          </a:prstGeom>
          <a:noFill/>
          <a:ln w="9525">
            <a:noFill/>
            <a:miter lim="800000"/>
            <a:headEnd/>
            <a:tailEnd/>
          </a:ln>
        </p:spPr>
        <p:txBody>
          <a:bodyPr lIns="96653" tIns="48326" rIns="96653" bIns="48326" anchor="ctr">
            <a:normAutofit fontScale="25000" lnSpcReduction="20000"/>
          </a:bodyPr>
          <a:lstStyle/>
          <a:p>
            <a:pPr algn="ctr" defTabSz="966182" fontAlgn="auto">
              <a:spcBef>
                <a:spcPts val="0"/>
              </a:spcBef>
              <a:spcAft>
                <a:spcPts val="0"/>
              </a:spcAft>
              <a:defRPr/>
            </a:pPr>
            <a:r>
              <a:rPr lang="en-US" sz="4700" dirty="0">
                <a:latin typeface="+mj-lt"/>
                <a:ea typeface="+mj-ea"/>
                <a:cs typeface="+mj-cs"/>
              </a:rPr>
              <a:t/>
            </a:r>
            <a:br>
              <a:rPr lang="en-US" sz="4700" dirty="0">
                <a:latin typeface="+mj-lt"/>
                <a:ea typeface="+mj-ea"/>
                <a:cs typeface="+mj-cs"/>
              </a:rPr>
            </a:br>
            <a:r>
              <a:rPr lang="en-US" sz="13500" dirty="0">
                <a:latin typeface="+mj-lt"/>
                <a:ea typeface="+mj-ea"/>
                <a:cs typeface="+mj-cs"/>
              </a:rPr>
              <a:t>$550,000</a:t>
            </a:r>
            <a:endParaRPr lang="en-US" sz="4700" dirty="0">
              <a:latin typeface="+mj-lt"/>
              <a:ea typeface="+mj-ea"/>
              <a:cs typeface="+mj-cs"/>
            </a:endParaRPr>
          </a:p>
        </p:txBody>
      </p:sp>
      <p:graphicFrame>
        <p:nvGraphicFramePr>
          <p:cNvPr id="3074" name="Content Placeholder 3"/>
          <p:cNvGraphicFramePr>
            <a:graphicFrameLocks noGrp="1"/>
          </p:cNvGraphicFramePr>
          <p:nvPr/>
        </p:nvGraphicFramePr>
        <p:xfrm>
          <a:off x="69850" y="1951038"/>
          <a:ext cx="9531350" cy="2819400"/>
        </p:xfrm>
        <a:graphic>
          <a:graphicData uri="http://schemas.openxmlformats.org/presentationml/2006/ole">
            <p:oleObj spid="_x0000_s3074" name="Worksheet" r:id="rId5" imgW="8029457" imgH="2333569" progId="Excel.Sheet.8">
              <p:embed/>
            </p:oleObj>
          </a:graphicData>
        </a:graphic>
      </p:graphicFrame>
      <p:sp>
        <p:nvSpPr>
          <p:cNvPr id="3085" name="TextBox 5"/>
          <p:cNvSpPr txBox="1">
            <a:spLocks noChangeArrowheads="1"/>
          </p:cNvSpPr>
          <p:nvPr/>
        </p:nvSpPr>
        <p:spPr bwMode="auto">
          <a:xfrm>
            <a:off x="3521075" y="5608638"/>
            <a:ext cx="1600200" cy="688975"/>
          </a:xfrm>
          <a:prstGeom prst="rect">
            <a:avLst/>
          </a:prstGeom>
          <a:noFill/>
          <a:ln w="9525">
            <a:noFill/>
            <a:miter lim="800000"/>
            <a:headEnd/>
            <a:tailEnd/>
          </a:ln>
        </p:spPr>
        <p:txBody>
          <a:bodyPr lIns="96653" tIns="48326" rIns="96653" bIns="48326">
            <a:spAutoFit/>
          </a:bodyPr>
          <a:lstStyle/>
          <a:p>
            <a:pPr algn="ctr"/>
            <a:r>
              <a:rPr lang="en-US">
                <a:latin typeface="Calibri" pitchFamily="34" charset="0"/>
              </a:rPr>
              <a:t>400 Claimants</a:t>
            </a:r>
            <a:br>
              <a:rPr lang="en-US">
                <a:latin typeface="Calibri" pitchFamily="34" charset="0"/>
              </a:rPr>
            </a:br>
            <a:r>
              <a:rPr lang="en-US">
                <a:latin typeface="Calibri" pitchFamily="34" charset="0"/>
              </a:rPr>
              <a:t>Projected</a:t>
            </a:r>
          </a:p>
        </p:txBody>
      </p:sp>
      <p:sp>
        <p:nvSpPr>
          <p:cNvPr id="3086" name="TextBox 7"/>
          <p:cNvSpPr txBox="1">
            <a:spLocks noChangeArrowheads="1"/>
          </p:cNvSpPr>
          <p:nvPr/>
        </p:nvSpPr>
        <p:spPr bwMode="auto">
          <a:xfrm>
            <a:off x="6721475" y="4121150"/>
            <a:ext cx="2640013" cy="744538"/>
          </a:xfrm>
          <a:prstGeom prst="rect">
            <a:avLst/>
          </a:prstGeom>
          <a:noFill/>
          <a:ln w="9525">
            <a:noFill/>
            <a:miter lim="800000"/>
            <a:headEnd/>
            <a:tailEnd/>
          </a:ln>
        </p:spPr>
        <p:txBody>
          <a:bodyPr lIns="96653" tIns="48326" rIns="96653" bIns="48326">
            <a:spAutoFit/>
          </a:bodyPr>
          <a:lstStyle/>
          <a:p>
            <a:pPr algn="ctr"/>
            <a:r>
              <a:rPr lang="en-US" sz="2100">
                <a:latin typeface="Calibri" pitchFamily="34" charset="0"/>
              </a:rPr>
              <a:t>313 Claimants </a:t>
            </a:r>
          </a:p>
          <a:p>
            <a:pPr algn="ctr"/>
            <a:r>
              <a:rPr lang="en-US" sz="2100">
                <a:latin typeface="Calibri" pitchFamily="34" charset="0"/>
              </a:rPr>
              <a:t>on the program</a:t>
            </a:r>
          </a:p>
        </p:txBody>
      </p:sp>
      <p:sp>
        <p:nvSpPr>
          <p:cNvPr id="3087" name="TextBox 11"/>
          <p:cNvSpPr txBox="1">
            <a:spLocks noChangeArrowheads="1"/>
          </p:cNvSpPr>
          <p:nvPr/>
        </p:nvSpPr>
        <p:spPr bwMode="auto">
          <a:xfrm>
            <a:off x="6561138" y="2058988"/>
            <a:ext cx="2719387" cy="1871662"/>
          </a:xfrm>
          <a:prstGeom prst="rect">
            <a:avLst/>
          </a:prstGeom>
          <a:noFill/>
          <a:ln w="9525">
            <a:noFill/>
            <a:miter lim="800000"/>
            <a:headEnd/>
            <a:tailEnd/>
          </a:ln>
        </p:spPr>
        <p:txBody>
          <a:bodyPr lIns="96653" tIns="48326" rIns="96653" bIns="48326">
            <a:spAutoFit/>
          </a:bodyPr>
          <a:lstStyle/>
          <a:p>
            <a:r>
              <a:rPr lang="en-US">
                <a:latin typeface="Calibri" pitchFamily="34" charset="0"/>
              </a:rPr>
              <a:t> Lapse $0</a:t>
            </a:r>
          </a:p>
          <a:p>
            <a:endParaRPr lang="en-US">
              <a:latin typeface="Calibri" pitchFamily="34" charset="0"/>
            </a:endParaRPr>
          </a:p>
          <a:p>
            <a:r>
              <a:rPr lang="en-US">
                <a:latin typeface="Calibri" pitchFamily="34" charset="0"/>
              </a:rPr>
              <a:t> Projected Expenditures</a:t>
            </a:r>
          </a:p>
          <a:p>
            <a:r>
              <a:rPr lang="en-US">
                <a:latin typeface="Calibri" pitchFamily="34" charset="0"/>
              </a:rPr>
              <a:t>$ 98,217</a:t>
            </a:r>
          </a:p>
          <a:p>
            <a:endParaRPr lang="en-US">
              <a:latin typeface="Calibri" pitchFamily="34" charset="0"/>
            </a:endParaRPr>
          </a:p>
          <a:p>
            <a:r>
              <a:rPr lang="en-US">
                <a:latin typeface="Calibri" pitchFamily="34" charset="0"/>
              </a:rPr>
              <a:t> Expended $ 451,783</a:t>
            </a:r>
            <a:endParaRPr lang="en-US" sz="1700">
              <a:latin typeface="Calibri" pitchFamily="34" charset="0"/>
            </a:endParaRPr>
          </a:p>
        </p:txBody>
      </p:sp>
      <p:grpSp>
        <p:nvGrpSpPr>
          <p:cNvPr id="3088" name="Group 20"/>
          <p:cNvGrpSpPr>
            <a:grpSpLocks/>
          </p:cNvGrpSpPr>
          <p:nvPr/>
        </p:nvGrpSpPr>
        <p:grpSpPr bwMode="auto">
          <a:xfrm>
            <a:off x="479425" y="6421438"/>
            <a:ext cx="8801100" cy="406400"/>
            <a:chOff x="457200" y="6019800"/>
            <a:chExt cx="8382000" cy="381000"/>
          </a:xfrm>
        </p:grpSpPr>
        <p:pic>
          <p:nvPicPr>
            <p:cNvPr id="3092" name="Picture 25" descr="red bottom banner"/>
            <p:cNvPicPr>
              <a:picLocks noChangeAspect="1" noChangeArrowheads="1"/>
            </p:cNvPicPr>
            <p:nvPr/>
          </p:nvPicPr>
          <p:blipFill>
            <a:blip r:embed="rId4"/>
            <a:srcRect/>
            <a:stretch>
              <a:fillRect/>
            </a:stretch>
          </p:blipFill>
          <p:spPr bwMode="auto">
            <a:xfrm>
              <a:off x="457200" y="6022975"/>
              <a:ext cx="8382000" cy="377825"/>
            </a:xfrm>
            <a:prstGeom prst="rect">
              <a:avLst/>
            </a:prstGeom>
            <a:noFill/>
            <a:ln w="9525">
              <a:noFill/>
              <a:miter lim="800000"/>
              <a:headEnd/>
              <a:tailEnd/>
            </a:ln>
          </p:spPr>
        </p:pic>
        <p:sp>
          <p:nvSpPr>
            <p:cNvPr id="3093"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3094"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3095" name="Rectangle 24"/>
            <p:cNvSpPr>
              <a:spLocks noChangeArrowheads="1"/>
            </p:cNvSpPr>
            <p:nvPr/>
          </p:nvSpPr>
          <p:spPr bwMode="auto">
            <a:xfrm>
              <a:off x="457200" y="6019800"/>
              <a:ext cx="2460930" cy="369332"/>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cs typeface="Times New Roman" pitchFamily="18" charset="0"/>
                </a:rPr>
                <a:t>As of  25 MARCH 2015</a:t>
              </a:r>
            </a:p>
          </p:txBody>
        </p:sp>
      </p:grpSp>
      <p:sp>
        <p:nvSpPr>
          <p:cNvPr id="23" name="Rectangle 22"/>
          <p:cNvSpPr/>
          <p:nvPr/>
        </p:nvSpPr>
        <p:spPr>
          <a:xfrm>
            <a:off x="6480175" y="2193925"/>
            <a:ext cx="166688" cy="1508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182" fontAlgn="auto">
              <a:spcBef>
                <a:spcPts val="0"/>
              </a:spcBef>
              <a:spcAft>
                <a:spcPts val="0"/>
              </a:spcAft>
              <a:defRPr/>
            </a:pPr>
            <a:endParaRPr lang="en-US"/>
          </a:p>
        </p:txBody>
      </p:sp>
      <p:sp>
        <p:nvSpPr>
          <p:cNvPr id="24" name="Rectangle 23"/>
          <p:cNvSpPr/>
          <p:nvPr/>
        </p:nvSpPr>
        <p:spPr>
          <a:xfrm>
            <a:off x="6480175" y="2763838"/>
            <a:ext cx="166688" cy="150812"/>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182" fontAlgn="auto">
              <a:spcBef>
                <a:spcPts val="0"/>
              </a:spcBef>
              <a:spcAft>
                <a:spcPts val="0"/>
              </a:spcAft>
              <a:defRPr/>
            </a:pPr>
            <a:endParaRPr lang="en-US"/>
          </a:p>
        </p:txBody>
      </p:sp>
      <p:sp>
        <p:nvSpPr>
          <p:cNvPr id="26" name="Rectangle 25"/>
          <p:cNvSpPr/>
          <p:nvPr/>
        </p:nvSpPr>
        <p:spPr>
          <a:xfrm>
            <a:off x="6480175" y="3657600"/>
            <a:ext cx="161925" cy="161925"/>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182"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a:srcRect/>
          <a:stretch>
            <a:fillRect/>
          </a:stretch>
        </p:blipFill>
        <p:spPr bwMode="auto">
          <a:xfrm>
            <a:off x="477838" y="406400"/>
            <a:ext cx="8645525" cy="692150"/>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a:srcRect/>
          <a:stretch>
            <a:fillRect/>
          </a:stretch>
        </p:blipFill>
        <p:spPr bwMode="auto">
          <a:xfrm>
            <a:off x="479425" y="6343650"/>
            <a:ext cx="8801100" cy="403225"/>
          </a:xfrm>
          <a:prstGeom prst="rect">
            <a:avLst/>
          </a:prstGeom>
          <a:noFill/>
          <a:ln w="9525">
            <a:noFill/>
            <a:miter lim="800000"/>
            <a:headEnd/>
            <a:tailEnd/>
          </a:ln>
        </p:spPr>
      </p:pic>
      <p:sp>
        <p:nvSpPr>
          <p:cNvPr id="4101"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4102" name="Rectangle 10"/>
          <p:cNvSpPr>
            <a:spLocks noChangeArrowheads="1"/>
          </p:cNvSpPr>
          <p:nvPr/>
        </p:nvSpPr>
        <p:spPr bwMode="auto">
          <a:xfrm>
            <a:off x="3921125" y="6340475"/>
            <a:ext cx="415925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4103"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53" tIns="48326" rIns="96653" bIns="48326">
            <a:spAutoFit/>
          </a:bodyPr>
          <a:lstStyle/>
          <a:p>
            <a:pPr algn="ctr"/>
            <a:endParaRPr lang="en-US" sz="3200" b="1">
              <a:latin typeface="Calibri" pitchFamily="34" charset="0"/>
            </a:endParaRPr>
          </a:p>
        </p:txBody>
      </p:sp>
      <p:sp>
        <p:nvSpPr>
          <p:cNvPr id="4104"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53" tIns="48326" rIns="96653" bIns="48326">
            <a:spAutoFit/>
          </a:bodyPr>
          <a:lstStyle/>
          <a:p>
            <a:endParaRPr lang="en-US">
              <a:latin typeface="Calibri" pitchFamily="34" charset="0"/>
            </a:endParaRPr>
          </a:p>
        </p:txBody>
      </p:sp>
      <p:sp>
        <p:nvSpPr>
          <p:cNvPr id="4105" name="Rectangle 5"/>
          <p:cNvSpPr>
            <a:spLocks noGrp="1" noChangeArrowheads="1"/>
          </p:cNvSpPr>
          <p:nvPr>
            <p:ph type="ctrTitle"/>
          </p:nvPr>
        </p:nvSpPr>
        <p:spPr>
          <a:xfrm>
            <a:off x="479425" y="487363"/>
            <a:ext cx="6081713" cy="427037"/>
          </a:xfrm>
        </p:spPr>
        <p:txBody>
          <a:bodyPr>
            <a:spAutoFit/>
          </a:bodyPr>
          <a:lstStyle/>
          <a:p>
            <a:r>
              <a:rPr lang="en-US" sz="2100" b="1" smtClean="0">
                <a:solidFill>
                  <a:schemeClr val="bg1"/>
                </a:solidFill>
              </a:rPr>
              <a:t>PERSIAN GULF BONUS PROGRAM SUMMARY</a:t>
            </a:r>
          </a:p>
        </p:txBody>
      </p:sp>
      <p:sp>
        <p:nvSpPr>
          <p:cNvPr id="17" name="Text Box 15"/>
          <p:cNvSpPr txBox="1">
            <a:spLocks noChangeArrowheads="1"/>
          </p:cNvSpPr>
          <p:nvPr/>
        </p:nvSpPr>
        <p:spPr bwMode="auto">
          <a:xfrm>
            <a:off x="479425" y="6340475"/>
            <a:ext cx="1841500" cy="393700"/>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182"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4107" name="Group 13"/>
          <p:cNvGrpSpPr>
            <a:grpSpLocks/>
          </p:cNvGrpSpPr>
          <p:nvPr/>
        </p:nvGrpSpPr>
        <p:grpSpPr bwMode="auto">
          <a:xfrm>
            <a:off x="479425" y="406400"/>
            <a:ext cx="8645525" cy="692150"/>
            <a:chOff x="457200" y="381000"/>
            <a:chExt cx="8232775" cy="649288"/>
          </a:xfrm>
        </p:grpSpPr>
        <p:pic>
          <p:nvPicPr>
            <p:cNvPr id="4121" name="Picture 26" descr="Military Vet logo banner"/>
            <p:cNvPicPr>
              <a:picLocks noChangeAspect="1" noChangeArrowheads="1"/>
            </p:cNvPicPr>
            <p:nvPr/>
          </p:nvPicPr>
          <p:blipFill>
            <a:blip r:embed="rId3"/>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12" y="456949"/>
              <a:ext cx="5791362" cy="400592"/>
            </a:xfrm>
            <a:prstGeom prst="rect">
              <a:avLst/>
            </a:prstGeom>
            <a:noFill/>
            <a:ln w="9525">
              <a:noFill/>
              <a:miter lim="800000"/>
              <a:headEnd/>
              <a:tailEnd/>
            </a:ln>
          </p:spPr>
          <p:txBody>
            <a:bodyPr anchor="ctr">
              <a:spAutoFit/>
            </a:bodyPr>
            <a:lstStyle/>
            <a:p>
              <a:pPr algn="ctr" defTabSz="966182" eaLnBrk="0" fontAlgn="auto" hangingPunct="0">
                <a:spcBef>
                  <a:spcPts val="0"/>
                </a:spcBef>
                <a:spcAft>
                  <a:spcPts val="0"/>
                </a:spcAft>
                <a:defRPr/>
              </a:pPr>
              <a:r>
                <a:rPr lang="en-US" sz="2100" b="1" dirty="0">
                  <a:solidFill>
                    <a:schemeClr val="bg1"/>
                  </a:solidFill>
                  <a:latin typeface="+mj-lt"/>
                  <a:ea typeface="+mj-ea"/>
                  <a:cs typeface="+mj-cs"/>
                </a:rPr>
                <a:t>BLIND VETERANS PENSION</a:t>
              </a:r>
            </a:p>
          </p:txBody>
        </p:sp>
      </p:grpSp>
      <p:sp>
        <p:nvSpPr>
          <p:cNvPr id="14" name="Title 1"/>
          <p:cNvSpPr txBox="1">
            <a:spLocks/>
          </p:cNvSpPr>
          <p:nvPr/>
        </p:nvSpPr>
        <p:spPr bwMode="auto">
          <a:xfrm>
            <a:off x="239713" y="1219200"/>
            <a:ext cx="9040812" cy="455613"/>
          </a:xfrm>
          <a:prstGeom prst="rect">
            <a:avLst/>
          </a:prstGeom>
          <a:noFill/>
          <a:ln w="9525">
            <a:noFill/>
            <a:miter lim="800000"/>
            <a:headEnd/>
            <a:tailEnd/>
          </a:ln>
        </p:spPr>
        <p:txBody>
          <a:bodyPr lIns="96653" tIns="48326" rIns="96653" bIns="48326" anchor="ctr">
            <a:normAutofit fontScale="25000" lnSpcReduction="20000"/>
          </a:bodyPr>
          <a:lstStyle/>
          <a:p>
            <a:pPr algn="ctr" defTabSz="966182" fontAlgn="auto">
              <a:spcBef>
                <a:spcPts val="0"/>
              </a:spcBef>
              <a:spcAft>
                <a:spcPts val="0"/>
              </a:spcAft>
              <a:defRPr/>
            </a:pPr>
            <a:r>
              <a:rPr lang="en-US" sz="4700" dirty="0">
                <a:latin typeface="+mj-lt"/>
                <a:ea typeface="+mj-ea"/>
                <a:cs typeface="+mj-cs"/>
              </a:rPr>
              <a:t/>
            </a:r>
            <a:br>
              <a:rPr lang="en-US" sz="4700" dirty="0">
                <a:latin typeface="+mj-lt"/>
                <a:ea typeface="+mj-ea"/>
                <a:cs typeface="+mj-cs"/>
              </a:rPr>
            </a:br>
            <a:r>
              <a:rPr lang="en-US" sz="4700" dirty="0">
                <a:latin typeface="+mj-lt"/>
                <a:ea typeface="+mj-ea"/>
                <a:cs typeface="+mj-cs"/>
              </a:rPr>
              <a:t>       </a:t>
            </a:r>
            <a:r>
              <a:rPr lang="en-US" sz="13500" dirty="0">
                <a:latin typeface="+mj-lt"/>
                <a:ea typeface="+mj-ea"/>
                <a:cs typeface="+mj-cs"/>
              </a:rPr>
              <a:t>$222,000</a:t>
            </a:r>
            <a:endParaRPr lang="en-US" sz="4700" dirty="0">
              <a:latin typeface="+mj-lt"/>
              <a:ea typeface="+mj-ea"/>
              <a:cs typeface="+mj-cs"/>
            </a:endParaRPr>
          </a:p>
        </p:txBody>
      </p:sp>
      <p:graphicFrame>
        <p:nvGraphicFramePr>
          <p:cNvPr id="4098" name="Content Placeholder 5"/>
          <p:cNvGraphicFramePr>
            <a:graphicFrameLocks noGrp="1"/>
          </p:cNvGraphicFramePr>
          <p:nvPr/>
        </p:nvGraphicFramePr>
        <p:xfrm>
          <a:off x="479425" y="2032000"/>
          <a:ext cx="9029700" cy="3294063"/>
        </p:xfrm>
        <a:graphic>
          <a:graphicData uri="http://schemas.openxmlformats.org/presentationml/2006/ole">
            <p:oleObj spid="_x0000_s4098" name="Worksheet" r:id="rId5" imgW="6029376" imgH="1552471" progId="Excel.Sheet.8">
              <p:embed/>
            </p:oleObj>
          </a:graphicData>
        </a:graphic>
      </p:graphicFrame>
      <p:sp>
        <p:nvSpPr>
          <p:cNvPr id="4109" name="TextBox 8"/>
          <p:cNvSpPr txBox="1">
            <a:spLocks noChangeArrowheads="1"/>
          </p:cNvSpPr>
          <p:nvPr/>
        </p:nvSpPr>
        <p:spPr bwMode="auto">
          <a:xfrm>
            <a:off x="6800850" y="2112963"/>
            <a:ext cx="2400300" cy="1790700"/>
          </a:xfrm>
          <a:prstGeom prst="rect">
            <a:avLst/>
          </a:prstGeom>
          <a:noFill/>
          <a:ln w="9525">
            <a:noFill/>
            <a:miter lim="800000"/>
            <a:headEnd/>
            <a:tailEnd/>
          </a:ln>
        </p:spPr>
        <p:txBody>
          <a:bodyPr lIns="96653" tIns="48326" rIns="96653" bIns="48326">
            <a:spAutoFit/>
          </a:bodyPr>
          <a:lstStyle/>
          <a:p>
            <a:r>
              <a:rPr lang="en-US" sz="1500">
                <a:latin typeface="Calibri" pitchFamily="34" charset="0"/>
              </a:rPr>
              <a:t>Lapse $2,850</a:t>
            </a:r>
          </a:p>
          <a:p>
            <a:endParaRPr lang="en-US" sz="1700">
              <a:latin typeface="Calibri" pitchFamily="34" charset="0"/>
            </a:endParaRPr>
          </a:p>
          <a:p>
            <a:r>
              <a:rPr lang="en-US" sz="1500">
                <a:latin typeface="Calibri" pitchFamily="34" charset="0"/>
              </a:rPr>
              <a:t>Projected Expenditure</a:t>
            </a:r>
          </a:p>
          <a:p>
            <a:r>
              <a:rPr lang="en-US" sz="1500">
                <a:latin typeface="Calibri" pitchFamily="34" charset="0"/>
              </a:rPr>
              <a:t>$ 36,000</a:t>
            </a:r>
          </a:p>
          <a:p>
            <a:endParaRPr lang="en-US" sz="1500">
              <a:latin typeface="Calibri" pitchFamily="34" charset="0"/>
            </a:endParaRPr>
          </a:p>
          <a:p>
            <a:r>
              <a:rPr lang="en-US" sz="1500">
                <a:latin typeface="Calibri" pitchFamily="34" charset="0"/>
              </a:rPr>
              <a:t>Expended $ 183,150</a:t>
            </a:r>
          </a:p>
          <a:p>
            <a:endParaRPr lang="en-US">
              <a:latin typeface="Calibri" pitchFamily="34" charset="0"/>
            </a:endParaRPr>
          </a:p>
        </p:txBody>
      </p:sp>
      <p:sp>
        <p:nvSpPr>
          <p:cNvPr id="18" name="Rectangle 17"/>
          <p:cNvSpPr/>
          <p:nvPr/>
        </p:nvSpPr>
        <p:spPr>
          <a:xfrm>
            <a:off x="6640513" y="2193925"/>
            <a:ext cx="166687" cy="1508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182" fontAlgn="auto">
              <a:spcBef>
                <a:spcPts val="0"/>
              </a:spcBef>
              <a:spcAft>
                <a:spcPts val="0"/>
              </a:spcAft>
              <a:defRPr/>
            </a:pPr>
            <a:endParaRPr lang="en-US"/>
          </a:p>
        </p:txBody>
      </p:sp>
      <p:sp>
        <p:nvSpPr>
          <p:cNvPr id="19" name="Rectangle 18"/>
          <p:cNvSpPr/>
          <p:nvPr/>
        </p:nvSpPr>
        <p:spPr>
          <a:xfrm>
            <a:off x="6634163" y="2693988"/>
            <a:ext cx="166687" cy="150812"/>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182" fontAlgn="auto">
              <a:spcBef>
                <a:spcPts val="0"/>
              </a:spcBef>
              <a:spcAft>
                <a:spcPts val="0"/>
              </a:spcAft>
              <a:defRPr/>
            </a:pPr>
            <a:endParaRPr lang="en-US"/>
          </a:p>
        </p:txBody>
      </p:sp>
      <p:sp>
        <p:nvSpPr>
          <p:cNvPr id="20" name="Rectangle 19"/>
          <p:cNvSpPr/>
          <p:nvPr/>
        </p:nvSpPr>
        <p:spPr>
          <a:xfrm>
            <a:off x="6638925" y="3332163"/>
            <a:ext cx="161925" cy="163512"/>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6182" fontAlgn="auto">
              <a:spcBef>
                <a:spcPts val="0"/>
              </a:spcBef>
              <a:spcAft>
                <a:spcPts val="0"/>
              </a:spcAft>
              <a:defRPr/>
            </a:pPr>
            <a:endParaRPr lang="en-US"/>
          </a:p>
        </p:txBody>
      </p:sp>
      <p:grpSp>
        <p:nvGrpSpPr>
          <p:cNvPr id="4113" name="Group 20"/>
          <p:cNvGrpSpPr>
            <a:grpSpLocks/>
          </p:cNvGrpSpPr>
          <p:nvPr/>
        </p:nvGrpSpPr>
        <p:grpSpPr bwMode="auto">
          <a:xfrm>
            <a:off x="479425" y="6421438"/>
            <a:ext cx="8801100" cy="406400"/>
            <a:chOff x="457200" y="6019800"/>
            <a:chExt cx="8382000" cy="381000"/>
          </a:xfrm>
        </p:grpSpPr>
        <p:pic>
          <p:nvPicPr>
            <p:cNvPr id="4117" name="Picture 25" descr="red bottom banner"/>
            <p:cNvPicPr>
              <a:picLocks noChangeAspect="1" noChangeArrowheads="1"/>
            </p:cNvPicPr>
            <p:nvPr/>
          </p:nvPicPr>
          <p:blipFill>
            <a:blip r:embed="rId4"/>
            <a:srcRect/>
            <a:stretch>
              <a:fillRect/>
            </a:stretch>
          </p:blipFill>
          <p:spPr bwMode="auto">
            <a:xfrm>
              <a:off x="457200" y="6022975"/>
              <a:ext cx="8382000" cy="377825"/>
            </a:xfrm>
            <a:prstGeom prst="rect">
              <a:avLst/>
            </a:prstGeom>
            <a:noFill/>
            <a:ln w="9525">
              <a:noFill/>
              <a:miter lim="800000"/>
              <a:headEnd/>
              <a:tailEnd/>
            </a:ln>
          </p:spPr>
        </p:pic>
        <p:sp>
          <p:nvSpPr>
            <p:cNvPr id="411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411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4120" name="Rectangle 24"/>
            <p:cNvSpPr>
              <a:spLocks noChangeArrowheads="1"/>
            </p:cNvSpPr>
            <p:nvPr/>
          </p:nvSpPr>
          <p:spPr bwMode="auto">
            <a:xfrm>
              <a:off x="457200" y="6019800"/>
              <a:ext cx="2082621" cy="369332"/>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cs typeface="Times New Roman" pitchFamily="18" charset="0"/>
                </a:rPr>
                <a:t>As of 25 MAR 2015</a:t>
              </a:r>
            </a:p>
          </p:txBody>
        </p:sp>
      </p:grpSp>
      <p:sp>
        <p:nvSpPr>
          <p:cNvPr id="4114" name="TextBox 23"/>
          <p:cNvSpPr txBox="1">
            <a:spLocks noChangeArrowheads="1"/>
          </p:cNvSpPr>
          <p:nvPr/>
        </p:nvSpPr>
        <p:spPr bwMode="auto">
          <a:xfrm>
            <a:off x="1279525" y="5781675"/>
            <a:ext cx="1520825" cy="327025"/>
          </a:xfrm>
          <a:prstGeom prst="rect">
            <a:avLst/>
          </a:prstGeom>
          <a:noFill/>
          <a:ln w="9525">
            <a:noFill/>
            <a:miter lim="800000"/>
            <a:headEnd/>
            <a:tailEnd/>
          </a:ln>
        </p:spPr>
        <p:txBody>
          <a:bodyPr lIns="96653" tIns="48326" rIns="96653" bIns="48326">
            <a:spAutoFit/>
          </a:bodyPr>
          <a:lstStyle/>
          <a:p>
            <a:r>
              <a:rPr lang="en-US" sz="1500">
                <a:latin typeface="Calibri" pitchFamily="34" charset="0"/>
              </a:rPr>
              <a:t>116 Claimants</a:t>
            </a:r>
          </a:p>
        </p:txBody>
      </p:sp>
      <p:sp>
        <p:nvSpPr>
          <p:cNvPr id="4115" name="Rectangle 25"/>
          <p:cNvSpPr>
            <a:spLocks noChangeArrowheads="1"/>
          </p:cNvSpPr>
          <p:nvPr/>
        </p:nvSpPr>
        <p:spPr bwMode="auto">
          <a:xfrm>
            <a:off x="3041650" y="5781675"/>
            <a:ext cx="1298575" cy="327025"/>
          </a:xfrm>
          <a:prstGeom prst="rect">
            <a:avLst/>
          </a:prstGeom>
          <a:noFill/>
          <a:ln w="9525">
            <a:noFill/>
            <a:miter lim="800000"/>
            <a:headEnd/>
            <a:tailEnd/>
          </a:ln>
        </p:spPr>
        <p:txBody>
          <a:bodyPr wrap="none" lIns="96653" tIns="48326" rIns="96653" bIns="48326">
            <a:spAutoFit/>
          </a:bodyPr>
          <a:lstStyle/>
          <a:p>
            <a:r>
              <a:rPr lang="en-US" sz="1500">
                <a:latin typeface="Calibri" pitchFamily="34" charset="0"/>
              </a:rPr>
              <a:t>119 Claimants</a:t>
            </a:r>
          </a:p>
        </p:txBody>
      </p:sp>
      <p:sp>
        <p:nvSpPr>
          <p:cNvPr id="4116" name="Rectangle 26"/>
          <p:cNvSpPr>
            <a:spLocks noChangeArrowheads="1"/>
          </p:cNvSpPr>
          <p:nvPr/>
        </p:nvSpPr>
        <p:spPr bwMode="auto">
          <a:xfrm>
            <a:off x="4598988" y="5770563"/>
            <a:ext cx="1343025" cy="558800"/>
          </a:xfrm>
          <a:prstGeom prst="rect">
            <a:avLst/>
          </a:prstGeom>
          <a:noFill/>
          <a:ln w="9525">
            <a:noFill/>
            <a:miter lim="800000"/>
            <a:headEnd/>
            <a:tailEnd/>
          </a:ln>
        </p:spPr>
        <p:txBody>
          <a:bodyPr wrap="none" lIns="96653" tIns="48326" rIns="96653" bIns="48326">
            <a:spAutoFit/>
          </a:bodyPr>
          <a:lstStyle/>
          <a:p>
            <a:pPr algn="ctr"/>
            <a:r>
              <a:rPr lang="en-US" sz="1500">
                <a:latin typeface="Calibri" pitchFamily="34" charset="0"/>
              </a:rPr>
              <a:t>121 Claimants </a:t>
            </a:r>
            <a:br>
              <a:rPr lang="en-US" sz="1500">
                <a:latin typeface="Calibri" pitchFamily="34" charset="0"/>
              </a:rPr>
            </a:br>
            <a:r>
              <a:rPr lang="en-US" sz="1500">
                <a:latin typeface="Calibri" pitchFamily="34" charset="0"/>
              </a:rPr>
              <a:t>Projected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3"/>
          <p:cNvGrpSpPr>
            <a:grpSpLocks noGrp="1"/>
          </p:cNvGrpSpPr>
          <p:nvPr>
            <p:ph type="title"/>
          </p:nvPr>
        </p:nvGrpSpPr>
        <p:grpSpPr bwMode="auto">
          <a:xfrm>
            <a:off x="479425" y="293688"/>
            <a:ext cx="8642350" cy="1219200"/>
            <a:chOff x="457200" y="381000"/>
            <a:chExt cx="8232775" cy="649288"/>
          </a:xfrm>
        </p:grpSpPr>
        <p:pic>
          <p:nvPicPr>
            <p:cNvPr id="29705" name="Picture 26" descr="Military Vet logo banner"/>
            <p:cNvPicPr>
              <a:picLocks noChangeAspect="1" noChangeArrowheads="1"/>
            </p:cNvPicPr>
            <p:nvPr/>
          </p:nvPicPr>
          <p:blipFill>
            <a:blip r:embed="rId2"/>
            <a:srcRect/>
            <a:stretch>
              <a:fillRect/>
            </a:stretch>
          </p:blipFill>
          <p:spPr bwMode="auto">
            <a:xfrm>
              <a:off x="457200" y="381000"/>
              <a:ext cx="8232775" cy="649288"/>
            </a:xfrm>
            <a:prstGeom prst="rect">
              <a:avLst/>
            </a:prstGeom>
            <a:noFill/>
            <a:ln w="9525">
              <a:noFill/>
              <a:miter lim="800000"/>
              <a:headEnd/>
              <a:tailEnd/>
            </a:ln>
          </p:spPr>
        </p:pic>
        <p:sp>
          <p:nvSpPr>
            <p:cNvPr id="7" name="Rectangle 5"/>
            <p:cNvSpPr txBox="1">
              <a:spLocks noChangeArrowheads="1"/>
            </p:cNvSpPr>
            <p:nvPr/>
          </p:nvSpPr>
          <p:spPr bwMode="auto">
            <a:xfrm>
              <a:off x="458713" y="543322"/>
              <a:ext cx="5791978" cy="221502"/>
            </a:xfrm>
            <a:prstGeom prst="rect">
              <a:avLst/>
            </a:prstGeom>
            <a:noFill/>
            <a:ln w="9525">
              <a:noFill/>
              <a:miter lim="800000"/>
              <a:headEnd/>
              <a:tailEnd/>
            </a:ln>
          </p:spPr>
          <p:txBody>
            <a:bodyPr anchor="ctr">
              <a:spAutoFit/>
            </a:bodyPr>
            <a:lstStyle/>
            <a:p>
              <a:pPr algn="ctr" defTabSz="966182" eaLnBrk="0" fontAlgn="auto" hangingPunct="0">
                <a:spcBef>
                  <a:spcPts val="0"/>
                </a:spcBef>
                <a:spcAft>
                  <a:spcPts val="0"/>
                </a:spcAft>
                <a:defRPr/>
              </a:pPr>
              <a:r>
                <a:rPr lang="en-US" sz="2100" b="1" dirty="0">
                  <a:solidFill>
                    <a:schemeClr val="bg1"/>
                  </a:solidFill>
                  <a:latin typeface="+mj-lt"/>
                  <a:ea typeface="+mj-ea"/>
                  <a:cs typeface="+mj-cs"/>
                </a:rPr>
                <a:t>PARALYZED VETERANS </a:t>
              </a:r>
              <a:r>
                <a:rPr lang="en-US" sz="2100" b="1" dirty="0">
                  <a:solidFill>
                    <a:schemeClr val="bg1"/>
                  </a:solidFill>
                  <a:latin typeface="+mj-lt"/>
                  <a:ea typeface="+mj-ea"/>
                  <a:cs typeface="+mj-cs"/>
                </a:rPr>
                <a:t>PENSION</a:t>
              </a:r>
            </a:p>
          </p:txBody>
        </p:sp>
      </p:grpSp>
      <p:grpSp>
        <p:nvGrpSpPr>
          <p:cNvPr id="29699" name="Group 20"/>
          <p:cNvGrpSpPr>
            <a:grpSpLocks/>
          </p:cNvGrpSpPr>
          <p:nvPr/>
        </p:nvGrpSpPr>
        <p:grpSpPr bwMode="auto">
          <a:xfrm>
            <a:off x="479425" y="6746875"/>
            <a:ext cx="8801100" cy="406400"/>
            <a:chOff x="457200" y="6019800"/>
            <a:chExt cx="8382000" cy="381000"/>
          </a:xfrm>
        </p:grpSpPr>
        <p:pic>
          <p:nvPicPr>
            <p:cNvPr id="29701"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29702"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29703"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29704" name="Rectangle 11"/>
            <p:cNvSpPr>
              <a:spLocks noChangeArrowheads="1"/>
            </p:cNvSpPr>
            <p:nvPr/>
          </p:nvSpPr>
          <p:spPr bwMode="auto">
            <a:xfrm>
              <a:off x="457200" y="6019800"/>
              <a:ext cx="2082621" cy="369332"/>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cs typeface="Times New Roman" pitchFamily="18" charset="0"/>
                </a:rPr>
                <a:t>As of 25 MAR 2015</a:t>
              </a:r>
            </a:p>
          </p:txBody>
        </p:sp>
      </p:grpSp>
      <p:graphicFrame>
        <p:nvGraphicFramePr>
          <p:cNvPr id="14" name="Content Placeholder 13"/>
          <p:cNvGraphicFramePr>
            <a:graphicFrameLocks noGrp="1"/>
          </p:cNvGraphicFramePr>
          <p:nvPr>
            <p:ph idx="1"/>
          </p:nvPr>
        </p:nvGraphicFramePr>
        <p:xfrm>
          <a:off x="480060" y="1625600"/>
          <a:ext cx="8641080" cy="48276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3"/>
          <a:srcRect/>
          <a:stretch>
            <a:fillRect/>
          </a:stretch>
        </p:blipFill>
        <p:spPr bwMode="auto">
          <a:xfrm>
            <a:off x="477838" y="406400"/>
            <a:ext cx="8645525" cy="692150"/>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4"/>
          <a:srcRect/>
          <a:stretch>
            <a:fillRect/>
          </a:stretch>
        </p:blipFill>
        <p:spPr bwMode="auto">
          <a:xfrm>
            <a:off x="479425" y="6343650"/>
            <a:ext cx="8801100" cy="403225"/>
          </a:xfrm>
          <a:prstGeom prst="rect">
            <a:avLst/>
          </a:prstGeom>
          <a:noFill/>
          <a:ln w="9525">
            <a:noFill/>
            <a:miter lim="800000"/>
            <a:headEnd/>
            <a:tailEnd/>
          </a:ln>
        </p:spPr>
      </p:pic>
      <p:sp>
        <p:nvSpPr>
          <p:cNvPr id="5125"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5126" name="Rectangle 10"/>
          <p:cNvSpPr>
            <a:spLocks noChangeArrowheads="1"/>
          </p:cNvSpPr>
          <p:nvPr/>
        </p:nvSpPr>
        <p:spPr bwMode="auto">
          <a:xfrm>
            <a:off x="3921125" y="6340475"/>
            <a:ext cx="415925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5127"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53" tIns="48326" rIns="96653" bIns="48326">
            <a:spAutoFit/>
          </a:bodyPr>
          <a:lstStyle/>
          <a:p>
            <a:pPr algn="ctr"/>
            <a:endParaRPr lang="en-US" sz="3200" b="1">
              <a:latin typeface="Calibri" pitchFamily="34" charset="0"/>
            </a:endParaRPr>
          </a:p>
        </p:txBody>
      </p:sp>
      <p:sp>
        <p:nvSpPr>
          <p:cNvPr id="5128"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53" tIns="48326" rIns="96653" bIns="48326">
            <a:spAutoFit/>
          </a:bodyPr>
          <a:lstStyle/>
          <a:p>
            <a:endParaRPr lang="en-US">
              <a:latin typeface="Calibri" pitchFamily="34" charset="0"/>
            </a:endParaRPr>
          </a:p>
        </p:txBody>
      </p:sp>
      <p:sp>
        <p:nvSpPr>
          <p:cNvPr id="5129" name="Rectangle 5"/>
          <p:cNvSpPr>
            <a:spLocks noGrp="1" noChangeArrowheads="1"/>
          </p:cNvSpPr>
          <p:nvPr>
            <p:ph type="ctrTitle"/>
          </p:nvPr>
        </p:nvSpPr>
        <p:spPr>
          <a:xfrm>
            <a:off x="479425" y="487363"/>
            <a:ext cx="6081713" cy="427037"/>
          </a:xfrm>
        </p:spPr>
        <p:txBody>
          <a:bodyPr>
            <a:spAutoFit/>
          </a:bodyPr>
          <a:lstStyle/>
          <a:p>
            <a:r>
              <a:rPr lang="en-US" sz="2100" b="1" smtClean="0">
                <a:solidFill>
                  <a:schemeClr val="bg1"/>
                </a:solidFill>
              </a:rPr>
              <a:t>PERSIAN GULF BONUS PROGRAM SUMMARY</a:t>
            </a:r>
          </a:p>
        </p:txBody>
      </p:sp>
      <p:sp>
        <p:nvSpPr>
          <p:cNvPr id="17" name="Text Box 15"/>
          <p:cNvSpPr txBox="1">
            <a:spLocks noChangeArrowheads="1"/>
          </p:cNvSpPr>
          <p:nvPr/>
        </p:nvSpPr>
        <p:spPr bwMode="auto">
          <a:xfrm>
            <a:off x="479425" y="6340475"/>
            <a:ext cx="1841500" cy="393700"/>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182"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5131" name="Group 13"/>
          <p:cNvGrpSpPr>
            <a:grpSpLocks/>
          </p:cNvGrpSpPr>
          <p:nvPr/>
        </p:nvGrpSpPr>
        <p:grpSpPr bwMode="auto">
          <a:xfrm>
            <a:off x="479425" y="406400"/>
            <a:ext cx="8645525" cy="692150"/>
            <a:chOff x="457200" y="381000"/>
            <a:chExt cx="8232775" cy="649288"/>
          </a:xfrm>
        </p:grpSpPr>
        <p:pic>
          <p:nvPicPr>
            <p:cNvPr id="5147" name="Picture 26" descr="Military Vet logo banner"/>
            <p:cNvPicPr>
              <a:picLocks noChangeAspect="1" noChangeArrowheads="1"/>
            </p:cNvPicPr>
            <p:nvPr/>
          </p:nvPicPr>
          <p:blipFill>
            <a:blip r:embed="rId3"/>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12" y="456949"/>
              <a:ext cx="5791362" cy="400592"/>
            </a:xfrm>
            <a:prstGeom prst="rect">
              <a:avLst/>
            </a:prstGeom>
            <a:noFill/>
            <a:ln w="9525">
              <a:noFill/>
              <a:miter lim="800000"/>
              <a:headEnd/>
              <a:tailEnd/>
            </a:ln>
          </p:spPr>
          <p:txBody>
            <a:bodyPr anchor="ctr">
              <a:spAutoFit/>
            </a:bodyPr>
            <a:lstStyle/>
            <a:p>
              <a:pPr algn="ctr" defTabSz="966182" eaLnBrk="0" fontAlgn="auto" hangingPunct="0">
                <a:spcBef>
                  <a:spcPts val="0"/>
                </a:spcBef>
                <a:spcAft>
                  <a:spcPts val="0"/>
                </a:spcAft>
                <a:defRPr/>
              </a:pPr>
              <a:r>
                <a:rPr lang="en-US" sz="2100" b="1" dirty="0">
                  <a:solidFill>
                    <a:schemeClr val="bg1"/>
                  </a:solidFill>
                  <a:latin typeface="+mj-lt"/>
                  <a:ea typeface="+mj-ea"/>
                  <a:cs typeface="+mj-cs"/>
                </a:rPr>
                <a:t>EDUCATIONAL GRATUITY</a:t>
              </a:r>
            </a:p>
          </p:txBody>
        </p:sp>
      </p:grpSp>
      <p:sp>
        <p:nvSpPr>
          <p:cNvPr id="5132" name="TextBox 12"/>
          <p:cNvSpPr txBox="1">
            <a:spLocks noChangeArrowheads="1"/>
          </p:cNvSpPr>
          <p:nvPr/>
        </p:nvSpPr>
        <p:spPr bwMode="auto">
          <a:xfrm>
            <a:off x="400050" y="4225925"/>
            <a:ext cx="2239963" cy="395288"/>
          </a:xfrm>
          <a:prstGeom prst="rect">
            <a:avLst/>
          </a:prstGeom>
          <a:noFill/>
          <a:ln w="9525">
            <a:noFill/>
            <a:miter lim="800000"/>
            <a:headEnd/>
            <a:tailEnd/>
          </a:ln>
        </p:spPr>
        <p:txBody>
          <a:bodyPr lIns="96653" tIns="48326" rIns="96653" bIns="48326">
            <a:spAutoFit/>
          </a:bodyPr>
          <a:lstStyle/>
          <a:p>
            <a:r>
              <a:rPr lang="en-US">
                <a:solidFill>
                  <a:schemeClr val="bg1"/>
                </a:solidFill>
                <a:latin typeface="Calibri" pitchFamily="34" charset="0"/>
              </a:rPr>
              <a:t>As of 15 Jan 14</a:t>
            </a:r>
          </a:p>
        </p:txBody>
      </p:sp>
      <p:grpSp>
        <p:nvGrpSpPr>
          <p:cNvPr id="5133" name="Group 14"/>
          <p:cNvGrpSpPr>
            <a:grpSpLocks/>
          </p:cNvGrpSpPr>
          <p:nvPr/>
        </p:nvGrpSpPr>
        <p:grpSpPr bwMode="auto">
          <a:xfrm>
            <a:off x="479425" y="6421438"/>
            <a:ext cx="8801100" cy="406400"/>
            <a:chOff x="457200" y="6019800"/>
            <a:chExt cx="8382000" cy="381000"/>
          </a:xfrm>
        </p:grpSpPr>
        <p:pic>
          <p:nvPicPr>
            <p:cNvPr id="5143" name="Picture 25" descr="red bottom banner"/>
            <p:cNvPicPr>
              <a:picLocks noChangeAspect="1" noChangeArrowheads="1"/>
            </p:cNvPicPr>
            <p:nvPr/>
          </p:nvPicPr>
          <p:blipFill>
            <a:blip r:embed="rId4"/>
            <a:srcRect/>
            <a:stretch>
              <a:fillRect/>
            </a:stretch>
          </p:blipFill>
          <p:spPr bwMode="auto">
            <a:xfrm>
              <a:off x="457200" y="6022975"/>
              <a:ext cx="8382000" cy="377825"/>
            </a:xfrm>
            <a:prstGeom prst="rect">
              <a:avLst/>
            </a:prstGeom>
            <a:noFill/>
            <a:ln w="9525">
              <a:noFill/>
              <a:miter lim="800000"/>
              <a:headEnd/>
              <a:tailEnd/>
            </a:ln>
          </p:spPr>
        </p:pic>
        <p:sp>
          <p:nvSpPr>
            <p:cNvPr id="5144"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5145"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5146" name="Rectangle 19"/>
            <p:cNvSpPr>
              <a:spLocks noChangeArrowheads="1"/>
            </p:cNvSpPr>
            <p:nvPr/>
          </p:nvSpPr>
          <p:spPr bwMode="auto">
            <a:xfrm>
              <a:off x="457200" y="6019800"/>
              <a:ext cx="2460930" cy="369332"/>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cs typeface="Times New Roman" pitchFamily="18" charset="0"/>
                </a:rPr>
                <a:t>As of  30 MARCH 2015</a:t>
              </a:r>
            </a:p>
          </p:txBody>
        </p:sp>
      </p:grpSp>
      <p:graphicFrame>
        <p:nvGraphicFramePr>
          <p:cNvPr id="5122" name="Content Placeholder 3"/>
          <p:cNvGraphicFramePr>
            <a:graphicFrameLocks noGrp="1"/>
          </p:cNvGraphicFramePr>
          <p:nvPr/>
        </p:nvGraphicFramePr>
        <p:xfrm>
          <a:off x="320675" y="1870075"/>
          <a:ext cx="8620125" cy="3819525"/>
        </p:xfrm>
        <a:graphic>
          <a:graphicData uri="http://schemas.openxmlformats.org/presentationml/2006/ole">
            <p:oleObj spid="_x0000_s5122" name="Worksheet" r:id="rId5" imgW="6543759" imgH="1695397" progId="Excel.Sheet.8">
              <p:embed/>
            </p:oleObj>
          </a:graphicData>
        </a:graphic>
      </p:graphicFrame>
      <p:sp>
        <p:nvSpPr>
          <p:cNvPr id="22" name="Title 1"/>
          <p:cNvSpPr txBox="1">
            <a:spLocks/>
          </p:cNvSpPr>
          <p:nvPr/>
        </p:nvSpPr>
        <p:spPr bwMode="auto">
          <a:xfrm>
            <a:off x="479425" y="1138238"/>
            <a:ext cx="8642350" cy="844550"/>
          </a:xfrm>
          <a:prstGeom prst="rect">
            <a:avLst/>
          </a:prstGeom>
          <a:noFill/>
          <a:ln w="9525">
            <a:noFill/>
            <a:miter lim="800000"/>
            <a:headEnd/>
            <a:tailEnd/>
          </a:ln>
        </p:spPr>
        <p:txBody>
          <a:bodyPr lIns="96653" tIns="48326" rIns="96653" bIns="48326" anchor="ctr">
            <a:normAutofit/>
          </a:bodyPr>
          <a:lstStyle/>
          <a:p>
            <a:pPr algn="ctr" defTabSz="966182" fontAlgn="auto">
              <a:spcBef>
                <a:spcPts val="0"/>
              </a:spcBef>
              <a:spcAft>
                <a:spcPts val="0"/>
              </a:spcAft>
              <a:defRPr/>
            </a:pPr>
            <a:r>
              <a:rPr lang="en-US" sz="4700" dirty="0">
                <a:latin typeface="+mj-lt"/>
                <a:ea typeface="+mj-ea"/>
                <a:cs typeface="+mj-cs"/>
              </a:rPr>
              <a:t>$101,000</a:t>
            </a:r>
          </a:p>
        </p:txBody>
      </p:sp>
      <p:sp>
        <p:nvSpPr>
          <p:cNvPr id="5135" name="TextBox 4"/>
          <p:cNvSpPr txBox="1">
            <a:spLocks noChangeArrowheads="1"/>
          </p:cNvSpPr>
          <p:nvPr/>
        </p:nvSpPr>
        <p:spPr bwMode="auto">
          <a:xfrm>
            <a:off x="1679575" y="5851525"/>
            <a:ext cx="1520825" cy="395288"/>
          </a:xfrm>
          <a:prstGeom prst="rect">
            <a:avLst/>
          </a:prstGeom>
          <a:noFill/>
          <a:ln w="9525">
            <a:noFill/>
            <a:miter lim="800000"/>
            <a:headEnd/>
            <a:tailEnd/>
          </a:ln>
        </p:spPr>
        <p:txBody>
          <a:bodyPr lIns="96653" tIns="48326" rIns="96653" bIns="48326">
            <a:spAutoFit/>
          </a:bodyPr>
          <a:lstStyle/>
          <a:p>
            <a:pPr algn="ctr"/>
            <a:r>
              <a:rPr lang="en-US">
                <a:latin typeface="Calibri" pitchFamily="34" charset="0"/>
              </a:rPr>
              <a:t>91 Claimants</a:t>
            </a:r>
          </a:p>
        </p:txBody>
      </p:sp>
      <p:sp>
        <p:nvSpPr>
          <p:cNvPr id="5136" name="TextBox 5"/>
          <p:cNvSpPr txBox="1">
            <a:spLocks noChangeArrowheads="1"/>
          </p:cNvSpPr>
          <p:nvPr/>
        </p:nvSpPr>
        <p:spPr bwMode="auto">
          <a:xfrm>
            <a:off x="3760788" y="5851525"/>
            <a:ext cx="1600200" cy="395288"/>
          </a:xfrm>
          <a:prstGeom prst="rect">
            <a:avLst/>
          </a:prstGeom>
          <a:noFill/>
          <a:ln w="9525">
            <a:noFill/>
            <a:miter lim="800000"/>
            <a:headEnd/>
            <a:tailEnd/>
          </a:ln>
        </p:spPr>
        <p:txBody>
          <a:bodyPr lIns="96653" tIns="48326" rIns="96653" bIns="48326">
            <a:spAutoFit/>
          </a:bodyPr>
          <a:lstStyle/>
          <a:p>
            <a:pPr algn="ctr"/>
            <a:r>
              <a:rPr lang="en-US">
                <a:latin typeface="Calibri" pitchFamily="34" charset="0"/>
              </a:rPr>
              <a:t>104 Claimants</a:t>
            </a:r>
          </a:p>
        </p:txBody>
      </p:sp>
      <p:sp>
        <p:nvSpPr>
          <p:cNvPr id="5137" name="TextBox 6"/>
          <p:cNvSpPr txBox="1">
            <a:spLocks noChangeArrowheads="1"/>
          </p:cNvSpPr>
          <p:nvPr/>
        </p:nvSpPr>
        <p:spPr bwMode="auto">
          <a:xfrm>
            <a:off x="5521325" y="5851525"/>
            <a:ext cx="2879725" cy="690563"/>
          </a:xfrm>
          <a:prstGeom prst="rect">
            <a:avLst/>
          </a:prstGeom>
          <a:noFill/>
          <a:ln w="9525">
            <a:noFill/>
            <a:miter lim="800000"/>
            <a:headEnd/>
            <a:tailEnd/>
          </a:ln>
        </p:spPr>
        <p:txBody>
          <a:bodyPr lIns="96653" tIns="48326" rIns="96653" bIns="48326">
            <a:spAutoFit/>
          </a:bodyPr>
          <a:lstStyle/>
          <a:p>
            <a:pPr algn="ctr"/>
            <a:r>
              <a:rPr lang="en-US">
                <a:latin typeface="Calibri" pitchFamily="34" charset="0"/>
              </a:rPr>
              <a:t>100 Claimants Projected</a:t>
            </a:r>
            <a:br>
              <a:rPr lang="en-US">
                <a:latin typeface="Calibri" pitchFamily="34" charset="0"/>
              </a:rPr>
            </a:br>
            <a:endParaRPr lang="en-US">
              <a:latin typeface="Calibri" pitchFamily="34" charset="0"/>
            </a:endParaRPr>
          </a:p>
        </p:txBody>
      </p:sp>
      <p:sp>
        <p:nvSpPr>
          <p:cNvPr id="5138" name="TextBox 9"/>
          <p:cNvSpPr txBox="1">
            <a:spLocks noChangeArrowheads="1"/>
          </p:cNvSpPr>
          <p:nvPr/>
        </p:nvSpPr>
        <p:spPr bwMode="auto">
          <a:xfrm>
            <a:off x="7600950" y="2438400"/>
            <a:ext cx="1839913" cy="1328738"/>
          </a:xfrm>
          <a:prstGeom prst="rect">
            <a:avLst/>
          </a:prstGeom>
          <a:noFill/>
          <a:ln w="9525">
            <a:noFill/>
            <a:miter lim="800000"/>
            <a:headEnd/>
            <a:tailEnd/>
          </a:ln>
        </p:spPr>
        <p:txBody>
          <a:bodyPr lIns="96653" tIns="48326" rIns="96653" bIns="48326">
            <a:spAutoFit/>
          </a:bodyPr>
          <a:lstStyle/>
          <a:p>
            <a:r>
              <a:rPr lang="en-US" sz="1200">
                <a:latin typeface="Calibri" pitchFamily="34" charset="0"/>
              </a:rPr>
              <a:t>Lapse 0</a:t>
            </a:r>
          </a:p>
          <a:p>
            <a:endParaRPr lang="en-US">
              <a:latin typeface="Calibri" pitchFamily="34" charset="0"/>
            </a:endParaRPr>
          </a:p>
          <a:p>
            <a:r>
              <a:rPr lang="en-US" sz="1200">
                <a:latin typeface="Calibri" pitchFamily="34" charset="0"/>
              </a:rPr>
              <a:t>Projected Expenditure    $1,917.08</a:t>
            </a:r>
          </a:p>
          <a:p>
            <a:endParaRPr lang="en-US" sz="1300">
              <a:latin typeface="Calibri" pitchFamily="34" charset="0"/>
            </a:endParaRPr>
          </a:p>
          <a:p>
            <a:r>
              <a:rPr lang="en-US" sz="1200">
                <a:latin typeface="Calibri" pitchFamily="34" charset="0"/>
              </a:rPr>
              <a:t>Expended $99,082.92</a:t>
            </a:r>
          </a:p>
        </p:txBody>
      </p:sp>
      <p:sp>
        <p:nvSpPr>
          <p:cNvPr id="29" name="Rectangle 28"/>
          <p:cNvSpPr/>
          <p:nvPr/>
        </p:nvSpPr>
        <p:spPr>
          <a:xfrm>
            <a:off x="7440613" y="3482975"/>
            <a:ext cx="160337" cy="16192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nchor="ctr"/>
          <a:lstStyle/>
          <a:p>
            <a:pPr algn="ctr" defTabSz="966182" fontAlgn="auto">
              <a:spcBef>
                <a:spcPts val="0"/>
              </a:spcBef>
              <a:spcAft>
                <a:spcPts val="0"/>
              </a:spcAft>
              <a:defRPr/>
            </a:pPr>
            <a:endParaRPr lang="en-US"/>
          </a:p>
        </p:txBody>
      </p:sp>
      <p:sp>
        <p:nvSpPr>
          <p:cNvPr id="30" name="Rectangle 29"/>
          <p:cNvSpPr/>
          <p:nvPr/>
        </p:nvSpPr>
        <p:spPr>
          <a:xfrm>
            <a:off x="7440613" y="2913063"/>
            <a:ext cx="160337" cy="163512"/>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nchor="ctr"/>
          <a:lstStyle/>
          <a:p>
            <a:pPr algn="ctr" defTabSz="966182" fontAlgn="auto">
              <a:spcBef>
                <a:spcPts val="0"/>
              </a:spcBef>
              <a:spcAft>
                <a:spcPts val="0"/>
              </a:spcAft>
              <a:defRPr/>
            </a:pPr>
            <a:r>
              <a:rPr lang="en-US" dirty="0"/>
              <a:t>                     </a:t>
            </a:r>
          </a:p>
        </p:txBody>
      </p:sp>
      <p:sp>
        <p:nvSpPr>
          <p:cNvPr id="31" name="Rectangle 30"/>
          <p:cNvSpPr/>
          <p:nvPr/>
        </p:nvSpPr>
        <p:spPr>
          <a:xfrm>
            <a:off x="7440613" y="2425700"/>
            <a:ext cx="160337" cy="161925"/>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nchor="ctr"/>
          <a:lstStyle/>
          <a:p>
            <a:pPr algn="ctr" defTabSz="966182" fontAlgn="auto">
              <a:spcBef>
                <a:spcPts val="0"/>
              </a:spcBef>
              <a:spcAft>
                <a:spcPts val="0"/>
              </a:spcAft>
              <a:defRPr/>
            </a:pPr>
            <a:r>
              <a:rPr lang="en-US" dirty="0"/>
              <a:t>         </a:t>
            </a:r>
          </a:p>
        </p:txBody>
      </p:sp>
      <p:sp>
        <p:nvSpPr>
          <p:cNvPr id="5142" name="TextBox 27"/>
          <p:cNvSpPr txBox="1">
            <a:spLocks noChangeArrowheads="1"/>
          </p:cNvSpPr>
          <p:nvPr/>
        </p:nvSpPr>
        <p:spPr bwMode="auto">
          <a:xfrm>
            <a:off x="7361238" y="3895725"/>
            <a:ext cx="1519237" cy="498475"/>
          </a:xfrm>
          <a:prstGeom prst="rect">
            <a:avLst/>
          </a:prstGeom>
          <a:noFill/>
          <a:ln w="9525">
            <a:noFill/>
            <a:miter lim="800000"/>
            <a:headEnd/>
            <a:tailEnd/>
          </a:ln>
        </p:spPr>
        <p:txBody>
          <a:bodyPr lIns="96653" tIns="48326" rIns="96653" bIns="48326">
            <a:spAutoFit/>
          </a:bodyPr>
          <a:lstStyle/>
          <a:p>
            <a:pPr algn="ctr"/>
            <a:r>
              <a:rPr lang="en-US" sz="1300">
                <a:latin typeface="Calibri" pitchFamily="34" charset="0"/>
              </a:rPr>
              <a:t>186 Claimants on the  program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6" descr="Military Vet logo banner"/>
          <p:cNvPicPr>
            <a:picLocks noChangeAspect="1" noChangeArrowheads="1"/>
          </p:cNvPicPr>
          <p:nvPr/>
        </p:nvPicPr>
        <p:blipFill>
          <a:blip r:embed="rId3"/>
          <a:srcRect/>
          <a:stretch>
            <a:fillRect/>
          </a:stretch>
        </p:blipFill>
        <p:spPr bwMode="auto">
          <a:xfrm>
            <a:off x="477838" y="406400"/>
            <a:ext cx="8645525" cy="692150"/>
          </a:xfrm>
          <a:prstGeom prst="rect">
            <a:avLst/>
          </a:prstGeom>
          <a:noFill/>
          <a:ln w="9525">
            <a:noFill/>
            <a:miter lim="800000"/>
            <a:headEnd/>
            <a:tailEnd/>
          </a:ln>
        </p:spPr>
      </p:pic>
      <p:pic>
        <p:nvPicPr>
          <p:cNvPr id="6148" name="Picture 25" descr="red bottom banner"/>
          <p:cNvPicPr>
            <a:picLocks noChangeAspect="1" noChangeArrowheads="1"/>
          </p:cNvPicPr>
          <p:nvPr/>
        </p:nvPicPr>
        <p:blipFill>
          <a:blip r:embed="rId4"/>
          <a:srcRect/>
          <a:stretch>
            <a:fillRect/>
          </a:stretch>
        </p:blipFill>
        <p:spPr bwMode="auto">
          <a:xfrm>
            <a:off x="479425" y="6343650"/>
            <a:ext cx="8801100" cy="403225"/>
          </a:xfrm>
          <a:prstGeom prst="rect">
            <a:avLst/>
          </a:prstGeom>
          <a:noFill/>
          <a:ln w="9525">
            <a:noFill/>
            <a:miter lim="800000"/>
            <a:headEnd/>
            <a:tailEnd/>
          </a:ln>
        </p:spPr>
      </p:pic>
      <p:sp>
        <p:nvSpPr>
          <p:cNvPr id="6149"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6150" name="Rectangle 10"/>
          <p:cNvSpPr>
            <a:spLocks noChangeArrowheads="1"/>
          </p:cNvSpPr>
          <p:nvPr/>
        </p:nvSpPr>
        <p:spPr bwMode="auto">
          <a:xfrm>
            <a:off x="3921125" y="6340475"/>
            <a:ext cx="415925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6151"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53" tIns="48326" rIns="96653" bIns="48326">
            <a:spAutoFit/>
          </a:bodyPr>
          <a:lstStyle/>
          <a:p>
            <a:pPr algn="ctr"/>
            <a:endParaRPr lang="en-US" sz="3200" b="1">
              <a:latin typeface="Calibri" pitchFamily="34" charset="0"/>
            </a:endParaRPr>
          </a:p>
        </p:txBody>
      </p:sp>
      <p:sp>
        <p:nvSpPr>
          <p:cNvPr id="6152"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53" tIns="48326" rIns="96653" bIns="48326">
            <a:spAutoFit/>
          </a:bodyPr>
          <a:lstStyle/>
          <a:p>
            <a:endParaRPr lang="en-US">
              <a:latin typeface="Calibri" pitchFamily="34" charset="0"/>
            </a:endParaRPr>
          </a:p>
        </p:txBody>
      </p:sp>
      <p:sp>
        <p:nvSpPr>
          <p:cNvPr id="6153" name="Rectangle 5"/>
          <p:cNvSpPr>
            <a:spLocks noGrp="1" noChangeArrowheads="1"/>
          </p:cNvSpPr>
          <p:nvPr>
            <p:ph type="ctrTitle"/>
          </p:nvPr>
        </p:nvSpPr>
        <p:spPr>
          <a:xfrm>
            <a:off x="479425" y="487363"/>
            <a:ext cx="6081713" cy="427037"/>
          </a:xfrm>
        </p:spPr>
        <p:txBody>
          <a:bodyPr>
            <a:spAutoFit/>
          </a:bodyPr>
          <a:lstStyle/>
          <a:p>
            <a:r>
              <a:rPr lang="en-US" sz="2100" b="1" smtClean="0">
                <a:solidFill>
                  <a:schemeClr val="bg1"/>
                </a:solidFill>
              </a:rPr>
              <a:t>PERSIAN GULF BONUS PROGRAM SUMMARY</a:t>
            </a:r>
          </a:p>
        </p:txBody>
      </p:sp>
      <p:sp>
        <p:nvSpPr>
          <p:cNvPr id="17" name="Text Box 15"/>
          <p:cNvSpPr txBox="1">
            <a:spLocks noChangeArrowheads="1"/>
          </p:cNvSpPr>
          <p:nvPr/>
        </p:nvSpPr>
        <p:spPr bwMode="auto">
          <a:xfrm>
            <a:off x="479425" y="6340475"/>
            <a:ext cx="1841500" cy="393700"/>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182"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6155" name="Group 13"/>
          <p:cNvGrpSpPr>
            <a:grpSpLocks/>
          </p:cNvGrpSpPr>
          <p:nvPr/>
        </p:nvGrpSpPr>
        <p:grpSpPr bwMode="auto">
          <a:xfrm>
            <a:off x="479425" y="406400"/>
            <a:ext cx="8645525" cy="692150"/>
            <a:chOff x="457200" y="381000"/>
            <a:chExt cx="8232775" cy="649288"/>
          </a:xfrm>
        </p:grpSpPr>
        <p:pic>
          <p:nvPicPr>
            <p:cNvPr id="6162" name="Picture 26" descr="Military Vet logo banner"/>
            <p:cNvPicPr>
              <a:picLocks noChangeAspect="1" noChangeArrowheads="1"/>
            </p:cNvPicPr>
            <p:nvPr/>
          </p:nvPicPr>
          <p:blipFill>
            <a:blip r:embed="rId3"/>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12" y="456949"/>
              <a:ext cx="5791362" cy="390168"/>
            </a:xfrm>
            <a:prstGeom prst="rect">
              <a:avLst/>
            </a:prstGeom>
            <a:noFill/>
            <a:ln w="9525">
              <a:noFill/>
              <a:miter lim="800000"/>
              <a:headEnd/>
              <a:tailEnd/>
            </a:ln>
          </p:spPr>
          <p:txBody>
            <a:bodyPr anchor="ctr">
              <a:spAutoFit/>
            </a:bodyPr>
            <a:lstStyle/>
            <a:p>
              <a:pPr algn="ctr" defTabSz="966182" eaLnBrk="0" fontAlgn="auto" hangingPunct="0">
                <a:spcBef>
                  <a:spcPts val="0"/>
                </a:spcBef>
                <a:spcAft>
                  <a:spcPts val="0"/>
                </a:spcAft>
                <a:defRPr/>
              </a:pPr>
              <a:r>
                <a:rPr lang="en-US" sz="2100" b="1" dirty="0">
                  <a:solidFill>
                    <a:schemeClr val="bg1"/>
                  </a:solidFill>
                  <a:latin typeface="+mj-lt"/>
                  <a:ea typeface="+mj-ea"/>
                  <a:cs typeface="+mj-cs"/>
                </a:rPr>
                <a:t>DISABLED </a:t>
              </a:r>
              <a:r>
                <a:rPr lang="en-US" sz="2100" b="1" dirty="0">
                  <a:solidFill>
                    <a:schemeClr val="bg1"/>
                  </a:solidFill>
                  <a:latin typeface="+mj-lt"/>
                  <a:ea typeface="+mj-ea"/>
                  <a:cs typeface="+mj-cs"/>
                </a:rPr>
                <a:t>VETERANS TAX EXEMPTION PROGRAM</a:t>
              </a:r>
              <a:endParaRPr lang="en-US" sz="2100" b="1" dirty="0">
                <a:solidFill>
                  <a:schemeClr val="bg1"/>
                </a:solidFill>
                <a:latin typeface="+mj-lt"/>
                <a:ea typeface="+mj-ea"/>
                <a:cs typeface="+mj-cs"/>
              </a:endParaRPr>
            </a:p>
          </p:txBody>
        </p:sp>
      </p:grpSp>
      <p:sp>
        <p:nvSpPr>
          <p:cNvPr id="6156" name="TextBox 12"/>
          <p:cNvSpPr txBox="1">
            <a:spLocks noChangeArrowheads="1"/>
          </p:cNvSpPr>
          <p:nvPr/>
        </p:nvSpPr>
        <p:spPr bwMode="auto">
          <a:xfrm>
            <a:off x="400050" y="4225925"/>
            <a:ext cx="2239963" cy="395288"/>
          </a:xfrm>
          <a:prstGeom prst="rect">
            <a:avLst/>
          </a:prstGeom>
          <a:noFill/>
          <a:ln w="9525">
            <a:noFill/>
            <a:miter lim="800000"/>
            <a:headEnd/>
            <a:tailEnd/>
          </a:ln>
        </p:spPr>
        <p:txBody>
          <a:bodyPr lIns="96653" tIns="48326" rIns="96653" bIns="48326">
            <a:spAutoFit/>
          </a:bodyPr>
          <a:lstStyle/>
          <a:p>
            <a:r>
              <a:rPr lang="en-US">
                <a:solidFill>
                  <a:schemeClr val="bg1"/>
                </a:solidFill>
                <a:latin typeface="Calibri" pitchFamily="34" charset="0"/>
              </a:rPr>
              <a:t>As of 15 Jan 14</a:t>
            </a:r>
          </a:p>
        </p:txBody>
      </p:sp>
      <p:grpSp>
        <p:nvGrpSpPr>
          <p:cNvPr id="6157" name="Group 14"/>
          <p:cNvGrpSpPr>
            <a:grpSpLocks/>
          </p:cNvGrpSpPr>
          <p:nvPr/>
        </p:nvGrpSpPr>
        <p:grpSpPr bwMode="auto">
          <a:xfrm>
            <a:off x="479425" y="6421438"/>
            <a:ext cx="8801100" cy="406400"/>
            <a:chOff x="457200" y="6019800"/>
            <a:chExt cx="8382000" cy="381000"/>
          </a:xfrm>
        </p:grpSpPr>
        <p:pic>
          <p:nvPicPr>
            <p:cNvPr id="6158" name="Picture 25" descr="red bottom banner"/>
            <p:cNvPicPr>
              <a:picLocks noChangeAspect="1" noChangeArrowheads="1"/>
            </p:cNvPicPr>
            <p:nvPr/>
          </p:nvPicPr>
          <p:blipFill>
            <a:blip r:embed="rId4"/>
            <a:srcRect/>
            <a:stretch>
              <a:fillRect/>
            </a:stretch>
          </p:blipFill>
          <p:spPr bwMode="auto">
            <a:xfrm>
              <a:off x="457200" y="6022975"/>
              <a:ext cx="8382000" cy="377825"/>
            </a:xfrm>
            <a:prstGeom prst="rect">
              <a:avLst/>
            </a:prstGeom>
            <a:noFill/>
            <a:ln w="9525">
              <a:noFill/>
              <a:miter lim="800000"/>
              <a:headEnd/>
              <a:tailEnd/>
            </a:ln>
          </p:spPr>
        </p:pic>
        <p:sp>
          <p:nvSpPr>
            <p:cNvPr id="615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616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6161" name="Rectangle 19"/>
            <p:cNvSpPr>
              <a:spLocks noChangeArrowheads="1"/>
            </p:cNvSpPr>
            <p:nvPr/>
          </p:nvSpPr>
          <p:spPr bwMode="auto">
            <a:xfrm>
              <a:off x="457200" y="6019800"/>
              <a:ext cx="2460930" cy="369332"/>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cs typeface="Times New Roman" pitchFamily="18" charset="0"/>
                </a:rPr>
                <a:t>As of  25 MARCH 2015</a:t>
              </a:r>
            </a:p>
          </p:txBody>
        </p:sp>
      </p:grpSp>
      <p:graphicFrame>
        <p:nvGraphicFramePr>
          <p:cNvPr id="6146" name="Chart 5"/>
          <p:cNvGraphicFramePr>
            <a:graphicFrameLocks/>
          </p:cNvGraphicFramePr>
          <p:nvPr/>
        </p:nvGraphicFramePr>
        <p:xfrm>
          <a:off x="400050" y="1138238"/>
          <a:ext cx="9061450" cy="4876800"/>
        </p:xfrm>
        <a:graphic>
          <a:graphicData uri="http://schemas.openxmlformats.org/presentationml/2006/ole">
            <p:oleObj spid="_x0000_s6146" name="Worksheet" r:id="rId5" imgW="7705776" imgH="3190859"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6" descr="Military Vet logo banner"/>
          <p:cNvPicPr>
            <a:picLocks noChangeAspect="1" noChangeArrowheads="1"/>
          </p:cNvPicPr>
          <p:nvPr/>
        </p:nvPicPr>
        <p:blipFill>
          <a:blip r:embed="rId4"/>
          <a:srcRect/>
          <a:stretch>
            <a:fillRect/>
          </a:stretch>
        </p:blipFill>
        <p:spPr bwMode="auto">
          <a:xfrm>
            <a:off x="477838" y="406400"/>
            <a:ext cx="8645525" cy="692150"/>
          </a:xfrm>
          <a:prstGeom prst="rect">
            <a:avLst/>
          </a:prstGeom>
          <a:noFill/>
          <a:ln w="9525">
            <a:noFill/>
            <a:miter lim="800000"/>
            <a:headEnd/>
            <a:tailEnd/>
          </a:ln>
        </p:spPr>
      </p:pic>
      <p:pic>
        <p:nvPicPr>
          <p:cNvPr id="7172" name="Picture 25" descr="red bottom banner"/>
          <p:cNvPicPr>
            <a:picLocks noChangeAspect="1" noChangeArrowheads="1"/>
          </p:cNvPicPr>
          <p:nvPr/>
        </p:nvPicPr>
        <p:blipFill>
          <a:blip r:embed="rId5"/>
          <a:srcRect/>
          <a:stretch>
            <a:fillRect/>
          </a:stretch>
        </p:blipFill>
        <p:spPr bwMode="auto">
          <a:xfrm>
            <a:off x="479425" y="6343650"/>
            <a:ext cx="8801100" cy="403225"/>
          </a:xfrm>
          <a:prstGeom prst="rect">
            <a:avLst/>
          </a:prstGeom>
          <a:noFill/>
          <a:ln w="9525">
            <a:noFill/>
            <a:miter lim="800000"/>
            <a:headEnd/>
            <a:tailEnd/>
          </a:ln>
        </p:spPr>
      </p:pic>
      <p:sp>
        <p:nvSpPr>
          <p:cNvPr id="7173"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7174" name="Rectangle 10"/>
          <p:cNvSpPr>
            <a:spLocks noChangeArrowheads="1"/>
          </p:cNvSpPr>
          <p:nvPr/>
        </p:nvSpPr>
        <p:spPr bwMode="auto">
          <a:xfrm>
            <a:off x="3921125" y="6340475"/>
            <a:ext cx="415925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7175"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53" tIns="48326" rIns="96653" bIns="48326">
            <a:spAutoFit/>
          </a:bodyPr>
          <a:lstStyle/>
          <a:p>
            <a:pPr algn="ctr"/>
            <a:endParaRPr lang="en-US" sz="3200" b="1">
              <a:latin typeface="Calibri" pitchFamily="34" charset="0"/>
            </a:endParaRPr>
          </a:p>
        </p:txBody>
      </p:sp>
      <p:sp>
        <p:nvSpPr>
          <p:cNvPr id="7176"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53" tIns="48326" rIns="96653" bIns="48326">
            <a:spAutoFit/>
          </a:bodyPr>
          <a:lstStyle/>
          <a:p>
            <a:endParaRPr lang="en-US">
              <a:latin typeface="Calibri" pitchFamily="34" charset="0"/>
            </a:endParaRPr>
          </a:p>
        </p:txBody>
      </p:sp>
      <p:sp>
        <p:nvSpPr>
          <p:cNvPr id="7177" name="Rectangle 5"/>
          <p:cNvSpPr>
            <a:spLocks noGrp="1" noChangeArrowheads="1"/>
          </p:cNvSpPr>
          <p:nvPr>
            <p:ph type="ctrTitle"/>
          </p:nvPr>
        </p:nvSpPr>
        <p:spPr>
          <a:xfrm>
            <a:off x="479425" y="487363"/>
            <a:ext cx="6081713" cy="427037"/>
          </a:xfrm>
        </p:spPr>
        <p:txBody>
          <a:bodyPr>
            <a:spAutoFit/>
          </a:bodyPr>
          <a:lstStyle/>
          <a:p>
            <a:r>
              <a:rPr lang="en-US" sz="2100" b="1" smtClean="0">
                <a:solidFill>
                  <a:schemeClr val="bg1"/>
                </a:solidFill>
              </a:rPr>
              <a:t>PERSIAN GULF BONUS PROGRAM SUMMARY</a:t>
            </a:r>
          </a:p>
        </p:txBody>
      </p:sp>
      <p:sp>
        <p:nvSpPr>
          <p:cNvPr id="17" name="Text Box 15"/>
          <p:cNvSpPr txBox="1">
            <a:spLocks noChangeArrowheads="1"/>
          </p:cNvSpPr>
          <p:nvPr/>
        </p:nvSpPr>
        <p:spPr bwMode="auto">
          <a:xfrm>
            <a:off x="479425" y="6340475"/>
            <a:ext cx="1841500" cy="393700"/>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182"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7179" name="Group 13"/>
          <p:cNvGrpSpPr>
            <a:grpSpLocks/>
          </p:cNvGrpSpPr>
          <p:nvPr/>
        </p:nvGrpSpPr>
        <p:grpSpPr bwMode="auto">
          <a:xfrm>
            <a:off x="479425" y="406400"/>
            <a:ext cx="8645525" cy="692150"/>
            <a:chOff x="457200" y="381000"/>
            <a:chExt cx="8232775" cy="649288"/>
          </a:xfrm>
        </p:grpSpPr>
        <p:pic>
          <p:nvPicPr>
            <p:cNvPr id="7187" name="Picture 26" descr="Military Vet logo banner"/>
            <p:cNvPicPr>
              <a:picLocks noChangeAspect="1" noChangeArrowheads="1"/>
            </p:cNvPicPr>
            <p:nvPr/>
          </p:nvPicPr>
          <p:blipFill>
            <a:blip r:embed="rId4"/>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12" y="456949"/>
              <a:ext cx="5791362" cy="400592"/>
            </a:xfrm>
            <a:prstGeom prst="rect">
              <a:avLst/>
            </a:prstGeom>
            <a:noFill/>
            <a:ln w="9525">
              <a:noFill/>
              <a:miter lim="800000"/>
              <a:headEnd/>
              <a:tailEnd/>
            </a:ln>
          </p:spPr>
          <p:txBody>
            <a:bodyPr anchor="ctr">
              <a:spAutoFit/>
            </a:bodyPr>
            <a:lstStyle/>
            <a:p>
              <a:pPr algn="ctr" defTabSz="966182" eaLnBrk="0" fontAlgn="auto" hangingPunct="0">
                <a:spcBef>
                  <a:spcPts val="0"/>
                </a:spcBef>
                <a:spcAft>
                  <a:spcPts val="0"/>
                </a:spcAft>
                <a:defRPr/>
              </a:pPr>
              <a:r>
                <a:rPr lang="en-US" sz="2100" b="1" dirty="0">
                  <a:solidFill>
                    <a:schemeClr val="bg1"/>
                  </a:solidFill>
                  <a:latin typeface="+mj-lt"/>
                  <a:ea typeface="+mj-ea"/>
                  <a:cs typeface="+mj-cs"/>
                </a:rPr>
                <a:t>DISABLED VETERANS’ RETX PROGRAM</a:t>
              </a:r>
            </a:p>
          </p:txBody>
        </p:sp>
      </p:grpSp>
      <p:sp>
        <p:nvSpPr>
          <p:cNvPr id="7180" name="TextBox 12"/>
          <p:cNvSpPr txBox="1">
            <a:spLocks noChangeArrowheads="1"/>
          </p:cNvSpPr>
          <p:nvPr/>
        </p:nvSpPr>
        <p:spPr bwMode="auto">
          <a:xfrm>
            <a:off x="400050" y="4225925"/>
            <a:ext cx="2239963" cy="395288"/>
          </a:xfrm>
          <a:prstGeom prst="rect">
            <a:avLst/>
          </a:prstGeom>
          <a:noFill/>
          <a:ln w="9525">
            <a:noFill/>
            <a:miter lim="800000"/>
            <a:headEnd/>
            <a:tailEnd/>
          </a:ln>
        </p:spPr>
        <p:txBody>
          <a:bodyPr lIns="96653" tIns="48326" rIns="96653" bIns="48326">
            <a:spAutoFit/>
          </a:bodyPr>
          <a:lstStyle/>
          <a:p>
            <a:r>
              <a:rPr lang="en-US">
                <a:solidFill>
                  <a:schemeClr val="bg1"/>
                </a:solidFill>
                <a:latin typeface="Calibri" pitchFamily="34" charset="0"/>
              </a:rPr>
              <a:t>As of 15 Jan 14</a:t>
            </a:r>
          </a:p>
        </p:txBody>
      </p:sp>
      <p:grpSp>
        <p:nvGrpSpPr>
          <p:cNvPr id="7181" name="Group 14"/>
          <p:cNvGrpSpPr>
            <a:grpSpLocks/>
          </p:cNvGrpSpPr>
          <p:nvPr/>
        </p:nvGrpSpPr>
        <p:grpSpPr bwMode="auto">
          <a:xfrm>
            <a:off x="479425" y="6421438"/>
            <a:ext cx="8801100" cy="688975"/>
            <a:chOff x="457200" y="6019799"/>
            <a:chExt cx="8382000" cy="646549"/>
          </a:xfrm>
        </p:grpSpPr>
        <p:pic>
          <p:nvPicPr>
            <p:cNvPr id="7183" name="Picture 25" descr="red bottom banner"/>
            <p:cNvPicPr>
              <a:picLocks noChangeAspect="1" noChangeArrowheads="1"/>
            </p:cNvPicPr>
            <p:nvPr/>
          </p:nvPicPr>
          <p:blipFill>
            <a:blip r:embed="rId5"/>
            <a:srcRect/>
            <a:stretch>
              <a:fillRect/>
            </a:stretch>
          </p:blipFill>
          <p:spPr bwMode="auto">
            <a:xfrm>
              <a:off x="457200" y="6022975"/>
              <a:ext cx="8382000" cy="377825"/>
            </a:xfrm>
            <a:prstGeom prst="rect">
              <a:avLst/>
            </a:prstGeom>
            <a:noFill/>
            <a:ln w="9525">
              <a:noFill/>
              <a:miter lim="800000"/>
              <a:headEnd/>
              <a:tailEnd/>
            </a:ln>
          </p:spPr>
        </p:pic>
        <p:sp>
          <p:nvSpPr>
            <p:cNvPr id="7184"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7185"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7186" name="Rectangle 19"/>
            <p:cNvSpPr>
              <a:spLocks noChangeArrowheads="1"/>
            </p:cNvSpPr>
            <p:nvPr/>
          </p:nvSpPr>
          <p:spPr bwMode="auto">
            <a:xfrm>
              <a:off x="457200" y="6019799"/>
              <a:ext cx="2460930" cy="646549"/>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cs typeface="Times New Roman" pitchFamily="18" charset="0"/>
                </a:rPr>
                <a:t>As of  25 MARCH 2015</a:t>
              </a:r>
            </a:p>
            <a:p>
              <a:r>
                <a:rPr lang="en-US">
                  <a:solidFill>
                    <a:schemeClr val="bg1"/>
                  </a:solidFill>
                  <a:latin typeface="Calibri" pitchFamily="34" charset="0"/>
                </a:rPr>
                <a:t> MAY 14</a:t>
              </a:r>
            </a:p>
          </p:txBody>
        </p:sp>
      </p:grpSp>
      <p:sp>
        <p:nvSpPr>
          <p:cNvPr id="7182" name="TextBox 5"/>
          <p:cNvSpPr txBox="1">
            <a:spLocks noChangeArrowheads="1"/>
          </p:cNvSpPr>
          <p:nvPr/>
        </p:nvSpPr>
        <p:spPr bwMode="auto">
          <a:xfrm>
            <a:off x="400050" y="5934075"/>
            <a:ext cx="8480425" cy="360363"/>
          </a:xfrm>
          <a:prstGeom prst="rect">
            <a:avLst/>
          </a:prstGeom>
          <a:noFill/>
          <a:ln w="9525">
            <a:noFill/>
            <a:miter lim="800000"/>
            <a:headEnd/>
            <a:tailEnd/>
          </a:ln>
        </p:spPr>
        <p:txBody>
          <a:bodyPr lIns="96653" tIns="48326" rIns="96653" bIns="48326">
            <a:spAutoFit/>
          </a:bodyPr>
          <a:lstStyle/>
          <a:p>
            <a:pPr algn="ctr"/>
            <a:r>
              <a:rPr lang="en-US" sz="1700">
                <a:latin typeface="Calibri" pitchFamily="34" charset="0"/>
              </a:rPr>
              <a:t>*572</a:t>
            </a:r>
            <a:r>
              <a:rPr lang="en-US" sz="1500">
                <a:latin typeface="Calibri" pitchFamily="34" charset="0"/>
              </a:rPr>
              <a:t> Applications Received since Jan 22, 2015</a:t>
            </a:r>
          </a:p>
        </p:txBody>
      </p:sp>
      <p:graphicFrame>
        <p:nvGraphicFramePr>
          <p:cNvPr id="7170" name="Content Placeholder 3"/>
          <p:cNvGraphicFramePr>
            <a:graphicFrameLocks noGrp="1"/>
          </p:cNvGraphicFramePr>
          <p:nvPr/>
        </p:nvGraphicFramePr>
        <p:xfrm>
          <a:off x="400050" y="1300163"/>
          <a:ext cx="8921750" cy="3009900"/>
        </p:xfrm>
        <a:graphic>
          <a:graphicData uri="http://schemas.openxmlformats.org/presentationml/2006/ole">
            <p:oleObj spid="_x0000_s7170" name="Worksheet" r:id="rId6" imgW="7019841" imgH="2333569" progId="Excel.Shee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Military Vet logo banner"/>
          <p:cNvPicPr>
            <a:picLocks noChangeAspect="1" noChangeArrowheads="1"/>
          </p:cNvPicPr>
          <p:nvPr/>
        </p:nvPicPr>
        <p:blipFill>
          <a:blip r:embed="rId2"/>
          <a:srcRect/>
          <a:stretch>
            <a:fillRect/>
          </a:stretch>
        </p:blipFill>
        <p:spPr bwMode="auto">
          <a:xfrm>
            <a:off x="477838" y="406400"/>
            <a:ext cx="8645525" cy="692150"/>
          </a:xfrm>
          <a:prstGeom prst="rect">
            <a:avLst/>
          </a:prstGeom>
          <a:noFill/>
          <a:ln w="9525">
            <a:noFill/>
            <a:miter lim="800000"/>
            <a:headEnd/>
            <a:tailEnd/>
          </a:ln>
        </p:spPr>
      </p:pic>
      <p:pic>
        <p:nvPicPr>
          <p:cNvPr id="30723" name="Picture 25" descr="red bottom banner"/>
          <p:cNvPicPr>
            <a:picLocks noChangeAspect="1" noChangeArrowheads="1"/>
          </p:cNvPicPr>
          <p:nvPr/>
        </p:nvPicPr>
        <p:blipFill>
          <a:blip r:embed="rId3"/>
          <a:srcRect/>
          <a:stretch>
            <a:fillRect/>
          </a:stretch>
        </p:blipFill>
        <p:spPr bwMode="auto">
          <a:xfrm>
            <a:off x="479425" y="6343650"/>
            <a:ext cx="8801100" cy="403225"/>
          </a:xfrm>
          <a:prstGeom prst="rect">
            <a:avLst/>
          </a:prstGeom>
          <a:noFill/>
          <a:ln w="9525">
            <a:noFill/>
            <a:miter lim="800000"/>
            <a:headEnd/>
            <a:tailEnd/>
          </a:ln>
        </p:spPr>
      </p:pic>
      <p:sp>
        <p:nvSpPr>
          <p:cNvPr id="30724"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30725" name="Rectangle 10"/>
          <p:cNvSpPr>
            <a:spLocks noChangeArrowheads="1"/>
          </p:cNvSpPr>
          <p:nvPr/>
        </p:nvSpPr>
        <p:spPr bwMode="auto">
          <a:xfrm>
            <a:off x="3921125" y="6340475"/>
            <a:ext cx="415925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30726"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53" tIns="48326" rIns="96653" bIns="48326">
            <a:spAutoFit/>
          </a:bodyPr>
          <a:lstStyle/>
          <a:p>
            <a:pPr algn="ctr"/>
            <a:endParaRPr lang="en-US" sz="3200" b="1">
              <a:latin typeface="Calibri" pitchFamily="34" charset="0"/>
            </a:endParaRPr>
          </a:p>
        </p:txBody>
      </p:sp>
      <p:sp>
        <p:nvSpPr>
          <p:cNvPr id="30727"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53" tIns="48326" rIns="96653" bIns="48326">
            <a:spAutoFit/>
          </a:bodyPr>
          <a:lstStyle/>
          <a:p>
            <a:endParaRPr lang="en-US">
              <a:latin typeface="Calibri" pitchFamily="34" charset="0"/>
            </a:endParaRPr>
          </a:p>
        </p:txBody>
      </p:sp>
      <p:sp>
        <p:nvSpPr>
          <p:cNvPr id="30728" name="Rectangle 5"/>
          <p:cNvSpPr>
            <a:spLocks noGrp="1" noChangeArrowheads="1"/>
          </p:cNvSpPr>
          <p:nvPr>
            <p:ph type="ctrTitle"/>
          </p:nvPr>
        </p:nvSpPr>
        <p:spPr>
          <a:xfrm>
            <a:off x="479425" y="487363"/>
            <a:ext cx="6081713" cy="427037"/>
          </a:xfrm>
        </p:spPr>
        <p:txBody>
          <a:bodyPr>
            <a:spAutoFit/>
          </a:bodyPr>
          <a:lstStyle/>
          <a:p>
            <a:r>
              <a:rPr lang="en-US" sz="2100" b="1" smtClean="0">
                <a:solidFill>
                  <a:schemeClr val="bg1"/>
                </a:solidFill>
              </a:rPr>
              <a:t>PERSIAN GULF BONUS PROGRAM SUMMARY</a:t>
            </a:r>
          </a:p>
        </p:txBody>
      </p:sp>
      <p:sp>
        <p:nvSpPr>
          <p:cNvPr id="17" name="Text Box 15"/>
          <p:cNvSpPr txBox="1">
            <a:spLocks noChangeArrowheads="1"/>
          </p:cNvSpPr>
          <p:nvPr/>
        </p:nvSpPr>
        <p:spPr bwMode="auto">
          <a:xfrm>
            <a:off x="479425" y="6340475"/>
            <a:ext cx="1841500" cy="393700"/>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182"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30730" name="Group 13"/>
          <p:cNvGrpSpPr>
            <a:grpSpLocks/>
          </p:cNvGrpSpPr>
          <p:nvPr/>
        </p:nvGrpSpPr>
        <p:grpSpPr bwMode="auto">
          <a:xfrm>
            <a:off x="479425" y="406400"/>
            <a:ext cx="8645525" cy="692150"/>
            <a:chOff x="457200" y="381000"/>
            <a:chExt cx="8232775" cy="649288"/>
          </a:xfrm>
        </p:grpSpPr>
        <p:pic>
          <p:nvPicPr>
            <p:cNvPr id="30738" name="Picture 26" descr="Military Vet logo banner"/>
            <p:cNvPicPr>
              <a:picLocks noChangeAspect="1" noChangeArrowheads="1"/>
            </p:cNvPicPr>
            <p:nvPr/>
          </p:nvPicPr>
          <p:blipFill>
            <a:blip r:embed="rId2"/>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12" y="456949"/>
              <a:ext cx="5791362" cy="400592"/>
            </a:xfrm>
            <a:prstGeom prst="rect">
              <a:avLst/>
            </a:prstGeom>
            <a:noFill/>
            <a:ln w="9525">
              <a:noFill/>
              <a:miter lim="800000"/>
              <a:headEnd/>
              <a:tailEnd/>
            </a:ln>
          </p:spPr>
          <p:txBody>
            <a:bodyPr anchor="ctr">
              <a:spAutoFit/>
            </a:bodyPr>
            <a:lstStyle/>
            <a:p>
              <a:pPr algn="ctr" defTabSz="966182" eaLnBrk="0" fontAlgn="auto" hangingPunct="0">
                <a:spcBef>
                  <a:spcPts val="0"/>
                </a:spcBef>
                <a:spcAft>
                  <a:spcPts val="0"/>
                </a:spcAft>
                <a:defRPr/>
              </a:pPr>
              <a:r>
                <a:rPr lang="en-US" sz="2100" b="1" dirty="0">
                  <a:solidFill>
                    <a:schemeClr val="bg1"/>
                  </a:solidFill>
                  <a:latin typeface="+mj-lt"/>
                  <a:ea typeface="+mj-ea"/>
                  <a:cs typeface="+mj-cs"/>
                </a:rPr>
                <a:t>PERSIAN GULF VETERANS BENEFIT PROGRAM</a:t>
              </a:r>
            </a:p>
          </p:txBody>
        </p:sp>
      </p:grpSp>
      <p:grpSp>
        <p:nvGrpSpPr>
          <p:cNvPr id="30731" name="Group 14"/>
          <p:cNvGrpSpPr>
            <a:grpSpLocks/>
          </p:cNvGrpSpPr>
          <p:nvPr/>
        </p:nvGrpSpPr>
        <p:grpSpPr bwMode="auto">
          <a:xfrm>
            <a:off x="479425" y="6421438"/>
            <a:ext cx="8801100" cy="406400"/>
            <a:chOff x="457200" y="6019800"/>
            <a:chExt cx="8382000" cy="381000"/>
          </a:xfrm>
        </p:grpSpPr>
        <p:pic>
          <p:nvPicPr>
            <p:cNvPr id="30734"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30735"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30736"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30737" name="Rectangle 19"/>
            <p:cNvSpPr>
              <a:spLocks noChangeArrowheads="1"/>
            </p:cNvSpPr>
            <p:nvPr/>
          </p:nvSpPr>
          <p:spPr bwMode="auto">
            <a:xfrm>
              <a:off x="485775" y="6019800"/>
              <a:ext cx="2460930" cy="369332"/>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cs typeface="Times New Roman" pitchFamily="18" charset="0"/>
                </a:rPr>
                <a:t>As of  25 MARCH 2015</a:t>
              </a:r>
            </a:p>
          </p:txBody>
        </p:sp>
      </p:grpSp>
      <p:sp>
        <p:nvSpPr>
          <p:cNvPr id="30732" name="Text Box 4"/>
          <p:cNvSpPr txBox="1">
            <a:spLocks noChangeArrowheads="1"/>
          </p:cNvSpPr>
          <p:nvPr/>
        </p:nvSpPr>
        <p:spPr bwMode="auto">
          <a:xfrm>
            <a:off x="1679575" y="1431925"/>
            <a:ext cx="6400800" cy="560388"/>
          </a:xfrm>
          <a:prstGeom prst="rect">
            <a:avLst/>
          </a:prstGeom>
          <a:noFill/>
          <a:ln w="9525">
            <a:noFill/>
            <a:miter lim="800000"/>
            <a:headEnd/>
            <a:tailEnd/>
          </a:ln>
        </p:spPr>
        <p:txBody>
          <a:bodyPr lIns="96642" tIns="48321" rIns="96642" bIns="48321">
            <a:spAutoFit/>
          </a:bodyPr>
          <a:lstStyle/>
          <a:p>
            <a:pPr>
              <a:lnSpc>
                <a:spcPct val="120000"/>
              </a:lnSpc>
              <a:tabLst>
                <a:tab pos="784225" algn="l"/>
              </a:tabLst>
            </a:pPr>
            <a:endParaRPr lang="en-US" sz="2500" b="1">
              <a:solidFill>
                <a:srgbClr val="000000"/>
              </a:solidFill>
              <a:latin typeface="Calibri" pitchFamily="34" charset="0"/>
            </a:endParaRPr>
          </a:p>
        </p:txBody>
      </p:sp>
      <p:sp>
        <p:nvSpPr>
          <p:cNvPr id="30733" name="Rectangle 21"/>
          <p:cNvSpPr>
            <a:spLocks noChangeArrowheads="1"/>
          </p:cNvSpPr>
          <p:nvPr/>
        </p:nvSpPr>
        <p:spPr bwMode="auto">
          <a:xfrm>
            <a:off x="1920875" y="1706563"/>
            <a:ext cx="5440363" cy="3902075"/>
          </a:xfrm>
          <a:prstGeom prst="rect">
            <a:avLst/>
          </a:prstGeom>
          <a:noFill/>
          <a:ln w="9525">
            <a:noFill/>
            <a:miter lim="800000"/>
            <a:headEnd/>
            <a:tailEnd/>
          </a:ln>
        </p:spPr>
        <p:txBody>
          <a:bodyPr lIns="96653" tIns="48326" rIns="96653" bIns="48326">
            <a:spAutoFit/>
          </a:bodyPr>
          <a:lstStyle/>
          <a:p>
            <a:pPr>
              <a:lnSpc>
                <a:spcPct val="120000"/>
              </a:lnSpc>
              <a:tabLst>
                <a:tab pos="784225" algn="l"/>
              </a:tabLst>
            </a:pPr>
            <a:r>
              <a:rPr lang="en-US" sz="2100" b="1">
                <a:solidFill>
                  <a:srgbClr val="000000"/>
                </a:solidFill>
                <a:latin typeface="Calibri" pitchFamily="34" charset="0"/>
              </a:rPr>
              <a:t>Total Applications:  	10,974</a:t>
            </a:r>
          </a:p>
          <a:p>
            <a:pPr>
              <a:lnSpc>
                <a:spcPct val="120000"/>
              </a:lnSpc>
              <a:tabLst>
                <a:tab pos="784225" algn="l"/>
              </a:tabLst>
            </a:pPr>
            <a:endParaRPr lang="en-US" sz="2100" b="1">
              <a:solidFill>
                <a:srgbClr val="000000"/>
              </a:solidFill>
              <a:latin typeface="Calibri" pitchFamily="34" charset="0"/>
            </a:endParaRPr>
          </a:p>
          <a:p>
            <a:pPr>
              <a:lnSpc>
                <a:spcPct val="120000"/>
              </a:lnSpc>
              <a:tabLst>
                <a:tab pos="784225" algn="l"/>
              </a:tabLst>
            </a:pPr>
            <a:r>
              <a:rPr lang="en-US" sz="2100" b="1">
                <a:latin typeface="Calibri" pitchFamily="34" charset="0"/>
              </a:rPr>
              <a:t>Payments Sent:  		8,581</a:t>
            </a:r>
            <a:endParaRPr lang="en-US" sz="2100">
              <a:latin typeface="Calibri" pitchFamily="34" charset="0"/>
            </a:endParaRPr>
          </a:p>
          <a:p>
            <a:pPr>
              <a:lnSpc>
                <a:spcPct val="120000"/>
              </a:lnSpc>
              <a:tabLst>
                <a:tab pos="784225" algn="l"/>
              </a:tabLst>
            </a:pPr>
            <a:endParaRPr lang="en-US" sz="2100" b="1">
              <a:solidFill>
                <a:srgbClr val="000000"/>
              </a:solidFill>
              <a:latin typeface="Calibri" pitchFamily="34" charset="0"/>
            </a:endParaRPr>
          </a:p>
          <a:p>
            <a:pPr>
              <a:lnSpc>
                <a:spcPct val="120000"/>
              </a:lnSpc>
              <a:tabLst>
                <a:tab pos="784225" algn="l"/>
              </a:tabLst>
            </a:pPr>
            <a:r>
              <a:rPr lang="en-US" sz="2100" b="1">
                <a:solidFill>
                  <a:srgbClr val="000000"/>
                </a:solidFill>
                <a:latin typeface="Calibri" pitchFamily="34" charset="0"/>
              </a:rPr>
              <a:t>Total Payments:  		</a:t>
            </a:r>
            <a:r>
              <a:rPr lang="en-US" sz="2100" b="1">
                <a:latin typeface="Calibri" pitchFamily="34" charset="0"/>
              </a:rPr>
              <a:t>$3,649,987.50 </a:t>
            </a:r>
            <a:endParaRPr lang="en-US" sz="2100" b="1">
              <a:solidFill>
                <a:srgbClr val="000000"/>
              </a:solidFill>
              <a:latin typeface="Calibri" pitchFamily="34" charset="0"/>
            </a:endParaRPr>
          </a:p>
          <a:p>
            <a:pPr>
              <a:lnSpc>
                <a:spcPct val="120000"/>
              </a:lnSpc>
              <a:tabLst>
                <a:tab pos="784225" algn="l"/>
              </a:tabLst>
            </a:pPr>
            <a:endParaRPr lang="en-US" sz="2100" b="1">
              <a:solidFill>
                <a:srgbClr val="000000"/>
              </a:solidFill>
              <a:latin typeface="Calibri" pitchFamily="34" charset="0"/>
            </a:endParaRPr>
          </a:p>
          <a:p>
            <a:pPr>
              <a:lnSpc>
                <a:spcPct val="120000"/>
              </a:lnSpc>
              <a:tabLst>
                <a:tab pos="784225" algn="l"/>
              </a:tabLst>
            </a:pPr>
            <a:r>
              <a:rPr lang="en-US" sz="2100" b="1">
                <a:solidFill>
                  <a:srgbClr val="000000"/>
                </a:solidFill>
                <a:latin typeface="Calibri" pitchFamily="34" charset="0"/>
              </a:rPr>
              <a:t>Average Payment:   	</a:t>
            </a:r>
            <a:r>
              <a:rPr lang="en-US" sz="2100" b="1">
                <a:latin typeface="Calibri" pitchFamily="34" charset="0"/>
              </a:rPr>
              <a:t>$425.01</a:t>
            </a:r>
            <a:endParaRPr lang="en-US" sz="2100" b="1">
              <a:solidFill>
                <a:srgbClr val="000000"/>
              </a:solidFill>
              <a:latin typeface="Calibri" pitchFamily="34" charset="0"/>
            </a:endParaRPr>
          </a:p>
          <a:p>
            <a:pPr>
              <a:lnSpc>
                <a:spcPct val="120000"/>
              </a:lnSpc>
              <a:tabLst>
                <a:tab pos="784225" algn="l"/>
              </a:tabLst>
            </a:pPr>
            <a:endParaRPr lang="en-US" sz="2100" b="1">
              <a:solidFill>
                <a:srgbClr val="000000"/>
              </a:solidFill>
              <a:latin typeface="Calibri" pitchFamily="34" charset="0"/>
            </a:endParaRPr>
          </a:p>
          <a:p>
            <a:pPr>
              <a:lnSpc>
                <a:spcPct val="120000"/>
              </a:lnSpc>
              <a:tabLst>
                <a:tab pos="784225" algn="l"/>
              </a:tabLst>
            </a:pPr>
            <a:r>
              <a:rPr lang="en-US" sz="2100" b="1">
                <a:solidFill>
                  <a:srgbClr val="000000"/>
                </a:solidFill>
                <a:latin typeface="Calibri" pitchFamily="34" charset="0"/>
              </a:rPr>
              <a:t>Average Processing Time: 	 4.69 days</a:t>
            </a:r>
          </a:p>
          <a:p>
            <a:pPr>
              <a:lnSpc>
                <a:spcPct val="120000"/>
              </a:lnSpc>
              <a:tabLst>
                <a:tab pos="784225" algn="l"/>
              </a:tabLst>
            </a:pPr>
            <a:r>
              <a:rPr lang="en-US" b="1">
                <a:solidFill>
                  <a:srgbClr val="000000"/>
                </a:solidFill>
                <a:latin typeface="Calibri"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4"/>
          <p:cNvSpPr>
            <a:spLocks noChangeArrowheads="1"/>
          </p:cNvSpPr>
          <p:nvPr/>
        </p:nvSpPr>
        <p:spPr bwMode="auto">
          <a:xfrm>
            <a:off x="188913" y="-107950"/>
            <a:ext cx="9201150" cy="1017588"/>
          </a:xfrm>
          <a:prstGeom prst="rect">
            <a:avLst/>
          </a:prstGeom>
          <a:noFill/>
          <a:ln w="9525">
            <a:noFill/>
            <a:miter lim="800000"/>
            <a:headEnd/>
            <a:tailEnd/>
          </a:ln>
        </p:spPr>
        <p:txBody>
          <a:bodyPr lIns="96627" tIns="48314" rIns="96627" bIns="48314">
            <a:spAutoFit/>
          </a:bodyPr>
          <a:lstStyle/>
          <a:p>
            <a:pPr algn="ctr" eaLnBrk="0" hangingPunct="0"/>
            <a:r>
              <a:rPr lang="en-US" sz="3000" b="1">
                <a:solidFill>
                  <a:srgbClr val="000000"/>
                </a:solidFill>
              </a:rPr>
              <a:t>G3</a:t>
            </a:r>
          </a:p>
          <a:p>
            <a:pPr algn="ctr" eaLnBrk="0" hangingPunct="0"/>
            <a:r>
              <a:rPr lang="en-US" sz="3000" b="1">
                <a:solidFill>
                  <a:srgbClr val="000000"/>
                </a:solidFill>
              </a:rPr>
              <a:t> UNIT MOBILIZATIONS &amp; TOTAL DEPLOYMENTS</a:t>
            </a:r>
          </a:p>
        </p:txBody>
      </p:sp>
      <p:sp>
        <p:nvSpPr>
          <p:cNvPr id="1028" name="TextBox 6"/>
          <p:cNvSpPr txBox="1">
            <a:spLocks noChangeArrowheads="1"/>
          </p:cNvSpPr>
          <p:nvPr/>
        </p:nvSpPr>
        <p:spPr bwMode="auto">
          <a:xfrm>
            <a:off x="0" y="7019925"/>
            <a:ext cx="2889250" cy="296863"/>
          </a:xfrm>
          <a:prstGeom prst="rect">
            <a:avLst/>
          </a:prstGeom>
          <a:noFill/>
          <a:ln w="9525">
            <a:noFill/>
            <a:miter lim="800000"/>
            <a:headEnd/>
            <a:tailEnd/>
          </a:ln>
        </p:spPr>
        <p:txBody>
          <a:bodyPr wrap="none" lIns="96627" tIns="48314" rIns="96627" bIns="48314">
            <a:spAutoFit/>
          </a:bodyPr>
          <a:lstStyle/>
          <a:p>
            <a:r>
              <a:rPr lang="en-US" sz="1300"/>
              <a:t>Action Officer: 2LT Jorgensen x8608</a:t>
            </a:r>
          </a:p>
        </p:txBody>
      </p:sp>
      <p:sp>
        <p:nvSpPr>
          <p:cNvPr id="1029" name="Text Box 15"/>
          <p:cNvSpPr txBox="1">
            <a:spLocks noChangeArrowheads="1"/>
          </p:cNvSpPr>
          <p:nvPr/>
        </p:nvSpPr>
        <p:spPr bwMode="auto">
          <a:xfrm>
            <a:off x="7121525" y="6921500"/>
            <a:ext cx="2479675" cy="393700"/>
          </a:xfrm>
          <a:prstGeom prst="rect">
            <a:avLst/>
          </a:prstGeom>
          <a:noFill/>
          <a:ln w="9525">
            <a:noFill/>
            <a:miter lim="800000"/>
            <a:headEnd/>
            <a:tailEnd/>
          </a:ln>
        </p:spPr>
        <p:txBody>
          <a:bodyPr lIns="96627" tIns="48314" rIns="96627" bIns="48314">
            <a:spAutoFit/>
          </a:bodyPr>
          <a:lstStyle/>
          <a:p>
            <a:pPr algn="ctr" eaLnBrk="0" hangingPunct="0">
              <a:spcBef>
                <a:spcPct val="50000"/>
              </a:spcBef>
            </a:pPr>
            <a:r>
              <a:rPr lang="en-US">
                <a:solidFill>
                  <a:srgbClr val="000000"/>
                </a:solidFill>
              </a:rPr>
              <a:t> As of 06APR15</a:t>
            </a:r>
          </a:p>
        </p:txBody>
      </p:sp>
      <p:sp>
        <p:nvSpPr>
          <p:cNvPr id="8" name="TextBox 7"/>
          <p:cNvSpPr txBox="1"/>
          <p:nvPr/>
        </p:nvSpPr>
        <p:spPr>
          <a:xfrm>
            <a:off x="160338" y="5851525"/>
            <a:ext cx="3600450" cy="1020763"/>
          </a:xfrm>
          <a:prstGeom prst="rect">
            <a:avLst/>
          </a:prstGeom>
          <a:solidFill>
            <a:schemeClr val="accent3">
              <a:lumMod val="75000"/>
            </a:schemeClr>
          </a:solidFill>
          <a:ln>
            <a:solidFill>
              <a:schemeClr val="tx1"/>
            </a:solidFill>
          </a:ln>
        </p:spPr>
        <p:txBody>
          <a:bodyPr lIns="96627" tIns="48314" rIns="96627" bIns="48314">
            <a:spAutoFit/>
          </a:bodyPr>
          <a:lstStyle/>
          <a:p>
            <a:pPr algn="r" defTabSz="966182" fontAlgn="auto">
              <a:spcBef>
                <a:spcPts val="0"/>
              </a:spcBef>
              <a:spcAft>
                <a:spcPts val="0"/>
              </a:spcAft>
              <a:defRPr/>
            </a:pPr>
            <a:r>
              <a:rPr lang="en-US" sz="1500" b="1" dirty="0">
                <a:solidFill>
                  <a:schemeClr val="bg1"/>
                </a:solidFill>
                <a:latin typeface="Arial" pitchFamily="34" charset="0"/>
                <a:cs typeface="Arial" pitchFamily="34" charset="0"/>
              </a:rPr>
              <a:t>ARNG Units in Theater: 84</a:t>
            </a:r>
          </a:p>
          <a:p>
            <a:pPr algn="r" defTabSz="966182" fontAlgn="auto">
              <a:spcBef>
                <a:spcPts val="0"/>
              </a:spcBef>
              <a:spcAft>
                <a:spcPts val="0"/>
              </a:spcAft>
              <a:defRPr/>
            </a:pPr>
            <a:r>
              <a:rPr lang="en-US" sz="1500" b="1" dirty="0">
                <a:solidFill>
                  <a:schemeClr val="bg1"/>
                </a:solidFill>
                <a:latin typeface="Arial" pitchFamily="34" charset="0"/>
                <a:cs typeface="Arial" pitchFamily="34" charset="0"/>
              </a:rPr>
              <a:t>ARNG Units at MOB/DEMOB Site: 0</a:t>
            </a:r>
          </a:p>
          <a:p>
            <a:pPr algn="r" defTabSz="966182" fontAlgn="auto">
              <a:spcBef>
                <a:spcPts val="0"/>
              </a:spcBef>
              <a:spcAft>
                <a:spcPts val="0"/>
              </a:spcAft>
              <a:defRPr/>
            </a:pPr>
            <a:r>
              <a:rPr lang="en-US" sz="1500" b="1" dirty="0">
                <a:solidFill>
                  <a:schemeClr val="bg1"/>
                </a:solidFill>
                <a:latin typeface="Arial" pitchFamily="34" charset="0"/>
                <a:cs typeface="Arial" pitchFamily="34" charset="0"/>
              </a:rPr>
              <a:t>ARNG Individual Mob: 7</a:t>
            </a:r>
          </a:p>
          <a:p>
            <a:pPr algn="r" defTabSz="966182" fontAlgn="auto">
              <a:spcBef>
                <a:spcPts val="0"/>
              </a:spcBef>
              <a:spcAft>
                <a:spcPts val="0"/>
              </a:spcAft>
              <a:defRPr/>
            </a:pPr>
            <a:r>
              <a:rPr lang="en-US" sz="1500" b="1" dirty="0">
                <a:solidFill>
                  <a:schemeClr val="bg1"/>
                </a:solidFill>
                <a:latin typeface="Arial" pitchFamily="34" charset="0"/>
                <a:cs typeface="Arial" pitchFamily="34" charset="0"/>
              </a:rPr>
              <a:t>Total ARNG Mob: 91</a:t>
            </a:r>
            <a:endParaRPr lang="en-US" sz="1500" b="1" dirty="0">
              <a:solidFill>
                <a:schemeClr val="bg1"/>
              </a:solidFill>
              <a:latin typeface="Arial" pitchFamily="34" charset="0"/>
              <a:cs typeface="Arial" pitchFamily="34" charset="0"/>
            </a:endParaRPr>
          </a:p>
        </p:txBody>
      </p:sp>
      <p:sp>
        <p:nvSpPr>
          <p:cNvPr id="1031" name="TextBox 8"/>
          <p:cNvSpPr txBox="1">
            <a:spLocks noChangeArrowheads="1"/>
          </p:cNvSpPr>
          <p:nvPr/>
        </p:nvSpPr>
        <p:spPr bwMode="auto">
          <a:xfrm>
            <a:off x="5921375" y="5851525"/>
            <a:ext cx="3519488" cy="788988"/>
          </a:xfrm>
          <a:prstGeom prst="rect">
            <a:avLst/>
          </a:prstGeom>
          <a:solidFill>
            <a:srgbClr val="0000FF"/>
          </a:solidFill>
          <a:ln w="9525">
            <a:solidFill>
              <a:schemeClr val="tx1"/>
            </a:solidFill>
            <a:miter lim="800000"/>
            <a:headEnd/>
            <a:tailEnd/>
          </a:ln>
        </p:spPr>
        <p:txBody>
          <a:bodyPr lIns="96627" tIns="48314" rIns="96627" bIns="48314">
            <a:spAutoFit/>
          </a:bodyPr>
          <a:lstStyle/>
          <a:p>
            <a:r>
              <a:rPr lang="en-US" sz="1500" b="1">
                <a:solidFill>
                  <a:schemeClr val="bg1"/>
                </a:solidFill>
              </a:rPr>
              <a:t>Current ANG Unit Airmen Mob: 122 </a:t>
            </a:r>
          </a:p>
          <a:p>
            <a:r>
              <a:rPr lang="en-US" sz="1500" b="1">
                <a:solidFill>
                  <a:schemeClr val="bg1"/>
                </a:solidFill>
              </a:rPr>
              <a:t>Current ANG Individual Mob: 10</a:t>
            </a:r>
          </a:p>
          <a:p>
            <a:r>
              <a:rPr lang="en-US" sz="1500" b="1">
                <a:solidFill>
                  <a:schemeClr val="bg1"/>
                </a:solidFill>
              </a:rPr>
              <a:t>Total: ANG Mob: 132</a:t>
            </a:r>
          </a:p>
        </p:txBody>
      </p:sp>
      <p:sp>
        <p:nvSpPr>
          <p:cNvPr id="1032" name="TextBox 9"/>
          <p:cNvSpPr txBox="1">
            <a:spLocks noChangeArrowheads="1"/>
          </p:cNvSpPr>
          <p:nvPr/>
        </p:nvSpPr>
        <p:spPr bwMode="auto">
          <a:xfrm>
            <a:off x="3840163" y="5943600"/>
            <a:ext cx="1920875" cy="558800"/>
          </a:xfrm>
          <a:prstGeom prst="rect">
            <a:avLst/>
          </a:prstGeom>
          <a:solidFill>
            <a:srgbClr val="7030A0"/>
          </a:solidFill>
          <a:ln w="9525">
            <a:solidFill>
              <a:schemeClr val="tx1"/>
            </a:solidFill>
            <a:miter lim="800000"/>
            <a:headEnd/>
            <a:tailEnd/>
          </a:ln>
        </p:spPr>
        <p:txBody>
          <a:bodyPr lIns="96627" tIns="48314" rIns="96627" bIns="48314">
            <a:spAutoFit/>
          </a:bodyPr>
          <a:lstStyle/>
          <a:p>
            <a:pPr algn="ctr"/>
            <a:r>
              <a:rPr lang="en-US" sz="1500" b="1">
                <a:solidFill>
                  <a:schemeClr val="bg1"/>
                </a:solidFill>
              </a:rPr>
              <a:t>Total PANG Mobilized: 223</a:t>
            </a:r>
          </a:p>
        </p:txBody>
      </p:sp>
      <p:pic>
        <p:nvPicPr>
          <p:cNvPr id="1033" name="Picture 12" descr="JFHQ Patch.JPG"/>
          <p:cNvPicPr>
            <a:picLocks noChangeAspect="1"/>
          </p:cNvPicPr>
          <p:nvPr/>
        </p:nvPicPr>
        <p:blipFill>
          <a:blip r:embed="rId4"/>
          <a:srcRect/>
          <a:stretch>
            <a:fillRect/>
          </a:stretch>
        </p:blipFill>
        <p:spPr bwMode="auto">
          <a:xfrm>
            <a:off x="1679575" y="1544638"/>
            <a:ext cx="173038" cy="16192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611188" y="974725"/>
          <a:ext cx="8378825" cy="4470400"/>
        </p:xfrm>
        <a:graphic>
          <a:graphicData uri="http://schemas.openxmlformats.org/presentationml/2006/ole">
            <p:oleObj spid="_x0000_s1026" name="Worksheet" r:id="rId5" imgW="10991728" imgH="6619746" progId="Excel.Sheet.12">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Military Vet logo banner"/>
          <p:cNvPicPr>
            <a:picLocks noChangeAspect="1" noChangeArrowheads="1"/>
          </p:cNvPicPr>
          <p:nvPr/>
        </p:nvPicPr>
        <p:blipFill>
          <a:blip r:embed="rId2"/>
          <a:srcRect/>
          <a:stretch>
            <a:fillRect/>
          </a:stretch>
        </p:blipFill>
        <p:spPr bwMode="auto">
          <a:xfrm>
            <a:off x="477838" y="406400"/>
            <a:ext cx="8645525" cy="692150"/>
          </a:xfrm>
          <a:prstGeom prst="rect">
            <a:avLst/>
          </a:prstGeom>
          <a:noFill/>
          <a:ln w="9525">
            <a:noFill/>
            <a:miter lim="800000"/>
            <a:headEnd/>
            <a:tailEnd/>
          </a:ln>
        </p:spPr>
      </p:pic>
      <p:pic>
        <p:nvPicPr>
          <p:cNvPr id="31747" name="Picture 25" descr="red bottom banner"/>
          <p:cNvPicPr>
            <a:picLocks noChangeAspect="1" noChangeArrowheads="1"/>
          </p:cNvPicPr>
          <p:nvPr/>
        </p:nvPicPr>
        <p:blipFill>
          <a:blip r:embed="rId3"/>
          <a:srcRect/>
          <a:stretch>
            <a:fillRect/>
          </a:stretch>
        </p:blipFill>
        <p:spPr bwMode="auto">
          <a:xfrm>
            <a:off x="479425" y="6343650"/>
            <a:ext cx="8801100" cy="403225"/>
          </a:xfrm>
          <a:prstGeom prst="rect">
            <a:avLst/>
          </a:prstGeom>
          <a:noFill/>
          <a:ln w="9525">
            <a:noFill/>
            <a:miter lim="800000"/>
            <a:headEnd/>
            <a:tailEnd/>
          </a:ln>
        </p:spPr>
      </p:pic>
      <p:sp>
        <p:nvSpPr>
          <p:cNvPr id="31748"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31749" name="Rectangle 10"/>
          <p:cNvSpPr>
            <a:spLocks noChangeArrowheads="1"/>
          </p:cNvSpPr>
          <p:nvPr/>
        </p:nvSpPr>
        <p:spPr bwMode="auto">
          <a:xfrm>
            <a:off x="3921125" y="6340475"/>
            <a:ext cx="415925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31750"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53" tIns="48326" rIns="96653" bIns="48326">
            <a:spAutoFit/>
          </a:bodyPr>
          <a:lstStyle/>
          <a:p>
            <a:pPr algn="ctr"/>
            <a:endParaRPr lang="en-US" sz="3200" b="1">
              <a:latin typeface="Calibri" pitchFamily="34" charset="0"/>
            </a:endParaRPr>
          </a:p>
        </p:txBody>
      </p:sp>
      <p:sp>
        <p:nvSpPr>
          <p:cNvPr id="31751"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53" tIns="48326" rIns="96653" bIns="48326">
            <a:spAutoFit/>
          </a:bodyPr>
          <a:lstStyle/>
          <a:p>
            <a:endParaRPr lang="en-US">
              <a:latin typeface="Calibri" pitchFamily="34" charset="0"/>
            </a:endParaRPr>
          </a:p>
        </p:txBody>
      </p:sp>
      <p:sp>
        <p:nvSpPr>
          <p:cNvPr id="31752" name="Rectangle 5"/>
          <p:cNvSpPr>
            <a:spLocks noGrp="1" noChangeArrowheads="1"/>
          </p:cNvSpPr>
          <p:nvPr>
            <p:ph type="ctrTitle"/>
          </p:nvPr>
        </p:nvSpPr>
        <p:spPr>
          <a:xfrm>
            <a:off x="479425" y="487363"/>
            <a:ext cx="6081713" cy="427037"/>
          </a:xfrm>
        </p:spPr>
        <p:txBody>
          <a:bodyPr>
            <a:spAutoFit/>
          </a:bodyPr>
          <a:lstStyle/>
          <a:p>
            <a:r>
              <a:rPr lang="en-US" sz="2100" b="1" smtClean="0">
                <a:solidFill>
                  <a:schemeClr val="bg1"/>
                </a:solidFill>
              </a:rPr>
              <a:t>PERSIAN GULF BONUS PROGRAM SUMMARY</a:t>
            </a:r>
          </a:p>
        </p:txBody>
      </p:sp>
      <p:sp>
        <p:nvSpPr>
          <p:cNvPr id="17" name="Text Box 15"/>
          <p:cNvSpPr txBox="1">
            <a:spLocks noChangeArrowheads="1"/>
          </p:cNvSpPr>
          <p:nvPr/>
        </p:nvSpPr>
        <p:spPr bwMode="auto">
          <a:xfrm>
            <a:off x="479425" y="6340475"/>
            <a:ext cx="1841500" cy="393700"/>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6182"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smtClean="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31754" name="Group 13"/>
          <p:cNvGrpSpPr>
            <a:grpSpLocks/>
          </p:cNvGrpSpPr>
          <p:nvPr/>
        </p:nvGrpSpPr>
        <p:grpSpPr bwMode="auto">
          <a:xfrm>
            <a:off x="479425" y="406400"/>
            <a:ext cx="8645525" cy="692150"/>
            <a:chOff x="457200" y="381000"/>
            <a:chExt cx="8232775" cy="649288"/>
          </a:xfrm>
        </p:grpSpPr>
        <p:pic>
          <p:nvPicPr>
            <p:cNvPr id="31773" name="Picture 26" descr="Military Vet logo banner"/>
            <p:cNvPicPr>
              <a:picLocks noChangeAspect="1" noChangeArrowheads="1"/>
            </p:cNvPicPr>
            <p:nvPr/>
          </p:nvPicPr>
          <p:blipFill>
            <a:blip r:embed="rId2"/>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12" y="456949"/>
              <a:ext cx="5791362" cy="400592"/>
            </a:xfrm>
            <a:prstGeom prst="rect">
              <a:avLst/>
            </a:prstGeom>
            <a:noFill/>
            <a:ln w="9525">
              <a:noFill/>
              <a:miter lim="800000"/>
              <a:headEnd/>
              <a:tailEnd/>
            </a:ln>
          </p:spPr>
          <p:txBody>
            <a:bodyPr anchor="ctr">
              <a:spAutoFit/>
            </a:bodyPr>
            <a:lstStyle/>
            <a:p>
              <a:pPr algn="ctr" defTabSz="966182" eaLnBrk="0" fontAlgn="auto" hangingPunct="0">
                <a:spcBef>
                  <a:spcPts val="0"/>
                </a:spcBef>
                <a:spcAft>
                  <a:spcPts val="0"/>
                </a:spcAft>
                <a:defRPr/>
              </a:pPr>
              <a:r>
                <a:rPr lang="en-US" sz="2100" b="1" dirty="0">
                  <a:solidFill>
                    <a:schemeClr val="bg1"/>
                  </a:solidFill>
                  <a:latin typeface="+mj-lt"/>
                  <a:ea typeface="+mj-ea"/>
                  <a:cs typeface="+mj-cs"/>
                </a:rPr>
                <a:t>MILITARY FAMILY RELIEF ASSISTANCE PROGRAM</a:t>
              </a:r>
            </a:p>
          </p:txBody>
        </p:sp>
      </p:grpSp>
      <p:sp>
        <p:nvSpPr>
          <p:cNvPr id="31755" name="TextBox 12"/>
          <p:cNvSpPr txBox="1">
            <a:spLocks noChangeArrowheads="1"/>
          </p:cNvSpPr>
          <p:nvPr/>
        </p:nvSpPr>
        <p:spPr bwMode="auto">
          <a:xfrm>
            <a:off x="400050" y="4225925"/>
            <a:ext cx="2239963" cy="395288"/>
          </a:xfrm>
          <a:prstGeom prst="rect">
            <a:avLst/>
          </a:prstGeom>
          <a:noFill/>
          <a:ln w="9525">
            <a:noFill/>
            <a:miter lim="800000"/>
            <a:headEnd/>
            <a:tailEnd/>
          </a:ln>
        </p:spPr>
        <p:txBody>
          <a:bodyPr lIns="96653" tIns="48326" rIns="96653" bIns="48326">
            <a:spAutoFit/>
          </a:bodyPr>
          <a:lstStyle/>
          <a:p>
            <a:r>
              <a:rPr lang="en-US">
                <a:solidFill>
                  <a:schemeClr val="bg1"/>
                </a:solidFill>
                <a:latin typeface="Calibri" pitchFamily="34" charset="0"/>
              </a:rPr>
              <a:t>As of 15 Jan 14</a:t>
            </a:r>
          </a:p>
        </p:txBody>
      </p:sp>
      <p:grpSp>
        <p:nvGrpSpPr>
          <p:cNvPr id="31756" name="Group 14"/>
          <p:cNvGrpSpPr>
            <a:grpSpLocks/>
          </p:cNvGrpSpPr>
          <p:nvPr/>
        </p:nvGrpSpPr>
        <p:grpSpPr bwMode="auto">
          <a:xfrm>
            <a:off x="479425" y="6421438"/>
            <a:ext cx="8801100" cy="406400"/>
            <a:chOff x="457200" y="6019800"/>
            <a:chExt cx="8382000" cy="381000"/>
          </a:xfrm>
        </p:grpSpPr>
        <p:pic>
          <p:nvPicPr>
            <p:cNvPr id="31769"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31770"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31771"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31772" name="Rectangle 19"/>
            <p:cNvSpPr>
              <a:spLocks noChangeArrowheads="1"/>
            </p:cNvSpPr>
            <p:nvPr/>
          </p:nvSpPr>
          <p:spPr bwMode="auto">
            <a:xfrm>
              <a:off x="457200" y="6030913"/>
              <a:ext cx="2460930" cy="369332"/>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cs typeface="Times New Roman" pitchFamily="18" charset="0"/>
                </a:rPr>
                <a:t>As of  25 MARCH 2015</a:t>
              </a:r>
            </a:p>
          </p:txBody>
        </p:sp>
      </p:grpSp>
      <p:graphicFrame>
        <p:nvGraphicFramePr>
          <p:cNvPr id="22" name="Table 21"/>
          <p:cNvGraphicFramePr>
            <a:graphicFrameLocks noGrp="1"/>
          </p:cNvGraphicFramePr>
          <p:nvPr/>
        </p:nvGraphicFramePr>
        <p:xfrm>
          <a:off x="560388" y="1787525"/>
          <a:ext cx="8001000" cy="3941763"/>
        </p:xfrm>
        <a:graphic>
          <a:graphicData uri="http://schemas.openxmlformats.org/drawingml/2006/table">
            <a:tbl>
              <a:tblPr>
                <a:tableStyleId>{2D5ABB26-0587-4C30-8999-92F81FD0307C}</a:tableStyleId>
              </a:tblPr>
              <a:tblGrid>
                <a:gridCol w="6279744"/>
                <a:gridCol w="1721256"/>
              </a:tblGrid>
              <a:tr h="556899">
                <a:tc gridSpan="2">
                  <a:txBody>
                    <a:bodyPr/>
                    <a:lstStyle/>
                    <a:p>
                      <a:pPr algn="ctr" fontAlgn="b"/>
                      <a:r>
                        <a:rPr lang="en-US" sz="2100" b="1" u="none" strike="noStrike" dirty="0"/>
                        <a:t>OVERALL MFRAP CONTRIBUTIONS - FY 2005 THRU </a:t>
                      </a:r>
                      <a:r>
                        <a:rPr lang="en-US" sz="2100" b="1" u="none" strike="noStrike" dirty="0" smtClean="0"/>
                        <a:t>MARCH 2015</a:t>
                      </a:r>
                      <a:endParaRPr lang="en-US" sz="2100" b="1" i="0" u="none" strike="noStrike" dirty="0">
                        <a:latin typeface="Arial"/>
                      </a:endParaRPr>
                    </a:p>
                  </a:txBody>
                  <a:tcPr marL="10001" marR="10001" marT="10160" marB="0" anchor="ctr"/>
                </a:tc>
                <a:tc hMerge="1">
                  <a:txBody>
                    <a:bodyPr/>
                    <a:lstStyle/>
                    <a:p>
                      <a:endParaRPr lang="en-US"/>
                    </a:p>
                  </a:txBody>
                  <a:tcPr/>
                </a:tc>
              </a:tr>
              <a:tr h="525961">
                <a:tc>
                  <a:txBody>
                    <a:bodyPr/>
                    <a:lstStyle/>
                    <a:p>
                      <a:pPr algn="l" fontAlgn="ctr"/>
                      <a:r>
                        <a:rPr lang="en-US" sz="1900" u="none" strike="noStrike" dirty="0" smtClean="0"/>
                        <a:t>TOTAL PRIVATE CONTRIBUTIONS </a:t>
                      </a:r>
                      <a:endParaRPr lang="en-US" sz="1900" b="0" i="0" u="none" strike="noStrike" dirty="0">
                        <a:latin typeface="Arial"/>
                      </a:endParaRPr>
                    </a:p>
                  </a:txBody>
                  <a:tcPr marL="10001" marR="10001" marT="10160" marB="0" anchor="ctr"/>
                </a:tc>
                <a:tc>
                  <a:txBody>
                    <a:bodyPr/>
                    <a:lstStyle/>
                    <a:p>
                      <a:pPr algn="r" fontAlgn="b"/>
                      <a:r>
                        <a:rPr lang="en-US" sz="1900" u="none" strike="noStrike" dirty="0"/>
                        <a:t> </a:t>
                      </a:r>
                      <a:r>
                        <a:rPr lang="en-US" sz="1900" u="none" strike="noStrike" dirty="0" smtClean="0"/>
                        <a:t>$      112,575.43 </a:t>
                      </a:r>
                      <a:endParaRPr lang="en-US" sz="1900" b="0" i="0" u="none" strike="noStrike" dirty="0">
                        <a:latin typeface="Arial"/>
                      </a:endParaRPr>
                    </a:p>
                  </a:txBody>
                  <a:tcPr marL="10001" marR="10001" marT="10160" marB="0" anchor="ctr"/>
                </a:tc>
              </a:tr>
              <a:tr h="8879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900" u="none" strike="noStrike"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1900" u="none" strike="noStrike" dirty="0" smtClean="0"/>
                        <a:t>DEPT OF REVENUE - PIT DONATIONS </a:t>
                      </a:r>
                    </a:p>
                    <a:p>
                      <a:pPr algn="l" fontAlgn="ctr"/>
                      <a:endParaRPr lang="en-US" sz="1900" b="0" i="0" u="none" strike="noStrike" dirty="0">
                        <a:latin typeface="Arial"/>
                      </a:endParaRPr>
                    </a:p>
                  </a:txBody>
                  <a:tcPr marL="10001" marR="10001" marT="10160" marB="0" anchor="ctr"/>
                </a:tc>
                <a:tc>
                  <a:txBody>
                    <a:bodyPr/>
                    <a:lstStyle/>
                    <a:p>
                      <a:pPr algn="r" fontAlgn="b"/>
                      <a:r>
                        <a:rPr lang="en-US" sz="1900" u="none" strike="noStrike" dirty="0"/>
                        <a:t> </a:t>
                      </a:r>
                      <a:r>
                        <a:rPr lang="en-US" sz="1900" u="none" strike="noStrike" dirty="0" smtClean="0"/>
                        <a:t>$    1,421,712.24</a:t>
                      </a:r>
                      <a:endParaRPr lang="en-US" sz="1900" b="0" i="0" u="none" strike="noStrike" dirty="0">
                        <a:latin typeface="Arial"/>
                      </a:endParaRPr>
                    </a:p>
                  </a:txBody>
                  <a:tcPr marL="10001" marR="10001" marT="10160" marB="0" anchor="ctr"/>
                </a:tc>
              </a:tr>
              <a:tr h="8879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900" u="none" strike="noStrike"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1900" u="none" strike="noStrike" dirty="0" smtClean="0"/>
                        <a:t>TOTAL ALL CONTRIBUTIONS - PRIVATE &amp; PIT DONATIONS</a:t>
                      </a:r>
                    </a:p>
                    <a:p>
                      <a:pPr algn="l" fontAlgn="ctr"/>
                      <a:endParaRPr lang="en-US" sz="1900" b="0" i="0" u="none" strike="noStrike" dirty="0">
                        <a:latin typeface="Arial"/>
                      </a:endParaRPr>
                    </a:p>
                  </a:txBody>
                  <a:tcPr marL="10001" marR="10001" marT="10160"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900" u="none" strike="noStrike" dirty="0"/>
                        <a:t> </a:t>
                      </a:r>
                      <a:r>
                        <a:rPr lang="en-US" sz="1900" u="none" strike="noStrike" dirty="0" smtClean="0"/>
                        <a:t>$    1,534,287.67 </a:t>
                      </a:r>
                    </a:p>
                    <a:p>
                      <a:pPr algn="r" fontAlgn="b"/>
                      <a:r>
                        <a:rPr lang="en-US" sz="1900" u="none" strike="noStrike" dirty="0" smtClean="0"/>
                        <a:t>  </a:t>
                      </a:r>
                      <a:endParaRPr lang="en-US" sz="1900" b="0" i="0" u="none" strike="noStrike" dirty="0">
                        <a:latin typeface="Arial"/>
                      </a:endParaRPr>
                    </a:p>
                  </a:txBody>
                  <a:tcPr marL="10001" marR="10001" marT="10160" marB="0" anchor="ctr"/>
                </a:tc>
              </a:tr>
              <a:tr h="525961">
                <a:tc>
                  <a:txBody>
                    <a:bodyPr/>
                    <a:lstStyle/>
                    <a:p>
                      <a:pPr algn="l" fontAlgn="ctr"/>
                      <a:r>
                        <a:rPr lang="en-US" sz="1900" u="none" strike="noStrike" dirty="0"/>
                        <a:t>APPROVED GRANT APPLICATION PAYMENTS </a:t>
                      </a:r>
                      <a:endParaRPr lang="en-US" sz="1900" b="0" i="0" u="none" strike="noStrike" dirty="0">
                        <a:latin typeface="Arial"/>
                      </a:endParaRPr>
                    </a:p>
                  </a:txBody>
                  <a:tcPr marL="10001" marR="10001" marT="10160" marB="0" anchor="ctr"/>
                </a:tc>
                <a:tc>
                  <a:txBody>
                    <a:bodyPr/>
                    <a:lstStyle/>
                    <a:p>
                      <a:pPr algn="r" fontAlgn="b"/>
                      <a:r>
                        <a:rPr lang="en-US" sz="1900" u="none" strike="noStrike" dirty="0"/>
                        <a:t> $      </a:t>
                      </a:r>
                      <a:r>
                        <a:rPr lang="en-US" sz="1900" u="none" strike="noStrike" dirty="0" smtClean="0"/>
                        <a:t>611,427.13 </a:t>
                      </a:r>
                      <a:endParaRPr lang="en-US" sz="1900" b="0" i="0" u="none" strike="noStrike" dirty="0">
                        <a:latin typeface="Arial"/>
                      </a:endParaRPr>
                    </a:p>
                  </a:txBody>
                  <a:tcPr marL="10001" marR="10001" marT="10160" marB="0" anchor="ctr"/>
                </a:tc>
              </a:tr>
              <a:tr h="556899">
                <a:tc>
                  <a:txBody>
                    <a:bodyPr/>
                    <a:lstStyle/>
                    <a:p>
                      <a:pPr algn="l" fontAlgn="ctr"/>
                      <a:r>
                        <a:rPr lang="en-US" sz="1900" u="none" strike="noStrike" dirty="0"/>
                        <a:t>ACCOUNT BALANCE </a:t>
                      </a:r>
                      <a:endParaRPr lang="en-US" sz="1900" b="0" i="0" u="none" strike="noStrike" dirty="0">
                        <a:latin typeface="Arial"/>
                      </a:endParaRPr>
                    </a:p>
                  </a:txBody>
                  <a:tcPr marL="10001" marR="10001" marT="10160" marB="0" anchor="ctr"/>
                </a:tc>
                <a:tc>
                  <a:txBody>
                    <a:bodyPr/>
                    <a:lstStyle/>
                    <a:p>
                      <a:pPr algn="r" fontAlgn="b"/>
                      <a:r>
                        <a:rPr lang="en-US" sz="1900" u="none" strike="noStrike" dirty="0"/>
                        <a:t> $   </a:t>
                      </a:r>
                      <a:r>
                        <a:rPr lang="en-US" sz="1900" u="none" strike="noStrike" baseline="0" dirty="0" smtClean="0"/>
                        <a:t>   922,860.54</a:t>
                      </a:r>
                      <a:r>
                        <a:rPr lang="en-US" sz="1900" u="none" strike="noStrike" dirty="0" smtClean="0"/>
                        <a:t> </a:t>
                      </a:r>
                      <a:endParaRPr lang="en-US" sz="1900" b="0" i="0" u="none" strike="noStrike" dirty="0">
                        <a:latin typeface="Arial"/>
                      </a:endParaRPr>
                    </a:p>
                  </a:txBody>
                  <a:tcPr marL="10001" marR="10001" marT="10160" marB="0"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4"/>
          <p:cNvGrpSpPr>
            <a:grpSpLocks/>
          </p:cNvGrpSpPr>
          <p:nvPr/>
        </p:nvGrpSpPr>
        <p:grpSpPr bwMode="auto">
          <a:xfrm>
            <a:off x="800100" y="731838"/>
            <a:ext cx="8161338" cy="5922962"/>
            <a:chOff x="762000" y="695324"/>
            <a:chExt cx="7772400" cy="5553076"/>
          </a:xfrm>
        </p:grpSpPr>
        <p:pic>
          <p:nvPicPr>
            <p:cNvPr id="32771" name="Picture 6" descr="http://www.donthatemiami.com/wp-content/uploads/2012/08/2009-usa-flag-graphics.jpg"/>
            <p:cNvPicPr>
              <a:picLocks noChangeAspect="1" noChangeArrowheads="1"/>
            </p:cNvPicPr>
            <p:nvPr/>
          </p:nvPicPr>
          <p:blipFill>
            <a:blip r:embed="rId2"/>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24520"/>
              <a:ext cx="7772400" cy="2062869"/>
            </a:xfrm>
            <a:prstGeom prst="rect">
              <a:avLst/>
            </a:prstGeom>
            <a:solidFill>
              <a:schemeClr val="bg1"/>
            </a:solidFill>
            <a:ln>
              <a:noFill/>
            </a:ln>
          </p:spPr>
          <p:txBody>
            <a:bodyPr>
              <a:spAutoFit/>
            </a:bodyPr>
            <a:lstStyle/>
            <a:p>
              <a:pPr algn="ctr" defTabSz="966182" fontAlgn="auto">
                <a:spcBef>
                  <a:spcPts val="0"/>
                </a:spcBef>
                <a:spcAft>
                  <a:spcPts val="0"/>
                </a:spcAft>
                <a:defRPr/>
              </a:pPr>
              <a:endParaRPr lang="en-US" b="1" dirty="0">
                <a:latin typeface="+mj-lt"/>
                <a:cs typeface="+mn-cs"/>
              </a:endParaRPr>
            </a:p>
            <a:p>
              <a:pPr algn="ctr" defTabSz="966182" fontAlgn="auto">
                <a:spcBef>
                  <a:spcPts val="0"/>
                </a:spcBef>
                <a:spcAft>
                  <a:spcPts val="0"/>
                </a:spcAft>
                <a:defRPr/>
              </a:pPr>
              <a:r>
                <a:rPr lang="en-US" sz="4400" b="1" dirty="0">
                  <a:latin typeface="+mj-lt"/>
                  <a:cs typeface="+mn-cs"/>
                </a:rPr>
                <a:t>Mr. “Chip” Gilliland</a:t>
              </a:r>
            </a:p>
            <a:p>
              <a:pPr algn="ctr" defTabSz="966182" fontAlgn="auto">
                <a:spcBef>
                  <a:spcPts val="0"/>
                </a:spcBef>
                <a:spcAft>
                  <a:spcPts val="0"/>
                </a:spcAft>
                <a:defRPr/>
              </a:pPr>
              <a:r>
                <a:rPr lang="en-US" sz="4400" b="1" dirty="0">
                  <a:latin typeface="+mj-lt"/>
                  <a:cs typeface="+mn-cs"/>
                </a:rPr>
                <a:t>Outreach and Reintegration</a:t>
              </a:r>
              <a:endParaRPr lang="en-US" sz="4400" b="1" dirty="0">
                <a:latin typeface="+mj-lt"/>
                <a:cs typeface="+mn-cs"/>
              </a:endParaRPr>
            </a:p>
            <a:p>
              <a:pPr algn="ctr" defTabSz="966182" fontAlgn="auto">
                <a:spcBef>
                  <a:spcPts val="0"/>
                </a:spcBef>
                <a:spcAft>
                  <a:spcPts val="0"/>
                </a:spcAft>
                <a:defRPr/>
              </a:pPr>
              <a:endParaRPr lang="en-US" sz="3000" b="1" dirty="0">
                <a:latin typeface="+mj-lt"/>
                <a:cs typeface="+mn-cs"/>
              </a:endParaRP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Military Vet logo banner"/>
          <p:cNvPicPr>
            <a:picLocks noChangeAspect="1" noChangeArrowheads="1"/>
          </p:cNvPicPr>
          <p:nvPr/>
        </p:nvPicPr>
        <p:blipFill>
          <a:blip r:embed="rId2"/>
          <a:srcRect/>
          <a:stretch>
            <a:fillRect/>
          </a:stretch>
        </p:blipFill>
        <p:spPr bwMode="auto">
          <a:xfrm>
            <a:off x="477838" y="406400"/>
            <a:ext cx="8645525" cy="692150"/>
          </a:xfrm>
          <a:prstGeom prst="rect">
            <a:avLst/>
          </a:prstGeom>
          <a:noFill/>
          <a:ln w="9525">
            <a:noFill/>
            <a:miter lim="800000"/>
            <a:headEnd/>
            <a:tailEnd/>
          </a:ln>
        </p:spPr>
      </p:pic>
      <p:pic>
        <p:nvPicPr>
          <p:cNvPr id="33795" name="Picture 25" descr="red bottom banner"/>
          <p:cNvPicPr>
            <a:picLocks noChangeAspect="1" noChangeArrowheads="1"/>
          </p:cNvPicPr>
          <p:nvPr/>
        </p:nvPicPr>
        <p:blipFill>
          <a:blip r:embed="rId3"/>
          <a:srcRect/>
          <a:stretch>
            <a:fillRect/>
          </a:stretch>
        </p:blipFill>
        <p:spPr bwMode="auto">
          <a:xfrm>
            <a:off x="479425" y="6343650"/>
            <a:ext cx="8801100" cy="403225"/>
          </a:xfrm>
          <a:prstGeom prst="rect">
            <a:avLst/>
          </a:prstGeom>
          <a:noFill/>
          <a:ln w="9525">
            <a:noFill/>
            <a:miter lim="800000"/>
            <a:headEnd/>
            <a:tailEnd/>
          </a:ln>
        </p:spPr>
      </p:pic>
      <p:sp>
        <p:nvSpPr>
          <p:cNvPr id="33796"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36" tIns="48318" rIns="96636" bIns="48318" anchor="ctr"/>
          <a:lstStyle/>
          <a:p>
            <a:r>
              <a:rPr lang="en-US" sz="1300">
                <a:solidFill>
                  <a:schemeClr val="bg1"/>
                </a:solidFill>
                <a:latin typeface="Verdana" pitchFamily="34" charset="0"/>
              </a:rPr>
              <a:t>&gt; country</a:t>
            </a:r>
          </a:p>
        </p:txBody>
      </p:sp>
      <p:sp>
        <p:nvSpPr>
          <p:cNvPr id="33797" name="Rectangle 10"/>
          <p:cNvSpPr>
            <a:spLocks noChangeArrowheads="1"/>
          </p:cNvSpPr>
          <p:nvPr/>
        </p:nvSpPr>
        <p:spPr bwMode="auto">
          <a:xfrm>
            <a:off x="4000500" y="6340475"/>
            <a:ext cx="4160838" cy="406400"/>
          </a:xfrm>
          <a:prstGeom prst="rect">
            <a:avLst/>
          </a:prstGeom>
          <a:noFill/>
          <a:ln w="9525">
            <a:noFill/>
            <a:miter lim="800000"/>
            <a:headEnd/>
            <a:tailEnd/>
          </a:ln>
        </p:spPr>
        <p:txBody>
          <a:bodyPr lIns="96636" tIns="48318" rIns="96636" bIns="48318" anchor="ctr"/>
          <a:lstStyle/>
          <a:p>
            <a:pPr algn="r"/>
            <a:r>
              <a:rPr lang="en-US" sz="1300">
                <a:solidFill>
                  <a:schemeClr val="bg1"/>
                </a:solidFill>
                <a:latin typeface="Verdana" pitchFamily="34" charset="0"/>
              </a:rPr>
              <a:t>  &gt; community &gt; commonwealth </a:t>
            </a:r>
          </a:p>
        </p:txBody>
      </p:sp>
      <p:sp>
        <p:nvSpPr>
          <p:cNvPr id="33798"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36" tIns="48318" rIns="96636" bIns="48318">
            <a:spAutoFit/>
          </a:bodyPr>
          <a:lstStyle/>
          <a:p>
            <a:pPr algn="ctr"/>
            <a:endParaRPr lang="en-US" sz="3200" b="1">
              <a:latin typeface="Calibri" pitchFamily="34" charset="0"/>
            </a:endParaRPr>
          </a:p>
        </p:txBody>
      </p:sp>
      <p:sp>
        <p:nvSpPr>
          <p:cNvPr id="33799"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36" tIns="48318" rIns="96636" bIns="48318">
            <a:spAutoFit/>
          </a:bodyPr>
          <a:lstStyle/>
          <a:p>
            <a:endParaRPr lang="en-US">
              <a:latin typeface="Calibri" pitchFamily="34" charset="0"/>
            </a:endParaRPr>
          </a:p>
        </p:txBody>
      </p:sp>
      <p:sp>
        <p:nvSpPr>
          <p:cNvPr id="33800" name="Rectangle 5"/>
          <p:cNvSpPr>
            <a:spLocks noGrp="1" noChangeArrowheads="1"/>
          </p:cNvSpPr>
          <p:nvPr>
            <p:ph type="ctrTitle"/>
          </p:nvPr>
        </p:nvSpPr>
        <p:spPr>
          <a:xfrm>
            <a:off x="479425" y="487363"/>
            <a:ext cx="6081713" cy="458787"/>
          </a:xfrm>
        </p:spPr>
        <p:txBody>
          <a:bodyPr>
            <a:spAutoFit/>
          </a:bodyPr>
          <a:lstStyle/>
          <a:p>
            <a:r>
              <a:rPr lang="en-US" sz="2300" b="1" smtClean="0">
                <a:solidFill>
                  <a:schemeClr val="bg1"/>
                </a:solidFill>
              </a:rPr>
              <a:t>ACT 66 SUMMARY</a:t>
            </a:r>
          </a:p>
        </p:txBody>
      </p:sp>
      <p:sp>
        <p:nvSpPr>
          <p:cNvPr id="33801" name="TextBox 13"/>
          <p:cNvSpPr txBox="1">
            <a:spLocks noChangeArrowheads="1"/>
          </p:cNvSpPr>
          <p:nvPr/>
        </p:nvSpPr>
        <p:spPr bwMode="auto">
          <a:xfrm>
            <a:off x="479425" y="6340475"/>
            <a:ext cx="3041650" cy="393700"/>
          </a:xfrm>
          <a:prstGeom prst="rect">
            <a:avLst/>
          </a:prstGeom>
          <a:noFill/>
          <a:ln w="9525">
            <a:noFill/>
            <a:miter lim="800000"/>
            <a:headEnd/>
            <a:tailEnd/>
          </a:ln>
        </p:spPr>
        <p:txBody>
          <a:bodyPr lIns="96636" tIns="48318" rIns="96636" bIns="48318">
            <a:spAutoFit/>
          </a:bodyPr>
          <a:lstStyle/>
          <a:p>
            <a:r>
              <a:rPr lang="en-US" b="1">
                <a:solidFill>
                  <a:schemeClr val="bg1"/>
                </a:solidFill>
                <a:latin typeface="Calibri" pitchFamily="34" charset="0"/>
              </a:rPr>
              <a:t>As of 30 March 15</a:t>
            </a:r>
          </a:p>
        </p:txBody>
      </p:sp>
      <p:graphicFrame>
        <p:nvGraphicFramePr>
          <p:cNvPr id="16" name="Table 15"/>
          <p:cNvGraphicFramePr>
            <a:graphicFrameLocks noGrp="1"/>
          </p:cNvGraphicFramePr>
          <p:nvPr/>
        </p:nvGraphicFramePr>
        <p:xfrm>
          <a:off x="1920875" y="1787525"/>
          <a:ext cx="5840413" cy="1389063"/>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14</a:t>
                      </a:r>
                      <a:r>
                        <a:rPr lang="en-US" sz="1300" b="1" i="0" u="none" strike="noStrike" baseline="0" dirty="0" smtClean="0">
                          <a:solidFill>
                            <a:srgbClr val="000000"/>
                          </a:solidFill>
                          <a:latin typeface="Tahoma" pitchFamily="34" charset="0"/>
                          <a:ea typeface="Tahoma" pitchFamily="34" charset="0"/>
                          <a:cs typeface="Tahoma" pitchFamily="34" charset="0"/>
                        </a:rPr>
                        <a:t> - 15</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14,659</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$145,810,282.00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7" name="Table 16"/>
          <p:cNvGraphicFramePr>
            <a:graphicFrameLocks noGrp="1"/>
          </p:cNvGraphicFramePr>
          <p:nvPr/>
        </p:nvGraphicFramePr>
        <p:xfrm>
          <a:off x="1920875" y="3819525"/>
          <a:ext cx="5840413" cy="1352550"/>
        </p:xfrm>
        <a:graphic>
          <a:graphicData uri="http://schemas.openxmlformats.org/drawingml/2006/table">
            <a:tbl>
              <a:tblPr/>
              <a:tblGrid>
                <a:gridCol w="2880360"/>
                <a:gridCol w="2960370"/>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13</a:t>
                      </a:r>
                      <a:r>
                        <a:rPr lang="en-US" sz="1300" b="1" i="0" u="none" strike="noStrike" baseline="0" dirty="0" smtClean="0">
                          <a:solidFill>
                            <a:srgbClr val="000000"/>
                          </a:solidFill>
                          <a:latin typeface="Tahoma" pitchFamily="34" charset="0"/>
                          <a:ea typeface="Tahoma" pitchFamily="34" charset="0"/>
                          <a:cs typeface="Tahoma" pitchFamily="34" charset="0"/>
                        </a:rPr>
                        <a:t> – 14 </a:t>
                      </a: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25120">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Total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Total Value of</a:t>
                      </a:r>
                      <a:r>
                        <a:rPr lang="en-US" sz="1300" b="1" i="0" u="none" strike="noStrike" baseline="0" dirty="0" smtClean="0">
                          <a:solidFill>
                            <a:srgbClr val="000000"/>
                          </a:solidFill>
                          <a:latin typeface="Tahoma" pitchFamily="34" charset="0"/>
                          <a:ea typeface="Tahoma" pitchFamily="34" charset="0"/>
                          <a:cs typeface="Tahoma" pitchFamily="34" charset="0"/>
                        </a:rPr>
                        <a:t>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8781">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20,831</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$151,517,985.00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Military Vet logo banner"/>
          <p:cNvPicPr>
            <a:picLocks noChangeAspect="1" noChangeArrowheads="1"/>
          </p:cNvPicPr>
          <p:nvPr/>
        </p:nvPicPr>
        <p:blipFill>
          <a:blip r:embed="rId2"/>
          <a:srcRect/>
          <a:stretch>
            <a:fillRect/>
          </a:stretch>
        </p:blipFill>
        <p:spPr bwMode="auto">
          <a:xfrm>
            <a:off x="477838" y="406400"/>
            <a:ext cx="8645525" cy="692150"/>
          </a:xfrm>
          <a:prstGeom prst="rect">
            <a:avLst/>
          </a:prstGeom>
          <a:noFill/>
          <a:ln w="9525">
            <a:noFill/>
            <a:miter lim="800000"/>
            <a:headEnd/>
            <a:tailEnd/>
          </a:ln>
        </p:spPr>
      </p:pic>
      <p:pic>
        <p:nvPicPr>
          <p:cNvPr id="34819" name="Picture 25" descr="red bottom banner"/>
          <p:cNvPicPr>
            <a:picLocks noChangeAspect="1" noChangeArrowheads="1"/>
          </p:cNvPicPr>
          <p:nvPr/>
        </p:nvPicPr>
        <p:blipFill>
          <a:blip r:embed="rId3"/>
          <a:srcRect/>
          <a:stretch>
            <a:fillRect/>
          </a:stretch>
        </p:blipFill>
        <p:spPr bwMode="auto">
          <a:xfrm>
            <a:off x="479425" y="6343650"/>
            <a:ext cx="8801100" cy="403225"/>
          </a:xfrm>
          <a:prstGeom prst="rect">
            <a:avLst/>
          </a:prstGeom>
          <a:noFill/>
          <a:ln w="9525">
            <a:noFill/>
            <a:miter lim="800000"/>
            <a:headEnd/>
            <a:tailEnd/>
          </a:ln>
        </p:spPr>
      </p:pic>
      <p:sp>
        <p:nvSpPr>
          <p:cNvPr id="34820"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44" tIns="48322" rIns="96644" bIns="48322" anchor="ctr"/>
          <a:lstStyle/>
          <a:p>
            <a:r>
              <a:rPr lang="en-US" sz="1300">
                <a:solidFill>
                  <a:schemeClr val="bg1"/>
                </a:solidFill>
                <a:latin typeface="Verdana" pitchFamily="34" charset="0"/>
              </a:rPr>
              <a:t>&gt; country</a:t>
            </a:r>
          </a:p>
        </p:txBody>
      </p:sp>
      <p:sp>
        <p:nvSpPr>
          <p:cNvPr id="34821" name="Rectangle 10"/>
          <p:cNvSpPr>
            <a:spLocks noChangeArrowheads="1"/>
          </p:cNvSpPr>
          <p:nvPr/>
        </p:nvSpPr>
        <p:spPr bwMode="auto">
          <a:xfrm>
            <a:off x="4000500" y="6340475"/>
            <a:ext cx="4160838" cy="406400"/>
          </a:xfrm>
          <a:prstGeom prst="rect">
            <a:avLst/>
          </a:prstGeom>
          <a:noFill/>
          <a:ln w="9525">
            <a:noFill/>
            <a:miter lim="800000"/>
            <a:headEnd/>
            <a:tailEnd/>
          </a:ln>
        </p:spPr>
        <p:txBody>
          <a:bodyPr lIns="96644" tIns="48322" rIns="96644" bIns="48322" anchor="ctr"/>
          <a:lstStyle/>
          <a:p>
            <a:pPr algn="r"/>
            <a:r>
              <a:rPr lang="en-US" sz="1300">
                <a:solidFill>
                  <a:schemeClr val="bg1"/>
                </a:solidFill>
                <a:latin typeface="Verdana" pitchFamily="34" charset="0"/>
              </a:rPr>
              <a:t>  &gt; community &gt; commonwealth </a:t>
            </a:r>
          </a:p>
        </p:txBody>
      </p:sp>
      <p:sp>
        <p:nvSpPr>
          <p:cNvPr id="34822"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44" tIns="48322" rIns="96644" bIns="48322">
            <a:spAutoFit/>
          </a:bodyPr>
          <a:lstStyle/>
          <a:p>
            <a:pPr algn="ctr"/>
            <a:endParaRPr lang="en-US" sz="3200" b="1">
              <a:latin typeface="Calibri" pitchFamily="34" charset="0"/>
            </a:endParaRPr>
          </a:p>
        </p:txBody>
      </p:sp>
      <p:sp>
        <p:nvSpPr>
          <p:cNvPr id="34823"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44" tIns="48322" rIns="96644" bIns="48322">
            <a:spAutoFit/>
          </a:bodyPr>
          <a:lstStyle/>
          <a:p>
            <a:endParaRPr lang="en-US">
              <a:latin typeface="Calibri" pitchFamily="34" charset="0"/>
            </a:endParaRPr>
          </a:p>
        </p:txBody>
      </p:sp>
      <p:sp>
        <p:nvSpPr>
          <p:cNvPr id="34824" name="Rectangle 5"/>
          <p:cNvSpPr>
            <a:spLocks noGrp="1" noChangeArrowheads="1"/>
          </p:cNvSpPr>
          <p:nvPr>
            <p:ph type="ctrTitle"/>
          </p:nvPr>
        </p:nvSpPr>
        <p:spPr>
          <a:xfrm>
            <a:off x="479425" y="487363"/>
            <a:ext cx="6081713" cy="458787"/>
          </a:xfrm>
        </p:spPr>
        <p:txBody>
          <a:bodyPr>
            <a:spAutoFit/>
          </a:bodyPr>
          <a:lstStyle/>
          <a:p>
            <a:r>
              <a:rPr lang="en-US" sz="2300" b="1" smtClean="0">
                <a:solidFill>
                  <a:schemeClr val="bg1"/>
                </a:solidFill>
              </a:rPr>
              <a:t>OUTREACH ENGAGEMENTS</a:t>
            </a:r>
          </a:p>
        </p:txBody>
      </p:sp>
      <p:sp>
        <p:nvSpPr>
          <p:cNvPr id="34825" name="TextBox 13"/>
          <p:cNvSpPr txBox="1">
            <a:spLocks noChangeArrowheads="1"/>
          </p:cNvSpPr>
          <p:nvPr/>
        </p:nvSpPr>
        <p:spPr bwMode="auto">
          <a:xfrm>
            <a:off x="479425" y="6340475"/>
            <a:ext cx="3041650" cy="393700"/>
          </a:xfrm>
          <a:prstGeom prst="rect">
            <a:avLst/>
          </a:prstGeom>
          <a:noFill/>
          <a:ln w="9525">
            <a:noFill/>
            <a:miter lim="800000"/>
            <a:headEnd/>
            <a:tailEnd/>
          </a:ln>
        </p:spPr>
        <p:txBody>
          <a:bodyPr lIns="96644" tIns="48322" rIns="96644" bIns="48322">
            <a:spAutoFit/>
          </a:bodyPr>
          <a:lstStyle/>
          <a:p>
            <a:r>
              <a:rPr lang="en-US" b="1">
                <a:solidFill>
                  <a:schemeClr val="bg1"/>
                </a:solidFill>
                <a:latin typeface="Calibri" pitchFamily="34" charset="0"/>
              </a:rPr>
              <a:t>As of 30 March 15</a:t>
            </a:r>
          </a:p>
        </p:txBody>
      </p:sp>
      <p:graphicFrame>
        <p:nvGraphicFramePr>
          <p:cNvPr id="14" name="Table 13"/>
          <p:cNvGraphicFramePr>
            <a:graphicFrameLocks noGrp="1"/>
          </p:cNvGraphicFramePr>
          <p:nvPr/>
        </p:nvGraphicFramePr>
        <p:xfrm>
          <a:off x="457200" y="1143000"/>
          <a:ext cx="8839200" cy="5146675"/>
        </p:xfrm>
        <a:graphic>
          <a:graphicData uri="http://schemas.openxmlformats.org/drawingml/2006/table">
            <a:tbl>
              <a:tblPr/>
              <a:tblGrid>
                <a:gridCol w="3626543"/>
                <a:gridCol w="1012058"/>
                <a:gridCol w="1012059"/>
                <a:gridCol w="927721"/>
                <a:gridCol w="927722"/>
                <a:gridCol w="1333097"/>
              </a:tblGrid>
              <a:tr h="335280">
                <a:tc gridSpan="6">
                  <a:txBody>
                    <a:bodyPr/>
                    <a:lstStyle/>
                    <a:p>
                      <a:pPr algn="ctr" fontAlgn="b"/>
                      <a:r>
                        <a:rPr lang="en-US" sz="2100" b="1" i="0" u="none" strike="noStrike" dirty="0" smtClean="0">
                          <a:solidFill>
                            <a:srgbClr val="000000"/>
                          </a:solidFill>
                          <a:latin typeface="+mn-lt"/>
                          <a:ea typeface="Tahoma" pitchFamily="34" charset="0"/>
                          <a:cs typeface="Tahoma" pitchFamily="34" charset="0"/>
                        </a:rPr>
                        <a:t>Outreach Statistics </a:t>
                      </a:r>
                      <a:endParaRPr lang="en-US" sz="21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38761">
                <a:tc>
                  <a:txBody>
                    <a:bodyPr/>
                    <a:lstStyle/>
                    <a:p>
                      <a:pPr algn="l" fontAlgn="b"/>
                      <a:r>
                        <a:rPr lang="en-US" sz="1300" b="0" i="0" u="none" strike="noStrike" dirty="0">
                          <a:solidFill>
                            <a:srgbClr val="000000"/>
                          </a:solidFill>
                          <a:latin typeface="+mn-lt"/>
                          <a:ea typeface="Tahoma" pitchFamily="34" charset="0"/>
                          <a:cs typeface="Tahoma" pitchFamily="34" charset="0"/>
                        </a:rPr>
                        <a:t> </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1st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2nd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3rd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4th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latin typeface="+mn-lt"/>
                          <a:ea typeface="Tahoma" pitchFamily="34" charset="0"/>
                          <a:cs typeface="Tahoma" pitchFamily="34" charset="0"/>
                        </a:rPr>
                        <a:t> </a:t>
                      </a:r>
                      <a:r>
                        <a:rPr lang="en-US" sz="1500" b="1" i="0" u="none" strike="noStrike" dirty="0" smtClean="0">
                          <a:solidFill>
                            <a:srgbClr val="000000"/>
                          </a:solidFill>
                          <a:latin typeface="+mn-lt"/>
                          <a:ea typeface="Tahoma" pitchFamily="34" charset="0"/>
                          <a:cs typeface="Tahoma" pitchFamily="34" charset="0"/>
                        </a:rPr>
                        <a:t>Year to Date</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38761">
                <a:tc>
                  <a:txBody>
                    <a:bodyPr/>
                    <a:lstStyle/>
                    <a:p>
                      <a:pPr algn="l" fontAlgn="b"/>
                      <a:r>
                        <a:rPr lang="en-US" sz="1500" b="0" i="0" u="none" strike="noStrike" dirty="0" smtClean="0">
                          <a:solidFill>
                            <a:srgbClr val="000000"/>
                          </a:solidFill>
                          <a:latin typeface="+mn-lt"/>
                          <a:ea typeface="Tahoma" pitchFamily="34" charset="0"/>
                          <a:cs typeface="Tahoma" pitchFamily="34" charset="0"/>
                        </a:rPr>
                        <a:t>Outreach Events</a:t>
                      </a:r>
                      <a:r>
                        <a:rPr lang="en-US" sz="1500" b="0" i="0" u="none" strike="noStrike" baseline="0" dirty="0" smtClean="0">
                          <a:solidFill>
                            <a:srgbClr val="000000"/>
                          </a:solidFill>
                          <a:latin typeface="+mn-lt"/>
                          <a:ea typeface="Tahoma" pitchFamily="34" charset="0"/>
                          <a:cs typeface="Tahoma" pitchFamily="34" charset="0"/>
                        </a:rPr>
                        <a:t> Supported</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6</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79</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8761">
                <a:tc>
                  <a:txBody>
                    <a:bodyPr/>
                    <a:lstStyle/>
                    <a:p>
                      <a:pPr algn="l" fontAlgn="b"/>
                      <a:r>
                        <a:rPr lang="en-US" sz="1500" b="0" i="0" u="none" strike="noStrike" dirty="0" smtClean="0">
                          <a:solidFill>
                            <a:srgbClr val="000000"/>
                          </a:solidFill>
                          <a:latin typeface="+mn-lt"/>
                          <a:ea typeface="Tahoma" pitchFamily="34" charset="0"/>
                          <a:cs typeface="Tahoma" pitchFamily="34" charset="0"/>
                        </a:rPr>
                        <a:t>Mobile Outreach Van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32</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23</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60</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8761">
                <a:tc>
                  <a:txBody>
                    <a:bodyPr/>
                    <a:lstStyle/>
                    <a:p>
                      <a:pPr algn="l" fontAlgn="b"/>
                      <a:r>
                        <a:rPr lang="en-US" sz="1500" b="0" i="0" u="none" strike="noStrike" dirty="0" smtClean="0">
                          <a:solidFill>
                            <a:srgbClr val="000000"/>
                          </a:solidFill>
                          <a:latin typeface="+mn-lt"/>
                          <a:ea typeface="Tahoma" pitchFamily="34" charset="0"/>
                          <a:cs typeface="Tahoma" pitchFamily="34" charset="0"/>
                        </a:rPr>
                        <a:t>Veteran</a:t>
                      </a:r>
                      <a:r>
                        <a:rPr lang="en-US" sz="1500" b="0" i="0" u="none" strike="noStrike" baseline="0" dirty="0" smtClean="0">
                          <a:solidFill>
                            <a:srgbClr val="000000"/>
                          </a:solidFill>
                          <a:latin typeface="+mn-lt"/>
                          <a:ea typeface="Tahoma" pitchFamily="34" charset="0"/>
                          <a:cs typeface="Tahoma" pitchFamily="34" charset="0"/>
                        </a:rPr>
                        <a:t> Interactions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1,402</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1,508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225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3,135</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360">
                <a:tc>
                  <a:txBody>
                    <a:bodyPr/>
                    <a:lstStyle/>
                    <a:p>
                      <a:pPr algn="l" fontAlgn="b"/>
                      <a:r>
                        <a:rPr lang="en-US" sz="1500" b="0" i="0" u="none" strike="noStrike" dirty="0" smtClean="0">
                          <a:solidFill>
                            <a:srgbClr val="000000"/>
                          </a:solidFill>
                          <a:latin typeface="+mn-lt"/>
                          <a:ea typeface="Tahoma" pitchFamily="34" charset="0"/>
                          <a:cs typeface="Tahoma" pitchFamily="34" charset="0"/>
                        </a:rPr>
                        <a:t>Claim</a:t>
                      </a:r>
                      <a:r>
                        <a:rPr lang="en-US" sz="15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419</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447</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54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920</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8761">
                <a:tc>
                  <a:txBody>
                    <a:bodyPr/>
                    <a:lstStyle/>
                    <a:p>
                      <a:pPr algn="l" fontAlgn="b"/>
                      <a:r>
                        <a:rPr lang="en-US" sz="1500" b="0" i="0" u="none" strike="noStrike" dirty="0" smtClean="0">
                          <a:solidFill>
                            <a:srgbClr val="000000"/>
                          </a:solidFill>
                          <a:latin typeface="+mn-lt"/>
                          <a:ea typeface="Tahoma" pitchFamily="34" charset="0"/>
                          <a:cs typeface="Tahoma" pitchFamily="34" charset="0"/>
                        </a:rPr>
                        <a:t>Legislator</a:t>
                      </a:r>
                      <a:r>
                        <a:rPr lang="en-US" sz="1500" b="0" i="0" u="none" strike="noStrike" baseline="0" dirty="0" smtClean="0">
                          <a:solidFill>
                            <a:srgbClr val="000000"/>
                          </a:solidFill>
                          <a:latin typeface="+mn-lt"/>
                          <a:ea typeface="Tahoma" pitchFamily="34" charset="0"/>
                          <a:cs typeface="Tahoma" pitchFamily="34" charset="0"/>
                        </a:rPr>
                        <a:t> Attended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17</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34</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600">
                <a:tc gridSpan="6">
                  <a:txBody>
                    <a:bodyPr/>
                    <a:lstStyle/>
                    <a:p>
                      <a:pPr algn="l" fontAlgn="b"/>
                      <a:endParaRPr lang="en-US" sz="1100" b="0" i="0" u="none" strike="noStrike" baseline="0" dirty="0" smtClean="0">
                        <a:solidFill>
                          <a:srgbClr val="000000"/>
                        </a:solidFill>
                        <a:latin typeface="+mn-lt"/>
                        <a:ea typeface="Tahoma" pitchFamily="34" charset="0"/>
                        <a:cs typeface="Tahoma" pitchFamily="34" charset="0"/>
                      </a:endParaRPr>
                    </a:p>
                    <a:p>
                      <a:pPr algn="l" fontAlgn="b"/>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N</a:t>
                      </a:r>
                      <a:r>
                        <a:rPr lang="en-US" sz="1500" b="0" i="0" u="sng" strike="noStrike" dirty="0" smtClean="0">
                          <a:solidFill>
                            <a:srgbClr val="000000"/>
                          </a:solidFill>
                          <a:latin typeface="+mn-lt"/>
                          <a:ea typeface="Tahoma" pitchFamily="34" charset="0"/>
                          <a:cs typeface="Tahoma" pitchFamily="34" charset="0"/>
                        </a:rPr>
                        <a:t>otes</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Two outreach vans are operational and supporting outreach events</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Upcoming Events – April</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Legislative Events (Various) – Representative Gabler Senior Expo, Dubois, PA –  Senator McIllhinney Senior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Expo, Levittown, PA – Senator Wiley Resource Expo, Erie, PA – Representative Metcalfe Senior Expo,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Cranberry Twp, PA  </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Veterans Readiness Initiative, Blue Bell PA – Veterans Return to Work Initiative, Philadelphia, PA – Royal’s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Night out for Veterans, Reading, PA – PA Military Finance Alliance, </a:t>
                      </a:r>
                      <a:r>
                        <a:rPr lang="en-US" sz="1500" b="0" i="0" u="none" strike="noStrike" baseline="0" dirty="0" err="1" smtClean="0">
                          <a:solidFill>
                            <a:srgbClr val="000000"/>
                          </a:solidFill>
                          <a:latin typeface="+mn-lt"/>
                          <a:ea typeface="Tahoma" pitchFamily="34" charset="0"/>
                          <a:cs typeface="Tahoma" pitchFamily="34" charset="0"/>
                        </a:rPr>
                        <a:t>Letterkenny</a:t>
                      </a:r>
                      <a:r>
                        <a:rPr lang="en-US" sz="1500" b="0" i="0" u="none" strike="noStrike" baseline="0" dirty="0" smtClean="0">
                          <a:solidFill>
                            <a:srgbClr val="000000"/>
                          </a:solidFill>
                          <a:latin typeface="+mn-lt"/>
                          <a:ea typeface="Tahoma" pitchFamily="34" charset="0"/>
                          <a:cs typeface="Tahoma" pitchFamily="34" charset="0"/>
                        </a:rPr>
                        <a:t> Army Depot – Last Days in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Vietnam Movie Showing, FT Indiantown Gap – York County Veterans Expo, York, PA – Agent Orange Town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Hall Meeting, Harrisburg, PA</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endParaRPr lang="en-US" sz="1500" b="0" i="0" u="none" strike="noStrike" baseline="0" dirty="0" smtClean="0">
                        <a:solidFill>
                          <a:srgbClr val="000000"/>
                        </a:solidFill>
                        <a:latin typeface="Tahoma" pitchFamily="34" charset="0"/>
                        <a:ea typeface="Tahoma" pitchFamily="34" charset="0"/>
                        <a:cs typeface="Tahoma" pitchFamily="34" charset="0"/>
                      </a:endParaRPr>
                    </a:p>
                    <a:p>
                      <a:pPr algn="l" fontAlgn="b">
                        <a:buFont typeface="Arial" pitchFamily="34" charset="0"/>
                        <a:buNone/>
                      </a:pPr>
                      <a:endParaRPr lang="en-US" sz="1500" b="0" i="0" u="none" strike="noStrike" baseline="0" dirty="0" smtClean="0">
                        <a:solidFill>
                          <a:srgbClr val="000000"/>
                        </a:solidFill>
                        <a:latin typeface="+mn-lt"/>
                        <a:ea typeface="Tahoma" pitchFamily="34" charset="0"/>
                        <a:cs typeface="Tahoma" pitchFamily="34" charset="0"/>
                      </a:endParaRPr>
                    </a:p>
                  </a:txBody>
                  <a:tcPr marL="10001" marR="10001" marT="10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4"/>
          <p:cNvGrpSpPr>
            <a:grpSpLocks/>
          </p:cNvGrpSpPr>
          <p:nvPr/>
        </p:nvGrpSpPr>
        <p:grpSpPr bwMode="auto">
          <a:xfrm>
            <a:off x="800100" y="731838"/>
            <a:ext cx="8161338" cy="5922962"/>
            <a:chOff x="762000" y="695324"/>
            <a:chExt cx="7772400" cy="5553076"/>
          </a:xfrm>
        </p:grpSpPr>
        <p:pic>
          <p:nvPicPr>
            <p:cNvPr id="35843" name="Picture 6" descr="http://www.donthatemiami.com/wp-content/uploads/2012/08/2009-usa-flag-graphics.jpg"/>
            <p:cNvPicPr>
              <a:picLocks noChangeAspect="1" noChangeArrowheads="1"/>
            </p:cNvPicPr>
            <p:nvPr/>
          </p:nvPicPr>
          <p:blipFill>
            <a:blip r:embed="rId2"/>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24520"/>
              <a:ext cx="7772400" cy="1427339"/>
            </a:xfrm>
            <a:prstGeom prst="rect">
              <a:avLst/>
            </a:prstGeom>
            <a:solidFill>
              <a:schemeClr val="bg1"/>
            </a:solidFill>
            <a:ln>
              <a:noFill/>
            </a:ln>
          </p:spPr>
          <p:txBody>
            <a:bodyPr>
              <a:spAutoFit/>
            </a:bodyPr>
            <a:lstStyle/>
            <a:p>
              <a:pPr algn="ctr" defTabSz="966182" fontAlgn="auto">
                <a:spcBef>
                  <a:spcPts val="0"/>
                </a:spcBef>
                <a:spcAft>
                  <a:spcPts val="0"/>
                </a:spcAft>
                <a:defRPr/>
              </a:pPr>
              <a:endParaRPr lang="en-US" b="1" dirty="0">
                <a:latin typeface="+mj-lt"/>
                <a:cs typeface="+mn-cs"/>
              </a:endParaRPr>
            </a:p>
            <a:p>
              <a:pPr algn="ctr" defTabSz="966182" fontAlgn="auto">
                <a:spcBef>
                  <a:spcPts val="0"/>
                </a:spcBef>
                <a:spcAft>
                  <a:spcPts val="0"/>
                </a:spcAft>
                <a:defRPr/>
              </a:pPr>
              <a:r>
                <a:rPr lang="en-US" sz="4400" b="1" dirty="0">
                  <a:latin typeface="+mj-lt"/>
                  <a:cs typeface="+mn-cs"/>
                </a:rPr>
                <a:t>New Business</a:t>
              </a:r>
              <a:endParaRPr lang="en-US" sz="4400" b="1" dirty="0">
                <a:latin typeface="+mj-lt"/>
                <a:cs typeface="+mn-cs"/>
              </a:endParaRPr>
            </a:p>
            <a:p>
              <a:pPr algn="ctr" defTabSz="966182" fontAlgn="auto">
                <a:spcBef>
                  <a:spcPts val="0"/>
                </a:spcBef>
                <a:spcAft>
                  <a:spcPts val="0"/>
                </a:spcAft>
                <a:defRPr/>
              </a:pPr>
              <a:endParaRPr lang="en-US" sz="3000" b="1" dirty="0">
                <a:latin typeface="+mj-lt"/>
                <a:cs typeface="+mn-cs"/>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4"/>
          <p:cNvGrpSpPr>
            <a:grpSpLocks/>
          </p:cNvGrpSpPr>
          <p:nvPr/>
        </p:nvGrpSpPr>
        <p:grpSpPr bwMode="auto">
          <a:xfrm>
            <a:off x="800100" y="731838"/>
            <a:ext cx="8161338" cy="5922962"/>
            <a:chOff x="762000" y="695324"/>
            <a:chExt cx="7772400" cy="5553076"/>
          </a:xfrm>
        </p:grpSpPr>
        <p:pic>
          <p:nvPicPr>
            <p:cNvPr id="36867" name="Picture 6" descr="http://www.donthatemiami.com/wp-content/uploads/2012/08/2009-usa-flag-graphics.jpg"/>
            <p:cNvPicPr>
              <a:picLocks noChangeAspect="1" noChangeArrowheads="1"/>
            </p:cNvPicPr>
            <p:nvPr/>
          </p:nvPicPr>
          <p:blipFill>
            <a:blip r:embed="rId2"/>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24520"/>
              <a:ext cx="7772400" cy="1946777"/>
            </a:xfrm>
            <a:prstGeom prst="rect">
              <a:avLst/>
            </a:prstGeom>
            <a:solidFill>
              <a:schemeClr val="bg1"/>
            </a:solidFill>
            <a:ln>
              <a:noFill/>
            </a:ln>
          </p:spPr>
          <p:txBody>
            <a:bodyPr>
              <a:spAutoFit/>
            </a:bodyPr>
            <a:lstStyle/>
            <a:p>
              <a:pPr algn="ctr" defTabSz="966182" fontAlgn="auto">
                <a:spcBef>
                  <a:spcPts val="0"/>
                </a:spcBef>
                <a:spcAft>
                  <a:spcPts val="0"/>
                </a:spcAft>
                <a:defRPr/>
              </a:pPr>
              <a:endParaRPr lang="en-US" b="1" dirty="0">
                <a:latin typeface="+mj-lt"/>
                <a:cs typeface="+mn-cs"/>
              </a:endParaRPr>
            </a:p>
            <a:p>
              <a:pPr algn="ctr" defTabSz="966182" fontAlgn="auto">
                <a:spcBef>
                  <a:spcPts val="0"/>
                </a:spcBef>
                <a:spcAft>
                  <a:spcPts val="0"/>
                </a:spcAft>
                <a:defRPr/>
              </a:pPr>
              <a:r>
                <a:rPr lang="en-US" sz="4000" b="1" dirty="0">
                  <a:latin typeface="+mj-lt"/>
                  <a:cs typeface="+mn-cs"/>
                </a:rPr>
                <a:t>PA War Veterans Council</a:t>
              </a:r>
            </a:p>
            <a:p>
              <a:pPr algn="ctr" defTabSz="966182" fontAlgn="auto">
                <a:spcBef>
                  <a:spcPts val="0"/>
                </a:spcBef>
                <a:spcAft>
                  <a:spcPts val="0"/>
                </a:spcAft>
                <a:defRPr/>
              </a:pPr>
              <a:r>
                <a:rPr lang="en-US" sz="4000" b="1" dirty="0">
                  <a:latin typeface="+mj-lt"/>
                  <a:cs typeface="+mn-cs"/>
                </a:rPr>
                <a:t>Legislative Update</a:t>
              </a:r>
              <a:endParaRPr lang="en-US" sz="4000" b="1" dirty="0">
                <a:latin typeface="+mj-lt"/>
                <a:cs typeface="+mn-cs"/>
              </a:endParaRPr>
            </a:p>
            <a:p>
              <a:pPr algn="ctr" defTabSz="966182" fontAlgn="auto">
                <a:spcBef>
                  <a:spcPts val="0"/>
                </a:spcBef>
                <a:spcAft>
                  <a:spcPts val="0"/>
                </a:spcAft>
                <a:defRPr/>
              </a:pPr>
              <a:endParaRPr lang="en-US" sz="3000" b="1" dirty="0">
                <a:latin typeface="+mj-lt"/>
                <a:cs typeface="+mn-cs"/>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4"/>
          <p:cNvGrpSpPr>
            <a:grpSpLocks/>
          </p:cNvGrpSpPr>
          <p:nvPr/>
        </p:nvGrpSpPr>
        <p:grpSpPr bwMode="auto">
          <a:xfrm>
            <a:off x="800100" y="731838"/>
            <a:ext cx="8161338" cy="5922962"/>
            <a:chOff x="762000" y="695324"/>
            <a:chExt cx="7772400" cy="5553076"/>
          </a:xfrm>
        </p:grpSpPr>
        <p:pic>
          <p:nvPicPr>
            <p:cNvPr id="37891" name="Picture 6" descr="http://www.donthatemiami.com/wp-content/uploads/2012/08/2009-usa-flag-graphics.jpg"/>
            <p:cNvPicPr>
              <a:picLocks noChangeAspect="1" noChangeArrowheads="1"/>
            </p:cNvPicPr>
            <p:nvPr/>
          </p:nvPicPr>
          <p:blipFill>
            <a:blip r:embed="rId2"/>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3085632"/>
              <a:ext cx="7772400" cy="739715"/>
            </a:xfrm>
            <a:prstGeom prst="rect">
              <a:avLst/>
            </a:prstGeom>
            <a:solidFill>
              <a:schemeClr val="bg1"/>
            </a:solidFill>
            <a:ln>
              <a:noFill/>
            </a:ln>
          </p:spPr>
          <p:txBody>
            <a:bodyPr>
              <a:spAutoFit/>
            </a:bodyPr>
            <a:lstStyle/>
            <a:p>
              <a:pPr algn="ctr" defTabSz="966182" fontAlgn="auto">
                <a:spcBef>
                  <a:spcPts val="0"/>
                </a:spcBef>
                <a:spcAft>
                  <a:spcPts val="0"/>
                </a:spcAft>
                <a:defRPr/>
              </a:pPr>
              <a:r>
                <a:rPr lang="en-US" sz="4400" b="1" dirty="0">
                  <a:latin typeface="+mj-lt"/>
                  <a:cs typeface="+mn-cs"/>
                </a:rPr>
                <a:t>Mr. “Chip” Gilliland</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Military Vet logo banner"/>
          <p:cNvPicPr>
            <a:picLocks noChangeAspect="1" noChangeArrowheads="1"/>
          </p:cNvPicPr>
          <p:nvPr/>
        </p:nvPicPr>
        <p:blipFill>
          <a:blip r:embed="rId2"/>
          <a:srcRect/>
          <a:stretch>
            <a:fillRect/>
          </a:stretch>
        </p:blipFill>
        <p:spPr bwMode="auto">
          <a:xfrm>
            <a:off x="239713" y="161925"/>
            <a:ext cx="9077325" cy="739775"/>
          </a:xfrm>
          <a:prstGeom prst="rect">
            <a:avLst/>
          </a:prstGeom>
          <a:noFill/>
          <a:ln w="9525">
            <a:noFill/>
            <a:miter lim="800000"/>
            <a:headEnd/>
            <a:tailEnd/>
          </a:ln>
        </p:spPr>
      </p:pic>
      <p:grpSp>
        <p:nvGrpSpPr>
          <p:cNvPr id="38915" name="Group 6"/>
          <p:cNvGrpSpPr>
            <a:grpSpLocks/>
          </p:cNvGrpSpPr>
          <p:nvPr/>
        </p:nvGrpSpPr>
        <p:grpSpPr bwMode="auto">
          <a:xfrm>
            <a:off x="115888" y="6746875"/>
            <a:ext cx="9324975" cy="433388"/>
            <a:chOff x="381000" y="6019800"/>
            <a:chExt cx="8458200" cy="381000"/>
          </a:xfrm>
        </p:grpSpPr>
        <p:pic>
          <p:nvPicPr>
            <p:cNvPr id="38918"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3891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a:solidFill>
                    <a:schemeClr val="bg1"/>
                  </a:solidFill>
                  <a:latin typeface="Verdana" pitchFamily="34" charset="0"/>
                </a:rPr>
                <a:t>&gt; country</a:t>
              </a:r>
            </a:p>
          </p:txBody>
        </p:sp>
        <p:sp>
          <p:nvSpPr>
            <p:cNvPr id="3892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&gt; community &gt; commonwealth </a:t>
              </a:r>
            </a:p>
          </p:txBody>
        </p:sp>
        <p:sp>
          <p:nvSpPr>
            <p:cNvPr id="11" name="Text Box 15"/>
            <p:cNvSpPr txBox="1">
              <a:spLocks noChangeArrowheads="1"/>
            </p:cNvSpPr>
            <p:nvPr/>
          </p:nvSpPr>
          <p:spPr bwMode="auto">
            <a:xfrm>
              <a:off x="381000" y="6022591"/>
              <a:ext cx="2217506" cy="332153"/>
            </a:xfrm>
            <a:prstGeom prst="rect">
              <a:avLst/>
            </a:prstGeom>
            <a:noFill/>
            <a:ln w="9525">
              <a:noFill/>
              <a:miter lim="800000"/>
              <a:headEnd/>
              <a:tailEnd/>
            </a:ln>
          </p:spPr>
          <p:txBody>
            <a:bodyPr anchor="ctr">
              <a:spAutoFit/>
            </a:bodyPr>
            <a:lstStyle/>
            <a:p>
              <a:pPr defTabSz="966182" eaLnBrk="0" fontAlgn="auto" hangingPunct="0">
                <a:spcBef>
                  <a:spcPct val="50000"/>
                </a:spcBef>
                <a:spcAft>
                  <a:spcPts val="0"/>
                </a:spcAft>
                <a:defRPr/>
              </a:pPr>
              <a:r>
                <a:rPr lang="en-US" sz="1800" dirty="0">
                  <a:solidFill>
                    <a:schemeClr val="bg1"/>
                  </a:solidFill>
                  <a:latin typeface="+mj-lt"/>
                  <a:cs typeface="+mn-cs"/>
                </a:rPr>
                <a:t>  As of </a:t>
              </a:r>
              <a:r>
                <a:rPr lang="en-US" sz="1800" dirty="0">
                  <a:solidFill>
                    <a:schemeClr val="bg1"/>
                  </a:solidFill>
                  <a:latin typeface="+mj-lt"/>
                  <a:cs typeface="+mn-cs"/>
                </a:rPr>
                <a:t>25 March 2015</a:t>
              </a:r>
              <a:endParaRPr lang="en-US" sz="1800" dirty="0">
                <a:solidFill>
                  <a:schemeClr val="bg1"/>
                </a:solidFill>
                <a:latin typeface="+mj-lt"/>
                <a:cs typeface="+mn-cs"/>
              </a:endParaRPr>
            </a:p>
          </p:txBody>
        </p:sp>
      </p:grpSp>
      <p:sp>
        <p:nvSpPr>
          <p:cNvPr id="38916" name="TextBox 11"/>
          <p:cNvSpPr txBox="1">
            <a:spLocks noChangeArrowheads="1"/>
          </p:cNvSpPr>
          <p:nvPr/>
        </p:nvSpPr>
        <p:spPr bwMode="auto">
          <a:xfrm>
            <a:off x="320675" y="274638"/>
            <a:ext cx="5289550" cy="427037"/>
          </a:xfrm>
          <a:prstGeom prst="rect">
            <a:avLst/>
          </a:prstGeom>
          <a:noFill/>
          <a:ln w="9525">
            <a:noFill/>
            <a:miter lim="800000"/>
            <a:headEnd/>
            <a:tailEnd/>
          </a:ln>
        </p:spPr>
        <p:txBody>
          <a:bodyPr wrap="none" lIns="96661" tIns="48331" rIns="96661" bIns="48331">
            <a:spAutoFit/>
          </a:bodyPr>
          <a:lstStyle/>
          <a:p>
            <a:r>
              <a:rPr lang="en-US" sz="2100" b="1">
                <a:solidFill>
                  <a:schemeClr val="bg1"/>
                </a:solidFill>
                <a:latin typeface="Calibri" pitchFamily="34" charset="0"/>
              </a:rPr>
              <a:t>Training Opportunities for Veteran Advocates</a:t>
            </a:r>
          </a:p>
        </p:txBody>
      </p:sp>
      <p:sp>
        <p:nvSpPr>
          <p:cNvPr id="38917" name="Rectangle 12"/>
          <p:cNvSpPr>
            <a:spLocks noChangeArrowheads="1"/>
          </p:cNvSpPr>
          <p:nvPr/>
        </p:nvSpPr>
        <p:spPr bwMode="auto">
          <a:xfrm>
            <a:off x="239713" y="1138238"/>
            <a:ext cx="9201150" cy="5416550"/>
          </a:xfrm>
          <a:prstGeom prst="rect">
            <a:avLst/>
          </a:prstGeom>
          <a:noFill/>
          <a:ln w="9525">
            <a:noFill/>
            <a:miter lim="800000"/>
            <a:headEnd/>
            <a:tailEnd/>
          </a:ln>
        </p:spPr>
        <p:txBody>
          <a:bodyPr lIns="96661" tIns="48331" rIns="96661" bIns="48331">
            <a:spAutoFit/>
          </a:bodyPr>
          <a:lstStyle/>
          <a:p>
            <a:r>
              <a:rPr lang="en-US" b="1">
                <a:latin typeface="Calibri" pitchFamily="34" charset="0"/>
              </a:rPr>
              <a:t>Mental Health First Aid Instructor Certification Course </a:t>
            </a:r>
            <a:r>
              <a:rPr lang="en-US">
                <a:latin typeface="Calibri" pitchFamily="34" charset="0"/>
              </a:rPr>
              <a:t>– This training opportunity was hosted by DMVA at Fort Indiantown Gap from 23-27 March at Biddle Hall.</a:t>
            </a:r>
          </a:p>
          <a:p>
            <a:pPr lvl="1" indent="0"/>
            <a:r>
              <a:rPr lang="en-US">
                <a:latin typeface="Calibri" pitchFamily="34" charset="0"/>
              </a:rPr>
              <a:t>	-30 New instructors are now available to teach Mental Health First Aid to our 		Veterans and Community Partners.</a:t>
            </a:r>
          </a:p>
          <a:p>
            <a:r>
              <a:rPr lang="en-US">
                <a:latin typeface="Calibri" pitchFamily="34" charset="0"/>
              </a:rPr>
              <a:t>	-We have the opportunity to host another week long Instructor Certification 	course in the Western Part of the State between now and 30 June.  Any 	organization interested in hosting this training should contact us ASAP.</a:t>
            </a:r>
          </a:p>
          <a:p>
            <a:endParaRPr lang="en-US">
              <a:latin typeface="Calibri" pitchFamily="34" charset="0"/>
            </a:endParaRPr>
          </a:p>
          <a:p>
            <a:r>
              <a:rPr lang="en-US" b="1">
                <a:latin typeface="Calibri" pitchFamily="34" charset="0"/>
              </a:rPr>
              <a:t>Mental Health First Aid Certificate Course </a:t>
            </a:r>
            <a:r>
              <a:rPr lang="en-US">
                <a:latin typeface="Calibri" pitchFamily="34" charset="0"/>
              </a:rPr>
              <a:t>– We are currently scheduling three MHFA courses  between now and the end of June.</a:t>
            </a:r>
          </a:p>
          <a:p>
            <a:r>
              <a:rPr lang="en-US">
                <a:latin typeface="Calibri" pitchFamily="34" charset="0"/>
              </a:rPr>
              <a:t>	-Marywood University (Includes Lackawanna Community College and Johnson 	College, focused on Student Veterans, Staff and Faculty)</a:t>
            </a:r>
          </a:p>
          <a:p>
            <a:r>
              <a:rPr lang="en-US">
                <a:latin typeface="Calibri" pitchFamily="34" charset="0"/>
              </a:rPr>
              <a:t>	-Lehigh Valley – Includes Veteran Advocates and members of a Community Health 	Care coalition who support Veterans.</a:t>
            </a:r>
          </a:p>
          <a:p>
            <a:r>
              <a:rPr lang="en-US">
                <a:latin typeface="Calibri" pitchFamily="34" charset="0"/>
              </a:rPr>
              <a:t>	-VFW Post 7530 – Includes Veteran Service Officers from the region and other 	interested community partners.	</a:t>
            </a:r>
          </a:p>
          <a:p>
            <a:r>
              <a:rPr lang="en-US">
                <a:latin typeface="Calibri" pitchFamily="34" charset="0"/>
              </a:rPr>
              <a:t>	</a:t>
            </a:r>
          </a:p>
          <a:p>
            <a:r>
              <a:rPr lang="en-US">
                <a:latin typeface="Calibri" pitchFamily="34"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Military Vet logo banner"/>
          <p:cNvPicPr>
            <a:picLocks noChangeAspect="1" noChangeArrowheads="1"/>
          </p:cNvPicPr>
          <p:nvPr/>
        </p:nvPicPr>
        <p:blipFill>
          <a:blip r:embed="rId2"/>
          <a:srcRect/>
          <a:stretch>
            <a:fillRect/>
          </a:stretch>
        </p:blipFill>
        <p:spPr bwMode="auto">
          <a:xfrm>
            <a:off x="239713" y="161925"/>
            <a:ext cx="9077325" cy="739775"/>
          </a:xfrm>
          <a:prstGeom prst="rect">
            <a:avLst/>
          </a:prstGeom>
          <a:noFill/>
          <a:ln w="9525">
            <a:noFill/>
            <a:miter lim="800000"/>
            <a:headEnd/>
            <a:tailEnd/>
          </a:ln>
        </p:spPr>
      </p:pic>
      <p:grpSp>
        <p:nvGrpSpPr>
          <p:cNvPr id="39939" name="Group 6"/>
          <p:cNvGrpSpPr>
            <a:grpSpLocks/>
          </p:cNvGrpSpPr>
          <p:nvPr/>
        </p:nvGrpSpPr>
        <p:grpSpPr bwMode="auto">
          <a:xfrm>
            <a:off x="115888" y="6746875"/>
            <a:ext cx="9324975" cy="433388"/>
            <a:chOff x="381000" y="6019800"/>
            <a:chExt cx="8458200" cy="381000"/>
          </a:xfrm>
        </p:grpSpPr>
        <p:pic>
          <p:nvPicPr>
            <p:cNvPr id="39946"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39947"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a:solidFill>
                    <a:schemeClr val="bg1"/>
                  </a:solidFill>
                  <a:latin typeface="Verdana" pitchFamily="34" charset="0"/>
                </a:rPr>
                <a:t>&gt; country</a:t>
              </a:r>
            </a:p>
          </p:txBody>
        </p:sp>
        <p:sp>
          <p:nvSpPr>
            <p:cNvPr id="39948"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&gt; community &gt; commonwealth </a:t>
              </a:r>
            </a:p>
          </p:txBody>
        </p:sp>
        <p:sp>
          <p:nvSpPr>
            <p:cNvPr id="11" name="Text Box 15"/>
            <p:cNvSpPr txBox="1">
              <a:spLocks noChangeArrowheads="1"/>
            </p:cNvSpPr>
            <p:nvPr/>
          </p:nvSpPr>
          <p:spPr bwMode="auto">
            <a:xfrm>
              <a:off x="381000" y="6022591"/>
              <a:ext cx="2217506" cy="332153"/>
            </a:xfrm>
            <a:prstGeom prst="rect">
              <a:avLst/>
            </a:prstGeom>
            <a:noFill/>
            <a:ln w="9525">
              <a:noFill/>
              <a:miter lim="800000"/>
              <a:headEnd/>
              <a:tailEnd/>
            </a:ln>
          </p:spPr>
          <p:txBody>
            <a:bodyPr anchor="ctr">
              <a:spAutoFit/>
            </a:bodyPr>
            <a:lstStyle/>
            <a:p>
              <a:pPr defTabSz="966182" eaLnBrk="0" fontAlgn="auto" hangingPunct="0">
                <a:spcBef>
                  <a:spcPct val="50000"/>
                </a:spcBef>
                <a:spcAft>
                  <a:spcPts val="0"/>
                </a:spcAft>
                <a:defRPr/>
              </a:pPr>
              <a:r>
                <a:rPr lang="en-US" sz="1800" dirty="0">
                  <a:solidFill>
                    <a:schemeClr val="bg1"/>
                  </a:solidFill>
                  <a:latin typeface="+mj-lt"/>
                  <a:cs typeface="+mn-cs"/>
                </a:rPr>
                <a:t>  As of </a:t>
              </a:r>
              <a:r>
                <a:rPr lang="en-US" sz="1800" dirty="0">
                  <a:solidFill>
                    <a:schemeClr val="bg1"/>
                  </a:solidFill>
                  <a:latin typeface="+mj-lt"/>
                  <a:cs typeface="+mn-cs"/>
                </a:rPr>
                <a:t>25 March 2015</a:t>
              </a:r>
              <a:endParaRPr lang="en-US" sz="1800" dirty="0">
                <a:solidFill>
                  <a:schemeClr val="bg1"/>
                </a:solidFill>
                <a:latin typeface="+mj-lt"/>
                <a:cs typeface="+mn-cs"/>
              </a:endParaRPr>
            </a:p>
          </p:txBody>
        </p:sp>
      </p:grpSp>
      <p:sp>
        <p:nvSpPr>
          <p:cNvPr id="39940" name="TextBox 11"/>
          <p:cNvSpPr txBox="1">
            <a:spLocks noChangeArrowheads="1"/>
          </p:cNvSpPr>
          <p:nvPr/>
        </p:nvSpPr>
        <p:spPr bwMode="auto">
          <a:xfrm>
            <a:off x="320675" y="274638"/>
            <a:ext cx="2551113" cy="427037"/>
          </a:xfrm>
          <a:prstGeom prst="rect">
            <a:avLst/>
          </a:prstGeom>
          <a:noFill/>
          <a:ln w="9525">
            <a:noFill/>
            <a:miter lim="800000"/>
            <a:headEnd/>
            <a:tailEnd/>
          </a:ln>
        </p:spPr>
        <p:txBody>
          <a:bodyPr wrap="none" lIns="96661" tIns="48331" rIns="96661" bIns="48331">
            <a:spAutoFit/>
          </a:bodyPr>
          <a:lstStyle/>
          <a:p>
            <a:r>
              <a:rPr lang="en-US" sz="2100" b="1">
                <a:solidFill>
                  <a:schemeClr val="bg1"/>
                </a:solidFill>
                <a:latin typeface="Calibri" pitchFamily="34" charset="0"/>
              </a:rPr>
              <a:t>Honoring our Heroes</a:t>
            </a:r>
          </a:p>
        </p:txBody>
      </p:sp>
      <p:pic>
        <p:nvPicPr>
          <p:cNvPr id="39941" name="Picture 2" descr="C:\Users\rihamp\AppData\Local\Microsoft\Windows\Temporary Internet Files\Content.Outlook\UWXPQRPP\Last%20Days%20in%20Vietnam%2011X17%20poster (2).jpg"/>
          <p:cNvPicPr>
            <a:picLocks noChangeAspect="1" noChangeArrowheads="1"/>
          </p:cNvPicPr>
          <p:nvPr/>
        </p:nvPicPr>
        <p:blipFill>
          <a:blip r:embed="rId4"/>
          <a:srcRect/>
          <a:stretch>
            <a:fillRect/>
          </a:stretch>
        </p:blipFill>
        <p:spPr bwMode="auto">
          <a:xfrm>
            <a:off x="3279775" y="1138238"/>
            <a:ext cx="3436938" cy="5394325"/>
          </a:xfrm>
          <a:prstGeom prst="rect">
            <a:avLst/>
          </a:prstGeom>
          <a:noFill/>
          <a:ln w="9525">
            <a:noFill/>
            <a:miter lim="800000"/>
            <a:headEnd/>
            <a:tailEnd/>
          </a:ln>
        </p:spPr>
      </p:pic>
      <p:sp>
        <p:nvSpPr>
          <p:cNvPr id="39942" name="TextBox 12"/>
          <p:cNvSpPr txBox="1">
            <a:spLocks noChangeArrowheads="1"/>
          </p:cNvSpPr>
          <p:nvPr/>
        </p:nvSpPr>
        <p:spPr bwMode="auto">
          <a:xfrm>
            <a:off x="79375" y="1381125"/>
            <a:ext cx="3184525" cy="985838"/>
          </a:xfrm>
          <a:prstGeom prst="rect">
            <a:avLst/>
          </a:prstGeom>
          <a:noFill/>
          <a:ln w="9525">
            <a:noFill/>
            <a:miter lim="800000"/>
            <a:headEnd/>
            <a:tailEnd/>
          </a:ln>
        </p:spPr>
        <p:txBody>
          <a:bodyPr wrap="none" lIns="96661" tIns="48331" rIns="96661" bIns="48331">
            <a:spAutoFit/>
          </a:bodyPr>
          <a:lstStyle/>
          <a:p>
            <a:r>
              <a:rPr lang="en-US">
                <a:latin typeface="Calibri" pitchFamily="34" charset="0"/>
              </a:rPr>
              <a:t>Ushers and Veteran Advocates</a:t>
            </a:r>
          </a:p>
          <a:p>
            <a:r>
              <a:rPr lang="en-US">
                <a:latin typeface="Calibri" pitchFamily="34" charset="0"/>
              </a:rPr>
              <a:t>Needed for the night of the</a:t>
            </a:r>
          </a:p>
          <a:p>
            <a:r>
              <a:rPr lang="en-US">
                <a:latin typeface="Calibri" pitchFamily="34" charset="0"/>
              </a:rPr>
              <a:t>Screening (Tomorrow!!)</a:t>
            </a:r>
          </a:p>
        </p:txBody>
      </p:sp>
      <p:sp>
        <p:nvSpPr>
          <p:cNvPr id="39943" name="TextBox 13"/>
          <p:cNvSpPr txBox="1">
            <a:spLocks noChangeArrowheads="1"/>
          </p:cNvSpPr>
          <p:nvPr/>
        </p:nvSpPr>
        <p:spPr bwMode="auto">
          <a:xfrm>
            <a:off x="79375" y="2844800"/>
            <a:ext cx="3225800" cy="1281113"/>
          </a:xfrm>
          <a:prstGeom prst="rect">
            <a:avLst/>
          </a:prstGeom>
          <a:noFill/>
          <a:ln w="9525">
            <a:noFill/>
            <a:miter lim="800000"/>
            <a:headEnd/>
            <a:tailEnd/>
          </a:ln>
        </p:spPr>
        <p:txBody>
          <a:bodyPr wrap="none" lIns="96661" tIns="48331" rIns="96661" bIns="48331">
            <a:spAutoFit/>
          </a:bodyPr>
          <a:lstStyle/>
          <a:p>
            <a:r>
              <a:rPr lang="en-US">
                <a:latin typeface="Calibri" pitchFamily="34" charset="0"/>
              </a:rPr>
              <a:t>Lebanon VAMC and OHMSAS</a:t>
            </a:r>
          </a:p>
          <a:p>
            <a:r>
              <a:rPr lang="en-US">
                <a:latin typeface="Calibri" pitchFamily="34" charset="0"/>
              </a:rPr>
              <a:t>Will provide some professional</a:t>
            </a:r>
          </a:p>
          <a:p>
            <a:r>
              <a:rPr lang="en-US">
                <a:latin typeface="Calibri" pitchFamily="34" charset="0"/>
              </a:rPr>
              <a:t>Staff to be present during the</a:t>
            </a:r>
          </a:p>
          <a:p>
            <a:r>
              <a:rPr lang="en-US">
                <a:latin typeface="Calibri" pitchFamily="34" charset="0"/>
              </a:rPr>
              <a:t>screening</a:t>
            </a:r>
          </a:p>
        </p:txBody>
      </p:sp>
      <p:sp>
        <p:nvSpPr>
          <p:cNvPr id="39944" name="TextBox 14"/>
          <p:cNvSpPr txBox="1">
            <a:spLocks noChangeArrowheads="1"/>
          </p:cNvSpPr>
          <p:nvPr/>
        </p:nvSpPr>
        <p:spPr bwMode="auto">
          <a:xfrm>
            <a:off x="6721475" y="1889125"/>
            <a:ext cx="2841625" cy="1281113"/>
          </a:xfrm>
          <a:prstGeom prst="rect">
            <a:avLst/>
          </a:prstGeom>
          <a:noFill/>
          <a:ln w="9525">
            <a:noFill/>
            <a:miter lim="800000"/>
            <a:headEnd/>
            <a:tailEnd/>
          </a:ln>
        </p:spPr>
        <p:txBody>
          <a:bodyPr wrap="none" lIns="96661" tIns="48331" rIns="96661" bIns="48331">
            <a:spAutoFit/>
          </a:bodyPr>
          <a:lstStyle/>
          <a:p>
            <a:r>
              <a:rPr lang="en-US">
                <a:latin typeface="Calibri" pitchFamily="34" charset="0"/>
              </a:rPr>
              <a:t>WITF has partnered with</a:t>
            </a:r>
          </a:p>
          <a:p>
            <a:r>
              <a:rPr lang="en-US">
                <a:latin typeface="Calibri" pitchFamily="34" charset="0"/>
              </a:rPr>
              <a:t>Us to promote the </a:t>
            </a:r>
          </a:p>
          <a:p>
            <a:r>
              <a:rPr lang="en-US">
                <a:latin typeface="Calibri" pitchFamily="34" charset="0"/>
              </a:rPr>
              <a:t>Screening and to recognize</a:t>
            </a:r>
          </a:p>
          <a:p>
            <a:r>
              <a:rPr lang="en-US">
                <a:latin typeface="Calibri" pitchFamily="34" charset="0"/>
              </a:rPr>
              <a:t>Our Vietnam Veterans</a:t>
            </a:r>
          </a:p>
        </p:txBody>
      </p:sp>
      <p:sp>
        <p:nvSpPr>
          <p:cNvPr id="39945" name="TextBox 15"/>
          <p:cNvSpPr txBox="1">
            <a:spLocks noChangeArrowheads="1"/>
          </p:cNvSpPr>
          <p:nvPr/>
        </p:nvSpPr>
        <p:spPr bwMode="auto">
          <a:xfrm>
            <a:off x="6880225" y="4225925"/>
            <a:ext cx="2319338" cy="395288"/>
          </a:xfrm>
          <a:prstGeom prst="rect">
            <a:avLst/>
          </a:prstGeom>
          <a:noFill/>
          <a:ln w="9525">
            <a:noFill/>
            <a:miter lim="800000"/>
            <a:headEnd/>
            <a:tailEnd/>
          </a:ln>
        </p:spPr>
        <p:txBody>
          <a:bodyPr wrap="none" lIns="96661" tIns="48331" rIns="96661" bIns="48331">
            <a:spAutoFit/>
          </a:bodyPr>
          <a:lstStyle/>
          <a:p>
            <a:r>
              <a:rPr lang="en-US">
                <a:latin typeface="Calibri" pitchFamily="34" charset="0"/>
              </a:rPr>
              <a:t>Please help if you can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Military Vet logo banner"/>
          <p:cNvPicPr>
            <a:picLocks noChangeAspect="1" noChangeArrowheads="1"/>
          </p:cNvPicPr>
          <p:nvPr/>
        </p:nvPicPr>
        <p:blipFill>
          <a:blip r:embed="rId2"/>
          <a:srcRect/>
          <a:stretch>
            <a:fillRect/>
          </a:stretch>
        </p:blipFill>
        <p:spPr bwMode="auto">
          <a:xfrm>
            <a:off x="239713" y="161925"/>
            <a:ext cx="9077325" cy="739775"/>
          </a:xfrm>
          <a:prstGeom prst="rect">
            <a:avLst/>
          </a:prstGeom>
          <a:noFill/>
          <a:ln w="9525">
            <a:noFill/>
            <a:miter lim="800000"/>
            <a:headEnd/>
            <a:tailEnd/>
          </a:ln>
        </p:spPr>
      </p:pic>
      <p:grpSp>
        <p:nvGrpSpPr>
          <p:cNvPr id="40963" name="Group 6"/>
          <p:cNvGrpSpPr>
            <a:grpSpLocks/>
          </p:cNvGrpSpPr>
          <p:nvPr/>
        </p:nvGrpSpPr>
        <p:grpSpPr bwMode="auto">
          <a:xfrm>
            <a:off x="115888" y="6746875"/>
            <a:ext cx="9324975" cy="433388"/>
            <a:chOff x="381000" y="6019800"/>
            <a:chExt cx="8458200" cy="381000"/>
          </a:xfrm>
        </p:grpSpPr>
        <p:pic>
          <p:nvPicPr>
            <p:cNvPr id="40967"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40968"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a:solidFill>
                    <a:schemeClr val="bg1"/>
                  </a:solidFill>
                  <a:latin typeface="Verdana" pitchFamily="34" charset="0"/>
                </a:rPr>
                <a:t>&gt; country</a:t>
              </a:r>
            </a:p>
          </p:txBody>
        </p:sp>
        <p:sp>
          <p:nvSpPr>
            <p:cNvPr id="409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&gt; community &gt; commonwealth </a:t>
              </a:r>
            </a:p>
          </p:txBody>
        </p:sp>
        <p:sp>
          <p:nvSpPr>
            <p:cNvPr id="11" name="Text Box 15"/>
            <p:cNvSpPr txBox="1">
              <a:spLocks noChangeArrowheads="1"/>
            </p:cNvSpPr>
            <p:nvPr/>
          </p:nvSpPr>
          <p:spPr bwMode="auto">
            <a:xfrm>
              <a:off x="381000" y="6022591"/>
              <a:ext cx="2217506" cy="332153"/>
            </a:xfrm>
            <a:prstGeom prst="rect">
              <a:avLst/>
            </a:prstGeom>
            <a:noFill/>
            <a:ln w="9525">
              <a:noFill/>
              <a:miter lim="800000"/>
              <a:headEnd/>
              <a:tailEnd/>
            </a:ln>
          </p:spPr>
          <p:txBody>
            <a:bodyPr anchor="ctr">
              <a:spAutoFit/>
            </a:bodyPr>
            <a:lstStyle/>
            <a:p>
              <a:pPr defTabSz="966182" eaLnBrk="0" fontAlgn="auto" hangingPunct="0">
                <a:spcBef>
                  <a:spcPct val="50000"/>
                </a:spcBef>
                <a:spcAft>
                  <a:spcPts val="0"/>
                </a:spcAft>
                <a:defRPr/>
              </a:pPr>
              <a:r>
                <a:rPr lang="en-US" sz="1800" dirty="0">
                  <a:solidFill>
                    <a:schemeClr val="bg1"/>
                  </a:solidFill>
                  <a:latin typeface="+mj-lt"/>
                  <a:cs typeface="+mn-cs"/>
                </a:rPr>
                <a:t>  As of </a:t>
              </a:r>
              <a:r>
                <a:rPr lang="en-US" sz="1800" dirty="0">
                  <a:solidFill>
                    <a:schemeClr val="bg1"/>
                  </a:solidFill>
                  <a:latin typeface="+mj-lt"/>
                  <a:cs typeface="+mn-cs"/>
                </a:rPr>
                <a:t>25 March 2015</a:t>
              </a:r>
              <a:endParaRPr lang="en-US" sz="1800" dirty="0">
                <a:solidFill>
                  <a:schemeClr val="bg1"/>
                </a:solidFill>
                <a:latin typeface="+mj-lt"/>
                <a:cs typeface="+mn-cs"/>
              </a:endParaRPr>
            </a:p>
          </p:txBody>
        </p:sp>
      </p:grpSp>
      <p:sp>
        <p:nvSpPr>
          <p:cNvPr id="40964" name="TextBox 11"/>
          <p:cNvSpPr txBox="1">
            <a:spLocks noChangeArrowheads="1"/>
          </p:cNvSpPr>
          <p:nvPr/>
        </p:nvSpPr>
        <p:spPr bwMode="auto">
          <a:xfrm>
            <a:off x="320675" y="274638"/>
            <a:ext cx="3813175" cy="427037"/>
          </a:xfrm>
          <a:prstGeom prst="rect">
            <a:avLst/>
          </a:prstGeom>
          <a:noFill/>
          <a:ln w="9525">
            <a:noFill/>
            <a:miter lim="800000"/>
            <a:headEnd/>
            <a:tailEnd/>
          </a:ln>
        </p:spPr>
        <p:txBody>
          <a:bodyPr wrap="none" lIns="96661" tIns="48331" rIns="96661" bIns="48331">
            <a:spAutoFit/>
          </a:bodyPr>
          <a:lstStyle/>
          <a:p>
            <a:r>
              <a:rPr lang="en-US" sz="2100" b="1">
                <a:solidFill>
                  <a:schemeClr val="bg1"/>
                </a:solidFill>
                <a:latin typeface="Calibri" pitchFamily="34" charset="0"/>
              </a:rPr>
              <a:t>Veteran Advocacy Opportunities</a:t>
            </a:r>
          </a:p>
        </p:txBody>
      </p:sp>
      <p:pic>
        <p:nvPicPr>
          <p:cNvPr id="40965" name="Picture 2" descr="Understanding the Travel Needs for People with Disabilities Registration Page"/>
          <p:cNvPicPr>
            <a:picLocks noChangeAspect="1" noChangeArrowheads="1"/>
          </p:cNvPicPr>
          <p:nvPr/>
        </p:nvPicPr>
        <p:blipFill>
          <a:blip r:embed="rId4"/>
          <a:srcRect/>
          <a:stretch>
            <a:fillRect/>
          </a:stretch>
        </p:blipFill>
        <p:spPr bwMode="auto">
          <a:xfrm>
            <a:off x="1120775" y="1057275"/>
            <a:ext cx="7400925" cy="3048000"/>
          </a:xfrm>
          <a:prstGeom prst="rect">
            <a:avLst/>
          </a:prstGeom>
          <a:noFill/>
          <a:ln w="9525">
            <a:noFill/>
            <a:miter lim="800000"/>
            <a:headEnd/>
            <a:tailEnd/>
          </a:ln>
        </p:spPr>
      </p:pic>
      <p:sp>
        <p:nvSpPr>
          <p:cNvPr id="40966" name="TextBox 12"/>
          <p:cNvSpPr txBox="1">
            <a:spLocks noChangeArrowheads="1"/>
          </p:cNvSpPr>
          <p:nvPr/>
        </p:nvSpPr>
        <p:spPr bwMode="auto">
          <a:xfrm>
            <a:off x="79375" y="4308475"/>
            <a:ext cx="9464675" cy="2462213"/>
          </a:xfrm>
          <a:prstGeom prst="rect">
            <a:avLst/>
          </a:prstGeom>
          <a:noFill/>
          <a:ln w="9525">
            <a:noFill/>
            <a:miter lim="800000"/>
            <a:headEnd/>
            <a:tailEnd/>
          </a:ln>
        </p:spPr>
        <p:txBody>
          <a:bodyPr wrap="none" lIns="96661" tIns="48331" rIns="96661" bIns="48331">
            <a:spAutoFit/>
          </a:bodyPr>
          <a:lstStyle/>
          <a:p>
            <a:r>
              <a:rPr lang="en-US">
                <a:latin typeface="Calibri" pitchFamily="34" charset="0"/>
              </a:rPr>
              <a:t>Webinar invitation and instructions sent to Veteran Service Organizations, County Directors of</a:t>
            </a:r>
          </a:p>
          <a:p>
            <a:r>
              <a:rPr lang="en-US">
                <a:latin typeface="Calibri" pitchFamily="34" charset="0"/>
              </a:rPr>
              <a:t>Veterans Affairs and our Community Partners on 31 March 2014.  Please share the registration</a:t>
            </a:r>
          </a:p>
          <a:p>
            <a:r>
              <a:rPr lang="en-US">
                <a:latin typeface="Calibri" pitchFamily="34" charset="0"/>
              </a:rPr>
              <a:t>Information and encourage participation and feedback that is designed to assist the </a:t>
            </a:r>
          </a:p>
          <a:p>
            <a:r>
              <a:rPr lang="en-US">
                <a:latin typeface="Calibri" pitchFamily="34" charset="0"/>
              </a:rPr>
              <a:t>U.S. Department of Transportation to better understand the challenges that face our Disabled</a:t>
            </a:r>
          </a:p>
          <a:p>
            <a:r>
              <a:rPr lang="en-US">
                <a:latin typeface="Calibri" pitchFamily="34" charset="0"/>
              </a:rPr>
              <a:t>Veterans and our Wounded Warriors.  FindMyRidePA is an example of a local project that </a:t>
            </a:r>
          </a:p>
          <a:p>
            <a:r>
              <a:rPr lang="en-US">
                <a:latin typeface="Calibri" pitchFamily="34" charset="0"/>
              </a:rPr>
              <a:t>Grew from a similar data session.</a:t>
            </a:r>
          </a:p>
          <a:p>
            <a:endParaRPr lang="en-US">
              <a:latin typeface="Calibri" pitchFamily="34" charset="0"/>
            </a:endParaRPr>
          </a:p>
          <a:p>
            <a:r>
              <a:rPr lang="en-US">
                <a:latin typeface="Calibri" pitchFamily="34" charset="0"/>
              </a:rPr>
              <a:t>Register at:  </a:t>
            </a:r>
            <a:r>
              <a:rPr lang="en-US">
                <a:latin typeface="Calibri" pitchFamily="34" charset="0"/>
                <a:hlinkClick r:id="rId5"/>
              </a:rPr>
              <a:t>https://tti.adobeconnect.com/attri-vet/event/registration.html</a:t>
            </a:r>
            <a:r>
              <a:rPr lang="en-US">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4"/>
          <a:srcRect/>
          <a:stretch>
            <a:fillRect/>
          </a:stretch>
        </p:blipFill>
        <p:spPr bwMode="auto">
          <a:xfrm>
            <a:off x="477838" y="406400"/>
            <a:ext cx="8645525" cy="692150"/>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5"/>
          <a:srcRect/>
          <a:stretch>
            <a:fillRect/>
          </a:stretch>
        </p:blipFill>
        <p:spPr bwMode="auto">
          <a:xfrm>
            <a:off x="479425" y="6343650"/>
            <a:ext cx="8801100" cy="403225"/>
          </a:xfrm>
          <a:prstGeom prst="rect">
            <a:avLst/>
          </a:prstGeom>
          <a:noFill/>
          <a:ln w="9525">
            <a:noFill/>
            <a:miter lim="800000"/>
            <a:headEnd/>
            <a:tailEnd/>
          </a:ln>
        </p:spPr>
      </p:pic>
      <p:sp>
        <p:nvSpPr>
          <p:cNvPr id="2053" name="Rectangle 8"/>
          <p:cNvSpPr>
            <a:spLocks noChangeArrowheads="1"/>
          </p:cNvSpPr>
          <p:nvPr/>
        </p:nvSpPr>
        <p:spPr bwMode="auto">
          <a:xfrm>
            <a:off x="8001000" y="6340475"/>
            <a:ext cx="1279525" cy="406400"/>
          </a:xfrm>
          <a:prstGeom prst="rect">
            <a:avLst/>
          </a:prstGeom>
          <a:noFill/>
          <a:ln w="9525">
            <a:noFill/>
            <a:miter lim="800000"/>
            <a:headEnd/>
            <a:tailEnd/>
          </a:ln>
        </p:spPr>
        <p:txBody>
          <a:bodyPr lIns="96609" tIns="48304" rIns="96609" bIns="48304" anchor="ctr"/>
          <a:lstStyle/>
          <a:p>
            <a:r>
              <a:rPr lang="en-US" sz="1300">
                <a:solidFill>
                  <a:schemeClr val="bg1"/>
                </a:solidFill>
                <a:latin typeface="Verdana" pitchFamily="34" charset="0"/>
              </a:rPr>
              <a:t>&gt; country</a:t>
            </a:r>
          </a:p>
        </p:txBody>
      </p:sp>
      <p:sp>
        <p:nvSpPr>
          <p:cNvPr id="2054" name="Rectangle 10"/>
          <p:cNvSpPr>
            <a:spLocks noChangeArrowheads="1"/>
          </p:cNvSpPr>
          <p:nvPr/>
        </p:nvSpPr>
        <p:spPr bwMode="auto">
          <a:xfrm>
            <a:off x="4000500" y="6340475"/>
            <a:ext cx="4160838" cy="406400"/>
          </a:xfrm>
          <a:prstGeom prst="rect">
            <a:avLst/>
          </a:prstGeom>
          <a:noFill/>
          <a:ln w="9525">
            <a:noFill/>
            <a:miter lim="800000"/>
            <a:headEnd/>
            <a:tailEnd/>
          </a:ln>
        </p:spPr>
        <p:txBody>
          <a:bodyPr lIns="96609" tIns="48304" rIns="96609" bIns="48304" anchor="ctr"/>
          <a:lstStyle/>
          <a:p>
            <a:pPr algn="r"/>
            <a:r>
              <a:rPr lang="en-US" sz="1300">
                <a:solidFill>
                  <a:schemeClr val="bg1"/>
                </a:solidFill>
                <a:latin typeface="Verdana" pitchFamily="34" charset="0"/>
              </a:rPr>
              <a:t>  &gt; community &gt; commonwealth </a:t>
            </a:r>
          </a:p>
        </p:txBody>
      </p:sp>
      <p:sp>
        <p:nvSpPr>
          <p:cNvPr id="2055"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609" tIns="48304" rIns="96609" bIns="48304">
            <a:spAutoFit/>
          </a:bodyPr>
          <a:lstStyle/>
          <a:p>
            <a:pPr algn="ctr"/>
            <a:endParaRPr lang="en-US" sz="3200" b="1">
              <a:latin typeface="Calibri" pitchFamily="34" charset="0"/>
            </a:endParaRPr>
          </a:p>
        </p:txBody>
      </p:sp>
      <p:sp>
        <p:nvSpPr>
          <p:cNvPr id="2056"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609" tIns="48304" rIns="96609" bIns="48304">
            <a:spAutoFit/>
          </a:bodyPr>
          <a:lstStyle/>
          <a:p>
            <a:endParaRPr lang="en-US">
              <a:latin typeface="Calibri" pitchFamily="34" charset="0"/>
            </a:endParaRPr>
          </a:p>
        </p:txBody>
      </p:sp>
      <p:sp>
        <p:nvSpPr>
          <p:cNvPr id="2057" name="Rectangle 5"/>
          <p:cNvSpPr>
            <a:spLocks noGrp="1" noChangeArrowheads="1"/>
          </p:cNvSpPr>
          <p:nvPr>
            <p:ph type="ctrTitle"/>
          </p:nvPr>
        </p:nvSpPr>
        <p:spPr>
          <a:xfrm>
            <a:off x="479425" y="487363"/>
            <a:ext cx="6000750" cy="427037"/>
          </a:xfrm>
        </p:spPr>
        <p:txBody>
          <a:bodyPr>
            <a:spAutoFit/>
          </a:bodyPr>
          <a:lstStyle/>
          <a:p>
            <a:r>
              <a:rPr lang="en-US" sz="2100" b="1" smtClean="0">
                <a:solidFill>
                  <a:schemeClr val="bg1"/>
                </a:solidFill>
              </a:rPr>
              <a:t>CURRENT MOBILIZATIONS &amp; TOTAL DEPLOYMENTS</a:t>
            </a:r>
          </a:p>
        </p:txBody>
      </p:sp>
      <p:graphicFrame>
        <p:nvGraphicFramePr>
          <p:cNvPr id="10" name="Table 9"/>
          <p:cNvGraphicFramePr>
            <a:graphicFrameLocks noGrp="1"/>
          </p:cNvGraphicFramePr>
          <p:nvPr/>
        </p:nvGraphicFramePr>
        <p:xfrm>
          <a:off x="560388" y="1219200"/>
          <a:ext cx="8481060" cy="2858076"/>
        </p:xfrm>
        <a:graphic>
          <a:graphicData uri="http://schemas.openxmlformats.org/drawingml/2006/table">
            <a:tbl>
              <a:tblPr firstRow="1" bandRow="1">
                <a:tableStyleId>{5C22544A-7EE6-4342-B048-85BDC9FD1C3A}</a:tableStyleId>
              </a:tblPr>
              <a:tblGrid>
                <a:gridCol w="1200150"/>
                <a:gridCol w="1120140"/>
                <a:gridCol w="1760220"/>
                <a:gridCol w="960120"/>
                <a:gridCol w="560070"/>
                <a:gridCol w="1115486"/>
                <a:gridCol w="1764874"/>
              </a:tblGrid>
              <a:tr h="617728">
                <a:tc>
                  <a:txBody>
                    <a:bodyPr/>
                    <a:lstStyle/>
                    <a:p>
                      <a:pPr algn="ctr"/>
                      <a:r>
                        <a:rPr lang="en-US" sz="1700" b="1" dirty="0" smtClean="0">
                          <a:solidFill>
                            <a:schemeClr val="tx1"/>
                          </a:solidFill>
                          <a:latin typeface="+mn-lt"/>
                          <a:cs typeface="Arial" pitchFamily="34" charset="0"/>
                        </a:rPr>
                        <a:t>MDATE</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MSAD</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UNIT</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OPN</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PAX</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MISSION</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700" b="1" dirty="0" smtClean="0">
                          <a:solidFill>
                            <a:schemeClr val="tx1"/>
                          </a:solidFill>
                          <a:latin typeface="+mn-lt"/>
                          <a:cs typeface="Arial" pitchFamily="34" charset="0"/>
                        </a:rPr>
                        <a:t>Projected Return</a:t>
                      </a:r>
                      <a:r>
                        <a:rPr lang="en-US" sz="1700" b="1" baseline="0" dirty="0" smtClean="0">
                          <a:solidFill>
                            <a:schemeClr val="tx1"/>
                          </a:solidFill>
                          <a:latin typeface="+mn-lt"/>
                          <a:cs typeface="Arial" pitchFamily="34" charset="0"/>
                        </a:rPr>
                        <a:t> Date</a:t>
                      </a:r>
                      <a:endParaRPr lang="en-US" sz="1700" b="1" dirty="0">
                        <a:solidFill>
                          <a:schemeClr val="tx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80416">
                <a:tc>
                  <a:txBody>
                    <a:bodyPr/>
                    <a:lstStyle/>
                    <a:p>
                      <a:pPr algn="ctr"/>
                      <a:r>
                        <a:rPr lang="en-US" sz="1200" b="0" dirty="0" smtClean="0">
                          <a:solidFill>
                            <a:schemeClr val="tx1"/>
                          </a:solidFill>
                          <a:latin typeface="Arial" pitchFamily="34" charset="0"/>
                          <a:cs typeface="Arial" pitchFamily="34" charset="0"/>
                        </a:rPr>
                        <a:t>05JUN14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05JUN14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DET 22 OSAA</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OEF-A</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8</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ISR</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05JUN15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24SEP14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27SEP14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213 HRC PLT</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OEF-RO</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21</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Personnel Support</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28OCT15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07OCT14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10OCT14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213 HRC HQS</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OEF-A</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Personnel Support</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10NOV15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13OCT14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16OCT14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213 HRC PLT</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21</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Personnel Support</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16NOV15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022">
                <a:tc>
                  <a:txBody>
                    <a:bodyPr/>
                    <a:lstStyle/>
                    <a:p>
                      <a:pPr algn="ctr"/>
                      <a:r>
                        <a:rPr lang="en-US" sz="1200" b="0" dirty="0" smtClean="0">
                          <a:solidFill>
                            <a:schemeClr val="tx1"/>
                          </a:solidFill>
                          <a:latin typeface="Arial" pitchFamily="34" charset="0"/>
                          <a:cs typeface="Arial" pitchFamily="34" charset="0"/>
                        </a:rPr>
                        <a:t>30 JAN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31 JAN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WLC MTT</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WLC</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24 OCT 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022">
                <a:tc>
                  <a:txBody>
                    <a:bodyPr/>
                    <a:lstStyle/>
                    <a:p>
                      <a:pPr algn="ctr"/>
                      <a:r>
                        <a:rPr lang="en-US" sz="1200" b="0" dirty="0" smtClean="0">
                          <a:solidFill>
                            <a:schemeClr val="tx1"/>
                          </a:solidFill>
                          <a:latin typeface="Arial" pitchFamily="34" charset="0"/>
                          <a:cs typeface="Arial" pitchFamily="34" charset="0"/>
                        </a:rPr>
                        <a:t>09 JAN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09 JAN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28 CAB</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SWB</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9</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SWB</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30 JUN 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50" name="Object 2"/>
          <p:cNvGraphicFramePr>
            <a:graphicFrameLocks noChangeAspect="1"/>
          </p:cNvGraphicFramePr>
          <p:nvPr/>
        </p:nvGraphicFramePr>
        <p:xfrm>
          <a:off x="560388" y="4225925"/>
          <a:ext cx="4114800" cy="1708150"/>
        </p:xfrm>
        <a:graphic>
          <a:graphicData uri="http://schemas.openxmlformats.org/presentationml/2006/ole">
            <p:oleObj spid="_x0000_s2050" name="Worksheet" r:id="rId6" imgW="2590845" imgH="1057320" progId="Excel.Sheet.12">
              <p:embed/>
            </p:oleObj>
          </a:graphicData>
        </a:graphic>
      </p:graphicFrame>
      <p:grpSp>
        <p:nvGrpSpPr>
          <p:cNvPr id="2124" name="Group 17"/>
          <p:cNvGrpSpPr>
            <a:grpSpLocks/>
          </p:cNvGrpSpPr>
          <p:nvPr/>
        </p:nvGrpSpPr>
        <p:grpSpPr bwMode="auto">
          <a:xfrm>
            <a:off x="5040313" y="4389438"/>
            <a:ext cx="4000500" cy="1827212"/>
            <a:chOff x="4572000" y="4234594"/>
            <a:chExt cx="3048000" cy="1145077"/>
          </a:xfrm>
        </p:grpSpPr>
        <p:sp>
          <p:nvSpPr>
            <p:cNvPr id="13" name="TextBox 12"/>
            <p:cNvSpPr txBox="1"/>
            <p:nvPr/>
          </p:nvSpPr>
          <p:spPr>
            <a:xfrm>
              <a:off x="4572000" y="4947904"/>
              <a:ext cx="3048000" cy="431767"/>
            </a:xfrm>
            <a:prstGeom prst="rect">
              <a:avLst/>
            </a:prstGeom>
          </p:spPr>
          <p:style>
            <a:lnRef idx="2">
              <a:schemeClr val="dk1"/>
            </a:lnRef>
            <a:fillRef idx="1">
              <a:schemeClr val="lt1"/>
            </a:fillRef>
            <a:effectRef idx="0">
              <a:schemeClr val="dk1"/>
            </a:effectRef>
            <a:fontRef idx="minor">
              <a:schemeClr val="dk1"/>
            </a:fontRef>
          </p:style>
          <p:txBody>
            <a:bodyPr anchor="ctr">
              <a:spAutoFit/>
            </a:bodyPr>
            <a:lstStyle/>
            <a:p>
              <a:pPr defTabSz="966182" fontAlgn="auto">
                <a:spcBef>
                  <a:spcPts val="0"/>
                </a:spcBef>
                <a:spcAft>
                  <a:spcPts val="0"/>
                </a:spcAft>
                <a:defRPr/>
              </a:pPr>
              <a:endParaRPr lang="en-US" dirty="0">
                <a:solidFill>
                  <a:prstClr val="black"/>
                </a:solidFill>
                <a:latin typeface="Arial" pitchFamily="34" charset="0"/>
                <a:cs typeface="Arial" pitchFamily="34" charset="0"/>
              </a:endParaRPr>
            </a:p>
            <a:p>
              <a:pPr defTabSz="966182" fontAlgn="auto">
                <a:spcBef>
                  <a:spcPts val="0"/>
                </a:spcBef>
                <a:spcAft>
                  <a:spcPts val="0"/>
                </a:spcAft>
                <a:defRPr/>
              </a:pPr>
              <a:r>
                <a:rPr lang="en-US" dirty="0">
                  <a:solidFill>
                    <a:prstClr val="black"/>
                  </a:solidFill>
                  <a:cs typeface="Arial" pitchFamily="34" charset="0"/>
                </a:rPr>
                <a:t>Total PANG </a:t>
              </a:r>
              <a:r>
                <a:rPr lang="en-US" dirty="0">
                  <a:solidFill>
                    <a:schemeClr val="tx1"/>
                  </a:solidFill>
                  <a:cs typeface="Arial" pitchFamily="34" charset="0"/>
                </a:rPr>
                <a:t>Deployed     </a:t>
              </a:r>
              <a:r>
                <a:rPr lang="en-US" dirty="0">
                  <a:solidFill>
                    <a:schemeClr val="tx1"/>
                  </a:solidFill>
                  <a:cs typeface="Arial" pitchFamily="34" charset="0"/>
                </a:rPr>
                <a:t>	</a:t>
              </a:r>
              <a:r>
                <a:rPr lang="en-US" dirty="0">
                  <a:solidFill>
                    <a:schemeClr val="tx1"/>
                  </a:solidFill>
                  <a:cs typeface="Arial" pitchFamily="34" charset="0"/>
                </a:rPr>
                <a:t>132            </a:t>
              </a:r>
              <a:endParaRPr lang="en-US" b="1" dirty="0">
                <a:solidFill>
                  <a:schemeClr val="tx1"/>
                </a:solidFill>
                <a:cs typeface="Arial" pitchFamily="34" charset="0"/>
              </a:endParaRPr>
            </a:p>
          </p:txBody>
        </p:sp>
        <p:sp>
          <p:nvSpPr>
            <p:cNvPr id="14" name="TextBox 13"/>
            <p:cNvSpPr txBox="1"/>
            <p:nvPr/>
          </p:nvSpPr>
          <p:spPr>
            <a:xfrm>
              <a:off x="4572000" y="4590752"/>
              <a:ext cx="3048000" cy="432761"/>
            </a:xfrm>
            <a:prstGeom prst="rect">
              <a:avLst/>
            </a:prstGeom>
          </p:spPr>
          <p:style>
            <a:lnRef idx="2">
              <a:schemeClr val="dk1"/>
            </a:lnRef>
            <a:fillRef idx="1">
              <a:schemeClr val="lt1"/>
            </a:fillRef>
            <a:effectRef idx="0">
              <a:schemeClr val="dk1"/>
            </a:effectRef>
            <a:fontRef idx="minor">
              <a:schemeClr val="dk1"/>
            </a:fontRef>
          </p:style>
          <p:txBody>
            <a:bodyPr anchor="b">
              <a:spAutoFit/>
            </a:bodyPr>
            <a:lstStyle/>
            <a:p>
              <a:pPr defTabSz="966182" fontAlgn="auto">
                <a:spcBef>
                  <a:spcPts val="0"/>
                </a:spcBef>
                <a:spcAft>
                  <a:spcPts val="0"/>
                </a:spcAft>
                <a:defRPr/>
              </a:pPr>
              <a:endParaRPr lang="en-US" dirty="0">
                <a:solidFill>
                  <a:prstClr val="black"/>
                </a:solidFill>
                <a:latin typeface="Arial" pitchFamily="34" charset="0"/>
                <a:cs typeface="Arial" pitchFamily="34" charset="0"/>
              </a:endParaRPr>
            </a:p>
            <a:p>
              <a:pPr defTabSz="966182" fontAlgn="auto">
                <a:spcBef>
                  <a:spcPts val="0"/>
                </a:spcBef>
                <a:spcAft>
                  <a:spcPts val="0"/>
                </a:spcAft>
                <a:defRPr/>
              </a:pPr>
              <a:r>
                <a:rPr lang="en-US" dirty="0">
                  <a:solidFill>
                    <a:prstClr val="black"/>
                  </a:solidFill>
                  <a:cs typeface="Arial" pitchFamily="34" charset="0"/>
                </a:rPr>
                <a:t>Total PAARNG </a:t>
              </a:r>
              <a:r>
                <a:rPr lang="en-US" dirty="0">
                  <a:solidFill>
                    <a:prstClr val="black"/>
                  </a:solidFill>
                  <a:cs typeface="Arial" pitchFamily="34" charset="0"/>
                </a:rPr>
                <a:t>Units Deployed  83     </a:t>
              </a:r>
              <a:endParaRPr lang="en-US" b="1" dirty="0">
                <a:solidFill>
                  <a:schemeClr val="tx1"/>
                </a:solidFill>
                <a:cs typeface="Arial" pitchFamily="34" charset="0"/>
              </a:endParaRPr>
            </a:p>
          </p:txBody>
        </p:sp>
        <p:sp>
          <p:nvSpPr>
            <p:cNvPr id="15" name="TextBox 14"/>
            <p:cNvSpPr txBox="1"/>
            <p:nvPr/>
          </p:nvSpPr>
          <p:spPr>
            <a:xfrm>
              <a:off x="4572000" y="4234594"/>
              <a:ext cx="3048000" cy="43176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66182" fontAlgn="auto">
                <a:spcBef>
                  <a:spcPts val="0"/>
                </a:spcBef>
                <a:spcAft>
                  <a:spcPts val="0"/>
                </a:spcAft>
                <a:defRPr/>
              </a:pPr>
              <a:r>
                <a:rPr lang="en-US" dirty="0">
                  <a:solidFill>
                    <a:prstClr val="black"/>
                  </a:solidFill>
                  <a:cs typeface="Arial" pitchFamily="34" charset="0"/>
                </a:rPr>
                <a:t>Total </a:t>
              </a:r>
              <a:r>
                <a:rPr lang="en-US" dirty="0" err="1">
                  <a:solidFill>
                    <a:prstClr val="black"/>
                  </a:solidFill>
                  <a:cs typeface="Arial" pitchFamily="34" charset="0"/>
                </a:rPr>
                <a:t>MOB’ed</a:t>
              </a:r>
              <a:r>
                <a:rPr lang="en-US" dirty="0">
                  <a:solidFill>
                    <a:prstClr val="black"/>
                  </a:solidFill>
                  <a:cs typeface="Arial" pitchFamily="34" charset="0"/>
                </a:rPr>
                <a:t> PAARNG (at HS or MOB/DEMOB site)                    </a:t>
              </a:r>
              <a:r>
                <a:rPr lang="en-US" b="1" dirty="0">
                  <a:solidFill>
                    <a:schemeClr val="tx1"/>
                  </a:solidFill>
                  <a:cs typeface="Arial" pitchFamily="34" charset="0"/>
                </a:rPr>
                <a:t>2</a:t>
              </a:r>
              <a:endParaRPr lang="en-US" b="1" dirty="0">
                <a:solidFill>
                  <a:srgbClr val="0000FF"/>
                </a:solidFill>
                <a:cs typeface="Arial" pitchFamily="34" charset="0"/>
              </a:endParaRPr>
            </a:p>
          </p:txBody>
        </p:sp>
      </p:grpSp>
      <p:sp>
        <p:nvSpPr>
          <p:cNvPr id="1062" name="Text Box 15"/>
          <p:cNvSpPr txBox="1">
            <a:spLocks noChangeArrowheads="1"/>
          </p:cNvSpPr>
          <p:nvPr/>
        </p:nvSpPr>
        <p:spPr bwMode="auto">
          <a:xfrm>
            <a:off x="400050" y="6340475"/>
            <a:ext cx="1839913" cy="360363"/>
          </a:xfrm>
          <a:prstGeom prst="rect">
            <a:avLst/>
          </a:prstGeom>
          <a:noFill/>
          <a:ln w="9525">
            <a:noFill/>
            <a:miter lim="800000"/>
            <a:headEnd/>
            <a:tailEnd/>
          </a:ln>
        </p:spPr>
        <p:txBody>
          <a:bodyPr lIns="96609" tIns="48304" rIns="96609" bIns="48304" anchor="ctr">
            <a:spAutoFit/>
          </a:bodyPr>
          <a:lstStyle/>
          <a:p>
            <a:pPr defTabSz="966182" eaLnBrk="0" fontAlgn="auto" hangingPunct="0">
              <a:spcBef>
                <a:spcPct val="50000"/>
              </a:spcBef>
              <a:spcAft>
                <a:spcPts val="0"/>
              </a:spcAft>
              <a:defRPr/>
            </a:pPr>
            <a:r>
              <a:rPr lang="en-US" sz="1700" dirty="0">
                <a:solidFill>
                  <a:schemeClr val="bg1"/>
                </a:solidFill>
                <a:latin typeface="+mj-lt"/>
                <a:cs typeface="+mn-cs"/>
              </a:rPr>
              <a:t>  As of </a:t>
            </a:r>
            <a:r>
              <a:rPr lang="en-US" sz="1700" dirty="0">
                <a:solidFill>
                  <a:schemeClr val="bg1"/>
                </a:solidFill>
                <a:latin typeface="+mj-lt"/>
                <a:cs typeface="+mn-cs"/>
              </a:rPr>
              <a:t>01 Apr </a:t>
            </a:r>
            <a:r>
              <a:rPr lang="en-US" sz="1700" dirty="0">
                <a:solidFill>
                  <a:schemeClr val="bg1"/>
                </a:solidFill>
                <a:latin typeface="+mj-lt"/>
                <a:cs typeface="+mn-cs"/>
              </a:rPr>
              <a:t>15</a:t>
            </a:r>
          </a:p>
        </p:txBody>
      </p:sp>
      <p:sp>
        <p:nvSpPr>
          <p:cNvPr id="2126" name="TextBox 26"/>
          <p:cNvSpPr txBox="1">
            <a:spLocks noChangeArrowheads="1"/>
          </p:cNvSpPr>
          <p:nvPr/>
        </p:nvSpPr>
        <p:spPr bwMode="auto">
          <a:xfrm>
            <a:off x="560388" y="5934075"/>
            <a:ext cx="3519487" cy="360363"/>
          </a:xfrm>
          <a:prstGeom prst="rect">
            <a:avLst/>
          </a:prstGeom>
          <a:noFill/>
          <a:ln w="9525">
            <a:noFill/>
            <a:miter lim="800000"/>
            <a:headEnd/>
            <a:tailEnd/>
          </a:ln>
        </p:spPr>
        <p:txBody>
          <a:bodyPr lIns="96609" tIns="48304" rIns="96609" bIns="48304">
            <a:spAutoFit/>
          </a:bodyPr>
          <a:lstStyle/>
          <a:p>
            <a:r>
              <a:rPr lang="en-US" sz="1700" b="1">
                <a:solidFill>
                  <a:srgbClr val="000000"/>
                </a:solidFill>
                <a:latin typeface="Calibri" pitchFamily="34" charset="0"/>
              </a:rPr>
              <a:t>PAANG Total as of</a:t>
            </a:r>
            <a:r>
              <a:rPr lang="en-US" sz="1700" b="1">
                <a:latin typeface="Calibri" pitchFamily="34" charset="0"/>
              </a:rPr>
              <a:t> 29 JAN 15</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http://www.donthatemiami.com/wp-content/uploads/2012/08/2009-usa-flag-graphics.jpg"/>
          <p:cNvPicPr>
            <a:picLocks noChangeAspect="1" noChangeArrowheads="1"/>
          </p:cNvPicPr>
          <p:nvPr/>
        </p:nvPicPr>
        <p:blipFill>
          <a:blip r:embed="rId3"/>
          <a:srcRect/>
          <a:stretch>
            <a:fillRect/>
          </a:stretch>
        </p:blipFill>
        <p:spPr bwMode="auto">
          <a:xfrm>
            <a:off x="720725" y="731838"/>
            <a:ext cx="8159750" cy="5851525"/>
          </a:xfrm>
          <a:prstGeom prst="rect">
            <a:avLst/>
          </a:prstGeom>
          <a:noFill/>
          <a:ln w="28575">
            <a:noFill/>
            <a:miter lim="800000"/>
            <a:headEnd/>
            <a:tailEnd/>
          </a:ln>
        </p:spPr>
      </p:pic>
      <p:sp>
        <p:nvSpPr>
          <p:cNvPr id="5" name="Rectangle 4"/>
          <p:cNvSpPr/>
          <p:nvPr/>
        </p:nvSpPr>
        <p:spPr>
          <a:xfrm>
            <a:off x="720725" y="2763838"/>
            <a:ext cx="8159750" cy="1590675"/>
          </a:xfrm>
          <a:prstGeom prst="rect">
            <a:avLst/>
          </a:prstGeom>
          <a:solidFill>
            <a:schemeClr val="bg1"/>
          </a:solidFill>
          <a:ln>
            <a:noFill/>
          </a:ln>
        </p:spPr>
        <p:txBody>
          <a:bodyPr lIns="96434" tIns="48218" rIns="96434" bIns="48218">
            <a:spAutoFit/>
          </a:bodyPr>
          <a:lstStyle/>
          <a:p>
            <a:pPr algn="ctr" defTabSz="966182" fontAlgn="auto">
              <a:spcBef>
                <a:spcPts val="0"/>
              </a:spcBef>
              <a:spcAft>
                <a:spcPts val="0"/>
              </a:spcAft>
              <a:defRPr/>
            </a:pPr>
            <a:endParaRPr lang="en-US" sz="1100" b="1" dirty="0">
              <a:latin typeface="+mj-lt"/>
              <a:cs typeface="+mn-cs"/>
            </a:endParaRPr>
          </a:p>
          <a:p>
            <a:pPr algn="ctr" defTabSz="966182" fontAlgn="auto">
              <a:spcBef>
                <a:spcPts val="0"/>
              </a:spcBef>
              <a:spcAft>
                <a:spcPts val="0"/>
              </a:spcAft>
              <a:defRPr/>
            </a:pPr>
            <a:r>
              <a:rPr lang="en-US" sz="3800" b="1" dirty="0">
                <a:latin typeface="+mj-lt"/>
                <a:cs typeface="+mn-cs"/>
              </a:rPr>
              <a:t>MG </a:t>
            </a:r>
            <a:r>
              <a:rPr lang="en-US" sz="3800" b="1" dirty="0">
                <a:latin typeface="+mj-lt"/>
                <a:cs typeface="+mn-cs"/>
              </a:rPr>
              <a:t>James R. Joseph</a:t>
            </a:r>
            <a:endParaRPr lang="en-US" sz="3800" b="1" dirty="0">
              <a:latin typeface="+mj-lt"/>
              <a:cs typeface="+mn-cs"/>
            </a:endParaRPr>
          </a:p>
          <a:p>
            <a:pPr algn="ctr" defTabSz="966182" fontAlgn="auto">
              <a:spcBef>
                <a:spcPts val="0"/>
              </a:spcBef>
              <a:spcAft>
                <a:spcPts val="0"/>
              </a:spcAft>
              <a:defRPr/>
            </a:pPr>
            <a:r>
              <a:rPr lang="en-US" sz="3800" b="1" dirty="0">
                <a:latin typeface="+mj-lt"/>
                <a:cs typeface="+mn-cs"/>
              </a:rPr>
              <a:t>Acting Adjutant General</a:t>
            </a:r>
            <a:endParaRPr lang="en-US" sz="3800" b="1" dirty="0">
              <a:latin typeface="+mj-lt"/>
              <a:cs typeface="+mn-cs"/>
            </a:endParaRPr>
          </a:p>
          <a:p>
            <a:pPr algn="ctr" defTabSz="966182" fontAlgn="auto">
              <a:spcBef>
                <a:spcPts val="0"/>
              </a:spcBef>
              <a:spcAft>
                <a:spcPts val="0"/>
              </a:spcAft>
              <a:defRPr/>
            </a:pPr>
            <a:endParaRPr lang="en-US" sz="1100" b="1" dirty="0">
              <a:latin typeface="+mj-lt"/>
              <a:cs typeface="+mn-cs"/>
            </a:endParaRPr>
          </a:p>
        </p:txBody>
      </p:sp>
      <p:pic>
        <p:nvPicPr>
          <p:cNvPr id="6" name="Picture 8" descr="PANG_Lion_Facing_Left"/>
          <p:cNvPicPr>
            <a:picLocks noChangeAspect="1" noChangeArrowheads="1"/>
          </p:cNvPicPr>
          <p:nvPr/>
        </p:nvPicPr>
        <p:blipFill>
          <a:blip r:embed="rId4" cstate="print"/>
          <a:srcRect/>
          <a:stretch>
            <a:fillRect/>
          </a:stretch>
        </p:blipFill>
        <p:spPr bwMode="auto">
          <a:xfrm>
            <a:off x="3200400" y="4145279"/>
            <a:ext cx="3211486" cy="2658126"/>
          </a:xfrm>
          <a:prstGeom prst="rect">
            <a:avLst/>
          </a:prstGeom>
          <a:noFill/>
          <a:ln w="9525">
            <a:noFill/>
            <a:miter lim="800000"/>
            <a:headEnd/>
            <a:tailEnd/>
          </a:ln>
          <a:effectLst>
            <a:softEdge rad="12700"/>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http://www.donthatemiami.com/wp-content/uploads/2012/08/2009-usa-flag-graphics.jpg"/>
          <p:cNvPicPr>
            <a:picLocks noChangeAspect="1" noChangeArrowheads="1"/>
          </p:cNvPicPr>
          <p:nvPr/>
        </p:nvPicPr>
        <p:blipFill>
          <a:blip r:embed="rId3"/>
          <a:srcRect/>
          <a:stretch>
            <a:fillRect/>
          </a:stretch>
        </p:blipFill>
        <p:spPr bwMode="auto">
          <a:xfrm>
            <a:off x="720725" y="731838"/>
            <a:ext cx="8159750" cy="5851525"/>
          </a:xfrm>
          <a:prstGeom prst="rect">
            <a:avLst/>
          </a:prstGeom>
          <a:noFill/>
          <a:ln w="28575">
            <a:noFill/>
            <a:miter lim="800000"/>
            <a:headEnd/>
            <a:tailEnd/>
          </a:ln>
        </p:spPr>
      </p:pic>
      <p:sp>
        <p:nvSpPr>
          <p:cNvPr id="5" name="Rectangle 4"/>
          <p:cNvSpPr/>
          <p:nvPr/>
        </p:nvSpPr>
        <p:spPr>
          <a:xfrm>
            <a:off x="720725" y="2763838"/>
            <a:ext cx="8159750" cy="1590675"/>
          </a:xfrm>
          <a:prstGeom prst="rect">
            <a:avLst/>
          </a:prstGeom>
          <a:solidFill>
            <a:schemeClr val="bg1"/>
          </a:solidFill>
          <a:ln>
            <a:noFill/>
          </a:ln>
        </p:spPr>
        <p:txBody>
          <a:bodyPr lIns="96434" tIns="48218" rIns="96434" bIns="48218">
            <a:spAutoFit/>
          </a:bodyPr>
          <a:lstStyle/>
          <a:p>
            <a:pPr algn="ctr" defTabSz="966182" fontAlgn="auto">
              <a:spcBef>
                <a:spcPts val="0"/>
              </a:spcBef>
              <a:spcAft>
                <a:spcPts val="0"/>
              </a:spcAft>
              <a:defRPr/>
            </a:pPr>
            <a:endParaRPr lang="en-US" sz="1100" b="1" dirty="0">
              <a:latin typeface="+mj-lt"/>
              <a:cs typeface="+mn-cs"/>
            </a:endParaRPr>
          </a:p>
          <a:p>
            <a:pPr algn="ctr" defTabSz="966182" fontAlgn="auto">
              <a:spcBef>
                <a:spcPts val="0"/>
              </a:spcBef>
              <a:spcAft>
                <a:spcPts val="0"/>
              </a:spcAft>
              <a:defRPr/>
            </a:pPr>
            <a:r>
              <a:rPr lang="en-US" sz="3800" b="1" dirty="0">
                <a:latin typeface="+mj-lt"/>
                <a:cs typeface="+mn-cs"/>
              </a:rPr>
              <a:t>Good of the Order</a:t>
            </a:r>
          </a:p>
          <a:p>
            <a:pPr algn="ctr" defTabSz="966182" fontAlgn="auto">
              <a:spcBef>
                <a:spcPts val="0"/>
              </a:spcBef>
              <a:spcAft>
                <a:spcPts val="0"/>
              </a:spcAft>
              <a:defRPr/>
            </a:pPr>
            <a:r>
              <a:rPr lang="en-US" sz="3800" b="1" dirty="0">
                <a:latin typeface="+mj-lt"/>
                <a:cs typeface="+mn-cs"/>
              </a:rPr>
              <a:t>Announcements</a:t>
            </a:r>
            <a:endParaRPr lang="en-US" sz="3800" b="1" dirty="0">
              <a:latin typeface="+mj-lt"/>
              <a:cs typeface="+mn-cs"/>
            </a:endParaRPr>
          </a:p>
          <a:p>
            <a:pPr algn="ctr" defTabSz="966182" fontAlgn="auto">
              <a:spcBef>
                <a:spcPts val="0"/>
              </a:spcBef>
              <a:spcAft>
                <a:spcPts val="0"/>
              </a:spcAft>
              <a:defRPr/>
            </a:pPr>
            <a:endParaRPr lang="en-US" sz="1100" b="1" dirty="0">
              <a:latin typeface="+mj-lt"/>
              <a:cs typeface="+mn-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178175" y="3692525"/>
            <a:ext cx="204788" cy="398463"/>
          </a:xfrm>
          <a:prstGeom prst="rect">
            <a:avLst/>
          </a:prstGeom>
          <a:noFill/>
          <a:ln w="9525">
            <a:noFill/>
            <a:miter lim="800000"/>
            <a:headEnd/>
            <a:tailEnd/>
          </a:ln>
        </p:spPr>
        <p:txBody>
          <a:bodyPr wrap="none" lIns="102107" tIns="51055" rIns="102107" bIns="51055">
            <a:spAutoFit/>
          </a:bodyPr>
          <a:lstStyle/>
          <a:p>
            <a:endParaRPr lang="en-US">
              <a:latin typeface="Calibri" pitchFamily="34" charset="0"/>
            </a:endParaRPr>
          </a:p>
        </p:txBody>
      </p:sp>
      <p:grpSp>
        <p:nvGrpSpPr>
          <p:cNvPr id="44035" name="Group 4"/>
          <p:cNvGrpSpPr>
            <a:grpSpLocks/>
          </p:cNvGrpSpPr>
          <p:nvPr/>
        </p:nvGrpSpPr>
        <p:grpSpPr bwMode="auto">
          <a:xfrm>
            <a:off x="320675" y="433388"/>
            <a:ext cx="9075738" cy="738187"/>
            <a:chOff x="478394" y="406400"/>
            <a:chExt cx="8644414" cy="692574"/>
          </a:xfrm>
        </p:grpSpPr>
        <p:pic>
          <p:nvPicPr>
            <p:cNvPr id="44042"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sp>
          <p:nvSpPr>
            <p:cNvPr id="44043" name="Rectangle 5"/>
            <p:cNvSpPr txBox="1">
              <a:spLocks noChangeArrowheads="1"/>
            </p:cNvSpPr>
            <p:nvPr/>
          </p:nvSpPr>
          <p:spPr bwMode="auto">
            <a:xfrm>
              <a:off x="480060" y="481745"/>
              <a:ext cx="6000750" cy="420771"/>
            </a:xfrm>
            <a:prstGeom prst="rect">
              <a:avLst/>
            </a:prstGeom>
            <a:noFill/>
            <a:ln w="9525">
              <a:noFill/>
              <a:miter lim="800000"/>
              <a:headEnd/>
              <a:tailEnd/>
            </a:ln>
          </p:spPr>
          <p:txBody>
            <a:bodyPr lIns="96661" tIns="48331" rIns="96661" bIns="48331" anchor="ctr">
              <a:spAutoFit/>
            </a:bodyPr>
            <a:lstStyle/>
            <a:p>
              <a:pPr algn="ctr" defTabSz="914400"/>
              <a:r>
                <a:rPr lang="en-US" sz="2200" b="1">
                  <a:solidFill>
                    <a:schemeClr val="bg1"/>
                  </a:solidFill>
                  <a:latin typeface="Calibri" pitchFamily="34" charset="0"/>
                </a:rPr>
                <a:t>NEXT MEETING</a:t>
              </a:r>
            </a:p>
          </p:txBody>
        </p:sp>
      </p:grpSp>
      <p:grpSp>
        <p:nvGrpSpPr>
          <p:cNvPr id="44036" name="Group 7"/>
          <p:cNvGrpSpPr>
            <a:grpSpLocks/>
          </p:cNvGrpSpPr>
          <p:nvPr/>
        </p:nvGrpSpPr>
        <p:grpSpPr bwMode="auto">
          <a:xfrm>
            <a:off x="115888" y="6762750"/>
            <a:ext cx="9324975" cy="433388"/>
            <a:chOff x="400050" y="6339840"/>
            <a:chExt cx="8881110" cy="406400"/>
          </a:xfrm>
        </p:grpSpPr>
        <p:pic>
          <p:nvPicPr>
            <p:cNvPr id="44038" name="Picture 25" descr="red bottom banner"/>
            <p:cNvPicPr>
              <a:picLocks noChangeAspect="1" noChangeArrowheads="1"/>
            </p:cNvPicPr>
            <p:nvPr/>
          </p:nvPicPr>
          <p:blipFill>
            <a:blip r:embed="rId3"/>
            <a:srcRect/>
            <a:stretch>
              <a:fillRect/>
            </a:stretch>
          </p:blipFill>
          <p:spPr bwMode="auto">
            <a:xfrm>
              <a:off x="480060" y="6343227"/>
              <a:ext cx="8801100" cy="403013"/>
            </a:xfrm>
            <a:prstGeom prst="rect">
              <a:avLst/>
            </a:prstGeom>
            <a:noFill/>
            <a:ln w="9525">
              <a:noFill/>
              <a:miter lim="800000"/>
              <a:headEnd/>
              <a:tailEnd/>
            </a:ln>
          </p:spPr>
        </p:pic>
        <p:sp>
          <p:nvSpPr>
            <p:cNvPr id="4403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a:solidFill>
                    <a:schemeClr val="bg1"/>
                  </a:solidFill>
                  <a:latin typeface="Verdana" pitchFamily="34" charset="0"/>
                </a:rPr>
                <a:t>&gt; country</a:t>
              </a:r>
            </a:p>
          </p:txBody>
        </p:sp>
        <p:sp>
          <p:nvSpPr>
            <p:cNvPr id="4404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39840"/>
              <a:ext cx="1840025" cy="360252"/>
            </a:xfrm>
            <a:prstGeom prst="rect">
              <a:avLst/>
            </a:prstGeom>
            <a:noFill/>
            <a:ln w="9525">
              <a:noFill/>
              <a:miter lim="800000"/>
              <a:headEnd/>
              <a:tailEnd/>
            </a:ln>
          </p:spPr>
          <p:txBody>
            <a:bodyPr lIns="96661" tIns="48331" rIns="96661" bIns="48331" anchor="ctr">
              <a:spAutoFit/>
            </a:bodyPr>
            <a:lstStyle/>
            <a:p>
              <a:pPr defTabSz="966182" eaLnBrk="0" fontAlgn="auto" hangingPunct="0">
                <a:spcBef>
                  <a:spcPct val="50000"/>
                </a:spcBef>
                <a:spcAft>
                  <a:spcPts val="0"/>
                </a:spcAft>
                <a:defRPr/>
              </a:pPr>
              <a:r>
                <a:rPr lang="en-US" sz="1800" b="1" dirty="0">
                  <a:solidFill>
                    <a:schemeClr val="bg1"/>
                  </a:solidFill>
                  <a:latin typeface="+mn-lt"/>
                  <a:cs typeface="+mn-cs"/>
                </a:rPr>
                <a:t>  </a:t>
              </a:r>
              <a:r>
                <a:rPr lang="en-US" sz="1800" dirty="0">
                  <a:solidFill>
                    <a:schemeClr val="bg1"/>
                  </a:solidFill>
                  <a:latin typeface="+mj-lt"/>
                  <a:cs typeface="+mn-cs"/>
                </a:rPr>
                <a:t>As of 24 MAR 15</a:t>
              </a:r>
              <a:endParaRPr lang="en-US" sz="1800" dirty="0">
                <a:solidFill>
                  <a:schemeClr val="bg1"/>
                </a:solidFill>
                <a:latin typeface="+mj-lt"/>
                <a:cs typeface="+mn-cs"/>
              </a:endParaRPr>
            </a:p>
          </p:txBody>
        </p:sp>
      </p:grpSp>
      <p:sp>
        <p:nvSpPr>
          <p:cNvPr id="14" name="TextBox 13"/>
          <p:cNvSpPr txBox="1"/>
          <p:nvPr/>
        </p:nvSpPr>
        <p:spPr>
          <a:xfrm>
            <a:off x="0" y="2363788"/>
            <a:ext cx="9601200" cy="3046412"/>
          </a:xfrm>
          <a:prstGeom prst="rect">
            <a:avLst/>
          </a:prstGeom>
          <a:noFill/>
        </p:spPr>
        <p:txBody>
          <a:bodyPr lIns="91375" tIns="45687" rIns="91375" bIns="45687">
            <a:spAutoFit/>
          </a:bodyPr>
          <a:lstStyle/>
          <a:p>
            <a:pPr algn="ctr" defTabSz="966182" fontAlgn="auto">
              <a:spcBef>
                <a:spcPts val="0"/>
              </a:spcBef>
              <a:spcAft>
                <a:spcPts val="0"/>
              </a:spcAft>
              <a:defRPr/>
            </a:pPr>
            <a:r>
              <a:rPr lang="en-US" sz="4800" dirty="0">
                <a:solidFill>
                  <a:schemeClr val="tx2">
                    <a:lumMod val="75000"/>
                  </a:schemeClr>
                </a:solidFill>
                <a:latin typeface="+mn-lt"/>
                <a:cs typeface="+mn-cs"/>
              </a:rPr>
              <a:t>Friday, June 5, 2015 at 10:00AM</a:t>
            </a:r>
          </a:p>
          <a:p>
            <a:pPr algn="ctr" defTabSz="966182" fontAlgn="auto">
              <a:spcBef>
                <a:spcPts val="0"/>
              </a:spcBef>
              <a:spcAft>
                <a:spcPts val="0"/>
              </a:spcAft>
              <a:defRPr/>
            </a:pPr>
            <a:r>
              <a:rPr lang="en-US" sz="4800" dirty="0">
                <a:solidFill>
                  <a:schemeClr val="tx2">
                    <a:lumMod val="75000"/>
                  </a:schemeClr>
                </a:solidFill>
                <a:latin typeface="+mn-lt"/>
                <a:cs typeface="+mn-cs"/>
              </a:rPr>
              <a:t>Fort Indiantown Gap, Bldg 9-65</a:t>
            </a:r>
          </a:p>
          <a:p>
            <a:pPr algn="ctr" defTabSz="966182" fontAlgn="auto">
              <a:spcBef>
                <a:spcPts val="0"/>
              </a:spcBef>
              <a:spcAft>
                <a:spcPts val="0"/>
              </a:spcAft>
              <a:defRPr/>
            </a:pPr>
            <a:r>
              <a:rPr lang="en-US" sz="4800" dirty="0">
                <a:solidFill>
                  <a:schemeClr val="tx2">
                    <a:lumMod val="75000"/>
                  </a:schemeClr>
                </a:solidFill>
                <a:latin typeface="+mn-lt"/>
                <a:cs typeface="+mn-cs"/>
              </a:rPr>
              <a:t>Arrowheads Community Club</a:t>
            </a:r>
          </a:p>
          <a:p>
            <a:pPr algn="ctr" defTabSz="966182" fontAlgn="auto">
              <a:spcBef>
                <a:spcPts val="0"/>
              </a:spcBef>
              <a:spcAft>
                <a:spcPts val="0"/>
              </a:spcAft>
              <a:defRPr/>
            </a:pPr>
            <a:r>
              <a:rPr lang="en-US" sz="4800" dirty="0">
                <a:solidFill>
                  <a:schemeClr val="tx2">
                    <a:lumMod val="75000"/>
                  </a:schemeClr>
                </a:solidFill>
                <a:latin typeface="+mn-lt"/>
                <a:cs typeface="+mn-cs"/>
              </a:rPr>
              <a:t>Annville, PA 17003</a:t>
            </a:r>
            <a:endParaRPr lang="en-US" sz="4800" dirty="0">
              <a:solidFill>
                <a:schemeClr val="tx2">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www.donthatemiami.com/wp-content/uploads/2012/08/2009-usa-flag-graphics.jpg"/>
          <p:cNvPicPr>
            <a:picLocks noChangeAspect="1" noChangeArrowheads="1"/>
          </p:cNvPicPr>
          <p:nvPr/>
        </p:nvPicPr>
        <p:blipFill>
          <a:blip r:embed="rId3"/>
          <a:srcRect/>
          <a:stretch>
            <a:fillRect/>
          </a:stretch>
        </p:blipFill>
        <p:spPr bwMode="auto">
          <a:xfrm>
            <a:off x="960438" y="731838"/>
            <a:ext cx="7761287" cy="5770562"/>
          </a:xfrm>
          <a:prstGeom prst="rect">
            <a:avLst/>
          </a:prstGeom>
          <a:noFill/>
          <a:ln w="28575">
            <a:noFill/>
            <a:miter lim="800000"/>
            <a:headEnd/>
            <a:tailEnd/>
          </a:ln>
        </p:spPr>
      </p:pic>
      <p:sp>
        <p:nvSpPr>
          <p:cNvPr id="5" name="Rectangle 4"/>
          <p:cNvSpPr/>
          <p:nvPr/>
        </p:nvSpPr>
        <p:spPr>
          <a:xfrm>
            <a:off x="960438" y="2763838"/>
            <a:ext cx="7761287" cy="1589087"/>
          </a:xfrm>
          <a:prstGeom prst="rect">
            <a:avLst/>
          </a:prstGeom>
          <a:solidFill>
            <a:schemeClr val="bg1"/>
          </a:solidFill>
          <a:ln>
            <a:noFill/>
          </a:ln>
        </p:spPr>
        <p:txBody>
          <a:bodyPr lIns="96399" tIns="48201" rIns="96399" bIns="48201">
            <a:spAutoFit/>
          </a:bodyPr>
          <a:lstStyle/>
          <a:p>
            <a:pPr algn="ctr" defTabSz="966182" fontAlgn="auto">
              <a:spcBef>
                <a:spcPts val="0"/>
              </a:spcBef>
              <a:spcAft>
                <a:spcPts val="0"/>
              </a:spcAft>
              <a:defRPr/>
            </a:pPr>
            <a:endParaRPr lang="en-US" sz="600" b="1" dirty="0">
              <a:latin typeface="+mj-lt"/>
              <a:cs typeface="+mn-cs"/>
            </a:endParaRPr>
          </a:p>
          <a:p>
            <a:pPr algn="ctr" defTabSz="966182" fontAlgn="auto">
              <a:spcBef>
                <a:spcPts val="0"/>
              </a:spcBef>
              <a:spcAft>
                <a:spcPts val="0"/>
              </a:spcAft>
              <a:defRPr/>
            </a:pPr>
            <a:r>
              <a:rPr lang="en-US" sz="3800" b="1" dirty="0">
                <a:latin typeface="+mj-lt"/>
                <a:cs typeface="+mn-cs"/>
              </a:rPr>
              <a:t>BG Anthony </a:t>
            </a:r>
            <a:r>
              <a:rPr lang="en-US" sz="3800" b="1" dirty="0" err="1">
                <a:latin typeface="+mj-lt"/>
                <a:cs typeface="+mn-cs"/>
              </a:rPr>
              <a:t>Carrelli</a:t>
            </a:r>
            <a:endParaRPr lang="en-US" sz="3800" b="1" dirty="0">
              <a:latin typeface="+mj-lt"/>
              <a:cs typeface="+mn-cs"/>
            </a:endParaRPr>
          </a:p>
          <a:p>
            <a:pPr algn="ctr" defTabSz="966182" fontAlgn="auto">
              <a:spcBef>
                <a:spcPts val="0"/>
              </a:spcBef>
              <a:spcAft>
                <a:spcPts val="0"/>
              </a:spcAft>
              <a:defRPr/>
            </a:pPr>
            <a:r>
              <a:rPr lang="en-US" sz="3800" b="1" dirty="0">
                <a:latin typeface="+mj-lt"/>
                <a:cs typeface="+mn-cs"/>
              </a:rPr>
              <a:t>Air National Guard</a:t>
            </a:r>
          </a:p>
          <a:p>
            <a:pPr algn="ctr" defTabSz="966182" fontAlgn="auto">
              <a:spcBef>
                <a:spcPts val="0"/>
              </a:spcBef>
              <a:spcAft>
                <a:spcPts val="0"/>
              </a:spcAft>
              <a:defRPr/>
            </a:pPr>
            <a:endParaRPr lang="en-US" sz="1500" b="1" dirty="0">
              <a:latin typeface="+mj-lt"/>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Military Vet logo banner"/>
          <p:cNvPicPr>
            <a:picLocks noChangeAspect="1" noChangeArrowheads="1"/>
          </p:cNvPicPr>
          <p:nvPr/>
        </p:nvPicPr>
        <p:blipFill>
          <a:blip r:embed="rId2"/>
          <a:srcRect/>
          <a:stretch>
            <a:fillRect/>
          </a:stretch>
        </p:blipFill>
        <p:spPr bwMode="auto">
          <a:xfrm>
            <a:off x="477838" y="406400"/>
            <a:ext cx="8645525" cy="692150"/>
          </a:xfrm>
          <a:prstGeom prst="rect">
            <a:avLst/>
          </a:prstGeom>
          <a:noFill/>
          <a:ln w="9525">
            <a:noFill/>
            <a:miter lim="800000"/>
            <a:headEnd/>
            <a:tailEnd/>
          </a:ln>
        </p:spPr>
      </p:pic>
      <p:sp>
        <p:nvSpPr>
          <p:cNvPr id="12291" name="Rectangle 2"/>
          <p:cNvSpPr>
            <a:spLocks noChangeArrowheads="1"/>
          </p:cNvSpPr>
          <p:nvPr/>
        </p:nvSpPr>
        <p:spPr bwMode="auto">
          <a:xfrm>
            <a:off x="400050" y="2311400"/>
            <a:ext cx="8721725" cy="590550"/>
          </a:xfrm>
          <a:prstGeom prst="rect">
            <a:avLst/>
          </a:prstGeom>
          <a:noFill/>
          <a:ln w="9525">
            <a:noFill/>
            <a:miter lim="800000"/>
            <a:headEnd/>
            <a:tailEnd/>
          </a:ln>
        </p:spPr>
        <p:txBody>
          <a:bodyPr lIns="96470" tIns="48235" rIns="96470" bIns="48235">
            <a:spAutoFit/>
          </a:bodyPr>
          <a:lstStyle/>
          <a:p>
            <a:pPr algn="ctr"/>
            <a:endParaRPr lang="en-US" sz="3200" b="1">
              <a:latin typeface="Calibri" pitchFamily="34" charset="0"/>
            </a:endParaRPr>
          </a:p>
        </p:txBody>
      </p:sp>
      <p:sp>
        <p:nvSpPr>
          <p:cNvPr id="12292" name="Rectangle 7"/>
          <p:cNvSpPr>
            <a:spLocks noChangeArrowheads="1"/>
          </p:cNvSpPr>
          <p:nvPr/>
        </p:nvSpPr>
        <p:spPr bwMode="auto">
          <a:xfrm>
            <a:off x="3027363" y="3460750"/>
            <a:ext cx="195262" cy="393700"/>
          </a:xfrm>
          <a:prstGeom prst="rect">
            <a:avLst/>
          </a:prstGeom>
          <a:noFill/>
          <a:ln w="9525">
            <a:noFill/>
            <a:miter lim="800000"/>
            <a:headEnd/>
            <a:tailEnd/>
          </a:ln>
        </p:spPr>
        <p:txBody>
          <a:bodyPr wrap="none" lIns="96470" tIns="48235" rIns="96470" bIns="48235">
            <a:spAutoFit/>
          </a:bodyPr>
          <a:lstStyle/>
          <a:p>
            <a:endParaRPr lang="en-US">
              <a:latin typeface="Calibri" pitchFamily="34" charset="0"/>
            </a:endParaRPr>
          </a:p>
        </p:txBody>
      </p:sp>
      <p:sp>
        <p:nvSpPr>
          <p:cNvPr id="12293" name="Rectangle 5"/>
          <p:cNvSpPr>
            <a:spLocks noGrp="1" noChangeArrowheads="1"/>
          </p:cNvSpPr>
          <p:nvPr>
            <p:ph type="ctrTitle"/>
          </p:nvPr>
        </p:nvSpPr>
        <p:spPr>
          <a:xfrm>
            <a:off x="479425" y="487363"/>
            <a:ext cx="6000750" cy="427037"/>
          </a:xfrm>
        </p:spPr>
        <p:txBody>
          <a:bodyPr>
            <a:spAutoFit/>
          </a:bodyPr>
          <a:lstStyle/>
          <a:p>
            <a:r>
              <a:rPr lang="en-US" sz="2100" b="1" smtClean="0">
                <a:solidFill>
                  <a:schemeClr val="bg1"/>
                </a:solidFill>
              </a:rPr>
              <a:t>Air Guard Update</a:t>
            </a:r>
          </a:p>
        </p:txBody>
      </p:sp>
      <p:grpSp>
        <p:nvGrpSpPr>
          <p:cNvPr id="12294" name="Group 17"/>
          <p:cNvGrpSpPr>
            <a:grpSpLocks/>
          </p:cNvGrpSpPr>
          <p:nvPr/>
        </p:nvGrpSpPr>
        <p:grpSpPr bwMode="auto">
          <a:xfrm>
            <a:off x="400050" y="6421438"/>
            <a:ext cx="8880475" cy="406400"/>
            <a:chOff x="381000" y="6019800"/>
            <a:chExt cx="8458200" cy="381000"/>
          </a:xfrm>
        </p:grpSpPr>
        <p:pic>
          <p:nvPicPr>
            <p:cNvPr id="12296" name="Picture 25" descr="red bottom banner"/>
            <p:cNvPicPr>
              <a:picLocks noChangeAspect="1" noChangeArrowheads="1"/>
            </p:cNvPicPr>
            <p:nvPr/>
          </p:nvPicPr>
          <p:blipFill>
            <a:blip r:embed="rId3"/>
            <a:srcRect/>
            <a:stretch>
              <a:fillRect/>
            </a:stretch>
          </p:blipFill>
          <p:spPr bwMode="auto">
            <a:xfrm>
              <a:off x="457200" y="6022975"/>
              <a:ext cx="8382000" cy="377825"/>
            </a:xfrm>
            <a:prstGeom prst="rect">
              <a:avLst/>
            </a:prstGeom>
            <a:noFill/>
            <a:ln w="9525">
              <a:noFill/>
              <a:miter lim="800000"/>
              <a:headEnd/>
              <a:tailEnd/>
            </a:ln>
          </p:spPr>
        </p:pic>
        <p:sp>
          <p:nvSpPr>
            <p:cNvPr id="12297"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12298"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1062" name="Text Box 15"/>
            <p:cNvSpPr txBox="1">
              <a:spLocks noChangeArrowheads="1"/>
            </p:cNvSpPr>
            <p:nvPr/>
          </p:nvSpPr>
          <p:spPr bwMode="auto">
            <a:xfrm>
              <a:off x="381000" y="6019800"/>
              <a:ext cx="1905136" cy="337839"/>
            </a:xfrm>
            <a:prstGeom prst="rect">
              <a:avLst/>
            </a:prstGeom>
            <a:noFill/>
            <a:ln w="9525">
              <a:noFill/>
              <a:miter lim="800000"/>
              <a:headEnd/>
              <a:tailEnd/>
            </a:ln>
          </p:spPr>
          <p:txBody>
            <a:bodyPr anchor="ctr">
              <a:spAutoFit/>
            </a:bodyPr>
            <a:lstStyle/>
            <a:p>
              <a:pPr defTabSz="966182" eaLnBrk="0" fontAlgn="auto" hangingPunct="0">
                <a:spcBef>
                  <a:spcPct val="50000"/>
                </a:spcBef>
                <a:spcAft>
                  <a:spcPts val="0"/>
                </a:spcAft>
                <a:defRPr/>
              </a:pPr>
              <a:r>
                <a:rPr lang="en-US" sz="1700" dirty="0">
                  <a:solidFill>
                    <a:schemeClr val="bg1"/>
                  </a:solidFill>
                  <a:latin typeface="+mj-lt"/>
                  <a:cs typeface="+mn-cs"/>
                </a:rPr>
                <a:t>  As of </a:t>
              </a:r>
              <a:r>
                <a:rPr lang="en-US" sz="1700" dirty="0">
                  <a:solidFill>
                    <a:schemeClr val="bg1"/>
                  </a:solidFill>
                  <a:latin typeface="+mj-lt"/>
                  <a:cs typeface="+mn-cs"/>
                </a:rPr>
                <a:t>01Apr15</a:t>
              </a:r>
              <a:endParaRPr lang="en-US" sz="1700" dirty="0">
                <a:solidFill>
                  <a:schemeClr val="bg1"/>
                </a:solidFill>
                <a:latin typeface="+mj-lt"/>
                <a:cs typeface="+mn-cs"/>
              </a:endParaRPr>
            </a:p>
          </p:txBody>
        </p:sp>
      </p:grpSp>
      <p:sp>
        <p:nvSpPr>
          <p:cNvPr id="12295" name="TextBox 1"/>
          <p:cNvSpPr txBox="1">
            <a:spLocks noChangeArrowheads="1"/>
          </p:cNvSpPr>
          <p:nvPr/>
        </p:nvSpPr>
        <p:spPr bwMode="auto">
          <a:xfrm>
            <a:off x="479425" y="1544638"/>
            <a:ext cx="9042400" cy="3944937"/>
          </a:xfrm>
          <a:prstGeom prst="rect">
            <a:avLst/>
          </a:prstGeom>
          <a:noFill/>
          <a:ln w="9525">
            <a:noFill/>
            <a:miter lim="800000"/>
            <a:headEnd/>
            <a:tailEnd/>
          </a:ln>
        </p:spPr>
        <p:txBody>
          <a:bodyPr lIns="96636" tIns="48318" rIns="96636" bIns="48318">
            <a:spAutoFit/>
          </a:bodyPr>
          <a:lstStyle/>
          <a:p>
            <a:r>
              <a:rPr lang="en-US" sz="2500">
                <a:latin typeface="Calibri" pitchFamily="34" charset="0"/>
              </a:rPr>
              <a:t>Dec 14 – Jul 15	112</a:t>
            </a:r>
            <a:r>
              <a:rPr lang="en-US" sz="2500" baseline="30000">
                <a:latin typeface="Calibri" pitchFamily="34" charset="0"/>
              </a:rPr>
              <a:t>th</a:t>
            </a:r>
            <a:r>
              <a:rPr lang="en-US" sz="2500">
                <a:latin typeface="Calibri" pitchFamily="34" charset="0"/>
              </a:rPr>
              <a:t> Air Operations Squadron</a:t>
            </a:r>
          </a:p>
          <a:p>
            <a:r>
              <a:rPr lang="en-US" sz="2500">
                <a:latin typeface="Calibri" pitchFamily="34" charset="0"/>
              </a:rPr>
              <a:t>Apr 15 – May 15	171</a:t>
            </a:r>
            <a:r>
              <a:rPr lang="en-US" sz="2500" baseline="30000">
                <a:latin typeface="Calibri" pitchFamily="34" charset="0"/>
              </a:rPr>
              <a:t>st</a:t>
            </a:r>
            <a:r>
              <a:rPr lang="en-US" sz="2500">
                <a:latin typeface="Calibri" pitchFamily="34" charset="0"/>
              </a:rPr>
              <a:t> ARW Aviation Package</a:t>
            </a:r>
          </a:p>
          <a:p>
            <a:r>
              <a:rPr lang="en-US" sz="2500">
                <a:latin typeface="Calibri" pitchFamily="34" charset="0"/>
              </a:rPr>
              <a:t>Oct 15 – Jan 16	171</a:t>
            </a:r>
            <a:r>
              <a:rPr lang="en-US" sz="2500" baseline="30000">
                <a:latin typeface="Calibri" pitchFamily="34" charset="0"/>
              </a:rPr>
              <a:t>st</a:t>
            </a:r>
            <a:r>
              <a:rPr lang="en-US" sz="2500">
                <a:latin typeface="Calibri" pitchFamily="34" charset="0"/>
              </a:rPr>
              <a:t> ARW Aviation Package</a:t>
            </a:r>
          </a:p>
          <a:p>
            <a:r>
              <a:rPr lang="en-US" sz="2500">
                <a:latin typeface="Calibri" pitchFamily="34" charset="0"/>
              </a:rPr>
              <a:t>Oct 15 – Jan 16	193</a:t>
            </a:r>
            <a:r>
              <a:rPr lang="en-US" sz="2500" baseline="30000">
                <a:latin typeface="Calibri" pitchFamily="34" charset="0"/>
              </a:rPr>
              <a:t>rd</a:t>
            </a:r>
            <a:r>
              <a:rPr lang="en-US" sz="2500">
                <a:latin typeface="Calibri" pitchFamily="34" charset="0"/>
              </a:rPr>
              <a:t> SOW Aviation Package</a:t>
            </a:r>
          </a:p>
          <a:p>
            <a:endParaRPr lang="en-US" sz="2500">
              <a:latin typeface="Calibri" pitchFamily="34" charset="0"/>
            </a:endParaRPr>
          </a:p>
          <a:p>
            <a:endParaRPr lang="en-US" sz="2500">
              <a:latin typeface="Calibri" pitchFamily="34" charset="0"/>
            </a:endParaRPr>
          </a:p>
          <a:p>
            <a:r>
              <a:rPr lang="en-US" sz="2500">
                <a:latin typeface="Calibri" pitchFamily="34" charset="0"/>
              </a:rPr>
              <a:t>132 Currently Deployed</a:t>
            </a:r>
          </a:p>
          <a:p>
            <a:endParaRPr lang="en-US" sz="2500">
              <a:latin typeface="Calibri" pitchFamily="34" charset="0"/>
            </a:endParaRPr>
          </a:p>
          <a:p>
            <a:endParaRPr lang="en-US" sz="2500">
              <a:latin typeface="Calibri" pitchFamily="34" charset="0"/>
            </a:endParaRPr>
          </a:p>
          <a:p>
            <a:r>
              <a:rPr lang="en-US" sz="2500">
                <a:latin typeface="Calibri" pitchFamily="34" charset="0"/>
              </a:rPr>
              <a:t>Veteran’s Interest Topic – Garrison AF &amp; Global USAF capabilities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http://www.donthatemiami.com/wp-content/uploads/2012/08/2009-usa-flag-graphics.jpg"/>
          <p:cNvPicPr>
            <a:picLocks noChangeAspect="1" noChangeArrowheads="1"/>
          </p:cNvPicPr>
          <p:nvPr/>
        </p:nvPicPr>
        <p:blipFill>
          <a:blip r:embed="rId3"/>
          <a:srcRect/>
          <a:stretch>
            <a:fillRect/>
          </a:stretch>
        </p:blipFill>
        <p:spPr bwMode="auto">
          <a:xfrm>
            <a:off x="720725" y="731838"/>
            <a:ext cx="8159750" cy="5851525"/>
          </a:xfrm>
          <a:prstGeom prst="rect">
            <a:avLst/>
          </a:prstGeom>
          <a:noFill/>
          <a:ln w="28575">
            <a:noFill/>
            <a:miter lim="800000"/>
            <a:headEnd/>
            <a:tailEnd/>
          </a:ln>
        </p:spPr>
      </p:pic>
      <p:sp>
        <p:nvSpPr>
          <p:cNvPr id="5" name="Rectangle 4"/>
          <p:cNvSpPr/>
          <p:nvPr/>
        </p:nvSpPr>
        <p:spPr>
          <a:xfrm>
            <a:off x="720725" y="2763838"/>
            <a:ext cx="8159750" cy="2174875"/>
          </a:xfrm>
          <a:prstGeom prst="rect">
            <a:avLst/>
          </a:prstGeom>
          <a:solidFill>
            <a:schemeClr val="bg1"/>
          </a:solidFill>
          <a:ln>
            <a:noFill/>
          </a:ln>
        </p:spPr>
        <p:txBody>
          <a:bodyPr lIns="96399" tIns="48201" rIns="96399" bIns="48201">
            <a:spAutoFit/>
          </a:bodyPr>
          <a:lstStyle/>
          <a:p>
            <a:pPr algn="ctr" defTabSz="966182" fontAlgn="auto">
              <a:spcBef>
                <a:spcPts val="0"/>
              </a:spcBef>
              <a:spcAft>
                <a:spcPts val="0"/>
              </a:spcAft>
              <a:defRPr/>
            </a:pPr>
            <a:endParaRPr lang="en-US" sz="1100" b="1" dirty="0">
              <a:latin typeface="+mj-lt"/>
              <a:cs typeface="+mn-cs"/>
            </a:endParaRPr>
          </a:p>
          <a:p>
            <a:pPr algn="ctr" defTabSz="966182" fontAlgn="auto">
              <a:spcBef>
                <a:spcPts val="0"/>
              </a:spcBef>
              <a:spcAft>
                <a:spcPts val="0"/>
              </a:spcAft>
              <a:defRPr/>
            </a:pPr>
            <a:r>
              <a:rPr lang="en-US" sz="3800" b="1" dirty="0">
                <a:latin typeface="+mj-lt"/>
                <a:cs typeface="+mn-cs"/>
              </a:rPr>
              <a:t>Ms. Carla </a:t>
            </a:r>
            <a:r>
              <a:rPr lang="en-US" sz="3800" b="1" dirty="0" err="1">
                <a:latin typeface="+mj-lt"/>
                <a:cs typeface="+mn-cs"/>
              </a:rPr>
              <a:t>Sivek</a:t>
            </a:r>
            <a:endParaRPr lang="en-US" sz="3800" b="1" dirty="0">
              <a:latin typeface="+mj-lt"/>
              <a:cs typeface="+mn-cs"/>
            </a:endParaRPr>
          </a:p>
          <a:p>
            <a:pPr algn="ctr" defTabSz="966182" fontAlgn="auto">
              <a:spcBef>
                <a:spcPts val="0"/>
              </a:spcBef>
              <a:spcAft>
                <a:spcPts val="0"/>
              </a:spcAft>
              <a:defRPr/>
            </a:pPr>
            <a:r>
              <a:rPr lang="en-US" sz="3800" b="1" dirty="0">
                <a:latin typeface="+mj-lt"/>
                <a:cs typeface="+mn-cs"/>
              </a:rPr>
              <a:t>Interim Network Director</a:t>
            </a:r>
          </a:p>
          <a:p>
            <a:pPr algn="ctr" defTabSz="966182" fontAlgn="auto">
              <a:spcBef>
                <a:spcPts val="0"/>
              </a:spcBef>
              <a:spcAft>
                <a:spcPts val="0"/>
              </a:spcAft>
              <a:defRPr/>
            </a:pPr>
            <a:r>
              <a:rPr lang="en-US" sz="3800" b="1" dirty="0">
                <a:latin typeface="+mj-lt"/>
                <a:cs typeface="+mn-cs"/>
              </a:rPr>
              <a:t>VISN 4</a:t>
            </a:r>
            <a:endParaRPr lang="en-US" sz="3800" b="1" dirty="0">
              <a:latin typeface="+mj-lt"/>
              <a:cs typeface="+mn-cs"/>
            </a:endParaRPr>
          </a:p>
          <a:p>
            <a:pPr algn="ctr" defTabSz="966182" fontAlgn="auto">
              <a:spcBef>
                <a:spcPts val="0"/>
              </a:spcBef>
              <a:spcAft>
                <a:spcPts val="0"/>
              </a:spcAft>
              <a:defRPr/>
            </a:pPr>
            <a:endParaRPr lang="en-US" sz="1100" b="1" dirty="0">
              <a:latin typeface="+mj-lt"/>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4"/>
          <p:cNvGrpSpPr>
            <a:grpSpLocks/>
          </p:cNvGrpSpPr>
          <p:nvPr/>
        </p:nvGrpSpPr>
        <p:grpSpPr bwMode="auto">
          <a:xfrm>
            <a:off x="800100" y="741363"/>
            <a:ext cx="8161338" cy="5922962"/>
            <a:chOff x="762000" y="695324"/>
            <a:chExt cx="7772400" cy="5553076"/>
          </a:xfrm>
        </p:grpSpPr>
        <p:pic>
          <p:nvPicPr>
            <p:cNvPr id="14339" name="Picture 6" descr="http://www.donthatemiami.com/wp-content/uploads/2012/08/2009-usa-flag-graphics.jpg"/>
            <p:cNvPicPr>
              <a:picLocks noChangeAspect="1" noChangeArrowheads="1"/>
            </p:cNvPicPr>
            <p:nvPr/>
          </p:nvPicPr>
          <p:blipFill>
            <a:blip r:embed="rId2"/>
            <a:srcRect/>
            <a:stretch>
              <a:fillRect/>
            </a:stretch>
          </p:blipFill>
          <p:spPr bwMode="auto">
            <a:xfrm>
              <a:off x="762000" y="695324"/>
              <a:ext cx="7772400" cy="5553076"/>
            </a:xfrm>
            <a:prstGeom prst="rect">
              <a:avLst/>
            </a:prstGeom>
            <a:noFill/>
            <a:ln w="9525">
              <a:noFill/>
              <a:miter lim="800000"/>
              <a:headEnd/>
              <a:tailEnd/>
            </a:ln>
          </p:spPr>
        </p:pic>
        <p:sp>
          <p:nvSpPr>
            <p:cNvPr id="5" name="Rectangle 4"/>
            <p:cNvSpPr/>
            <p:nvPr/>
          </p:nvSpPr>
          <p:spPr>
            <a:xfrm>
              <a:off x="762000" y="2591496"/>
              <a:ext cx="7772400" cy="2062869"/>
            </a:xfrm>
            <a:prstGeom prst="rect">
              <a:avLst/>
            </a:prstGeom>
            <a:solidFill>
              <a:schemeClr val="bg1"/>
            </a:solidFill>
            <a:ln>
              <a:noFill/>
            </a:ln>
          </p:spPr>
          <p:txBody>
            <a:bodyPr>
              <a:spAutoFit/>
            </a:bodyPr>
            <a:lstStyle/>
            <a:p>
              <a:pPr algn="ctr" defTabSz="966182" fontAlgn="auto">
                <a:spcBef>
                  <a:spcPts val="0"/>
                </a:spcBef>
                <a:spcAft>
                  <a:spcPts val="0"/>
                </a:spcAft>
                <a:defRPr/>
              </a:pPr>
              <a:endParaRPr lang="en-US" b="1" dirty="0">
                <a:latin typeface="+mj-lt"/>
                <a:cs typeface="+mn-cs"/>
              </a:endParaRPr>
            </a:p>
            <a:p>
              <a:pPr algn="ctr" defTabSz="966182" fontAlgn="auto">
                <a:spcBef>
                  <a:spcPts val="0"/>
                </a:spcBef>
                <a:spcAft>
                  <a:spcPts val="0"/>
                </a:spcAft>
                <a:defRPr/>
              </a:pPr>
              <a:r>
                <a:rPr lang="en-US" sz="4400" b="1" dirty="0">
                  <a:latin typeface="+mj-lt"/>
                  <a:cs typeface="+mn-cs"/>
                </a:rPr>
                <a:t>Mr. Michael Barrett</a:t>
              </a:r>
            </a:p>
            <a:p>
              <a:pPr algn="ctr" defTabSz="966182" fontAlgn="auto">
                <a:spcBef>
                  <a:spcPts val="0"/>
                </a:spcBef>
                <a:spcAft>
                  <a:spcPts val="0"/>
                </a:spcAft>
                <a:defRPr/>
              </a:pPr>
              <a:r>
                <a:rPr lang="en-US" sz="4400" b="1" dirty="0">
                  <a:latin typeface="+mj-lt"/>
                  <a:cs typeface="+mn-cs"/>
                </a:rPr>
                <a:t>Chief Counsel Update</a:t>
              </a:r>
            </a:p>
            <a:p>
              <a:pPr algn="ctr" defTabSz="966182" fontAlgn="auto">
                <a:spcBef>
                  <a:spcPts val="0"/>
                </a:spcBef>
                <a:spcAft>
                  <a:spcPts val="0"/>
                </a:spcAft>
                <a:defRPr/>
              </a:pPr>
              <a:endParaRPr lang="en-US" sz="3000" b="1" dirty="0">
                <a:latin typeface="+mj-lt"/>
                <a:cs typeface="+mn-cs"/>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txBox="1">
            <a:spLocks noChangeArrowheads="1"/>
          </p:cNvSpPr>
          <p:nvPr/>
        </p:nvSpPr>
        <p:spPr bwMode="auto">
          <a:xfrm>
            <a:off x="479425" y="487363"/>
            <a:ext cx="6000750" cy="427037"/>
          </a:xfrm>
          <a:prstGeom prst="rect">
            <a:avLst/>
          </a:prstGeom>
          <a:noFill/>
          <a:ln w="9525">
            <a:noFill/>
            <a:miter lim="800000"/>
            <a:headEnd/>
            <a:tailEnd/>
          </a:ln>
        </p:spPr>
        <p:txBody>
          <a:bodyPr lIns="96399" tIns="48201" rIns="96399" bIns="48201" anchor="ctr">
            <a:spAutoFit/>
          </a:bodyPr>
          <a:lstStyle/>
          <a:p>
            <a:pPr algn="ctr" defTabSz="914400"/>
            <a:r>
              <a:rPr lang="en-US" sz="2100" b="1">
                <a:solidFill>
                  <a:schemeClr val="bg1"/>
                </a:solidFill>
                <a:latin typeface="Calibri" pitchFamily="34" charset="0"/>
              </a:rPr>
              <a:t>MyVA Region 1 Update</a:t>
            </a:r>
          </a:p>
        </p:txBody>
      </p:sp>
      <p:sp>
        <p:nvSpPr>
          <p:cNvPr id="7" name="Text Box 15"/>
          <p:cNvSpPr txBox="1">
            <a:spLocks noChangeArrowheads="1"/>
          </p:cNvSpPr>
          <p:nvPr/>
        </p:nvSpPr>
        <p:spPr bwMode="auto">
          <a:xfrm>
            <a:off x="400050" y="6421438"/>
            <a:ext cx="1839913" cy="360362"/>
          </a:xfrm>
          <a:prstGeom prst="rect">
            <a:avLst/>
          </a:prstGeom>
          <a:noFill/>
          <a:ln w="9525">
            <a:noFill/>
            <a:miter lim="800000"/>
            <a:headEnd/>
            <a:tailEnd/>
          </a:ln>
        </p:spPr>
        <p:txBody>
          <a:bodyPr lIns="96399" tIns="48201" rIns="96399" bIns="48201" anchor="ctr">
            <a:spAutoFit/>
          </a:bodyPr>
          <a:lstStyle/>
          <a:p>
            <a:pPr defTabSz="966182" eaLnBrk="0" fontAlgn="auto" hangingPunct="0">
              <a:spcBef>
                <a:spcPct val="50000"/>
              </a:spcBef>
              <a:spcAft>
                <a:spcPts val="0"/>
              </a:spcAft>
              <a:defRPr/>
            </a:pPr>
            <a:r>
              <a:rPr lang="en-US" sz="1700" b="1" dirty="0">
                <a:solidFill>
                  <a:schemeClr val="bg1"/>
                </a:solidFill>
                <a:latin typeface="+mj-lt"/>
                <a:cs typeface="+mn-cs"/>
              </a:rPr>
              <a:t>  </a:t>
            </a:r>
            <a:r>
              <a:rPr lang="en-US" sz="1700" dirty="0">
                <a:solidFill>
                  <a:schemeClr val="bg1"/>
                </a:solidFill>
                <a:latin typeface="+mj-lt"/>
                <a:cs typeface="+mn-cs"/>
              </a:rPr>
              <a:t>As </a:t>
            </a:r>
            <a:r>
              <a:rPr lang="en-US" sz="1700" dirty="0">
                <a:solidFill>
                  <a:schemeClr val="bg1"/>
                </a:solidFill>
                <a:latin typeface="+mj-lt"/>
                <a:cs typeface="+mn-cs"/>
              </a:rPr>
              <a:t>of</a:t>
            </a:r>
            <a:endParaRPr lang="en-US" sz="1700" dirty="0">
              <a:solidFill>
                <a:schemeClr val="bg1"/>
              </a:solidFill>
              <a:latin typeface="+mj-lt"/>
              <a:cs typeface="+mn-cs"/>
            </a:endParaRPr>
          </a:p>
        </p:txBody>
      </p:sp>
      <p:sp>
        <p:nvSpPr>
          <p:cNvPr id="15364" name="Rectangle 10"/>
          <p:cNvSpPr>
            <a:spLocks noChangeArrowheads="1"/>
          </p:cNvSpPr>
          <p:nvPr/>
        </p:nvSpPr>
        <p:spPr bwMode="auto">
          <a:xfrm>
            <a:off x="3921125" y="6421438"/>
            <a:ext cx="4159250" cy="406400"/>
          </a:xfrm>
          <a:prstGeom prst="rect">
            <a:avLst/>
          </a:prstGeom>
          <a:noFill/>
          <a:ln w="9525">
            <a:noFill/>
            <a:miter lim="800000"/>
            <a:headEnd/>
            <a:tailEnd/>
          </a:ln>
        </p:spPr>
        <p:txBody>
          <a:bodyPr lIns="96399" tIns="48201" rIns="96399" bIns="48201" anchor="ctr"/>
          <a:lstStyle/>
          <a:p>
            <a:pPr algn="r"/>
            <a:r>
              <a:rPr lang="en-US" sz="1300">
                <a:solidFill>
                  <a:schemeClr val="bg1"/>
                </a:solidFill>
                <a:latin typeface="Verdana" pitchFamily="34" charset="0"/>
              </a:rPr>
              <a:t>  &gt; community &gt; commonwealth </a:t>
            </a:r>
          </a:p>
        </p:txBody>
      </p:sp>
      <p:sp>
        <p:nvSpPr>
          <p:cNvPr id="15365" name="Rectangle 8"/>
          <p:cNvSpPr>
            <a:spLocks noChangeArrowheads="1"/>
          </p:cNvSpPr>
          <p:nvPr/>
        </p:nvSpPr>
        <p:spPr bwMode="auto">
          <a:xfrm>
            <a:off x="8001000" y="6421438"/>
            <a:ext cx="1279525" cy="406400"/>
          </a:xfrm>
          <a:prstGeom prst="rect">
            <a:avLst/>
          </a:prstGeom>
          <a:noFill/>
          <a:ln w="9525">
            <a:noFill/>
            <a:miter lim="800000"/>
            <a:headEnd/>
            <a:tailEnd/>
          </a:ln>
        </p:spPr>
        <p:txBody>
          <a:bodyPr lIns="96399" tIns="48201" rIns="96399" bIns="48201" anchor="ctr"/>
          <a:lstStyle/>
          <a:p>
            <a:r>
              <a:rPr lang="en-US" sz="1300">
                <a:solidFill>
                  <a:schemeClr val="bg1"/>
                </a:solidFill>
                <a:latin typeface="Verdana" pitchFamily="34" charset="0"/>
              </a:rPr>
              <a:t>&gt; country</a:t>
            </a:r>
          </a:p>
        </p:txBody>
      </p:sp>
      <p:sp>
        <p:nvSpPr>
          <p:cNvPr id="15366" name="TextBox 2"/>
          <p:cNvSpPr txBox="1">
            <a:spLocks noChangeArrowheads="1"/>
          </p:cNvSpPr>
          <p:nvPr/>
        </p:nvSpPr>
        <p:spPr bwMode="auto">
          <a:xfrm>
            <a:off x="479425" y="1203325"/>
            <a:ext cx="8801100" cy="984250"/>
          </a:xfrm>
          <a:prstGeom prst="rect">
            <a:avLst/>
          </a:prstGeom>
          <a:noFill/>
          <a:ln w="9525">
            <a:noFill/>
            <a:miter lim="800000"/>
            <a:headEnd/>
            <a:tailEnd/>
          </a:ln>
        </p:spPr>
        <p:txBody>
          <a:bodyPr lIns="96399" tIns="48201" rIns="96399" bIns="48201">
            <a:spAutoFit/>
          </a:bodyPr>
          <a:lstStyle/>
          <a:p>
            <a:endParaRPr lang="en-US" b="1">
              <a:latin typeface="Calibri" pitchFamily="34" charset="0"/>
            </a:endParaRPr>
          </a:p>
          <a:p>
            <a:endParaRPr lang="en-US" b="1">
              <a:latin typeface="Calibri" pitchFamily="34" charset="0"/>
            </a:endParaRPr>
          </a:p>
          <a:p>
            <a:endParaRPr lang="en-US">
              <a:latin typeface="Calibri" pitchFamily="34" charset="0"/>
            </a:endParaRPr>
          </a:p>
        </p:txBody>
      </p:sp>
      <p:pic>
        <p:nvPicPr>
          <p:cNvPr id="15367" name="Picture 2"/>
          <p:cNvPicPr>
            <a:picLocks noChangeAspect="1" noChangeArrowheads="1"/>
          </p:cNvPicPr>
          <p:nvPr/>
        </p:nvPicPr>
        <p:blipFill>
          <a:blip r:embed="rId2"/>
          <a:srcRect/>
          <a:stretch>
            <a:fillRect/>
          </a:stretch>
        </p:blipFill>
        <p:spPr bwMode="auto">
          <a:xfrm>
            <a:off x="0" y="0"/>
            <a:ext cx="9601200" cy="731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388C10F0-3A6C-4F3B-925B-BD69A5B9F909}"/>
</file>

<file path=customXml/itemProps2.xml><?xml version="1.0" encoding="utf-8"?>
<ds:datastoreItem xmlns:ds="http://schemas.openxmlformats.org/officeDocument/2006/customXml" ds:itemID="{DBAF69E1-5AAD-477A-868F-58157A7ECC57}"/>
</file>

<file path=customXml/itemProps3.xml><?xml version="1.0" encoding="utf-8"?>
<ds:datastoreItem xmlns:ds="http://schemas.openxmlformats.org/officeDocument/2006/customXml" ds:itemID="{0AC9023A-CF1D-4D3D-9CA3-A12962531F89}"/>
</file>

<file path=docProps/app.xml><?xml version="1.0" encoding="utf-8"?>
<Properties xmlns="http://schemas.openxmlformats.org/officeDocument/2006/extended-properties" xmlns:vt="http://schemas.openxmlformats.org/officeDocument/2006/docPropsVTypes">
  <TotalTime>911</TotalTime>
  <Words>2525</Words>
  <Application>Microsoft Office PowerPoint</Application>
  <PresentationFormat>Custom</PresentationFormat>
  <Paragraphs>538</Paragraphs>
  <Slides>42</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Calibri</vt:lpstr>
      <vt:lpstr>Arial</vt:lpstr>
      <vt:lpstr>Verdana</vt:lpstr>
      <vt:lpstr>Arial Unicode MS</vt:lpstr>
      <vt:lpstr>Broadway</vt:lpstr>
      <vt:lpstr>Times New Roman</vt:lpstr>
      <vt:lpstr>Tahoma</vt:lpstr>
      <vt:lpstr>Office Theme</vt:lpstr>
      <vt:lpstr>Worksheet</vt:lpstr>
      <vt:lpstr>Slide 1</vt:lpstr>
      <vt:lpstr>Slide 2</vt:lpstr>
      <vt:lpstr>Slide 3</vt:lpstr>
      <vt:lpstr>CURRENT MOBILIZATIONS &amp; TOTAL DEPLOYMENTS</vt:lpstr>
      <vt:lpstr>Slide 5</vt:lpstr>
      <vt:lpstr>Air Guard Update</vt:lpstr>
      <vt:lpstr>Slide 7</vt:lpstr>
      <vt:lpstr>Slide 8</vt:lpstr>
      <vt:lpstr>Slide 9</vt:lpstr>
      <vt:lpstr>Slide 10</vt:lpstr>
      <vt:lpstr>Current Legislation of Interest</vt:lpstr>
      <vt:lpstr>Current Legislation of Interest</vt:lpstr>
      <vt:lpstr>VETERANS DAY AT THE CAPITOL</vt:lpstr>
      <vt:lpstr>Slide 14</vt:lpstr>
      <vt:lpstr>Slide 15</vt:lpstr>
      <vt:lpstr>Slide 16</vt:lpstr>
      <vt:lpstr>Slide 17</vt:lpstr>
      <vt:lpstr>Slide 18</vt:lpstr>
      <vt:lpstr>Slide 19</vt:lpstr>
      <vt:lpstr>Slide 20</vt:lpstr>
      <vt:lpstr>Slide 21</vt:lpstr>
      <vt:lpstr>Slide 22</vt:lpstr>
      <vt:lpstr>PERSIAN GULF BONUS PROGRAM SUMMARY</vt:lpstr>
      <vt:lpstr>PERSIAN GULF BONUS PROGRAM SUMMARY</vt:lpstr>
      <vt:lpstr>Slide 25</vt:lpstr>
      <vt:lpstr>PERSIAN GULF BONUS PROGRAM SUMMARY</vt:lpstr>
      <vt:lpstr>PERSIAN GULF BONUS PROGRAM SUMMARY</vt:lpstr>
      <vt:lpstr>PERSIAN GULF BONUS PROGRAM SUMMARY</vt:lpstr>
      <vt:lpstr>PERSIAN GULF BONUS PROGRAM SUMMARY</vt:lpstr>
      <vt:lpstr>PERSIAN GULF BONUS PROGRAM SUMMARY</vt:lpstr>
      <vt:lpstr>Slide 31</vt:lpstr>
      <vt:lpstr>ACT 66 SUMMARY</vt:lpstr>
      <vt:lpstr>OUTREACH ENGAGEMENTS</vt:lpstr>
      <vt:lpstr>Slide 34</vt:lpstr>
      <vt:lpstr>Slide 35</vt:lpstr>
      <vt:lpstr>Slide 36</vt:lpstr>
      <vt:lpstr>Slide 37</vt:lpstr>
      <vt:lpstr>Slide 38</vt:lpstr>
      <vt:lpstr>Slide 39</vt:lpstr>
      <vt:lpstr>Slide 40</vt:lpstr>
      <vt:lpstr>Slide 41</vt:lpstr>
      <vt:lpstr>Slide 42</vt:lpstr>
    </vt:vector>
  </TitlesOfParts>
  <Company>DMVA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sukenney</dc:creator>
  <cp:lastModifiedBy>joygibson</cp:lastModifiedBy>
  <cp:revision>108</cp:revision>
  <dcterms:created xsi:type="dcterms:W3CDTF">2014-09-22T14:18:28Z</dcterms:created>
  <dcterms:modified xsi:type="dcterms:W3CDTF">2015-04-07T14:49:17Z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4700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