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slides/slide21.xml" ContentType="application/vnd.openxmlformats-officedocument.presentationml.slide+xml"/>
  <Override PartName="/ppt/drawings/drawing1.xml" ContentType="application/vnd.openxmlformats-officedocument.drawingml.chartshapes+xml"/>
  <Override PartName="/ppt/presentation.xml" ContentType="application/vnd.openxmlformats-officedocument.presentationml.presentation.main+xml"/>
  <Override PartName="/ppt/slides/slide20.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xml" ContentType="application/vnd.openxmlformats-officedocument.presentationml.slide+xml"/>
  <Override PartName="/ppt/slides/slide19.xml" ContentType="application/vnd.openxmlformats-officedocument.presentationml.slide+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2.xml" ContentType="application/vnd.openxmlformats-officedocument.presentationml.slideMaster+xml"/>
  <Override PartName="/ppt/notesSlides/notesSlide6.xml" ContentType="application/vnd.openxmlformats-officedocument.presentationml.notesSlide+xml"/>
  <Override PartName="/ppt/slideMasters/slideMaster1.xml" ContentType="application/vnd.openxmlformats-officedocument.presentationml.slideMaster+xml"/>
  <Override PartName="/ppt/slideLayouts/slideLayout32.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slideLayouts/slideLayout61.xml" ContentType="application/vnd.openxmlformats-officedocument.presentationml.slideLayout+xml"/>
  <Override PartName="/ppt/slideLayouts/slideLayout60.xml" ContentType="application/vnd.openxmlformats-officedocument.presentationml.slideLayout+xml"/>
  <Override PartName="/ppt/slideLayouts/slideLayout59.xml" ContentType="application/vnd.openxmlformats-officedocument.presentationml.slideLayout+xml"/>
  <Override PartName="/ppt/slideLayouts/slideLayout58.xml" ContentType="application/vnd.openxmlformats-officedocument.presentationml.slideLayout+xml"/>
  <Override PartName="/ppt/slideLayouts/slideLayout5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29.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73.xml" ContentType="application/vnd.openxmlformats-officedocument.presentationml.slideLayout+xml"/>
  <Override PartName="/ppt/slideLayouts/slideLayout72.xml" ContentType="application/vnd.openxmlformats-officedocument.presentationml.slideLayout+xml"/>
  <Override PartName="/ppt/slideLayouts/slideLayout71.xml" ContentType="application/vnd.openxmlformats-officedocument.presentationml.slideLayout+xml"/>
  <Override PartName="/ppt/slideLayouts/slideLayout70.xml" ContentType="application/vnd.openxmlformats-officedocument.presentationml.slideLayout+xml"/>
  <Override PartName="/ppt/slideLayouts/slideLayout69.xml" ContentType="application/vnd.openxmlformats-officedocument.presentationml.slideLayout+xml"/>
  <Override PartName="/ppt/slideLayouts/slideLayout68.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42.xml" ContentType="application/vnd.openxmlformats-officedocument.presentationml.slideLayout+xml"/>
  <Override PartName="/ppt/slideLayouts/slideLayout41.xml" ContentType="application/vnd.openxmlformats-officedocument.presentationml.slideLayout+xml"/>
  <Override PartName="/ppt/slideLayouts/slideLayout40.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31.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9.xml" ContentType="application/vnd.openxmlformats-officedocument.presentationml.slideLayout+xml"/>
  <Override PartName="/ppt/slideLayouts/slideLayout48.xml" ContentType="application/vnd.openxmlformats-officedocument.presentationml.slideLayout+xml"/>
  <Override PartName="/ppt/slideLayouts/slideLayout47.xml" ContentType="application/vnd.openxmlformats-officedocument.presentationml.slideLayout+xml"/>
  <Override PartName="/ppt/slideLayouts/slideLayout46.xml" ContentType="application/vnd.openxmlformats-officedocument.presentationml.slideLayout+xml"/>
  <Override PartName="/ppt/slideLayouts/slideLayout45.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10.xml" ContentType="application/vnd.openxmlformats-officedocument.presentationml.slideLayout+xml"/>
  <Override PartName="/ppt/slideLayouts/slideLayout33.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5.xml" ContentType="application/vnd.openxmlformats-officedocument.presentationml.slideLayout+xml"/>
  <Override PartName="/ppt/notesSlides/notesSlide1.xml" ContentType="application/vnd.openxmlformats-officedocument.presentationml.notesSlid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notesSlides/notesSlide3.xml" ContentType="application/vnd.openxmlformats-officedocument.presentationml.notesSlide+xml"/>
  <Override PartName="/ppt/slideLayouts/slideLayout77.xml" ContentType="application/vnd.openxmlformats-officedocument.presentationml.slideLayout+xml"/>
  <Override PartName="/ppt/slideLayouts/slideLayout22.xml" ContentType="application/vnd.openxmlformats-officedocument.presentationml.slideLayout+xml"/>
  <Override PartName="/ppt/slideLayouts/slideLayout26.xml" ContentType="application/vnd.openxmlformats-officedocument.presentationml.slideLayout+xml"/>
  <Override PartName="/ppt/slideLayouts/slideLayout20.xml" ContentType="application/vnd.openxmlformats-officedocument.presentationml.slideLayout+xml"/>
  <Override PartName="/ppt/slideLayouts/slideLayout16.xml" ContentType="application/vnd.openxmlformats-officedocument.presentationml.slideLayout+xml"/>
  <Override PartName="/ppt/notesSlides/notesSlide2.xml" ContentType="application/vnd.openxmlformats-officedocument.presentationml.notesSlide+xml"/>
  <Override PartName="/ppt/slideLayouts/slideLayout17.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Masters/notesMaster1.xml" ContentType="application/vnd.openxmlformats-officedocument.presentationml.notesMaster+xml"/>
  <Override PartName="/ppt/charts/chart2.xml" ContentType="application/vnd.openxmlformats-officedocument.drawingml.chart+xml"/>
  <Override PartName="/ppt/handoutMasters/handoutMaster1.xml" ContentType="application/vnd.openxmlformats-officedocument.presentationml.handoutMaster+xml"/>
  <Override PartName="/ppt/theme/theme1.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heme/theme9.xml" ContentType="application/vnd.openxmlformats-officedocument.theme+xml"/>
  <Override PartName="/ppt/theme/theme8.xml" ContentType="application/vnd.openxmlformats-officedocument.theme+xml"/>
  <Override PartName="/ppt/theme/theme7.xml" ContentType="application/vnd.openxmlformats-officedocument.theme+xml"/>
  <Override PartName="/ppt/theme/theme6.xml" ContentType="application/vnd.openxmlformats-officedocument.theme+xml"/>
  <Override PartName="/ppt/theme/theme5.xml" ContentType="application/vnd.openxmlformats-officedocument.theme+xml"/>
  <Override PartName="/ppt/charts/chart1.xml" ContentType="application/vnd.openxmlformats-officedocument.drawingml.chart+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08" r:id="rId6"/>
    <p:sldMasterId id="2147483720" r:id="rId7"/>
  </p:sldMasterIdLst>
  <p:notesMasterIdLst>
    <p:notesMasterId r:id="rId29"/>
  </p:notesMasterIdLst>
  <p:handoutMasterIdLst>
    <p:handoutMasterId r:id="rId30"/>
  </p:handoutMasterIdLst>
  <p:sldIdLst>
    <p:sldId id="357" r:id="rId8"/>
    <p:sldId id="358" r:id="rId9"/>
    <p:sldId id="360" r:id="rId10"/>
    <p:sldId id="372" r:id="rId11"/>
    <p:sldId id="353" r:id="rId12"/>
    <p:sldId id="354" r:id="rId13"/>
    <p:sldId id="355" r:id="rId14"/>
    <p:sldId id="356" r:id="rId15"/>
    <p:sldId id="373" r:id="rId16"/>
    <p:sldId id="374" r:id="rId17"/>
    <p:sldId id="361" r:id="rId18"/>
    <p:sldId id="362" r:id="rId19"/>
    <p:sldId id="363" r:id="rId20"/>
    <p:sldId id="364" r:id="rId21"/>
    <p:sldId id="365" r:id="rId22"/>
    <p:sldId id="366" r:id="rId23"/>
    <p:sldId id="367" r:id="rId24"/>
    <p:sldId id="368" r:id="rId25"/>
    <p:sldId id="370" r:id="rId26"/>
    <p:sldId id="371" r:id="rId27"/>
    <p:sldId id="352" r:id="rId28"/>
  </p:sldIdLst>
  <p:sldSz cx="9601200" cy="7315200"/>
  <p:notesSz cx="7010400" cy="9296400"/>
  <p:defaultTextStyle>
    <a:defPPr>
      <a:defRPr lang="en-US"/>
    </a:defPPr>
    <a:lvl1pPr algn="l" defTabSz="962537" rtl="0" fontAlgn="base">
      <a:spcBef>
        <a:spcPct val="0"/>
      </a:spcBef>
      <a:spcAft>
        <a:spcPct val="0"/>
      </a:spcAft>
      <a:defRPr sz="1900" kern="1200">
        <a:solidFill>
          <a:schemeClr val="tx1"/>
        </a:solidFill>
        <a:latin typeface="Arial" charset="0"/>
        <a:ea typeface="+mn-ea"/>
        <a:cs typeface="Arial" charset="0"/>
      </a:defRPr>
    </a:lvl1pPr>
    <a:lvl2pPr marL="481268" indent="-25330" algn="l" defTabSz="962537" rtl="0" fontAlgn="base">
      <a:spcBef>
        <a:spcPct val="0"/>
      </a:spcBef>
      <a:spcAft>
        <a:spcPct val="0"/>
      </a:spcAft>
      <a:defRPr sz="1900" kern="1200">
        <a:solidFill>
          <a:schemeClr val="tx1"/>
        </a:solidFill>
        <a:latin typeface="Arial" charset="0"/>
        <a:ea typeface="+mn-ea"/>
        <a:cs typeface="Arial" charset="0"/>
      </a:defRPr>
    </a:lvl2pPr>
    <a:lvl3pPr marL="962537" indent="-50662" algn="l" defTabSz="962537" rtl="0" fontAlgn="base">
      <a:spcBef>
        <a:spcPct val="0"/>
      </a:spcBef>
      <a:spcAft>
        <a:spcPct val="0"/>
      </a:spcAft>
      <a:defRPr sz="1900" kern="1200">
        <a:solidFill>
          <a:schemeClr val="tx1"/>
        </a:solidFill>
        <a:latin typeface="Arial" charset="0"/>
        <a:ea typeface="+mn-ea"/>
        <a:cs typeface="Arial" charset="0"/>
      </a:defRPr>
    </a:lvl3pPr>
    <a:lvl4pPr marL="1443804" indent="-75992" algn="l" defTabSz="962537" rtl="0" fontAlgn="base">
      <a:spcBef>
        <a:spcPct val="0"/>
      </a:spcBef>
      <a:spcAft>
        <a:spcPct val="0"/>
      </a:spcAft>
      <a:defRPr sz="1900" kern="1200">
        <a:solidFill>
          <a:schemeClr val="tx1"/>
        </a:solidFill>
        <a:latin typeface="Arial" charset="0"/>
        <a:ea typeface="+mn-ea"/>
        <a:cs typeface="Arial" charset="0"/>
      </a:defRPr>
    </a:lvl4pPr>
    <a:lvl5pPr marL="1926658" indent="-102902" algn="l" defTabSz="962537" rtl="0" fontAlgn="base">
      <a:spcBef>
        <a:spcPct val="0"/>
      </a:spcBef>
      <a:spcAft>
        <a:spcPct val="0"/>
      </a:spcAft>
      <a:defRPr sz="1900" kern="1200">
        <a:solidFill>
          <a:schemeClr val="tx1"/>
        </a:solidFill>
        <a:latin typeface="Arial" charset="0"/>
        <a:ea typeface="+mn-ea"/>
        <a:cs typeface="Arial" charset="0"/>
      </a:defRPr>
    </a:lvl5pPr>
    <a:lvl6pPr marL="2279695" algn="l" defTabSz="911877" rtl="0" eaLnBrk="1" latinLnBrk="0" hangingPunct="1">
      <a:defRPr sz="1900" kern="1200">
        <a:solidFill>
          <a:schemeClr val="tx1"/>
        </a:solidFill>
        <a:latin typeface="Arial" charset="0"/>
        <a:ea typeface="+mn-ea"/>
        <a:cs typeface="Arial" charset="0"/>
      </a:defRPr>
    </a:lvl6pPr>
    <a:lvl7pPr marL="2735632" algn="l" defTabSz="911877" rtl="0" eaLnBrk="1" latinLnBrk="0" hangingPunct="1">
      <a:defRPr sz="1900" kern="1200">
        <a:solidFill>
          <a:schemeClr val="tx1"/>
        </a:solidFill>
        <a:latin typeface="Arial" charset="0"/>
        <a:ea typeface="+mn-ea"/>
        <a:cs typeface="Arial" charset="0"/>
      </a:defRPr>
    </a:lvl7pPr>
    <a:lvl8pPr marL="3191571" algn="l" defTabSz="911877" rtl="0" eaLnBrk="1" latinLnBrk="0" hangingPunct="1">
      <a:defRPr sz="1900" kern="1200">
        <a:solidFill>
          <a:schemeClr val="tx1"/>
        </a:solidFill>
        <a:latin typeface="Arial" charset="0"/>
        <a:ea typeface="+mn-ea"/>
        <a:cs typeface="Arial" charset="0"/>
      </a:defRPr>
    </a:lvl8pPr>
    <a:lvl9pPr marL="3647509" algn="l" defTabSz="911877" rtl="0" eaLnBrk="1" latinLnBrk="0" hangingPunct="1">
      <a:defRPr sz="19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23" autoAdjust="0"/>
  </p:normalViewPr>
  <p:slideViewPr>
    <p:cSldViewPr>
      <p:cViewPr varScale="1">
        <p:scale>
          <a:sx n="66" d="100"/>
          <a:sy n="66" d="100"/>
        </p:scale>
        <p:origin x="-222" y="-96"/>
      </p:cViewPr>
      <p:guideLst>
        <p:guide orient="horz" pos="2304"/>
        <p:guide pos="3024"/>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8" d="100"/>
          <a:sy n="88" d="100"/>
        </p:scale>
        <p:origin x="-3870"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21" Type="http://schemas.openxmlformats.org/officeDocument/2006/relationships/slide" Target="slides/slide14.xml"/><Relationship Id="rId34"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customXml" Target="../customXml/item2.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handoutMaster" Target="handoutMasters/handoutMaster1.xml"/><Relationship Id="rId35" Type="http://schemas.openxmlformats.org/officeDocument/2006/relationships/customXml" Target="../customXml/item1.xml"/><Relationship Id="rId8" Type="http://schemas.openxmlformats.org/officeDocument/2006/relationships/slide" Target="slides/slide1.xml"/><Relationship Id="rId3" Type="http://schemas.openxmlformats.org/officeDocument/2006/relationships/slideMaster" Target="slideMasters/slideMaster3.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Sheet1!$A$2</c:f>
              <c:strCache>
                <c:ptCount val="1"/>
                <c:pt idx="0">
                  <c:v>State</c:v>
                </c:pt>
              </c:strCache>
            </c:strRef>
          </c:tx>
          <c:invertIfNegative val="0"/>
          <c:dLbls>
            <c:dLbl>
              <c:idx val="0"/>
              <c:layout>
                <c:manualLayout>
                  <c:x val="2.7777777777777848E-3"/>
                  <c:y val="7.4074074074074084E-2"/>
                </c:manualLayout>
              </c:layout>
              <c:showLegendKey val="0"/>
              <c:showVal val="1"/>
              <c:showCatName val="0"/>
              <c:showSerName val="0"/>
              <c:showPercent val="0"/>
              <c:showBubbleSize val="0"/>
            </c:dLbl>
            <c:dLbl>
              <c:idx val="2"/>
              <c:layout>
                <c:manualLayout>
                  <c:x val="8.3333333333333922E-3"/>
                  <c:y val="7.4074074074074084E-2"/>
                </c:manualLayout>
              </c:layout>
              <c:showLegendKey val="0"/>
              <c:showVal val="1"/>
              <c:showCatName val="0"/>
              <c:showSerName val="0"/>
              <c:showPercent val="0"/>
              <c:showBubbleSize val="0"/>
            </c:dLbl>
            <c:dLbl>
              <c:idx val="4"/>
              <c:layout>
                <c:manualLayout>
                  <c:x val="1.1111111111111127E-2"/>
                  <c:y val="6.4814814814814922E-2"/>
                </c:manualLayout>
              </c:layout>
              <c:showLegendKey val="0"/>
              <c:showVal val="1"/>
              <c:showCatName val="0"/>
              <c:showSerName val="0"/>
              <c:showPercent val="0"/>
              <c:showBubbleSize val="0"/>
            </c:dLbl>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Sheet1!$B$1:$F$1</c:f>
              <c:strCache>
                <c:ptCount val="5"/>
                <c:pt idx="0">
                  <c:v>Total State Occupancy</c:v>
                </c:pt>
                <c:pt idx="2">
                  <c:v>NC / DEM</c:v>
                </c:pt>
                <c:pt idx="4">
                  <c:v>PC / DOM</c:v>
                </c:pt>
              </c:strCache>
            </c:strRef>
          </c:cat>
          <c:val>
            <c:numRef>
              <c:f>Sheet1!$B$2:$F$2</c:f>
              <c:numCache>
                <c:formatCode>General</c:formatCode>
                <c:ptCount val="5"/>
                <c:pt idx="0" formatCode="0%">
                  <c:v>0.93</c:v>
                </c:pt>
                <c:pt idx="2" formatCode="0%">
                  <c:v>0.95000000000000029</c:v>
                </c:pt>
                <c:pt idx="4" formatCode="0%">
                  <c:v>0.83000000000000029</c:v>
                </c:pt>
              </c:numCache>
            </c:numRef>
          </c:val>
        </c:ser>
        <c:ser>
          <c:idx val="1"/>
          <c:order val="1"/>
          <c:tx>
            <c:strRef>
              <c:f>Sheet1!$A$3</c:f>
              <c:strCache>
                <c:ptCount val="1"/>
                <c:pt idx="0">
                  <c:v>National</c:v>
                </c:pt>
              </c:strCache>
            </c:strRef>
          </c:tx>
          <c:invertIfNegative val="0"/>
          <c:dLbls>
            <c:dLbl>
              <c:idx val="2"/>
              <c:layout>
                <c:manualLayout>
                  <c:x val="8.3331146106736774E-3"/>
                  <c:y val="8.3333333333333412E-2"/>
                </c:manualLayout>
              </c:layout>
              <c:showLegendKey val="0"/>
              <c:showVal val="1"/>
              <c:showCatName val="0"/>
              <c:showSerName val="0"/>
              <c:showPercent val="0"/>
              <c:showBubbleSize val="0"/>
            </c:dLbl>
            <c:dLbl>
              <c:idx val="4"/>
              <c:layout>
                <c:manualLayout>
                  <c:x val="8.3333333333333506E-3"/>
                  <c:y val="7.8703703703703803E-2"/>
                </c:manualLayout>
              </c:layout>
              <c:showLegendKey val="0"/>
              <c:showVal val="1"/>
              <c:showCatName val="0"/>
              <c:showSerName val="0"/>
              <c:showPercent val="0"/>
              <c:showBubbleSize val="0"/>
            </c:dLbl>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Sheet1!$B$1:$F$1</c:f>
              <c:strCache>
                <c:ptCount val="5"/>
                <c:pt idx="0">
                  <c:v>Total State Occupancy</c:v>
                </c:pt>
                <c:pt idx="2">
                  <c:v>NC / DEM</c:v>
                </c:pt>
                <c:pt idx="4">
                  <c:v>PC / DOM</c:v>
                </c:pt>
              </c:strCache>
            </c:strRef>
          </c:cat>
          <c:val>
            <c:numRef>
              <c:f>Sheet1!$B$3:$F$3</c:f>
              <c:numCache>
                <c:formatCode>General</c:formatCode>
                <c:ptCount val="5"/>
                <c:pt idx="2" formatCode="0%">
                  <c:v>0.86000000000000032</c:v>
                </c:pt>
                <c:pt idx="4" formatCode="0%">
                  <c:v>0.6800000000000006</c:v>
                </c:pt>
              </c:numCache>
            </c:numRef>
          </c:val>
        </c:ser>
        <c:dLbls>
          <c:showLegendKey val="0"/>
          <c:showVal val="1"/>
          <c:showCatName val="0"/>
          <c:showSerName val="0"/>
          <c:showPercent val="0"/>
          <c:showBubbleSize val="0"/>
        </c:dLbls>
        <c:gapWidth val="0"/>
        <c:gapDepth val="0"/>
        <c:shape val="box"/>
        <c:axId val="22558976"/>
        <c:axId val="22564864"/>
        <c:axId val="0"/>
      </c:bar3DChart>
      <c:catAx>
        <c:axId val="22558976"/>
        <c:scaling>
          <c:orientation val="minMax"/>
        </c:scaling>
        <c:delete val="0"/>
        <c:axPos val="b"/>
        <c:majorTickMark val="out"/>
        <c:minorTickMark val="none"/>
        <c:tickLblPos val="nextTo"/>
        <c:crossAx val="22564864"/>
        <c:crosses val="autoZero"/>
        <c:auto val="1"/>
        <c:lblAlgn val="ctr"/>
        <c:lblOffset val="100"/>
        <c:noMultiLvlLbl val="0"/>
      </c:catAx>
      <c:valAx>
        <c:axId val="22564864"/>
        <c:scaling>
          <c:orientation val="minMax"/>
        </c:scaling>
        <c:delete val="0"/>
        <c:axPos val="l"/>
        <c:majorGridlines/>
        <c:numFmt formatCode="0%" sourceLinked="1"/>
        <c:majorTickMark val="out"/>
        <c:minorTickMark val="none"/>
        <c:tickLblPos val="nextTo"/>
        <c:crossAx val="2255897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5378061767838126E-2"/>
          <c:y val="0.21142857142857144"/>
          <c:w val="0.77422790202342917"/>
          <c:h val="0.70666666666666667"/>
        </c:manualLayout>
      </c:layout>
      <c:barChart>
        <c:barDir val="col"/>
        <c:grouping val="stacked"/>
        <c:varyColors val="0"/>
        <c:ser>
          <c:idx val="0"/>
          <c:order val="0"/>
          <c:tx>
            <c:strRef>
              <c:f>Sheet1!$E$14</c:f>
              <c:strCache>
                <c:ptCount val="1"/>
                <c:pt idx="0">
                  <c:v>Expended</c:v>
                </c:pt>
              </c:strCache>
            </c:strRef>
          </c:tx>
          <c:invertIfNegative val="0"/>
          <c:dLbls>
            <c:dLbl>
              <c:idx val="0"/>
              <c:layout>
                <c:manualLayout>
                  <c:x val="-1.4637083646651743E-3"/>
                  <c:y val="-5.0793650793650794E-2"/>
                </c:manualLayout>
              </c:layout>
              <c:tx>
                <c:rich>
                  <a:bodyPr/>
                  <a:lstStyle/>
                  <a:p>
                    <a:endParaRPr lang="en-US" sz="1050" b="0" i="0" u="none" strike="noStrike" baseline="0">
                      <a:solidFill>
                        <a:srgbClr val="000000"/>
                      </a:solidFill>
                      <a:latin typeface="Arial"/>
                      <a:cs typeface="Arial"/>
                    </a:endParaRPr>
                  </a:p>
                  <a:p>
                    <a:r>
                      <a:rPr lang="en-US" sz="1050" b="0" i="0" u="none" strike="noStrike" baseline="0">
                        <a:solidFill>
                          <a:srgbClr val="000000"/>
                        </a:solidFill>
                        <a:latin typeface="Arial"/>
                        <a:cs typeface="Arial"/>
                      </a:rPr>
                      <a:t>$4,850 Lapse</a:t>
                    </a:r>
                  </a:p>
                  <a:p>
                    <a:r>
                      <a:rPr lang="en-US" sz="1050" b="0" i="0" u="none" strike="noStrike" baseline="0">
                        <a:solidFill>
                          <a:srgbClr val="000000"/>
                        </a:solidFill>
                        <a:latin typeface="Arial"/>
                        <a:cs typeface="Arial"/>
                      </a:rPr>
                      <a:t>236 Claimants</a:t>
                    </a:r>
                  </a:p>
                  <a:p>
                    <a:r>
                      <a:rPr lang="en-US" sz="1050" b="0" i="0" u="none" strike="noStrike" baseline="0">
                        <a:solidFill>
                          <a:srgbClr val="000000"/>
                        </a:solidFill>
                        <a:latin typeface="Arial"/>
                        <a:cs typeface="Arial"/>
                      </a:rPr>
                      <a:t> $414, 150 Expended</a:t>
                    </a:r>
                  </a:p>
                  <a:p>
                    <a:endParaRPr lang="en-US" sz="1050" b="0" i="0" u="none" strike="noStrike" baseline="0">
                      <a:solidFill>
                        <a:srgbClr val="000000"/>
                      </a:solidFill>
                      <a:latin typeface="Arial"/>
                      <a:cs typeface="Arial"/>
                    </a:endParaRPr>
                  </a:p>
                  <a:p>
                    <a:endParaRPr lang="en-US" sz="1050" b="0" i="0" u="none" strike="noStrike" baseline="0">
                      <a:solidFill>
                        <a:srgbClr val="000000"/>
                      </a:solidFill>
                      <a:latin typeface="Arial"/>
                      <a:cs typeface="Arial"/>
                    </a:endParaRPr>
                  </a:p>
                </c:rich>
              </c:tx>
              <c:dLblPos val="ctr"/>
              <c:showLegendKey val="0"/>
              <c:showVal val="0"/>
              <c:showCatName val="0"/>
              <c:showSerName val="0"/>
              <c:showPercent val="0"/>
              <c:showBubbleSize val="0"/>
            </c:dLbl>
            <c:dLbl>
              <c:idx val="1"/>
              <c:layout/>
              <c:tx>
                <c:rich>
                  <a:bodyPr/>
                  <a:lstStyle/>
                  <a:p>
                    <a:r>
                      <a:rPr lang="en-US" sz="1050" b="0" i="0" u="none" strike="noStrike" baseline="0">
                        <a:solidFill>
                          <a:srgbClr val="000000"/>
                        </a:solidFill>
                        <a:latin typeface="Arial"/>
                        <a:cs typeface="Arial"/>
                      </a:rPr>
                      <a:t>245 Claimants</a:t>
                    </a:r>
                  </a:p>
                  <a:p>
                    <a:r>
                      <a:rPr lang="en-US" sz="1050" b="0" i="0" u="none" strike="noStrike" baseline="0">
                        <a:solidFill>
                          <a:srgbClr val="000000"/>
                        </a:solidFill>
                        <a:latin typeface="Arial"/>
                        <a:cs typeface="Arial"/>
                      </a:rPr>
                      <a:t>$531,150 Expended </a:t>
                    </a:r>
                  </a:p>
                  <a:p>
                    <a:r>
                      <a:rPr lang="en-US" sz="1050" b="0" i="0" u="none" strike="noStrike" baseline="0">
                        <a:solidFill>
                          <a:srgbClr val="000000"/>
                        </a:solidFill>
                        <a:latin typeface="Arial"/>
                        <a:cs typeface="Arial"/>
                      </a:rPr>
                      <a:t>(exceeded appropriation by $106,150)</a:t>
                    </a:r>
                  </a:p>
                  <a:p>
                    <a:endParaRPr lang="en-US" sz="1050" b="0" i="0" u="none" strike="noStrike" baseline="0">
                      <a:solidFill>
                        <a:srgbClr val="000000"/>
                      </a:solidFill>
                      <a:latin typeface="Arial"/>
                      <a:cs typeface="Arial"/>
                    </a:endParaRPr>
                  </a:p>
                  <a:p>
                    <a:endParaRPr lang="en-US" sz="1050" b="0" i="0" u="none" strike="noStrike" baseline="0">
                      <a:solidFill>
                        <a:srgbClr val="000000"/>
                      </a:solidFill>
                      <a:latin typeface="Arial"/>
                      <a:cs typeface="Arial"/>
                    </a:endParaRPr>
                  </a:p>
                </c:rich>
              </c:tx>
              <c:showLegendKey val="0"/>
              <c:showVal val="0"/>
              <c:showCatName val="0"/>
              <c:showSerName val="0"/>
              <c:showPercent val="0"/>
              <c:showBubbleSize val="0"/>
            </c:dLbl>
            <c:dLbl>
              <c:idx val="2"/>
              <c:layout>
                <c:manualLayout>
                  <c:x val="1.4635931211123307E-3"/>
                  <c:y val="-0.10920634920634915"/>
                </c:manualLayout>
              </c:layout>
              <c:tx>
                <c:rich>
                  <a:bodyPr/>
                  <a:lstStyle/>
                  <a:p>
                    <a:endParaRPr lang="en-US" sz="1050" b="0" i="0" u="none" strike="noStrike" baseline="0">
                      <a:solidFill>
                        <a:srgbClr val="000000"/>
                      </a:solidFill>
                      <a:latin typeface="Arial"/>
                      <a:cs typeface="Arial"/>
                    </a:endParaRPr>
                  </a:p>
                  <a:p>
                    <a:endParaRPr lang="en-US" sz="1050" b="0" i="0" u="none" strike="noStrike" baseline="0">
                      <a:solidFill>
                        <a:srgbClr val="000000"/>
                      </a:solidFill>
                      <a:latin typeface="Arial"/>
                      <a:cs typeface="Arial"/>
                    </a:endParaRPr>
                  </a:p>
                  <a:p>
                    <a:r>
                      <a:rPr lang="en-US" sz="1050" b="0" i="0" u="none" strike="noStrike" baseline="0">
                        <a:solidFill>
                          <a:srgbClr val="000000"/>
                        </a:solidFill>
                        <a:latin typeface="Arial"/>
                        <a:cs typeface="Arial"/>
                      </a:rPr>
                      <a:t>810 Claimants </a:t>
                    </a:r>
                  </a:p>
                  <a:p>
                    <a:endParaRPr lang="en-US" sz="1050" b="0" i="0" u="none" strike="noStrike" baseline="0">
                      <a:solidFill>
                        <a:srgbClr val="000000"/>
                      </a:solidFill>
                      <a:latin typeface="Arial"/>
                      <a:cs typeface="Arial"/>
                    </a:endParaRPr>
                  </a:p>
                  <a:p>
                    <a:endParaRPr lang="en-US" sz="1050" b="0" i="0" u="none" strike="noStrike" baseline="0">
                      <a:solidFill>
                        <a:srgbClr val="000000"/>
                      </a:solidFill>
                      <a:latin typeface="Arial"/>
                      <a:cs typeface="Arial"/>
                    </a:endParaRPr>
                  </a:p>
                  <a:p>
                    <a:r>
                      <a:rPr lang="en-US" sz="1050" b="0" i="0" u="none" strike="noStrike" baseline="0">
                        <a:solidFill>
                          <a:srgbClr val="000000"/>
                        </a:solidFill>
                        <a:latin typeface="Arial"/>
                        <a:cs typeface="Arial"/>
                      </a:rPr>
                      <a:t>$1,192,650 Expended</a:t>
                    </a:r>
                  </a:p>
                  <a:p>
                    <a:endParaRPr lang="en-US" sz="1050" b="0" i="0" u="none" strike="noStrike" baseline="0">
                      <a:solidFill>
                        <a:srgbClr val="000000"/>
                      </a:solidFill>
                      <a:latin typeface="Arial"/>
                      <a:cs typeface="Arial"/>
                    </a:endParaRPr>
                  </a:p>
                  <a:p>
                    <a:endParaRPr lang="en-US" sz="1050" b="0" i="0" u="none" strike="noStrike" baseline="0">
                      <a:solidFill>
                        <a:srgbClr val="000000"/>
                      </a:solidFill>
                      <a:latin typeface="Arial"/>
                      <a:cs typeface="Arial"/>
                    </a:endParaRPr>
                  </a:p>
                  <a:p>
                    <a:endParaRPr lang="en-US" sz="1050" b="0" i="0" u="none" strike="noStrike" baseline="0">
                      <a:solidFill>
                        <a:srgbClr val="000000"/>
                      </a:solidFill>
                      <a:latin typeface="Arial"/>
                      <a:cs typeface="Arial"/>
                    </a:endParaRPr>
                  </a:p>
                  <a:p>
                    <a:r>
                      <a:rPr lang="en-US" sz="1050" b="0" i="0" u="none" strike="noStrike" baseline="0">
                        <a:solidFill>
                          <a:srgbClr val="000000"/>
                        </a:solidFill>
                        <a:latin typeface="Arial"/>
                        <a:cs typeface="Arial"/>
                      </a:rPr>
                      <a:t>(exceeded Appropriation </a:t>
                    </a:r>
                  </a:p>
                  <a:p>
                    <a:r>
                      <a:rPr lang="en-US" sz="1050" b="0" i="0" u="none" strike="noStrike" baseline="0">
                        <a:solidFill>
                          <a:srgbClr val="000000"/>
                        </a:solidFill>
                        <a:latin typeface="Arial"/>
                        <a:cs typeface="Arial"/>
                      </a:rPr>
                      <a:t>by</a:t>
                    </a:r>
                  </a:p>
                  <a:p>
                    <a:r>
                      <a:rPr lang="en-US" sz="1050" b="0" i="0" u="none" strike="noStrike" baseline="0">
                        <a:solidFill>
                          <a:srgbClr val="000000"/>
                        </a:solidFill>
                        <a:latin typeface="Arial"/>
                        <a:cs typeface="Arial"/>
                      </a:rPr>
                      <a:t>$737,650</a:t>
                    </a:r>
                  </a:p>
                </c:rich>
              </c:tx>
              <c:dLblPos val="ctr"/>
              <c:showLegendKey val="0"/>
              <c:showVal val="0"/>
              <c:showCatName val="0"/>
              <c:showSerName val="0"/>
              <c:showPercent val="0"/>
              <c:showBubbleSize val="0"/>
            </c:dLbl>
            <c:dLbl>
              <c:idx val="3"/>
              <c:layout>
                <c:manualLayout>
                  <c:x val="5.8224670797939393E-3"/>
                  <c:y val="8.126984126984127E-2"/>
                </c:manualLayout>
              </c:layout>
              <c:tx>
                <c:rich>
                  <a:bodyPr/>
                  <a:lstStyle/>
                  <a:p>
                    <a:r>
                      <a:rPr lang="en-US"/>
                      <a:t>Exceded Appropriation by 
$843,000</a:t>
                    </a:r>
                  </a:p>
                </c:rich>
              </c:tx>
              <c:dLblPos val="ctr"/>
              <c:showLegendKey val="0"/>
              <c:showVal val="0"/>
              <c:showCatName val="0"/>
              <c:showSerName val="0"/>
              <c:showPercent val="0"/>
              <c:showBubbleSize val="0"/>
            </c:dLbl>
            <c:dLbl>
              <c:idx val="4"/>
              <c:layout>
                <c:manualLayout>
                  <c:x val="0"/>
                  <c:y val="8.3809523809523806E-2"/>
                </c:manualLayout>
              </c:layout>
              <c:showLegendKey val="0"/>
              <c:showVal val="1"/>
              <c:showCatName val="1"/>
              <c:showSerName val="1"/>
              <c:showPercent val="0"/>
              <c:showBubbleSize val="0"/>
            </c:dLbl>
            <c:txPr>
              <a:bodyPr/>
              <a:lstStyle/>
              <a:p>
                <a:pPr>
                  <a:defRPr sz="1050" b="0" i="0" u="none" strike="noStrike" baseline="0">
                    <a:solidFill>
                      <a:srgbClr val="000000"/>
                    </a:solidFill>
                    <a:latin typeface="Arial"/>
                    <a:ea typeface="Arial"/>
                    <a:cs typeface="Arial"/>
                  </a:defRPr>
                </a:pPr>
                <a:endParaRPr lang="en-US"/>
              </a:p>
            </c:txPr>
            <c:showLegendKey val="0"/>
            <c:showVal val="1"/>
            <c:showCatName val="1"/>
            <c:showSerName val="1"/>
            <c:showPercent val="0"/>
            <c:showBubbleSize val="0"/>
            <c:showLeaderLines val="0"/>
          </c:dLbls>
          <c:cat>
            <c:strRef>
              <c:f>Sheet1!$F$13:$J$13</c:f>
              <c:strCache>
                <c:ptCount val="5"/>
                <c:pt idx="0">
                  <c:v>FY 10-11</c:v>
                </c:pt>
                <c:pt idx="1">
                  <c:v>FY 11-12</c:v>
                </c:pt>
                <c:pt idx="2">
                  <c:v>FY 12-13</c:v>
                </c:pt>
                <c:pt idx="3">
                  <c:v>FY 13-14</c:v>
                </c:pt>
                <c:pt idx="4">
                  <c:v> FY 14-15</c:v>
                </c:pt>
              </c:strCache>
            </c:strRef>
          </c:cat>
          <c:val>
            <c:numRef>
              <c:f>Sheet1!$F$14:$J$14</c:f>
              <c:numCache>
                <c:formatCode>0%</c:formatCode>
                <c:ptCount val="5"/>
                <c:pt idx="0">
                  <c:v>0.99</c:v>
                </c:pt>
                <c:pt idx="1">
                  <c:v>1.25</c:v>
                </c:pt>
                <c:pt idx="2">
                  <c:v>2.6212087912087911</c:v>
                </c:pt>
                <c:pt idx="3">
                  <c:v>1.6545031055900621</c:v>
                </c:pt>
                <c:pt idx="4">
                  <c:v>1.3422571562646646</c:v>
                </c:pt>
              </c:numCache>
            </c:numRef>
          </c:val>
        </c:ser>
        <c:ser>
          <c:idx val="1"/>
          <c:order val="1"/>
          <c:tx>
            <c:strRef>
              <c:f>Sheet1!$E$15</c:f>
              <c:strCache>
                <c:ptCount val="1"/>
                <c:pt idx="0">
                  <c:v>Projected Expenditure</c:v>
                </c:pt>
              </c:strCache>
            </c:strRef>
          </c:tx>
          <c:spPr>
            <a:solidFill>
              <a:srgbClr val="92D050"/>
            </a:solidFill>
          </c:spPr>
          <c:invertIfNegative val="0"/>
          <c:cat>
            <c:strRef>
              <c:f>Sheet1!$F$13:$J$13</c:f>
              <c:strCache>
                <c:ptCount val="5"/>
                <c:pt idx="0">
                  <c:v>FY 10-11</c:v>
                </c:pt>
                <c:pt idx="1">
                  <c:v>FY 11-12</c:v>
                </c:pt>
                <c:pt idx="2">
                  <c:v>FY 12-13</c:v>
                </c:pt>
                <c:pt idx="3">
                  <c:v>FY 13-14</c:v>
                </c:pt>
                <c:pt idx="4">
                  <c:v> FY 14-15</c:v>
                </c:pt>
              </c:strCache>
            </c:strRef>
          </c:cat>
          <c:val>
            <c:numRef>
              <c:f>Sheet1!$F$15:$J$15</c:f>
              <c:numCache>
                <c:formatCode>#,##0</c:formatCode>
                <c:ptCount val="5"/>
                <c:pt idx="0" formatCode="General">
                  <c:v>0</c:v>
                </c:pt>
                <c:pt idx="1">
                  <c:v>0</c:v>
                </c:pt>
                <c:pt idx="2" formatCode="0%">
                  <c:v>0</c:v>
                </c:pt>
                <c:pt idx="3" formatCode="0%">
                  <c:v>0</c:v>
                </c:pt>
                <c:pt idx="4" formatCode="0%">
                  <c:v>0.12700610042233684</c:v>
                </c:pt>
              </c:numCache>
            </c:numRef>
          </c:val>
        </c:ser>
        <c:ser>
          <c:idx val="2"/>
          <c:order val="2"/>
          <c:tx>
            <c:strRef>
              <c:f>Sheet1!$E$16</c:f>
              <c:strCache>
                <c:ptCount val="1"/>
                <c:pt idx="0">
                  <c:v>Lapse</c:v>
                </c:pt>
              </c:strCache>
            </c:strRef>
          </c:tx>
          <c:spPr>
            <a:solidFill>
              <a:srgbClr val="C00000"/>
            </a:solidFill>
          </c:spPr>
          <c:invertIfNegative val="0"/>
          <c:cat>
            <c:strRef>
              <c:f>Sheet1!$F$13:$J$13</c:f>
              <c:strCache>
                <c:ptCount val="5"/>
                <c:pt idx="0">
                  <c:v>FY 10-11</c:v>
                </c:pt>
                <c:pt idx="1">
                  <c:v>FY 11-12</c:v>
                </c:pt>
                <c:pt idx="2">
                  <c:v>FY 12-13</c:v>
                </c:pt>
                <c:pt idx="3">
                  <c:v>FY 13-14</c:v>
                </c:pt>
                <c:pt idx="4">
                  <c:v> FY 14-15</c:v>
                </c:pt>
              </c:strCache>
            </c:strRef>
          </c:cat>
          <c:val>
            <c:numRef>
              <c:f>Sheet1!$F$16:$H$16</c:f>
              <c:numCache>
                <c:formatCode>General</c:formatCode>
                <c:ptCount val="3"/>
                <c:pt idx="0" formatCode="0%">
                  <c:v>0.01</c:v>
                </c:pt>
                <c:pt idx="1">
                  <c:v>0</c:v>
                </c:pt>
                <c:pt idx="2">
                  <c:v>0</c:v>
                </c:pt>
              </c:numCache>
            </c:numRef>
          </c:val>
        </c:ser>
        <c:dLbls>
          <c:showLegendKey val="0"/>
          <c:showVal val="0"/>
          <c:showCatName val="0"/>
          <c:showSerName val="0"/>
          <c:showPercent val="0"/>
          <c:showBubbleSize val="0"/>
        </c:dLbls>
        <c:gapWidth val="22"/>
        <c:overlap val="100"/>
        <c:axId val="24092032"/>
        <c:axId val="24327296"/>
      </c:barChart>
      <c:catAx>
        <c:axId val="24092032"/>
        <c:scaling>
          <c:orientation val="minMax"/>
        </c:scaling>
        <c:delete val="0"/>
        <c:axPos val="b"/>
        <c:numFmt formatCode="General" sourceLinked="1"/>
        <c:majorTickMark val="out"/>
        <c:minorTickMark val="none"/>
        <c:tickLblPos val="nextTo"/>
        <c:txPr>
          <a:bodyPr rot="0" vert="horz"/>
          <a:lstStyle/>
          <a:p>
            <a:pPr>
              <a:defRPr sz="1050" b="0" i="0" u="none" strike="noStrike" baseline="0">
                <a:solidFill>
                  <a:srgbClr val="000000"/>
                </a:solidFill>
                <a:latin typeface="Arial"/>
                <a:ea typeface="Arial"/>
                <a:cs typeface="Arial"/>
              </a:defRPr>
            </a:pPr>
            <a:endParaRPr lang="en-US"/>
          </a:p>
        </c:txPr>
        <c:crossAx val="24327296"/>
        <c:crosses val="autoZero"/>
        <c:auto val="1"/>
        <c:lblAlgn val="ctr"/>
        <c:lblOffset val="100"/>
        <c:noMultiLvlLbl val="0"/>
      </c:catAx>
      <c:valAx>
        <c:axId val="24327296"/>
        <c:scaling>
          <c:orientation val="minMax"/>
        </c:scaling>
        <c:delete val="0"/>
        <c:axPos val="l"/>
        <c:majorGridlines/>
        <c:numFmt formatCode="0%" sourceLinked="1"/>
        <c:majorTickMark val="out"/>
        <c:minorTickMark val="none"/>
        <c:tickLblPos val="nextTo"/>
        <c:txPr>
          <a:bodyPr rot="0" vert="horz"/>
          <a:lstStyle/>
          <a:p>
            <a:pPr>
              <a:defRPr sz="1050" b="0" i="0" u="none" strike="noStrike" baseline="0">
                <a:solidFill>
                  <a:srgbClr val="000000"/>
                </a:solidFill>
                <a:latin typeface="Arial"/>
                <a:ea typeface="Arial"/>
                <a:cs typeface="Arial"/>
              </a:defRPr>
            </a:pPr>
            <a:endParaRPr lang="en-US"/>
          </a:p>
        </c:txPr>
        <c:crossAx val="24092032"/>
        <c:crosses val="autoZero"/>
        <c:crossBetween val="between"/>
      </c:valAx>
    </c:plotArea>
    <c:legend>
      <c:legendPos val="r"/>
      <c:layout/>
      <c:overlay val="0"/>
      <c:txPr>
        <a:bodyPr/>
        <a:lstStyle/>
        <a:p>
          <a:pPr>
            <a:defRPr sz="965" b="0" i="0" u="none" strike="noStrike" baseline="0">
              <a:solidFill>
                <a:srgbClr val="000000"/>
              </a:solidFill>
              <a:latin typeface="Arial"/>
              <a:ea typeface="Arial"/>
              <a:cs typeface="Arial"/>
            </a:defRPr>
          </a:pPr>
          <a:endParaRPr lang="en-US"/>
        </a:p>
      </c:txPr>
    </c:legend>
    <c:plotVisOnly val="1"/>
    <c:dispBlanksAs val="gap"/>
    <c:showDLblsOverMax val="0"/>
  </c:chart>
  <c:txPr>
    <a:bodyPr/>
    <a:lstStyle/>
    <a:p>
      <a:pPr>
        <a:defRPr sz="105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drawings/_rels/drawing1.x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emf"/></Relationships>
</file>

<file path=ppt/drawings/drawing1.xml><?xml version="1.0" encoding="utf-8"?>
<c:userShapes xmlns:c="http://schemas.openxmlformats.org/drawingml/2006/chart">
  <cdr:relSizeAnchor xmlns:cdr="http://schemas.openxmlformats.org/drawingml/2006/chartDrawing">
    <cdr:from>
      <cdr:x>0.53607</cdr:x>
      <cdr:y>0.55047</cdr:y>
    </cdr:from>
    <cdr:to>
      <cdr:x>0.66816</cdr:x>
      <cdr:y>0.75238</cdr:y>
    </cdr:to>
    <cdr:sp macro="" textlink="">
      <cdr:nvSpPr>
        <cdr:cNvPr id="4" name="TextBox 3"/>
        <cdr:cNvSpPr txBox="1"/>
      </cdr:nvSpPr>
      <cdr:spPr>
        <a:xfrm xmlns:a="http://schemas.openxmlformats.org/drawingml/2006/main">
          <a:off x="4794594" y="2752700"/>
          <a:ext cx="1181409" cy="100967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1,444 Claimants</a:t>
          </a:r>
          <a:br>
            <a:rPr lang="en-US" sz="1100"/>
          </a:br>
          <a:r>
            <a:rPr lang="en-US" sz="1100"/>
            <a:t/>
          </a:r>
          <a:br>
            <a:rPr lang="en-US" sz="1100"/>
          </a:br>
          <a:r>
            <a:rPr lang="en-US" sz="1100"/>
            <a:t>Total Expended</a:t>
          </a:r>
          <a:br>
            <a:rPr lang="en-US" sz="1100"/>
          </a:br>
          <a:r>
            <a:rPr lang="en-US" sz="1100"/>
            <a:t>$2,131,000</a:t>
          </a:r>
          <a:br>
            <a:rPr lang="en-US" sz="1100"/>
          </a:br>
          <a:r>
            <a:rPr lang="en-US" sz="1100"/>
            <a:t/>
          </a:r>
          <a:br>
            <a:rPr lang="en-US" sz="1100"/>
          </a:br>
          <a:endParaRPr lang="en-US" sz="1100"/>
        </a:p>
      </cdr:txBody>
    </cdr:sp>
  </cdr:relSizeAnchor>
  <cdr:relSizeAnchor xmlns:cdr="http://schemas.openxmlformats.org/drawingml/2006/chartDrawing">
    <cdr:from>
      <cdr:x>0.05131</cdr:x>
      <cdr:y>0.01333</cdr:y>
    </cdr:from>
    <cdr:to>
      <cdr:x>0.93559</cdr:x>
      <cdr:y>0.19619</cdr:y>
    </cdr:to>
    <cdr:sp macro="" textlink="">
      <cdr:nvSpPr>
        <cdr:cNvPr id="5" name="TextBox 4"/>
        <cdr:cNvSpPr txBox="1"/>
      </cdr:nvSpPr>
      <cdr:spPr>
        <a:xfrm xmlns:a="http://schemas.openxmlformats.org/drawingml/2006/main">
          <a:off x="447675" y="66675"/>
          <a:ext cx="7715249"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a:p>
      </cdr:txBody>
    </cdr:sp>
  </cdr:relSizeAnchor>
  <cdr:relSizeAnchor xmlns:cdr="http://schemas.openxmlformats.org/drawingml/2006/chartDrawing">
    <cdr:from>
      <cdr:x>0.03384</cdr:x>
      <cdr:y>0.00762</cdr:y>
    </cdr:from>
    <cdr:to>
      <cdr:x>0.96507</cdr:x>
      <cdr:y>0.22476</cdr:y>
    </cdr:to>
    <cdr:sp macro="" textlink="">
      <cdr:nvSpPr>
        <cdr:cNvPr id="6" name="TextBox 5"/>
        <cdr:cNvSpPr txBox="1"/>
      </cdr:nvSpPr>
      <cdr:spPr>
        <a:xfrm xmlns:a="http://schemas.openxmlformats.org/drawingml/2006/main">
          <a:off x="295275" y="38099"/>
          <a:ext cx="8124825" cy="108585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3200" b="1" dirty="0"/>
            <a:t>Paralyzed Veterans Pension</a:t>
          </a:r>
        </a:p>
        <a:p xmlns:a="http://schemas.openxmlformats.org/drawingml/2006/main">
          <a:pPr algn="ctr"/>
          <a:r>
            <a:rPr lang="en-US" sz="3200" b="1" dirty="0"/>
            <a:t>$3,131,000</a:t>
          </a:r>
        </a:p>
      </cdr:txBody>
    </cdr:sp>
  </cdr:relSizeAnchor>
  <cdr:relSizeAnchor xmlns:cdr="http://schemas.openxmlformats.org/drawingml/2006/chartDrawing">
    <cdr:from>
      <cdr:x>0</cdr:x>
      <cdr:y>0</cdr:y>
    </cdr:from>
    <cdr:to>
      <cdr:x>0.00273</cdr:x>
      <cdr:y>0.00488</cdr:y>
    </cdr:to>
    <cdr:pic>
      <cdr:nvPicPr>
        <cdr:cNvPr id="7"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0.00273</cdr:x>
      <cdr:y>0.00488</cdr:y>
    </cdr:to>
    <cdr:pic>
      <cdr:nvPicPr>
        <cdr:cNvPr id="8"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0.68519</cdr:x>
      <cdr:y>0.59988</cdr:y>
    </cdr:from>
    <cdr:to>
      <cdr:x>0.83333</cdr:x>
      <cdr:y>0.81541</cdr:y>
    </cdr:to>
    <cdr:sp macro="" textlink="">
      <cdr:nvSpPr>
        <cdr:cNvPr id="9" name="TextBox 8"/>
        <cdr:cNvSpPr txBox="1"/>
      </cdr:nvSpPr>
      <cdr:spPr>
        <a:xfrm xmlns:a="http://schemas.openxmlformats.org/drawingml/2006/main">
          <a:off x="5638800" y="3181350"/>
          <a:ext cx="1219200" cy="1143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1,768 Claimants</a:t>
          </a:r>
          <a:endParaRPr lang="en-US" sz="1100" dirty="0"/>
        </a:p>
        <a:p xmlns:a="http://schemas.openxmlformats.org/drawingml/2006/main">
          <a:endParaRPr lang="en-US" sz="1100" dirty="0"/>
        </a:p>
        <a:p xmlns:a="http://schemas.openxmlformats.org/drawingml/2006/main">
          <a:r>
            <a:rPr lang="en-US" sz="1100" dirty="0"/>
            <a:t>Total Expended</a:t>
          </a:r>
        </a:p>
        <a:p xmlns:a="http://schemas.openxmlformats.org/drawingml/2006/main">
          <a:r>
            <a:rPr lang="en-US" sz="1100" dirty="0"/>
            <a:t>$2,860,350</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Number Placeholder 1"/>
          <p:cNvSpPr>
            <a:spLocks noGrp="1"/>
          </p:cNvSpPr>
          <p:nvPr>
            <p:ph type="sldNum" sz="quarter" idx="3"/>
          </p:nvPr>
        </p:nvSpPr>
        <p:spPr>
          <a:xfrm>
            <a:off x="3970938" y="8830621"/>
            <a:ext cx="3037840" cy="464180"/>
          </a:xfrm>
          <a:prstGeom prst="rect">
            <a:avLst/>
          </a:prstGeom>
        </p:spPr>
        <p:txBody>
          <a:bodyPr vert="horz" lIns="92738" tIns="46369" rIns="92738" bIns="46369" rtlCol="0" anchor="b"/>
          <a:lstStyle>
            <a:lvl1pPr algn="r">
              <a:defRPr sz="1200"/>
            </a:lvl1pPr>
          </a:lstStyle>
          <a:p>
            <a:fld id="{76E373F7-A7CB-4E1E-B346-4C43B8827E31}" type="slidenum">
              <a:rPr lang="en-US" smtClean="0"/>
              <a:t>‹#›</a:t>
            </a:fld>
            <a:endParaRPr lang="en-US"/>
          </a:p>
        </p:txBody>
      </p:sp>
    </p:spTree>
    <p:extLst>
      <p:ext uri="{BB962C8B-B14F-4D97-AF65-F5344CB8AC3E}">
        <p14:creationId xmlns:p14="http://schemas.microsoft.com/office/powerpoint/2010/main" val="2855483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5456"/>
          </a:xfrm>
          <a:prstGeom prst="rect">
            <a:avLst/>
          </a:prstGeom>
        </p:spPr>
        <p:txBody>
          <a:bodyPr vert="horz" lIns="92738" tIns="46369" rIns="92738" bIns="46369" rtlCol="0"/>
          <a:lstStyle>
            <a:lvl1pPr algn="l" defTabSz="979902" fontAlgn="auto">
              <a:spcBef>
                <a:spcPts val="0"/>
              </a:spcBef>
              <a:spcAft>
                <a:spcPts val="0"/>
              </a:spcAft>
              <a:defRPr sz="1200" smtClean="0">
                <a:latin typeface="+mn-lt"/>
                <a:cs typeface="+mn-cs"/>
              </a:defRPr>
            </a:lvl1pPr>
          </a:lstStyle>
          <a:p>
            <a:pPr>
              <a:defRPr/>
            </a:pPr>
            <a:r>
              <a:rPr lang="en-US"/>
              <a:t>State Veterans Commission Meeting</a:t>
            </a:r>
          </a:p>
        </p:txBody>
      </p:sp>
      <p:sp>
        <p:nvSpPr>
          <p:cNvPr id="3" name="Date Placeholder 2"/>
          <p:cNvSpPr>
            <a:spLocks noGrp="1"/>
          </p:cNvSpPr>
          <p:nvPr>
            <p:ph type="dt" idx="1"/>
          </p:nvPr>
        </p:nvSpPr>
        <p:spPr>
          <a:xfrm>
            <a:off x="3970938" y="3"/>
            <a:ext cx="3037840" cy="465456"/>
          </a:xfrm>
          <a:prstGeom prst="rect">
            <a:avLst/>
          </a:prstGeom>
        </p:spPr>
        <p:txBody>
          <a:bodyPr vert="horz" lIns="92738" tIns="46369" rIns="92738" bIns="46369" rtlCol="0"/>
          <a:lstStyle>
            <a:lvl1pPr algn="r" defTabSz="979902" fontAlgn="auto">
              <a:spcBef>
                <a:spcPts val="0"/>
              </a:spcBef>
              <a:spcAft>
                <a:spcPts val="0"/>
              </a:spcAft>
              <a:defRPr sz="1200" smtClean="0">
                <a:latin typeface="+mn-lt"/>
                <a:cs typeface="+mn-cs"/>
              </a:defRPr>
            </a:lvl1pPr>
          </a:lstStyle>
          <a:p>
            <a:pPr>
              <a:defRPr/>
            </a:pPr>
            <a:fld id="{B76891C9-75CE-407B-94FF-66A0CB7A7B89}" type="datetime6">
              <a:rPr lang="en-US"/>
              <a:pPr>
                <a:defRPr/>
              </a:pPr>
              <a:t>May 15</a:t>
            </a:fld>
            <a:endParaRPr lang="en-US"/>
          </a:p>
        </p:txBody>
      </p:sp>
      <p:sp>
        <p:nvSpPr>
          <p:cNvPr id="4" name="Slide Image Placeholder 3"/>
          <p:cNvSpPr>
            <a:spLocks noGrp="1" noRot="1" noChangeAspect="1"/>
          </p:cNvSpPr>
          <p:nvPr>
            <p:ph type="sldImg" idx="2"/>
          </p:nvPr>
        </p:nvSpPr>
        <p:spPr>
          <a:xfrm>
            <a:off x="1217613" y="698500"/>
            <a:ext cx="4575175" cy="3486150"/>
          </a:xfrm>
          <a:prstGeom prst="rect">
            <a:avLst/>
          </a:prstGeom>
          <a:noFill/>
          <a:ln w="12700">
            <a:solidFill>
              <a:prstClr val="black"/>
            </a:solidFill>
          </a:ln>
        </p:spPr>
        <p:txBody>
          <a:bodyPr vert="horz" lIns="92738" tIns="46369" rIns="92738" bIns="46369" rtlCol="0" anchor="ctr"/>
          <a:lstStyle/>
          <a:p>
            <a:pPr lvl="0"/>
            <a:endParaRPr lang="en-US" noProof="0"/>
          </a:p>
        </p:txBody>
      </p:sp>
      <p:sp>
        <p:nvSpPr>
          <p:cNvPr id="5" name="Notes Placeholder 4"/>
          <p:cNvSpPr>
            <a:spLocks noGrp="1"/>
          </p:cNvSpPr>
          <p:nvPr>
            <p:ph type="body" sz="quarter" idx="3"/>
          </p:nvPr>
        </p:nvSpPr>
        <p:spPr>
          <a:xfrm>
            <a:off x="701040" y="4416268"/>
            <a:ext cx="5608320" cy="4182744"/>
          </a:xfrm>
          <a:prstGeom prst="rect">
            <a:avLst/>
          </a:prstGeom>
        </p:spPr>
        <p:txBody>
          <a:bodyPr vert="horz" lIns="92738" tIns="46369" rIns="92738" bIns="4636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358"/>
            <a:ext cx="3037840" cy="465456"/>
          </a:xfrm>
          <a:prstGeom prst="rect">
            <a:avLst/>
          </a:prstGeom>
        </p:spPr>
        <p:txBody>
          <a:bodyPr vert="horz" lIns="92738" tIns="46369" rIns="92738" bIns="46369" rtlCol="0" anchor="b"/>
          <a:lstStyle>
            <a:lvl1pPr algn="l" defTabSz="979902"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938" y="8829358"/>
            <a:ext cx="3037840" cy="465456"/>
          </a:xfrm>
          <a:prstGeom prst="rect">
            <a:avLst/>
          </a:prstGeom>
        </p:spPr>
        <p:txBody>
          <a:bodyPr vert="horz" lIns="92738" tIns="46369" rIns="92738" bIns="46369" rtlCol="0" anchor="b"/>
          <a:lstStyle>
            <a:lvl1pPr algn="r" defTabSz="979902" fontAlgn="auto">
              <a:spcBef>
                <a:spcPts val="0"/>
              </a:spcBef>
              <a:spcAft>
                <a:spcPts val="0"/>
              </a:spcAft>
              <a:defRPr sz="1200" smtClean="0">
                <a:latin typeface="+mn-lt"/>
                <a:cs typeface="+mn-cs"/>
              </a:defRPr>
            </a:lvl1pPr>
          </a:lstStyle>
          <a:p>
            <a:pPr>
              <a:defRPr/>
            </a:pPr>
            <a:fld id="{2C2239B4-03F8-4B61-BBD4-122CE5F39009}" type="slidenum">
              <a:rPr lang="en-US"/>
              <a:pPr>
                <a:defRPr/>
              </a:pPr>
              <a:t>‹#›</a:t>
            </a:fld>
            <a:endParaRPr lang="en-US"/>
          </a:p>
        </p:txBody>
      </p:sp>
    </p:spTree>
    <p:extLst>
      <p:ext uri="{BB962C8B-B14F-4D97-AF65-F5344CB8AC3E}">
        <p14:creationId xmlns:p14="http://schemas.microsoft.com/office/powerpoint/2010/main" val="1099648256"/>
      </p:ext>
    </p:extLst>
  </p:cSld>
  <p:clrMap bg1="lt1" tx1="dk1" bg2="lt2" tx2="dk2" accent1="accent1" accent2="accent2" accent3="accent3" accent4="accent4" accent5="accent5" accent6="accent6" hlink="hlink" folHlink="folHlink"/>
  <p:hf hdr="0" ftr="0" dt="0"/>
  <p:notesStyle>
    <a:lvl1pPr algn="l" defTabSz="962537" rtl="0" fontAlgn="base">
      <a:spcBef>
        <a:spcPct val="30000"/>
      </a:spcBef>
      <a:spcAft>
        <a:spcPct val="0"/>
      </a:spcAft>
      <a:defRPr sz="1300" kern="1200">
        <a:solidFill>
          <a:schemeClr val="tx1"/>
        </a:solidFill>
        <a:latin typeface="+mn-lt"/>
        <a:ea typeface="+mn-ea"/>
        <a:cs typeface="+mn-cs"/>
      </a:defRPr>
    </a:lvl1pPr>
    <a:lvl2pPr marL="481268" algn="l" defTabSz="962537" rtl="0" fontAlgn="base">
      <a:spcBef>
        <a:spcPct val="30000"/>
      </a:spcBef>
      <a:spcAft>
        <a:spcPct val="0"/>
      </a:spcAft>
      <a:defRPr sz="1300" kern="1200">
        <a:solidFill>
          <a:schemeClr val="tx1"/>
        </a:solidFill>
        <a:latin typeface="+mn-lt"/>
        <a:ea typeface="+mn-ea"/>
        <a:cs typeface="+mn-cs"/>
      </a:defRPr>
    </a:lvl2pPr>
    <a:lvl3pPr marL="962537" algn="l" defTabSz="962537" rtl="0" fontAlgn="base">
      <a:spcBef>
        <a:spcPct val="30000"/>
      </a:spcBef>
      <a:spcAft>
        <a:spcPct val="0"/>
      </a:spcAft>
      <a:defRPr sz="1300" kern="1200">
        <a:solidFill>
          <a:schemeClr val="tx1"/>
        </a:solidFill>
        <a:latin typeface="+mn-lt"/>
        <a:ea typeface="+mn-ea"/>
        <a:cs typeface="+mn-cs"/>
      </a:defRPr>
    </a:lvl3pPr>
    <a:lvl4pPr marL="1443804" algn="l" defTabSz="962537" rtl="0" fontAlgn="base">
      <a:spcBef>
        <a:spcPct val="30000"/>
      </a:spcBef>
      <a:spcAft>
        <a:spcPct val="0"/>
      </a:spcAft>
      <a:defRPr sz="1300" kern="1200">
        <a:solidFill>
          <a:schemeClr val="tx1"/>
        </a:solidFill>
        <a:latin typeface="+mn-lt"/>
        <a:ea typeface="+mn-ea"/>
        <a:cs typeface="+mn-cs"/>
      </a:defRPr>
    </a:lvl4pPr>
    <a:lvl5pPr marL="1926658" algn="l" defTabSz="962537" rtl="0" fontAlgn="base">
      <a:spcBef>
        <a:spcPct val="30000"/>
      </a:spcBef>
      <a:spcAft>
        <a:spcPct val="0"/>
      </a:spcAft>
      <a:defRPr sz="1300" kern="1200">
        <a:solidFill>
          <a:schemeClr val="tx1"/>
        </a:solidFill>
        <a:latin typeface="+mn-lt"/>
        <a:ea typeface="+mn-ea"/>
        <a:cs typeface="+mn-cs"/>
      </a:defRPr>
    </a:lvl5pPr>
    <a:lvl6pPr marL="2408792" algn="l" defTabSz="963515" rtl="0" eaLnBrk="1" latinLnBrk="0" hangingPunct="1">
      <a:defRPr sz="1300" kern="1200">
        <a:solidFill>
          <a:schemeClr val="tx1"/>
        </a:solidFill>
        <a:latin typeface="+mn-lt"/>
        <a:ea typeface="+mn-ea"/>
        <a:cs typeface="+mn-cs"/>
      </a:defRPr>
    </a:lvl6pPr>
    <a:lvl7pPr marL="2890544" algn="l" defTabSz="963515" rtl="0" eaLnBrk="1" latinLnBrk="0" hangingPunct="1">
      <a:defRPr sz="1300" kern="1200">
        <a:solidFill>
          <a:schemeClr val="tx1"/>
        </a:solidFill>
        <a:latin typeface="+mn-lt"/>
        <a:ea typeface="+mn-ea"/>
        <a:cs typeface="+mn-cs"/>
      </a:defRPr>
    </a:lvl7pPr>
    <a:lvl8pPr marL="3372307" algn="l" defTabSz="963515" rtl="0" eaLnBrk="1" latinLnBrk="0" hangingPunct="1">
      <a:defRPr sz="1300" kern="1200">
        <a:solidFill>
          <a:schemeClr val="tx1"/>
        </a:solidFill>
        <a:latin typeface="+mn-lt"/>
        <a:ea typeface="+mn-ea"/>
        <a:cs typeface="+mn-cs"/>
      </a:defRPr>
    </a:lvl8pPr>
    <a:lvl9pPr marL="3854066" algn="l" defTabSz="963515"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7613" y="698500"/>
            <a:ext cx="4575175" cy="3486150"/>
          </a:xfrm>
        </p:spPr>
      </p:sp>
      <p:sp>
        <p:nvSpPr>
          <p:cNvPr id="3" name="Notes Placeholder 2"/>
          <p:cNvSpPr>
            <a:spLocks noGrp="1"/>
          </p:cNvSpPr>
          <p:nvPr>
            <p:ph type="body" idx="1"/>
          </p:nvPr>
        </p:nvSpPr>
        <p:spPr/>
        <p:txBody>
          <a:bodyPr>
            <a:normAutofit/>
          </a:bodyPr>
          <a:lstStyle/>
          <a:p>
            <a:r>
              <a:rPr lang="en-US" baseline="0" dirty="0" smtClean="0"/>
              <a:t>CHANGES SINCE LAST UPDATE:</a:t>
            </a:r>
          </a:p>
          <a:p>
            <a:endParaRPr lang="en-US" baseline="0" dirty="0" smtClean="0"/>
          </a:p>
          <a:p>
            <a:r>
              <a:rPr lang="en-US" baseline="0" dirty="0" smtClean="0"/>
              <a:t>ARNG: 828</a:t>
            </a:r>
            <a:r>
              <a:rPr lang="en-US" baseline="30000" dirty="0" smtClean="0"/>
              <a:t>th</a:t>
            </a:r>
            <a:r>
              <a:rPr lang="en-US" baseline="0" dirty="0" smtClean="0"/>
              <a:t> FI deployed 25 </a:t>
            </a:r>
            <a:r>
              <a:rPr lang="en-US" baseline="0" dirty="0" err="1" smtClean="0"/>
              <a:t>pax</a:t>
            </a:r>
            <a:endParaRPr lang="en-US" baseline="0" dirty="0" smtClean="0"/>
          </a:p>
          <a:p>
            <a:endParaRPr lang="en-US" baseline="0" dirty="0" smtClean="0"/>
          </a:p>
          <a:p>
            <a:r>
              <a:rPr lang="en-US" baseline="0" dirty="0" smtClean="0"/>
              <a:t>Air:</a:t>
            </a:r>
          </a:p>
          <a:p>
            <a:pPr defTabSz="927384" fontAlgn="auto">
              <a:spcBef>
                <a:spcPts val="0"/>
              </a:spcBef>
              <a:spcAft>
                <a:spcPts val="0"/>
              </a:spcAft>
              <a:defRPr/>
            </a:pPr>
            <a:r>
              <a:rPr lang="en-US" b="0" baseline="0" dirty="0" smtClean="0"/>
              <a:t>8 </a:t>
            </a:r>
            <a:r>
              <a:rPr lang="en-US" b="0" baseline="0" dirty="0" err="1" smtClean="0"/>
              <a:t>pax</a:t>
            </a:r>
            <a:r>
              <a:rPr lang="en-US" b="0" baseline="0" dirty="0" smtClean="0"/>
              <a:t> – 171</a:t>
            </a:r>
            <a:r>
              <a:rPr lang="en-US" b="0" baseline="30000" dirty="0" smtClean="0"/>
              <a:t>st</a:t>
            </a:r>
            <a:r>
              <a:rPr lang="en-US" b="0" baseline="0" dirty="0" smtClean="0"/>
              <a:t> ARW</a:t>
            </a:r>
          </a:p>
          <a:p>
            <a:pPr defTabSz="927384" fontAlgn="auto">
              <a:spcBef>
                <a:spcPts val="0"/>
              </a:spcBef>
              <a:spcAft>
                <a:spcPts val="0"/>
              </a:spcAft>
              <a:defRPr/>
            </a:pPr>
            <a:r>
              <a:rPr lang="en-US" b="0" baseline="0" dirty="0" smtClean="0"/>
              <a:t>20 </a:t>
            </a:r>
            <a:r>
              <a:rPr lang="en-US" b="0" baseline="0" dirty="0" err="1" smtClean="0"/>
              <a:t>pax</a:t>
            </a:r>
            <a:r>
              <a:rPr lang="en-US" b="0" baseline="0" dirty="0" smtClean="0"/>
              <a:t> – Germany, 11</a:t>
            </a:r>
            <a:r>
              <a:rPr lang="en-US" b="0" baseline="30000" dirty="0" smtClean="0"/>
              <a:t>th</a:t>
            </a:r>
            <a:r>
              <a:rPr lang="en-US" b="0" baseline="0" dirty="0" smtClean="0"/>
              <a:t> 201</a:t>
            </a:r>
            <a:r>
              <a:rPr lang="en-US" b="0" baseline="30000" dirty="0" smtClean="0"/>
              <a:t>st</a:t>
            </a:r>
            <a:r>
              <a:rPr lang="en-US" b="0" baseline="0" dirty="0" smtClean="0"/>
              <a:t> RHS DET 1</a:t>
            </a:r>
          </a:p>
          <a:p>
            <a:r>
              <a:rPr lang="en-US" baseline="0" dirty="0" smtClean="0"/>
              <a:t>112</a:t>
            </a:r>
            <a:r>
              <a:rPr lang="en-US" baseline="30000" dirty="0" smtClean="0"/>
              <a:t>th</a:t>
            </a:r>
            <a:r>
              <a:rPr lang="en-US" baseline="0" dirty="0" smtClean="0"/>
              <a:t> AOS – 22 </a:t>
            </a:r>
            <a:r>
              <a:rPr lang="en-US" baseline="0" dirty="0" err="1" smtClean="0"/>
              <a:t>pax</a:t>
            </a:r>
            <a:endParaRPr lang="en-US" baseline="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E2FBA102-9FFC-44CF-9A03-94EB8D1F205B}" type="slidenum">
              <a:rPr lang="en-US" smtClean="0">
                <a:solidFill>
                  <a:prstClr val="black"/>
                </a:solidFill>
              </a:rPr>
              <a:pPr/>
              <a:t>1</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7613" y="698500"/>
            <a:ext cx="4575175" cy="3486150"/>
          </a:xfrm>
        </p:spPr>
      </p:sp>
      <p:sp>
        <p:nvSpPr>
          <p:cNvPr id="3" name="Notes Placeholder 2"/>
          <p:cNvSpPr>
            <a:spLocks noGrp="1"/>
          </p:cNvSpPr>
          <p:nvPr>
            <p:ph type="body" idx="1"/>
          </p:nvPr>
        </p:nvSpPr>
        <p:spPr/>
        <p:txBody>
          <a:bodyPr>
            <a:normAutofit/>
          </a:bodyPr>
          <a:lstStyle/>
          <a:p>
            <a:r>
              <a:rPr lang="en-US" baseline="0" dirty="0" smtClean="0"/>
              <a:t>Air:</a:t>
            </a:r>
          </a:p>
          <a:p>
            <a:pPr defTabSz="927384" fontAlgn="auto">
              <a:spcBef>
                <a:spcPts val="0"/>
              </a:spcBef>
              <a:spcAft>
                <a:spcPts val="0"/>
              </a:spcAft>
              <a:defRPr/>
            </a:pPr>
            <a:r>
              <a:rPr lang="en-US" b="0" baseline="0" dirty="0" smtClean="0"/>
              <a:t>8 </a:t>
            </a:r>
            <a:r>
              <a:rPr lang="en-US" b="0" baseline="0" dirty="0" err="1" smtClean="0"/>
              <a:t>pax</a:t>
            </a:r>
            <a:r>
              <a:rPr lang="en-US" b="0" baseline="0" dirty="0" smtClean="0"/>
              <a:t> – 171</a:t>
            </a:r>
            <a:r>
              <a:rPr lang="en-US" b="0" baseline="30000" dirty="0" smtClean="0"/>
              <a:t>st</a:t>
            </a:r>
            <a:r>
              <a:rPr lang="en-US" b="0" baseline="0" dirty="0" smtClean="0"/>
              <a:t> ARW</a:t>
            </a:r>
          </a:p>
          <a:p>
            <a:pPr defTabSz="927384" fontAlgn="auto">
              <a:spcBef>
                <a:spcPts val="0"/>
              </a:spcBef>
              <a:spcAft>
                <a:spcPts val="0"/>
              </a:spcAft>
              <a:defRPr/>
            </a:pPr>
            <a:r>
              <a:rPr lang="en-US" b="0" baseline="0" dirty="0" smtClean="0"/>
              <a:t>20 </a:t>
            </a:r>
            <a:r>
              <a:rPr lang="en-US" b="0" baseline="0" dirty="0" err="1" smtClean="0"/>
              <a:t>pax</a:t>
            </a:r>
            <a:r>
              <a:rPr lang="en-US" b="0" baseline="0" dirty="0" smtClean="0"/>
              <a:t> – Germany, 11</a:t>
            </a:r>
            <a:r>
              <a:rPr lang="en-US" b="0" baseline="30000" dirty="0" smtClean="0"/>
              <a:t>th</a:t>
            </a:r>
            <a:r>
              <a:rPr lang="en-US" b="0" baseline="0" dirty="0" smtClean="0"/>
              <a:t> 201</a:t>
            </a:r>
            <a:r>
              <a:rPr lang="en-US" b="0" baseline="30000" dirty="0" smtClean="0"/>
              <a:t>st</a:t>
            </a:r>
            <a:r>
              <a:rPr lang="en-US" b="0" baseline="0" dirty="0" smtClean="0"/>
              <a:t> RHS DET 1</a:t>
            </a:r>
          </a:p>
          <a:p>
            <a:r>
              <a:rPr lang="en-US" baseline="0" dirty="0" smtClean="0"/>
              <a:t>112</a:t>
            </a:r>
            <a:r>
              <a:rPr lang="en-US" baseline="30000" dirty="0" smtClean="0"/>
              <a:t>th</a:t>
            </a:r>
            <a:r>
              <a:rPr lang="en-US" baseline="0" dirty="0" smtClean="0"/>
              <a:t> AOS – 22 </a:t>
            </a:r>
            <a:r>
              <a:rPr lang="en-US" baseline="0" dirty="0" err="1" smtClean="0"/>
              <a:t>pax</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2FBA102-9FFC-44CF-9A03-94EB8D1F205B}" type="slidenum">
              <a:rPr lang="en-US" smtClean="0">
                <a:solidFill>
                  <a:prstClr val="black"/>
                </a:solidFill>
              </a:rPr>
              <a:pPr/>
              <a:t>2</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C2239B4-03F8-4B61-BBD4-122CE5F39009}" type="slidenum">
              <a:rPr lang="en-US" smtClean="0"/>
              <a:pPr>
                <a:defRPr/>
              </a:pPr>
              <a:t>4</a:t>
            </a:fld>
            <a:endParaRPr lang="en-US"/>
          </a:p>
        </p:txBody>
      </p:sp>
    </p:spTree>
    <p:extLst>
      <p:ext uri="{BB962C8B-B14F-4D97-AF65-F5344CB8AC3E}">
        <p14:creationId xmlns:p14="http://schemas.microsoft.com/office/powerpoint/2010/main" val="1859382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C2239B4-03F8-4B61-BBD4-122CE5F39009}" type="slidenum">
              <a:rPr lang="en-US" smtClean="0"/>
              <a:pPr>
                <a:defRPr/>
              </a:pPr>
              <a:t>6</a:t>
            </a:fld>
            <a:endParaRPr lang="en-US"/>
          </a:p>
        </p:txBody>
      </p:sp>
    </p:spTree>
    <p:extLst>
      <p:ext uri="{BB962C8B-B14F-4D97-AF65-F5344CB8AC3E}">
        <p14:creationId xmlns:p14="http://schemas.microsoft.com/office/powerpoint/2010/main" val="36118402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73705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xfrm>
            <a:off x="1217613" y="698500"/>
            <a:ext cx="4575175" cy="3486150"/>
          </a:xfrm>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7DC462B-F0B5-4BD4-B84E-6F3638DA116F}" type="slidenum">
              <a:rPr lang="en-US" smtClean="0"/>
              <a:pPr/>
              <a:t>16</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272492"/>
            <a:ext cx="8161020" cy="1568027"/>
          </a:xfrm>
        </p:spPr>
        <p:txBody>
          <a:bodyPr/>
          <a:lstStyle/>
          <a:p>
            <a:r>
              <a:rPr lang="en-US" smtClean="0"/>
              <a:t>Click to edit Master title style</a:t>
            </a:r>
            <a:endParaRPr lang="en-US"/>
          </a:p>
        </p:txBody>
      </p:sp>
      <p:sp>
        <p:nvSpPr>
          <p:cNvPr id="3" name="Subtitle 2"/>
          <p:cNvSpPr>
            <a:spLocks noGrp="1"/>
          </p:cNvSpPr>
          <p:nvPr>
            <p:ph type="subTitle" idx="1"/>
          </p:nvPr>
        </p:nvSpPr>
        <p:spPr>
          <a:xfrm>
            <a:off x="1440180" y="4145280"/>
            <a:ext cx="6720840" cy="1869440"/>
          </a:xfrm>
        </p:spPr>
        <p:txBody>
          <a:bodyPr/>
          <a:lstStyle>
            <a:lvl1pPr marL="0" indent="0" algn="ctr">
              <a:buNone/>
              <a:defRPr>
                <a:solidFill>
                  <a:schemeClr val="tx1">
                    <a:tint val="75000"/>
                  </a:schemeClr>
                </a:solidFill>
              </a:defRPr>
            </a:lvl1pPr>
            <a:lvl2pPr marL="481756" indent="0" algn="ctr">
              <a:buNone/>
              <a:defRPr>
                <a:solidFill>
                  <a:schemeClr val="tx1">
                    <a:tint val="75000"/>
                  </a:schemeClr>
                </a:solidFill>
              </a:defRPr>
            </a:lvl2pPr>
            <a:lvl3pPr marL="963515" indent="0" algn="ctr">
              <a:buNone/>
              <a:defRPr>
                <a:solidFill>
                  <a:schemeClr val="tx1">
                    <a:tint val="75000"/>
                  </a:schemeClr>
                </a:solidFill>
              </a:defRPr>
            </a:lvl3pPr>
            <a:lvl4pPr marL="1445267" indent="0" algn="ctr">
              <a:buNone/>
              <a:defRPr>
                <a:solidFill>
                  <a:schemeClr val="tx1">
                    <a:tint val="75000"/>
                  </a:schemeClr>
                </a:solidFill>
              </a:defRPr>
            </a:lvl4pPr>
            <a:lvl5pPr marL="1927030" indent="0" algn="ctr">
              <a:buNone/>
              <a:defRPr>
                <a:solidFill>
                  <a:schemeClr val="tx1">
                    <a:tint val="75000"/>
                  </a:schemeClr>
                </a:solidFill>
              </a:defRPr>
            </a:lvl5pPr>
            <a:lvl6pPr marL="2408792" indent="0" algn="ctr">
              <a:buNone/>
              <a:defRPr>
                <a:solidFill>
                  <a:schemeClr val="tx1">
                    <a:tint val="75000"/>
                  </a:schemeClr>
                </a:solidFill>
              </a:defRPr>
            </a:lvl6pPr>
            <a:lvl7pPr marL="2890544" indent="0" algn="ctr">
              <a:buNone/>
              <a:defRPr>
                <a:solidFill>
                  <a:schemeClr val="tx1">
                    <a:tint val="75000"/>
                  </a:schemeClr>
                </a:solidFill>
              </a:defRPr>
            </a:lvl7pPr>
            <a:lvl8pPr marL="3372307" indent="0" algn="ctr">
              <a:buNone/>
              <a:defRPr>
                <a:solidFill>
                  <a:schemeClr val="tx1">
                    <a:tint val="75000"/>
                  </a:schemeClr>
                </a:solidFill>
              </a:defRPr>
            </a:lvl8pPr>
            <a:lvl9pPr marL="385406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E84FA46-96F5-4D43-A2A1-2E0E640C6533}" type="datetimeFigureOut">
              <a:rPr lang="en-US"/>
              <a:pPr>
                <a:defRPr/>
              </a:pPr>
              <a:t>5/29/2015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02403F6-AC7E-4BF9-A086-F0679CD4FDD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0FAFA60-4F75-45DA-A1E1-1503839C3559}" type="datetimeFigureOut">
              <a:rPr lang="en-US"/>
              <a:pPr>
                <a:defRPr/>
              </a:pPr>
              <a:t>5/29/2015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867B03A-48B5-4961-9BA4-91944FCEAF4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292986"/>
            <a:ext cx="2160270" cy="624162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80060" y="292986"/>
            <a:ext cx="6320790" cy="62416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9FCF09F-3C8B-4007-99CF-FFC07E7D4AB0}" type="datetimeFigureOut">
              <a:rPr lang="en-US"/>
              <a:pPr>
                <a:defRPr/>
              </a:pPr>
              <a:t>5/29/2015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B833BA-2995-4089-BB63-51E28ACBED3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272486"/>
            <a:ext cx="8161020" cy="1568027"/>
          </a:xfrm>
        </p:spPr>
        <p:txBody>
          <a:bodyPr/>
          <a:lstStyle/>
          <a:p>
            <a:r>
              <a:rPr lang="en-US" smtClean="0"/>
              <a:t>Click to edit Master title style</a:t>
            </a:r>
            <a:endParaRPr lang="en-US"/>
          </a:p>
        </p:txBody>
      </p:sp>
      <p:sp>
        <p:nvSpPr>
          <p:cNvPr id="3" name="Subtitle 2"/>
          <p:cNvSpPr>
            <a:spLocks noGrp="1"/>
          </p:cNvSpPr>
          <p:nvPr>
            <p:ph type="subTitle" idx="1"/>
          </p:nvPr>
        </p:nvSpPr>
        <p:spPr>
          <a:xfrm>
            <a:off x="1440180" y="4145280"/>
            <a:ext cx="6720840" cy="1869440"/>
          </a:xfrm>
        </p:spPr>
        <p:txBody>
          <a:bodyPr/>
          <a:lstStyle>
            <a:lvl1pPr marL="0" indent="0" algn="ctr">
              <a:buNone/>
              <a:defRPr>
                <a:solidFill>
                  <a:schemeClr val="tx1">
                    <a:tint val="75000"/>
                  </a:schemeClr>
                </a:solidFill>
              </a:defRPr>
            </a:lvl1pPr>
            <a:lvl2pPr marL="482014" indent="0" algn="ctr">
              <a:buNone/>
              <a:defRPr>
                <a:solidFill>
                  <a:schemeClr val="tx1">
                    <a:tint val="75000"/>
                  </a:schemeClr>
                </a:solidFill>
              </a:defRPr>
            </a:lvl2pPr>
            <a:lvl3pPr marL="964030" indent="0" algn="ctr">
              <a:buNone/>
              <a:defRPr>
                <a:solidFill>
                  <a:schemeClr val="tx1">
                    <a:tint val="75000"/>
                  </a:schemeClr>
                </a:solidFill>
              </a:defRPr>
            </a:lvl3pPr>
            <a:lvl4pPr marL="1446041" indent="0" algn="ctr">
              <a:buNone/>
              <a:defRPr>
                <a:solidFill>
                  <a:schemeClr val="tx1">
                    <a:tint val="75000"/>
                  </a:schemeClr>
                </a:solidFill>
              </a:defRPr>
            </a:lvl4pPr>
            <a:lvl5pPr marL="1928062" indent="0" algn="ctr">
              <a:buNone/>
              <a:defRPr>
                <a:solidFill>
                  <a:schemeClr val="tx1">
                    <a:tint val="75000"/>
                  </a:schemeClr>
                </a:solidFill>
              </a:defRPr>
            </a:lvl5pPr>
            <a:lvl6pPr marL="2410079" indent="0" algn="ctr">
              <a:buNone/>
              <a:defRPr>
                <a:solidFill>
                  <a:schemeClr val="tx1">
                    <a:tint val="75000"/>
                  </a:schemeClr>
                </a:solidFill>
              </a:defRPr>
            </a:lvl6pPr>
            <a:lvl7pPr marL="2892089" indent="0" algn="ctr">
              <a:buNone/>
              <a:defRPr>
                <a:solidFill>
                  <a:schemeClr val="tx1">
                    <a:tint val="75000"/>
                  </a:schemeClr>
                </a:solidFill>
              </a:defRPr>
            </a:lvl7pPr>
            <a:lvl8pPr marL="3374109" indent="0" algn="ctr">
              <a:buNone/>
              <a:defRPr>
                <a:solidFill>
                  <a:schemeClr val="tx1">
                    <a:tint val="75000"/>
                  </a:schemeClr>
                </a:solidFill>
              </a:defRPr>
            </a:lvl8pPr>
            <a:lvl9pPr marL="385612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620807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709673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4700697"/>
            <a:ext cx="8161020" cy="1452880"/>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758429" y="3100524"/>
            <a:ext cx="8161020" cy="1600199"/>
          </a:xfrm>
        </p:spPr>
        <p:txBody>
          <a:bodyPr anchor="b"/>
          <a:lstStyle>
            <a:lvl1pPr marL="0" indent="0">
              <a:buNone/>
              <a:defRPr sz="2100">
                <a:solidFill>
                  <a:schemeClr val="tx1">
                    <a:tint val="75000"/>
                  </a:schemeClr>
                </a:solidFill>
              </a:defRPr>
            </a:lvl1pPr>
            <a:lvl2pPr marL="482014" indent="0">
              <a:buNone/>
              <a:defRPr sz="1900">
                <a:solidFill>
                  <a:schemeClr val="tx1">
                    <a:tint val="75000"/>
                  </a:schemeClr>
                </a:solidFill>
              </a:defRPr>
            </a:lvl2pPr>
            <a:lvl3pPr marL="964030" indent="0">
              <a:buNone/>
              <a:defRPr sz="1700">
                <a:solidFill>
                  <a:schemeClr val="tx1">
                    <a:tint val="75000"/>
                  </a:schemeClr>
                </a:solidFill>
              </a:defRPr>
            </a:lvl3pPr>
            <a:lvl4pPr marL="1446041" indent="0">
              <a:buNone/>
              <a:defRPr sz="1500">
                <a:solidFill>
                  <a:schemeClr val="tx1">
                    <a:tint val="75000"/>
                  </a:schemeClr>
                </a:solidFill>
              </a:defRPr>
            </a:lvl4pPr>
            <a:lvl5pPr marL="1928062" indent="0">
              <a:buNone/>
              <a:defRPr sz="1500">
                <a:solidFill>
                  <a:schemeClr val="tx1">
                    <a:tint val="75000"/>
                  </a:schemeClr>
                </a:solidFill>
              </a:defRPr>
            </a:lvl5pPr>
            <a:lvl6pPr marL="2410079" indent="0">
              <a:buNone/>
              <a:defRPr sz="1500">
                <a:solidFill>
                  <a:schemeClr val="tx1">
                    <a:tint val="75000"/>
                  </a:schemeClr>
                </a:solidFill>
              </a:defRPr>
            </a:lvl6pPr>
            <a:lvl7pPr marL="2892089" indent="0">
              <a:buNone/>
              <a:defRPr sz="1500">
                <a:solidFill>
                  <a:schemeClr val="tx1">
                    <a:tint val="75000"/>
                  </a:schemeClr>
                </a:solidFill>
              </a:defRPr>
            </a:lvl7pPr>
            <a:lvl8pPr marL="3374109" indent="0">
              <a:buNone/>
              <a:defRPr sz="1500">
                <a:solidFill>
                  <a:schemeClr val="tx1">
                    <a:tint val="75000"/>
                  </a:schemeClr>
                </a:solidFill>
              </a:defRPr>
            </a:lvl8pPr>
            <a:lvl9pPr marL="3856127"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2710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8006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061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85836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80060" y="1637458"/>
            <a:ext cx="4242197" cy="682413"/>
          </a:xfrm>
        </p:spPr>
        <p:txBody>
          <a:bodyPr anchor="b"/>
          <a:lstStyle>
            <a:lvl1pPr marL="0" indent="0">
              <a:buNone/>
              <a:defRPr sz="2500" b="1"/>
            </a:lvl1pPr>
            <a:lvl2pPr marL="482014" indent="0">
              <a:buNone/>
              <a:defRPr sz="2100" b="1"/>
            </a:lvl2pPr>
            <a:lvl3pPr marL="964030" indent="0">
              <a:buNone/>
              <a:defRPr sz="1900" b="1"/>
            </a:lvl3pPr>
            <a:lvl4pPr marL="1446041" indent="0">
              <a:buNone/>
              <a:defRPr sz="1700" b="1"/>
            </a:lvl4pPr>
            <a:lvl5pPr marL="1928062" indent="0">
              <a:buNone/>
              <a:defRPr sz="1700" b="1"/>
            </a:lvl5pPr>
            <a:lvl6pPr marL="2410079" indent="0">
              <a:buNone/>
              <a:defRPr sz="1700" b="1"/>
            </a:lvl6pPr>
            <a:lvl7pPr marL="2892089" indent="0">
              <a:buNone/>
              <a:defRPr sz="1700" b="1"/>
            </a:lvl7pPr>
            <a:lvl8pPr marL="3374109" indent="0">
              <a:buNone/>
              <a:defRPr sz="1700" b="1"/>
            </a:lvl8pPr>
            <a:lvl9pPr marL="3856127"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480060" y="2319871"/>
            <a:ext cx="4242197"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7285" y="1637458"/>
            <a:ext cx="4243864" cy="682413"/>
          </a:xfrm>
        </p:spPr>
        <p:txBody>
          <a:bodyPr anchor="b"/>
          <a:lstStyle>
            <a:lvl1pPr marL="0" indent="0">
              <a:buNone/>
              <a:defRPr sz="2500" b="1"/>
            </a:lvl1pPr>
            <a:lvl2pPr marL="482014" indent="0">
              <a:buNone/>
              <a:defRPr sz="2100" b="1"/>
            </a:lvl2pPr>
            <a:lvl3pPr marL="964030" indent="0">
              <a:buNone/>
              <a:defRPr sz="1900" b="1"/>
            </a:lvl3pPr>
            <a:lvl4pPr marL="1446041" indent="0">
              <a:buNone/>
              <a:defRPr sz="1700" b="1"/>
            </a:lvl4pPr>
            <a:lvl5pPr marL="1928062" indent="0">
              <a:buNone/>
              <a:defRPr sz="1700" b="1"/>
            </a:lvl5pPr>
            <a:lvl6pPr marL="2410079" indent="0">
              <a:buNone/>
              <a:defRPr sz="1700" b="1"/>
            </a:lvl6pPr>
            <a:lvl7pPr marL="2892089" indent="0">
              <a:buNone/>
              <a:defRPr sz="1700" b="1"/>
            </a:lvl7pPr>
            <a:lvl8pPr marL="3374109" indent="0">
              <a:buNone/>
              <a:defRPr sz="1700" b="1"/>
            </a:lvl8pPr>
            <a:lvl9pPr marL="3856127"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4877285" y="2319871"/>
            <a:ext cx="4243864"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90778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50887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3872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92" y="291253"/>
            <a:ext cx="3158729" cy="123952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3753802" y="291267"/>
            <a:ext cx="5367338" cy="6243321"/>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80092" y="1530787"/>
            <a:ext cx="3158729" cy="5003801"/>
          </a:xfrm>
        </p:spPr>
        <p:txBody>
          <a:bodyPr/>
          <a:lstStyle>
            <a:lvl1pPr marL="0" indent="0">
              <a:buNone/>
              <a:defRPr sz="1500"/>
            </a:lvl1pPr>
            <a:lvl2pPr marL="482014" indent="0">
              <a:buNone/>
              <a:defRPr sz="1300"/>
            </a:lvl2pPr>
            <a:lvl3pPr marL="964030" indent="0">
              <a:buNone/>
              <a:defRPr sz="1100"/>
            </a:lvl3pPr>
            <a:lvl4pPr marL="1446041" indent="0">
              <a:buNone/>
              <a:defRPr sz="1000"/>
            </a:lvl4pPr>
            <a:lvl5pPr marL="1928062" indent="0">
              <a:buNone/>
              <a:defRPr sz="1000"/>
            </a:lvl5pPr>
            <a:lvl6pPr marL="2410079" indent="0">
              <a:buNone/>
              <a:defRPr sz="1000"/>
            </a:lvl6pPr>
            <a:lvl7pPr marL="2892089" indent="0">
              <a:buNone/>
              <a:defRPr sz="1000"/>
            </a:lvl7pPr>
            <a:lvl8pPr marL="3374109" indent="0">
              <a:buNone/>
              <a:defRPr sz="1000"/>
            </a:lvl8pPr>
            <a:lvl9pPr marL="3856127"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10972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1FF02D9-8AF2-4B66-811D-909E3BE64BBA}" type="datetimeFigureOut">
              <a:rPr lang="en-US"/>
              <a:pPr>
                <a:defRPr/>
              </a:pPr>
              <a:t>5/29/2015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7A58EA3-4749-4724-944E-EBB4C676B433}"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5120644"/>
            <a:ext cx="5760720" cy="604521"/>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881902" y="653627"/>
            <a:ext cx="5760720" cy="4389120"/>
          </a:xfrm>
        </p:spPr>
        <p:txBody>
          <a:bodyPr/>
          <a:lstStyle>
            <a:lvl1pPr marL="0" indent="0">
              <a:buNone/>
              <a:defRPr sz="3400"/>
            </a:lvl1pPr>
            <a:lvl2pPr marL="482014" indent="0">
              <a:buNone/>
              <a:defRPr sz="3000"/>
            </a:lvl2pPr>
            <a:lvl3pPr marL="964030" indent="0">
              <a:buNone/>
              <a:defRPr sz="2500"/>
            </a:lvl3pPr>
            <a:lvl4pPr marL="1446041" indent="0">
              <a:buNone/>
              <a:defRPr sz="2100"/>
            </a:lvl4pPr>
            <a:lvl5pPr marL="1928062" indent="0">
              <a:buNone/>
              <a:defRPr sz="2100"/>
            </a:lvl5pPr>
            <a:lvl6pPr marL="2410079" indent="0">
              <a:buNone/>
              <a:defRPr sz="2100"/>
            </a:lvl6pPr>
            <a:lvl7pPr marL="2892089" indent="0">
              <a:buNone/>
              <a:defRPr sz="2100"/>
            </a:lvl7pPr>
            <a:lvl8pPr marL="3374109" indent="0">
              <a:buNone/>
              <a:defRPr sz="2100"/>
            </a:lvl8pPr>
            <a:lvl9pPr marL="3856127" indent="0">
              <a:buNone/>
              <a:defRPr sz="2100"/>
            </a:lvl9pPr>
          </a:lstStyle>
          <a:p>
            <a:endParaRPr lang="en-US"/>
          </a:p>
        </p:txBody>
      </p:sp>
      <p:sp>
        <p:nvSpPr>
          <p:cNvPr id="4" name="Text Placeholder 3"/>
          <p:cNvSpPr>
            <a:spLocks noGrp="1"/>
          </p:cNvSpPr>
          <p:nvPr>
            <p:ph type="body" sz="half" idx="2"/>
          </p:nvPr>
        </p:nvSpPr>
        <p:spPr>
          <a:xfrm>
            <a:off x="1881902" y="5725165"/>
            <a:ext cx="5760720" cy="858519"/>
          </a:xfrm>
        </p:spPr>
        <p:txBody>
          <a:bodyPr/>
          <a:lstStyle>
            <a:lvl1pPr marL="0" indent="0">
              <a:buNone/>
              <a:defRPr sz="1500"/>
            </a:lvl1pPr>
            <a:lvl2pPr marL="482014" indent="0">
              <a:buNone/>
              <a:defRPr sz="1300"/>
            </a:lvl2pPr>
            <a:lvl3pPr marL="964030" indent="0">
              <a:buNone/>
              <a:defRPr sz="1100"/>
            </a:lvl3pPr>
            <a:lvl4pPr marL="1446041" indent="0">
              <a:buNone/>
              <a:defRPr sz="1000"/>
            </a:lvl4pPr>
            <a:lvl5pPr marL="1928062" indent="0">
              <a:buNone/>
              <a:defRPr sz="1000"/>
            </a:lvl5pPr>
            <a:lvl6pPr marL="2410079" indent="0">
              <a:buNone/>
              <a:defRPr sz="1000"/>
            </a:lvl6pPr>
            <a:lvl7pPr marL="2892089" indent="0">
              <a:buNone/>
              <a:defRPr sz="1000"/>
            </a:lvl7pPr>
            <a:lvl8pPr marL="3374109" indent="0">
              <a:buNone/>
              <a:defRPr sz="1000"/>
            </a:lvl8pPr>
            <a:lvl9pPr marL="3856127"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50363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281875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292980"/>
            <a:ext cx="2160270" cy="624162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80060" y="292980"/>
            <a:ext cx="6320790" cy="62416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15319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272483"/>
            <a:ext cx="8161020" cy="1568027"/>
          </a:xfrm>
        </p:spPr>
        <p:txBody>
          <a:bodyPr/>
          <a:lstStyle/>
          <a:p>
            <a:r>
              <a:rPr lang="en-US" smtClean="0"/>
              <a:t>Click to edit Master title style</a:t>
            </a:r>
            <a:endParaRPr lang="en-US"/>
          </a:p>
        </p:txBody>
      </p:sp>
      <p:sp>
        <p:nvSpPr>
          <p:cNvPr id="3" name="Subtitle 2"/>
          <p:cNvSpPr>
            <a:spLocks noGrp="1"/>
          </p:cNvSpPr>
          <p:nvPr>
            <p:ph type="subTitle" idx="1"/>
          </p:nvPr>
        </p:nvSpPr>
        <p:spPr>
          <a:xfrm>
            <a:off x="1440180" y="4145280"/>
            <a:ext cx="6720840" cy="1869440"/>
          </a:xfrm>
        </p:spPr>
        <p:txBody>
          <a:bodyPr/>
          <a:lstStyle>
            <a:lvl1pPr marL="0" indent="0" algn="ctr">
              <a:buNone/>
              <a:defRPr>
                <a:solidFill>
                  <a:schemeClr val="tx1">
                    <a:tint val="75000"/>
                  </a:schemeClr>
                </a:solidFill>
              </a:defRPr>
            </a:lvl1pPr>
            <a:lvl2pPr marL="482143" indent="0" algn="ctr">
              <a:buNone/>
              <a:defRPr>
                <a:solidFill>
                  <a:schemeClr val="tx1">
                    <a:tint val="75000"/>
                  </a:schemeClr>
                </a:solidFill>
              </a:defRPr>
            </a:lvl2pPr>
            <a:lvl3pPr marL="964288" indent="0" algn="ctr">
              <a:buNone/>
              <a:defRPr>
                <a:solidFill>
                  <a:schemeClr val="tx1">
                    <a:tint val="75000"/>
                  </a:schemeClr>
                </a:solidFill>
              </a:defRPr>
            </a:lvl3pPr>
            <a:lvl4pPr marL="1446428" indent="0" algn="ctr">
              <a:buNone/>
              <a:defRPr>
                <a:solidFill>
                  <a:schemeClr val="tx1">
                    <a:tint val="75000"/>
                  </a:schemeClr>
                </a:solidFill>
              </a:defRPr>
            </a:lvl4pPr>
            <a:lvl5pPr marL="1928577" indent="0" algn="ctr">
              <a:buNone/>
              <a:defRPr>
                <a:solidFill>
                  <a:schemeClr val="tx1">
                    <a:tint val="75000"/>
                  </a:schemeClr>
                </a:solidFill>
              </a:defRPr>
            </a:lvl5pPr>
            <a:lvl6pPr marL="2410724" indent="0" algn="ctr">
              <a:buNone/>
              <a:defRPr>
                <a:solidFill>
                  <a:schemeClr val="tx1">
                    <a:tint val="75000"/>
                  </a:schemeClr>
                </a:solidFill>
              </a:defRPr>
            </a:lvl6pPr>
            <a:lvl7pPr marL="2892863" indent="0" algn="ctr">
              <a:buNone/>
              <a:defRPr>
                <a:solidFill>
                  <a:schemeClr val="tx1">
                    <a:tint val="75000"/>
                  </a:schemeClr>
                </a:solidFill>
              </a:defRPr>
            </a:lvl7pPr>
            <a:lvl8pPr marL="3375012" indent="0" algn="ctr">
              <a:buNone/>
              <a:defRPr>
                <a:solidFill>
                  <a:schemeClr val="tx1">
                    <a:tint val="75000"/>
                  </a:schemeClr>
                </a:solidFill>
              </a:defRPr>
            </a:lvl8pPr>
            <a:lvl9pPr marL="385715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879129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96899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4700697"/>
            <a:ext cx="8161020" cy="1452880"/>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758429" y="3100523"/>
            <a:ext cx="8161020" cy="1600199"/>
          </a:xfrm>
        </p:spPr>
        <p:txBody>
          <a:bodyPr anchor="b"/>
          <a:lstStyle>
            <a:lvl1pPr marL="0" indent="0">
              <a:buNone/>
              <a:defRPr sz="2100">
                <a:solidFill>
                  <a:schemeClr val="tx1">
                    <a:tint val="75000"/>
                  </a:schemeClr>
                </a:solidFill>
              </a:defRPr>
            </a:lvl1pPr>
            <a:lvl2pPr marL="482143" indent="0">
              <a:buNone/>
              <a:defRPr sz="1900">
                <a:solidFill>
                  <a:schemeClr val="tx1">
                    <a:tint val="75000"/>
                  </a:schemeClr>
                </a:solidFill>
              </a:defRPr>
            </a:lvl2pPr>
            <a:lvl3pPr marL="964288" indent="0">
              <a:buNone/>
              <a:defRPr sz="1700">
                <a:solidFill>
                  <a:schemeClr val="tx1">
                    <a:tint val="75000"/>
                  </a:schemeClr>
                </a:solidFill>
              </a:defRPr>
            </a:lvl3pPr>
            <a:lvl4pPr marL="1446428" indent="0">
              <a:buNone/>
              <a:defRPr sz="1500">
                <a:solidFill>
                  <a:schemeClr val="tx1">
                    <a:tint val="75000"/>
                  </a:schemeClr>
                </a:solidFill>
              </a:defRPr>
            </a:lvl4pPr>
            <a:lvl5pPr marL="1928577" indent="0">
              <a:buNone/>
              <a:defRPr sz="1500">
                <a:solidFill>
                  <a:schemeClr val="tx1">
                    <a:tint val="75000"/>
                  </a:schemeClr>
                </a:solidFill>
              </a:defRPr>
            </a:lvl5pPr>
            <a:lvl6pPr marL="2410724" indent="0">
              <a:buNone/>
              <a:defRPr sz="1500">
                <a:solidFill>
                  <a:schemeClr val="tx1">
                    <a:tint val="75000"/>
                  </a:schemeClr>
                </a:solidFill>
              </a:defRPr>
            </a:lvl6pPr>
            <a:lvl7pPr marL="2892863" indent="0">
              <a:buNone/>
              <a:defRPr sz="1500">
                <a:solidFill>
                  <a:schemeClr val="tx1">
                    <a:tint val="75000"/>
                  </a:schemeClr>
                </a:solidFill>
              </a:defRPr>
            </a:lvl7pPr>
            <a:lvl8pPr marL="3375012" indent="0">
              <a:buNone/>
              <a:defRPr sz="1500">
                <a:solidFill>
                  <a:schemeClr val="tx1">
                    <a:tint val="75000"/>
                  </a:schemeClr>
                </a:solidFill>
              </a:defRPr>
            </a:lvl8pPr>
            <a:lvl9pPr marL="3857158"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95325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8006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061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538774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80060" y="1637458"/>
            <a:ext cx="4242197" cy="682413"/>
          </a:xfrm>
        </p:spPr>
        <p:txBody>
          <a:bodyPr anchor="b"/>
          <a:lstStyle>
            <a:lvl1pPr marL="0" indent="0">
              <a:buNone/>
              <a:defRPr sz="2500" b="1"/>
            </a:lvl1pPr>
            <a:lvl2pPr marL="482143" indent="0">
              <a:buNone/>
              <a:defRPr sz="2100" b="1"/>
            </a:lvl2pPr>
            <a:lvl3pPr marL="964288" indent="0">
              <a:buNone/>
              <a:defRPr sz="1900" b="1"/>
            </a:lvl3pPr>
            <a:lvl4pPr marL="1446428" indent="0">
              <a:buNone/>
              <a:defRPr sz="1700" b="1"/>
            </a:lvl4pPr>
            <a:lvl5pPr marL="1928577" indent="0">
              <a:buNone/>
              <a:defRPr sz="1700" b="1"/>
            </a:lvl5pPr>
            <a:lvl6pPr marL="2410724" indent="0">
              <a:buNone/>
              <a:defRPr sz="1700" b="1"/>
            </a:lvl6pPr>
            <a:lvl7pPr marL="2892863" indent="0">
              <a:buNone/>
              <a:defRPr sz="1700" b="1"/>
            </a:lvl7pPr>
            <a:lvl8pPr marL="3375012" indent="0">
              <a:buNone/>
              <a:defRPr sz="1700" b="1"/>
            </a:lvl8pPr>
            <a:lvl9pPr marL="3857158"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480060" y="2319871"/>
            <a:ext cx="4242197"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7285" y="1637458"/>
            <a:ext cx="4243864" cy="682413"/>
          </a:xfrm>
        </p:spPr>
        <p:txBody>
          <a:bodyPr anchor="b"/>
          <a:lstStyle>
            <a:lvl1pPr marL="0" indent="0">
              <a:buNone/>
              <a:defRPr sz="2500" b="1"/>
            </a:lvl1pPr>
            <a:lvl2pPr marL="482143" indent="0">
              <a:buNone/>
              <a:defRPr sz="2100" b="1"/>
            </a:lvl2pPr>
            <a:lvl3pPr marL="964288" indent="0">
              <a:buNone/>
              <a:defRPr sz="1900" b="1"/>
            </a:lvl3pPr>
            <a:lvl4pPr marL="1446428" indent="0">
              <a:buNone/>
              <a:defRPr sz="1700" b="1"/>
            </a:lvl4pPr>
            <a:lvl5pPr marL="1928577" indent="0">
              <a:buNone/>
              <a:defRPr sz="1700" b="1"/>
            </a:lvl5pPr>
            <a:lvl6pPr marL="2410724" indent="0">
              <a:buNone/>
              <a:defRPr sz="1700" b="1"/>
            </a:lvl6pPr>
            <a:lvl7pPr marL="2892863" indent="0">
              <a:buNone/>
              <a:defRPr sz="1700" b="1"/>
            </a:lvl7pPr>
            <a:lvl8pPr marL="3375012" indent="0">
              <a:buNone/>
              <a:defRPr sz="1700" b="1"/>
            </a:lvl8pPr>
            <a:lvl9pPr marL="3857158"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4877285" y="2319871"/>
            <a:ext cx="4243864"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35929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36732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74989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4700697"/>
            <a:ext cx="8161020" cy="1452880"/>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758429" y="3100524"/>
            <a:ext cx="8161020" cy="1600199"/>
          </a:xfrm>
        </p:spPr>
        <p:txBody>
          <a:bodyPr anchor="b"/>
          <a:lstStyle>
            <a:lvl1pPr marL="0" indent="0">
              <a:buNone/>
              <a:defRPr sz="2100">
                <a:solidFill>
                  <a:schemeClr val="tx1">
                    <a:tint val="75000"/>
                  </a:schemeClr>
                </a:solidFill>
              </a:defRPr>
            </a:lvl1pPr>
            <a:lvl2pPr marL="481756" indent="0">
              <a:buNone/>
              <a:defRPr sz="1900">
                <a:solidFill>
                  <a:schemeClr val="tx1">
                    <a:tint val="75000"/>
                  </a:schemeClr>
                </a:solidFill>
              </a:defRPr>
            </a:lvl2pPr>
            <a:lvl3pPr marL="963515" indent="0">
              <a:buNone/>
              <a:defRPr sz="1700">
                <a:solidFill>
                  <a:schemeClr val="tx1">
                    <a:tint val="75000"/>
                  </a:schemeClr>
                </a:solidFill>
              </a:defRPr>
            </a:lvl3pPr>
            <a:lvl4pPr marL="1445267" indent="0">
              <a:buNone/>
              <a:defRPr sz="1500">
                <a:solidFill>
                  <a:schemeClr val="tx1">
                    <a:tint val="75000"/>
                  </a:schemeClr>
                </a:solidFill>
              </a:defRPr>
            </a:lvl4pPr>
            <a:lvl5pPr marL="1927030" indent="0">
              <a:buNone/>
              <a:defRPr sz="1500">
                <a:solidFill>
                  <a:schemeClr val="tx1">
                    <a:tint val="75000"/>
                  </a:schemeClr>
                </a:solidFill>
              </a:defRPr>
            </a:lvl5pPr>
            <a:lvl6pPr marL="2408792" indent="0">
              <a:buNone/>
              <a:defRPr sz="1500">
                <a:solidFill>
                  <a:schemeClr val="tx1">
                    <a:tint val="75000"/>
                  </a:schemeClr>
                </a:solidFill>
              </a:defRPr>
            </a:lvl6pPr>
            <a:lvl7pPr marL="2890544" indent="0">
              <a:buNone/>
              <a:defRPr sz="1500">
                <a:solidFill>
                  <a:schemeClr val="tx1">
                    <a:tint val="75000"/>
                  </a:schemeClr>
                </a:solidFill>
              </a:defRPr>
            </a:lvl7pPr>
            <a:lvl8pPr marL="3372307" indent="0">
              <a:buNone/>
              <a:defRPr sz="1500">
                <a:solidFill>
                  <a:schemeClr val="tx1">
                    <a:tint val="75000"/>
                  </a:schemeClr>
                </a:solidFill>
              </a:defRPr>
            </a:lvl8pPr>
            <a:lvl9pPr marL="3854066"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9309E32-8482-406A-B11F-ED688C8A4E1C}" type="datetimeFigureOut">
              <a:rPr lang="en-US"/>
              <a:pPr>
                <a:defRPr/>
              </a:pPr>
              <a:t>5/29/2015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CFC52D-7231-4226-93D9-52882F8AB91B}"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89" y="291253"/>
            <a:ext cx="3158729" cy="123952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3753802" y="291267"/>
            <a:ext cx="5367338" cy="6243321"/>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80089" y="1530787"/>
            <a:ext cx="3158729" cy="5003801"/>
          </a:xfrm>
        </p:spPr>
        <p:txBody>
          <a:bodyPr/>
          <a:lstStyle>
            <a:lvl1pPr marL="0" indent="0">
              <a:buNone/>
              <a:defRPr sz="1500"/>
            </a:lvl1pPr>
            <a:lvl2pPr marL="482143" indent="0">
              <a:buNone/>
              <a:defRPr sz="1300"/>
            </a:lvl2pPr>
            <a:lvl3pPr marL="964288" indent="0">
              <a:buNone/>
              <a:defRPr sz="1100"/>
            </a:lvl3pPr>
            <a:lvl4pPr marL="1446428" indent="0">
              <a:buNone/>
              <a:defRPr sz="1000"/>
            </a:lvl4pPr>
            <a:lvl5pPr marL="1928577" indent="0">
              <a:buNone/>
              <a:defRPr sz="1000"/>
            </a:lvl5pPr>
            <a:lvl6pPr marL="2410724" indent="0">
              <a:buNone/>
              <a:defRPr sz="1000"/>
            </a:lvl6pPr>
            <a:lvl7pPr marL="2892863" indent="0">
              <a:buNone/>
              <a:defRPr sz="1000"/>
            </a:lvl7pPr>
            <a:lvl8pPr marL="3375012" indent="0">
              <a:buNone/>
              <a:defRPr sz="1000"/>
            </a:lvl8pPr>
            <a:lvl9pPr marL="385715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93553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5120644"/>
            <a:ext cx="5760720" cy="604521"/>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881902" y="653627"/>
            <a:ext cx="5760720" cy="4389120"/>
          </a:xfrm>
        </p:spPr>
        <p:txBody>
          <a:bodyPr/>
          <a:lstStyle>
            <a:lvl1pPr marL="0" indent="0">
              <a:buNone/>
              <a:defRPr sz="3400"/>
            </a:lvl1pPr>
            <a:lvl2pPr marL="482143" indent="0">
              <a:buNone/>
              <a:defRPr sz="3000"/>
            </a:lvl2pPr>
            <a:lvl3pPr marL="964288" indent="0">
              <a:buNone/>
              <a:defRPr sz="2500"/>
            </a:lvl3pPr>
            <a:lvl4pPr marL="1446428" indent="0">
              <a:buNone/>
              <a:defRPr sz="2100"/>
            </a:lvl4pPr>
            <a:lvl5pPr marL="1928577" indent="0">
              <a:buNone/>
              <a:defRPr sz="2100"/>
            </a:lvl5pPr>
            <a:lvl6pPr marL="2410724" indent="0">
              <a:buNone/>
              <a:defRPr sz="2100"/>
            </a:lvl6pPr>
            <a:lvl7pPr marL="2892863" indent="0">
              <a:buNone/>
              <a:defRPr sz="2100"/>
            </a:lvl7pPr>
            <a:lvl8pPr marL="3375012" indent="0">
              <a:buNone/>
              <a:defRPr sz="2100"/>
            </a:lvl8pPr>
            <a:lvl9pPr marL="3857158" indent="0">
              <a:buNone/>
              <a:defRPr sz="2100"/>
            </a:lvl9pPr>
          </a:lstStyle>
          <a:p>
            <a:endParaRPr lang="en-US"/>
          </a:p>
        </p:txBody>
      </p:sp>
      <p:sp>
        <p:nvSpPr>
          <p:cNvPr id="4" name="Text Placeholder 3"/>
          <p:cNvSpPr>
            <a:spLocks noGrp="1"/>
          </p:cNvSpPr>
          <p:nvPr>
            <p:ph type="body" sz="half" idx="2"/>
          </p:nvPr>
        </p:nvSpPr>
        <p:spPr>
          <a:xfrm>
            <a:off x="1881902" y="5725165"/>
            <a:ext cx="5760720" cy="858519"/>
          </a:xfrm>
        </p:spPr>
        <p:txBody>
          <a:bodyPr/>
          <a:lstStyle>
            <a:lvl1pPr marL="0" indent="0">
              <a:buNone/>
              <a:defRPr sz="1500"/>
            </a:lvl1pPr>
            <a:lvl2pPr marL="482143" indent="0">
              <a:buNone/>
              <a:defRPr sz="1300"/>
            </a:lvl2pPr>
            <a:lvl3pPr marL="964288" indent="0">
              <a:buNone/>
              <a:defRPr sz="1100"/>
            </a:lvl3pPr>
            <a:lvl4pPr marL="1446428" indent="0">
              <a:buNone/>
              <a:defRPr sz="1000"/>
            </a:lvl4pPr>
            <a:lvl5pPr marL="1928577" indent="0">
              <a:buNone/>
              <a:defRPr sz="1000"/>
            </a:lvl5pPr>
            <a:lvl6pPr marL="2410724" indent="0">
              <a:buNone/>
              <a:defRPr sz="1000"/>
            </a:lvl6pPr>
            <a:lvl7pPr marL="2892863" indent="0">
              <a:buNone/>
              <a:defRPr sz="1000"/>
            </a:lvl7pPr>
            <a:lvl8pPr marL="3375012" indent="0">
              <a:buNone/>
              <a:defRPr sz="1000"/>
            </a:lvl8pPr>
            <a:lvl9pPr marL="385715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286863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2660831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292976"/>
            <a:ext cx="2160270" cy="624162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80060" y="292976"/>
            <a:ext cx="6320790" cy="62416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853149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272478"/>
            <a:ext cx="8161020" cy="1568027"/>
          </a:xfrm>
        </p:spPr>
        <p:txBody>
          <a:bodyPr/>
          <a:lstStyle/>
          <a:p>
            <a:r>
              <a:rPr lang="en-US" smtClean="0"/>
              <a:t>Click to edit Master title style</a:t>
            </a:r>
            <a:endParaRPr lang="en-US"/>
          </a:p>
        </p:txBody>
      </p:sp>
      <p:sp>
        <p:nvSpPr>
          <p:cNvPr id="3" name="Subtitle 2"/>
          <p:cNvSpPr>
            <a:spLocks noGrp="1"/>
          </p:cNvSpPr>
          <p:nvPr>
            <p:ph type="subTitle" idx="1"/>
          </p:nvPr>
        </p:nvSpPr>
        <p:spPr>
          <a:xfrm>
            <a:off x="1440180" y="4145280"/>
            <a:ext cx="6720840" cy="1869440"/>
          </a:xfrm>
        </p:spPr>
        <p:txBody>
          <a:bodyPr/>
          <a:lstStyle>
            <a:lvl1pPr marL="0" indent="0" algn="ctr">
              <a:buNone/>
              <a:defRPr>
                <a:solidFill>
                  <a:schemeClr val="tx1">
                    <a:tint val="75000"/>
                  </a:schemeClr>
                </a:solidFill>
              </a:defRPr>
            </a:lvl1pPr>
            <a:lvl2pPr marL="482315" indent="0" algn="ctr">
              <a:buNone/>
              <a:defRPr>
                <a:solidFill>
                  <a:schemeClr val="tx1">
                    <a:tint val="75000"/>
                  </a:schemeClr>
                </a:solidFill>
              </a:defRPr>
            </a:lvl2pPr>
            <a:lvl3pPr marL="964632" indent="0" algn="ctr">
              <a:buNone/>
              <a:defRPr>
                <a:solidFill>
                  <a:schemeClr val="tx1">
                    <a:tint val="75000"/>
                  </a:schemeClr>
                </a:solidFill>
              </a:defRPr>
            </a:lvl3pPr>
            <a:lvl4pPr marL="1446944" indent="0" algn="ctr">
              <a:buNone/>
              <a:defRPr>
                <a:solidFill>
                  <a:schemeClr val="tx1">
                    <a:tint val="75000"/>
                  </a:schemeClr>
                </a:solidFill>
              </a:defRPr>
            </a:lvl4pPr>
            <a:lvl5pPr marL="1929265" indent="0" algn="ctr">
              <a:buNone/>
              <a:defRPr>
                <a:solidFill>
                  <a:schemeClr val="tx1">
                    <a:tint val="75000"/>
                  </a:schemeClr>
                </a:solidFill>
              </a:defRPr>
            </a:lvl5pPr>
            <a:lvl6pPr marL="2411583" indent="0" algn="ctr">
              <a:buNone/>
              <a:defRPr>
                <a:solidFill>
                  <a:schemeClr val="tx1">
                    <a:tint val="75000"/>
                  </a:schemeClr>
                </a:solidFill>
              </a:defRPr>
            </a:lvl6pPr>
            <a:lvl7pPr marL="2893895" indent="0" algn="ctr">
              <a:buNone/>
              <a:defRPr>
                <a:solidFill>
                  <a:schemeClr val="tx1">
                    <a:tint val="75000"/>
                  </a:schemeClr>
                </a:solidFill>
              </a:defRPr>
            </a:lvl7pPr>
            <a:lvl8pPr marL="3376215" indent="0" algn="ctr">
              <a:buNone/>
              <a:defRPr>
                <a:solidFill>
                  <a:schemeClr val="tx1">
                    <a:tint val="75000"/>
                  </a:schemeClr>
                </a:solidFill>
              </a:defRPr>
            </a:lvl8pPr>
            <a:lvl9pPr marL="385853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869576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707485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4700697"/>
            <a:ext cx="8161020" cy="1452880"/>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758429" y="3100519"/>
            <a:ext cx="8161020" cy="1600199"/>
          </a:xfrm>
        </p:spPr>
        <p:txBody>
          <a:bodyPr anchor="b"/>
          <a:lstStyle>
            <a:lvl1pPr marL="0" indent="0">
              <a:buNone/>
              <a:defRPr sz="2100">
                <a:solidFill>
                  <a:schemeClr val="tx1">
                    <a:tint val="75000"/>
                  </a:schemeClr>
                </a:solidFill>
              </a:defRPr>
            </a:lvl1pPr>
            <a:lvl2pPr marL="482315" indent="0">
              <a:buNone/>
              <a:defRPr sz="1900">
                <a:solidFill>
                  <a:schemeClr val="tx1">
                    <a:tint val="75000"/>
                  </a:schemeClr>
                </a:solidFill>
              </a:defRPr>
            </a:lvl2pPr>
            <a:lvl3pPr marL="964632" indent="0">
              <a:buNone/>
              <a:defRPr sz="1700">
                <a:solidFill>
                  <a:schemeClr val="tx1">
                    <a:tint val="75000"/>
                  </a:schemeClr>
                </a:solidFill>
              </a:defRPr>
            </a:lvl3pPr>
            <a:lvl4pPr marL="1446944" indent="0">
              <a:buNone/>
              <a:defRPr sz="1500">
                <a:solidFill>
                  <a:schemeClr val="tx1">
                    <a:tint val="75000"/>
                  </a:schemeClr>
                </a:solidFill>
              </a:defRPr>
            </a:lvl4pPr>
            <a:lvl5pPr marL="1929265" indent="0">
              <a:buNone/>
              <a:defRPr sz="1500">
                <a:solidFill>
                  <a:schemeClr val="tx1">
                    <a:tint val="75000"/>
                  </a:schemeClr>
                </a:solidFill>
              </a:defRPr>
            </a:lvl5pPr>
            <a:lvl6pPr marL="2411583" indent="0">
              <a:buNone/>
              <a:defRPr sz="1500">
                <a:solidFill>
                  <a:schemeClr val="tx1">
                    <a:tint val="75000"/>
                  </a:schemeClr>
                </a:solidFill>
              </a:defRPr>
            </a:lvl6pPr>
            <a:lvl7pPr marL="2893895" indent="0">
              <a:buNone/>
              <a:defRPr sz="1500">
                <a:solidFill>
                  <a:schemeClr val="tx1">
                    <a:tint val="75000"/>
                  </a:schemeClr>
                </a:solidFill>
              </a:defRPr>
            </a:lvl7pPr>
            <a:lvl8pPr marL="3376215" indent="0">
              <a:buNone/>
              <a:defRPr sz="1500">
                <a:solidFill>
                  <a:schemeClr val="tx1">
                    <a:tint val="75000"/>
                  </a:schemeClr>
                </a:solidFill>
              </a:defRPr>
            </a:lvl8pPr>
            <a:lvl9pPr marL="3858533"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767703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8006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061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782909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80060" y="1637458"/>
            <a:ext cx="4242197" cy="682413"/>
          </a:xfrm>
        </p:spPr>
        <p:txBody>
          <a:bodyPr anchor="b"/>
          <a:lstStyle>
            <a:lvl1pPr marL="0" indent="0">
              <a:buNone/>
              <a:defRPr sz="2500" b="1"/>
            </a:lvl1pPr>
            <a:lvl2pPr marL="482315" indent="0">
              <a:buNone/>
              <a:defRPr sz="2100" b="1"/>
            </a:lvl2pPr>
            <a:lvl3pPr marL="964632" indent="0">
              <a:buNone/>
              <a:defRPr sz="1900" b="1"/>
            </a:lvl3pPr>
            <a:lvl4pPr marL="1446944" indent="0">
              <a:buNone/>
              <a:defRPr sz="1700" b="1"/>
            </a:lvl4pPr>
            <a:lvl5pPr marL="1929265" indent="0">
              <a:buNone/>
              <a:defRPr sz="1700" b="1"/>
            </a:lvl5pPr>
            <a:lvl6pPr marL="2411583" indent="0">
              <a:buNone/>
              <a:defRPr sz="1700" b="1"/>
            </a:lvl6pPr>
            <a:lvl7pPr marL="2893895" indent="0">
              <a:buNone/>
              <a:defRPr sz="1700" b="1"/>
            </a:lvl7pPr>
            <a:lvl8pPr marL="3376215" indent="0">
              <a:buNone/>
              <a:defRPr sz="1700" b="1"/>
            </a:lvl8pPr>
            <a:lvl9pPr marL="3858533"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480060" y="2319871"/>
            <a:ext cx="4242197"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7285" y="1637458"/>
            <a:ext cx="4243864" cy="682413"/>
          </a:xfrm>
        </p:spPr>
        <p:txBody>
          <a:bodyPr anchor="b"/>
          <a:lstStyle>
            <a:lvl1pPr marL="0" indent="0">
              <a:buNone/>
              <a:defRPr sz="2500" b="1"/>
            </a:lvl1pPr>
            <a:lvl2pPr marL="482315" indent="0">
              <a:buNone/>
              <a:defRPr sz="2100" b="1"/>
            </a:lvl2pPr>
            <a:lvl3pPr marL="964632" indent="0">
              <a:buNone/>
              <a:defRPr sz="1900" b="1"/>
            </a:lvl3pPr>
            <a:lvl4pPr marL="1446944" indent="0">
              <a:buNone/>
              <a:defRPr sz="1700" b="1"/>
            </a:lvl4pPr>
            <a:lvl5pPr marL="1929265" indent="0">
              <a:buNone/>
              <a:defRPr sz="1700" b="1"/>
            </a:lvl5pPr>
            <a:lvl6pPr marL="2411583" indent="0">
              <a:buNone/>
              <a:defRPr sz="1700" b="1"/>
            </a:lvl6pPr>
            <a:lvl7pPr marL="2893895" indent="0">
              <a:buNone/>
              <a:defRPr sz="1700" b="1"/>
            </a:lvl7pPr>
            <a:lvl8pPr marL="3376215" indent="0">
              <a:buNone/>
              <a:defRPr sz="1700" b="1"/>
            </a:lvl8pPr>
            <a:lvl9pPr marL="3858533"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4877285" y="2319871"/>
            <a:ext cx="4243864"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9691557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40356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8006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061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576E95A-C26C-4D87-A31D-6DAC5A2BC8B3}" type="datetimeFigureOut">
              <a:rPr lang="en-US"/>
              <a:pPr>
                <a:defRPr/>
              </a:pPr>
              <a:t>5/29/2015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06BF92F-7160-45AA-8D74-2823C689755D}"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746956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85" y="291253"/>
            <a:ext cx="3158729" cy="123952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3753802" y="291267"/>
            <a:ext cx="5367338" cy="6243321"/>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80085" y="1530787"/>
            <a:ext cx="3158729" cy="5003801"/>
          </a:xfrm>
        </p:spPr>
        <p:txBody>
          <a:bodyPr/>
          <a:lstStyle>
            <a:lvl1pPr marL="0" indent="0">
              <a:buNone/>
              <a:defRPr sz="1500"/>
            </a:lvl1pPr>
            <a:lvl2pPr marL="482315" indent="0">
              <a:buNone/>
              <a:defRPr sz="1300"/>
            </a:lvl2pPr>
            <a:lvl3pPr marL="964632" indent="0">
              <a:buNone/>
              <a:defRPr sz="1100"/>
            </a:lvl3pPr>
            <a:lvl4pPr marL="1446944" indent="0">
              <a:buNone/>
              <a:defRPr sz="1000"/>
            </a:lvl4pPr>
            <a:lvl5pPr marL="1929265" indent="0">
              <a:buNone/>
              <a:defRPr sz="1000"/>
            </a:lvl5pPr>
            <a:lvl6pPr marL="2411583" indent="0">
              <a:buNone/>
              <a:defRPr sz="1000"/>
            </a:lvl6pPr>
            <a:lvl7pPr marL="2893895" indent="0">
              <a:buNone/>
              <a:defRPr sz="1000"/>
            </a:lvl7pPr>
            <a:lvl8pPr marL="3376215" indent="0">
              <a:buNone/>
              <a:defRPr sz="1000"/>
            </a:lvl8pPr>
            <a:lvl9pPr marL="385853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361847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5120644"/>
            <a:ext cx="5760720" cy="604521"/>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881902" y="653627"/>
            <a:ext cx="5760720" cy="4389120"/>
          </a:xfrm>
        </p:spPr>
        <p:txBody>
          <a:bodyPr/>
          <a:lstStyle>
            <a:lvl1pPr marL="0" indent="0">
              <a:buNone/>
              <a:defRPr sz="3400"/>
            </a:lvl1pPr>
            <a:lvl2pPr marL="482315" indent="0">
              <a:buNone/>
              <a:defRPr sz="3000"/>
            </a:lvl2pPr>
            <a:lvl3pPr marL="964632" indent="0">
              <a:buNone/>
              <a:defRPr sz="2500"/>
            </a:lvl3pPr>
            <a:lvl4pPr marL="1446944" indent="0">
              <a:buNone/>
              <a:defRPr sz="2100"/>
            </a:lvl4pPr>
            <a:lvl5pPr marL="1929265" indent="0">
              <a:buNone/>
              <a:defRPr sz="2100"/>
            </a:lvl5pPr>
            <a:lvl6pPr marL="2411583" indent="0">
              <a:buNone/>
              <a:defRPr sz="2100"/>
            </a:lvl6pPr>
            <a:lvl7pPr marL="2893895" indent="0">
              <a:buNone/>
              <a:defRPr sz="2100"/>
            </a:lvl7pPr>
            <a:lvl8pPr marL="3376215" indent="0">
              <a:buNone/>
              <a:defRPr sz="2100"/>
            </a:lvl8pPr>
            <a:lvl9pPr marL="3858533" indent="0">
              <a:buNone/>
              <a:defRPr sz="2100"/>
            </a:lvl9pPr>
          </a:lstStyle>
          <a:p>
            <a:endParaRPr lang="en-US"/>
          </a:p>
        </p:txBody>
      </p:sp>
      <p:sp>
        <p:nvSpPr>
          <p:cNvPr id="4" name="Text Placeholder 3"/>
          <p:cNvSpPr>
            <a:spLocks noGrp="1"/>
          </p:cNvSpPr>
          <p:nvPr>
            <p:ph type="body" sz="half" idx="2"/>
          </p:nvPr>
        </p:nvSpPr>
        <p:spPr>
          <a:xfrm>
            <a:off x="1881902" y="5725165"/>
            <a:ext cx="5760720" cy="858519"/>
          </a:xfrm>
        </p:spPr>
        <p:txBody>
          <a:bodyPr/>
          <a:lstStyle>
            <a:lvl1pPr marL="0" indent="0">
              <a:buNone/>
              <a:defRPr sz="1500"/>
            </a:lvl1pPr>
            <a:lvl2pPr marL="482315" indent="0">
              <a:buNone/>
              <a:defRPr sz="1300"/>
            </a:lvl2pPr>
            <a:lvl3pPr marL="964632" indent="0">
              <a:buNone/>
              <a:defRPr sz="1100"/>
            </a:lvl3pPr>
            <a:lvl4pPr marL="1446944" indent="0">
              <a:buNone/>
              <a:defRPr sz="1000"/>
            </a:lvl4pPr>
            <a:lvl5pPr marL="1929265" indent="0">
              <a:buNone/>
              <a:defRPr sz="1000"/>
            </a:lvl5pPr>
            <a:lvl6pPr marL="2411583" indent="0">
              <a:buNone/>
              <a:defRPr sz="1000"/>
            </a:lvl6pPr>
            <a:lvl7pPr marL="2893895" indent="0">
              <a:buNone/>
              <a:defRPr sz="1000"/>
            </a:lvl7pPr>
            <a:lvl8pPr marL="3376215" indent="0">
              <a:buNone/>
              <a:defRPr sz="1000"/>
            </a:lvl8pPr>
            <a:lvl9pPr marL="385853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122738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9052961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292972"/>
            <a:ext cx="2160270" cy="624162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80060" y="292972"/>
            <a:ext cx="6320790" cy="62416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0206147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272473"/>
            <a:ext cx="8161020" cy="1568027"/>
          </a:xfrm>
        </p:spPr>
        <p:txBody>
          <a:bodyPr/>
          <a:lstStyle/>
          <a:p>
            <a:r>
              <a:rPr lang="en-US" smtClean="0"/>
              <a:t>Click to edit Master title style</a:t>
            </a:r>
            <a:endParaRPr lang="en-US"/>
          </a:p>
        </p:txBody>
      </p:sp>
      <p:sp>
        <p:nvSpPr>
          <p:cNvPr id="3" name="Subtitle 2"/>
          <p:cNvSpPr>
            <a:spLocks noGrp="1"/>
          </p:cNvSpPr>
          <p:nvPr>
            <p:ph type="subTitle" idx="1"/>
          </p:nvPr>
        </p:nvSpPr>
        <p:spPr>
          <a:xfrm>
            <a:off x="1440180" y="4145280"/>
            <a:ext cx="6720840" cy="1869440"/>
          </a:xfrm>
        </p:spPr>
        <p:txBody>
          <a:bodyPr/>
          <a:lstStyle>
            <a:lvl1pPr marL="0" indent="0" algn="ctr">
              <a:buNone/>
              <a:defRPr>
                <a:solidFill>
                  <a:schemeClr val="tx1">
                    <a:tint val="75000"/>
                  </a:schemeClr>
                </a:solidFill>
              </a:defRPr>
            </a:lvl1pPr>
            <a:lvl2pPr marL="482529" indent="0" algn="ctr">
              <a:buNone/>
              <a:defRPr>
                <a:solidFill>
                  <a:schemeClr val="tx1">
                    <a:tint val="75000"/>
                  </a:schemeClr>
                </a:solidFill>
              </a:defRPr>
            </a:lvl2pPr>
            <a:lvl3pPr marL="965061" indent="0" algn="ctr">
              <a:buNone/>
              <a:defRPr>
                <a:solidFill>
                  <a:schemeClr val="tx1">
                    <a:tint val="75000"/>
                  </a:schemeClr>
                </a:solidFill>
              </a:defRPr>
            </a:lvl3pPr>
            <a:lvl4pPr marL="1447589" indent="0" algn="ctr">
              <a:buNone/>
              <a:defRPr>
                <a:solidFill>
                  <a:schemeClr val="tx1">
                    <a:tint val="75000"/>
                  </a:schemeClr>
                </a:solidFill>
              </a:defRPr>
            </a:lvl4pPr>
            <a:lvl5pPr marL="1930124" indent="0" algn="ctr">
              <a:buNone/>
              <a:defRPr>
                <a:solidFill>
                  <a:schemeClr val="tx1">
                    <a:tint val="75000"/>
                  </a:schemeClr>
                </a:solidFill>
              </a:defRPr>
            </a:lvl5pPr>
            <a:lvl6pPr marL="2412657" indent="0" algn="ctr">
              <a:buNone/>
              <a:defRPr>
                <a:solidFill>
                  <a:schemeClr val="tx1">
                    <a:tint val="75000"/>
                  </a:schemeClr>
                </a:solidFill>
              </a:defRPr>
            </a:lvl6pPr>
            <a:lvl7pPr marL="2895185" indent="0" algn="ctr">
              <a:buNone/>
              <a:defRPr>
                <a:solidFill>
                  <a:schemeClr val="tx1">
                    <a:tint val="75000"/>
                  </a:schemeClr>
                </a:solidFill>
              </a:defRPr>
            </a:lvl7pPr>
            <a:lvl8pPr marL="3377720" indent="0" algn="ctr">
              <a:buNone/>
              <a:defRPr>
                <a:solidFill>
                  <a:schemeClr val="tx1">
                    <a:tint val="75000"/>
                  </a:schemeClr>
                </a:solidFill>
              </a:defRPr>
            </a:lvl8pPr>
            <a:lvl9pPr marL="386025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440259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12620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4700697"/>
            <a:ext cx="8161020" cy="1452880"/>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758429" y="3100514"/>
            <a:ext cx="8161020" cy="1600199"/>
          </a:xfrm>
        </p:spPr>
        <p:txBody>
          <a:bodyPr anchor="b"/>
          <a:lstStyle>
            <a:lvl1pPr marL="0" indent="0">
              <a:buNone/>
              <a:defRPr sz="2100">
                <a:solidFill>
                  <a:schemeClr val="tx1">
                    <a:tint val="75000"/>
                  </a:schemeClr>
                </a:solidFill>
              </a:defRPr>
            </a:lvl1pPr>
            <a:lvl2pPr marL="482529" indent="0">
              <a:buNone/>
              <a:defRPr sz="1900">
                <a:solidFill>
                  <a:schemeClr val="tx1">
                    <a:tint val="75000"/>
                  </a:schemeClr>
                </a:solidFill>
              </a:defRPr>
            </a:lvl2pPr>
            <a:lvl3pPr marL="965061" indent="0">
              <a:buNone/>
              <a:defRPr sz="1700">
                <a:solidFill>
                  <a:schemeClr val="tx1">
                    <a:tint val="75000"/>
                  </a:schemeClr>
                </a:solidFill>
              </a:defRPr>
            </a:lvl3pPr>
            <a:lvl4pPr marL="1447589" indent="0">
              <a:buNone/>
              <a:defRPr sz="1500">
                <a:solidFill>
                  <a:schemeClr val="tx1">
                    <a:tint val="75000"/>
                  </a:schemeClr>
                </a:solidFill>
              </a:defRPr>
            </a:lvl4pPr>
            <a:lvl5pPr marL="1930124" indent="0">
              <a:buNone/>
              <a:defRPr sz="1500">
                <a:solidFill>
                  <a:schemeClr val="tx1">
                    <a:tint val="75000"/>
                  </a:schemeClr>
                </a:solidFill>
              </a:defRPr>
            </a:lvl5pPr>
            <a:lvl6pPr marL="2412657" indent="0">
              <a:buNone/>
              <a:defRPr sz="1500">
                <a:solidFill>
                  <a:schemeClr val="tx1">
                    <a:tint val="75000"/>
                  </a:schemeClr>
                </a:solidFill>
              </a:defRPr>
            </a:lvl6pPr>
            <a:lvl7pPr marL="2895185" indent="0">
              <a:buNone/>
              <a:defRPr sz="1500">
                <a:solidFill>
                  <a:schemeClr val="tx1">
                    <a:tint val="75000"/>
                  </a:schemeClr>
                </a:solidFill>
              </a:defRPr>
            </a:lvl7pPr>
            <a:lvl8pPr marL="3377720" indent="0">
              <a:buNone/>
              <a:defRPr sz="1500">
                <a:solidFill>
                  <a:schemeClr val="tx1">
                    <a:tint val="75000"/>
                  </a:schemeClr>
                </a:solidFill>
              </a:defRPr>
            </a:lvl8pPr>
            <a:lvl9pPr marL="3860252"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303492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8006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061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2411826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80060" y="1637458"/>
            <a:ext cx="4242197" cy="682413"/>
          </a:xfrm>
        </p:spPr>
        <p:txBody>
          <a:bodyPr anchor="b"/>
          <a:lstStyle>
            <a:lvl1pPr marL="0" indent="0">
              <a:buNone/>
              <a:defRPr sz="2500" b="1"/>
            </a:lvl1pPr>
            <a:lvl2pPr marL="482529" indent="0">
              <a:buNone/>
              <a:defRPr sz="2100" b="1"/>
            </a:lvl2pPr>
            <a:lvl3pPr marL="965061" indent="0">
              <a:buNone/>
              <a:defRPr sz="1900" b="1"/>
            </a:lvl3pPr>
            <a:lvl4pPr marL="1447589" indent="0">
              <a:buNone/>
              <a:defRPr sz="1700" b="1"/>
            </a:lvl4pPr>
            <a:lvl5pPr marL="1930124" indent="0">
              <a:buNone/>
              <a:defRPr sz="1700" b="1"/>
            </a:lvl5pPr>
            <a:lvl6pPr marL="2412657" indent="0">
              <a:buNone/>
              <a:defRPr sz="1700" b="1"/>
            </a:lvl6pPr>
            <a:lvl7pPr marL="2895185" indent="0">
              <a:buNone/>
              <a:defRPr sz="1700" b="1"/>
            </a:lvl7pPr>
            <a:lvl8pPr marL="3377720" indent="0">
              <a:buNone/>
              <a:defRPr sz="1700" b="1"/>
            </a:lvl8pPr>
            <a:lvl9pPr marL="3860252"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480060" y="2319871"/>
            <a:ext cx="4242197"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7285" y="1637458"/>
            <a:ext cx="4243864" cy="682413"/>
          </a:xfrm>
        </p:spPr>
        <p:txBody>
          <a:bodyPr anchor="b"/>
          <a:lstStyle>
            <a:lvl1pPr marL="0" indent="0">
              <a:buNone/>
              <a:defRPr sz="2500" b="1"/>
            </a:lvl1pPr>
            <a:lvl2pPr marL="482529" indent="0">
              <a:buNone/>
              <a:defRPr sz="2100" b="1"/>
            </a:lvl2pPr>
            <a:lvl3pPr marL="965061" indent="0">
              <a:buNone/>
              <a:defRPr sz="1900" b="1"/>
            </a:lvl3pPr>
            <a:lvl4pPr marL="1447589" indent="0">
              <a:buNone/>
              <a:defRPr sz="1700" b="1"/>
            </a:lvl4pPr>
            <a:lvl5pPr marL="1930124" indent="0">
              <a:buNone/>
              <a:defRPr sz="1700" b="1"/>
            </a:lvl5pPr>
            <a:lvl6pPr marL="2412657" indent="0">
              <a:buNone/>
              <a:defRPr sz="1700" b="1"/>
            </a:lvl6pPr>
            <a:lvl7pPr marL="2895185" indent="0">
              <a:buNone/>
              <a:defRPr sz="1700" b="1"/>
            </a:lvl7pPr>
            <a:lvl8pPr marL="3377720" indent="0">
              <a:buNone/>
              <a:defRPr sz="1700" b="1"/>
            </a:lvl8pPr>
            <a:lvl9pPr marL="3860252"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4877285" y="2319871"/>
            <a:ext cx="4243864"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8325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80060" y="1637458"/>
            <a:ext cx="4242197" cy="682413"/>
          </a:xfrm>
        </p:spPr>
        <p:txBody>
          <a:bodyPr anchor="b"/>
          <a:lstStyle>
            <a:lvl1pPr marL="0" indent="0">
              <a:buNone/>
              <a:defRPr sz="2500" b="1"/>
            </a:lvl1pPr>
            <a:lvl2pPr marL="481756" indent="0">
              <a:buNone/>
              <a:defRPr sz="2100" b="1"/>
            </a:lvl2pPr>
            <a:lvl3pPr marL="963515" indent="0">
              <a:buNone/>
              <a:defRPr sz="1900" b="1"/>
            </a:lvl3pPr>
            <a:lvl4pPr marL="1445267" indent="0">
              <a:buNone/>
              <a:defRPr sz="1700" b="1"/>
            </a:lvl4pPr>
            <a:lvl5pPr marL="1927030" indent="0">
              <a:buNone/>
              <a:defRPr sz="1700" b="1"/>
            </a:lvl5pPr>
            <a:lvl6pPr marL="2408792" indent="0">
              <a:buNone/>
              <a:defRPr sz="1700" b="1"/>
            </a:lvl6pPr>
            <a:lvl7pPr marL="2890544" indent="0">
              <a:buNone/>
              <a:defRPr sz="1700" b="1"/>
            </a:lvl7pPr>
            <a:lvl8pPr marL="3372307" indent="0">
              <a:buNone/>
              <a:defRPr sz="1700" b="1"/>
            </a:lvl8pPr>
            <a:lvl9pPr marL="3854066"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480060" y="2319871"/>
            <a:ext cx="4242197"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7285" y="1637458"/>
            <a:ext cx="4243864" cy="682413"/>
          </a:xfrm>
        </p:spPr>
        <p:txBody>
          <a:bodyPr anchor="b"/>
          <a:lstStyle>
            <a:lvl1pPr marL="0" indent="0">
              <a:buNone/>
              <a:defRPr sz="2500" b="1"/>
            </a:lvl1pPr>
            <a:lvl2pPr marL="481756" indent="0">
              <a:buNone/>
              <a:defRPr sz="2100" b="1"/>
            </a:lvl2pPr>
            <a:lvl3pPr marL="963515" indent="0">
              <a:buNone/>
              <a:defRPr sz="1900" b="1"/>
            </a:lvl3pPr>
            <a:lvl4pPr marL="1445267" indent="0">
              <a:buNone/>
              <a:defRPr sz="1700" b="1"/>
            </a:lvl4pPr>
            <a:lvl5pPr marL="1927030" indent="0">
              <a:buNone/>
              <a:defRPr sz="1700" b="1"/>
            </a:lvl5pPr>
            <a:lvl6pPr marL="2408792" indent="0">
              <a:buNone/>
              <a:defRPr sz="1700" b="1"/>
            </a:lvl6pPr>
            <a:lvl7pPr marL="2890544" indent="0">
              <a:buNone/>
              <a:defRPr sz="1700" b="1"/>
            </a:lvl7pPr>
            <a:lvl8pPr marL="3372307" indent="0">
              <a:buNone/>
              <a:defRPr sz="1700" b="1"/>
            </a:lvl8pPr>
            <a:lvl9pPr marL="3854066"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4877285" y="2319871"/>
            <a:ext cx="4243864"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82BA0D9-AA3D-4978-A206-FCD035B52FAA}" type="datetimeFigureOut">
              <a:rPr lang="en-US"/>
              <a:pPr>
                <a:defRPr/>
              </a:pPr>
              <a:t>5/29/2015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7574514-E46E-410D-865A-EE168C8641B3}"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253374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964172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79" y="291253"/>
            <a:ext cx="3158729" cy="123952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3753802" y="291267"/>
            <a:ext cx="5367338" cy="6243321"/>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80079" y="1530787"/>
            <a:ext cx="3158729" cy="5003801"/>
          </a:xfrm>
        </p:spPr>
        <p:txBody>
          <a:bodyPr/>
          <a:lstStyle>
            <a:lvl1pPr marL="0" indent="0">
              <a:buNone/>
              <a:defRPr sz="1500"/>
            </a:lvl1pPr>
            <a:lvl2pPr marL="482529" indent="0">
              <a:buNone/>
              <a:defRPr sz="1300"/>
            </a:lvl2pPr>
            <a:lvl3pPr marL="965061" indent="0">
              <a:buNone/>
              <a:defRPr sz="1100"/>
            </a:lvl3pPr>
            <a:lvl4pPr marL="1447589" indent="0">
              <a:buNone/>
              <a:defRPr sz="1000"/>
            </a:lvl4pPr>
            <a:lvl5pPr marL="1930124" indent="0">
              <a:buNone/>
              <a:defRPr sz="1000"/>
            </a:lvl5pPr>
            <a:lvl6pPr marL="2412657" indent="0">
              <a:buNone/>
              <a:defRPr sz="1000"/>
            </a:lvl6pPr>
            <a:lvl7pPr marL="2895185" indent="0">
              <a:buNone/>
              <a:defRPr sz="1000"/>
            </a:lvl7pPr>
            <a:lvl8pPr marL="3377720" indent="0">
              <a:buNone/>
              <a:defRPr sz="1000"/>
            </a:lvl8pPr>
            <a:lvl9pPr marL="3860252"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9302051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5120644"/>
            <a:ext cx="5760720" cy="604521"/>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881902" y="653627"/>
            <a:ext cx="5760720" cy="4389120"/>
          </a:xfrm>
        </p:spPr>
        <p:txBody>
          <a:bodyPr/>
          <a:lstStyle>
            <a:lvl1pPr marL="0" indent="0">
              <a:buNone/>
              <a:defRPr sz="3400"/>
            </a:lvl1pPr>
            <a:lvl2pPr marL="482529" indent="0">
              <a:buNone/>
              <a:defRPr sz="3000"/>
            </a:lvl2pPr>
            <a:lvl3pPr marL="965061" indent="0">
              <a:buNone/>
              <a:defRPr sz="2500"/>
            </a:lvl3pPr>
            <a:lvl4pPr marL="1447589" indent="0">
              <a:buNone/>
              <a:defRPr sz="2100"/>
            </a:lvl4pPr>
            <a:lvl5pPr marL="1930124" indent="0">
              <a:buNone/>
              <a:defRPr sz="2100"/>
            </a:lvl5pPr>
            <a:lvl6pPr marL="2412657" indent="0">
              <a:buNone/>
              <a:defRPr sz="2100"/>
            </a:lvl6pPr>
            <a:lvl7pPr marL="2895185" indent="0">
              <a:buNone/>
              <a:defRPr sz="2100"/>
            </a:lvl7pPr>
            <a:lvl8pPr marL="3377720" indent="0">
              <a:buNone/>
              <a:defRPr sz="2100"/>
            </a:lvl8pPr>
            <a:lvl9pPr marL="3860252" indent="0">
              <a:buNone/>
              <a:defRPr sz="2100"/>
            </a:lvl9pPr>
          </a:lstStyle>
          <a:p>
            <a:endParaRPr lang="en-US"/>
          </a:p>
        </p:txBody>
      </p:sp>
      <p:sp>
        <p:nvSpPr>
          <p:cNvPr id="4" name="Text Placeholder 3"/>
          <p:cNvSpPr>
            <a:spLocks noGrp="1"/>
          </p:cNvSpPr>
          <p:nvPr>
            <p:ph type="body" sz="half" idx="2"/>
          </p:nvPr>
        </p:nvSpPr>
        <p:spPr>
          <a:xfrm>
            <a:off x="1881902" y="5725165"/>
            <a:ext cx="5760720" cy="858519"/>
          </a:xfrm>
        </p:spPr>
        <p:txBody>
          <a:bodyPr/>
          <a:lstStyle>
            <a:lvl1pPr marL="0" indent="0">
              <a:buNone/>
              <a:defRPr sz="1500"/>
            </a:lvl1pPr>
            <a:lvl2pPr marL="482529" indent="0">
              <a:buNone/>
              <a:defRPr sz="1300"/>
            </a:lvl2pPr>
            <a:lvl3pPr marL="965061" indent="0">
              <a:buNone/>
              <a:defRPr sz="1100"/>
            </a:lvl3pPr>
            <a:lvl4pPr marL="1447589" indent="0">
              <a:buNone/>
              <a:defRPr sz="1000"/>
            </a:lvl4pPr>
            <a:lvl5pPr marL="1930124" indent="0">
              <a:buNone/>
              <a:defRPr sz="1000"/>
            </a:lvl5pPr>
            <a:lvl6pPr marL="2412657" indent="0">
              <a:buNone/>
              <a:defRPr sz="1000"/>
            </a:lvl6pPr>
            <a:lvl7pPr marL="2895185" indent="0">
              <a:buNone/>
              <a:defRPr sz="1000"/>
            </a:lvl7pPr>
            <a:lvl8pPr marL="3377720" indent="0">
              <a:buNone/>
              <a:defRPr sz="1000"/>
            </a:lvl8pPr>
            <a:lvl9pPr marL="3860252"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762844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7999907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292967"/>
            <a:ext cx="2160270" cy="624162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80060" y="292967"/>
            <a:ext cx="6320790" cy="62416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5034A7-66E5-419F-9C06-8408F82FC792}" type="datetimeFigureOut">
              <a:rPr lang="en-US" smtClean="0">
                <a:solidFill>
                  <a:prstClr val="black">
                    <a:tint val="75000"/>
                  </a:prstClr>
                </a:solidFill>
              </a:rPr>
              <a:pPr/>
              <a:t>5/29/2015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01982B3-62B4-4296-A3C5-F850A86E234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791761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272461"/>
            <a:ext cx="8161020" cy="1568027"/>
          </a:xfrm>
        </p:spPr>
        <p:txBody>
          <a:bodyPr/>
          <a:lstStyle/>
          <a:p>
            <a:r>
              <a:rPr lang="en-US" smtClean="0"/>
              <a:t>Click to edit Master title style</a:t>
            </a:r>
            <a:endParaRPr lang="en-US"/>
          </a:p>
        </p:txBody>
      </p:sp>
      <p:sp>
        <p:nvSpPr>
          <p:cNvPr id="3" name="Subtitle 2"/>
          <p:cNvSpPr>
            <a:spLocks noGrp="1"/>
          </p:cNvSpPr>
          <p:nvPr>
            <p:ph type="subTitle" idx="1"/>
          </p:nvPr>
        </p:nvSpPr>
        <p:spPr>
          <a:xfrm>
            <a:off x="1440180" y="4145280"/>
            <a:ext cx="6720840" cy="1869440"/>
          </a:xfrm>
        </p:spPr>
        <p:txBody>
          <a:bodyPr/>
          <a:lstStyle>
            <a:lvl1pPr marL="0" indent="0" algn="ctr">
              <a:buNone/>
              <a:defRPr>
                <a:solidFill>
                  <a:schemeClr val="tx1">
                    <a:tint val="75000"/>
                  </a:schemeClr>
                </a:solidFill>
              </a:defRPr>
            </a:lvl1pPr>
            <a:lvl2pPr marL="483004" indent="0" algn="ctr">
              <a:buNone/>
              <a:defRPr>
                <a:solidFill>
                  <a:schemeClr val="tx1">
                    <a:tint val="75000"/>
                  </a:schemeClr>
                </a:solidFill>
              </a:defRPr>
            </a:lvl2pPr>
            <a:lvl3pPr marL="966010" indent="0" algn="ctr">
              <a:buNone/>
              <a:defRPr>
                <a:solidFill>
                  <a:schemeClr val="tx1">
                    <a:tint val="75000"/>
                  </a:schemeClr>
                </a:solidFill>
              </a:defRPr>
            </a:lvl3pPr>
            <a:lvl4pPr marL="1449011" indent="0" algn="ctr">
              <a:buNone/>
              <a:defRPr>
                <a:solidFill>
                  <a:schemeClr val="tx1">
                    <a:tint val="75000"/>
                  </a:schemeClr>
                </a:solidFill>
              </a:defRPr>
            </a:lvl4pPr>
            <a:lvl5pPr marL="1932018" indent="0" algn="ctr">
              <a:buNone/>
              <a:defRPr>
                <a:solidFill>
                  <a:schemeClr val="tx1">
                    <a:tint val="75000"/>
                  </a:schemeClr>
                </a:solidFill>
              </a:defRPr>
            </a:lvl5pPr>
            <a:lvl6pPr marL="2415024" indent="0" algn="ctr">
              <a:buNone/>
              <a:defRPr>
                <a:solidFill>
                  <a:schemeClr val="tx1">
                    <a:tint val="75000"/>
                  </a:schemeClr>
                </a:solidFill>
              </a:defRPr>
            </a:lvl6pPr>
            <a:lvl7pPr marL="2898031" indent="0" algn="ctr">
              <a:buNone/>
              <a:defRPr>
                <a:solidFill>
                  <a:schemeClr val="tx1">
                    <a:tint val="75000"/>
                  </a:schemeClr>
                </a:solidFill>
              </a:defRPr>
            </a:lvl7pPr>
            <a:lvl8pPr marL="3381033" indent="0" algn="ctr">
              <a:buNone/>
              <a:defRPr>
                <a:solidFill>
                  <a:schemeClr val="tx1">
                    <a:tint val="75000"/>
                  </a:schemeClr>
                </a:solidFill>
              </a:defRPr>
            </a:lvl8pPr>
            <a:lvl9pPr marL="386403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097879-F235-4676-AFBD-39BBD3E01E5F}" type="datetimeFigureOut">
              <a:rPr lang="en-US" smtClean="0">
                <a:solidFill>
                  <a:prstClr val="black">
                    <a:tint val="75000"/>
                  </a:prstClr>
                </a:solidFill>
              </a:rPr>
              <a:pPr/>
              <a:t>5/29/2015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1A8EF25-1E64-4379-9A9C-16859FCA2C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4959013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097879-F235-4676-AFBD-39BBD3E01E5F}" type="datetimeFigureOut">
              <a:rPr lang="en-US" smtClean="0">
                <a:solidFill>
                  <a:prstClr val="black">
                    <a:tint val="75000"/>
                  </a:prstClr>
                </a:solidFill>
              </a:rPr>
              <a:pPr/>
              <a:t>5/29/2015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1A8EF25-1E64-4379-9A9C-16859FCA2C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15901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4700697"/>
            <a:ext cx="8161020" cy="1452880"/>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758429" y="3100502"/>
            <a:ext cx="8161020" cy="1600199"/>
          </a:xfrm>
        </p:spPr>
        <p:txBody>
          <a:bodyPr anchor="b"/>
          <a:lstStyle>
            <a:lvl1pPr marL="0" indent="0">
              <a:buNone/>
              <a:defRPr sz="2100">
                <a:solidFill>
                  <a:schemeClr val="tx1">
                    <a:tint val="75000"/>
                  </a:schemeClr>
                </a:solidFill>
              </a:defRPr>
            </a:lvl1pPr>
            <a:lvl2pPr marL="483004" indent="0">
              <a:buNone/>
              <a:defRPr sz="1900">
                <a:solidFill>
                  <a:schemeClr val="tx1">
                    <a:tint val="75000"/>
                  </a:schemeClr>
                </a:solidFill>
              </a:defRPr>
            </a:lvl2pPr>
            <a:lvl3pPr marL="966010" indent="0">
              <a:buNone/>
              <a:defRPr sz="1700">
                <a:solidFill>
                  <a:schemeClr val="tx1">
                    <a:tint val="75000"/>
                  </a:schemeClr>
                </a:solidFill>
              </a:defRPr>
            </a:lvl3pPr>
            <a:lvl4pPr marL="1449011" indent="0">
              <a:buNone/>
              <a:defRPr sz="1500">
                <a:solidFill>
                  <a:schemeClr val="tx1">
                    <a:tint val="75000"/>
                  </a:schemeClr>
                </a:solidFill>
              </a:defRPr>
            </a:lvl4pPr>
            <a:lvl5pPr marL="1932018" indent="0">
              <a:buNone/>
              <a:defRPr sz="1500">
                <a:solidFill>
                  <a:schemeClr val="tx1">
                    <a:tint val="75000"/>
                  </a:schemeClr>
                </a:solidFill>
              </a:defRPr>
            </a:lvl5pPr>
            <a:lvl6pPr marL="2415024" indent="0">
              <a:buNone/>
              <a:defRPr sz="1500">
                <a:solidFill>
                  <a:schemeClr val="tx1">
                    <a:tint val="75000"/>
                  </a:schemeClr>
                </a:solidFill>
              </a:defRPr>
            </a:lvl6pPr>
            <a:lvl7pPr marL="2898031" indent="0">
              <a:buNone/>
              <a:defRPr sz="1500">
                <a:solidFill>
                  <a:schemeClr val="tx1">
                    <a:tint val="75000"/>
                  </a:schemeClr>
                </a:solidFill>
              </a:defRPr>
            </a:lvl7pPr>
            <a:lvl8pPr marL="3381033" indent="0">
              <a:buNone/>
              <a:defRPr sz="1500">
                <a:solidFill>
                  <a:schemeClr val="tx1">
                    <a:tint val="75000"/>
                  </a:schemeClr>
                </a:solidFill>
              </a:defRPr>
            </a:lvl8pPr>
            <a:lvl9pPr marL="3864038"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097879-F235-4676-AFBD-39BBD3E01E5F}" type="datetimeFigureOut">
              <a:rPr lang="en-US" smtClean="0">
                <a:solidFill>
                  <a:prstClr val="black">
                    <a:tint val="75000"/>
                  </a:prstClr>
                </a:solidFill>
              </a:rPr>
              <a:pPr/>
              <a:t>5/29/2015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1A8EF25-1E64-4379-9A9C-16859FCA2C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351691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8006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061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097879-F235-4676-AFBD-39BBD3E01E5F}" type="datetimeFigureOut">
              <a:rPr lang="en-US" smtClean="0">
                <a:solidFill>
                  <a:prstClr val="black">
                    <a:tint val="75000"/>
                  </a:prstClr>
                </a:solidFill>
              </a:rPr>
              <a:pPr/>
              <a:t>5/29/2015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1A8EF25-1E64-4379-9A9C-16859FCA2C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4608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68C5645-1168-437D-B5F5-88EEC3DE8F02}" type="datetimeFigureOut">
              <a:rPr lang="en-US"/>
              <a:pPr>
                <a:defRPr/>
              </a:pPr>
              <a:t>5/29/2015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DA3BF92-5F4F-4D12-8947-B4CED8A66E72}"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80060" y="1637458"/>
            <a:ext cx="4242197" cy="682413"/>
          </a:xfrm>
        </p:spPr>
        <p:txBody>
          <a:bodyPr anchor="b"/>
          <a:lstStyle>
            <a:lvl1pPr marL="0" indent="0">
              <a:buNone/>
              <a:defRPr sz="2500" b="1"/>
            </a:lvl1pPr>
            <a:lvl2pPr marL="483004" indent="0">
              <a:buNone/>
              <a:defRPr sz="2100" b="1"/>
            </a:lvl2pPr>
            <a:lvl3pPr marL="966010" indent="0">
              <a:buNone/>
              <a:defRPr sz="1900" b="1"/>
            </a:lvl3pPr>
            <a:lvl4pPr marL="1449011" indent="0">
              <a:buNone/>
              <a:defRPr sz="1700" b="1"/>
            </a:lvl4pPr>
            <a:lvl5pPr marL="1932018" indent="0">
              <a:buNone/>
              <a:defRPr sz="1700" b="1"/>
            </a:lvl5pPr>
            <a:lvl6pPr marL="2415024" indent="0">
              <a:buNone/>
              <a:defRPr sz="1700" b="1"/>
            </a:lvl6pPr>
            <a:lvl7pPr marL="2898031" indent="0">
              <a:buNone/>
              <a:defRPr sz="1700" b="1"/>
            </a:lvl7pPr>
            <a:lvl8pPr marL="3381033" indent="0">
              <a:buNone/>
              <a:defRPr sz="1700" b="1"/>
            </a:lvl8pPr>
            <a:lvl9pPr marL="3864038"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480060" y="2319871"/>
            <a:ext cx="4242197"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7284" y="1637458"/>
            <a:ext cx="4243864" cy="682413"/>
          </a:xfrm>
        </p:spPr>
        <p:txBody>
          <a:bodyPr anchor="b"/>
          <a:lstStyle>
            <a:lvl1pPr marL="0" indent="0">
              <a:buNone/>
              <a:defRPr sz="2500" b="1"/>
            </a:lvl1pPr>
            <a:lvl2pPr marL="483004" indent="0">
              <a:buNone/>
              <a:defRPr sz="2100" b="1"/>
            </a:lvl2pPr>
            <a:lvl3pPr marL="966010" indent="0">
              <a:buNone/>
              <a:defRPr sz="1900" b="1"/>
            </a:lvl3pPr>
            <a:lvl4pPr marL="1449011" indent="0">
              <a:buNone/>
              <a:defRPr sz="1700" b="1"/>
            </a:lvl4pPr>
            <a:lvl5pPr marL="1932018" indent="0">
              <a:buNone/>
              <a:defRPr sz="1700" b="1"/>
            </a:lvl5pPr>
            <a:lvl6pPr marL="2415024" indent="0">
              <a:buNone/>
              <a:defRPr sz="1700" b="1"/>
            </a:lvl6pPr>
            <a:lvl7pPr marL="2898031" indent="0">
              <a:buNone/>
              <a:defRPr sz="1700" b="1"/>
            </a:lvl7pPr>
            <a:lvl8pPr marL="3381033" indent="0">
              <a:buNone/>
              <a:defRPr sz="1700" b="1"/>
            </a:lvl8pPr>
            <a:lvl9pPr marL="3864038"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4877284" y="2319871"/>
            <a:ext cx="4243864"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097879-F235-4676-AFBD-39BBD3E01E5F}" type="datetimeFigureOut">
              <a:rPr lang="en-US" smtClean="0">
                <a:solidFill>
                  <a:prstClr val="black">
                    <a:tint val="75000"/>
                  </a:prstClr>
                </a:solidFill>
              </a:rPr>
              <a:pPr/>
              <a:t>5/29/2015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1A8EF25-1E64-4379-9A9C-16859FCA2C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950538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097879-F235-4676-AFBD-39BBD3E01E5F}" type="datetimeFigureOut">
              <a:rPr lang="en-US" smtClean="0">
                <a:solidFill>
                  <a:prstClr val="black">
                    <a:tint val="75000"/>
                  </a:prstClr>
                </a:solidFill>
              </a:rPr>
              <a:pPr/>
              <a:t>5/29/2015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1A8EF25-1E64-4379-9A9C-16859FCA2C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192295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097879-F235-4676-AFBD-39BBD3E01E5F}" type="datetimeFigureOut">
              <a:rPr lang="en-US" smtClean="0">
                <a:solidFill>
                  <a:prstClr val="black">
                    <a:tint val="75000"/>
                  </a:prstClr>
                </a:solidFill>
              </a:rPr>
              <a:pPr/>
              <a:t>5/29/2015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1A8EF25-1E64-4379-9A9C-16859FCA2C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52054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68" y="291253"/>
            <a:ext cx="3158729" cy="123952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3753802" y="291261"/>
            <a:ext cx="5367338" cy="6243321"/>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80068" y="1530781"/>
            <a:ext cx="3158729" cy="5003801"/>
          </a:xfrm>
        </p:spPr>
        <p:txBody>
          <a:bodyPr/>
          <a:lstStyle>
            <a:lvl1pPr marL="0" indent="0">
              <a:buNone/>
              <a:defRPr sz="1500"/>
            </a:lvl1pPr>
            <a:lvl2pPr marL="483004" indent="0">
              <a:buNone/>
              <a:defRPr sz="1300"/>
            </a:lvl2pPr>
            <a:lvl3pPr marL="966010" indent="0">
              <a:buNone/>
              <a:defRPr sz="1100"/>
            </a:lvl3pPr>
            <a:lvl4pPr marL="1449011" indent="0">
              <a:buNone/>
              <a:defRPr sz="1000"/>
            </a:lvl4pPr>
            <a:lvl5pPr marL="1932018" indent="0">
              <a:buNone/>
              <a:defRPr sz="1000"/>
            </a:lvl5pPr>
            <a:lvl6pPr marL="2415024" indent="0">
              <a:buNone/>
              <a:defRPr sz="1000"/>
            </a:lvl6pPr>
            <a:lvl7pPr marL="2898031" indent="0">
              <a:buNone/>
              <a:defRPr sz="1000"/>
            </a:lvl7pPr>
            <a:lvl8pPr marL="3381033" indent="0">
              <a:buNone/>
              <a:defRPr sz="1000"/>
            </a:lvl8pPr>
            <a:lvl9pPr marL="386403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097879-F235-4676-AFBD-39BBD3E01E5F}" type="datetimeFigureOut">
              <a:rPr lang="en-US" smtClean="0">
                <a:solidFill>
                  <a:prstClr val="black">
                    <a:tint val="75000"/>
                  </a:prstClr>
                </a:solidFill>
              </a:rPr>
              <a:pPr/>
              <a:t>5/29/2015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1A8EF25-1E64-4379-9A9C-16859FCA2C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2876956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5120644"/>
            <a:ext cx="5760720" cy="604521"/>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881902" y="653627"/>
            <a:ext cx="5760720" cy="4389120"/>
          </a:xfrm>
        </p:spPr>
        <p:txBody>
          <a:bodyPr/>
          <a:lstStyle>
            <a:lvl1pPr marL="0" indent="0">
              <a:buNone/>
              <a:defRPr sz="3400"/>
            </a:lvl1pPr>
            <a:lvl2pPr marL="483004" indent="0">
              <a:buNone/>
              <a:defRPr sz="3000"/>
            </a:lvl2pPr>
            <a:lvl3pPr marL="966010" indent="0">
              <a:buNone/>
              <a:defRPr sz="2500"/>
            </a:lvl3pPr>
            <a:lvl4pPr marL="1449011" indent="0">
              <a:buNone/>
              <a:defRPr sz="2100"/>
            </a:lvl4pPr>
            <a:lvl5pPr marL="1932018" indent="0">
              <a:buNone/>
              <a:defRPr sz="2100"/>
            </a:lvl5pPr>
            <a:lvl6pPr marL="2415024" indent="0">
              <a:buNone/>
              <a:defRPr sz="2100"/>
            </a:lvl6pPr>
            <a:lvl7pPr marL="2898031" indent="0">
              <a:buNone/>
              <a:defRPr sz="2100"/>
            </a:lvl7pPr>
            <a:lvl8pPr marL="3381033" indent="0">
              <a:buNone/>
              <a:defRPr sz="2100"/>
            </a:lvl8pPr>
            <a:lvl9pPr marL="3864038" indent="0">
              <a:buNone/>
              <a:defRPr sz="2100"/>
            </a:lvl9pPr>
          </a:lstStyle>
          <a:p>
            <a:endParaRPr lang="en-US"/>
          </a:p>
        </p:txBody>
      </p:sp>
      <p:sp>
        <p:nvSpPr>
          <p:cNvPr id="4" name="Text Placeholder 3"/>
          <p:cNvSpPr>
            <a:spLocks noGrp="1"/>
          </p:cNvSpPr>
          <p:nvPr>
            <p:ph type="body" sz="half" idx="2"/>
          </p:nvPr>
        </p:nvSpPr>
        <p:spPr>
          <a:xfrm>
            <a:off x="1881902" y="5725165"/>
            <a:ext cx="5760720" cy="858519"/>
          </a:xfrm>
        </p:spPr>
        <p:txBody>
          <a:bodyPr/>
          <a:lstStyle>
            <a:lvl1pPr marL="0" indent="0">
              <a:buNone/>
              <a:defRPr sz="1500"/>
            </a:lvl1pPr>
            <a:lvl2pPr marL="483004" indent="0">
              <a:buNone/>
              <a:defRPr sz="1300"/>
            </a:lvl2pPr>
            <a:lvl3pPr marL="966010" indent="0">
              <a:buNone/>
              <a:defRPr sz="1100"/>
            </a:lvl3pPr>
            <a:lvl4pPr marL="1449011" indent="0">
              <a:buNone/>
              <a:defRPr sz="1000"/>
            </a:lvl4pPr>
            <a:lvl5pPr marL="1932018" indent="0">
              <a:buNone/>
              <a:defRPr sz="1000"/>
            </a:lvl5pPr>
            <a:lvl6pPr marL="2415024" indent="0">
              <a:buNone/>
              <a:defRPr sz="1000"/>
            </a:lvl6pPr>
            <a:lvl7pPr marL="2898031" indent="0">
              <a:buNone/>
              <a:defRPr sz="1000"/>
            </a:lvl7pPr>
            <a:lvl8pPr marL="3381033" indent="0">
              <a:buNone/>
              <a:defRPr sz="1000"/>
            </a:lvl8pPr>
            <a:lvl9pPr marL="386403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097879-F235-4676-AFBD-39BBD3E01E5F}" type="datetimeFigureOut">
              <a:rPr lang="en-US" smtClean="0">
                <a:solidFill>
                  <a:prstClr val="black">
                    <a:tint val="75000"/>
                  </a:prstClr>
                </a:solidFill>
              </a:rPr>
              <a:pPr/>
              <a:t>5/29/2015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1A8EF25-1E64-4379-9A9C-16859FCA2C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429927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097879-F235-4676-AFBD-39BBD3E01E5F}" type="datetimeFigureOut">
              <a:rPr lang="en-US" smtClean="0">
                <a:solidFill>
                  <a:prstClr val="black">
                    <a:tint val="75000"/>
                  </a:prstClr>
                </a:solidFill>
              </a:rPr>
              <a:pPr/>
              <a:t>5/29/2015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1A8EF25-1E64-4379-9A9C-16859FCA2C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4693470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292955"/>
            <a:ext cx="2160270" cy="624162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80060" y="292955"/>
            <a:ext cx="6320790" cy="62416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097879-F235-4676-AFBD-39BBD3E01E5F}" type="datetimeFigureOut">
              <a:rPr lang="en-US" smtClean="0">
                <a:solidFill>
                  <a:prstClr val="black">
                    <a:tint val="75000"/>
                  </a:prstClr>
                </a:solidFill>
              </a:rPr>
              <a:pPr/>
              <a:t>5/29/2015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1A8EF25-1E64-4379-9A9C-16859FCA2C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6214519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272454"/>
            <a:ext cx="8161020" cy="1568027"/>
          </a:xfrm>
        </p:spPr>
        <p:txBody>
          <a:bodyPr/>
          <a:lstStyle/>
          <a:p>
            <a:r>
              <a:rPr lang="en-US" smtClean="0"/>
              <a:t>Click to edit Master title style</a:t>
            </a:r>
            <a:endParaRPr lang="en-US"/>
          </a:p>
        </p:txBody>
      </p:sp>
      <p:sp>
        <p:nvSpPr>
          <p:cNvPr id="3" name="Subtitle 2"/>
          <p:cNvSpPr>
            <a:spLocks noGrp="1"/>
          </p:cNvSpPr>
          <p:nvPr>
            <p:ph type="subTitle" idx="1"/>
          </p:nvPr>
        </p:nvSpPr>
        <p:spPr>
          <a:xfrm>
            <a:off x="1440180" y="4145280"/>
            <a:ext cx="6720840" cy="1869440"/>
          </a:xfrm>
        </p:spPr>
        <p:txBody>
          <a:bodyPr/>
          <a:lstStyle>
            <a:lvl1pPr marL="0" indent="0" algn="ctr">
              <a:buNone/>
              <a:defRPr>
                <a:solidFill>
                  <a:schemeClr val="tx1">
                    <a:tint val="75000"/>
                  </a:schemeClr>
                </a:solidFill>
              </a:defRPr>
            </a:lvl1pPr>
            <a:lvl2pPr marL="483306" indent="0" algn="ctr">
              <a:buNone/>
              <a:defRPr>
                <a:solidFill>
                  <a:schemeClr val="tx1">
                    <a:tint val="75000"/>
                  </a:schemeClr>
                </a:solidFill>
              </a:defRPr>
            </a:lvl2pPr>
            <a:lvl3pPr marL="966612" indent="0" algn="ctr">
              <a:buNone/>
              <a:defRPr>
                <a:solidFill>
                  <a:schemeClr val="tx1">
                    <a:tint val="75000"/>
                  </a:schemeClr>
                </a:solidFill>
              </a:defRPr>
            </a:lvl3pPr>
            <a:lvl4pPr marL="1449918" indent="0" algn="ctr">
              <a:buNone/>
              <a:defRPr>
                <a:solidFill>
                  <a:schemeClr val="tx1">
                    <a:tint val="75000"/>
                  </a:schemeClr>
                </a:solidFill>
              </a:defRPr>
            </a:lvl4pPr>
            <a:lvl5pPr marL="1933224" indent="0" algn="ctr">
              <a:buNone/>
              <a:defRPr>
                <a:solidFill>
                  <a:schemeClr val="tx1">
                    <a:tint val="75000"/>
                  </a:schemeClr>
                </a:solidFill>
              </a:defRPr>
            </a:lvl5pPr>
            <a:lvl6pPr marL="2416531" indent="0" algn="ctr">
              <a:buNone/>
              <a:defRPr>
                <a:solidFill>
                  <a:schemeClr val="tx1">
                    <a:tint val="75000"/>
                  </a:schemeClr>
                </a:solidFill>
              </a:defRPr>
            </a:lvl6pPr>
            <a:lvl7pPr marL="2899837" indent="0" algn="ctr">
              <a:buNone/>
              <a:defRPr>
                <a:solidFill>
                  <a:schemeClr val="tx1">
                    <a:tint val="75000"/>
                  </a:schemeClr>
                </a:solidFill>
              </a:defRPr>
            </a:lvl7pPr>
            <a:lvl8pPr marL="3383143" indent="0" algn="ctr">
              <a:buNone/>
              <a:defRPr>
                <a:solidFill>
                  <a:schemeClr val="tx1">
                    <a:tint val="75000"/>
                  </a:schemeClr>
                </a:solidFill>
              </a:defRPr>
            </a:lvl8pPr>
            <a:lvl9pPr marL="386644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097879-F235-4676-AFBD-39BBD3E01E5F}" type="datetimeFigureOut">
              <a:rPr lang="en-US" smtClean="0">
                <a:solidFill>
                  <a:prstClr val="black">
                    <a:tint val="75000"/>
                  </a:prstClr>
                </a:solidFill>
              </a:rPr>
              <a:pPr/>
              <a:t>5/29/2015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1A8EF25-1E64-4379-9A9C-16859FCA2C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9687792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097879-F235-4676-AFBD-39BBD3E01E5F}" type="datetimeFigureOut">
              <a:rPr lang="en-US" smtClean="0">
                <a:solidFill>
                  <a:prstClr val="black">
                    <a:tint val="75000"/>
                  </a:prstClr>
                </a:solidFill>
              </a:rPr>
              <a:pPr/>
              <a:t>5/29/2015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1A8EF25-1E64-4379-9A9C-16859FCA2C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4021897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4700694"/>
            <a:ext cx="8161020" cy="1452880"/>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758429" y="3100495"/>
            <a:ext cx="8161020" cy="1600199"/>
          </a:xfrm>
        </p:spPr>
        <p:txBody>
          <a:bodyPr anchor="b"/>
          <a:lstStyle>
            <a:lvl1pPr marL="0" indent="0">
              <a:buNone/>
              <a:defRPr sz="2100">
                <a:solidFill>
                  <a:schemeClr val="tx1">
                    <a:tint val="75000"/>
                  </a:schemeClr>
                </a:solidFill>
              </a:defRPr>
            </a:lvl1pPr>
            <a:lvl2pPr marL="483306" indent="0">
              <a:buNone/>
              <a:defRPr sz="1900">
                <a:solidFill>
                  <a:schemeClr val="tx1">
                    <a:tint val="75000"/>
                  </a:schemeClr>
                </a:solidFill>
              </a:defRPr>
            </a:lvl2pPr>
            <a:lvl3pPr marL="966612" indent="0">
              <a:buNone/>
              <a:defRPr sz="1700">
                <a:solidFill>
                  <a:schemeClr val="tx1">
                    <a:tint val="75000"/>
                  </a:schemeClr>
                </a:solidFill>
              </a:defRPr>
            </a:lvl3pPr>
            <a:lvl4pPr marL="1449918" indent="0">
              <a:buNone/>
              <a:defRPr sz="1500">
                <a:solidFill>
                  <a:schemeClr val="tx1">
                    <a:tint val="75000"/>
                  </a:schemeClr>
                </a:solidFill>
              </a:defRPr>
            </a:lvl4pPr>
            <a:lvl5pPr marL="1933224" indent="0">
              <a:buNone/>
              <a:defRPr sz="1500">
                <a:solidFill>
                  <a:schemeClr val="tx1">
                    <a:tint val="75000"/>
                  </a:schemeClr>
                </a:solidFill>
              </a:defRPr>
            </a:lvl5pPr>
            <a:lvl6pPr marL="2416531" indent="0">
              <a:buNone/>
              <a:defRPr sz="1500">
                <a:solidFill>
                  <a:schemeClr val="tx1">
                    <a:tint val="75000"/>
                  </a:schemeClr>
                </a:solidFill>
              </a:defRPr>
            </a:lvl6pPr>
            <a:lvl7pPr marL="2899837" indent="0">
              <a:buNone/>
              <a:defRPr sz="1500">
                <a:solidFill>
                  <a:schemeClr val="tx1">
                    <a:tint val="75000"/>
                  </a:schemeClr>
                </a:solidFill>
              </a:defRPr>
            </a:lvl7pPr>
            <a:lvl8pPr marL="3383143" indent="0">
              <a:buNone/>
              <a:defRPr sz="1500">
                <a:solidFill>
                  <a:schemeClr val="tx1">
                    <a:tint val="75000"/>
                  </a:schemeClr>
                </a:solidFill>
              </a:defRPr>
            </a:lvl8pPr>
            <a:lvl9pPr marL="3866449"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097879-F235-4676-AFBD-39BBD3E01E5F}" type="datetimeFigureOut">
              <a:rPr lang="en-US" smtClean="0">
                <a:solidFill>
                  <a:prstClr val="black">
                    <a:tint val="75000"/>
                  </a:prstClr>
                </a:solidFill>
              </a:rPr>
              <a:pPr/>
              <a:t>5/29/2015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1A8EF25-1E64-4379-9A9C-16859FCA2C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8903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7EC6573-D66C-46EC-8150-7D48642C2CCD}" type="datetimeFigureOut">
              <a:rPr lang="en-US"/>
              <a:pPr>
                <a:defRPr/>
              </a:pPr>
              <a:t>5/29/2015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48A8A5D-7FA9-460F-9531-23A5905932D5}" type="slidenum">
              <a:rPr lang="en-US"/>
              <a:pPr>
                <a:defRPr/>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8006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8061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097879-F235-4676-AFBD-39BBD3E01E5F}" type="datetimeFigureOut">
              <a:rPr lang="en-US" smtClean="0">
                <a:solidFill>
                  <a:prstClr val="black">
                    <a:tint val="75000"/>
                  </a:prstClr>
                </a:solidFill>
              </a:rPr>
              <a:pPr/>
              <a:t>5/29/2015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1A8EF25-1E64-4379-9A9C-16859FCA2C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412324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80060" y="1637454"/>
            <a:ext cx="4242197" cy="682413"/>
          </a:xfrm>
        </p:spPr>
        <p:txBody>
          <a:bodyPr anchor="b"/>
          <a:lstStyle>
            <a:lvl1pPr marL="0" indent="0">
              <a:buNone/>
              <a:defRPr sz="2500" b="1"/>
            </a:lvl1pPr>
            <a:lvl2pPr marL="483306" indent="0">
              <a:buNone/>
              <a:defRPr sz="2100" b="1"/>
            </a:lvl2pPr>
            <a:lvl3pPr marL="966612" indent="0">
              <a:buNone/>
              <a:defRPr sz="1900" b="1"/>
            </a:lvl3pPr>
            <a:lvl4pPr marL="1449918" indent="0">
              <a:buNone/>
              <a:defRPr sz="1700" b="1"/>
            </a:lvl4pPr>
            <a:lvl5pPr marL="1933224" indent="0">
              <a:buNone/>
              <a:defRPr sz="1700" b="1"/>
            </a:lvl5pPr>
            <a:lvl6pPr marL="2416531" indent="0">
              <a:buNone/>
              <a:defRPr sz="1700" b="1"/>
            </a:lvl6pPr>
            <a:lvl7pPr marL="2899837" indent="0">
              <a:buNone/>
              <a:defRPr sz="1700" b="1"/>
            </a:lvl7pPr>
            <a:lvl8pPr marL="3383143" indent="0">
              <a:buNone/>
              <a:defRPr sz="1700" b="1"/>
            </a:lvl8pPr>
            <a:lvl9pPr marL="3866449"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480060" y="2319867"/>
            <a:ext cx="4242197"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7277" y="1637454"/>
            <a:ext cx="4243864" cy="682413"/>
          </a:xfrm>
        </p:spPr>
        <p:txBody>
          <a:bodyPr anchor="b"/>
          <a:lstStyle>
            <a:lvl1pPr marL="0" indent="0">
              <a:buNone/>
              <a:defRPr sz="2500" b="1"/>
            </a:lvl1pPr>
            <a:lvl2pPr marL="483306" indent="0">
              <a:buNone/>
              <a:defRPr sz="2100" b="1"/>
            </a:lvl2pPr>
            <a:lvl3pPr marL="966612" indent="0">
              <a:buNone/>
              <a:defRPr sz="1900" b="1"/>
            </a:lvl3pPr>
            <a:lvl4pPr marL="1449918" indent="0">
              <a:buNone/>
              <a:defRPr sz="1700" b="1"/>
            </a:lvl4pPr>
            <a:lvl5pPr marL="1933224" indent="0">
              <a:buNone/>
              <a:defRPr sz="1700" b="1"/>
            </a:lvl5pPr>
            <a:lvl6pPr marL="2416531" indent="0">
              <a:buNone/>
              <a:defRPr sz="1700" b="1"/>
            </a:lvl6pPr>
            <a:lvl7pPr marL="2899837" indent="0">
              <a:buNone/>
              <a:defRPr sz="1700" b="1"/>
            </a:lvl7pPr>
            <a:lvl8pPr marL="3383143" indent="0">
              <a:buNone/>
              <a:defRPr sz="1700" b="1"/>
            </a:lvl8pPr>
            <a:lvl9pPr marL="3866449"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4877277" y="2319867"/>
            <a:ext cx="4243864"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097879-F235-4676-AFBD-39BBD3E01E5F}" type="datetimeFigureOut">
              <a:rPr lang="en-US" smtClean="0">
                <a:solidFill>
                  <a:prstClr val="black">
                    <a:tint val="75000"/>
                  </a:prstClr>
                </a:solidFill>
              </a:rPr>
              <a:pPr/>
              <a:t>5/29/2015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1A8EF25-1E64-4379-9A9C-16859FCA2C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8074346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097879-F235-4676-AFBD-39BBD3E01E5F}" type="datetimeFigureOut">
              <a:rPr lang="en-US" smtClean="0">
                <a:solidFill>
                  <a:prstClr val="black">
                    <a:tint val="75000"/>
                  </a:prstClr>
                </a:solidFill>
              </a:rPr>
              <a:pPr/>
              <a:t>5/29/2015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1A8EF25-1E64-4379-9A9C-16859FCA2C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8213288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097879-F235-4676-AFBD-39BBD3E01E5F}" type="datetimeFigureOut">
              <a:rPr lang="en-US" smtClean="0">
                <a:solidFill>
                  <a:prstClr val="black">
                    <a:tint val="75000"/>
                  </a:prstClr>
                </a:solidFill>
              </a:rPr>
              <a:pPr/>
              <a:t>5/29/2015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1A8EF25-1E64-4379-9A9C-16859FCA2C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364777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60" y="291253"/>
            <a:ext cx="3158729" cy="123952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3753802" y="291254"/>
            <a:ext cx="5367338" cy="6243321"/>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80060" y="1530774"/>
            <a:ext cx="3158729" cy="5003801"/>
          </a:xfrm>
        </p:spPr>
        <p:txBody>
          <a:bodyPr/>
          <a:lstStyle>
            <a:lvl1pPr marL="0" indent="0">
              <a:buNone/>
              <a:defRPr sz="1500"/>
            </a:lvl1pPr>
            <a:lvl2pPr marL="483306" indent="0">
              <a:buNone/>
              <a:defRPr sz="1300"/>
            </a:lvl2pPr>
            <a:lvl3pPr marL="966612" indent="0">
              <a:buNone/>
              <a:defRPr sz="1100"/>
            </a:lvl3pPr>
            <a:lvl4pPr marL="1449918" indent="0">
              <a:buNone/>
              <a:defRPr sz="1000"/>
            </a:lvl4pPr>
            <a:lvl5pPr marL="1933224" indent="0">
              <a:buNone/>
              <a:defRPr sz="1000"/>
            </a:lvl5pPr>
            <a:lvl6pPr marL="2416531" indent="0">
              <a:buNone/>
              <a:defRPr sz="1000"/>
            </a:lvl6pPr>
            <a:lvl7pPr marL="2899837" indent="0">
              <a:buNone/>
              <a:defRPr sz="1000"/>
            </a:lvl7pPr>
            <a:lvl8pPr marL="3383143" indent="0">
              <a:buNone/>
              <a:defRPr sz="1000"/>
            </a:lvl8pPr>
            <a:lvl9pPr marL="3866449"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097879-F235-4676-AFBD-39BBD3E01E5F}" type="datetimeFigureOut">
              <a:rPr lang="en-US" smtClean="0">
                <a:solidFill>
                  <a:prstClr val="black">
                    <a:tint val="75000"/>
                  </a:prstClr>
                </a:solidFill>
              </a:rPr>
              <a:pPr/>
              <a:t>5/29/2015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1A8EF25-1E64-4379-9A9C-16859FCA2C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552498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5120640"/>
            <a:ext cx="5760720" cy="604521"/>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881902" y="653627"/>
            <a:ext cx="5760720" cy="4389120"/>
          </a:xfrm>
        </p:spPr>
        <p:txBody>
          <a:bodyPr/>
          <a:lstStyle>
            <a:lvl1pPr marL="0" indent="0">
              <a:buNone/>
              <a:defRPr sz="3400"/>
            </a:lvl1pPr>
            <a:lvl2pPr marL="483306" indent="0">
              <a:buNone/>
              <a:defRPr sz="3000"/>
            </a:lvl2pPr>
            <a:lvl3pPr marL="966612" indent="0">
              <a:buNone/>
              <a:defRPr sz="2500"/>
            </a:lvl3pPr>
            <a:lvl4pPr marL="1449918" indent="0">
              <a:buNone/>
              <a:defRPr sz="2100"/>
            </a:lvl4pPr>
            <a:lvl5pPr marL="1933224" indent="0">
              <a:buNone/>
              <a:defRPr sz="2100"/>
            </a:lvl5pPr>
            <a:lvl6pPr marL="2416531" indent="0">
              <a:buNone/>
              <a:defRPr sz="2100"/>
            </a:lvl6pPr>
            <a:lvl7pPr marL="2899837" indent="0">
              <a:buNone/>
              <a:defRPr sz="2100"/>
            </a:lvl7pPr>
            <a:lvl8pPr marL="3383143" indent="0">
              <a:buNone/>
              <a:defRPr sz="2100"/>
            </a:lvl8pPr>
            <a:lvl9pPr marL="3866449" indent="0">
              <a:buNone/>
              <a:defRPr sz="2100"/>
            </a:lvl9pPr>
          </a:lstStyle>
          <a:p>
            <a:endParaRPr lang="en-US"/>
          </a:p>
        </p:txBody>
      </p:sp>
      <p:sp>
        <p:nvSpPr>
          <p:cNvPr id="4" name="Text Placeholder 3"/>
          <p:cNvSpPr>
            <a:spLocks noGrp="1"/>
          </p:cNvSpPr>
          <p:nvPr>
            <p:ph type="body" sz="half" idx="2"/>
          </p:nvPr>
        </p:nvSpPr>
        <p:spPr>
          <a:xfrm>
            <a:off x="1881902" y="5725161"/>
            <a:ext cx="5760720" cy="858519"/>
          </a:xfrm>
        </p:spPr>
        <p:txBody>
          <a:bodyPr/>
          <a:lstStyle>
            <a:lvl1pPr marL="0" indent="0">
              <a:buNone/>
              <a:defRPr sz="1500"/>
            </a:lvl1pPr>
            <a:lvl2pPr marL="483306" indent="0">
              <a:buNone/>
              <a:defRPr sz="1300"/>
            </a:lvl2pPr>
            <a:lvl3pPr marL="966612" indent="0">
              <a:buNone/>
              <a:defRPr sz="1100"/>
            </a:lvl3pPr>
            <a:lvl4pPr marL="1449918" indent="0">
              <a:buNone/>
              <a:defRPr sz="1000"/>
            </a:lvl4pPr>
            <a:lvl5pPr marL="1933224" indent="0">
              <a:buNone/>
              <a:defRPr sz="1000"/>
            </a:lvl5pPr>
            <a:lvl6pPr marL="2416531" indent="0">
              <a:buNone/>
              <a:defRPr sz="1000"/>
            </a:lvl6pPr>
            <a:lvl7pPr marL="2899837" indent="0">
              <a:buNone/>
              <a:defRPr sz="1000"/>
            </a:lvl7pPr>
            <a:lvl8pPr marL="3383143" indent="0">
              <a:buNone/>
              <a:defRPr sz="1000"/>
            </a:lvl8pPr>
            <a:lvl9pPr marL="3866449"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097879-F235-4676-AFBD-39BBD3E01E5F}" type="datetimeFigureOut">
              <a:rPr lang="en-US" smtClean="0">
                <a:solidFill>
                  <a:prstClr val="black">
                    <a:tint val="75000"/>
                  </a:prstClr>
                </a:solidFill>
              </a:rPr>
              <a:pPr/>
              <a:t>5/29/2015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1A8EF25-1E64-4379-9A9C-16859FCA2C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1186249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097879-F235-4676-AFBD-39BBD3E01E5F}" type="datetimeFigureOut">
              <a:rPr lang="en-US" smtClean="0">
                <a:solidFill>
                  <a:prstClr val="black">
                    <a:tint val="75000"/>
                  </a:prstClr>
                </a:solidFill>
              </a:rPr>
              <a:pPr/>
              <a:t>5/29/2015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1A8EF25-1E64-4379-9A9C-16859FCA2C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621909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292948"/>
            <a:ext cx="2160270" cy="624162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80060" y="292948"/>
            <a:ext cx="6320790" cy="62416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097879-F235-4676-AFBD-39BBD3E01E5F}" type="datetimeFigureOut">
              <a:rPr lang="en-US" smtClean="0">
                <a:solidFill>
                  <a:prstClr val="black">
                    <a:tint val="75000"/>
                  </a:prstClr>
                </a:solidFill>
              </a:rPr>
              <a:pPr/>
              <a:t>5/29/2015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1A8EF25-1E64-4379-9A9C-16859FCA2CA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8657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98" y="291253"/>
            <a:ext cx="3158729" cy="123952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3753802" y="291267"/>
            <a:ext cx="5367338" cy="6243321"/>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80098" y="1530787"/>
            <a:ext cx="3158729" cy="5003801"/>
          </a:xfrm>
        </p:spPr>
        <p:txBody>
          <a:bodyPr/>
          <a:lstStyle>
            <a:lvl1pPr marL="0" indent="0">
              <a:buNone/>
              <a:defRPr sz="1500"/>
            </a:lvl1pPr>
            <a:lvl2pPr marL="481756" indent="0">
              <a:buNone/>
              <a:defRPr sz="1300"/>
            </a:lvl2pPr>
            <a:lvl3pPr marL="963515" indent="0">
              <a:buNone/>
              <a:defRPr sz="1100"/>
            </a:lvl3pPr>
            <a:lvl4pPr marL="1445267" indent="0">
              <a:buNone/>
              <a:defRPr sz="1000"/>
            </a:lvl4pPr>
            <a:lvl5pPr marL="1927030" indent="0">
              <a:buNone/>
              <a:defRPr sz="1000"/>
            </a:lvl5pPr>
            <a:lvl6pPr marL="2408792" indent="0">
              <a:buNone/>
              <a:defRPr sz="1000"/>
            </a:lvl6pPr>
            <a:lvl7pPr marL="2890544" indent="0">
              <a:buNone/>
              <a:defRPr sz="1000"/>
            </a:lvl7pPr>
            <a:lvl8pPr marL="3372307" indent="0">
              <a:buNone/>
              <a:defRPr sz="1000"/>
            </a:lvl8pPr>
            <a:lvl9pPr marL="3854066"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381F378-345D-4188-ABFD-A444D6FADA95}" type="datetimeFigureOut">
              <a:rPr lang="en-US"/>
              <a:pPr>
                <a:defRPr/>
              </a:pPr>
              <a:t>5/29/2015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2920965-F7DF-4FED-BD47-12A3708D936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5120644"/>
            <a:ext cx="5760720" cy="604521"/>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881902" y="653627"/>
            <a:ext cx="5760720" cy="4389120"/>
          </a:xfrm>
        </p:spPr>
        <p:txBody>
          <a:bodyPr rtlCol="0">
            <a:normAutofit/>
          </a:bodyPr>
          <a:lstStyle>
            <a:lvl1pPr marL="0" indent="0">
              <a:buNone/>
              <a:defRPr sz="3400"/>
            </a:lvl1pPr>
            <a:lvl2pPr marL="481756" indent="0">
              <a:buNone/>
              <a:defRPr sz="3000"/>
            </a:lvl2pPr>
            <a:lvl3pPr marL="963515" indent="0">
              <a:buNone/>
              <a:defRPr sz="2500"/>
            </a:lvl3pPr>
            <a:lvl4pPr marL="1445267" indent="0">
              <a:buNone/>
              <a:defRPr sz="2100"/>
            </a:lvl4pPr>
            <a:lvl5pPr marL="1927030" indent="0">
              <a:buNone/>
              <a:defRPr sz="2100"/>
            </a:lvl5pPr>
            <a:lvl6pPr marL="2408792" indent="0">
              <a:buNone/>
              <a:defRPr sz="2100"/>
            </a:lvl6pPr>
            <a:lvl7pPr marL="2890544" indent="0">
              <a:buNone/>
              <a:defRPr sz="2100"/>
            </a:lvl7pPr>
            <a:lvl8pPr marL="3372307" indent="0">
              <a:buNone/>
              <a:defRPr sz="2100"/>
            </a:lvl8pPr>
            <a:lvl9pPr marL="3854066" indent="0">
              <a:buNone/>
              <a:defRPr sz="2100"/>
            </a:lvl9pPr>
          </a:lstStyle>
          <a:p>
            <a:pPr lvl="0"/>
            <a:endParaRPr lang="en-US" noProof="0"/>
          </a:p>
        </p:txBody>
      </p:sp>
      <p:sp>
        <p:nvSpPr>
          <p:cNvPr id="4" name="Text Placeholder 3"/>
          <p:cNvSpPr>
            <a:spLocks noGrp="1"/>
          </p:cNvSpPr>
          <p:nvPr>
            <p:ph type="body" sz="half" idx="2"/>
          </p:nvPr>
        </p:nvSpPr>
        <p:spPr>
          <a:xfrm>
            <a:off x="1881902" y="5725165"/>
            <a:ext cx="5760720" cy="858519"/>
          </a:xfrm>
        </p:spPr>
        <p:txBody>
          <a:bodyPr/>
          <a:lstStyle>
            <a:lvl1pPr marL="0" indent="0">
              <a:buNone/>
              <a:defRPr sz="1500"/>
            </a:lvl1pPr>
            <a:lvl2pPr marL="481756" indent="0">
              <a:buNone/>
              <a:defRPr sz="1300"/>
            </a:lvl2pPr>
            <a:lvl3pPr marL="963515" indent="0">
              <a:buNone/>
              <a:defRPr sz="1100"/>
            </a:lvl3pPr>
            <a:lvl4pPr marL="1445267" indent="0">
              <a:buNone/>
              <a:defRPr sz="1000"/>
            </a:lvl4pPr>
            <a:lvl5pPr marL="1927030" indent="0">
              <a:buNone/>
              <a:defRPr sz="1000"/>
            </a:lvl5pPr>
            <a:lvl6pPr marL="2408792" indent="0">
              <a:buNone/>
              <a:defRPr sz="1000"/>
            </a:lvl6pPr>
            <a:lvl7pPr marL="2890544" indent="0">
              <a:buNone/>
              <a:defRPr sz="1000"/>
            </a:lvl7pPr>
            <a:lvl8pPr marL="3372307" indent="0">
              <a:buNone/>
              <a:defRPr sz="1000"/>
            </a:lvl8pPr>
            <a:lvl9pPr marL="3854066"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B5FDCA6-002C-4594-825C-34052DC477E6}" type="datetimeFigureOut">
              <a:rPr lang="en-US"/>
              <a:pPr>
                <a:defRPr/>
              </a:pPr>
              <a:t>5/29/2015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48CF74E-72B5-4BF9-A1A2-5C7AF9A57A4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4" name="Title Placeholder 1"/>
          <p:cNvSpPr>
            <a:spLocks noGrp="1"/>
          </p:cNvSpPr>
          <p:nvPr>
            <p:ph type="title"/>
          </p:nvPr>
        </p:nvSpPr>
        <p:spPr bwMode="auto">
          <a:xfrm>
            <a:off x="479435" y="293689"/>
            <a:ext cx="8642351" cy="1219200"/>
          </a:xfrm>
          <a:prstGeom prst="rect">
            <a:avLst/>
          </a:prstGeom>
          <a:noFill/>
          <a:ln w="9525">
            <a:noFill/>
            <a:miter lim="800000"/>
            <a:headEnd/>
            <a:tailEnd/>
          </a:ln>
        </p:spPr>
        <p:txBody>
          <a:bodyPr vert="horz" wrap="square" lIns="96348" tIns="48175" rIns="96348" bIns="48175" numCol="1" anchor="ctr" anchorCtr="0" compatLnSpc="1">
            <a:prstTxWarp prst="textNoShape">
              <a:avLst/>
            </a:prstTxWarp>
          </a:bodyPr>
          <a:lstStyle/>
          <a:p>
            <a:pPr lvl="0"/>
            <a:r>
              <a:rPr lang="en-US" smtClean="0"/>
              <a:t>Click to edit Master title style</a:t>
            </a:r>
          </a:p>
        </p:txBody>
      </p:sp>
      <p:sp>
        <p:nvSpPr>
          <p:cNvPr id="8195" name="Text Placeholder 2"/>
          <p:cNvSpPr>
            <a:spLocks noGrp="1"/>
          </p:cNvSpPr>
          <p:nvPr>
            <p:ph type="body" idx="1"/>
          </p:nvPr>
        </p:nvSpPr>
        <p:spPr bwMode="auto">
          <a:xfrm>
            <a:off x="479435" y="1706596"/>
            <a:ext cx="8642351" cy="4827587"/>
          </a:xfrm>
          <a:prstGeom prst="rect">
            <a:avLst/>
          </a:prstGeom>
          <a:noFill/>
          <a:ln w="9525">
            <a:noFill/>
            <a:miter lim="800000"/>
            <a:headEnd/>
            <a:tailEnd/>
          </a:ln>
        </p:spPr>
        <p:txBody>
          <a:bodyPr vert="horz" wrap="square" lIns="96348" tIns="48175" rIns="96348" bIns="4817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79424" y="6780213"/>
            <a:ext cx="2241551" cy="388937"/>
          </a:xfrm>
          <a:prstGeom prst="rect">
            <a:avLst/>
          </a:prstGeom>
        </p:spPr>
        <p:txBody>
          <a:bodyPr vert="horz" lIns="96348" tIns="48175" rIns="96348" bIns="48175" rtlCol="0" anchor="ctr"/>
          <a:lstStyle>
            <a:lvl1pPr algn="l" defTabSz="963515" fontAlgn="auto">
              <a:spcBef>
                <a:spcPts val="0"/>
              </a:spcBef>
              <a:spcAft>
                <a:spcPts val="0"/>
              </a:spcAft>
              <a:defRPr sz="1300" smtClean="0">
                <a:solidFill>
                  <a:schemeClr val="tx1">
                    <a:tint val="75000"/>
                  </a:schemeClr>
                </a:solidFill>
                <a:latin typeface="+mn-lt"/>
                <a:cs typeface="+mn-cs"/>
              </a:defRPr>
            </a:lvl1pPr>
          </a:lstStyle>
          <a:p>
            <a:pPr>
              <a:defRPr/>
            </a:pPr>
            <a:fld id="{933B5AEA-9D42-414B-8F5D-1D8EEDD5E58F}" type="datetimeFigureOut">
              <a:rPr lang="en-US"/>
              <a:pPr>
                <a:defRPr/>
              </a:pPr>
              <a:t>5/29/2015</a:t>
            </a:fld>
            <a:endParaRPr lang="en-US"/>
          </a:p>
        </p:txBody>
      </p:sp>
      <p:sp>
        <p:nvSpPr>
          <p:cNvPr id="5" name="Footer Placeholder 4"/>
          <p:cNvSpPr>
            <a:spLocks noGrp="1"/>
          </p:cNvSpPr>
          <p:nvPr>
            <p:ph type="ftr" sz="quarter" idx="3"/>
          </p:nvPr>
        </p:nvSpPr>
        <p:spPr>
          <a:xfrm>
            <a:off x="3279785" y="6780213"/>
            <a:ext cx="3041651" cy="388937"/>
          </a:xfrm>
          <a:prstGeom prst="rect">
            <a:avLst/>
          </a:prstGeom>
        </p:spPr>
        <p:txBody>
          <a:bodyPr vert="horz" lIns="96348" tIns="48175" rIns="96348" bIns="48175" rtlCol="0" anchor="ctr"/>
          <a:lstStyle>
            <a:lvl1pPr algn="ctr" defTabSz="963515" fontAlgn="auto">
              <a:spcBef>
                <a:spcPts val="0"/>
              </a:spcBef>
              <a:spcAft>
                <a:spcPts val="0"/>
              </a:spcAft>
              <a:defRPr sz="13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880235" y="6780213"/>
            <a:ext cx="2241551" cy="388937"/>
          </a:xfrm>
          <a:prstGeom prst="rect">
            <a:avLst/>
          </a:prstGeom>
        </p:spPr>
        <p:txBody>
          <a:bodyPr vert="horz" lIns="96348" tIns="48175" rIns="96348" bIns="48175" rtlCol="0" anchor="ctr"/>
          <a:lstStyle>
            <a:lvl1pPr algn="r" defTabSz="963515" fontAlgn="auto">
              <a:spcBef>
                <a:spcPts val="0"/>
              </a:spcBef>
              <a:spcAft>
                <a:spcPts val="0"/>
              </a:spcAft>
              <a:defRPr sz="1300" smtClean="0">
                <a:solidFill>
                  <a:schemeClr val="tx1">
                    <a:tint val="75000"/>
                  </a:schemeClr>
                </a:solidFill>
                <a:latin typeface="+mn-lt"/>
                <a:cs typeface="+mn-cs"/>
              </a:defRPr>
            </a:lvl1pPr>
          </a:lstStyle>
          <a:p>
            <a:pPr>
              <a:defRPr/>
            </a:pPr>
            <a:fld id="{518194FB-6EE1-4E47-9E6D-533A022690F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62537" rtl="0" fontAlgn="base">
        <a:spcBef>
          <a:spcPct val="0"/>
        </a:spcBef>
        <a:spcAft>
          <a:spcPct val="0"/>
        </a:spcAft>
        <a:defRPr sz="4700" kern="1200">
          <a:solidFill>
            <a:schemeClr val="tx1"/>
          </a:solidFill>
          <a:latin typeface="+mj-lt"/>
          <a:ea typeface="+mj-ea"/>
          <a:cs typeface="+mj-cs"/>
        </a:defRPr>
      </a:lvl1pPr>
      <a:lvl2pPr algn="ctr" defTabSz="962537" rtl="0" fontAlgn="base">
        <a:spcBef>
          <a:spcPct val="0"/>
        </a:spcBef>
        <a:spcAft>
          <a:spcPct val="0"/>
        </a:spcAft>
        <a:defRPr sz="4700">
          <a:solidFill>
            <a:schemeClr val="tx1"/>
          </a:solidFill>
          <a:latin typeface="Calibri" pitchFamily="34" charset="0"/>
        </a:defRPr>
      </a:lvl2pPr>
      <a:lvl3pPr algn="ctr" defTabSz="962537" rtl="0" fontAlgn="base">
        <a:spcBef>
          <a:spcPct val="0"/>
        </a:spcBef>
        <a:spcAft>
          <a:spcPct val="0"/>
        </a:spcAft>
        <a:defRPr sz="4700">
          <a:solidFill>
            <a:schemeClr val="tx1"/>
          </a:solidFill>
          <a:latin typeface="Calibri" pitchFamily="34" charset="0"/>
        </a:defRPr>
      </a:lvl3pPr>
      <a:lvl4pPr algn="ctr" defTabSz="962537" rtl="0" fontAlgn="base">
        <a:spcBef>
          <a:spcPct val="0"/>
        </a:spcBef>
        <a:spcAft>
          <a:spcPct val="0"/>
        </a:spcAft>
        <a:defRPr sz="4700">
          <a:solidFill>
            <a:schemeClr val="tx1"/>
          </a:solidFill>
          <a:latin typeface="Calibri" pitchFamily="34" charset="0"/>
        </a:defRPr>
      </a:lvl4pPr>
      <a:lvl5pPr algn="ctr" defTabSz="962537" rtl="0" fontAlgn="base">
        <a:spcBef>
          <a:spcPct val="0"/>
        </a:spcBef>
        <a:spcAft>
          <a:spcPct val="0"/>
        </a:spcAft>
        <a:defRPr sz="4700">
          <a:solidFill>
            <a:schemeClr val="tx1"/>
          </a:solidFill>
          <a:latin typeface="Calibri" pitchFamily="34" charset="0"/>
        </a:defRPr>
      </a:lvl5pPr>
      <a:lvl6pPr marL="455940" algn="ctr" defTabSz="962537" rtl="0" fontAlgn="base">
        <a:spcBef>
          <a:spcPct val="0"/>
        </a:spcBef>
        <a:spcAft>
          <a:spcPct val="0"/>
        </a:spcAft>
        <a:defRPr sz="4700">
          <a:solidFill>
            <a:schemeClr val="tx1"/>
          </a:solidFill>
          <a:latin typeface="Calibri" pitchFamily="34" charset="0"/>
        </a:defRPr>
      </a:lvl6pPr>
      <a:lvl7pPr marL="911877" algn="ctr" defTabSz="962537" rtl="0" fontAlgn="base">
        <a:spcBef>
          <a:spcPct val="0"/>
        </a:spcBef>
        <a:spcAft>
          <a:spcPct val="0"/>
        </a:spcAft>
        <a:defRPr sz="4700">
          <a:solidFill>
            <a:schemeClr val="tx1"/>
          </a:solidFill>
          <a:latin typeface="Calibri" pitchFamily="34" charset="0"/>
        </a:defRPr>
      </a:lvl7pPr>
      <a:lvl8pPr marL="1367814" algn="ctr" defTabSz="962537" rtl="0" fontAlgn="base">
        <a:spcBef>
          <a:spcPct val="0"/>
        </a:spcBef>
        <a:spcAft>
          <a:spcPct val="0"/>
        </a:spcAft>
        <a:defRPr sz="4700">
          <a:solidFill>
            <a:schemeClr val="tx1"/>
          </a:solidFill>
          <a:latin typeface="Calibri" pitchFamily="34" charset="0"/>
        </a:defRPr>
      </a:lvl8pPr>
      <a:lvl9pPr marL="1823754" algn="ctr" defTabSz="962537" rtl="0" fontAlgn="base">
        <a:spcBef>
          <a:spcPct val="0"/>
        </a:spcBef>
        <a:spcAft>
          <a:spcPct val="0"/>
        </a:spcAft>
        <a:defRPr sz="4700">
          <a:solidFill>
            <a:schemeClr val="tx1"/>
          </a:solidFill>
          <a:latin typeface="Calibri" pitchFamily="34" charset="0"/>
        </a:defRPr>
      </a:lvl9pPr>
    </p:titleStyle>
    <p:bodyStyle>
      <a:lvl1pPr marL="360950" indent="-360950" algn="l" defTabSz="962537" rtl="0" fontAlgn="base">
        <a:spcBef>
          <a:spcPct val="20000"/>
        </a:spcBef>
        <a:spcAft>
          <a:spcPct val="0"/>
        </a:spcAft>
        <a:buFont typeface="Arial" charset="0"/>
        <a:buChar char="•"/>
        <a:defRPr sz="3400" kern="1200">
          <a:solidFill>
            <a:schemeClr val="tx1"/>
          </a:solidFill>
          <a:latin typeface="+mn-lt"/>
          <a:ea typeface="+mn-ea"/>
          <a:cs typeface="+mn-cs"/>
        </a:defRPr>
      </a:lvl1pPr>
      <a:lvl2pPr marL="782062" indent="-300794" algn="l" defTabSz="962537" rtl="0" fontAlgn="base">
        <a:spcBef>
          <a:spcPct val="20000"/>
        </a:spcBef>
        <a:spcAft>
          <a:spcPct val="0"/>
        </a:spcAft>
        <a:buFont typeface="Arial" charset="0"/>
        <a:buChar char="–"/>
        <a:defRPr sz="3000" kern="1200">
          <a:solidFill>
            <a:schemeClr val="tx1"/>
          </a:solidFill>
          <a:latin typeface="+mn-lt"/>
          <a:ea typeface="+mn-ea"/>
          <a:cs typeface="+mn-cs"/>
        </a:defRPr>
      </a:lvl2pPr>
      <a:lvl3pPr marL="1203170" indent="-240635" algn="l" defTabSz="962537" rtl="0" fontAlgn="base">
        <a:spcBef>
          <a:spcPct val="20000"/>
        </a:spcBef>
        <a:spcAft>
          <a:spcPct val="0"/>
        </a:spcAft>
        <a:buFont typeface="Arial" charset="0"/>
        <a:buChar char="•"/>
        <a:defRPr sz="2500" kern="1200">
          <a:solidFill>
            <a:schemeClr val="tx1"/>
          </a:solidFill>
          <a:latin typeface="+mn-lt"/>
          <a:ea typeface="+mn-ea"/>
          <a:cs typeface="+mn-cs"/>
        </a:defRPr>
      </a:lvl3pPr>
      <a:lvl4pPr marL="1686026" indent="-240635" algn="l" defTabSz="962537" rtl="0" fontAlgn="base">
        <a:spcBef>
          <a:spcPct val="20000"/>
        </a:spcBef>
        <a:spcAft>
          <a:spcPct val="0"/>
        </a:spcAft>
        <a:buFont typeface="Arial" charset="0"/>
        <a:buChar char="–"/>
        <a:defRPr sz="2100" kern="1200">
          <a:solidFill>
            <a:schemeClr val="tx1"/>
          </a:solidFill>
          <a:latin typeface="+mn-lt"/>
          <a:ea typeface="+mn-ea"/>
          <a:cs typeface="+mn-cs"/>
        </a:defRPr>
      </a:lvl4pPr>
      <a:lvl5pPr marL="2167291" indent="-240635" algn="l" defTabSz="962537" rtl="0" fontAlgn="base">
        <a:spcBef>
          <a:spcPct val="20000"/>
        </a:spcBef>
        <a:spcAft>
          <a:spcPct val="0"/>
        </a:spcAft>
        <a:buFont typeface="Arial" charset="0"/>
        <a:buChar char="»"/>
        <a:defRPr sz="2100" kern="1200">
          <a:solidFill>
            <a:schemeClr val="tx1"/>
          </a:solidFill>
          <a:latin typeface="+mn-lt"/>
          <a:ea typeface="+mn-ea"/>
          <a:cs typeface="+mn-cs"/>
        </a:defRPr>
      </a:lvl5pPr>
      <a:lvl6pPr marL="2649670" indent="-240881" algn="l" defTabSz="963515"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31430" indent="-240881" algn="l" defTabSz="963515"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13186" indent="-240881" algn="l" defTabSz="963515"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094944" indent="-240881" algn="l" defTabSz="963515"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63515" rtl="0" eaLnBrk="1" latinLnBrk="0" hangingPunct="1">
        <a:defRPr sz="1900" kern="1200">
          <a:solidFill>
            <a:schemeClr val="tx1"/>
          </a:solidFill>
          <a:latin typeface="+mn-lt"/>
          <a:ea typeface="+mn-ea"/>
          <a:cs typeface="+mn-cs"/>
        </a:defRPr>
      </a:lvl1pPr>
      <a:lvl2pPr marL="481756" algn="l" defTabSz="963515" rtl="0" eaLnBrk="1" latinLnBrk="0" hangingPunct="1">
        <a:defRPr sz="1900" kern="1200">
          <a:solidFill>
            <a:schemeClr val="tx1"/>
          </a:solidFill>
          <a:latin typeface="+mn-lt"/>
          <a:ea typeface="+mn-ea"/>
          <a:cs typeface="+mn-cs"/>
        </a:defRPr>
      </a:lvl2pPr>
      <a:lvl3pPr marL="963515" algn="l" defTabSz="963515" rtl="0" eaLnBrk="1" latinLnBrk="0" hangingPunct="1">
        <a:defRPr sz="1900" kern="1200">
          <a:solidFill>
            <a:schemeClr val="tx1"/>
          </a:solidFill>
          <a:latin typeface="+mn-lt"/>
          <a:ea typeface="+mn-ea"/>
          <a:cs typeface="+mn-cs"/>
        </a:defRPr>
      </a:lvl3pPr>
      <a:lvl4pPr marL="1445267" algn="l" defTabSz="963515" rtl="0" eaLnBrk="1" latinLnBrk="0" hangingPunct="1">
        <a:defRPr sz="1900" kern="1200">
          <a:solidFill>
            <a:schemeClr val="tx1"/>
          </a:solidFill>
          <a:latin typeface="+mn-lt"/>
          <a:ea typeface="+mn-ea"/>
          <a:cs typeface="+mn-cs"/>
        </a:defRPr>
      </a:lvl4pPr>
      <a:lvl5pPr marL="1927030" algn="l" defTabSz="963515" rtl="0" eaLnBrk="1" latinLnBrk="0" hangingPunct="1">
        <a:defRPr sz="1900" kern="1200">
          <a:solidFill>
            <a:schemeClr val="tx1"/>
          </a:solidFill>
          <a:latin typeface="+mn-lt"/>
          <a:ea typeface="+mn-ea"/>
          <a:cs typeface="+mn-cs"/>
        </a:defRPr>
      </a:lvl5pPr>
      <a:lvl6pPr marL="2408792" algn="l" defTabSz="963515" rtl="0" eaLnBrk="1" latinLnBrk="0" hangingPunct="1">
        <a:defRPr sz="1900" kern="1200">
          <a:solidFill>
            <a:schemeClr val="tx1"/>
          </a:solidFill>
          <a:latin typeface="+mn-lt"/>
          <a:ea typeface="+mn-ea"/>
          <a:cs typeface="+mn-cs"/>
        </a:defRPr>
      </a:lvl6pPr>
      <a:lvl7pPr marL="2890544" algn="l" defTabSz="963515" rtl="0" eaLnBrk="1" latinLnBrk="0" hangingPunct="1">
        <a:defRPr sz="1900" kern="1200">
          <a:solidFill>
            <a:schemeClr val="tx1"/>
          </a:solidFill>
          <a:latin typeface="+mn-lt"/>
          <a:ea typeface="+mn-ea"/>
          <a:cs typeface="+mn-cs"/>
        </a:defRPr>
      </a:lvl7pPr>
      <a:lvl8pPr marL="3372307" algn="l" defTabSz="963515" rtl="0" eaLnBrk="1" latinLnBrk="0" hangingPunct="1">
        <a:defRPr sz="1900" kern="1200">
          <a:solidFill>
            <a:schemeClr val="tx1"/>
          </a:solidFill>
          <a:latin typeface="+mn-lt"/>
          <a:ea typeface="+mn-ea"/>
          <a:cs typeface="+mn-cs"/>
        </a:defRPr>
      </a:lvl8pPr>
      <a:lvl9pPr marL="3854066" algn="l" defTabSz="963515" rtl="0" eaLnBrk="1" latinLnBrk="0" hangingPunct="1">
        <a:defRPr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0060" y="292947"/>
            <a:ext cx="8641080" cy="1219200"/>
          </a:xfrm>
          <a:prstGeom prst="rect">
            <a:avLst/>
          </a:prstGeom>
        </p:spPr>
        <p:txBody>
          <a:bodyPr vert="horz" lIns="96399" tIns="48201" rIns="96399" bIns="4820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80060" y="1706880"/>
            <a:ext cx="8641080" cy="4827694"/>
          </a:xfrm>
          <a:prstGeom prst="rect">
            <a:avLst/>
          </a:prstGeom>
        </p:spPr>
        <p:txBody>
          <a:bodyPr vert="horz" lIns="96399" tIns="48201" rIns="96399" bIns="4820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80060" y="6780139"/>
            <a:ext cx="2240280" cy="389467"/>
          </a:xfrm>
          <a:prstGeom prst="rect">
            <a:avLst/>
          </a:prstGeom>
        </p:spPr>
        <p:txBody>
          <a:bodyPr vert="horz" lIns="96399" tIns="48201" rIns="96399" bIns="48201" rtlCol="0" anchor="ctr"/>
          <a:lstStyle>
            <a:lvl1pPr algn="l">
              <a:defRPr sz="1300">
                <a:solidFill>
                  <a:schemeClr val="tx1">
                    <a:tint val="75000"/>
                  </a:schemeClr>
                </a:solidFill>
              </a:defRPr>
            </a:lvl1pPr>
          </a:lstStyle>
          <a:p>
            <a:pPr defTabSz="964030" fontAlgn="auto">
              <a:spcBef>
                <a:spcPts val="0"/>
              </a:spcBef>
              <a:spcAft>
                <a:spcPts val="0"/>
              </a:spcAft>
            </a:pPr>
            <a:fld id="{2A5034A7-66E5-419F-9C06-8408F82FC792}" type="datetimeFigureOut">
              <a:rPr lang="en-US" smtClean="0">
                <a:solidFill>
                  <a:prstClr val="black">
                    <a:tint val="75000"/>
                  </a:prstClr>
                </a:solidFill>
                <a:latin typeface="Calibri"/>
              </a:rPr>
              <a:pPr defTabSz="964030" fontAlgn="auto">
                <a:spcBef>
                  <a:spcPts val="0"/>
                </a:spcBef>
                <a:spcAft>
                  <a:spcPts val="0"/>
                </a:spcAft>
              </a:pPr>
              <a:t>5/29/2015</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280410" y="6780139"/>
            <a:ext cx="3040380" cy="389467"/>
          </a:xfrm>
          <a:prstGeom prst="rect">
            <a:avLst/>
          </a:prstGeom>
        </p:spPr>
        <p:txBody>
          <a:bodyPr vert="horz" lIns="96399" tIns="48201" rIns="96399" bIns="48201" rtlCol="0" anchor="ctr"/>
          <a:lstStyle>
            <a:lvl1pPr algn="ctr">
              <a:defRPr sz="1300">
                <a:solidFill>
                  <a:schemeClr val="tx1">
                    <a:tint val="75000"/>
                  </a:schemeClr>
                </a:solidFill>
              </a:defRPr>
            </a:lvl1pPr>
          </a:lstStyle>
          <a:p>
            <a:pPr defTabSz="964030" fontAlgn="auto">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880860" y="6780139"/>
            <a:ext cx="2240280" cy="389467"/>
          </a:xfrm>
          <a:prstGeom prst="rect">
            <a:avLst/>
          </a:prstGeom>
        </p:spPr>
        <p:txBody>
          <a:bodyPr vert="horz" lIns="96399" tIns="48201" rIns="96399" bIns="48201" rtlCol="0" anchor="ctr"/>
          <a:lstStyle>
            <a:lvl1pPr algn="r">
              <a:defRPr sz="1300">
                <a:solidFill>
                  <a:schemeClr val="tx1">
                    <a:tint val="75000"/>
                  </a:schemeClr>
                </a:solidFill>
              </a:defRPr>
            </a:lvl1pPr>
          </a:lstStyle>
          <a:p>
            <a:pPr defTabSz="964030" fontAlgn="auto">
              <a:spcBef>
                <a:spcPts val="0"/>
              </a:spcBef>
              <a:spcAft>
                <a:spcPts val="0"/>
              </a:spcAft>
            </a:pPr>
            <a:fld id="{401982B3-62B4-4296-A3C5-F850A86E2345}" type="slidenum">
              <a:rPr lang="en-US" smtClean="0">
                <a:solidFill>
                  <a:prstClr val="black">
                    <a:tint val="75000"/>
                  </a:prstClr>
                </a:solidFill>
                <a:latin typeface="Calibri"/>
              </a:rPr>
              <a:pPr defTabSz="964030" fontAlgn="auto">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5693795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64030" rtl="0" eaLnBrk="1" latinLnBrk="0" hangingPunct="1">
        <a:spcBef>
          <a:spcPct val="0"/>
        </a:spcBef>
        <a:buNone/>
        <a:defRPr sz="4700" kern="1200">
          <a:solidFill>
            <a:schemeClr val="tx1"/>
          </a:solidFill>
          <a:latin typeface="+mj-lt"/>
          <a:ea typeface="+mj-ea"/>
          <a:cs typeface="+mj-cs"/>
        </a:defRPr>
      </a:lvl1pPr>
    </p:titleStyle>
    <p:bodyStyle>
      <a:lvl1pPr marL="361512" indent="-361512" algn="l" defTabSz="964030" rtl="0" eaLnBrk="1" latinLnBrk="0" hangingPunct="1">
        <a:spcBef>
          <a:spcPct val="20000"/>
        </a:spcBef>
        <a:buFont typeface="Arial" pitchFamily="34" charset="0"/>
        <a:buChar char="•"/>
        <a:defRPr sz="3400" kern="1200">
          <a:solidFill>
            <a:schemeClr val="tx1"/>
          </a:solidFill>
          <a:latin typeface="+mn-lt"/>
          <a:ea typeface="+mn-ea"/>
          <a:cs typeface="+mn-cs"/>
        </a:defRPr>
      </a:lvl1pPr>
      <a:lvl2pPr marL="783276" indent="-301260" algn="l" defTabSz="96403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05038" indent="-241009" algn="l" defTabSz="964030"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87058" indent="-241009" algn="l" defTabSz="964030" rtl="0" eaLnBrk="1" latinLnBrk="0" hangingPunct="1">
        <a:spcBef>
          <a:spcPct val="20000"/>
        </a:spcBef>
        <a:buFont typeface="Arial" pitchFamily="34" charset="0"/>
        <a:buChar char="–"/>
        <a:defRPr sz="2100" kern="1200">
          <a:solidFill>
            <a:schemeClr val="tx1"/>
          </a:solidFill>
          <a:latin typeface="+mn-lt"/>
          <a:ea typeface="+mn-ea"/>
          <a:cs typeface="+mn-cs"/>
        </a:defRPr>
      </a:lvl4pPr>
      <a:lvl5pPr marL="2169069" indent="-241009" algn="l" defTabSz="964030" rtl="0" eaLnBrk="1" latinLnBrk="0" hangingPunct="1">
        <a:spcBef>
          <a:spcPct val="20000"/>
        </a:spcBef>
        <a:buFont typeface="Arial" pitchFamily="34" charset="0"/>
        <a:buChar char="»"/>
        <a:defRPr sz="2100" kern="1200">
          <a:solidFill>
            <a:schemeClr val="tx1"/>
          </a:solidFill>
          <a:latin typeface="+mn-lt"/>
          <a:ea typeface="+mn-ea"/>
          <a:cs typeface="+mn-cs"/>
        </a:defRPr>
      </a:lvl5pPr>
      <a:lvl6pPr marL="2651086" indent="-241009" algn="l" defTabSz="964030"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33105" indent="-241009" algn="l" defTabSz="964030"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15118" indent="-241009" algn="l" defTabSz="964030"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097134" indent="-241009" algn="l" defTabSz="964030"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64030" rtl="0" eaLnBrk="1" latinLnBrk="0" hangingPunct="1">
        <a:defRPr sz="1900" kern="1200">
          <a:solidFill>
            <a:schemeClr val="tx1"/>
          </a:solidFill>
          <a:latin typeface="+mn-lt"/>
          <a:ea typeface="+mn-ea"/>
          <a:cs typeface="+mn-cs"/>
        </a:defRPr>
      </a:lvl1pPr>
      <a:lvl2pPr marL="482014" algn="l" defTabSz="964030" rtl="0" eaLnBrk="1" latinLnBrk="0" hangingPunct="1">
        <a:defRPr sz="1900" kern="1200">
          <a:solidFill>
            <a:schemeClr val="tx1"/>
          </a:solidFill>
          <a:latin typeface="+mn-lt"/>
          <a:ea typeface="+mn-ea"/>
          <a:cs typeface="+mn-cs"/>
        </a:defRPr>
      </a:lvl2pPr>
      <a:lvl3pPr marL="964030" algn="l" defTabSz="964030" rtl="0" eaLnBrk="1" latinLnBrk="0" hangingPunct="1">
        <a:defRPr sz="1900" kern="1200">
          <a:solidFill>
            <a:schemeClr val="tx1"/>
          </a:solidFill>
          <a:latin typeface="+mn-lt"/>
          <a:ea typeface="+mn-ea"/>
          <a:cs typeface="+mn-cs"/>
        </a:defRPr>
      </a:lvl3pPr>
      <a:lvl4pPr marL="1446041" algn="l" defTabSz="964030" rtl="0" eaLnBrk="1" latinLnBrk="0" hangingPunct="1">
        <a:defRPr sz="1900" kern="1200">
          <a:solidFill>
            <a:schemeClr val="tx1"/>
          </a:solidFill>
          <a:latin typeface="+mn-lt"/>
          <a:ea typeface="+mn-ea"/>
          <a:cs typeface="+mn-cs"/>
        </a:defRPr>
      </a:lvl4pPr>
      <a:lvl5pPr marL="1928062" algn="l" defTabSz="964030" rtl="0" eaLnBrk="1" latinLnBrk="0" hangingPunct="1">
        <a:defRPr sz="1900" kern="1200">
          <a:solidFill>
            <a:schemeClr val="tx1"/>
          </a:solidFill>
          <a:latin typeface="+mn-lt"/>
          <a:ea typeface="+mn-ea"/>
          <a:cs typeface="+mn-cs"/>
        </a:defRPr>
      </a:lvl5pPr>
      <a:lvl6pPr marL="2410079" algn="l" defTabSz="964030" rtl="0" eaLnBrk="1" latinLnBrk="0" hangingPunct="1">
        <a:defRPr sz="1900" kern="1200">
          <a:solidFill>
            <a:schemeClr val="tx1"/>
          </a:solidFill>
          <a:latin typeface="+mn-lt"/>
          <a:ea typeface="+mn-ea"/>
          <a:cs typeface="+mn-cs"/>
        </a:defRPr>
      </a:lvl6pPr>
      <a:lvl7pPr marL="2892089" algn="l" defTabSz="964030" rtl="0" eaLnBrk="1" latinLnBrk="0" hangingPunct="1">
        <a:defRPr sz="1900" kern="1200">
          <a:solidFill>
            <a:schemeClr val="tx1"/>
          </a:solidFill>
          <a:latin typeface="+mn-lt"/>
          <a:ea typeface="+mn-ea"/>
          <a:cs typeface="+mn-cs"/>
        </a:defRPr>
      </a:lvl7pPr>
      <a:lvl8pPr marL="3374109" algn="l" defTabSz="964030" rtl="0" eaLnBrk="1" latinLnBrk="0" hangingPunct="1">
        <a:defRPr sz="1900" kern="1200">
          <a:solidFill>
            <a:schemeClr val="tx1"/>
          </a:solidFill>
          <a:latin typeface="+mn-lt"/>
          <a:ea typeface="+mn-ea"/>
          <a:cs typeface="+mn-cs"/>
        </a:defRPr>
      </a:lvl8pPr>
      <a:lvl9pPr marL="3856127" algn="l" defTabSz="964030" rtl="0" eaLnBrk="1" latinLnBrk="0" hangingPunct="1">
        <a:defRPr sz="1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0060" y="292947"/>
            <a:ext cx="8641080" cy="1219200"/>
          </a:xfrm>
          <a:prstGeom prst="rect">
            <a:avLst/>
          </a:prstGeom>
        </p:spPr>
        <p:txBody>
          <a:bodyPr vert="horz" lIns="96425" tIns="48213" rIns="96425" bIns="48213"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80060" y="1706880"/>
            <a:ext cx="8641080" cy="4827694"/>
          </a:xfrm>
          <a:prstGeom prst="rect">
            <a:avLst/>
          </a:prstGeom>
        </p:spPr>
        <p:txBody>
          <a:bodyPr vert="horz" lIns="96425" tIns="48213" rIns="96425" bIns="4821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80060" y="6780136"/>
            <a:ext cx="2240280" cy="389467"/>
          </a:xfrm>
          <a:prstGeom prst="rect">
            <a:avLst/>
          </a:prstGeom>
        </p:spPr>
        <p:txBody>
          <a:bodyPr vert="horz" lIns="96425" tIns="48213" rIns="96425" bIns="48213" rtlCol="0" anchor="ctr"/>
          <a:lstStyle>
            <a:lvl1pPr algn="l">
              <a:defRPr sz="1300">
                <a:solidFill>
                  <a:schemeClr val="tx1">
                    <a:tint val="75000"/>
                  </a:schemeClr>
                </a:solidFill>
              </a:defRPr>
            </a:lvl1pPr>
          </a:lstStyle>
          <a:p>
            <a:pPr defTabSz="964288" fontAlgn="auto">
              <a:spcBef>
                <a:spcPts val="0"/>
              </a:spcBef>
              <a:spcAft>
                <a:spcPts val="0"/>
              </a:spcAft>
            </a:pPr>
            <a:fld id="{2A5034A7-66E5-419F-9C06-8408F82FC792}" type="datetimeFigureOut">
              <a:rPr lang="en-US" smtClean="0">
                <a:solidFill>
                  <a:prstClr val="black">
                    <a:tint val="75000"/>
                  </a:prstClr>
                </a:solidFill>
                <a:latin typeface="Calibri"/>
              </a:rPr>
              <a:pPr defTabSz="964288" fontAlgn="auto">
                <a:spcBef>
                  <a:spcPts val="0"/>
                </a:spcBef>
                <a:spcAft>
                  <a:spcPts val="0"/>
                </a:spcAft>
              </a:pPr>
              <a:t>5/29/2015</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280410" y="6780136"/>
            <a:ext cx="3040380" cy="389467"/>
          </a:xfrm>
          <a:prstGeom prst="rect">
            <a:avLst/>
          </a:prstGeom>
        </p:spPr>
        <p:txBody>
          <a:bodyPr vert="horz" lIns="96425" tIns="48213" rIns="96425" bIns="48213" rtlCol="0" anchor="ctr"/>
          <a:lstStyle>
            <a:lvl1pPr algn="ctr">
              <a:defRPr sz="1300">
                <a:solidFill>
                  <a:schemeClr val="tx1">
                    <a:tint val="75000"/>
                  </a:schemeClr>
                </a:solidFill>
              </a:defRPr>
            </a:lvl1pPr>
          </a:lstStyle>
          <a:p>
            <a:pPr defTabSz="964288" fontAlgn="auto">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880860" y="6780136"/>
            <a:ext cx="2240280" cy="389467"/>
          </a:xfrm>
          <a:prstGeom prst="rect">
            <a:avLst/>
          </a:prstGeom>
        </p:spPr>
        <p:txBody>
          <a:bodyPr vert="horz" lIns="96425" tIns="48213" rIns="96425" bIns="48213" rtlCol="0" anchor="ctr"/>
          <a:lstStyle>
            <a:lvl1pPr algn="r">
              <a:defRPr sz="1300">
                <a:solidFill>
                  <a:schemeClr val="tx1">
                    <a:tint val="75000"/>
                  </a:schemeClr>
                </a:solidFill>
              </a:defRPr>
            </a:lvl1pPr>
          </a:lstStyle>
          <a:p>
            <a:pPr defTabSz="964288" fontAlgn="auto">
              <a:spcBef>
                <a:spcPts val="0"/>
              </a:spcBef>
              <a:spcAft>
                <a:spcPts val="0"/>
              </a:spcAft>
            </a:pPr>
            <a:fld id="{401982B3-62B4-4296-A3C5-F850A86E2345}" type="slidenum">
              <a:rPr lang="en-US" smtClean="0">
                <a:solidFill>
                  <a:prstClr val="black">
                    <a:tint val="75000"/>
                  </a:prstClr>
                </a:solidFill>
                <a:latin typeface="Calibri"/>
              </a:rPr>
              <a:pPr defTabSz="964288" fontAlgn="auto">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8425043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64288" rtl="0" eaLnBrk="1" latinLnBrk="0" hangingPunct="1">
        <a:spcBef>
          <a:spcPct val="0"/>
        </a:spcBef>
        <a:buNone/>
        <a:defRPr sz="4700" kern="1200">
          <a:solidFill>
            <a:schemeClr val="tx1"/>
          </a:solidFill>
          <a:latin typeface="+mj-lt"/>
          <a:ea typeface="+mj-ea"/>
          <a:cs typeface="+mj-cs"/>
        </a:defRPr>
      </a:lvl1pPr>
    </p:titleStyle>
    <p:bodyStyle>
      <a:lvl1pPr marL="361609" indent="-361609" algn="l" defTabSz="964288" rtl="0" eaLnBrk="1" latinLnBrk="0" hangingPunct="1">
        <a:spcBef>
          <a:spcPct val="20000"/>
        </a:spcBef>
        <a:buFont typeface="Arial" pitchFamily="34" charset="0"/>
        <a:buChar char="•"/>
        <a:defRPr sz="3400" kern="1200">
          <a:solidFill>
            <a:schemeClr val="tx1"/>
          </a:solidFill>
          <a:latin typeface="+mn-lt"/>
          <a:ea typeface="+mn-ea"/>
          <a:cs typeface="+mn-cs"/>
        </a:defRPr>
      </a:lvl1pPr>
      <a:lvl2pPr marL="783486" indent="-301340" algn="l" defTabSz="964288"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05359" indent="-241074" algn="l" defTabSz="964288"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87508" indent="-241074" algn="l" defTabSz="964288" rtl="0" eaLnBrk="1" latinLnBrk="0" hangingPunct="1">
        <a:spcBef>
          <a:spcPct val="20000"/>
        </a:spcBef>
        <a:buFont typeface="Arial" pitchFamily="34" charset="0"/>
        <a:buChar char="–"/>
        <a:defRPr sz="2100" kern="1200">
          <a:solidFill>
            <a:schemeClr val="tx1"/>
          </a:solidFill>
          <a:latin typeface="+mn-lt"/>
          <a:ea typeface="+mn-ea"/>
          <a:cs typeface="+mn-cs"/>
        </a:defRPr>
      </a:lvl4pPr>
      <a:lvl5pPr marL="2169649" indent="-241074" algn="l" defTabSz="964288" rtl="0" eaLnBrk="1" latinLnBrk="0" hangingPunct="1">
        <a:spcBef>
          <a:spcPct val="20000"/>
        </a:spcBef>
        <a:buFont typeface="Arial" pitchFamily="34" charset="0"/>
        <a:buChar char="»"/>
        <a:defRPr sz="2100" kern="1200">
          <a:solidFill>
            <a:schemeClr val="tx1"/>
          </a:solidFill>
          <a:latin typeface="+mn-lt"/>
          <a:ea typeface="+mn-ea"/>
          <a:cs typeface="+mn-cs"/>
        </a:defRPr>
      </a:lvl5pPr>
      <a:lvl6pPr marL="2651795" indent="-241074" algn="l" defTabSz="964288"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33942" indent="-241074" algn="l" defTabSz="964288"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16084" indent="-241074" algn="l" defTabSz="964288"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098229" indent="-241074" algn="l" defTabSz="964288"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64288" rtl="0" eaLnBrk="1" latinLnBrk="0" hangingPunct="1">
        <a:defRPr sz="1900" kern="1200">
          <a:solidFill>
            <a:schemeClr val="tx1"/>
          </a:solidFill>
          <a:latin typeface="+mn-lt"/>
          <a:ea typeface="+mn-ea"/>
          <a:cs typeface="+mn-cs"/>
        </a:defRPr>
      </a:lvl1pPr>
      <a:lvl2pPr marL="482143" algn="l" defTabSz="964288" rtl="0" eaLnBrk="1" latinLnBrk="0" hangingPunct="1">
        <a:defRPr sz="1900" kern="1200">
          <a:solidFill>
            <a:schemeClr val="tx1"/>
          </a:solidFill>
          <a:latin typeface="+mn-lt"/>
          <a:ea typeface="+mn-ea"/>
          <a:cs typeface="+mn-cs"/>
        </a:defRPr>
      </a:lvl2pPr>
      <a:lvl3pPr marL="964288" algn="l" defTabSz="964288" rtl="0" eaLnBrk="1" latinLnBrk="0" hangingPunct="1">
        <a:defRPr sz="1900" kern="1200">
          <a:solidFill>
            <a:schemeClr val="tx1"/>
          </a:solidFill>
          <a:latin typeface="+mn-lt"/>
          <a:ea typeface="+mn-ea"/>
          <a:cs typeface="+mn-cs"/>
        </a:defRPr>
      </a:lvl3pPr>
      <a:lvl4pPr marL="1446428" algn="l" defTabSz="964288" rtl="0" eaLnBrk="1" latinLnBrk="0" hangingPunct="1">
        <a:defRPr sz="1900" kern="1200">
          <a:solidFill>
            <a:schemeClr val="tx1"/>
          </a:solidFill>
          <a:latin typeface="+mn-lt"/>
          <a:ea typeface="+mn-ea"/>
          <a:cs typeface="+mn-cs"/>
        </a:defRPr>
      </a:lvl4pPr>
      <a:lvl5pPr marL="1928577" algn="l" defTabSz="964288" rtl="0" eaLnBrk="1" latinLnBrk="0" hangingPunct="1">
        <a:defRPr sz="1900" kern="1200">
          <a:solidFill>
            <a:schemeClr val="tx1"/>
          </a:solidFill>
          <a:latin typeface="+mn-lt"/>
          <a:ea typeface="+mn-ea"/>
          <a:cs typeface="+mn-cs"/>
        </a:defRPr>
      </a:lvl5pPr>
      <a:lvl6pPr marL="2410724" algn="l" defTabSz="964288" rtl="0" eaLnBrk="1" latinLnBrk="0" hangingPunct="1">
        <a:defRPr sz="1900" kern="1200">
          <a:solidFill>
            <a:schemeClr val="tx1"/>
          </a:solidFill>
          <a:latin typeface="+mn-lt"/>
          <a:ea typeface="+mn-ea"/>
          <a:cs typeface="+mn-cs"/>
        </a:defRPr>
      </a:lvl6pPr>
      <a:lvl7pPr marL="2892863" algn="l" defTabSz="964288" rtl="0" eaLnBrk="1" latinLnBrk="0" hangingPunct="1">
        <a:defRPr sz="1900" kern="1200">
          <a:solidFill>
            <a:schemeClr val="tx1"/>
          </a:solidFill>
          <a:latin typeface="+mn-lt"/>
          <a:ea typeface="+mn-ea"/>
          <a:cs typeface="+mn-cs"/>
        </a:defRPr>
      </a:lvl7pPr>
      <a:lvl8pPr marL="3375012" algn="l" defTabSz="964288" rtl="0" eaLnBrk="1" latinLnBrk="0" hangingPunct="1">
        <a:defRPr sz="1900" kern="1200">
          <a:solidFill>
            <a:schemeClr val="tx1"/>
          </a:solidFill>
          <a:latin typeface="+mn-lt"/>
          <a:ea typeface="+mn-ea"/>
          <a:cs typeface="+mn-cs"/>
        </a:defRPr>
      </a:lvl8pPr>
      <a:lvl9pPr marL="3857158" algn="l" defTabSz="964288" rtl="0" eaLnBrk="1" latinLnBrk="0" hangingPunct="1">
        <a:defRPr sz="19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0060" y="292947"/>
            <a:ext cx="8641080" cy="1219200"/>
          </a:xfrm>
          <a:prstGeom prst="rect">
            <a:avLst/>
          </a:prstGeom>
        </p:spPr>
        <p:txBody>
          <a:bodyPr vert="horz" lIns="96461" tIns="48230" rIns="96461" bIns="4823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80060" y="1706880"/>
            <a:ext cx="8641080" cy="4827694"/>
          </a:xfrm>
          <a:prstGeom prst="rect">
            <a:avLst/>
          </a:prstGeom>
        </p:spPr>
        <p:txBody>
          <a:bodyPr vert="horz" lIns="96461" tIns="48230" rIns="96461" bIns="4823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80060" y="6780132"/>
            <a:ext cx="2240280" cy="389467"/>
          </a:xfrm>
          <a:prstGeom prst="rect">
            <a:avLst/>
          </a:prstGeom>
        </p:spPr>
        <p:txBody>
          <a:bodyPr vert="horz" lIns="96461" tIns="48230" rIns="96461" bIns="48230" rtlCol="0" anchor="ctr"/>
          <a:lstStyle>
            <a:lvl1pPr algn="l">
              <a:defRPr sz="1300">
                <a:solidFill>
                  <a:schemeClr val="tx1">
                    <a:tint val="75000"/>
                  </a:schemeClr>
                </a:solidFill>
              </a:defRPr>
            </a:lvl1pPr>
          </a:lstStyle>
          <a:p>
            <a:pPr defTabSz="964632" fontAlgn="auto">
              <a:spcBef>
                <a:spcPts val="0"/>
              </a:spcBef>
              <a:spcAft>
                <a:spcPts val="0"/>
              </a:spcAft>
            </a:pPr>
            <a:fld id="{2A5034A7-66E5-419F-9C06-8408F82FC792}" type="datetimeFigureOut">
              <a:rPr lang="en-US" smtClean="0">
                <a:solidFill>
                  <a:prstClr val="black">
                    <a:tint val="75000"/>
                  </a:prstClr>
                </a:solidFill>
                <a:latin typeface="Calibri"/>
              </a:rPr>
              <a:pPr defTabSz="964632" fontAlgn="auto">
                <a:spcBef>
                  <a:spcPts val="0"/>
                </a:spcBef>
                <a:spcAft>
                  <a:spcPts val="0"/>
                </a:spcAft>
              </a:pPr>
              <a:t>5/29/2015</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280410" y="6780132"/>
            <a:ext cx="3040380" cy="389467"/>
          </a:xfrm>
          <a:prstGeom prst="rect">
            <a:avLst/>
          </a:prstGeom>
        </p:spPr>
        <p:txBody>
          <a:bodyPr vert="horz" lIns="96461" tIns="48230" rIns="96461" bIns="48230" rtlCol="0" anchor="ctr"/>
          <a:lstStyle>
            <a:lvl1pPr algn="ctr">
              <a:defRPr sz="1300">
                <a:solidFill>
                  <a:schemeClr val="tx1">
                    <a:tint val="75000"/>
                  </a:schemeClr>
                </a:solidFill>
              </a:defRPr>
            </a:lvl1pPr>
          </a:lstStyle>
          <a:p>
            <a:pPr defTabSz="964632" fontAlgn="auto">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880860" y="6780132"/>
            <a:ext cx="2240280" cy="389467"/>
          </a:xfrm>
          <a:prstGeom prst="rect">
            <a:avLst/>
          </a:prstGeom>
        </p:spPr>
        <p:txBody>
          <a:bodyPr vert="horz" lIns="96461" tIns="48230" rIns="96461" bIns="48230" rtlCol="0" anchor="ctr"/>
          <a:lstStyle>
            <a:lvl1pPr algn="r">
              <a:defRPr sz="1300">
                <a:solidFill>
                  <a:schemeClr val="tx1">
                    <a:tint val="75000"/>
                  </a:schemeClr>
                </a:solidFill>
              </a:defRPr>
            </a:lvl1pPr>
          </a:lstStyle>
          <a:p>
            <a:pPr defTabSz="964632" fontAlgn="auto">
              <a:spcBef>
                <a:spcPts val="0"/>
              </a:spcBef>
              <a:spcAft>
                <a:spcPts val="0"/>
              </a:spcAft>
            </a:pPr>
            <a:fld id="{401982B3-62B4-4296-A3C5-F850A86E2345}" type="slidenum">
              <a:rPr lang="en-US" smtClean="0">
                <a:solidFill>
                  <a:prstClr val="black">
                    <a:tint val="75000"/>
                  </a:prstClr>
                </a:solidFill>
                <a:latin typeface="Calibri"/>
              </a:rPr>
              <a:pPr defTabSz="964632" fontAlgn="auto">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19923514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64632" rtl="0" eaLnBrk="1" latinLnBrk="0" hangingPunct="1">
        <a:spcBef>
          <a:spcPct val="0"/>
        </a:spcBef>
        <a:buNone/>
        <a:defRPr sz="4700" kern="1200">
          <a:solidFill>
            <a:schemeClr val="tx1"/>
          </a:solidFill>
          <a:latin typeface="+mj-lt"/>
          <a:ea typeface="+mj-ea"/>
          <a:cs typeface="+mj-cs"/>
        </a:defRPr>
      </a:lvl1pPr>
    </p:titleStyle>
    <p:bodyStyle>
      <a:lvl1pPr marL="361738" indent="-361738" algn="l" defTabSz="964632" rtl="0" eaLnBrk="1" latinLnBrk="0" hangingPunct="1">
        <a:spcBef>
          <a:spcPct val="20000"/>
        </a:spcBef>
        <a:buFont typeface="Arial" pitchFamily="34" charset="0"/>
        <a:buChar char="•"/>
        <a:defRPr sz="3400" kern="1200">
          <a:solidFill>
            <a:schemeClr val="tx1"/>
          </a:solidFill>
          <a:latin typeface="+mn-lt"/>
          <a:ea typeface="+mn-ea"/>
          <a:cs typeface="+mn-cs"/>
        </a:defRPr>
      </a:lvl1pPr>
      <a:lvl2pPr marL="783765" indent="-301447" algn="l" defTabSz="964632"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05789" indent="-241160" algn="l" defTabSz="964632"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88110" indent="-241160" algn="l" defTabSz="964632" rtl="0" eaLnBrk="1" latinLnBrk="0" hangingPunct="1">
        <a:spcBef>
          <a:spcPct val="20000"/>
        </a:spcBef>
        <a:buFont typeface="Arial" pitchFamily="34" charset="0"/>
        <a:buChar char="–"/>
        <a:defRPr sz="2100" kern="1200">
          <a:solidFill>
            <a:schemeClr val="tx1"/>
          </a:solidFill>
          <a:latin typeface="+mn-lt"/>
          <a:ea typeface="+mn-ea"/>
          <a:cs typeface="+mn-cs"/>
        </a:defRPr>
      </a:lvl4pPr>
      <a:lvl5pPr marL="2170423" indent="-241160" algn="l" defTabSz="964632" rtl="0" eaLnBrk="1" latinLnBrk="0" hangingPunct="1">
        <a:spcBef>
          <a:spcPct val="20000"/>
        </a:spcBef>
        <a:buFont typeface="Arial" pitchFamily="34" charset="0"/>
        <a:buChar char="»"/>
        <a:defRPr sz="2100" kern="1200">
          <a:solidFill>
            <a:schemeClr val="tx1"/>
          </a:solidFill>
          <a:latin typeface="+mn-lt"/>
          <a:ea typeface="+mn-ea"/>
          <a:cs typeface="+mn-cs"/>
        </a:defRPr>
      </a:lvl5pPr>
      <a:lvl6pPr marL="2652741" indent="-241160" algn="l" defTabSz="964632"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35060" indent="-241160" algn="l" defTabSz="964632"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17373" indent="-241160" algn="l" defTabSz="964632"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099690" indent="-241160" algn="l" defTabSz="964632"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64632" rtl="0" eaLnBrk="1" latinLnBrk="0" hangingPunct="1">
        <a:defRPr sz="1900" kern="1200">
          <a:solidFill>
            <a:schemeClr val="tx1"/>
          </a:solidFill>
          <a:latin typeface="+mn-lt"/>
          <a:ea typeface="+mn-ea"/>
          <a:cs typeface="+mn-cs"/>
        </a:defRPr>
      </a:lvl1pPr>
      <a:lvl2pPr marL="482315" algn="l" defTabSz="964632" rtl="0" eaLnBrk="1" latinLnBrk="0" hangingPunct="1">
        <a:defRPr sz="1900" kern="1200">
          <a:solidFill>
            <a:schemeClr val="tx1"/>
          </a:solidFill>
          <a:latin typeface="+mn-lt"/>
          <a:ea typeface="+mn-ea"/>
          <a:cs typeface="+mn-cs"/>
        </a:defRPr>
      </a:lvl2pPr>
      <a:lvl3pPr marL="964632" algn="l" defTabSz="964632" rtl="0" eaLnBrk="1" latinLnBrk="0" hangingPunct="1">
        <a:defRPr sz="1900" kern="1200">
          <a:solidFill>
            <a:schemeClr val="tx1"/>
          </a:solidFill>
          <a:latin typeface="+mn-lt"/>
          <a:ea typeface="+mn-ea"/>
          <a:cs typeface="+mn-cs"/>
        </a:defRPr>
      </a:lvl3pPr>
      <a:lvl4pPr marL="1446944" algn="l" defTabSz="964632" rtl="0" eaLnBrk="1" latinLnBrk="0" hangingPunct="1">
        <a:defRPr sz="1900" kern="1200">
          <a:solidFill>
            <a:schemeClr val="tx1"/>
          </a:solidFill>
          <a:latin typeface="+mn-lt"/>
          <a:ea typeface="+mn-ea"/>
          <a:cs typeface="+mn-cs"/>
        </a:defRPr>
      </a:lvl4pPr>
      <a:lvl5pPr marL="1929265" algn="l" defTabSz="964632" rtl="0" eaLnBrk="1" latinLnBrk="0" hangingPunct="1">
        <a:defRPr sz="1900" kern="1200">
          <a:solidFill>
            <a:schemeClr val="tx1"/>
          </a:solidFill>
          <a:latin typeface="+mn-lt"/>
          <a:ea typeface="+mn-ea"/>
          <a:cs typeface="+mn-cs"/>
        </a:defRPr>
      </a:lvl5pPr>
      <a:lvl6pPr marL="2411583" algn="l" defTabSz="964632" rtl="0" eaLnBrk="1" latinLnBrk="0" hangingPunct="1">
        <a:defRPr sz="1900" kern="1200">
          <a:solidFill>
            <a:schemeClr val="tx1"/>
          </a:solidFill>
          <a:latin typeface="+mn-lt"/>
          <a:ea typeface="+mn-ea"/>
          <a:cs typeface="+mn-cs"/>
        </a:defRPr>
      </a:lvl6pPr>
      <a:lvl7pPr marL="2893895" algn="l" defTabSz="964632" rtl="0" eaLnBrk="1" latinLnBrk="0" hangingPunct="1">
        <a:defRPr sz="1900" kern="1200">
          <a:solidFill>
            <a:schemeClr val="tx1"/>
          </a:solidFill>
          <a:latin typeface="+mn-lt"/>
          <a:ea typeface="+mn-ea"/>
          <a:cs typeface="+mn-cs"/>
        </a:defRPr>
      </a:lvl7pPr>
      <a:lvl8pPr marL="3376215" algn="l" defTabSz="964632" rtl="0" eaLnBrk="1" latinLnBrk="0" hangingPunct="1">
        <a:defRPr sz="1900" kern="1200">
          <a:solidFill>
            <a:schemeClr val="tx1"/>
          </a:solidFill>
          <a:latin typeface="+mn-lt"/>
          <a:ea typeface="+mn-ea"/>
          <a:cs typeface="+mn-cs"/>
        </a:defRPr>
      </a:lvl8pPr>
      <a:lvl9pPr marL="3858533" algn="l" defTabSz="964632" rtl="0" eaLnBrk="1" latinLnBrk="0" hangingPunct="1">
        <a:defRPr sz="19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0060" y="292947"/>
            <a:ext cx="8641080" cy="1219200"/>
          </a:xfrm>
          <a:prstGeom prst="rect">
            <a:avLst/>
          </a:prstGeom>
        </p:spPr>
        <p:txBody>
          <a:bodyPr vert="horz" lIns="96505" tIns="48252" rIns="96505" bIns="48252"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80060" y="1706880"/>
            <a:ext cx="8641080" cy="4827694"/>
          </a:xfrm>
          <a:prstGeom prst="rect">
            <a:avLst/>
          </a:prstGeom>
        </p:spPr>
        <p:txBody>
          <a:bodyPr vert="horz" lIns="96505" tIns="48252" rIns="96505" bIns="4825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80060" y="6780126"/>
            <a:ext cx="2240280" cy="389467"/>
          </a:xfrm>
          <a:prstGeom prst="rect">
            <a:avLst/>
          </a:prstGeom>
        </p:spPr>
        <p:txBody>
          <a:bodyPr vert="horz" lIns="96505" tIns="48252" rIns="96505" bIns="48252" rtlCol="0" anchor="ctr"/>
          <a:lstStyle>
            <a:lvl1pPr algn="l">
              <a:defRPr sz="1300">
                <a:solidFill>
                  <a:schemeClr val="tx1">
                    <a:tint val="75000"/>
                  </a:schemeClr>
                </a:solidFill>
              </a:defRPr>
            </a:lvl1pPr>
          </a:lstStyle>
          <a:p>
            <a:pPr defTabSz="965061" fontAlgn="auto">
              <a:spcBef>
                <a:spcPts val="0"/>
              </a:spcBef>
              <a:spcAft>
                <a:spcPts val="0"/>
              </a:spcAft>
            </a:pPr>
            <a:fld id="{2A5034A7-66E5-419F-9C06-8408F82FC792}" type="datetimeFigureOut">
              <a:rPr lang="en-US" smtClean="0">
                <a:solidFill>
                  <a:prstClr val="black">
                    <a:tint val="75000"/>
                  </a:prstClr>
                </a:solidFill>
                <a:latin typeface="Calibri"/>
              </a:rPr>
              <a:pPr defTabSz="965061" fontAlgn="auto">
                <a:spcBef>
                  <a:spcPts val="0"/>
                </a:spcBef>
                <a:spcAft>
                  <a:spcPts val="0"/>
                </a:spcAft>
              </a:pPr>
              <a:t>5/29/2015</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280410" y="6780126"/>
            <a:ext cx="3040380" cy="389467"/>
          </a:xfrm>
          <a:prstGeom prst="rect">
            <a:avLst/>
          </a:prstGeom>
        </p:spPr>
        <p:txBody>
          <a:bodyPr vert="horz" lIns="96505" tIns="48252" rIns="96505" bIns="48252" rtlCol="0" anchor="ctr"/>
          <a:lstStyle>
            <a:lvl1pPr algn="ctr">
              <a:defRPr sz="1300">
                <a:solidFill>
                  <a:schemeClr val="tx1">
                    <a:tint val="75000"/>
                  </a:schemeClr>
                </a:solidFill>
              </a:defRPr>
            </a:lvl1pPr>
          </a:lstStyle>
          <a:p>
            <a:pPr defTabSz="965061" fontAlgn="auto">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880860" y="6780126"/>
            <a:ext cx="2240280" cy="389467"/>
          </a:xfrm>
          <a:prstGeom prst="rect">
            <a:avLst/>
          </a:prstGeom>
        </p:spPr>
        <p:txBody>
          <a:bodyPr vert="horz" lIns="96505" tIns="48252" rIns="96505" bIns="48252" rtlCol="0" anchor="ctr"/>
          <a:lstStyle>
            <a:lvl1pPr algn="r">
              <a:defRPr sz="1300">
                <a:solidFill>
                  <a:schemeClr val="tx1">
                    <a:tint val="75000"/>
                  </a:schemeClr>
                </a:solidFill>
              </a:defRPr>
            </a:lvl1pPr>
          </a:lstStyle>
          <a:p>
            <a:pPr defTabSz="965061" fontAlgn="auto">
              <a:spcBef>
                <a:spcPts val="0"/>
              </a:spcBef>
              <a:spcAft>
                <a:spcPts val="0"/>
              </a:spcAft>
            </a:pPr>
            <a:fld id="{401982B3-62B4-4296-A3C5-F850A86E2345}" type="slidenum">
              <a:rPr lang="en-US" smtClean="0">
                <a:solidFill>
                  <a:prstClr val="black">
                    <a:tint val="75000"/>
                  </a:prstClr>
                </a:solidFill>
                <a:latin typeface="Calibri"/>
              </a:rPr>
              <a:pPr defTabSz="965061" fontAlgn="auto">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53914166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65061" rtl="0" eaLnBrk="1" latinLnBrk="0" hangingPunct="1">
        <a:spcBef>
          <a:spcPct val="0"/>
        </a:spcBef>
        <a:buNone/>
        <a:defRPr sz="4700" kern="1200">
          <a:solidFill>
            <a:schemeClr val="tx1"/>
          </a:solidFill>
          <a:latin typeface="+mj-lt"/>
          <a:ea typeface="+mj-ea"/>
          <a:cs typeface="+mj-cs"/>
        </a:defRPr>
      </a:lvl1pPr>
    </p:titleStyle>
    <p:bodyStyle>
      <a:lvl1pPr marL="361899" indent="-361899" algn="l" defTabSz="965061" rtl="0" eaLnBrk="1" latinLnBrk="0" hangingPunct="1">
        <a:spcBef>
          <a:spcPct val="20000"/>
        </a:spcBef>
        <a:buFont typeface="Arial" pitchFamily="34" charset="0"/>
        <a:buChar char="•"/>
        <a:defRPr sz="3400" kern="1200">
          <a:solidFill>
            <a:schemeClr val="tx1"/>
          </a:solidFill>
          <a:latin typeface="+mn-lt"/>
          <a:ea typeface="+mn-ea"/>
          <a:cs typeface="+mn-cs"/>
        </a:defRPr>
      </a:lvl1pPr>
      <a:lvl2pPr marL="784114" indent="-301582" algn="l" defTabSz="965061"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06327" indent="-241267" algn="l" defTabSz="965061"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88861" indent="-241267" algn="l" defTabSz="965061" rtl="0" eaLnBrk="1" latinLnBrk="0" hangingPunct="1">
        <a:spcBef>
          <a:spcPct val="20000"/>
        </a:spcBef>
        <a:buFont typeface="Arial" pitchFamily="34" charset="0"/>
        <a:buChar char="–"/>
        <a:defRPr sz="2100" kern="1200">
          <a:solidFill>
            <a:schemeClr val="tx1"/>
          </a:solidFill>
          <a:latin typeface="+mn-lt"/>
          <a:ea typeface="+mn-ea"/>
          <a:cs typeface="+mn-cs"/>
        </a:defRPr>
      </a:lvl4pPr>
      <a:lvl5pPr marL="2171390" indent="-241267" algn="l" defTabSz="965061" rtl="0" eaLnBrk="1" latinLnBrk="0" hangingPunct="1">
        <a:spcBef>
          <a:spcPct val="20000"/>
        </a:spcBef>
        <a:buFont typeface="Arial" pitchFamily="34" charset="0"/>
        <a:buChar char="»"/>
        <a:defRPr sz="2100" kern="1200">
          <a:solidFill>
            <a:schemeClr val="tx1"/>
          </a:solidFill>
          <a:latin typeface="+mn-lt"/>
          <a:ea typeface="+mn-ea"/>
          <a:cs typeface="+mn-cs"/>
        </a:defRPr>
      </a:lvl5pPr>
      <a:lvl6pPr marL="2653924" indent="-241267" algn="l" defTabSz="965061"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36456" indent="-241267" algn="l" defTabSz="965061"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18985" indent="-241267" algn="l" defTabSz="965061"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101517" indent="-241267" algn="l" defTabSz="965061"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65061" rtl="0" eaLnBrk="1" latinLnBrk="0" hangingPunct="1">
        <a:defRPr sz="1900" kern="1200">
          <a:solidFill>
            <a:schemeClr val="tx1"/>
          </a:solidFill>
          <a:latin typeface="+mn-lt"/>
          <a:ea typeface="+mn-ea"/>
          <a:cs typeface="+mn-cs"/>
        </a:defRPr>
      </a:lvl1pPr>
      <a:lvl2pPr marL="482529" algn="l" defTabSz="965061" rtl="0" eaLnBrk="1" latinLnBrk="0" hangingPunct="1">
        <a:defRPr sz="1900" kern="1200">
          <a:solidFill>
            <a:schemeClr val="tx1"/>
          </a:solidFill>
          <a:latin typeface="+mn-lt"/>
          <a:ea typeface="+mn-ea"/>
          <a:cs typeface="+mn-cs"/>
        </a:defRPr>
      </a:lvl2pPr>
      <a:lvl3pPr marL="965061" algn="l" defTabSz="965061" rtl="0" eaLnBrk="1" latinLnBrk="0" hangingPunct="1">
        <a:defRPr sz="1900" kern="1200">
          <a:solidFill>
            <a:schemeClr val="tx1"/>
          </a:solidFill>
          <a:latin typeface="+mn-lt"/>
          <a:ea typeface="+mn-ea"/>
          <a:cs typeface="+mn-cs"/>
        </a:defRPr>
      </a:lvl3pPr>
      <a:lvl4pPr marL="1447589" algn="l" defTabSz="965061" rtl="0" eaLnBrk="1" latinLnBrk="0" hangingPunct="1">
        <a:defRPr sz="1900" kern="1200">
          <a:solidFill>
            <a:schemeClr val="tx1"/>
          </a:solidFill>
          <a:latin typeface="+mn-lt"/>
          <a:ea typeface="+mn-ea"/>
          <a:cs typeface="+mn-cs"/>
        </a:defRPr>
      </a:lvl4pPr>
      <a:lvl5pPr marL="1930124" algn="l" defTabSz="965061" rtl="0" eaLnBrk="1" latinLnBrk="0" hangingPunct="1">
        <a:defRPr sz="1900" kern="1200">
          <a:solidFill>
            <a:schemeClr val="tx1"/>
          </a:solidFill>
          <a:latin typeface="+mn-lt"/>
          <a:ea typeface="+mn-ea"/>
          <a:cs typeface="+mn-cs"/>
        </a:defRPr>
      </a:lvl5pPr>
      <a:lvl6pPr marL="2412657" algn="l" defTabSz="965061" rtl="0" eaLnBrk="1" latinLnBrk="0" hangingPunct="1">
        <a:defRPr sz="1900" kern="1200">
          <a:solidFill>
            <a:schemeClr val="tx1"/>
          </a:solidFill>
          <a:latin typeface="+mn-lt"/>
          <a:ea typeface="+mn-ea"/>
          <a:cs typeface="+mn-cs"/>
        </a:defRPr>
      </a:lvl6pPr>
      <a:lvl7pPr marL="2895185" algn="l" defTabSz="965061" rtl="0" eaLnBrk="1" latinLnBrk="0" hangingPunct="1">
        <a:defRPr sz="1900" kern="1200">
          <a:solidFill>
            <a:schemeClr val="tx1"/>
          </a:solidFill>
          <a:latin typeface="+mn-lt"/>
          <a:ea typeface="+mn-ea"/>
          <a:cs typeface="+mn-cs"/>
        </a:defRPr>
      </a:lvl7pPr>
      <a:lvl8pPr marL="3377720" algn="l" defTabSz="965061" rtl="0" eaLnBrk="1" latinLnBrk="0" hangingPunct="1">
        <a:defRPr sz="1900" kern="1200">
          <a:solidFill>
            <a:schemeClr val="tx1"/>
          </a:solidFill>
          <a:latin typeface="+mn-lt"/>
          <a:ea typeface="+mn-ea"/>
          <a:cs typeface="+mn-cs"/>
        </a:defRPr>
      </a:lvl8pPr>
      <a:lvl9pPr marL="3860252" algn="l" defTabSz="965061" rtl="0" eaLnBrk="1" latinLnBrk="0" hangingPunct="1">
        <a:defRPr sz="19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0060" y="292947"/>
            <a:ext cx="8641080" cy="1219200"/>
          </a:xfrm>
          <a:prstGeom prst="rect">
            <a:avLst/>
          </a:prstGeom>
        </p:spPr>
        <p:txBody>
          <a:bodyPr vert="horz" lIns="96600" tIns="48300" rIns="96600" bIns="4830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80060" y="1706880"/>
            <a:ext cx="8641080" cy="4827694"/>
          </a:xfrm>
          <a:prstGeom prst="rect">
            <a:avLst/>
          </a:prstGeom>
        </p:spPr>
        <p:txBody>
          <a:bodyPr vert="horz" lIns="96600" tIns="48300" rIns="96600" bIns="4830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80060" y="6780115"/>
            <a:ext cx="2240280" cy="389467"/>
          </a:xfrm>
          <a:prstGeom prst="rect">
            <a:avLst/>
          </a:prstGeom>
        </p:spPr>
        <p:txBody>
          <a:bodyPr vert="horz" lIns="96600" tIns="48300" rIns="96600" bIns="48300" rtlCol="0" anchor="ctr"/>
          <a:lstStyle>
            <a:lvl1pPr algn="l">
              <a:defRPr sz="1300">
                <a:solidFill>
                  <a:schemeClr val="tx1">
                    <a:tint val="75000"/>
                  </a:schemeClr>
                </a:solidFill>
              </a:defRPr>
            </a:lvl1pPr>
          </a:lstStyle>
          <a:p>
            <a:pPr defTabSz="966010" fontAlgn="auto">
              <a:spcBef>
                <a:spcPts val="0"/>
              </a:spcBef>
              <a:spcAft>
                <a:spcPts val="0"/>
              </a:spcAft>
            </a:pPr>
            <a:fld id="{EE097879-F235-4676-AFBD-39BBD3E01E5F}" type="datetimeFigureOut">
              <a:rPr lang="en-US" smtClean="0">
                <a:solidFill>
                  <a:prstClr val="black">
                    <a:tint val="75000"/>
                  </a:prstClr>
                </a:solidFill>
                <a:latin typeface="Calibri"/>
              </a:rPr>
              <a:pPr defTabSz="966010" fontAlgn="auto">
                <a:spcBef>
                  <a:spcPts val="0"/>
                </a:spcBef>
                <a:spcAft>
                  <a:spcPts val="0"/>
                </a:spcAft>
              </a:pPr>
              <a:t>5/29/2015</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280410" y="6780115"/>
            <a:ext cx="3040380" cy="389467"/>
          </a:xfrm>
          <a:prstGeom prst="rect">
            <a:avLst/>
          </a:prstGeom>
        </p:spPr>
        <p:txBody>
          <a:bodyPr vert="horz" lIns="96600" tIns="48300" rIns="96600" bIns="48300" rtlCol="0" anchor="ctr"/>
          <a:lstStyle>
            <a:lvl1pPr algn="ctr">
              <a:defRPr sz="1300">
                <a:solidFill>
                  <a:schemeClr val="tx1">
                    <a:tint val="75000"/>
                  </a:schemeClr>
                </a:solidFill>
              </a:defRPr>
            </a:lvl1pPr>
          </a:lstStyle>
          <a:p>
            <a:pPr defTabSz="966010" fontAlgn="auto">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880860" y="6780115"/>
            <a:ext cx="2240280" cy="389467"/>
          </a:xfrm>
          <a:prstGeom prst="rect">
            <a:avLst/>
          </a:prstGeom>
        </p:spPr>
        <p:txBody>
          <a:bodyPr vert="horz" lIns="96600" tIns="48300" rIns="96600" bIns="48300" rtlCol="0" anchor="ctr"/>
          <a:lstStyle>
            <a:lvl1pPr algn="r">
              <a:defRPr sz="1300">
                <a:solidFill>
                  <a:schemeClr val="tx1">
                    <a:tint val="75000"/>
                  </a:schemeClr>
                </a:solidFill>
              </a:defRPr>
            </a:lvl1pPr>
          </a:lstStyle>
          <a:p>
            <a:pPr defTabSz="966010" fontAlgn="auto">
              <a:spcBef>
                <a:spcPts val="0"/>
              </a:spcBef>
              <a:spcAft>
                <a:spcPts val="0"/>
              </a:spcAft>
            </a:pPr>
            <a:fld id="{11A8EF25-1E64-4379-9A9C-16859FCA2CAC}" type="slidenum">
              <a:rPr lang="en-US" smtClean="0">
                <a:solidFill>
                  <a:prstClr val="black">
                    <a:tint val="75000"/>
                  </a:prstClr>
                </a:solidFill>
                <a:latin typeface="Calibri"/>
              </a:rPr>
              <a:pPr defTabSz="966010" fontAlgn="auto">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68505198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66010" rtl="0" eaLnBrk="1" latinLnBrk="0" hangingPunct="1">
        <a:spcBef>
          <a:spcPct val="0"/>
        </a:spcBef>
        <a:buNone/>
        <a:defRPr sz="4700" kern="1200">
          <a:solidFill>
            <a:schemeClr val="tx1"/>
          </a:solidFill>
          <a:latin typeface="+mj-lt"/>
          <a:ea typeface="+mj-ea"/>
          <a:cs typeface="+mj-cs"/>
        </a:defRPr>
      </a:lvl1pPr>
    </p:titleStyle>
    <p:bodyStyle>
      <a:lvl1pPr marL="362254" indent="-362254" algn="l" defTabSz="966010" rtl="0" eaLnBrk="1" latinLnBrk="0" hangingPunct="1">
        <a:spcBef>
          <a:spcPct val="20000"/>
        </a:spcBef>
        <a:buFont typeface="Arial" pitchFamily="34" charset="0"/>
        <a:buChar char="•"/>
        <a:defRPr sz="3400" kern="1200">
          <a:solidFill>
            <a:schemeClr val="tx1"/>
          </a:solidFill>
          <a:latin typeface="+mn-lt"/>
          <a:ea typeface="+mn-ea"/>
          <a:cs typeface="+mn-cs"/>
        </a:defRPr>
      </a:lvl1pPr>
      <a:lvl2pPr marL="784883" indent="-301878" algn="l" defTabSz="96601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07511" indent="-241503" algn="l" defTabSz="966010"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90517" indent="-241503" algn="l" defTabSz="966010" rtl="0" eaLnBrk="1" latinLnBrk="0" hangingPunct="1">
        <a:spcBef>
          <a:spcPct val="20000"/>
        </a:spcBef>
        <a:buFont typeface="Arial" pitchFamily="34" charset="0"/>
        <a:buChar char="–"/>
        <a:defRPr sz="2100" kern="1200">
          <a:solidFill>
            <a:schemeClr val="tx1"/>
          </a:solidFill>
          <a:latin typeface="+mn-lt"/>
          <a:ea typeface="+mn-ea"/>
          <a:cs typeface="+mn-cs"/>
        </a:defRPr>
      </a:lvl4pPr>
      <a:lvl5pPr marL="2173522" indent="-241503" algn="l" defTabSz="966010" rtl="0" eaLnBrk="1" latinLnBrk="0" hangingPunct="1">
        <a:spcBef>
          <a:spcPct val="20000"/>
        </a:spcBef>
        <a:buFont typeface="Arial" pitchFamily="34" charset="0"/>
        <a:buChar char="»"/>
        <a:defRPr sz="2100" kern="1200">
          <a:solidFill>
            <a:schemeClr val="tx1"/>
          </a:solidFill>
          <a:latin typeface="+mn-lt"/>
          <a:ea typeface="+mn-ea"/>
          <a:cs typeface="+mn-cs"/>
        </a:defRPr>
      </a:lvl5pPr>
      <a:lvl6pPr marL="2656526" indent="-241503" algn="l" defTabSz="966010"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39531" indent="-241503" algn="l" defTabSz="966010"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22535" indent="-241503" algn="l" defTabSz="966010"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105540" indent="-241503" algn="l" defTabSz="966010"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66010" rtl="0" eaLnBrk="1" latinLnBrk="0" hangingPunct="1">
        <a:defRPr sz="1900" kern="1200">
          <a:solidFill>
            <a:schemeClr val="tx1"/>
          </a:solidFill>
          <a:latin typeface="+mn-lt"/>
          <a:ea typeface="+mn-ea"/>
          <a:cs typeface="+mn-cs"/>
        </a:defRPr>
      </a:lvl1pPr>
      <a:lvl2pPr marL="483004" algn="l" defTabSz="966010" rtl="0" eaLnBrk="1" latinLnBrk="0" hangingPunct="1">
        <a:defRPr sz="1900" kern="1200">
          <a:solidFill>
            <a:schemeClr val="tx1"/>
          </a:solidFill>
          <a:latin typeface="+mn-lt"/>
          <a:ea typeface="+mn-ea"/>
          <a:cs typeface="+mn-cs"/>
        </a:defRPr>
      </a:lvl2pPr>
      <a:lvl3pPr marL="966010" algn="l" defTabSz="966010" rtl="0" eaLnBrk="1" latinLnBrk="0" hangingPunct="1">
        <a:defRPr sz="1900" kern="1200">
          <a:solidFill>
            <a:schemeClr val="tx1"/>
          </a:solidFill>
          <a:latin typeface="+mn-lt"/>
          <a:ea typeface="+mn-ea"/>
          <a:cs typeface="+mn-cs"/>
        </a:defRPr>
      </a:lvl3pPr>
      <a:lvl4pPr marL="1449011" algn="l" defTabSz="966010" rtl="0" eaLnBrk="1" latinLnBrk="0" hangingPunct="1">
        <a:defRPr sz="1900" kern="1200">
          <a:solidFill>
            <a:schemeClr val="tx1"/>
          </a:solidFill>
          <a:latin typeface="+mn-lt"/>
          <a:ea typeface="+mn-ea"/>
          <a:cs typeface="+mn-cs"/>
        </a:defRPr>
      </a:lvl4pPr>
      <a:lvl5pPr marL="1932018" algn="l" defTabSz="966010" rtl="0" eaLnBrk="1" latinLnBrk="0" hangingPunct="1">
        <a:defRPr sz="1900" kern="1200">
          <a:solidFill>
            <a:schemeClr val="tx1"/>
          </a:solidFill>
          <a:latin typeface="+mn-lt"/>
          <a:ea typeface="+mn-ea"/>
          <a:cs typeface="+mn-cs"/>
        </a:defRPr>
      </a:lvl5pPr>
      <a:lvl6pPr marL="2415024" algn="l" defTabSz="966010" rtl="0" eaLnBrk="1" latinLnBrk="0" hangingPunct="1">
        <a:defRPr sz="1900" kern="1200">
          <a:solidFill>
            <a:schemeClr val="tx1"/>
          </a:solidFill>
          <a:latin typeface="+mn-lt"/>
          <a:ea typeface="+mn-ea"/>
          <a:cs typeface="+mn-cs"/>
        </a:defRPr>
      </a:lvl6pPr>
      <a:lvl7pPr marL="2898031" algn="l" defTabSz="966010" rtl="0" eaLnBrk="1" latinLnBrk="0" hangingPunct="1">
        <a:defRPr sz="1900" kern="1200">
          <a:solidFill>
            <a:schemeClr val="tx1"/>
          </a:solidFill>
          <a:latin typeface="+mn-lt"/>
          <a:ea typeface="+mn-ea"/>
          <a:cs typeface="+mn-cs"/>
        </a:defRPr>
      </a:lvl7pPr>
      <a:lvl8pPr marL="3381033" algn="l" defTabSz="966010" rtl="0" eaLnBrk="1" latinLnBrk="0" hangingPunct="1">
        <a:defRPr sz="1900" kern="1200">
          <a:solidFill>
            <a:schemeClr val="tx1"/>
          </a:solidFill>
          <a:latin typeface="+mn-lt"/>
          <a:ea typeface="+mn-ea"/>
          <a:cs typeface="+mn-cs"/>
        </a:defRPr>
      </a:lvl8pPr>
      <a:lvl9pPr marL="3864038" algn="l" defTabSz="966010" rtl="0" eaLnBrk="1" latinLnBrk="0" hangingPunct="1">
        <a:defRPr sz="19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0060" y="292947"/>
            <a:ext cx="8641080" cy="1219200"/>
          </a:xfrm>
          <a:prstGeom prst="rect">
            <a:avLst/>
          </a:prstGeom>
        </p:spPr>
        <p:txBody>
          <a:bodyPr vert="horz" lIns="96661" tIns="48331" rIns="96661" bIns="4833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80060" y="1706880"/>
            <a:ext cx="8641080" cy="4827694"/>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80060" y="6780107"/>
            <a:ext cx="2240280" cy="389467"/>
          </a:xfrm>
          <a:prstGeom prst="rect">
            <a:avLst/>
          </a:prstGeom>
        </p:spPr>
        <p:txBody>
          <a:bodyPr vert="horz" lIns="96661" tIns="48331" rIns="96661" bIns="48331" rtlCol="0" anchor="ctr"/>
          <a:lstStyle>
            <a:lvl1pPr algn="l">
              <a:defRPr sz="1300">
                <a:solidFill>
                  <a:schemeClr val="tx1">
                    <a:tint val="75000"/>
                  </a:schemeClr>
                </a:solidFill>
              </a:defRPr>
            </a:lvl1pPr>
          </a:lstStyle>
          <a:p>
            <a:pPr defTabSz="966612" fontAlgn="auto">
              <a:spcBef>
                <a:spcPts val="0"/>
              </a:spcBef>
              <a:spcAft>
                <a:spcPts val="0"/>
              </a:spcAft>
            </a:pPr>
            <a:fld id="{EE097879-F235-4676-AFBD-39BBD3E01E5F}" type="datetimeFigureOut">
              <a:rPr lang="en-US" smtClean="0">
                <a:solidFill>
                  <a:prstClr val="black">
                    <a:tint val="75000"/>
                  </a:prstClr>
                </a:solidFill>
                <a:latin typeface="Calibri"/>
              </a:rPr>
              <a:pPr defTabSz="966612" fontAlgn="auto">
                <a:spcBef>
                  <a:spcPts val="0"/>
                </a:spcBef>
                <a:spcAft>
                  <a:spcPts val="0"/>
                </a:spcAft>
              </a:pPr>
              <a:t>5/29/2015</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280410" y="6780107"/>
            <a:ext cx="3040380" cy="389467"/>
          </a:xfrm>
          <a:prstGeom prst="rect">
            <a:avLst/>
          </a:prstGeom>
        </p:spPr>
        <p:txBody>
          <a:bodyPr vert="horz" lIns="96661" tIns="48331" rIns="96661" bIns="48331" rtlCol="0" anchor="ctr"/>
          <a:lstStyle>
            <a:lvl1pPr algn="ctr">
              <a:defRPr sz="1300">
                <a:solidFill>
                  <a:schemeClr val="tx1">
                    <a:tint val="75000"/>
                  </a:schemeClr>
                </a:solidFill>
              </a:defRPr>
            </a:lvl1pPr>
          </a:lstStyle>
          <a:p>
            <a:pPr defTabSz="966612" fontAlgn="auto">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880860" y="6780107"/>
            <a:ext cx="2240280" cy="389467"/>
          </a:xfrm>
          <a:prstGeom prst="rect">
            <a:avLst/>
          </a:prstGeom>
        </p:spPr>
        <p:txBody>
          <a:bodyPr vert="horz" lIns="96661" tIns="48331" rIns="96661" bIns="48331" rtlCol="0" anchor="ctr"/>
          <a:lstStyle>
            <a:lvl1pPr algn="r">
              <a:defRPr sz="1300">
                <a:solidFill>
                  <a:schemeClr val="tx1">
                    <a:tint val="75000"/>
                  </a:schemeClr>
                </a:solidFill>
              </a:defRPr>
            </a:lvl1pPr>
          </a:lstStyle>
          <a:p>
            <a:pPr defTabSz="966612" fontAlgn="auto">
              <a:spcBef>
                <a:spcPts val="0"/>
              </a:spcBef>
              <a:spcAft>
                <a:spcPts val="0"/>
              </a:spcAft>
            </a:pPr>
            <a:fld id="{11A8EF25-1E64-4379-9A9C-16859FCA2CAC}" type="slidenum">
              <a:rPr lang="en-US" smtClean="0">
                <a:solidFill>
                  <a:prstClr val="black">
                    <a:tint val="75000"/>
                  </a:prstClr>
                </a:solidFill>
                <a:latin typeface="Calibri"/>
              </a:rPr>
              <a:pPr defTabSz="966612" fontAlgn="auto">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60836023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66612" rtl="0" eaLnBrk="1" latinLnBrk="0" hangingPunct="1">
        <a:spcBef>
          <a:spcPct val="0"/>
        </a:spcBef>
        <a:buNone/>
        <a:defRPr sz="4700" kern="1200">
          <a:solidFill>
            <a:schemeClr val="tx1"/>
          </a:solidFill>
          <a:latin typeface="+mj-lt"/>
          <a:ea typeface="+mj-ea"/>
          <a:cs typeface="+mj-cs"/>
        </a:defRPr>
      </a:lvl1pPr>
    </p:titleStyle>
    <p:bodyStyle>
      <a:lvl1pPr marL="362480" indent="-362480" algn="l" defTabSz="966612" rtl="0" eaLnBrk="1" latinLnBrk="0" hangingPunct="1">
        <a:spcBef>
          <a:spcPct val="20000"/>
        </a:spcBef>
        <a:buFont typeface="Arial" pitchFamily="34" charset="0"/>
        <a:buChar char="•"/>
        <a:defRPr sz="3400" kern="1200">
          <a:solidFill>
            <a:schemeClr val="tx1"/>
          </a:solidFill>
          <a:latin typeface="+mn-lt"/>
          <a:ea typeface="+mn-ea"/>
          <a:cs typeface="+mn-cs"/>
        </a:defRPr>
      </a:lvl1pPr>
      <a:lvl2pPr marL="785372" indent="-302066" algn="l" defTabSz="966612"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08265" indent="-241653" algn="l" defTabSz="966612"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91571"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4pPr>
      <a:lvl5pPr marL="2174878"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5pPr>
      <a:lvl6pPr marL="2658184"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41490"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24796"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108102"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66612" rtl="0" eaLnBrk="1" latinLnBrk="0" hangingPunct="1">
        <a:defRPr sz="1900" kern="1200">
          <a:solidFill>
            <a:schemeClr val="tx1"/>
          </a:solidFill>
          <a:latin typeface="+mn-lt"/>
          <a:ea typeface="+mn-ea"/>
          <a:cs typeface="+mn-cs"/>
        </a:defRPr>
      </a:lvl1pPr>
      <a:lvl2pPr marL="483306" algn="l" defTabSz="966612" rtl="0" eaLnBrk="1" latinLnBrk="0" hangingPunct="1">
        <a:defRPr sz="1900" kern="1200">
          <a:solidFill>
            <a:schemeClr val="tx1"/>
          </a:solidFill>
          <a:latin typeface="+mn-lt"/>
          <a:ea typeface="+mn-ea"/>
          <a:cs typeface="+mn-cs"/>
        </a:defRPr>
      </a:lvl2pPr>
      <a:lvl3pPr marL="966612" algn="l" defTabSz="966612" rtl="0" eaLnBrk="1" latinLnBrk="0" hangingPunct="1">
        <a:defRPr sz="1900" kern="1200">
          <a:solidFill>
            <a:schemeClr val="tx1"/>
          </a:solidFill>
          <a:latin typeface="+mn-lt"/>
          <a:ea typeface="+mn-ea"/>
          <a:cs typeface="+mn-cs"/>
        </a:defRPr>
      </a:lvl3pPr>
      <a:lvl4pPr marL="1449918" algn="l" defTabSz="966612" rtl="0" eaLnBrk="1" latinLnBrk="0" hangingPunct="1">
        <a:defRPr sz="1900" kern="1200">
          <a:solidFill>
            <a:schemeClr val="tx1"/>
          </a:solidFill>
          <a:latin typeface="+mn-lt"/>
          <a:ea typeface="+mn-ea"/>
          <a:cs typeface="+mn-cs"/>
        </a:defRPr>
      </a:lvl4pPr>
      <a:lvl5pPr marL="1933224" algn="l" defTabSz="966612" rtl="0" eaLnBrk="1" latinLnBrk="0" hangingPunct="1">
        <a:defRPr sz="1900" kern="1200">
          <a:solidFill>
            <a:schemeClr val="tx1"/>
          </a:solidFill>
          <a:latin typeface="+mn-lt"/>
          <a:ea typeface="+mn-ea"/>
          <a:cs typeface="+mn-cs"/>
        </a:defRPr>
      </a:lvl5pPr>
      <a:lvl6pPr marL="2416531" algn="l" defTabSz="966612" rtl="0" eaLnBrk="1" latinLnBrk="0" hangingPunct="1">
        <a:defRPr sz="1900" kern="1200">
          <a:solidFill>
            <a:schemeClr val="tx1"/>
          </a:solidFill>
          <a:latin typeface="+mn-lt"/>
          <a:ea typeface="+mn-ea"/>
          <a:cs typeface="+mn-cs"/>
        </a:defRPr>
      </a:lvl6pPr>
      <a:lvl7pPr marL="2899837" algn="l" defTabSz="966612" rtl="0" eaLnBrk="1" latinLnBrk="0" hangingPunct="1">
        <a:defRPr sz="1900" kern="1200">
          <a:solidFill>
            <a:schemeClr val="tx1"/>
          </a:solidFill>
          <a:latin typeface="+mn-lt"/>
          <a:ea typeface="+mn-ea"/>
          <a:cs typeface="+mn-cs"/>
        </a:defRPr>
      </a:lvl7pPr>
      <a:lvl8pPr marL="3383143" algn="l" defTabSz="966612" rtl="0" eaLnBrk="1" latinLnBrk="0" hangingPunct="1">
        <a:defRPr sz="1900" kern="1200">
          <a:solidFill>
            <a:schemeClr val="tx1"/>
          </a:solidFill>
          <a:latin typeface="+mn-lt"/>
          <a:ea typeface="+mn-ea"/>
          <a:cs typeface="+mn-cs"/>
        </a:defRPr>
      </a:lvl8pPr>
      <a:lvl9pPr marL="3866449" algn="l" defTabSz="966612"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notesSlide" Target="../notesSlides/notesSlide1.xml"/><Relationship Id="rId7" Type="http://schemas.openxmlformats.org/officeDocument/2006/relationships/package" Target="../embeddings/Microsoft_Excel_Worksheet1.xlsx"/><Relationship Id="rId2" Type="http://schemas.openxmlformats.org/officeDocument/2006/relationships/slideLayout" Target="../slideLayouts/slideLayout56.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45.xml"/><Relationship Id="rId4" Type="http://schemas.openxmlformats.org/officeDocument/2006/relationships/image" Target="../media/image6.jp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7.emf"/><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oleObject" Target="../embeddings/Microsoft_Excel_97-2003_Worksheet1.xls"/><Relationship Id="rId5" Type="http://schemas.openxmlformats.org/officeDocument/2006/relationships/oleObject" Target="../embeddings/oleObject3.bin"/><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emf"/><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oleObject" Target="../embeddings/Microsoft_Excel_97-2003_Worksheet2.xls"/><Relationship Id="rId5" Type="http://schemas.openxmlformats.org/officeDocument/2006/relationships/oleObject" Target="../embeddings/oleObject4.bin"/><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0.emf"/><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oleObject" Target="../embeddings/Microsoft_Excel_97-2003_Worksheet3.xls"/><Relationship Id="rId5" Type="http://schemas.openxmlformats.org/officeDocument/2006/relationships/oleObject" Target="../embeddings/oleObject5.bin"/><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1.emf"/><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oleObject" Target="../embeddings/Microsoft_Excel_97-2003_Worksheet4.xls"/><Relationship Id="rId5" Type="http://schemas.openxmlformats.org/officeDocument/2006/relationships/oleObject" Target="../embeddings/oleObject6.bin"/><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notesSlide" Target="../notesSlides/notesSlide6.xml"/><Relationship Id="rId7" Type="http://schemas.openxmlformats.org/officeDocument/2006/relationships/oleObject" Target="../embeddings/Microsoft_Excel_97-2003_Worksheet5.xls"/><Relationship Id="rId2" Type="http://schemas.openxmlformats.org/officeDocument/2006/relationships/slideLayout" Target="../slideLayouts/slideLayout1.xml"/><Relationship Id="rId1" Type="http://schemas.openxmlformats.org/officeDocument/2006/relationships/vmlDrawing" Target="../drawings/vmlDrawing7.vml"/><Relationship Id="rId6" Type="http://schemas.openxmlformats.org/officeDocument/2006/relationships/oleObject" Target="../embeddings/oleObject7.bin"/><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notesSlide" Target="../notesSlides/notesSlide2.xml"/><Relationship Id="rId7" Type="http://schemas.openxmlformats.org/officeDocument/2006/relationships/package" Target="../embeddings/Microsoft_Excel_Worksheet2.xlsx"/><Relationship Id="rId2" Type="http://schemas.openxmlformats.org/officeDocument/2006/relationships/slideLayout" Target="../slideLayouts/slideLayout67.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4.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5.xml"/><Relationship Id="rId5" Type="http://schemas.openxmlformats.org/officeDocument/2006/relationships/image" Target="../media/image5.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26" descr="Military Vet logo banner"/>
          <p:cNvPicPr>
            <a:picLocks noChangeAspect="1" noChangeArrowheads="1"/>
          </p:cNvPicPr>
          <p:nvPr/>
        </p:nvPicPr>
        <p:blipFill>
          <a:blip r:embed="rId4" cstate="print"/>
          <a:srcRect/>
          <a:stretch>
            <a:fillRect/>
          </a:stretch>
        </p:blipFill>
        <p:spPr bwMode="auto">
          <a:xfrm>
            <a:off x="478394" y="243840"/>
            <a:ext cx="8644414" cy="692574"/>
          </a:xfrm>
          <a:prstGeom prst="rect">
            <a:avLst/>
          </a:prstGeom>
          <a:noFill/>
          <a:ln w="9525">
            <a:noFill/>
            <a:miter lim="800000"/>
            <a:headEnd/>
            <a:tailEnd/>
          </a:ln>
        </p:spPr>
      </p:pic>
      <p:pic>
        <p:nvPicPr>
          <p:cNvPr id="2052" name="Picture 25" descr="red bottom banner"/>
          <p:cNvPicPr>
            <a:picLocks noChangeAspect="1" noChangeArrowheads="1"/>
          </p:cNvPicPr>
          <p:nvPr/>
        </p:nvPicPr>
        <p:blipFill>
          <a:blip r:embed="rId5" cstate="print"/>
          <a:srcRect/>
          <a:stretch>
            <a:fillRect/>
          </a:stretch>
        </p:blipFill>
        <p:spPr bwMode="auto">
          <a:xfrm>
            <a:off x="400050" y="6583689"/>
            <a:ext cx="8801100" cy="403013"/>
          </a:xfrm>
          <a:prstGeom prst="rect">
            <a:avLst/>
          </a:prstGeom>
          <a:noFill/>
          <a:ln w="9525">
            <a:noFill/>
            <a:miter lim="800000"/>
            <a:headEnd/>
            <a:tailEnd/>
          </a:ln>
        </p:spPr>
      </p:pic>
      <p:grpSp>
        <p:nvGrpSpPr>
          <p:cNvPr id="2" name="Group 11"/>
          <p:cNvGrpSpPr>
            <a:grpSpLocks/>
          </p:cNvGrpSpPr>
          <p:nvPr/>
        </p:nvGrpSpPr>
        <p:grpSpPr bwMode="auto">
          <a:xfrm>
            <a:off x="3920490" y="6583680"/>
            <a:ext cx="5360670" cy="406400"/>
            <a:chOff x="3733800" y="5943600"/>
            <a:chExt cx="5105400" cy="381000"/>
          </a:xfrm>
        </p:grpSpPr>
        <p:sp>
          <p:nvSpPr>
            <p:cNvPr id="2061" name="Rectangle 8"/>
            <p:cNvSpPr>
              <a:spLocks noChangeArrowheads="1"/>
            </p:cNvSpPr>
            <p:nvPr/>
          </p:nvSpPr>
          <p:spPr bwMode="auto">
            <a:xfrm>
              <a:off x="7620000" y="5943600"/>
              <a:ext cx="1219200" cy="381000"/>
            </a:xfrm>
            <a:prstGeom prst="rect">
              <a:avLst/>
            </a:prstGeom>
            <a:noFill/>
            <a:ln w="9525">
              <a:noFill/>
              <a:miter lim="800000"/>
              <a:headEnd/>
              <a:tailEnd/>
            </a:ln>
          </p:spPr>
          <p:txBody>
            <a:bodyPr anchor="ctr"/>
            <a:lstStyle/>
            <a:p>
              <a:pPr defTabSz="965924" fontAlgn="auto">
                <a:spcBef>
                  <a:spcPts val="0"/>
                </a:spcBef>
                <a:spcAft>
                  <a:spcPts val="0"/>
                </a:spcAft>
              </a:pPr>
              <a:r>
                <a:rPr lang="en-US" sz="1300">
                  <a:solidFill>
                    <a:prstClr val="white"/>
                  </a:solidFill>
                  <a:latin typeface="Verdana" pitchFamily="34" charset="0"/>
                </a:rPr>
                <a:t>&gt; country</a:t>
              </a:r>
            </a:p>
          </p:txBody>
        </p:sp>
        <p:sp>
          <p:nvSpPr>
            <p:cNvPr id="2062" name="Rectangle 10"/>
            <p:cNvSpPr>
              <a:spLocks noChangeArrowheads="1"/>
            </p:cNvSpPr>
            <p:nvPr/>
          </p:nvSpPr>
          <p:spPr bwMode="auto">
            <a:xfrm>
              <a:off x="3733800" y="5943600"/>
              <a:ext cx="3962400" cy="381000"/>
            </a:xfrm>
            <a:prstGeom prst="rect">
              <a:avLst/>
            </a:prstGeom>
            <a:noFill/>
            <a:ln w="9525">
              <a:noFill/>
              <a:miter lim="800000"/>
              <a:headEnd/>
              <a:tailEnd/>
            </a:ln>
          </p:spPr>
          <p:txBody>
            <a:bodyPr anchor="ctr"/>
            <a:lstStyle/>
            <a:p>
              <a:pPr algn="r" defTabSz="965924" fontAlgn="auto">
                <a:spcBef>
                  <a:spcPts val="0"/>
                </a:spcBef>
                <a:spcAft>
                  <a:spcPts val="0"/>
                </a:spcAft>
              </a:pPr>
              <a:r>
                <a:rPr lang="en-US" sz="1300" dirty="0">
                  <a:solidFill>
                    <a:prstClr val="white"/>
                  </a:solidFill>
                  <a:latin typeface="Verdana" pitchFamily="34" charset="0"/>
                </a:rPr>
                <a:t>  &gt; community &gt; commonwealth </a:t>
              </a:r>
            </a:p>
          </p:txBody>
        </p:sp>
      </p:grpSp>
      <p:sp>
        <p:nvSpPr>
          <p:cNvPr id="2054" name="Rectangle 2"/>
          <p:cNvSpPr>
            <a:spLocks noChangeArrowheads="1"/>
          </p:cNvSpPr>
          <p:nvPr/>
        </p:nvSpPr>
        <p:spPr bwMode="auto">
          <a:xfrm>
            <a:off x="400050" y="2311410"/>
            <a:ext cx="8721090" cy="590973"/>
          </a:xfrm>
          <a:prstGeom prst="rect">
            <a:avLst/>
          </a:prstGeom>
          <a:noFill/>
          <a:ln w="9525">
            <a:noFill/>
            <a:miter lim="800000"/>
            <a:headEnd/>
            <a:tailEnd/>
          </a:ln>
        </p:spPr>
        <p:txBody>
          <a:bodyPr lIns="96591" tIns="48296" rIns="96591" bIns="48296">
            <a:spAutoFit/>
          </a:bodyPr>
          <a:lstStyle/>
          <a:p>
            <a:pPr algn="ctr" defTabSz="965924" fontAlgn="auto">
              <a:spcBef>
                <a:spcPts val="0"/>
              </a:spcBef>
              <a:spcAft>
                <a:spcPts val="0"/>
              </a:spcAft>
            </a:pPr>
            <a:endParaRPr lang="en-US" sz="3200" b="1">
              <a:solidFill>
                <a:prstClr val="black"/>
              </a:solidFill>
              <a:latin typeface="Calibri"/>
            </a:endParaRPr>
          </a:p>
        </p:txBody>
      </p:sp>
      <p:sp>
        <p:nvSpPr>
          <p:cNvPr id="2055" name="Rectangle 7"/>
          <p:cNvSpPr>
            <a:spLocks noChangeArrowheads="1"/>
          </p:cNvSpPr>
          <p:nvPr/>
        </p:nvSpPr>
        <p:spPr bwMode="auto">
          <a:xfrm>
            <a:off x="3027046" y="3461182"/>
            <a:ext cx="195025" cy="392853"/>
          </a:xfrm>
          <a:prstGeom prst="rect">
            <a:avLst/>
          </a:prstGeom>
          <a:noFill/>
          <a:ln w="9525">
            <a:noFill/>
            <a:miter lim="800000"/>
            <a:headEnd/>
            <a:tailEnd/>
          </a:ln>
        </p:spPr>
        <p:txBody>
          <a:bodyPr wrap="none" lIns="96591" tIns="48296" rIns="96591" bIns="48296">
            <a:spAutoFit/>
          </a:bodyPr>
          <a:lstStyle/>
          <a:p>
            <a:pPr defTabSz="965924" fontAlgn="auto">
              <a:spcBef>
                <a:spcPts val="0"/>
              </a:spcBef>
              <a:spcAft>
                <a:spcPts val="0"/>
              </a:spcAft>
            </a:pPr>
            <a:endParaRPr lang="en-US">
              <a:solidFill>
                <a:prstClr val="black"/>
              </a:solidFill>
              <a:latin typeface="Calibri"/>
            </a:endParaRPr>
          </a:p>
        </p:txBody>
      </p:sp>
      <p:sp>
        <p:nvSpPr>
          <p:cNvPr id="2056" name="Rectangle 5"/>
          <p:cNvSpPr>
            <a:spLocks noGrp="1" noChangeArrowheads="1"/>
          </p:cNvSpPr>
          <p:nvPr>
            <p:ph type="ctrTitle"/>
          </p:nvPr>
        </p:nvSpPr>
        <p:spPr>
          <a:xfrm>
            <a:off x="480060" y="304800"/>
            <a:ext cx="6080760" cy="426720"/>
          </a:xfrm>
          <a:noFill/>
        </p:spPr>
        <p:txBody>
          <a:bodyPr>
            <a:spAutoFit/>
          </a:bodyPr>
          <a:lstStyle/>
          <a:p>
            <a:r>
              <a:rPr lang="en-US" sz="2100" b="1" dirty="0">
                <a:solidFill>
                  <a:schemeClr val="bg1"/>
                </a:solidFill>
              </a:rPr>
              <a:t>UNIT MOBILIZATIONS / TOTAL DEPLOYMENTS</a:t>
            </a:r>
          </a:p>
        </p:txBody>
      </p:sp>
      <p:sp>
        <p:nvSpPr>
          <p:cNvPr id="2058" name="Text Box 15"/>
          <p:cNvSpPr txBox="1">
            <a:spLocks noChangeArrowheads="1"/>
          </p:cNvSpPr>
          <p:nvPr/>
        </p:nvSpPr>
        <p:spPr bwMode="auto">
          <a:xfrm>
            <a:off x="400050" y="6583684"/>
            <a:ext cx="2160270" cy="360681"/>
          </a:xfrm>
          <a:prstGeom prst="rect">
            <a:avLst/>
          </a:prstGeom>
          <a:noFill/>
          <a:ln w="9525">
            <a:noFill/>
            <a:miter lim="800000"/>
            <a:headEnd/>
            <a:tailEnd/>
          </a:ln>
        </p:spPr>
        <p:txBody>
          <a:bodyPr lIns="96591" tIns="48296" rIns="96591" bIns="48296" anchor="ctr">
            <a:spAutoFit/>
          </a:bodyPr>
          <a:lstStyle/>
          <a:p>
            <a:pPr defTabSz="965924" eaLnBrk="0" fontAlgn="auto" hangingPunct="0">
              <a:spcBef>
                <a:spcPct val="50000"/>
              </a:spcBef>
              <a:spcAft>
                <a:spcPts val="0"/>
              </a:spcAft>
              <a:defRPr/>
            </a:pPr>
            <a:r>
              <a:rPr lang="en-US" sz="1700" dirty="0">
                <a:solidFill>
                  <a:prstClr val="white"/>
                </a:solidFill>
                <a:latin typeface="Calibri"/>
              </a:rPr>
              <a:t>  As of 21MAY15</a:t>
            </a:r>
          </a:p>
        </p:txBody>
      </p:sp>
      <p:graphicFrame>
        <p:nvGraphicFramePr>
          <p:cNvPr id="18439" name="Object 2"/>
          <p:cNvGraphicFramePr>
            <a:graphicFrameLocks noChangeAspect="1"/>
          </p:cNvGraphicFramePr>
          <p:nvPr/>
        </p:nvGraphicFramePr>
        <p:xfrm>
          <a:off x="611744" y="975360"/>
          <a:ext cx="8542734" cy="4470400"/>
        </p:xfrm>
        <a:graphic>
          <a:graphicData uri="http://schemas.openxmlformats.org/presentationml/2006/ole">
            <mc:AlternateContent xmlns:mc="http://schemas.openxmlformats.org/markup-compatibility/2006">
              <mc:Choice xmlns:v="urn:schemas-microsoft-com:vml" Requires="v">
                <p:oleObj spid="_x0000_s1037" name="Worksheet" r:id="rId7" imgW="11210845" imgH="6619746" progId="Excel.Sheet.12">
                  <p:embed/>
                </p:oleObj>
              </mc:Choice>
              <mc:Fallback>
                <p:oleObj name="Worksheet" r:id="rId7" imgW="11210845" imgH="6619746" progId="Excel.Sheet.12">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1744" y="975360"/>
                        <a:ext cx="8542734" cy="4470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 name="TextBox 15"/>
          <p:cNvSpPr txBox="1"/>
          <p:nvPr/>
        </p:nvSpPr>
        <p:spPr>
          <a:xfrm>
            <a:off x="0" y="5527048"/>
            <a:ext cx="3600450" cy="1017714"/>
          </a:xfrm>
          <a:prstGeom prst="rect">
            <a:avLst/>
          </a:prstGeom>
          <a:solidFill>
            <a:schemeClr val="accent3">
              <a:lumMod val="75000"/>
            </a:schemeClr>
          </a:solidFill>
          <a:ln>
            <a:solidFill>
              <a:schemeClr val="tx1"/>
            </a:solidFill>
          </a:ln>
        </p:spPr>
        <p:txBody>
          <a:bodyPr wrap="square" lIns="96591" tIns="48296" rIns="96591" bIns="48296" rtlCol="0">
            <a:spAutoFit/>
          </a:bodyPr>
          <a:lstStyle/>
          <a:p>
            <a:pPr algn="r" defTabSz="965924" fontAlgn="auto">
              <a:spcBef>
                <a:spcPts val="0"/>
              </a:spcBef>
              <a:spcAft>
                <a:spcPts val="0"/>
              </a:spcAft>
            </a:pPr>
            <a:r>
              <a:rPr lang="en-US" sz="1500" b="1" dirty="0">
                <a:solidFill>
                  <a:prstClr val="white"/>
                </a:solidFill>
                <a:latin typeface="Arial" pitchFamily="34" charset="0"/>
                <a:cs typeface="Arial" pitchFamily="34" charset="0"/>
              </a:rPr>
              <a:t>ARNG Units in Theater: 81</a:t>
            </a:r>
          </a:p>
          <a:p>
            <a:pPr algn="r" defTabSz="965924" fontAlgn="auto">
              <a:spcBef>
                <a:spcPts val="0"/>
              </a:spcBef>
              <a:spcAft>
                <a:spcPts val="0"/>
              </a:spcAft>
            </a:pPr>
            <a:r>
              <a:rPr lang="en-US" sz="1500" b="1" dirty="0">
                <a:solidFill>
                  <a:prstClr val="white"/>
                </a:solidFill>
                <a:latin typeface="Arial" pitchFamily="34" charset="0"/>
                <a:cs typeface="Arial" pitchFamily="34" charset="0"/>
              </a:rPr>
              <a:t>ARNG Units at MOB/DEMOB Site: 25</a:t>
            </a:r>
          </a:p>
          <a:p>
            <a:pPr algn="r" defTabSz="965924" fontAlgn="auto">
              <a:spcBef>
                <a:spcPts val="0"/>
              </a:spcBef>
              <a:spcAft>
                <a:spcPts val="0"/>
              </a:spcAft>
            </a:pPr>
            <a:r>
              <a:rPr lang="en-US" sz="1500" b="1" dirty="0">
                <a:solidFill>
                  <a:prstClr val="white"/>
                </a:solidFill>
                <a:latin typeface="Arial" pitchFamily="34" charset="0"/>
                <a:cs typeface="Arial" pitchFamily="34" charset="0"/>
              </a:rPr>
              <a:t>ARNG Individual Mob: 8</a:t>
            </a:r>
          </a:p>
          <a:p>
            <a:pPr algn="r" defTabSz="965924" fontAlgn="auto">
              <a:spcBef>
                <a:spcPts val="0"/>
              </a:spcBef>
              <a:spcAft>
                <a:spcPts val="0"/>
              </a:spcAft>
            </a:pPr>
            <a:r>
              <a:rPr lang="en-US" sz="1500" b="1" dirty="0">
                <a:solidFill>
                  <a:prstClr val="white"/>
                </a:solidFill>
                <a:latin typeface="Arial" pitchFamily="34" charset="0"/>
                <a:cs typeface="Arial" pitchFamily="34" charset="0"/>
              </a:rPr>
              <a:t>Total ARNG Mob: 114</a:t>
            </a:r>
          </a:p>
        </p:txBody>
      </p:sp>
      <p:sp>
        <p:nvSpPr>
          <p:cNvPr id="20" name="TextBox 19"/>
          <p:cNvSpPr txBox="1"/>
          <p:nvPr/>
        </p:nvSpPr>
        <p:spPr>
          <a:xfrm>
            <a:off x="3840480" y="5852160"/>
            <a:ext cx="1920240" cy="558101"/>
          </a:xfrm>
          <a:prstGeom prst="rect">
            <a:avLst/>
          </a:prstGeom>
          <a:solidFill>
            <a:srgbClr val="7030A0"/>
          </a:solidFill>
          <a:ln>
            <a:solidFill>
              <a:schemeClr val="tx1"/>
            </a:solidFill>
          </a:ln>
        </p:spPr>
        <p:txBody>
          <a:bodyPr wrap="square" lIns="96591" tIns="48296" rIns="96591" bIns="48296" rtlCol="0">
            <a:spAutoFit/>
          </a:bodyPr>
          <a:lstStyle/>
          <a:p>
            <a:pPr algn="ctr" defTabSz="965924" fontAlgn="auto">
              <a:spcBef>
                <a:spcPts val="0"/>
              </a:spcBef>
              <a:spcAft>
                <a:spcPts val="0"/>
              </a:spcAft>
            </a:pPr>
            <a:r>
              <a:rPr lang="en-US" sz="1500" b="1" dirty="0">
                <a:solidFill>
                  <a:prstClr val="white"/>
                </a:solidFill>
                <a:latin typeface="Arial" pitchFamily="34" charset="0"/>
                <a:cs typeface="Arial" pitchFamily="34" charset="0"/>
              </a:rPr>
              <a:t>Total PANG Mobilized: 182</a:t>
            </a:r>
          </a:p>
        </p:txBody>
      </p:sp>
      <p:sp>
        <p:nvSpPr>
          <p:cNvPr id="21" name="TextBox 20"/>
          <p:cNvSpPr txBox="1"/>
          <p:nvPr/>
        </p:nvSpPr>
        <p:spPr>
          <a:xfrm>
            <a:off x="6080760" y="5527048"/>
            <a:ext cx="3520440" cy="1017714"/>
          </a:xfrm>
          <a:prstGeom prst="rect">
            <a:avLst/>
          </a:prstGeom>
          <a:solidFill>
            <a:srgbClr val="0000FF"/>
          </a:solidFill>
          <a:ln>
            <a:solidFill>
              <a:schemeClr val="tx1"/>
            </a:solidFill>
          </a:ln>
        </p:spPr>
        <p:txBody>
          <a:bodyPr wrap="square" lIns="96591" tIns="48296" rIns="96591" bIns="48296" rtlCol="0">
            <a:spAutoFit/>
          </a:bodyPr>
          <a:lstStyle/>
          <a:p>
            <a:pPr defTabSz="965924" fontAlgn="auto">
              <a:spcBef>
                <a:spcPts val="0"/>
              </a:spcBef>
              <a:spcAft>
                <a:spcPts val="0"/>
              </a:spcAft>
            </a:pPr>
            <a:endParaRPr lang="en-US" sz="1500" b="1" dirty="0">
              <a:solidFill>
                <a:prstClr val="white"/>
              </a:solidFill>
              <a:latin typeface="Arial" pitchFamily="34" charset="0"/>
              <a:cs typeface="Arial" pitchFamily="34" charset="0"/>
            </a:endParaRPr>
          </a:p>
          <a:p>
            <a:pPr defTabSz="965924" fontAlgn="auto">
              <a:spcBef>
                <a:spcPts val="0"/>
              </a:spcBef>
              <a:spcAft>
                <a:spcPts val="0"/>
              </a:spcAft>
            </a:pPr>
            <a:r>
              <a:rPr lang="en-US" sz="1500" b="1" dirty="0">
                <a:solidFill>
                  <a:prstClr val="white"/>
                </a:solidFill>
                <a:latin typeface="Arial" pitchFamily="34" charset="0"/>
                <a:cs typeface="Arial" pitchFamily="34" charset="0"/>
              </a:rPr>
              <a:t>Current ANG Unit Airmen Mob: 50 </a:t>
            </a:r>
          </a:p>
          <a:p>
            <a:pPr defTabSz="965924" fontAlgn="auto">
              <a:spcBef>
                <a:spcPts val="0"/>
              </a:spcBef>
              <a:spcAft>
                <a:spcPts val="0"/>
              </a:spcAft>
            </a:pPr>
            <a:r>
              <a:rPr lang="en-US" sz="1500" b="1" dirty="0">
                <a:solidFill>
                  <a:prstClr val="white"/>
                </a:solidFill>
                <a:latin typeface="Arial" pitchFamily="34" charset="0"/>
                <a:cs typeface="Arial" pitchFamily="34" charset="0"/>
              </a:rPr>
              <a:t>Current ANG Individual Mob: 18</a:t>
            </a:r>
          </a:p>
          <a:p>
            <a:pPr defTabSz="965924" fontAlgn="auto">
              <a:spcBef>
                <a:spcPts val="0"/>
              </a:spcBef>
              <a:spcAft>
                <a:spcPts val="0"/>
              </a:spcAft>
            </a:pPr>
            <a:r>
              <a:rPr lang="en-US" sz="1500" b="1" dirty="0">
                <a:solidFill>
                  <a:prstClr val="white"/>
                </a:solidFill>
                <a:latin typeface="Arial" pitchFamily="34" charset="0"/>
                <a:cs typeface="Arial" pitchFamily="34" charset="0"/>
              </a:rPr>
              <a:t>Total: ANG Mob: 68</a:t>
            </a:r>
          </a:p>
        </p:txBody>
      </p:sp>
    </p:spTree>
    <p:extLst>
      <p:ext uri="{BB962C8B-B14F-4D97-AF65-F5344CB8AC3E}">
        <p14:creationId xmlns:p14="http://schemas.microsoft.com/office/powerpoint/2010/main" val="40641182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5" descr="red bottom banner"/>
          <p:cNvPicPr>
            <a:picLocks noChangeAspect="1" noChangeArrowheads="1"/>
          </p:cNvPicPr>
          <p:nvPr/>
        </p:nvPicPr>
        <p:blipFill>
          <a:blip r:embed="rId2" cstate="print"/>
          <a:srcRect/>
          <a:stretch>
            <a:fillRect/>
          </a:stretch>
        </p:blipFill>
        <p:spPr bwMode="auto">
          <a:xfrm>
            <a:off x="480060" y="6664966"/>
            <a:ext cx="8801100" cy="403013"/>
          </a:xfrm>
          <a:prstGeom prst="rect">
            <a:avLst/>
          </a:prstGeom>
          <a:noFill/>
          <a:ln w="9525">
            <a:noFill/>
            <a:miter lim="800000"/>
            <a:headEnd/>
            <a:tailEnd/>
          </a:ln>
        </p:spPr>
      </p:pic>
      <p:sp>
        <p:nvSpPr>
          <p:cNvPr id="13315" name="Rectangle 2"/>
          <p:cNvSpPr>
            <a:spLocks noChangeArrowheads="1"/>
          </p:cNvSpPr>
          <p:nvPr/>
        </p:nvSpPr>
        <p:spPr bwMode="auto">
          <a:xfrm>
            <a:off x="400050" y="2311406"/>
            <a:ext cx="8721090" cy="590973"/>
          </a:xfrm>
          <a:prstGeom prst="rect">
            <a:avLst/>
          </a:prstGeom>
          <a:noFill/>
          <a:ln w="9525">
            <a:noFill/>
            <a:miter lim="800000"/>
            <a:headEnd/>
            <a:tailEnd/>
          </a:ln>
        </p:spPr>
        <p:txBody>
          <a:bodyPr lIns="96618" tIns="48309" rIns="96618" bIns="48309">
            <a:spAutoFit/>
          </a:bodyPr>
          <a:lstStyle/>
          <a:p>
            <a:pPr algn="ctr"/>
            <a:endParaRPr lang="en-US" sz="3200" b="1" dirty="0">
              <a:solidFill>
                <a:prstClr val="black"/>
              </a:solidFill>
            </a:endParaRPr>
          </a:p>
        </p:txBody>
      </p:sp>
      <p:sp>
        <p:nvSpPr>
          <p:cNvPr id="13316" name="Rectangle 7"/>
          <p:cNvSpPr>
            <a:spLocks noChangeArrowheads="1"/>
          </p:cNvSpPr>
          <p:nvPr/>
        </p:nvSpPr>
        <p:spPr bwMode="auto">
          <a:xfrm>
            <a:off x="3027046" y="3461179"/>
            <a:ext cx="195025" cy="392853"/>
          </a:xfrm>
          <a:prstGeom prst="rect">
            <a:avLst/>
          </a:prstGeom>
          <a:noFill/>
          <a:ln w="9525">
            <a:noFill/>
            <a:miter lim="800000"/>
            <a:headEnd/>
            <a:tailEnd/>
          </a:ln>
        </p:spPr>
        <p:txBody>
          <a:bodyPr wrap="none" lIns="96618" tIns="48309" rIns="96618" bIns="48309">
            <a:spAutoFit/>
          </a:bodyPr>
          <a:lstStyle/>
          <a:p>
            <a:endParaRPr lang="en-US" dirty="0">
              <a:solidFill>
                <a:prstClr val="black"/>
              </a:solidFill>
            </a:endParaRPr>
          </a:p>
        </p:txBody>
      </p:sp>
      <p:sp>
        <p:nvSpPr>
          <p:cNvPr id="12295" name="Text Box 15"/>
          <p:cNvSpPr txBox="1">
            <a:spLocks noChangeArrowheads="1"/>
          </p:cNvSpPr>
          <p:nvPr/>
        </p:nvSpPr>
        <p:spPr bwMode="auto">
          <a:xfrm>
            <a:off x="400050" y="6339629"/>
            <a:ext cx="1840230" cy="361082"/>
          </a:xfrm>
          <a:prstGeom prst="rect">
            <a:avLst/>
          </a:prstGeom>
          <a:noFill/>
          <a:ln w="9525">
            <a:noFill/>
            <a:miter lim="800000"/>
            <a:headEnd/>
            <a:tailEnd/>
          </a:ln>
        </p:spPr>
        <p:txBody>
          <a:bodyPr lIns="96618" tIns="48309" rIns="96618" bIns="48309" anchor="ctr">
            <a:spAutoFit/>
          </a:bodyPr>
          <a:lstStyle/>
          <a:p>
            <a:pPr eaLnBrk="0" hangingPunct="0">
              <a:spcBef>
                <a:spcPct val="50000"/>
              </a:spcBef>
              <a:defRPr/>
            </a:pPr>
            <a:r>
              <a:rPr lang="en-US" sz="1700" dirty="0">
                <a:solidFill>
                  <a:srgbClr val="000000"/>
                </a:solidFill>
              </a:rPr>
              <a:t>  </a:t>
            </a:r>
            <a:r>
              <a:rPr lang="en-US" sz="1700" dirty="0">
                <a:solidFill>
                  <a:prstClr val="white"/>
                </a:solidFill>
              </a:rPr>
              <a:t>As of 25 Mar14</a:t>
            </a:r>
          </a:p>
        </p:txBody>
      </p:sp>
      <p:grpSp>
        <p:nvGrpSpPr>
          <p:cNvPr id="2" name="Group 23"/>
          <p:cNvGrpSpPr>
            <a:grpSpLocks/>
          </p:cNvGrpSpPr>
          <p:nvPr/>
        </p:nvGrpSpPr>
        <p:grpSpPr bwMode="auto">
          <a:xfrm>
            <a:off x="478394" y="243840"/>
            <a:ext cx="8882776" cy="975360"/>
            <a:chOff x="455613" y="228600"/>
            <a:chExt cx="8459787" cy="838200"/>
          </a:xfrm>
        </p:grpSpPr>
        <p:pic>
          <p:nvPicPr>
            <p:cNvPr id="13358" name="Picture 26" descr="Military Vet logo banner"/>
            <p:cNvPicPr>
              <a:picLocks noChangeAspect="1" noChangeArrowheads="1"/>
            </p:cNvPicPr>
            <p:nvPr/>
          </p:nvPicPr>
          <p:blipFill>
            <a:blip r:embed="rId3" cstate="print"/>
            <a:srcRect/>
            <a:stretch>
              <a:fillRect/>
            </a:stretch>
          </p:blipFill>
          <p:spPr bwMode="auto">
            <a:xfrm>
              <a:off x="455613" y="381000"/>
              <a:ext cx="8232775" cy="649288"/>
            </a:xfrm>
            <a:prstGeom prst="rect">
              <a:avLst/>
            </a:prstGeom>
            <a:noFill/>
            <a:ln w="9525">
              <a:noFill/>
              <a:miter lim="800000"/>
              <a:headEnd/>
              <a:tailEnd/>
            </a:ln>
          </p:spPr>
        </p:pic>
        <p:sp>
          <p:nvSpPr>
            <p:cNvPr id="23" name="Rectangle 22"/>
            <p:cNvSpPr/>
            <p:nvPr/>
          </p:nvSpPr>
          <p:spPr>
            <a:xfrm>
              <a:off x="6248400" y="228600"/>
              <a:ext cx="26670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grpSp>
      <p:sp>
        <p:nvSpPr>
          <p:cNvPr id="18" name="TextBox 4"/>
          <p:cNvSpPr txBox="1">
            <a:spLocks noChangeArrowheads="1"/>
          </p:cNvSpPr>
          <p:nvPr/>
        </p:nvSpPr>
        <p:spPr bwMode="auto">
          <a:xfrm>
            <a:off x="560070" y="499534"/>
            <a:ext cx="5920740" cy="426720"/>
          </a:xfrm>
          <a:prstGeom prst="rect">
            <a:avLst/>
          </a:prstGeom>
          <a:noFill/>
          <a:ln w="9525">
            <a:noFill/>
            <a:miter lim="800000"/>
            <a:headEnd/>
            <a:tailEnd/>
          </a:ln>
        </p:spPr>
        <p:txBody>
          <a:bodyPr lIns="96618" tIns="48309" rIns="96618" bIns="48309">
            <a:spAutoFit/>
          </a:bodyPr>
          <a:lstStyle/>
          <a:p>
            <a:pPr algn="ctr" eaLnBrk="0" hangingPunct="0">
              <a:defRPr/>
            </a:pPr>
            <a:r>
              <a:rPr lang="en-US" sz="2100" b="1" dirty="0" smtClean="0">
                <a:solidFill>
                  <a:prstClr val="white"/>
                </a:solidFill>
                <a:latin typeface="Calibri"/>
              </a:rPr>
              <a:t>FACES NEVER FORGOTTEN</a:t>
            </a:r>
            <a:endParaRPr lang="en-US" sz="2100" b="1" dirty="0">
              <a:solidFill>
                <a:prstClr val="white"/>
              </a:solidFill>
              <a:latin typeface="Calibri"/>
            </a:endParaRPr>
          </a:p>
        </p:txBody>
      </p:sp>
      <p:sp>
        <p:nvSpPr>
          <p:cNvPr id="13321" name="Rectangle 8"/>
          <p:cNvSpPr>
            <a:spLocks noChangeArrowheads="1"/>
          </p:cNvSpPr>
          <p:nvPr/>
        </p:nvSpPr>
        <p:spPr bwMode="auto">
          <a:xfrm>
            <a:off x="8001000" y="6664960"/>
            <a:ext cx="1280160" cy="406400"/>
          </a:xfrm>
          <a:prstGeom prst="rect">
            <a:avLst/>
          </a:prstGeom>
          <a:noFill/>
          <a:ln w="9525">
            <a:noFill/>
            <a:miter lim="800000"/>
            <a:headEnd/>
            <a:tailEnd/>
          </a:ln>
        </p:spPr>
        <p:txBody>
          <a:bodyPr lIns="96618" tIns="48309" rIns="96618" bIns="48309" anchor="ctr"/>
          <a:lstStyle/>
          <a:p>
            <a:r>
              <a:rPr lang="en-US" sz="1300" dirty="0">
                <a:solidFill>
                  <a:prstClr val="white"/>
                </a:solidFill>
                <a:latin typeface="Verdana" pitchFamily="34" charset="0"/>
              </a:rPr>
              <a:t>&gt; country</a:t>
            </a:r>
          </a:p>
        </p:txBody>
      </p:sp>
      <p:sp>
        <p:nvSpPr>
          <p:cNvPr id="13322" name="Rectangle 10"/>
          <p:cNvSpPr>
            <a:spLocks noChangeArrowheads="1"/>
          </p:cNvSpPr>
          <p:nvPr/>
        </p:nvSpPr>
        <p:spPr bwMode="auto">
          <a:xfrm>
            <a:off x="4000500" y="6664960"/>
            <a:ext cx="4160520" cy="406400"/>
          </a:xfrm>
          <a:prstGeom prst="rect">
            <a:avLst/>
          </a:prstGeom>
          <a:noFill/>
          <a:ln w="9525">
            <a:noFill/>
            <a:miter lim="800000"/>
            <a:headEnd/>
            <a:tailEnd/>
          </a:ln>
        </p:spPr>
        <p:txBody>
          <a:bodyPr lIns="96618" tIns="48309" rIns="96618" bIns="48309" anchor="ctr"/>
          <a:lstStyle/>
          <a:p>
            <a:pPr algn="r"/>
            <a:r>
              <a:rPr lang="en-US" sz="1300" dirty="0">
                <a:solidFill>
                  <a:prstClr val="white"/>
                </a:solidFill>
                <a:latin typeface="Verdana" pitchFamily="34" charset="0"/>
              </a:rPr>
              <a:t>  &gt; community &gt; commonwealth   </a:t>
            </a:r>
          </a:p>
        </p:txBody>
      </p:sp>
      <p:sp>
        <p:nvSpPr>
          <p:cNvPr id="16" name="TextBox 15"/>
          <p:cNvSpPr txBox="1"/>
          <p:nvPr/>
        </p:nvSpPr>
        <p:spPr>
          <a:xfrm>
            <a:off x="480065" y="6664964"/>
            <a:ext cx="2020944" cy="359172"/>
          </a:xfrm>
          <a:prstGeom prst="rect">
            <a:avLst/>
          </a:prstGeom>
          <a:noFill/>
        </p:spPr>
        <p:txBody>
          <a:bodyPr wrap="none" lIns="96618" tIns="48309" rIns="96618" bIns="48309" rtlCol="0">
            <a:spAutoFit/>
          </a:bodyPr>
          <a:lstStyle/>
          <a:p>
            <a:r>
              <a:rPr lang="en-US" sz="1700" dirty="0">
                <a:solidFill>
                  <a:prstClr val="white"/>
                </a:solidFill>
                <a:latin typeface="Calibri"/>
              </a:rPr>
              <a:t>As of 25 March 2015</a:t>
            </a:r>
          </a:p>
        </p:txBody>
      </p:sp>
      <p:sp>
        <p:nvSpPr>
          <p:cNvPr id="3" name="TextBox 2"/>
          <p:cNvSpPr txBox="1"/>
          <p:nvPr/>
        </p:nvSpPr>
        <p:spPr>
          <a:xfrm>
            <a:off x="478394" y="3733800"/>
            <a:ext cx="8801095" cy="2819400"/>
          </a:xfrm>
          <a:prstGeom prst="rect">
            <a:avLst/>
          </a:prstGeom>
          <a:noFill/>
        </p:spPr>
        <p:txBody>
          <a:bodyPr wrap="square" rtlCol="0">
            <a:noAutofit/>
          </a:bodyPr>
          <a:lstStyle/>
          <a:p>
            <a:pPr algn="just"/>
            <a:r>
              <a:rPr lang="en-US" sz="2000" dirty="0" smtClean="0"/>
              <a:t>The DMVA, in partnership with the Vietnam Veterans Memorial Fund, Inc. (VVMF), is hoping to locate photos of Pennsylvanians who sacrificed their lives in the Vietnam War. </a:t>
            </a:r>
          </a:p>
          <a:p>
            <a:pPr algn="just"/>
            <a:endParaRPr lang="en-US" sz="2000" dirty="0" smtClean="0"/>
          </a:p>
          <a:p>
            <a:pPr algn="just"/>
            <a:r>
              <a:rPr lang="en-US" sz="2000" dirty="0" smtClean="0"/>
              <a:t>Brigadier General Beck </a:t>
            </a:r>
            <a:r>
              <a:rPr lang="en-US" sz="2000" dirty="0"/>
              <a:t>interviewed </a:t>
            </a:r>
            <a:r>
              <a:rPr lang="en-US" sz="2000" dirty="0" smtClean="0"/>
              <a:t>on 4 June </a:t>
            </a:r>
            <a:r>
              <a:rPr lang="en-US" sz="2000" dirty="0"/>
              <a:t>with </a:t>
            </a:r>
            <a:r>
              <a:rPr lang="en-US" sz="2000" dirty="0" smtClean="0"/>
              <a:t>ABC-27 (Harrisburg) on about the “Faces Never Forgotten” initiative.</a:t>
            </a:r>
          </a:p>
          <a:p>
            <a:pPr algn="just"/>
            <a:endParaRPr lang="en-US" sz="2000" dirty="0" smtClean="0"/>
          </a:p>
          <a:p>
            <a:pPr algn="just"/>
            <a:r>
              <a:rPr lang="en-US" sz="2000" dirty="0" smtClean="0"/>
              <a:t>Additionally, Sam-Son Productions (Hazelton) and WNEP-TV (Scranton) are interested in “Faces Never Forgotten”.</a:t>
            </a:r>
            <a:endParaRPr lang="en-US" sz="2000"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40441" y="1435105"/>
            <a:ext cx="6477000" cy="2222500"/>
          </a:xfrm>
          <a:prstGeom prst="rect">
            <a:avLst/>
          </a:prstGeom>
        </p:spPr>
      </p:pic>
      <p:pic>
        <p:nvPicPr>
          <p:cNvPr id="26" name="Picture 26" descr="Military Vet logo banner"/>
          <p:cNvPicPr>
            <a:picLocks noChangeAspect="1" noChangeArrowheads="1"/>
          </p:cNvPicPr>
          <p:nvPr/>
        </p:nvPicPr>
        <p:blipFill rotWithShape="1">
          <a:blip r:embed="rId3" cstate="print"/>
          <a:srcRect l="70308"/>
          <a:stretch/>
        </p:blipFill>
        <p:spPr bwMode="auto">
          <a:xfrm>
            <a:off x="6653544" y="450426"/>
            <a:ext cx="2566656" cy="692574"/>
          </a:xfrm>
          <a:prstGeom prst="rect">
            <a:avLst/>
          </a:prstGeom>
          <a:noFill/>
          <a:ln w="9525">
            <a:noFill/>
            <a:miter lim="800000"/>
            <a:headEnd/>
            <a:tailEnd/>
          </a:ln>
        </p:spPr>
      </p:pic>
    </p:spTree>
    <p:extLst>
      <p:ext uri="{BB962C8B-B14F-4D97-AF65-F5344CB8AC3E}">
        <p14:creationId xmlns:p14="http://schemas.microsoft.com/office/powerpoint/2010/main" val="29170747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26" descr="Military Vet logo banner"/>
          <p:cNvPicPr>
            <a:picLocks noChangeAspect="1" noChangeArrowheads="1"/>
          </p:cNvPicPr>
          <p:nvPr/>
        </p:nvPicPr>
        <p:blipFill>
          <a:blip r:embed="rId3" cstate="print"/>
          <a:srcRect/>
          <a:stretch>
            <a:fillRect/>
          </a:stretch>
        </p:blipFill>
        <p:spPr bwMode="auto">
          <a:xfrm>
            <a:off x="478394" y="406400"/>
            <a:ext cx="8644414" cy="692574"/>
          </a:xfrm>
          <a:prstGeom prst="rect">
            <a:avLst/>
          </a:prstGeom>
          <a:noFill/>
          <a:ln w="9525">
            <a:noFill/>
            <a:miter lim="800000"/>
            <a:headEnd/>
            <a:tailEnd/>
          </a:ln>
        </p:spPr>
      </p:pic>
      <p:pic>
        <p:nvPicPr>
          <p:cNvPr id="2052" name="Picture 25" descr="red bottom banner"/>
          <p:cNvPicPr>
            <a:picLocks noChangeAspect="1" noChangeArrowheads="1"/>
          </p:cNvPicPr>
          <p:nvPr/>
        </p:nvPicPr>
        <p:blipFill>
          <a:blip r:embed="rId4" cstate="print"/>
          <a:srcRect/>
          <a:stretch>
            <a:fillRect/>
          </a:stretch>
        </p:blipFill>
        <p:spPr bwMode="auto">
          <a:xfrm>
            <a:off x="480060" y="6343227"/>
            <a:ext cx="8801100" cy="403013"/>
          </a:xfrm>
          <a:prstGeom prst="rect">
            <a:avLst/>
          </a:prstGeom>
          <a:noFill/>
          <a:ln w="9525">
            <a:noFill/>
            <a:miter lim="800000"/>
            <a:headEnd/>
            <a:tailEnd/>
          </a:ln>
        </p:spPr>
      </p:pic>
      <p:sp>
        <p:nvSpPr>
          <p:cNvPr id="2053" name="Rectangle 8"/>
          <p:cNvSpPr>
            <a:spLocks noChangeArrowheads="1"/>
          </p:cNvSpPr>
          <p:nvPr/>
        </p:nvSpPr>
        <p:spPr bwMode="auto">
          <a:xfrm>
            <a:off x="8001000" y="6339840"/>
            <a:ext cx="1280160" cy="406400"/>
          </a:xfrm>
          <a:prstGeom prst="rect">
            <a:avLst/>
          </a:prstGeom>
          <a:noFill/>
          <a:ln w="9525">
            <a:noFill/>
            <a:miter lim="800000"/>
            <a:headEnd/>
            <a:tailEnd/>
          </a:ln>
        </p:spPr>
        <p:txBody>
          <a:bodyPr lIns="96661" tIns="48331" rIns="96661" bIns="48331" anchor="ctr"/>
          <a:lstStyle/>
          <a:p>
            <a:r>
              <a:rPr lang="en-US" sz="1300">
                <a:solidFill>
                  <a:schemeClr val="bg1"/>
                </a:solidFill>
                <a:latin typeface="Verdana" pitchFamily="34" charset="0"/>
              </a:rPr>
              <a:t>&gt; Technology</a:t>
            </a:r>
          </a:p>
        </p:txBody>
      </p:sp>
      <p:sp>
        <p:nvSpPr>
          <p:cNvPr id="2054" name="Rectangle 10"/>
          <p:cNvSpPr>
            <a:spLocks noChangeArrowheads="1"/>
          </p:cNvSpPr>
          <p:nvPr/>
        </p:nvSpPr>
        <p:spPr bwMode="auto">
          <a:xfrm>
            <a:off x="3920490" y="6339840"/>
            <a:ext cx="4160520" cy="406400"/>
          </a:xfrm>
          <a:prstGeom prst="rect">
            <a:avLst/>
          </a:prstGeom>
          <a:noFill/>
          <a:ln w="9525">
            <a:noFill/>
            <a:miter lim="800000"/>
            <a:headEnd/>
            <a:tailEnd/>
          </a:ln>
        </p:spPr>
        <p:txBody>
          <a:bodyPr lIns="96661" tIns="48331" rIns="96661" bIns="48331" anchor="ctr"/>
          <a:lstStyle/>
          <a:p>
            <a:pPr algn="r"/>
            <a:r>
              <a:rPr lang="en-US" sz="1300">
                <a:solidFill>
                  <a:schemeClr val="bg1"/>
                </a:solidFill>
                <a:latin typeface="Verdana" pitchFamily="34" charset="0"/>
              </a:rPr>
              <a:t>  &gt; People &gt; Processes </a:t>
            </a:r>
          </a:p>
        </p:txBody>
      </p:sp>
      <p:sp>
        <p:nvSpPr>
          <p:cNvPr id="2055" name="Rectangle 2"/>
          <p:cNvSpPr>
            <a:spLocks noChangeArrowheads="1"/>
          </p:cNvSpPr>
          <p:nvPr/>
        </p:nvSpPr>
        <p:spPr bwMode="auto">
          <a:xfrm>
            <a:off x="400050" y="2311401"/>
            <a:ext cx="8721090" cy="590973"/>
          </a:xfrm>
          <a:prstGeom prst="rect">
            <a:avLst/>
          </a:prstGeom>
          <a:noFill/>
          <a:ln w="9525">
            <a:noFill/>
            <a:miter lim="800000"/>
            <a:headEnd/>
            <a:tailEnd/>
          </a:ln>
        </p:spPr>
        <p:txBody>
          <a:bodyPr lIns="96661" tIns="48331" rIns="96661" bIns="48331">
            <a:spAutoFit/>
          </a:bodyPr>
          <a:lstStyle/>
          <a:p>
            <a:pPr algn="ctr"/>
            <a:endParaRPr lang="en-US" sz="3200" b="1"/>
          </a:p>
        </p:txBody>
      </p:sp>
      <p:sp>
        <p:nvSpPr>
          <p:cNvPr id="2056" name="Rectangle 7"/>
          <p:cNvSpPr>
            <a:spLocks noChangeArrowheads="1"/>
          </p:cNvSpPr>
          <p:nvPr/>
        </p:nvSpPr>
        <p:spPr bwMode="auto">
          <a:xfrm>
            <a:off x="3027045" y="3461174"/>
            <a:ext cx="195025" cy="392853"/>
          </a:xfrm>
          <a:prstGeom prst="rect">
            <a:avLst/>
          </a:prstGeom>
          <a:noFill/>
          <a:ln w="9525">
            <a:noFill/>
            <a:miter lim="800000"/>
            <a:headEnd/>
            <a:tailEnd/>
          </a:ln>
        </p:spPr>
        <p:txBody>
          <a:bodyPr wrap="none" lIns="96661" tIns="48331" rIns="96661" bIns="48331">
            <a:spAutoFit/>
          </a:bodyPr>
          <a:lstStyle/>
          <a:p>
            <a:endParaRPr lang="en-US"/>
          </a:p>
        </p:txBody>
      </p:sp>
      <p:sp>
        <p:nvSpPr>
          <p:cNvPr id="2057" name="Rectangle 5"/>
          <p:cNvSpPr>
            <a:spLocks noGrp="1" noChangeArrowheads="1"/>
          </p:cNvSpPr>
          <p:nvPr>
            <p:ph type="ctrTitle"/>
          </p:nvPr>
        </p:nvSpPr>
        <p:spPr>
          <a:xfrm>
            <a:off x="480060" y="487680"/>
            <a:ext cx="6080760" cy="426720"/>
          </a:xfrm>
          <a:noFill/>
        </p:spPr>
        <p:txBody>
          <a:bodyPr>
            <a:spAutoFit/>
          </a:bodyPr>
          <a:lstStyle/>
          <a:p>
            <a:r>
              <a:rPr lang="en-US" sz="2100" b="1">
                <a:solidFill>
                  <a:schemeClr val="bg1"/>
                </a:solidFill>
              </a:rPr>
              <a:t>PERSIAN GULF BONUS PROGRAM SUMMARY</a:t>
            </a:r>
          </a:p>
        </p:txBody>
      </p:sp>
      <p:sp>
        <p:nvSpPr>
          <p:cNvPr id="17" name="Text Box 15"/>
          <p:cNvSpPr txBox="1">
            <a:spLocks noChangeArrowheads="1"/>
          </p:cNvSpPr>
          <p:nvPr/>
        </p:nvSpPr>
        <p:spPr bwMode="auto">
          <a:xfrm>
            <a:off x="480060" y="6339840"/>
            <a:ext cx="1840230" cy="394547"/>
          </a:xfrm>
          <a:prstGeom prst="rect">
            <a:avLst/>
          </a:prstGeom>
          <a:noFill/>
          <a:ln w="9525">
            <a:noFill/>
            <a:miter lim="800000"/>
            <a:headEnd/>
            <a:tailEnd/>
          </a:ln>
        </p:spPr>
        <p:txBody>
          <a:bodyPr lIns="96661" tIns="48331" rIns="96661" bIns="48331" anchor="ctr">
            <a:spAutoFit/>
          </a:bodyPr>
          <a:lstStyle>
            <a:defPPr>
              <a:defRPr lang="en-US"/>
            </a:defPPr>
            <a:lvl1pPr algn="l" rtl="0" fontAlgn="base">
              <a:spcBef>
                <a:spcPct val="0"/>
              </a:spcBef>
              <a:spcAft>
                <a:spcPct val="0"/>
              </a:spcAft>
              <a:defRPr b="1" kern="1200">
                <a:solidFill>
                  <a:schemeClr val="bg1"/>
                </a:solidFill>
                <a:latin typeface="Arial" charset="0"/>
                <a:ea typeface="+mn-ea"/>
                <a:cs typeface="+mn-cs"/>
              </a:defRPr>
            </a:lvl1pPr>
            <a:lvl2pPr marL="457200" algn="l" rtl="0" fontAlgn="base">
              <a:spcBef>
                <a:spcPct val="0"/>
              </a:spcBef>
              <a:spcAft>
                <a:spcPct val="0"/>
              </a:spcAft>
              <a:defRPr b="1" kern="1200">
                <a:solidFill>
                  <a:schemeClr val="bg1"/>
                </a:solidFill>
                <a:latin typeface="Arial" charset="0"/>
                <a:ea typeface="+mn-ea"/>
                <a:cs typeface="+mn-cs"/>
              </a:defRPr>
            </a:lvl2pPr>
            <a:lvl3pPr marL="914400" algn="l" rtl="0" fontAlgn="base">
              <a:spcBef>
                <a:spcPct val="0"/>
              </a:spcBef>
              <a:spcAft>
                <a:spcPct val="0"/>
              </a:spcAft>
              <a:defRPr b="1" kern="1200">
                <a:solidFill>
                  <a:schemeClr val="bg1"/>
                </a:solidFill>
                <a:latin typeface="Arial" charset="0"/>
                <a:ea typeface="+mn-ea"/>
                <a:cs typeface="+mn-cs"/>
              </a:defRPr>
            </a:lvl3pPr>
            <a:lvl4pPr marL="1371600" algn="l" rtl="0" fontAlgn="base">
              <a:spcBef>
                <a:spcPct val="0"/>
              </a:spcBef>
              <a:spcAft>
                <a:spcPct val="0"/>
              </a:spcAft>
              <a:defRPr b="1" kern="1200">
                <a:solidFill>
                  <a:schemeClr val="bg1"/>
                </a:solidFill>
                <a:latin typeface="Arial" charset="0"/>
                <a:ea typeface="+mn-ea"/>
                <a:cs typeface="+mn-cs"/>
              </a:defRPr>
            </a:lvl4pPr>
            <a:lvl5pPr marL="1828800" algn="l" rtl="0" fontAlgn="base">
              <a:spcBef>
                <a:spcPct val="0"/>
              </a:spcBef>
              <a:spcAft>
                <a:spcPct val="0"/>
              </a:spcAft>
              <a:defRPr b="1" kern="1200">
                <a:solidFill>
                  <a:schemeClr val="bg1"/>
                </a:solidFill>
                <a:latin typeface="Arial" charset="0"/>
                <a:ea typeface="+mn-ea"/>
                <a:cs typeface="+mn-cs"/>
              </a:defRPr>
            </a:lvl5pPr>
            <a:lvl6pPr marL="2286000" algn="l" defTabSz="914400" rtl="0" eaLnBrk="1" latinLnBrk="0" hangingPunct="1">
              <a:defRPr b="1" kern="1200">
                <a:solidFill>
                  <a:schemeClr val="bg1"/>
                </a:solidFill>
                <a:latin typeface="Arial" charset="0"/>
                <a:ea typeface="+mn-ea"/>
                <a:cs typeface="+mn-cs"/>
              </a:defRPr>
            </a:lvl6pPr>
            <a:lvl7pPr marL="2743200" algn="l" defTabSz="914400" rtl="0" eaLnBrk="1" latinLnBrk="0" hangingPunct="1">
              <a:defRPr b="1" kern="1200">
                <a:solidFill>
                  <a:schemeClr val="bg1"/>
                </a:solidFill>
                <a:latin typeface="Arial" charset="0"/>
                <a:ea typeface="+mn-ea"/>
                <a:cs typeface="+mn-cs"/>
              </a:defRPr>
            </a:lvl7pPr>
            <a:lvl8pPr marL="3200400" algn="l" defTabSz="914400" rtl="0" eaLnBrk="1" latinLnBrk="0" hangingPunct="1">
              <a:defRPr b="1" kern="1200">
                <a:solidFill>
                  <a:schemeClr val="bg1"/>
                </a:solidFill>
                <a:latin typeface="Arial" charset="0"/>
                <a:ea typeface="+mn-ea"/>
                <a:cs typeface="+mn-cs"/>
              </a:defRPr>
            </a:lvl8pPr>
            <a:lvl9pPr marL="3657600" algn="l" defTabSz="914400" rtl="0" eaLnBrk="1" latinLnBrk="0" hangingPunct="1">
              <a:defRPr b="1" kern="1200">
                <a:solidFill>
                  <a:schemeClr val="bg1"/>
                </a:solidFill>
                <a:latin typeface="Arial" charset="0"/>
                <a:ea typeface="+mn-ea"/>
                <a:cs typeface="+mn-cs"/>
              </a:defRPr>
            </a:lvl9pPr>
          </a:lstStyle>
          <a:p>
            <a:pPr eaLnBrk="0" fontAlgn="auto" hangingPunct="0">
              <a:spcBef>
                <a:spcPct val="50000"/>
              </a:spcBef>
              <a:spcAft>
                <a:spcPts val="0"/>
              </a:spcAft>
              <a:defRPr/>
            </a:pPr>
            <a:r>
              <a:rPr lang="en-US" dirty="0">
                <a:solidFill>
                  <a:prstClr val="black"/>
                </a:solidFill>
                <a:latin typeface="Arial" pitchFamily="34" charset="0"/>
                <a:cs typeface="Arial" pitchFamily="34" charset="0"/>
              </a:rPr>
              <a:t> </a:t>
            </a:r>
            <a:r>
              <a:rPr lang="en-US" sz="1300" dirty="0">
                <a:solidFill>
                  <a:prstClr val="black"/>
                </a:solidFill>
                <a:latin typeface="Arial" pitchFamily="34" charset="0"/>
                <a:cs typeface="Arial" pitchFamily="34" charset="0"/>
              </a:rPr>
              <a:t> </a:t>
            </a:r>
            <a:endParaRPr lang="en-US" sz="1300" dirty="0">
              <a:solidFill>
                <a:schemeClr val="bg1">
                  <a:lumMod val="50000"/>
                </a:schemeClr>
              </a:solidFill>
              <a:latin typeface="Arial" pitchFamily="34" charset="0"/>
              <a:cs typeface="Arial" pitchFamily="34" charset="0"/>
            </a:endParaRPr>
          </a:p>
        </p:txBody>
      </p:sp>
      <p:grpSp>
        <p:nvGrpSpPr>
          <p:cNvPr id="2" name="Group 13"/>
          <p:cNvGrpSpPr>
            <a:grpSpLocks/>
          </p:cNvGrpSpPr>
          <p:nvPr/>
        </p:nvGrpSpPr>
        <p:grpSpPr bwMode="auto">
          <a:xfrm>
            <a:off x="480060" y="406400"/>
            <a:ext cx="8644414" cy="692574"/>
            <a:chOff x="457200" y="381000"/>
            <a:chExt cx="8232775" cy="649288"/>
          </a:xfrm>
        </p:grpSpPr>
        <p:pic>
          <p:nvPicPr>
            <p:cNvPr id="2071" name="Picture 26" descr="Military Vet logo banner"/>
            <p:cNvPicPr>
              <a:picLocks noChangeAspect="1" noChangeArrowheads="1"/>
            </p:cNvPicPr>
            <p:nvPr/>
          </p:nvPicPr>
          <p:blipFill>
            <a:blip r:embed="rId3" cstate="print"/>
            <a:srcRect/>
            <a:stretch>
              <a:fillRect/>
            </a:stretch>
          </p:blipFill>
          <p:spPr bwMode="auto">
            <a:xfrm>
              <a:off x="457200" y="381000"/>
              <a:ext cx="8232775" cy="649288"/>
            </a:xfrm>
            <a:prstGeom prst="rect">
              <a:avLst/>
            </a:prstGeom>
            <a:noFill/>
            <a:ln w="9525">
              <a:noFill/>
              <a:miter lim="800000"/>
              <a:headEnd/>
              <a:tailEnd/>
            </a:ln>
          </p:spPr>
        </p:pic>
        <p:sp>
          <p:nvSpPr>
            <p:cNvPr id="12" name="Rectangle 5"/>
            <p:cNvSpPr txBox="1">
              <a:spLocks noChangeArrowheads="1"/>
            </p:cNvSpPr>
            <p:nvPr/>
          </p:nvSpPr>
          <p:spPr bwMode="auto">
            <a:xfrm>
              <a:off x="458788" y="457200"/>
              <a:ext cx="5791200" cy="400050"/>
            </a:xfrm>
            <a:prstGeom prst="rect">
              <a:avLst/>
            </a:prstGeom>
            <a:noFill/>
            <a:ln w="9525">
              <a:noFill/>
              <a:miter lim="800000"/>
              <a:headEnd/>
              <a:tailEnd/>
            </a:ln>
          </p:spPr>
          <p:txBody>
            <a:bodyPr anchor="ctr">
              <a:spAutoFit/>
            </a:bodyPr>
            <a:lstStyle/>
            <a:p>
              <a:pPr algn="ctr" eaLnBrk="0" hangingPunct="0">
                <a:defRPr/>
              </a:pPr>
              <a:r>
                <a:rPr lang="en-US" sz="2100" b="1" dirty="0">
                  <a:solidFill>
                    <a:schemeClr val="bg1"/>
                  </a:solidFill>
                  <a:latin typeface="+mj-lt"/>
                  <a:ea typeface="+mj-ea"/>
                  <a:cs typeface="+mj-cs"/>
                </a:rPr>
                <a:t>VETERANS TEMPORARY ASSISTANCE</a:t>
              </a:r>
            </a:p>
          </p:txBody>
        </p:sp>
      </p:grpSp>
      <p:sp>
        <p:nvSpPr>
          <p:cNvPr id="14" name="Title 1"/>
          <p:cNvSpPr txBox="1">
            <a:spLocks/>
          </p:cNvSpPr>
          <p:nvPr/>
        </p:nvSpPr>
        <p:spPr bwMode="auto">
          <a:xfrm>
            <a:off x="320040" y="1219200"/>
            <a:ext cx="7680960" cy="455507"/>
          </a:xfrm>
          <a:prstGeom prst="rect">
            <a:avLst/>
          </a:prstGeom>
          <a:noFill/>
          <a:ln w="9525">
            <a:noFill/>
            <a:miter lim="800000"/>
            <a:headEnd/>
            <a:tailEnd/>
          </a:ln>
        </p:spPr>
        <p:txBody>
          <a:bodyPr lIns="96661" tIns="48331" rIns="96661" bIns="48331" anchor="ctr">
            <a:normAutofit fontScale="25000" lnSpcReduction="20000"/>
          </a:bodyPr>
          <a:lstStyle/>
          <a:p>
            <a:pPr algn="ctr" fontAlgn="auto">
              <a:spcAft>
                <a:spcPts val="0"/>
              </a:spcAft>
              <a:defRPr/>
            </a:pPr>
            <a:r>
              <a:rPr lang="en-US" sz="4700" dirty="0">
                <a:latin typeface="+mj-lt"/>
                <a:ea typeface="+mj-ea"/>
                <a:cs typeface="+mj-cs"/>
              </a:rPr>
              <a:t/>
            </a:r>
            <a:br>
              <a:rPr lang="en-US" sz="4700" dirty="0">
                <a:latin typeface="+mj-lt"/>
                <a:ea typeface="+mj-ea"/>
                <a:cs typeface="+mj-cs"/>
              </a:rPr>
            </a:br>
            <a:r>
              <a:rPr lang="en-US" sz="13500" dirty="0">
                <a:latin typeface="+mj-lt"/>
                <a:ea typeface="+mj-ea"/>
                <a:cs typeface="+mj-cs"/>
              </a:rPr>
              <a:t>$650,000</a:t>
            </a:r>
            <a:endParaRPr lang="en-US" sz="4700" dirty="0">
              <a:latin typeface="+mj-lt"/>
              <a:ea typeface="+mj-ea"/>
              <a:cs typeface="+mj-cs"/>
            </a:endParaRPr>
          </a:p>
        </p:txBody>
      </p:sp>
      <p:graphicFrame>
        <p:nvGraphicFramePr>
          <p:cNvPr id="2050" name="Content Placeholder 3"/>
          <p:cNvGraphicFramePr>
            <a:graphicFrameLocks noGrp="1"/>
          </p:cNvGraphicFramePr>
          <p:nvPr>
            <p:extLst>
              <p:ext uri="{D42A27DB-BD31-4B8C-83A1-F6EECF244321}">
                <p14:modId xmlns:p14="http://schemas.microsoft.com/office/powerpoint/2010/main" val="950976040"/>
              </p:ext>
            </p:extLst>
          </p:nvPr>
        </p:nvGraphicFramePr>
        <p:xfrm>
          <a:off x="-21669" y="1996439"/>
          <a:ext cx="9564529" cy="3611881"/>
        </p:xfrm>
        <a:graphic>
          <a:graphicData uri="http://schemas.openxmlformats.org/presentationml/2006/ole">
            <mc:AlternateContent xmlns:mc="http://schemas.openxmlformats.org/markup-compatibility/2006">
              <mc:Choice xmlns:v="urn:schemas-microsoft-com:vml" Requires="v">
                <p:oleObj spid="_x0000_s3080" name="Worksheet" r:id="rId6" imgW="8058049" imgH="2124177" progId="Excel.Sheet.8">
                  <p:embed/>
                </p:oleObj>
              </mc:Choice>
              <mc:Fallback>
                <p:oleObj name="Worksheet" r:id="rId6" imgW="8058049" imgH="2124177" progId="Excel.Sheet.8">
                  <p:embed/>
                  <p:pic>
                    <p:nvPicPr>
                      <p:cNvPr id="0" name=""/>
                      <p:cNvPicPr>
                        <a:picLocks noGrp="1" noChangeArrowheads="1"/>
                      </p:cNvPicPr>
                      <p:nvPr/>
                    </p:nvPicPr>
                    <p:blipFill>
                      <a:blip r:embed="rId7"/>
                      <a:srcRect/>
                      <a:stretch>
                        <a:fillRect/>
                      </a:stretch>
                    </p:blipFill>
                    <p:spPr bwMode="auto">
                      <a:xfrm>
                        <a:off x="-21669" y="1996439"/>
                        <a:ext cx="9564529" cy="3611881"/>
                      </a:xfrm>
                      <a:prstGeom prst="rect">
                        <a:avLst/>
                      </a:prstGeom>
                      <a:noFill/>
                      <a:extLst/>
                    </p:spPr>
                  </p:pic>
                </p:oleObj>
              </mc:Fallback>
            </mc:AlternateContent>
          </a:graphicData>
        </a:graphic>
      </p:graphicFrame>
      <p:sp>
        <p:nvSpPr>
          <p:cNvPr id="2062" name="TextBox 5"/>
          <p:cNvSpPr txBox="1">
            <a:spLocks noChangeArrowheads="1"/>
          </p:cNvSpPr>
          <p:nvPr/>
        </p:nvSpPr>
        <p:spPr bwMode="auto">
          <a:xfrm>
            <a:off x="3280410" y="5527040"/>
            <a:ext cx="1600200" cy="689420"/>
          </a:xfrm>
          <a:prstGeom prst="rect">
            <a:avLst/>
          </a:prstGeom>
          <a:noFill/>
          <a:ln w="9525">
            <a:noFill/>
            <a:miter lim="800000"/>
            <a:headEnd/>
            <a:tailEnd/>
          </a:ln>
        </p:spPr>
        <p:txBody>
          <a:bodyPr lIns="96661" tIns="48331" rIns="96661" bIns="48331">
            <a:spAutoFit/>
          </a:bodyPr>
          <a:lstStyle/>
          <a:p>
            <a:pPr algn="ctr"/>
            <a:r>
              <a:rPr lang="en-US" dirty="0" smtClean="0">
                <a:latin typeface="Calibri" pitchFamily="34" charset="0"/>
              </a:rPr>
              <a:t>400 Claimants</a:t>
            </a:r>
            <a:br>
              <a:rPr lang="en-US" dirty="0" smtClean="0">
                <a:latin typeface="Calibri" pitchFamily="34" charset="0"/>
              </a:rPr>
            </a:br>
            <a:r>
              <a:rPr lang="en-US" dirty="0" smtClean="0">
                <a:latin typeface="Calibri" pitchFamily="34" charset="0"/>
              </a:rPr>
              <a:t>Projected</a:t>
            </a:r>
            <a:endParaRPr lang="en-US" dirty="0">
              <a:latin typeface="Calibri" pitchFamily="34" charset="0"/>
            </a:endParaRPr>
          </a:p>
        </p:txBody>
      </p:sp>
      <p:sp>
        <p:nvSpPr>
          <p:cNvPr id="2064" name="TextBox 7"/>
          <p:cNvSpPr txBox="1">
            <a:spLocks noChangeArrowheads="1"/>
          </p:cNvSpPr>
          <p:nvPr/>
        </p:nvSpPr>
        <p:spPr bwMode="auto">
          <a:xfrm>
            <a:off x="6720840" y="4121574"/>
            <a:ext cx="2640330" cy="755227"/>
          </a:xfrm>
          <a:prstGeom prst="rect">
            <a:avLst/>
          </a:prstGeom>
          <a:noFill/>
          <a:ln w="9525">
            <a:noFill/>
            <a:miter lim="800000"/>
            <a:headEnd/>
            <a:tailEnd/>
          </a:ln>
        </p:spPr>
        <p:txBody>
          <a:bodyPr lIns="96661" tIns="48331" rIns="96661" bIns="48331">
            <a:spAutoFit/>
          </a:bodyPr>
          <a:lstStyle/>
          <a:p>
            <a:pPr algn="ctr"/>
            <a:r>
              <a:rPr lang="en-US" sz="2100" dirty="0">
                <a:latin typeface="Calibri" pitchFamily="34" charset="0"/>
              </a:rPr>
              <a:t>434 Claimants </a:t>
            </a:r>
          </a:p>
          <a:p>
            <a:pPr algn="ctr"/>
            <a:r>
              <a:rPr lang="en-US" sz="2100" dirty="0">
                <a:latin typeface="Calibri" pitchFamily="34" charset="0"/>
              </a:rPr>
              <a:t>on the program</a:t>
            </a:r>
          </a:p>
        </p:txBody>
      </p:sp>
      <p:sp>
        <p:nvSpPr>
          <p:cNvPr id="2065" name="TextBox 11"/>
          <p:cNvSpPr txBox="1">
            <a:spLocks noChangeArrowheads="1"/>
          </p:cNvSpPr>
          <p:nvPr/>
        </p:nvSpPr>
        <p:spPr bwMode="auto">
          <a:xfrm>
            <a:off x="6560820" y="2059093"/>
            <a:ext cx="2720340" cy="2144320"/>
          </a:xfrm>
          <a:prstGeom prst="rect">
            <a:avLst/>
          </a:prstGeom>
          <a:noFill/>
          <a:ln w="9525">
            <a:noFill/>
            <a:miter lim="800000"/>
            <a:headEnd/>
            <a:tailEnd/>
          </a:ln>
        </p:spPr>
        <p:txBody>
          <a:bodyPr lIns="96661" tIns="48331" rIns="96661" bIns="48331">
            <a:spAutoFit/>
          </a:bodyPr>
          <a:lstStyle/>
          <a:p>
            <a:r>
              <a:rPr lang="en-US" dirty="0" smtClean="0"/>
              <a:t> Lapse $0</a:t>
            </a:r>
            <a:endParaRPr lang="en-US" dirty="0"/>
          </a:p>
          <a:p>
            <a:endParaRPr lang="en-US" dirty="0"/>
          </a:p>
          <a:p>
            <a:r>
              <a:rPr lang="en-US" dirty="0" smtClean="0"/>
              <a:t> Projected </a:t>
            </a:r>
            <a:r>
              <a:rPr lang="en-US" dirty="0"/>
              <a:t>Expenditures</a:t>
            </a:r>
          </a:p>
          <a:p>
            <a:r>
              <a:rPr lang="en-US" dirty="0" smtClean="0"/>
              <a:t>$ 37,217</a:t>
            </a:r>
            <a:endParaRPr lang="en-US" dirty="0"/>
          </a:p>
          <a:p>
            <a:endParaRPr lang="en-US" dirty="0" smtClean="0"/>
          </a:p>
          <a:p>
            <a:r>
              <a:rPr lang="en-US" dirty="0" smtClean="0"/>
              <a:t> Expended $ 612,783</a:t>
            </a:r>
            <a:endParaRPr lang="en-US" sz="1700" dirty="0"/>
          </a:p>
        </p:txBody>
      </p:sp>
      <p:grpSp>
        <p:nvGrpSpPr>
          <p:cNvPr id="3" name="Group 20"/>
          <p:cNvGrpSpPr>
            <a:grpSpLocks/>
          </p:cNvGrpSpPr>
          <p:nvPr/>
        </p:nvGrpSpPr>
        <p:grpSpPr bwMode="auto">
          <a:xfrm>
            <a:off x="480060" y="6421120"/>
            <a:ext cx="8801100" cy="406400"/>
            <a:chOff x="457200" y="6019800"/>
            <a:chExt cx="8382000" cy="381000"/>
          </a:xfrm>
        </p:grpSpPr>
        <p:pic>
          <p:nvPicPr>
            <p:cNvPr id="2067" name="Picture 25" descr="red bottom banner"/>
            <p:cNvPicPr>
              <a:picLocks noChangeAspect="1" noChangeArrowheads="1"/>
            </p:cNvPicPr>
            <p:nvPr/>
          </p:nvPicPr>
          <p:blipFill>
            <a:blip r:embed="rId4" cstate="print"/>
            <a:srcRect/>
            <a:stretch>
              <a:fillRect/>
            </a:stretch>
          </p:blipFill>
          <p:spPr bwMode="auto">
            <a:xfrm>
              <a:off x="457200" y="6022975"/>
              <a:ext cx="8382000" cy="377825"/>
            </a:xfrm>
            <a:prstGeom prst="rect">
              <a:avLst/>
            </a:prstGeom>
            <a:noFill/>
            <a:ln w="9525">
              <a:noFill/>
              <a:miter lim="800000"/>
              <a:headEnd/>
              <a:tailEnd/>
            </a:ln>
          </p:spPr>
        </p:pic>
        <p:sp>
          <p:nvSpPr>
            <p:cNvPr id="2068" name="Rectangle 8"/>
            <p:cNvSpPr>
              <a:spLocks noChangeArrowheads="1"/>
            </p:cNvSpPr>
            <p:nvPr/>
          </p:nvSpPr>
          <p:spPr bwMode="auto">
            <a:xfrm>
              <a:off x="7772400" y="6019800"/>
              <a:ext cx="1066800" cy="381000"/>
            </a:xfrm>
            <a:prstGeom prst="rect">
              <a:avLst/>
            </a:prstGeom>
            <a:noFill/>
            <a:ln w="9525">
              <a:noFill/>
              <a:miter lim="800000"/>
              <a:headEnd/>
              <a:tailEnd/>
            </a:ln>
          </p:spPr>
          <p:txBody>
            <a:bodyPr anchor="ctr"/>
            <a:lstStyle/>
            <a:p>
              <a:r>
                <a:rPr lang="en-US" sz="1300">
                  <a:solidFill>
                    <a:schemeClr val="bg1"/>
                  </a:solidFill>
                  <a:latin typeface="Verdana" pitchFamily="34" charset="0"/>
                </a:rPr>
                <a:t>&gt; country</a:t>
              </a:r>
            </a:p>
          </p:txBody>
        </p:sp>
        <p:sp>
          <p:nvSpPr>
            <p:cNvPr id="2069" name="Rectangle 10"/>
            <p:cNvSpPr>
              <a:spLocks noChangeArrowheads="1"/>
            </p:cNvSpPr>
            <p:nvPr/>
          </p:nvSpPr>
          <p:spPr bwMode="auto">
            <a:xfrm>
              <a:off x="3810000" y="6019800"/>
              <a:ext cx="3962400" cy="381000"/>
            </a:xfrm>
            <a:prstGeom prst="rect">
              <a:avLst/>
            </a:prstGeom>
            <a:noFill/>
            <a:ln w="9525">
              <a:noFill/>
              <a:miter lim="800000"/>
              <a:headEnd/>
              <a:tailEnd/>
            </a:ln>
          </p:spPr>
          <p:txBody>
            <a:bodyPr anchor="ctr"/>
            <a:lstStyle/>
            <a:p>
              <a:pPr algn="r"/>
              <a:r>
                <a:rPr lang="en-US" sz="1300">
                  <a:solidFill>
                    <a:schemeClr val="bg1"/>
                  </a:solidFill>
                  <a:latin typeface="Verdana" pitchFamily="34" charset="0"/>
                </a:rPr>
                <a:t>  &gt; community &gt; commonwealth </a:t>
              </a:r>
            </a:p>
          </p:txBody>
        </p:sp>
        <p:sp>
          <p:nvSpPr>
            <p:cNvPr id="25" name="Rectangle 24"/>
            <p:cNvSpPr/>
            <p:nvPr/>
          </p:nvSpPr>
          <p:spPr>
            <a:xfrm>
              <a:off x="457200" y="6019800"/>
              <a:ext cx="2123402" cy="369332"/>
            </a:xfrm>
            <a:prstGeom prst="rect">
              <a:avLst/>
            </a:prstGeom>
          </p:spPr>
          <p:txBody>
            <a:bodyPr wrap="none">
              <a:spAutoFit/>
            </a:bodyPr>
            <a:lstStyle/>
            <a:p>
              <a:pPr>
                <a:defRPr/>
              </a:pPr>
              <a:r>
                <a:rPr lang="en-US" dirty="0">
                  <a:solidFill>
                    <a:schemeClr val="bg1"/>
                  </a:solidFill>
                  <a:latin typeface="Times New Roman" pitchFamily="18" charset="0"/>
                  <a:cs typeface="Times New Roman" pitchFamily="18" charset="0"/>
                </a:rPr>
                <a:t>As of </a:t>
              </a:r>
              <a:r>
                <a:rPr lang="en-US" dirty="0" smtClean="0">
                  <a:solidFill>
                    <a:schemeClr val="bg1"/>
                  </a:solidFill>
                  <a:latin typeface="Times New Roman" pitchFamily="18" charset="0"/>
                  <a:cs typeface="Times New Roman" pitchFamily="18" charset="0"/>
                </a:rPr>
                <a:t> 20 MAY 2015</a:t>
              </a:r>
              <a:endParaRPr lang="en-US" dirty="0">
                <a:solidFill>
                  <a:schemeClr val="bg1"/>
                </a:solidFill>
                <a:latin typeface="Times New Roman" pitchFamily="18" charset="0"/>
                <a:cs typeface="Times New Roman" pitchFamily="18" charset="0"/>
              </a:endParaRPr>
            </a:p>
          </p:txBody>
        </p:sp>
      </p:grpSp>
      <p:sp>
        <p:nvSpPr>
          <p:cNvPr id="23" name="Rectangle 22"/>
          <p:cNvSpPr/>
          <p:nvPr/>
        </p:nvSpPr>
        <p:spPr>
          <a:xfrm>
            <a:off x="6480810" y="2194560"/>
            <a:ext cx="166688" cy="15070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p>
        </p:txBody>
      </p:sp>
      <p:sp>
        <p:nvSpPr>
          <p:cNvPr id="24" name="Rectangle 23"/>
          <p:cNvSpPr/>
          <p:nvPr/>
        </p:nvSpPr>
        <p:spPr>
          <a:xfrm>
            <a:off x="6480810" y="2763521"/>
            <a:ext cx="166688" cy="150706"/>
          </a:xfrm>
          <a:prstGeom prst="rect">
            <a:avLst/>
          </a:prstGeom>
          <a:solidFill>
            <a:schemeClr val="accent1">
              <a:lumMod val="40000"/>
              <a:lumOff val="60000"/>
            </a:schemeClr>
          </a:solidFill>
          <a:ln w="3175" cap="flat" cmpd="sng" algn="ctr">
            <a:solidFill>
              <a:schemeClr val="accent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p>
        </p:txBody>
      </p:sp>
      <p:sp>
        <p:nvSpPr>
          <p:cNvPr id="26" name="Rectangle 25"/>
          <p:cNvSpPr/>
          <p:nvPr/>
        </p:nvSpPr>
        <p:spPr>
          <a:xfrm>
            <a:off x="6480811" y="3657600"/>
            <a:ext cx="161686" cy="162560"/>
          </a:xfrm>
          <a:prstGeom prst="rect">
            <a:avLst/>
          </a:prstGeom>
          <a:solidFill>
            <a:srgbClr val="0070C0"/>
          </a:solidFill>
          <a:ln w="25400" cap="flat" cmpd="sng" algn="ctr">
            <a:solidFill>
              <a:srgbClr val="0070C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p>
        </p:txBody>
      </p:sp>
    </p:spTree>
    <p:extLst>
      <p:ext uri="{BB962C8B-B14F-4D97-AF65-F5344CB8AC3E}">
        <p14:creationId xmlns:p14="http://schemas.microsoft.com/office/powerpoint/2010/main" val="4390418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26" descr="Military Vet logo banner"/>
          <p:cNvPicPr>
            <a:picLocks noChangeAspect="1" noChangeArrowheads="1"/>
          </p:cNvPicPr>
          <p:nvPr/>
        </p:nvPicPr>
        <p:blipFill>
          <a:blip r:embed="rId3" cstate="print"/>
          <a:srcRect/>
          <a:stretch>
            <a:fillRect/>
          </a:stretch>
        </p:blipFill>
        <p:spPr bwMode="auto">
          <a:xfrm>
            <a:off x="478394" y="406400"/>
            <a:ext cx="8644414" cy="692574"/>
          </a:xfrm>
          <a:prstGeom prst="rect">
            <a:avLst/>
          </a:prstGeom>
          <a:noFill/>
          <a:ln w="9525">
            <a:noFill/>
            <a:miter lim="800000"/>
            <a:headEnd/>
            <a:tailEnd/>
          </a:ln>
        </p:spPr>
      </p:pic>
      <p:pic>
        <p:nvPicPr>
          <p:cNvPr id="1028" name="Picture 25" descr="red bottom banner"/>
          <p:cNvPicPr>
            <a:picLocks noChangeAspect="1" noChangeArrowheads="1"/>
          </p:cNvPicPr>
          <p:nvPr/>
        </p:nvPicPr>
        <p:blipFill>
          <a:blip r:embed="rId4" cstate="print"/>
          <a:srcRect/>
          <a:stretch>
            <a:fillRect/>
          </a:stretch>
        </p:blipFill>
        <p:spPr bwMode="auto">
          <a:xfrm>
            <a:off x="480060" y="6343227"/>
            <a:ext cx="8801100" cy="403013"/>
          </a:xfrm>
          <a:prstGeom prst="rect">
            <a:avLst/>
          </a:prstGeom>
          <a:noFill/>
          <a:ln w="9525">
            <a:noFill/>
            <a:miter lim="800000"/>
            <a:headEnd/>
            <a:tailEnd/>
          </a:ln>
        </p:spPr>
      </p:pic>
      <p:sp>
        <p:nvSpPr>
          <p:cNvPr id="1029" name="Rectangle 8"/>
          <p:cNvSpPr>
            <a:spLocks noChangeArrowheads="1"/>
          </p:cNvSpPr>
          <p:nvPr/>
        </p:nvSpPr>
        <p:spPr bwMode="auto">
          <a:xfrm>
            <a:off x="8001000" y="6339840"/>
            <a:ext cx="1280160" cy="406400"/>
          </a:xfrm>
          <a:prstGeom prst="rect">
            <a:avLst/>
          </a:prstGeom>
          <a:noFill/>
          <a:ln w="9525">
            <a:noFill/>
            <a:miter lim="800000"/>
            <a:headEnd/>
            <a:tailEnd/>
          </a:ln>
        </p:spPr>
        <p:txBody>
          <a:bodyPr lIns="96661" tIns="48331" rIns="96661" bIns="48331" anchor="ctr"/>
          <a:lstStyle/>
          <a:p>
            <a:r>
              <a:rPr lang="en-US" sz="1300">
                <a:solidFill>
                  <a:schemeClr val="bg1"/>
                </a:solidFill>
                <a:latin typeface="Verdana" pitchFamily="34" charset="0"/>
              </a:rPr>
              <a:t>&gt; Technology</a:t>
            </a:r>
          </a:p>
        </p:txBody>
      </p:sp>
      <p:sp>
        <p:nvSpPr>
          <p:cNvPr id="1030" name="Rectangle 10"/>
          <p:cNvSpPr>
            <a:spLocks noChangeArrowheads="1"/>
          </p:cNvSpPr>
          <p:nvPr/>
        </p:nvSpPr>
        <p:spPr bwMode="auto">
          <a:xfrm>
            <a:off x="3920490" y="6339840"/>
            <a:ext cx="4160520" cy="406400"/>
          </a:xfrm>
          <a:prstGeom prst="rect">
            <a:avLst/>
          </a:prstGeom>
          <a:noFill/>
          <a:ln w="9525">
            <a:noFill/>
            <a:miter lim="800000"/>
            <a:headEnd/>
            <a:tailEnd/>
          </a:ln>
        </p:spPr>
        <p:txBody>
          <a:bodyPr lIns="96661" tIns="48331" rIns="96661" bIns="48331" anchor="ctr"/>
          <a:lstStyle/>
          <a:p>
            <a:pPr algn="r"/>
            <a:r>
              <a:rPr lang="en-US" sz="1300">
                <a:solidFill>
                  <a:schemeClr val="bg1"/>
                </a:solidFill>
                <a:latin typeface="Verdana" pitchFamily="34" charset="0"/>
              </a:rPr>
              <a:t>  &gt; People &gt; Processes </a:t>
            </a:r>
          </a:p>
        </p:txBody>
      </p:sp>
      <p:sp>
        <p:nvSpPr>
          <p:cNvPr id="1031" name="Rectangle 2"/>
          <p:cNvSpPr>
            <a:spLocks noChangeArrowheads="1"/>
          </p:cNvSpPr>
          <p:nvPr/>
        </p:nvSpPr>
        <p:spPr bwMode="auto">
          <a:xfrm>
            <a:off x="400050" y="2311401"/>
            <a:ext cx="8721090" cy="590973"/>
          </a:xfrm>
          <a:prstGeom prst="rect">
            <a:avLst/>
          </a:prstGeom>
          <a:noFill/>
          <a:ln w="9525">
            <a:noFill/>
            <a:miter lim="800000"/>
            <a:headEnd/>
            <a:tailEnd/>
          </a:ln>
        </p:spPr>
        <p:txBody>
          <a:bodyPr lIns="96661" tIns="48331" rIns="96661" bIns="48331">
            <a:spAutoFit/>
          </a:bodyPr>
          <a:lstStyle/>
          <a:p>
            <a:pPr algn="ctr"/>
            <a:endParaRPr lang="en-US" sz="3200" b="1"/>
          </a:p>
        </p:txBody>
      </p:sp>
      <p:sp>
        <p:nvSpPr>
          <p:cNvPr id="1032" name="Rectangle 7"/>
          <p:cNvSpPr>
            <a:spLocks noChangeArrowheads="1"/>
          </p:cNvSpPr>
          <p:nvPr/>
        </p:nvSpPr>
        <p:spPr bwMode="auto">
          <a:xfrm>
            <a:off x="3027045" y="3461174"/>
            <a:ext cx="195025" cy="392853"/>
          </a:xfrm>
          <a:prstGeom prst="rect">
            <a:avLst/>
          </a:prstGeom>
          <a:noFill/>
          <a:ln w="9525">
            <a:noFill/>
            <a:miter lim="800000"/>
            <a:headEnd/>
            <a:tailEnd/>
          </a:ln>
        </p:spPr>
        <p:txBody>
          <a:bodyPr wrap="none" lIns="96661" tIns="48331" rIns="96661" bIns="48331">
            <a:spAutoFit/>
          </a:bodyPr>
          <a:lstStyle/>
          <a:p>
            <a:endParaRPr lang="en-US"/>
          </a:p>
        </p:txBody>
      </p:sp>
      <p:sp>
        <p:nvSpPr>
          <p:cNvPr id="1033" name="Rectangle 5"/>
          <p:cNvSpPr>
            <a:spLocks noGrp="1" noChangeArrowheads="1"/>
          </p:cNvSpPr>
          <p:nvPr>
            <p:ph type="ctrTitle"/>
          </p:nvPr>
        </p:nvSpPr>
        <p:spPr>
          <a:xfrm>
            <a:off x="480060" y="487680"/>
            <a:ext cx="6080760" cy="426720"/>
          </a:xfrm>
          <a:noFill/>
        </p:spPr>
        <p:txBody>
          <a:bodyPr>
            <a:spAutoFit/>
          </a:bodyPr>
          <a:lstStyle/>
          <a:p>
            <a:r>
              <a:rPr lang="en-US" sz="2100" b="1">
                <a:solidFill>
                  <a:schemeClr val="bg1"/>
                </a:solidFill>
              </a:rPr>
              <a:t>PERSIAN GULF BONUS PROGRAM SUMMARY</a:t>
            </a:r>
          </a:p>
        </p:txBody>
      </p:sp>
      <p:sp>
        <p:nvSpPr>
          <p:cNvPr id="17" name="Text Box 15"/>
          <p:cNvSpPr txBox="1">
            <a:spLocks noChangeArrowheads="1"/>
          </p:cNvSpPr>
          <p:nvPr/>
        </p:nvSpPr>
        <p:spPr bwMode="auto">
          <a:xfrm>
            <a:off x="480060" y="6339840"/>
            <a:ext cx="1840230" cy="394547"/>
          </a:xfrm>
          <a:prstGeom prst="rect">
            <a:avLst/>
          </a:prstGeom>
          <a:noFill/>
          <a:ln w="9525">
            <a:noFill/>
            <a:miter lim="800000"/>
            <a:headEnd/>
            <a:tailEnd/>
          </a:ln>
        </p:spPr>
        <p:txBody>
          <a:bodyPr lIns="96661" tIns="48331" rIns="96661" bIns="48331" anchor="ctr">
            <a:spAutoFit/>
          </a:bodyPr>
          <a:lstStyle>
            <a:defPPr>
              <a:defRPr lang="en-US"/>
            </a:defPPr>
            <a:lvl1pPr algn="l" rtl="0" fontAlgn="base">
              <a:spcBef>
                <a:spcPct val="0"/>
              </a:spcBef>
              <a:spcAft>
                <a:spcPct val="0"/>
              </a:spcAft>
              <a:defRPr b="1" kern="1200">
                <a:solidFill>
                  <a:schemeClr val="bg1"/>
                </a:solidFill>
                <a:latin typeface="Arial" charset="0"/>
                <a:ea typeface="+mn-ea"/>
                <a:cs typeface="+mn-cs"/>
              </a:defRPr>
            </a:lvl1pPr>
            <a:lvl2pPr marL="457200" algn="l" rtl="0" fontAlgn="base">
              <a:spcBef>
                <a:spcPct val="0"/>
              </a:spcBef>
              <a:spcAft>
                <a:spcPct val="0"/>
              </a:spcAft>
              <a:defRPr b="1" kern="1200">
                <a:solidFill>
                  <a:schemeClr val="bg1"/>
                </a:solidFill>
                <a:latin typeface="Arial" charset="0"/>
                <a:ea typeface="+mn-ea"/>
                <a:cs typeface="+mn-cs"/>
              </a:defRPr>
            </a:lvl2pPr>
            <a:lvl3pPr marL="914400" algn="l" rtl="0" fontAlgn="base">
              <a:spcBef>
                <a:spcPct val="0"/>
              </a:spcBef>
              <a:spcAft>
                <a:spcPct val="0"/>
              </a:spcAft>
              <a:defRPr b="1" kern="1200">
                <a:solidFill>
                  <a:schemeClr val="bg1"/>
                </a:solidFill>
                <a:latin typeface="Arial" charset="0"/>
                <a:ea typeface="+mn-ea"/>
                <a:cs typeface="+mn-cs"/>
              </a:defRPr>
            </a:lvl3pPr>
            <a:lvl4pPr marL="1371600" algn="l" rtl="0" fontAlgn="base">
              <a:spcBef>
                <a:spcPct val="0"/>
              </a:spcBef>
              <a:spcAft>
                <a:spcPct val="0"/>
              </a:spcAft>
              <a:defRPr b="1" kern="1200">
                <a:solidFill>
                  <a:schemeClr val="bg1"/>
                </a:solidFill>
                <a:latin typeface="Arial" charset="0"/>
                <a:ea typeface="+mn-ea"/>
                <a:cs typeface="+mn-cs"/>
              </a:defRPr>
            </a:lvl4pPr>
            <a:lvl5pPr marL="1828800" algn="l" rtl="0" fontAlgn="base">
              <a:spcBef>
                <a:spcPct val="0"/>
              </a:spcBef>
              <a:spcAft>
                <a:spcPct val="0"/>
              </a:spcAft>
              <a:defRPr b="1" kern="1200">
                <a:solidFill>
                  <a:schemeClr val="bg1"/>
                </a:solidFill>
                <a:latin typeface="Arial" charset="0"/>
                <a:ea typeface="+mn-ea"/>
                <a:cs typeface="+mn-cs"/>
              </a:defRPr>
            </a:lvl5pPr>
            <a:lvl6pPr marL="2286000" algn="l" defTabSz="914400" rtl="0" eaLnBrk="1" latinLnBrk="0" hangingPunct="1">
              <a:defRPr b="1" kern="1200">
                <a:solidFill>
                  <a:schemeClr val="bg1"/>
                </a:solidFill>
                <a:latin typeface="Arial" charset="0"/>
                <a:ea typeface="+mn-ea"/>
                <a:cs typeface="+mn-cs"/>
              </a:defRPr>
            </a:lvl6pPr>
            <a:lvl7pPr marL="2743200" algn="l" defTabSz="914400" rtl="0" eaLnBrk="1" latinLnBrk="0" hangingPunct="1">
              <a:defRPr b="1" kern="1200">
                <a:solidFill>
                  <a:schemeClr val="bg1"/>
                </a:solidFill>
                <a:latin typeface="Arial" charset="0"/>
                <a:ea typeface="+mn-ea"/>
                <a:cs typeface="+mn-cs"/>
              </a:defRPr>
            </a:lvl7pPr>
            <a:lvl8pPr marL="3200400" algn="l" defTabSz="914400" rtl="0" eaLnBrk="1" latinLnBrk="0" hangingPunct="1">
              <a:defRPr b="1" kern="1200">
                <a:solidFill>
                  <a:schemeClr val="bg1"/>
                </a:solidFill>
                <a:latin typeface="Arial" charset="0"/>
                <a:ea typeface="+mn-ea"/>
                <a:cs typeface="+mn-cs"/>
              </a:defRPr>
            </a:lvl8pPr>
            <a:lvl9pPr marL="3657600" algn="l" defTabSz="914400" rtl="0" eaLnBrk="1" latinLnBrk="0" hangingPunct="1">
              <a:defRPr b="1" kern="1200">
                <a:solidFill>
                  <a:schemeClr val="bg1"/>
                </a:solidFill>
                <a:latin typeface="Arial" charset="0"/>
                <a:ea typeface="+mn-ea"/>
                <a:cs typeface="+mn-cs"/>
              </a:defRPr>
            </a:lvl9pPr>
          </a:lstStyle>
          <a:p>
            <a:pPr eaLnBrk="0" fontAlgn="auto" hangingPunct="0">
              <a:spcBef>
                <a:spcPct val="50000"/>
              </a:spcBef>
              <a:spcAft>
                <a:spcPts val="0"/>
              </a:spcAft>
              <a:defRPr/>
            </a:pPr>
            <a:r>
              <a:rPr lang="en-US" dirty="0">
                <a:solidFill>
                  <a:prstClr val="black"/>
                </a:solidFill>
                <a:latin typeface="Arial" pitchFamily="34" charset="0"/>
                <a:cs typeface="Arial" pitchFamily="34" charset="0"/>
              </a:rPr>
              <a:t> </a:t>
            </a:r>
            <a:r>
              <a:rPr lang="en-US" sz="1300" dirty="0">
                <a:solidFill>
                  <a:prstClr val="black"/>
                </a:solidFill>
                <a:latin typeface="Arial" pitchFamily="34" charset="0"/>
                <a:cs typeface="Arial" pitchFamily="34" charset="0"/>
              </a:rPr>
              <a:t> </a:t>
            </a:r>
            <a:endParaRPr lang="en-US" sz="1300" dirty="0">
              <a:solidFill>
                <a:schemeClr val="bg1">
                  <a:lumMod val="50000"/>
                </a:schemeClr>
              </a:solidFill>
              <a:latin typeface="Arial" pitchFamily="34" charset="0"/>
              <a:cs typeface="Arial" pitchFamily="34" charset="0"/>
            </a:endParaRPr>
          </a:p>
        </p:txBody>
      </p:sp>
      <p:grpSp>
        <p:nvGrpSpPr>
          <p:cNvPr id="2" name="Group 13"/>
          <p:cNvGrpSpPr>
            <a:grpSpLocks/>
          </p:cNvGrpSpPr>
          <p:nvPr/>
        </p:nvGrpSpPr>
        <p:grpSpPr bwMode="auto">
          <a:xfrm>
            <a:off x="480060" y="406400"/>
            <a:ext cx="8644414" cy="692574"/>
            <a:chOff x="457200" y="381000"/>
            <a:chExt cx="8232775" cy="649288"/>
          </a:xfrm>
        </p:grpSpPr>
        <p:pic>
          <p:nvPicPr>
            <p:cNvPr id="1049" name="Picture 26" descr="Military Vet logo banner"/>
            <p:cNvPicPr>
              <a:picLocks noChangeAspect="1" noChangeArrowheads="1"/>
            </p:cNvPicPr>
            <p:nvPr/>
          </p:nvPicPr>
          <p:blipFill>
            <a:blip r:embed="rId3" cstate="print"/>
            <a:srcRect/>
            <a:stretch>
              <a:fillRect/>
            </a:stretch>
          </p:blipFill>
          <p:spPr bwMode="auto">
            <a:xfrm>
              <a:off x="457200" y="381000"/>
              <a:ext cx="8232775" cy="649288"/>
            </a:xfrm>
            <a:prstGeom prst="rect">
              <a:avLst/>
            </a:prstGeom>
            <a:noFill/>
            <a:ln w="9525">
              <a:noFill/>
              <a:miter lim="800000"/>
              <a:headEnd/>
              <a:tailEnd/>
            </a:ln>
          </p:spPr>
        </p:pic>
        <p:sp>
          <p:nvSpPr>
            <p:cNvPr id="12" name="Rectangle 5"/>
            <p:cNvSpPr txBox="1">
              <a:spLocks noChangeArrowheads="1"/>
            </p:cNvSpPr>
            <p:nvPr/>
          </p:nvSpPr>
          <p:spPr bwMode="auto">
            <a:xfrm>
              <a:off x="458788" y="457200"/>
              <a:ext cx="5791200" cy="400050"/>
            </a:xfrm>
            <a:prstGeom prst="rect">
              <a:avLst/>
            </a:prstGeom>
            <a:noFill/>
            <a:ln w="9525">
              <a:noFill/>
              <a:miter lim="800000"/>
              <a:headEnd/>
              <a:tailEnd/>
            </a:ln>
          </p:spPr>
          <p:txBody>
            <a:bodyPr anchor="ctr">
              <a:spAutoFit/>
            </a:bodyPr>
            <a:lstStyle/>
            <a:p>
              <a:pPr algn="ctr" eaLnBrk="0" hangingPunct="0">
                <a:defRPr/>
              </a:pPr>
              <a:r>
                <a:rPr lang="en-US" sz="2100" b="1" dirty="0">
                  <a:solidFill>
                    <a:schemeClr val="bg1"/>
                  </a:solidFill>
                  <a:latin typeface="+mj-lt"/>
                  <a:ea typeface="+mj-ea"/>
                  <a:cs typeface="+mj-cs"/>
                </a:rPr>
                <a:t>BLIND VETERANS PENSION</a:t>
              </a:r>
            </a:p>
          </p:txBody>
        </p:sp>
      </p:grpSp>
      <p:sp>
        <p:nvSpPr>
          <p:cNvPr id="14" name="Title 1"/>
          <p:cNvSpPr txBox="1">
            <a:spLocks/>
          </p:cNvSpPr>
          <p:nvPr/>
        </p:nvSpPr>
        <p:spPr bwMode="auto">
          <a:xfrm>
            <a:off x="240030" y="1219200"/>
            <a:ext cx="9041130" cy="455507"/>
          </a:xfrm>
          <a:prstGeom prst="rect">
            <a:avLst/>
          </a:prstGeom>
          <a:noFill/>
          <a:ln w="9525">
            <a:noFill/>
            <a:miter lim="800000"/>
            <a:headEnd/>
            <a:tailEnd/>
          </a:ln>
        </p:spPr>
        <p:txBody>
          <a:bodyPr lIns="96661" tIns="48331" rIns="96661" bIns="48331" anchor="ctr">
            <a:normAutofit fontScale="25000" lnSpcReduction="20000"/>
          </a:bodyPr>
          <a:lstStyle/>
          <a:p>
            <a:pPr algn="ctr" fontAlgn="auto">
              <a:spcAft>
                <a:spcPts val="0"/>
              </a:spcAft>
              <a:defRPr/>
            </a:pPr>
            <a:r>
              <a:rPr lang="en-US" sz="4700" dirty="0">
                <a:latin typeface="+mj-lt"/>
                <a:ea typeface="+mj-ea"/>
                <a:cs typeface="+mj-cs"/>
              </a:rPr>
              <a:t/>
            </a:r>
            <a:br>
              <a:rPr lang="en-US" sz="4700" dirty="0">
                <a:latin typeface="+mj-lt"/>
                <a:ea typeface="+mj-ea"/>
                <a:cs typeface="+mj-cs"/>
              </a:rPr>
            </a:br>
            <a:r>
              <a:rPr lang="en-US" sz="4700" dirty="0">
                <a:latin typeface="+mj-lt"/>
                <a:ea typeface="+mj-ea"/>
                <a:cs typeface="+mj-cs"/>
              </a:rPr>
              <a:t>       </a:t>
            </a:r>
            <a:r>
              <a:rPr lang="en-US" sz="13500" dirty="0">
                <a:latin typeface="+mj-lt"/>
                <a:ea typeface="+mj-ea"/>
                <a:cs typeface="+mj-cs"/>
              </a:rPr>
              <a:t>$222,000</a:t>
            </a:r>
            <a:endParaRPr lang="en-US" sz="4700" dirty="0">
              <a:latin typeface="+mj-lt"/>
              <a:ea typeface="+mj-ea"/>
              <a:cs typeface="+mj-cs"/>
            </a:endParaRPr>
          </a:p>
        </p:txBody>
      </p:sp>
      <p:graphicFrame>
        <p:nvGraphicFramePr>
          <p:cNvPr id="1026" name="Content Placeholder 5"/>
          <p:cNvGraphicFramePr>
            <a:graphicFrameLocks noGrp="1"/>
          </p:cNvGraphicFramePr>
          <p:nvPr>
            <p:extLst>
              <p:ext uri="{D42A27DB-BD31-4B8C-83A1-F6EECF244321}">
                <p14:modId xmlns:p14="http://schemas.microsoft.com/office/powerpoint/2010/main" val="18047663"/>
              </p:ext>
            </p:extLst>
          </p:nvPr>
        </p:nvGraphicFramePr>
        <p:xfrm>
          <a:off x="126683" y="1674708"/>
          <a:ext cx="9186149" cy="3422226"/>
        </p:xfrm>
        <a:graphic>
          <a:graphicData uri="http://schemas.openxmlformats.org/presentationml/2006/ole">
            <mc:AlternateContent xmlns:mc="http://schemas.openxmlformats.org/markup-compatibility/2006">
              <mc:Choice xmlns:v="urn:schemas-microsoft-com:vml" Requires="v">
                <p:oleObj spid="_x0000_s4104" name="Worksheet" r:id="rId6" imgW="5924449" imgH="1581110" progId="Excel.Sheet.8">
                  <p:embed/>
                </p:oleObj>
              </mc:Choice>
              <mc:Fallback>
                <p:oleObj name="Worksheet" r:id="rId6" imgW="5924449" imgH="1581110" progId="Excel.Sheet.8">
                  <p:embed/>
                  <p:pic>
                    <p:nvPicPr>
                      <p:cNvPr id="0" name=""/>
                      <p:cNvPicPr>
                        <a:picLocks noGrp="1" noChangeArrowheads="1"/>
                      </p:cNvPicPr>
                      <p:nvPr/>
                    </p:nvPicPr>
                    <p:blipFill>
                      <a:blip r:embed="rId7"/>
                      <a:srcRect/>
                      <a:stretch>
                        <a:fillRect/>
                      </a:stretch>
                    </p:blipFill>
                    <p:spPr bwMode="auto">
                      <a:xfrm>
                        <a:off x="126683" y="1674708"/>
                        <a:ext cx="9186149" cy="3422226"/>
                      </a:xfrm>
                      <a:prstGeom prst="rect">
                        <a:avLst/>
                      </a:prstGeom>
                      <a:noFill/>
                      <a:extLst/>
                    </p:spPr>
                  </p:pic>
                </p:oleObj>
              </mc:Fallback>
            </mc:AlternateContent>
          </a:graphicData>
        </a:graphic>
      </p:graphicFrame>
      <p:sp>
        <p:nvSpPr>
          <p:cNvPr id="1037" name="TextBox 8"/>
          <p:cNvSpPr txBox="1">
            <a:spLocks noChangeArrowheads="1"/>
          </p:cNvSpPr>
          <p:nvPr/>
        </p:nvSpPr>
        <p:spPr bwMode="auto">
          <a:xfrm>
            <a:off x="6800850" y="2113281"/>
            <a:ext cx="2400300" cy="1805622"/>
          </a:xfrm>
          <a:prstGeom prst="rect">
            <a:avLst/>
          </a:prstGeom>
          <a:noFill/>
          <a:ln w="9525">
            <a:noFill/>
            <a:miter lim="800000"/>
            <a:headEnd/>
            <a:tailEnd/>
          </a:ln>
        </p:spPr>
        <p:txBody>
          <a:bodyPr lIns="96661" tIns="48331" rIns="96661" bIns="48331">
            <a:spAutoFit/>
          </a:bodyPr>
          <a:lstStyle/>
          <a:p>
            <a:r>
              <a:rPr lang="en-US" sz="1500" dirty="0"/>
              <a:t>Lapse $4,350</a:t>
            </a:r>
          </a:p>
          <a:p>
            <a:endParaRPr lang="en-US" sz="1700" dirty="0"/>
          </a:p>
          <a:p>
            <a:r>
              <a:rPr lang="en-US" sz="1500" dirty="0"/>
              <a:t>Projected Expenditure</a:t>
            </a:r>
          </a:p>
          <a:p>
            <a:r>
              <a:rPr lang="en-US" sz="1500" dirty="0"/>
              <a:t>$ 0</a:t>
            </a:r>
          </a:p>
          <a:p>
            <a:endParaRPr lang="en-US" sz="1500" dirty="0"/>
          </a:p>
          <a:p>
            <a:r>
              <a:rPr lang="en-US" sz="1500" dirty="0"/>
              <a:t>Expended $ 217,650</a:t>
            </a:r>
          </a:p>
          <a:p>
            <a:endParaRPr lang="en-US" dirty="0"/>
          </a:p>
        </p:txBody>
      </p:sp>
      <p:sp>
        <p:nvSpPr>
          <p:cNvPr id="18" name="Rectangle 17"/>
          <p:cNvSpPr/>
          <p:nvPr/>
        </p:nvSpPr>
        <p:spPr>
          <a:xfrm>
            <a:off x="6640830" y="2194560"/>
            <a:ext cx="166688" cy="15070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p>
        </p:txBody>
      </p:sp>
      <p:sp>
        <p:nvSpPr>
          <p:cNvPr id="19" name="Rectangle 18"/>
          <p:cNvSpPr/>
          <p:nvPr/>
        </p:nvSpPr>
        <p:spPr>
          <a:xfrm>
            <a:off x="6634162" y="2694094"/>
            <a:ext cx="166688" cy="150706"/>
          </a:xfrm>
          <a:prstGeom prst="rect">
            <a:avLst/>
          </a:prstGeom>
          <a:solidFill>
            <a:schemeClr val="accent1">
              <a:lumMod val="40000"/>
              <a:lumOff val="60000"/>
            </a:schemeClr>
          </a:solidFill>
          <a:ln w="3175" cap="flat" cmpd="sng" algn="ctr">
            <a:solidFill>
              <a:schemeClr val="accent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p>
        </p:txBody>
      </p:sp>
      <p:sp>
        <p:nvSpPr>
          <p:cNvPr id="20" name="Rectangle 19"/>
          <p:cNvSpPr/>
          <p:nvPr/>
        </p:nvSpPr>
        <p:spPr>
          <a:xfrm>
            <a:off x="6639164" y="3332480"/>
            <a:ext cx="161686" cy="162560"/>
          </a:xfrm>
          <a:prstGeom prst="rect">
            <a:avLst/>
          </a:prstGeom>
          <a:solidFill>
            <a:srgbClr val="0070C0"/>
          </a:solidFill>
          <a:ln w="25400" cap="flat" cmpd="sng" algn="ctr">
            <a:solidFill>
              <a:srgbClr val="0070C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p>
        </p:txBody>
      </p:sp>
      <p:grpSp>
        <p:nvGrpSpPr>
          <p:cNvPr id="3" name="Group 20"/>
          <p:cNvGrpSpPr>
            <a:grpSpLocks/>
          </p:cNvGrpSpPr>
          <p:nvPr/>
        </p:nvGrpSpPr>
        <p:grpSpPr bwMode="auto">
          <a:xfrm>
            <a:off x="480060" y="6421120"/>
            <a:ext cx="8801100" cy="406400"/>
            <a:chOff x="457200" y="6019800"/>
            <a:chExt cx="8382000" cy="381000"/>
          </a:xfrm>
        </p:grpSpPr>
        <p:pic>
          <p:nvPicPr>
            <p:cNvPr id="1045" name="Picture 25" descr="red bottom banner"/>
            <p:cNvPicPr>
              <a:picLocks noChangeAspect="1" noChangeArrowheads="1"/>
            </p:cNvPicPr>
            <p:nvPr/>
          </p:nvPicPr>
          <p:blipFill>
            <a:blip r:embed="rId4" cstate="print"/>
            <a:srcRect/>
            <a:stretch>
              <a:fillRect/>
            </a:stretch>
          </p:blipFill>
          <p:spPr bwMode="auto">
            <a:xfrm>
              <a:off x="457200" y="6022975"/>
              <a:ext cx="8382000" cy="377825"/>
            </a:xfrm>
            <a:prstGeom prst="rect">
              <a:avLst/>
            </a:prstGeom>
            <a:noFill/>
            <a:ln w="9525">
              <a:noFill/>
              <a:miter lim="800000"/>
              <a:headEnd/>
              <a:tailEnd/>
            </a:ln>
          </p:spPr>
        </p:pic>
        <p:sp>
          <p:nvSpPr>
            <p:cNvPr id="1046" name="Rectangle 8"/>
            <p:cNvSpPr>
              <a:spLocks noChangeArrowheads="1"/>
            </p:cNvSpPr>
            <p:nvPr/>
          </p:nvSpPr>
          <p:spPr bwMode="auto">
            <a:xfrm>
              <a:off x="7772400" y="6019800"/>
              <a:ext cx="1066800" cy="381000"/>
            </a:xfrm>
            <a:prstGeom prst="rect">
              <a:avLst/>
            </a:prstGeom>
            <a:noFill/>
            <a:ln w="9525">
              <a:noFill/>
              <a:miter lim="800000"/>
              <a:headEnd/>
              <a:tailEnd/>
            </a:ln>
          </p:spPr>
          <p:txBody>
            <a:bodyPr anchor="ctr"/>
            <a:lstStyle/>
            <a:p>
              <a:r>
                <a:rPr lang="en-US" sz="1300">
                  <a:solidFill>
                    <a:schemeClr val="bg1"/>
                  </a:solidFill>
                  <a:latin typeface="Verdana" pitchFamily="34" charset="0"/>
                </a:rPr>
                <a:t>&gt; country</a:t>
              </a:r>
            </a:p>
          </p:txBody>
        </p:sp>
        <p:sp>
          <p:nvSpPr>
            <p:cNvPr id="1047" name="Rectangle 10"/>
            <p:cNvSpPr>
              <a:spLocks noChangeArrowheads="1"/>
            </p:cNvSpPr>
            <p:nvPr/>
          </p:nvSpPr>
          <p:spPr bwMode="auto">
            <a:xfrm>
              <a:off x="3810000" y="6019800"/>
              <a:ext cx="3962400" cy="381000"/>
            </a:xfrm>
            <a:prstGeom prst="rect">
              <a:avLst/>
            </a:prstGeom>
            <a:noFill/>
            <a:ln w="9525">
              <a:noFill/>
              <a:miter lim="800000"/>
              <a:headEnd/>
              <a:tailEnd/>
            </a:ln>
          </p:spPr>
          <p:txBody>
            <a:bodyPr anchor="ctr"/>
            <a:lstStyle/>
            <a:p>
              <a:pPr algn="r"/>
              <a:r>
                <a:rPr lang="en-US" sz="1300">
                  <a:solidFill>
                    <a:schemeClr val="bg1"/>
                  </a:solidFill>
                  <a:latin typeface="Verdana" pitchFamily="34" charset="0"/>
                </a:rPr>
                <a:t>  &gt; community &gt; commonwealth </a:t>
              </a:r>
            </a:p>
          </p:txBody>
        </p:sp>
        <p:sp>
          <p:nvSpPr>
            <p:cNvPr id="25" name="Rectangle 24"/>
            <p:cNvSpPr/>
            <p:nvPr/>
          </p:nvSpPr>
          <p:spPr>
            <a:xfrm>
              <a:off x="457200" y="6019800"/>
              <a:ext cx="2065694" cy="369332"/>
            </a:xfrm>
            <a:prstGeom prst="rect">
              <a:avLst/>
            </a:prstGeom>
          </p:spPr>
          <p:txBody>
            <a:bodyPr wrap="none">
              <a:spAutoFit/>
            </a:bodyPr>
            <a:lstStyle/>
            <a:p>
              <a:pPr>
                <a:defRPr/>
              </a:pPr>
              <a:r>
                <a:rPr lang="en-US" dirty="0">
                  <a:solidFill>
                    <a:schemeClr val="bg1"/>
                  </a:solidFill>
                  <a:latin typeface="Times New Roman" pitchFamily="18" charset="0"/>
                  <a:cs typeface="Times New Roman" pitchFamily="18" charset="0"/>
                </a:rPr>
                <a:t>As of </a:t>
              </a:r>
              <a:r>
                <a:rPr lang="en-US" dirty="0" smtClean="0">
                  <a:solidFill>
                    <a:schemeClr val="bg1"/>
                  </a:solidFill>
                  <a:latin typeface="Times New Roman" pitchFamily="18" charset="0"/>
                  <a:cs typeface="Times New Roman" pitchFamily="18" charset="0"/>
                </a:rPr>
                <a:t>20 MAY 2015</a:t>
              </a:r>
              <a:endParaRPr lang="en-US" dirty="0">
                <a:solidFill>
                  <a:schemeClr val="bg1"/>
                </a:solidFill>
                <a:latin typeface="Times New Roman" pitchFamily="18" charset="0"/>
                <a:cs typeface="Times New Roman" pitchFamily="18" charset="0"/>
              </a:endParaRPr>
            </a:p>
          </p:txBody>
        </p:sp>
      </p:grpSp>
      <p:sp>
        <p:nvSpPr>
          <p:cNvPr id="1042" name="TextBox 23"/>
          <p:cNvSpPr txBox="1">
            <a:spLocks noChangeArrowheads="1"/>
          </p:cNvSpPr>
          <p:nvPr/>
        </p:nvSpPr>
        <p:spPr bwMode="auto">
          <a:xfrm>
            <a:off x="1280160" y="5781040"/>
            <a:ext cx="1520190" cy="328507"/>
          </a:xfrm>
          <a:prstGeom prst="rect">
            <a:avLst/>
          </a:prstGeom>
          <a:noFill/>
          <a:ln w="9525">
            <a:noFill/>
            <a:miter lim="800000"/>
            <a:headEnd/>
            <a:tailEnd/>
          </a:ln>
        </p:spPr>
        <p:txBody>
          <a:bodyPr lIns="96661" tIns="48331" rIns="96661" bIns="48331">
            <a:spAutoFit/>
          </a:bodyPr>
          <a:lstStyle/>
          <a:p>
            <a:r>
              <a:rPr lang="en-US" sz="1500" dirty="0"/>
              <a:t>116 Claimants</a:t>
            </a:r>
          </a:p>
        </p:txBody>
      </p:sp>
      <p:sp>
        <p:nvSpPr>
          <p:cNvPr id="1043" name="Rectangle 25"/>
          <p:cNvSpPr>
            <a:spLocks noChangeArrowheads="1"/>
          </p:cNvSpPr>
          <p:nvPr/>
        </p:nvSpPr>
        <p:spPr bwMode="auto">
          <a:xfrm>
            <a:off x="3041075" y="5781041"/>
            <a:ext cx="1413620" cy="328438"/>
          </a:xfrm>
          <a:prstGeom prst="rect">
            <a:avLst/>
          </a:prstGeom>
          <a:noFill/>
          <a:ln w="9525">
            <a:noFill/>
            <a:miter lim="800000"/>
            <a:headEnd/>
            <a:tailEnd/>
          </a:ln>
        </p:spPr>
        <p:txBody>
          <a:bodyPr wrap="none" lIns="96661" tIns="48331" rIns="96661" bIns="48331">
            <a:spAutoFit/>
          </a:bodyPr>
          <a:lstStyle/>
          <a:p>
            <a:r>
              <a:rPr lang="en-US" sz="1500" dirty="0"/>
              <a:t>119 Claimants</a:t>
            </a:r>
          </a:p>
        </p:txBody>
      </p:sp>
      <p:sp>
        <p:nvSpPr>
          <p:cNvPr id="1044" name="Rectangle 26"/>
          <p:cNvSpPr>
            <a:spLocks noChangeArrowheads="1"/>
          </p:cNvSpPr>
          <p:nvPr/>
        </p:nvSpPr>
        <p:spPr bwMode="auto">
          <a:xfrm>
            <a:off x="4519559" y="5770880"/>
            <a:ext cx="1480818" cy="559271"/>
          </a:xfrm>
          <a:prstGeom prst="rect">
            <a:avLst/>
          </a:prstGeom>
          <a:noFill/>
          <a:ln w="9525">
            <a:noFill/>
            <a:miter lim="800000"/>
            <a:headEnd/>
            <a:tailEnd/>
          </a:ln>
        </p:spPr>
        <p:txBody>
          <a:bodyPr wrap="none" lIns="96661" tIns="48331" rIns="96661" bIns="48331">
            <a:spAutoFit/>
          </a:bodyPr>
          <a:lstStyle/>
          <a:p>
            <a:pPr algn="ctr"/>
            <a:r>
              <a:rPr lang="en-US" sz="1500" dirty="0"/>
              <a:t>121 Claimants </a:t>
            </a:r>
            <a:br>
              <a:rPr lang="en-US" sz="1500" dirty="0"/>
            </a:br>
            <a:r>
              <a:rPr lang="en-US" sz="1500" dirty="0"/>
              <a:t>Projected</a:t>
            </a:r>
          </a:p>
        </p:txBody>
      </p:sp>
      <p:sp>
        <p:nvSpPr>
          <p:cNvPr id="5" name="TextBox 4"/>
          <p:cNvSpPr txBox="1"/>
          <p:nvPr/>
        </p:nvSpPr>
        <p:spPr>
          <a:xfrm>
            <a:off x="1360170" y="5539486"/>
            <a:ext cx="1280160" cy="393954"/>
          </a:xfrm>
          <a:prstGeom prst="rect">
            <a:avLst/>
          </a:prstGeom>
          <a:noFill/>
        </p:spPr>
        <p:txBody>
          <a:bodyPr wrap="square" lIns="96661" tIns="48331" rIns="96661" bIns="48331" rtlCol="0">
            <a:spAutoFit/>
          </a:bodyPr>
          <a:lstStyle/>
          <a:p>
            <a:r>
              <a:rPr lang="en-US" dirty="0" smtClean="0"/>
              <a:t>FY 12-13</a:t>
            </a:r>
            <a:endParaRPr lang="en-US" dirty="0"/>
          </a:p>
        </p:txBody>
      </p:sp>
      <p:sp>
        <p:nvSpPr>
          <p:cNvPr id="6" name="Rectangle 5"/>
          <p:cNvSpPr/>
          <p:nvPr/>
        </p:nvSpPr>
        <p:spPr>
          <a:xfrm>
            <a:off x="3172304" y="5523103"/>
            <a:ext cx="1195868" cy="389994"/>
          </a:xfrm>
          <a:prstGeom prst="rect">
            <a:avLst/>
          </a:prstGeom>
        </p:spPr>
        <p:txBody>
          <a:bodyPr wrap="none" lIns="96661" tIns="48331" rIns="96661" bIns="48331">
            <a:spAutoFit/>
          </a:bodyPr>
          <a:lstStyle/>
          <a:p>
            <a:r>
              <a:rPr lang="en-US" dirty="0" smtClean="0"/>
              <a:t>FY 13-14</a:t>
            </a:r>
            <a:endParaRPr lang="en-US" dirty="0"/>
          </a:p>
        </p:txBody>
      </p:sp>
      <p:sp>
        <p:nvSpPr>
          <p:cNvPr id="7" name="Rectangle 6"/>
          <p:cNvSpPr/>
          <p:nvPr/>
        </p:nvSpPr>
        <p:spPr>
          <a:xfrm>
            <a:off x="4763882" y="5506720"/>
            <a:ext cx="1195868" cy="389994"/>
          </a:xfrm>
          <a:prstGeom prst="rect">
            <a:avLst/>
          </a:prstGeom>
        </p:spPr>
        <p:txBody>
          <a:bodyPr wrap="none" lIns="96661" tIns="48331" rIns="96661" bIns="48331">
            <a:spAutoFit/>
          </a:bodyPr>
          <a:lstStyle/>
          <a:p>
            <a:r>
              <a:rPr lang="en-US" dirty="0" smtClean="0"/>
              <a:t>FY 14-15</a:t>
            </a:r>
            <a:endParaRPr lang="en-US" dirty="0"/>
          </a:p>
        </p:txBody>
      </p:sp>
    </p:spTree>
    <p:extLst>
      <p:ext uri="{BB962C8B-B14F-4D97-AF65-F5344CB8AC3E}">
        <p14:creationId xmlns:p14="http://schemas.microsoft.com/office/powerpoint/2010/main" val="9673775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 y="-21523"/>
            <a:ext cx="8641080" cy="1219200"/>
          </a:xfrm>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60954580"/>
              </p:ext>
            </p:extLst>
          </p:nvPr>
        </p:nvGraphicFramePr>
        <p:xfrm>
          <a:off x="560070" y="1076960"/>
          <a:ext cx="8641080" cy="5656834"/>
        </p:xfrm>
        <a:graphic>
          <a:graphicData uri="http://schemas.openxmlformats.org/drawingml/2006/chart">
            <c:chart xmlns:c="http://schemas.openxmlformats.org/drawingml/2006/chart" xmlns:r="http://schemas.openxmlformats.org/officeDocument/2006/relationships" r:id="rId2"/>
          </a:graphicData>
        </a:graphic>
      </p:graphicFrame>
      <p:grpSp>
        <p:nvGrpSpPr>
          <p:cNvPr id="5" name="Group 13"/>
          <p:cNvGrpSpPr>
            <a:grpSpLocks noGrp="1"/>
          </p:cNvGrpSpPr>
          <p:nvPr/>
        </p:nvGrpSpPr>
        <p:grpSpPr bwMode="auto">
          <a:xfrm>
            <a:off x="640080" y="151197"/>
            <a:ext cx="8641080" cy="905443"/>
            <a:chOff x="457200" y="381000"/>
            <a:chExt cx="8232775" cy="649288"/>
          </a:xfrm>
        </p:grpSpPr>
        <p:pic>
          <p:nvPicPr>
            <p:cNvPr id="6" name="Picture 26" descr="Military Vet logo banner"/>
            <p:cNvPicPr>
              <a:picLocks noChangeAspect="1" noChangeArrowheads="1"/>
            </p:cNvPicPr>
            <p:nvPr/>
          </p:nvPicPr>
          <p:blipFill>
            <a:blip r:embed="rId3" cstate="print"/>
            <a:srcRect/>
            <a:stretch>
              <a:fillRect/>
            </a:stretch>
          </p:blipFill>
          <p:spPr bwMode="auto">
            <a:xfrm>
              <a:off x="457200" y="381000"/>
              <a:ext cx="8232775" cy="649288"/>
            </a:xfrm>
            <a:prstGeom prst="rect">
              <a:avLst/>
            </a:prstGeom>
            <a:noFill/>
            <a:ln w="9525">
              <a:noFill/>
              <a:miter lim="800000"/>
              <a:headEnd/>
              <a:tailEnd/>
            </a:ln>
          </p:spPr>
        </p:pic>
        <p:sp>
          <p:nvSpPr>
            <p:cNvPr id="7" name="Rectangle 5"/>
            <p:cNvSpPr txBox="1">
              <a:spLocks noChangeArrowheads="1"/>
            </p:cNvSpPr>
            <p:nvPr/>
          </p:nvSpPr>
          <p:spPr bwMode="auto">
            <a:xfrm>
              <a:off x="458788" y="508251"/>
              <a:ext cx="5791200" cy="297951"/>
            </a:xfrm>
            <a:prstGeom prst="rect">
              <a:avLst/>
            </a:prstGeom>
            <a:noFill/>
            <a:ln w="9525">
              <a:noFill/>
              <a:miter lim="800000"/>
              <a:headEnd/>
              <a:tailEnd/>
            </a:ln>
          </p:spPr>
          <p:txBody>
            <a:bodyPr anchor="ctr">
              <a:spAutoFit/>
            </a:bodyPr>
            <a:lstStyle/>
            <a:p>
              <a:pPr algn="ctr" eaLnBrk="0" hangingPunct="0">
                <a:defRPr/>
              </a:pPr>
              <a:r>
                <a:rPr lang="en-US" sz="2100" b="1" dirty="0">
                  <a:solidFill>
                    <a:schemeClr val="bg1"/>
                  </a:solidFill>
                  <a:latin typeface="+mj-lt"/>
                  <a:ea typeface="+mj-ea"/>
                  <a:cs typeface="+mj-cs"/>
                </a:rPr>
                <a:t>PARALYZED VETERANS PENSION</a:t>
              </a:r>
            </a:p>
          </p:txBody>
        </p:sp>
      </p:grpSp>
      <p:grpSp>
        <p:nvGrpSpPr>
          <p:cNvPr id="9" name="Group 20"/>
          <p:cNvGrpSpPr>
            <a:grpSpLocks/>
          </p:cNvGrpSpPr>
          <p:nvPr/>
        </p:nvGrpSpPr>
        <p:grpSpPr bwMode="auto">
          <a:xfrm>
            <a:off x="320040" y="6664960"/>
            <a:ext cx="8961120" cy="406400"/>
            <a:chOff x="304800" y="6019800"/>
            <a:chExt cx="8534400" cy="381000"/>
          </a:xfrm>
        </p:grpSpPr>
        <p:pic>
          <p:nvPicPr>
            <p:cNvPr id="10" name="Picture 25" descr="red bottom banner"/>
            <p:cNvPicPr>
              <a:picLocks noChangeAspect="1" noChangeArrowheads="1"/>
            </p:cNvPicPr>
            <p:nvPr/>
          </p:nvPicPr>
          <p:blipFill>
            <a:blip r:embed="rId4" cstate="print"/>
            <a:srcRect/>
            <a:stretch>
              <a:fillRect/>
            </a:stretch>
          </p:blipFill>
          <p:spPr bwMode="auto">
            <a:xfrm>
              <a:off x="304800" y="6022975"/>
              <a:ext cx="8382000" cy="377825"/>
            </a:xfrm>
            <a:prstGeom prst="rect">
              <a:avLst/>
            </a:prstGeom>
            <a:noFill/>
            <a:ln w="9525">
              <a:noFill/>
              <a:miter lim="800000"/>
              <a:headEnd/>
              <a:tailEnd/>
            </a:ln>
          </p:spPr>
        </p:pic>
        <p:sp>
          <p:nvSpPr>
            <p:cNvPr id="11" name="Rectangle 8"/>
            <p:cNvSpPr>
              <a:spLocks noChangeArrowheads="1"/>
            </p:cNvSpPr>
            <p:nvPr/>
          </p:nvSpPr>
          <p:spPr bwMode="auto">
            <a:xfrm>
              <a:off x="7772400" y="6019800"/>
              <a:ext cx="1066800" cy="381000"/>
            </a:xfrm>
            <a:prstGeom prst="rect">
              <a:avLst/>
            </a:prstGeom>
            <a:noFill/>
            <a:ln w="9525">
              <a:noFill/>
              <a:miter lim="800000"/>
              <a:headEnd/>
              <a:tailEnd/>
            </a:ln>
          </p:spPr>
          <p:txBody>
            <a:bodyPr anchor="ctr"/>
            <a:lstStyle/>
            <a:p>
              <a:r>
                <a:rPr lang="en-US" sz="1300">
                  <a:solidFill>
                    <a:schemeClr val="bg1"/>
                  </a:solidFill>
                  <a:latin typeface="Verdana" pitchFamily="34" charset="0"/>
                </a:rPr>
                <a:t>&gt; country</a:t>
              </a:r>
            </a:p>
          </p:txBody>
        </p:sp>
        <p:sp>
          <p:nvSpPr>
            <p:cNvPr id="12" name="Rectangle 11"/>
            <p:cNvSpPr>
              <a:spLocks noChangeArrowheads="1"/>
            </p:cNvSpPr>
            <p:nvPr/>
          </p:nvSpPr>
          <p:spPr bwMode="auto">
            <a:xfrm>
              <a:off x="3810000" y="6019800"/>
              <a:ext cx="3962400" cy="381000"/>
            </a:xfrm>
            <a:prstGeom prst="rect">
              <a:avLst/>
            </a:prstGeom>
            <a:noFill/>
            <a:ln w="9525">
              <a:noFill/>
              <a:miter lim="800000"/>
              <a:headEnd/>
              <a:tailEnd/>
            </a:ln>
          </p:spPr>
          <p:txBody>
            <a:bodyPr anchor="ctr"/>
            <a:lstStyle/>
            <a:p>
              <a:pPr algn="r"/>
              <a:r>
                <a:rPr lang="en-US" sz="1300" dirty="0">
                  <a:solidFill>
                    <a:schemeClr val="bg1"/>
                  </a:solidFill>
                  <a:latin typeface="Verdana" pitchFamily="34" charset="0"/>
                </a:rPr>
                <a:t>  &gt; community &gt; commonwealth </a:t>
              </a:r>
            </a:p>
          </p:txBody>
        </p:sp>
        <p:sp>
          <p:nvSpPr>
            <p:cNvPr id="13" name="Rectangle 12"/>
            <p:cNvSpPr/>
            <p:nvPr/>
          </p:nvSpPr>
          <p:spPr>
            <a:xfrm>
              <a:off x="457200" y="6019800"/>
              <a:ext cx="2082621" cy="369332"/>
            </a:xfrm>
            <a:prstGeom prst="rect">
              <a:avLst/>
            </a:prstGeom>
          </p:spPr>
          <p:txBody>
            <a:bodyPr wrap="none">
              <a:spAutoFit/>
            </a:bodyPr>
            <a:lstStyle/>
            <a:p>
              <a:pPr>
                <a:defRPr/>
              </a:pPr>
              <a:r>
                <a:rPr lang="en-US" dirty="0">
                  <a:solidFill>
                    <a:schemeClr val="bg1"/>
                  </a:solidFill>
                  <a:latin typeface="Times New Roman" pitchFamily="18" charset="0"/>
                  <a:cs typeface="Times New Roman" pitchFamily="18" charset="0"/>
                </a:rPr>
                <a:t>As of </a:t>
              </a:r>
              <a:r>
                <a:rPr lang="en-US" dirty="0" smtClean="0">
                  <a:solidFill>
                    <a:schemeClr val="bg1"/>
                  </a:solidFill>
                  <a:latin typeface="Times New Roman" pitchFamily="18" charset="0"/>
                  <a:cs typeface="Times New Roman" pitchFamily="18" charset="0"/>
                </a:rPr>
                <a:t>20 MAY 2015</a:t>
              </a:r>
              <a:endParaRPr lang="en-US" dirty="0">
                <a:solidFill>
                  <a:schemeClr val="bg1"/>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2923830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26" descr="Military Vet logo banner"/>
          <p:cNvPicPr>
            <a:picLocks noChangeAspect="1" noChangeArrowheads="1"/>
          </p:cNvPicPr>
          <p:nvPr/>
        </p:nvPicPr>
        <p:blipFill>
          <a:blip r:embed="rId3" cstate="print"/>
          <a:srcRect/>
          <a:stretch>
            <a:fillRect/>
          </a:stretch>
        </p:blipFill>
        <p:spPr bwMode="auto">
          <a:xfrm>
            <a:off x="478394" y="406400"/>
            <a:ext cx="8644414" cy="692574"/>
          </a:xfrm>
          <a:prstGeom prst="rect">
            <a:avLst/>
          </a:prstGeom>
          <a:noFill/>
          <a:ln w="9525">
            <a:noFill/>
            <a:miter lim="800000"/>
            <a:headEnd/>
            <a:tailEnd/>
          </a:ln>
        </p:spPr>
      </p:pic>
      <p:pic>
        <p:nvPicPr>
          <p:cNvPr id="3076" name="Picture 25" descr="red bottom banner"/>
          <p:cNvPicPr>
            <a:picLocks noChangeAspect="1" noChangeArrowheads="1"/>
          </p:cNvPicPr>
          <p:nvPr/>
        </p:nvPicPr>
        <p:blipFill>
          <a:blip r:embed="rId4" cstate="print"/>
          <a:srcRect/>
          <a:stretch>
            <a:fillRect/>
          </a:stretch>
        </p:blipFill>
        <p:spPr bwMode="auto">
          <a:xfrm>
            <a:off x="480060" y="6343227"/>
            <a:ext cx="8801100" cy="403013"/>
          </a:xfrm>
          <a:prstGeom prst="rect">
            <a:avLst/>
          </a:prstGeom>
          <a:noFill/>
          <a:ln w="9525">
            <a:noFill/>
            <a:miter lim="800000"/>
            <a:headEnd/>
            <a:tailEnd/>
          </a:ln>
        </p:spPr>
      </p:pic>
      <p:sp>
        <p:nvSpPr>
          <p:cNvPr id="3077" name="Rectangle 8"/>
          <p:cNvSpPr>
            <a:spLocks noChangeArrowheads="1"/>
          </p:cNvSpPr>
          <p:nvPr/>
        </p:nvSpPr>
        <p:spPr bwMode="auto">
          <a:xfrm>
            <a:off x="8001000" y="6339840"/>
            <a:ext cx="1280160" cy="406400"/>
          </a:xfrm>
          <a:prstGeom prst="rect">
            <a:avLst/>
          </a:prstGeom>
          <a:noFill/>
          <a:ln w="9525">
            <a:noFill/>
            <a:miter lim="800000"/>
            <a:headEnd/>
            <a:tailEnd/>
          </a:ln>
        </p:spPr>
        <p:txBody>
          <a:bodyPr lIns="96661" tIns="48331" rIns="96661" bIns="48331" anchor="ctr"/>
          <a:lstStyle/>
          <a:p>
            <a:r>
              <a:rPr lang="en-US" sz="1300">
                <a:solidFill>
                  <a:schemeClr val="bg1"/>
                </a:solidFill>
                <a:latin typeface="Verdana" pitchFamily="34" charset="0"/>
              </a:rPr>
              <a:t>&gt; Technology</a:t>
            </a:r>
          </a:p>
        </p:txBody>
      </p:sp>
      <p:sp>
        <p:nvSpPr>
          <p:cNvPr id="3078" name="Rectangle 10"/>
          <p:cNvSpPr>
            <a:spLocks noChangeArrowheads="1"/>
          </p:cNvSpPr>
          <p:nvPr/>
        </p:nvSpPr>
        <p:spPr bwMode="auto">
          <a:xfrm>
            <a:off x="3920490" y="6339840"/>
            <a:ext cx="4160520" cy="406400"/>
          </a:xfrm>
          <a:prstGeom prst="rect">
            <a:avLst/>
          </a:prstGeom>
          <a:noFill/>
          <a:ln w="9525">
            <a:noFill/>
            <a:miter lim="800000"/>
            <a:headEnd/>
            <a:tailEnd/>
          </a:ln>
        </p:spPr>
        <p:txBody>
          <a:bodyPr lIns="96661" tIns="48331" rIns="96661" bIns="48331" anchor="ctr"/>
          <a:lstStyle/>
          <a:p>
            <a:pPr algn="r"/>
            <a:r>
              <a:rPr lang="en-US" sz="1300">
                <a:solidFill>
                  <a:schemeClr val="bg1"/>
                </a:solidFill>
                <a:latin typeface="Verdana" pitchFamily="34" charset="0"/>
              </a:rPr>
              <a:t>  &gt; People &gt; Processes </a:t>
            </a:r>
          </a:p>
        </p:txBody>
      </p:sp>
      <p:sp>
        <p:nvSpPr>
          <p:cNvPr id="3079" name="Rectangle 2"/>
          <p:cNvSpPr>
            <a:spLocks noChangeArrowheads="1"/>
          </p:cNvSpPr>
          <p:nvPr/>
        </p:nvSpPr>
        <p:spPr bwMode="auto">
          <a:xfrm>
            <a:off x="400050" y="2311401"/>
            <a:ext cx="8721090" cy="590973"/>
          </a:xfrm>
          <a:prstGeom prst="rect">
            <a:avLst/>
          </a:prstGeom>
          <a:noFill/>
          <a:ln w="9525">
            <a:noFill/>
            <a:miter lim="800000"/>
            <a:headEnd/>
            <a:tailEnd/>
          </a:ln>
        </p:spPr>
        <p:txBody>
          <a:bodyPr lIns="96661" tIns="48331" rIns="96661" bIns="48331">
            <a:spAutoFit/>
          </a:bodyPr>
          <a:lstStyle/>
          <a:p>
            <a:pPr algn="ctr"/>
            <a:endParaRPr lang="en-US" sz="3200" b="1"/>
          </a:p>
        </p:txBody>
      </p:sp>
      <p:sp>
        <p:nvSpPr>
          <p:cNvPr id="3080" name="Rectangle 7"/>
          <p:cNvSpPr>
            <a:spLocks noChangeArrowheads="1"/>
          </p:cNvSpPr>
          <p:nvPr/>
        </p:nvSpPr>
        <p:spPr bwMode="auto">
          <a:xfrm>
            <a:off x="3027045" y="3461174"/>
            <a:ext cx="195025" cy="392853"/>
          </a:xfrm>
          <a:prstGeom prst="rect">
            <a:avLst/>
          </a:prstGeom>
          <a:noFill/>
          <a:ln w="9525">
            <a:noFill/>
            <a:miter lim="800000"/>
            <a:headEnd/>
            <a:tailEnd/>
          </a:ln>
        </p:spPr>
        <p:txBody>
          <a:bodyPr wrap="none" lIns="96661" tIns="48331" rIns="96661" bIns="48331">
            <a:spAutoFit/>
          </a:bodyPr>
          <a:lstStyle/>
          <a:p>
            <a:endParaRPr lang="en-US"/>
          </a:p>
        </p:txBody>
      </p:sp>
      <p:sp>
        <p:nvSpPr>
          <p:cNvPr id="3081" name="Rectangle 5"/>
          <p:cNvSpPr>
            <a:spLocks noGrp="1" noChangeArrowheads="1"/>
          </p:cNvSpPr>
          <p:nvPr>
            <p:ph type="ctrTitle"/>
          </p:nvPr>
        </p:nvSpPr>
        <p:spPr>
          <a:xfrm>
            <a:off x="480060" y="487680"/>
            <a:ext cx="6080760" cy="426720"/>
          </a:xfrm>
          <a:noFill/>
        </p:spPr>
        <p:txBody>
          <a:bodyPr>
            <a:spAutoFit/>
          </a:bodyPr>
          <a:lstStyle/>
          <a:p>
            <a:r>
              <a:rPr lang="en-US" sz="2100" b="1">
                <a:solidFill>
                  <a:schemeClr val="bg1"/>
                </a:solidFill>
              </a:rPr>
              <a:t>PERSIAN GULF BONUS PROGRAM SUMMARY</a:t>
            </a:r>
          </a:p>
        </p:txBody>
      </p:sp>
      <p:sp>
        <p:nvSpPr>
          <p:cNvPr id="17" name="Text Box 15"/>
          <p:cNvSpPr txBox="1">
            <a:spLocks noChangeArrowheads="1"/>
          </p:cNvSpPr>
          <p:nvPr/>
        </p:nvSpPr>
        <p:spPr bwMode="auto">
          <a:xfrm>
            <a:off x="480060" y="6339840"/>
            <a:ext cx="1840230" cy="394547"/>
          </a:xfrm>
          <a:prstGeom prst="rect">
            <a:avLst/>
          </a:prstGeom>
          <a:noFill/>
          <a:ln w="9525">
            <a:noFill/>
            <a:miter lim="800000"/>
            <a:headEnd/>
            <a:tailEnd/>
          </a:ln>
        </p:spPr>
        <p:txBody>
          <a:bodyPr lIns="96661" tIns="48331" rIns="96661" bIns="48331" anchor="ctr">
            <a:spAutoFit/>
          </a:bodyPr>
          <a:lstStyle>
            <a:defPPr>
              <a:defRPr lang="en-US"/>
            </a:defPPr>
            <a:lvl1pPr algn="l" rtl="0" fontAlgn="base">
              <a:spcBef>
                <a:spcPct val="0"/>
              </a:spcBef>
              <a:spcAft>
                <a:spcPct val="0"/>
              </a:spcAft>
              <a:defRPr b="1" kern="1200">
                <a:solidFill>
                  <a:schemeClr val="bg1"/>
                </a:solidFill>
                <a:latin typeface="Arial" charset="0"/>
                <a:ea typeface="+mn-ea"/>
                <a:cs typeface="+mn-cs"/>
              </a:defRPr>
            </a:lvl1pPr>
            <a:lvl2pPr marL="457200" algn="l" rtl="0" fontAlgn="base">
              <a:spcBef>
                <a:spcPct val="0"/>
              </a:spcBef>
              <a:spcAft>
                <a:spcPct val="0"/>
              </a:spcAft>
              <a:defRPr b="1" kern="1200">
                <a:solidFill>
                  <a:schemeClr val="bg1"/>
                </a:solidFill>
                <a:latin typeface="Arial" charset="0"/>
                <a:ea typeface="+mn-ea"/>
                <a:cs typeface="+mn-cs"/>
              </a:defRPr>
            </a:lvl2pPr>
            <a:lvl3pPr marL="914400" algn="l" rtl="0" fontAlgn="base">
              <a:spcBef>
                <a:spcPct val="0"/>
              </a:spcBef>
              <a:spcAft>
                <a:spcPct val="0"/>
              </a:spcAft>
              <a:defRPr b="1" kern="1200">
                <a:solidFill>
                  <a:schemeClr val="bg1"/>
                </a:solidFill>
                <a:latin typeface="Arial" charset="0"/>
                <a:ea typeface="+mn-ea"/>
                <a:cs typeface="+mn-cs"/>
              </a:defRPr>
            </a:lvl3pPr>
            <a:lvl4pPr marL="1371600" algn="l" rtl="0" fontAlgn="base">
              <a:spcBef>
                <a:spcPct val="0"/>
              </a:spcBef>
              <a:spcAft>
                <a:spcPct val="0"/>
              </a:spcAft>
              <a:defRPr b="1" kern="1200">
                <a:solidFill>
                  <a:schemeClr val="bg1"/>
                </a:solidFill>
                <a:latin typeface="Arial" charset="0"/>
                <a:ea typeface="+mn-ea"/>
                <a:cs typeface="+mn-cs"/>
              </a:defRPr>
            </a:lvl4pPr>
            <a:lvl5pPr marL="1828800" algn="l" rtl="0" fontAlgn="base">
              <a:spcBef>
                <a:spcPct val="0"/>
              </a:spcBef>
              <a:spcAft>
                <a:spcPct val="0"/>
              </a:spcAft>
              <a:defRPr b="1" kern="1200">
                <a:solidFill>
                  <a:schemeClr val="bg1"/>
                </a:solidFill>
                <a:latin typeface="Arial" charset="0"/>
                <a:ea typeface="+mn-ea"/>
                <a:cs typeface="+mn-cs"/>
              </a:defRPr>
            </a:lvl5pPr>
            <a:lvl6pPr marL="2286000" algn="l" defTabSz="914400" rtl="0" eaLnBrk="1" latinLnBrk="0" hangingPunct="1">
              <a:defRPr b="1" kern="1200">
                <a:solidFill>
                  <a:schemeClr val="bg1"/>
                </a:solidFill>
                <a:latin typeface="Arial" charset="0"/>
                <a:ea typeface="+mn-ea"/>
                <a:cs typeface="+mn-cs"/>
              </a:defRPr>
            </a:lvl6pPr>
            <a:lvl7pPr marL="2743200" algn="l" defTabSz="914400" rtl="0" eaLnBrk="1" latinLnBrk="0" hangingPunct="1">
              <a:defRPr b="1" kern="1200">
                <a:solidFill>
                  <a:schemeClr val="bg1"/>
                </a:solidFill>
                <a:latin typeface="Arial" charset="0"/>
                <a:ea typeface="+mn-ea"/>
                <a:cs typeface="+mn-cs"/>
              </a:defRPr>
            </a:lvl7pPr>
            <a:lvl8pPr marL="3200400" algn="l" defTabSz="914400" rtl="0" eaLnBrk="1" latinLnBrk="0" hangingPunct="1">
              <a:defRPr b="1" kern="1200">
                <a:solidFill>
                  <a:schemeClr val="bg1"/>
                </a:solidFill>
                <a:latin typeface="Arial" charset="0"/>
                <a:ea typeface="+mn-ea"/>
                <a:cs typeface="+mn-cs"/>
              </a:defRPr>
            </a:lvl8pPr>
            <a:lvl9pPr marL="3657600" algn="l" defTabSz="914400" rtl="0" eaLnBrk="1" latinLnBrk="0" hangingPunct="1">
              <a:defRPr b="1" kern="1200">
                <a:solidFill>
                  <a:schemeClr val="bg1"/>
                </a:solidFill>
                <a:latin typeface="Arial" charset="0"/>
                <a:ea typeface="+mn-ea"/>
                <a:cs typeface="+mn-cs"/>
              </a:defRPr>
            </a:lvl9pPr>
          </a:lstStyle>
          <a:p>
            <a:pPr eaLnBrk="0" fontAlgn="auto" hangingPunct="0">
              <a:spcBef>
                <a:spcPct val="50000"/>
              </a:spcBef>
              <a:spcAft>
                <a:spcPts val="0"/>
              </a:spcAft>
              <a:defRPr/>
            </a:pPr>
            <a:r>
              <a:rPr lang="en-US" dirty="0">
                <a:solidFill>
                  <a:prstClr val="black"/>
                </a:solidFill>
                <a:latin typeface="Arial" pitchFamily="34" charset="0"/>
                <a:cs typeface="Arial" pitchFamily="34" charset="0"/>
              </a:rPr>
              <a:t> </a:t>
            </a:r>
            <a:r>
              <a:rPr lang="en-US" sz="1300" dirty="0">
                <a:solidFill>
                  <a:prstClr val="black"/>
                </a:solidFill>
                <a:latin typeface="Arial" pitchFamily="34" charset="0"/>
                <a:cs typeface="Arial" pitchFamily="34" charset="0"/>
              </a:rPr>
              <a:t> </a:t>
            </a:r>
            <a:endParaRPr lang="en-US" sz="1300" dirty="0">
              <a:solidFill>
                <a:schemeClr val="bg1">
                  <a:lumMod val="50000"/>
                </a:schemeClr>
              </a:solidFill>
              <a:latin typeface="Arial" pitchFamily="34" charset="0"/>
              <a:cs typeface="Arial" pitchFamily="34" charset="0"/>
            </a:endParaRPr>
          </a:p>
        </p:txBody>
      </p:sp>
      <p:grpSp>
        <p:nvGrpSpPr>
          <p:cNvPr id="2" name="Group 13"/>
          <p:cNvGrpSpPr>
            <a:grpSpLocks/>
          </p:cNvGrpSpPr>
          <p:nvPr/>
        </p:nvGrpSpPr>
        <p:grpSpPr bwMode="auto">
          <a:xfrm>
            <a:off x="480060" y="406400"/>
            <a:ext cx="8644414" cy="692574"/>
            <a:chOff x="457200" y="381000"/>
            <a:chExt cx="8232775" cy="649288"/>
          </a:xfrm>
        </p:grpSpPr>
        <p:pic>
          <p:nvPicPr>
            <p:cNvPr id="3099" name="Picture 26" descr="Military Vet logo banner"/>
            <p:cNvPicPr>
              <a:picLocks noChangeAspect="1" noChangeArrowheads="1"/>
            </p:cNvPicPr>
            <p:nvPr/>
          </p:nvPicPr>
          <p:blipFill>
            <a:blip r:embed="rId3" cstate="print"/>
            <a:srcRect/>
            <a:stretch>
              <a:fillRect/>
            </a:stretch>
          </p:blipFill>
          <p:spPr bwMode="auto">
            <a:xfrm>
              <a:off x="457200" y="381000"/>
              <a:ext cx="8232775" cy="649288"/>
            </a:xfrm>
            <a:prstGeom prst="rect">
              <a:avLst/>
            </a:prstGeom>
            <a:noFill/>
            <a:ln w="9525">
              <a:noFill/>
              <a:miter lim="800000"/>
              <a:headEnd/>
              <a:tailEnd/>
            </a:ln>
          </p:spPr>
        </p:pic>
        <p:sp>
          <p:nvSpPr>
            <p:cNvPr id="12" name="Rectangle 5"/>
            <p:cNvSpPr txBox="1">
              <a:spLocks noChangeArrowheads="1"/>
            </p:cNvSpPr>
            <p:nvPr/>
          </p:nvSpPr>
          <p:spPr bwMode="auto">
            <a:xfrm>
              <a:off x="458788" y="457200"/>
              <a:ext cx="5791200" cy="400050"/>
            </a:xfrm>
            <a:prstGeom prst="rect">
              <a:avLst/>
            </a:prstGeom>
            <a:noFill/>
            <a:ln w="9525">
              <a:noFill/>
              <a:miter lim="800000"/>
              <a:headEnd/>
              <a:tailEnd/>
            </a:ln>
          </p:spPr>
          <p:txBody>
            <a:bodyPr anchor="ctr">
              <a:spAutoFit/>
            </a:bodyPr>
            <a:lstStyle/>
            <a:p>
              <a:pPr algn="ctr" eaLnBrk="0" hangingPunct="0">
                <a:defRPr/>
              </a:pPr>
              <a:r>
                <a:rPr lang="en-US" sz="2100" b="1" dirty="0">
                  <a:solidFill>
                    <a:schemeClr val="bg1"/>
                  </a:solidFill>
                  <a:latin typeface="+mj-lt"/>
                  <a:ea typeface="+mj-ea"/>
                  <a:cs typeface="+mj-cs"/>
                </a:rPr>
                <a:t>EDUCATIONAL GRATUITY</a:t>
              </a:r>
            </a:p>
          </p:txBody>
        </p:sp>
      </p:grpSp>
      <p:sp>
        <p:nvSpPr>
          <p:cNvPr id="3084" name="TextBox 12"/>
          <p:cNvSpPr txBox="1">
            <a:spLocks noChangeArrowheads="1"/>
          </p:cNvSpPr>
          <p:nvPr/>
        </p:nvSpPr>
        <p:spPr bwMode="auto">
          <a:xfrm>
            <a:off x="400050" y="4226560"/>
            <a:ext cx="2240280" cy="394547"/>
          </a:xfrm>
          <a:prstGeom prst="rect">
            <a:avLst/>
          </a:prstGeom>
          <a:noFill/>
          <a:ln w="9525">
            <a:noFill/>
            <a:miter lim="800000"/>
            <a:headEnd/>
            <a:tailEnd/>
          </a:ln>
        </p:spPr>
        <p:txBody>
          <a:bodyPr lIns="96661" tIns="48331" rIns="96661" bIns="48331">
            <a:spAutoFit/>
          </a:bodyPr>
          <a:lstStyle/>
          <a:p>
            <a:r>
              <a:rPr lang="en-US">
                <a:solidFill>
                  <a:schemeClr val="bg1"/>
                </a:solidFill>
              </a:rPr>
              <a:t>As of 15 Jan 14</a:t>
            </a:r>
          </a:p>
        </p:txBody>
      </p:sp>
      <p:grpSp>
        <p:nvGrpSpPr>
          <p:cNvPr id="3" name="Group 14"/>
          <p:cNvGrpSpPr>
            <a:grpSpLocks/>
          </p:cNvGrpSpPr>
          <p:nvPr/>
        </p:nvGrpSpPr>
        <p:grpSpPr bwMode="auto">
          <a:xfrm>
            <a:off x="480060" y="6421120"/>
            <a:ext cx="8801100" cy="406400"/>
            <a:chOff x="457200" y="6019800"/>
            <a:chExt cx="8382000" cy="381000"/>
          </a:xfrm>
        </p:grpSpPr>
        <p:pic>
          <p:nvPicPr>
            <p:cNvPr id="3095" name="Picture 25" descr="red bottom banner"/>
            <p:cNvPicPr>
              <a:picLocks noChangeAspect="1" noChangeArrowheads="1"/>
            </p:cNvPicPr>
            <p:nvPr/>
          </p:nvPicPr>
          <p:blipFill>
            <a:blip r:embed="rId4" cstate="print"/>
            <a:srcRect/>
            <a:stretch>
              <a:fillRect/>
            </a:stretch>
          </p:blipFill>
          <p:spPr bwMode="auto">
            <a:xfrm>
              <a:off x="457200" y="6022975"/>
              <a:ext cx="8382000" cy="377825"/>
            </a:xfrm>
            <a:prstGeom prst="rect">
              <a:avLst/>
            </a:prstGeom>
            <a:noFill/>
            <a:ln w="9525">
              <a:noFill/>
              <a:miter lim="800000"/>
              <a:headEnd/>
              <a:tailEnd/>
            </a:ln>
          </p:spPr>
        </p:pic>
        <p:sp>
          <p:nvSpPr>
            <p:cNvPr id="3096" name="Rectangle 8"/>
            <p:cNvSpPr>
              <a:spLocks noChangeArrowheads="1"/>
            </p:cNvSpPr>
            <p:nvPr/>
          </p:nvSpPr>
          <p:spPr bwMode="auto">
            <a:xfrm>
              <a:off x="7772400" y="6019800"/>
              <a:ext cx="1066800" cy="381000"/>
            </a:xfrm>
            <a:prstGeom prst="rect">
              <a:avLst/>
            </a:prstGeom>
            <a:noFill/>
            <a:ln w="9525">
              <a:noFill/>
              <a:miter lim="800000"/>
              <a:headEnd/>
              <a:tailEnd/>
            </a:ln>
          </p:spPr>
          <p:txBody>
            <a:bodyPr anchor="ctr"/>
            <a:lstStyle/>
            <a:p>
              <a:r>
                <a:rPr lang="en-US" sz="1300">
                  <a:solidFill>
                    <a:schemeClr val="bg1"/>
                  </a:solidFill>
                  <a:latin typeface="Verdana" pitchFamily="34" charset="0"/>
                </a:rPr>
                <a:t>&gt; country</a:t>
              </a:r>
            </a:p>
          </p:txBody>
        </p:sp>
        <p:sp>
          <p:nvSpPr>
            <p:cNvPr id="3097" name="Rectangle 10"/>
            <p:cNvSpPr>
              <a:spLocks noChangeArrowheads="1"/>
            </p:cNvSpPr>
            <p:nvPr/>
          </p:nvSpPr>
          <p:spPr bwMode="auto">
            <a:xfrm>
              <a:off x="3810000" y="6019800"/>
              <a:ext cx="3962400" cy="381000"/>
            </a:xfrm>
            <a:prstGeom prst="rect">
              <a:avLst/>
            </a:prstGeom>
            <a:noFill/>
            <a:ln w="9525">
              <a:noFill/>
              <a:miter lim="800000"/>
              <a:headEnd/>
              <a:tailEnd/>
            </a:ln>
          </p:spPr>
          <p:txBody>
            <a:bodyPr anchor="ctr"/>
            <a:lstStyle/>
            <a:p>
              <a:pPr algn="r"/>
              <a:r>
                <a:rPr lang="en-US" sz="1300">
                  <a:solidFill>
                    <a:schemeClr val="bg1"/>
                  </a:solidFill>
                  <a:latin typeface="Verdana" pitchFamily="34" charset="0"/>
                </a:rPr>
                <a:t>  &gt; community &gt; commonwealth </a:t>
              </a:r>
            </a:p>
          </p:txBody>
        </p:sp>
        <p:sp>
          <p:nvSpPr>
            <p:cNvPr id="3098" name="Rectangle 19"/>
            <p:cNvSpPr>
              <a:spLocks noChangeArrowheads="1"/>
            </p:cNvSpPr>
            <p:nvPr/>
          </p:nvSpPr>
          <p:spPr bwMode="auto">
            <a:xfrm>
              <a:off x="457200" y="6019800"/>
              <a:ext cx="2123402" cy="369332"/>
            </a:xfrm>
            <a:prstGeom prst="rect">
              <a:avLst/>
            </a:prstGeom>
            <a:noFill/>
            <a:ln w="9525">
              <a:noFill/>
              <a:miter lim="800000"/>
              <a:headEnd/>
              <a:tailEnd/>
            </a:ln>
          </p:spPr>
          <p:txBody>
            <a:bodyPr wrap="none">
              <a:spAutoFit/>
            </a:bodyPr>
            <a:lstStyle/>
            <a:p>
              <a:pPr>
                <a:defRPr/>
              </a:pPr>
              <a:r>
                <a:rPr lang="en-US" dirty="0">
                  <a:solidFill>
                    <a:schemeClr val="bg1"/>
                  </a:solidFill>
                  <a:latin typeface="Times New Roman" pitchFamily="18" charset="0"/>
                  <a:cs typeface="Times New Roman" pitchFamily="18" charset="0"/>
                </a:rPr>
                <a:t>As of </a:t>
              </a:r>
              <a:r>
                <a:rPr lang="en-US" dirty="0" smtClean="0">
                  <a:solidFill>
                    <a:schemeClr val="bg1"/>
                  </a:solidFill>
                  <a:latin typeface="Times New Roman" pitchFamily="18" charset="0"/>
                  <a:cs typeface="Times New Roman" pitchFamily="18" charset="0"/>
                </a:rPr>
                <a:t> 20 MAY 2015</a:t>
              </a:r>
              <a:endParaRPr lang="en-US" dirty="0">
                <a:solidFill>
                  <a:schemeClr val="bg1"/>
                </a:solidFill>
                <a:latin typeface="Times New Roman" pitchFamily="18" charset="0"/>
                <a:cs typeface="Times New Roman" pitchFamily="18" charset="0"/>
              </a:endParaRPr>
            </a:p>
          </p:txBody>
        </p:sp>
      </p:grpSp>
      <p:graphicFrame>
        <p:nvGraphicFramePr>
          <p:cNvPr id="3074" name="Content Placeholder 3"/>
          <p:cNvGraphicFramePr>
            <a:graphicFrameLocks noGrp="1"/>
          </p:cNvGraphicFramePr>
          <p:nvPr>
            <p:extLst>
              <p:ext uri="{D42A27DB-BD31-4B8C-83A1-F6EECF244321}">
                <p14:modId xmlns:p14="http://schemas.microsoft.com/office/powerpoint/2010/main" val="614781072"/>
              </p:ext>
            </p:extLst>
          </p:nvPr>
        </p:nvGraphicFramePr>
        <p:xfrm>
          <a:off x="320040" y="1869440"/>
          <a:ext cx="8621078" cy="3884507"/>
        </p:xfrm>
        <a:graphic>
          <a:graphicData uri="http://schemas.openxmlformats.org/presentationml/2006/ole">
            <mc:AlternateContent xmlns:mc="http://schemas.openxmlformats.org/markup-compatibility/2006">
              <mc:Choice xmlns:v="urn:schemas-microsoft-com:vml" Requires="v">
                <p:oleObj spid="_x0000_s5128" name="Worksheet" r:id="rId6" imgW="6543759" imgH="1724037" progId="Excel.Sheet.8">
                  <p:embed/>
                </p:oleObj>
              </mc:Choice>
              <mc:Fallback>
                <p:oleObj name="Worksheet" r:id="rId6" imgW="6543759" imgH="1724037" progId="Excel.Sheet.8">
                  <p:embed/>
                  <p:pic>
                    <p:nvPicPr>
                      <p:cNvPr id="0" name=""/>
                      <p:cNvPicPr>
                        <a:picLocks noGrp="1" noChangeArrowheads="1"/>
                      </p:cNvPicPr>
                      <p:nvPr/>
                    </p:nvPicPr>
                    <p:blipFill>
                      <a:blip r:embed="rId7"/>
                      <a:srcRect/>
                      <a:stretch>
                        <a:fillRect/>
                      </a:stretch>
                    </p:blipFill>
                    <p:spPr bwMode="auto">
                      <a:xfrm>
                        <a:off x="320040" y="1869440"/>
                        <a:ext cx="8621078" cy="3884507"/>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Title 1"/>
          <p:cNvSpPr txBox="1">
            <a:spLocks/>
          </p:cNvSpPr>
          <p:nvPr/>
        </p:nvSpPr>
        <p:spPr bwMode="auto">
          <a:xfrm>
            <a:off x="480060" y="1137920"/>
            <a:ext cx="8641080" cy="844974"/>
          </a:xfrm>
          <a:prstGeom prst="rect">
            <a:avLst/>
          </a:prstGeom>
          <a:noFill/>
          <a:ln w="9525">
            <a:noFill/>
            <a:miter lim="800000"/>
            <a:headEnd/>
            <a:tailEnd/>
          </a:ln>
        </p:spPr>
        <p:txBody>
          <a:bodyPr lIns="96661" tIns="48331" rIns="96661" bIns="48331" anchor="ctr">
            <a:normAutofit/>
          </a:bodyPr>
          <a:lstStyle/>
          <a:p>
            <a:pPr algn="ctr" fontAlgn="auto">
              <a:spcAft>
                <a:spcPts val="0"/>
              </a:spcAft>
              <a:defRPr/>
            </a:pPr>
            <a:r>
              <a:rPr lang="en-US" sz="4700">
                <a:latin typeface="+mj-lt"/>
                <a:ea typeface="+mj-ea"/>
                <a:cs typeface="+mj-cs"/>
              </a:rPr>
              <a:t>$101,000</a:t>
            </a:r>
            <a:endParaRPr lang="en-US" sz="4700" dirty="0">
              <a:latin typeface="+mj-lt"/>
              <a:ea typeface="+mj-ea"/>
              <a:cs typeface="+mj-cs"/>
            </a:endParaRPr>
          </a:p>
        </p:txBody>
      </p:sp>
      <p:sp>
        <p:nvSpPr>
          <p:cNvPr id="3087" name="TextBox 4"/>
          <p:cNvSpPr txBox="1">
            <a:spLocks noChangeArrowheads="1"/>
          </p:cNvSpPr>
          <p:nvPr/>
        </p:nvSpPr>
        <p:spPr bwMode="auto">
          <a:xfrm>
            <a:off x="1680210" y="5852161"/>
            <a:ext cx="1520190" cy="394546"/>
          </a:xfrm>
          <a:prstGeom prst="rect">
            <a:avLst/>
          </a:prstGeom>
          <a:noFill/>
          <a:ln w="9525">
            <a:noFill/>
            <a:miter lim="800000"/>
            <a:headEnd/>
            <a:tailEnd/>
          </a:ln>
        </p:spPr>
        <p:txBody>
          <a:bodyPr lIns="96661" tIns="48331" rIns="96661" bIns="48331">
            <a:spAutoFit/>
          </a:bodyPr>
          <a:lstStyle/>
          <a:p>
            <a:pPr algn="ctr"/>
            <a:r>
              <a:rPr lang="en-US" dirty="0" smtClean="0">
                <a:latin typeface="Calibri" pitchFamily="34" charset="0"/>
              </a:rPr>
              <a:t>91 </a:t>
            </a:r>
            <a:r>
              <a:rPr lang="en-US" dirty="0">
                <a:latin typeface="Calibri" pitchFamily="34" charset="0"/>
              </a:rPr>
              <a:t>Claimants</a:t>
            </a:r>
          </a:p>
        </p:txBody>
      </p:sp>
      <p:sp>
        <p:nvSpPr>
          <p:cNvPr id="3088" name="TextBox 5"/>
          <p:cNvSpPr txBox="1">
            <a:spLocks noChangeArrowheads="1"/>
          </p:cNvSpPr>
          <p:nvPr/>
        </p:nvSpPr>
        <p:spPr bwMode="auto">
          <a:xfrm>
            <a:off x="3760470" y="5852161"/>
            <a:ext cx="1600200" cy="394546"/>
          </a:xfrm>
          <a:prstGeom prst="rect">
            <a:avLst/>
          </a:prstGeom>
          <a:noFill/>
          <a:ln w="9525">
            <a:noFill/>
            <a:miter lim="800000"/>
            <a:headEnd/>
            <a:tailEnd/>
          </a:ln>
        </p:spPr>
        <p:txBody>
          <a:bodyPr lIns="96661" tIns="48331" rIns="96661" bIns="48331">
            <a:spAutoFit/>
          </a:bodyPr>
          <a:lstStyle/>
          <a:p>
            <a:pPr algn="ctr"/>
            <a:r>
              <a:rPr lang="en-US" dirty="0" smtClean="0">
                <a:latin typeface="Calibri" pitchFamily="34" charset="0"/>
              </a:rPr>
              <a:t>104 </a:t>
            </a:r>
            <a:r>
              <a:rPr lang="en-US" dirty="0">
                <a:latin typeface="Calibri" pitchFamily="34" charset="0"/>
              </a:rPr>
              <a:t>Claimants</a:t>
            </a:r>
          </a:p>
        </p:txBody>
      </p:sp>
      <p:sp>
        <p:nvSpPr>
          <p:cNvPr id="3089" name="TextBox 6"/>
          <p:cNvSpPr txBox="1">
            <a:spLocks noChangeArrowheads="1"/>
          </p:cNvSpPr>
          <p:nvPr/>
        </p:nvSpPr>
        <p:spPr bwMode="auto">
          <a:xfrm>
            <a:off x="5520690" y="5852160"/>
            <a:ext cx="2880360" cy="689420"/>
          </a:xfrm>
          <a:prstGeom prst="rect">
            <a:avLst/>
          </a:prstGeom>
          <a:noFill/>
          <a:ln w="9525">
            <a:noFill/>
            <a:miter lim="800000"/>
            <a:headEnd/>
            <a:tailEnd/>
          </a:ln>
        </p:spPr>
        <p:txBody>
          <a:bodyPr wrap="square" lIns="96661" tIns="48331" rIns="96661" bIns="48331">
            <a:spAutoFit/>
          </a:bodyPr>
          <a:lstStyle/>
          <a:p>
            <a:pPr algn="ctr"/>
            <a:r>
              <a:rPr lang="en-US" dirty="0" smtClean="0">
                <a:latin typeface="Calibri" pitchFamily="34" charset="0"/>
              </a:rPr>
              <a:t>100 Claimants Projected</a:t>
            </a:r>
            <a:r>
              <a:rPr lang="en-US" dirty="0">
                <a:latin typeface="Calibri" pitchFamily="34" charset="0"/>
              </a:rPr>
              <a:t/>
            </a:r>
            <a:br>
              <a:rPr lang="en-US" dirty="0">
                <a:latin typeface="Calibri" pitchFamily="34" charset="0"/>
              </a:rPr>
            </a:br>
            <a:endParaRPr lang="en-US" dirty="0">
              <a:latin typeface="Calibri" pitchFamily="34" charset="0"/>
            </a:endParaRPr>
          </a:p>
        </p:txBody>
      </p:sp>
      <p:sp>
        <p:nvSpPr>
          <p:cNvPr id="3090" name="TextBox 9"/>
          <p:cNvSpPr txBox="1">
            <a:spLocks noChangeArrowheads="1"/>
          </p:cNvSpPr>
          <p:nvPr/>
        </p:nvSpPr>
        <p:spPr bwMode="auto">
          <a:xfrm>
            <a:off x="7600950" y="2438400"/>
            <a:ext cx="1840230" cy="1328712"/>
          </a:xfrm>
          <a:prstGeom prst="rect">
            <a:avLst/>
          </a:prstGeom>
          <a:noFill/>
          <a:ln w="9525">
            <a:noFill/>
            <a:miter lim="800000"/>
            <a:headEnd/>
            <a:tailEnd/>
          </a:ln>
        </p:spPr>
        <p:txBody>
          <a:bodyPr lIns="96661" tIns="48331" rIns="96661" bIns="48331">
            <a:spAutoFit/>
          </a:bodyPr>
          <a:lstStyle/>
          <a:p>
            <a:r>
              <a:rPr lang="en-US" sz="1200" dirty="0"/>
              <a:t>Lapse $6,367</a:t>
            </a:r>
          </a:p>
          <a:p>
            <a:endParaRPr lang="en-US" dirty="0"/>
          </a:p>
          <a:p>
            <a:r>
              <a:rPr lang="en-US" sz="1200" dirty="0"/>
              <a:t>Projected Expenditure    $1,500</a:t>
            </a:r>
          </a:p>
          <a:p>
            <a:endParaRPr lang="en-US" sz="1300" dirty="0"/>
          </a:p>
          <a:p>
            <a:r>
              <a:rPr lang="en-US" sz="1200" dirty="0"/>
              <a:t>Expended $93,132.92</a:t>
            </a:r>
          </a:p>
        </p:txBody>
      </p:sp>
      <p:sp>
        <p:nvSpPr>
          <p:cNvPr id="29" name="Rectangle 28"/>
          <p:cNvSpPr/>
          <p:nvPr/>
        </p:nvSpPr>
        <p:spPr>
          <a:xfrm>
            <a:off x="7440930" y="3482340"/>
            <a:ext cx="160020" cy="16256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nchor="ctr"/>
          <a:lstStyle/>
          <a:p>
            <a:pPr algn="ctr">
              <a:defRPr/>
            </a:pPr>
            <a:endParaRPr lang="en-US"/>
          </a:p>
        </p:txBody>
      </p:sp>
      <p:sp>
        <p:nvSpPr>
          <p:cNvPr id="30" name="Rectangle 29"/>
          <p:cNvSpPr/>
          <p:nvPr/>
        </p:nvSpPr>
        <p:spPr>
          <a:xfrm>
            <a:off x="7440930" y="2913380"/>
            <a:ext cx="160020" cy="162560"/>
          </a:xfrm>
          <a:prstGeom prst="rect">
            <a:avLst/>
          </a:prstGeom>
          <a:solidFill>
            <a:schemeClr val="accent1">
              <a:lumMod val="40000"/>
              <a:lumOff val="60000"/>
            </a:schemeClr>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nchor="ctr"/>
          <a:lstStyle/>
          <a:p>
            <a:pPr algn="ctr">
              <a:defRPr/>
            </a:pPr>
            <a:r>
              <a:rPr lang="en-US" dirty="0"/>
              <a:t>                     </a:t>
            </a:r>
          </a:p>
        </p:txBody>
      </p:sp>
      <p:sp>
        <p:nvSpPr>
          <p:cNvPr id="31" name="Rectangle 30"/>
          <p:cNvSpPr/>
          <p:nvPr/>
        </p:nvSpPr>
        <p:spPr>
          <a:xfrm>
            <a:off x="7440930" y="2425700"/>
            <a:ext cx="160020" cy="162560"/>
          </a:xfrm>
          <a:prstGeom prst="rect">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anchor="ctr"/>
          <a:lstStyle/>
          <a:p>
            <a:pPr algn="ctr">
              <a:defRPr/>
            </a:pPr>
            <a:r>
              <a:rPr lang="en-US" dirty="0"/>
              <a:t>         </a:t>
            </a:r>
          </a:p>
        </p:txBody>
      </p:sp>
      <p:sp>
        <p:nvSpPr>
          <p:cNvPr id="3094" name="TextBox 27"/>
          <p:cNvSpPr txBox="1">
            <a:spLocks noChangeArrowheads="1"/>
          </p:cNvSpPr>
          <p:nvPr/>
        </p:nvSpPr>
        <p:spPr bwMode="auto">
          <a:xfrm>
            <a:off x="7360920" y="3896360"/>
            <a:ext cx="1520190" cy="497715"/>
          </a:xfrm>
          <a:prstGeom prst="rect">
            <a:avLst/>
          </a:prstGeom>
          <a:noFill/>
          <a:ln w="9525">
            <a:noFill/>
            <a:miter lim="800000"/>
            <a:headEnd/>
            <a:tailEnd/>
          </a:ln>
        </p:spPr>
        <p:txBody>
          <a:bodyPr lIns="96661" tIns="48331" rIns="96661" bIns="48331">
            <a:spAutoFit/>
          </a:bodyPr>
          <a:lstStyle/>
          <a:p>
            <a:pPr algn="ctr"/>
            <a:r>
              <a:rPr lang="en-US" sz="1300" dirty="0"/>
              <a:t>186 Claimants on the  program</a:t>
            </a:r>
          </a:p>
        </p:txBody>
      </p:sp>
    </p:spTree>
    <p:extLst>
      <p:ext uri="{BB962C8B-B14F-4D97-AF65-F5344CB8AC3E}">
        <p14:creationId xmlns:p14="http://schemas.microsoft.com/office/powerpoint/2010/main" val="10252656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26" descr="Military Vet logo banner"/>
          <p:cNvPicPr>
            <a:picLocks noChangeAspect="1" noChangeArrowheads="1"/>
          </p:cNvPicPr>
          <p:nvPr/>
        </p:nvPicPr>
        <p:blipFill>
          <a:blip r:embed="rId3" cstate="print"/>
          <a:srcRect/>
          <a:stretch>
            <a:fillRect/>
          </a:stretch>
        </p:blipFill>
        <p:spPr bwMode="auto">
          <a:xfrm>
            <a:off x="478394" y="406400"/>
            <a:ext cx="8644414" cy="692574"/>
          </a:xfrm>
          <a:prstGeom prst="rect">
            <a:avLst/>
          </a:prstGeom>
          <a:noFill/>
          <a:ln w="9525">
            <a:noFill/>
            <a:miter lim="800000"/>
            <a:headEnd/>
            <a:tailEnd/>
          </a:ln>
        </p:spPr>
      </p:pic>
      <p:pic>
        <p:nvPicPr>
          <p:cNvPr id="4100" name="Picture 25" descr="red bottom banner"/>
          <p:cNvPicPr>
            <a:picLocks noChangeAspect="1" noChangeArrowheads="1"/>
          </p:cNvPicPr>
          <p:nvPr/>
        </p:nvPicPr>
        <p:blipFill>
          <a:blip r:embed="rId4" cstate="print"/>
          <a:srcRect/>
          <a:stretch>
            <a:fillRect/>
          </a:stretch>
        </p:blipFill>
        <p:spPr bwMode="auto">
          <a:xfrm>
            <a:off x="480060" y="6343227"/>
            <a:ext cx="8801100" cy="403013"/>
          </a:xfrm>
          <a:prstGeom prst="rect">
            <a:avLst/>
          </a:prstGeom>
          <a:noFill/>
          <a:ln w="9525">
            <a:noFill/>
            <a:miter lim="800000"/>
            <a:headEnd/>
            <a:tailEnd/>
          </a:ln>
        </p:spPr>
      </p:pic>
      <p:sp>
        <p:nvSpPr>
          <p:cNvPr id="4101" name="Rectangle 8"/>
          <p:cNvSpPr>
            <a:spLocks noChangeArrowheads="1"/>
          </p:cNvSpPr>
          <p:nvPr/>
        </p:nvSpPr>
        <p:spPr bwMode="auto">
          <a:xfrm>
            <a:off x="8001000" y="6339840"/>
            <a:ext cx="1280160" cy="406400"/>
          </a:xfrm>
          <a:prstGeom prst="rect">
            <a:avLst/>
          </a:prstGeom>
          <a:noFill/>
          <a:ln w="9525">
            <a:noFill/>
            <a:miter lim="800000"/>
            <a:headEnd/>
            <a:tailEnd/>
          </a:ln>
        </p:spPr>
        <p:txBody>
          <a:bodyPr lIns="96661" tIns="48331" rIns="96661" bIns="48331" anchor="ctr"/>
          <a:lstStyle/>
          <a:p>
            <a:r>
              <a:rPr lang="en-US" sz="1300">
                <a:solidFill>
                  <a:schemeClr val="bg1"/>
                </a:solidFill>
                <a:latin typeface="Verdana" pitchFamily="34" charset="0"/>
              </a:rPr>
              <a:t>&gt; Technology</a:t>
            </a:r>
          </a:p>
        </p:txBody>
      </p:sp>
      <p:sp>
        <p:nvSpPr>
          <p:cNvPr id="4102" name="Rectangle 10"/>
          <p:cNvSpPr>
            <a:spLocks noChangeArrowheads="1"/>
          </p:cNvSpPr>
          <p:nvPr/>
        </p:nvSpPr>
        <p:spPr bwMode="auto">
          <a:xfrm>
            <a:off x="3920490" y="6339840"/>
            <a:ext cx="4160520" cy="406400"/>
          </a:xfrm>
          <a:prstGeom prst="rect">
            <a:avLst/>
          </a:prstGeom>
          <a:noFill/>
          <a:ln w="9525">
            <a:noFill/>
            <a:miter lim="800000"/>
            <a:headEnd/>
            <a:tailEnd/>
          </a:ln>
        </p:spPr>
        <p:txBody>
          <a:bodyPr lIns="96661" tIns="48331" rIns="96661" bIns="48331" anchor="ctr"/>
          <a:lstStyle/>
          <a:p>
            <a:pPr algn="r"/>
            <a:r>
              <a:rPr lang="en-US" sz="1300">
                <a:solidFill>
                  <a:schemeClr val="bg1"/>
                </a:solidFill>
                <a:latin typeface="Verdana" pitchFamily="34" charset="0"/>
              </a:rPr>
              <a:t>  &gt; People &gt; Processes </a:t>
            </a:r>
          </a:p>
        </p:txBody>
      </p:sp>
      <p:sp>
        <p:nvSpPr>
          <p:cNvPr id="4103" name="Rectangle 2"/>
          <p:cNvSpPr>
            <a:spLocks noChangeArrowheads="1"/>
          </p:cNvSpPr>
          <p:nvPr/>
        </p:nvSpPr>
        <p:spPr bwMode="auto">
          <a:xfrm>
            <a:off x="400050" y="2311401"/>
            <a:ext cx="8721090" cy="590973"/>
          </a:xfrm>
          <a:prstGeom prst="rect">
            <a:avLst/>
          </a:prstGeom>
          <a:noFill/>
          <a:ln w="9525">
            <a:noFill/>
            <a:miter lim="800000"/>
            <a:headEnd/>
            <a:tailEnd/>
          </a:ln>
        </p:spPr>
        <p:txBody>
          <a:bodyPr lIns="96661" tIns="48331" rIns="96661" bIns="48331">
            <a:spAutoFit/>
          </a:bodyPr>
          <a:lstStyle/>
          <a:p>
            <a:pPr algn="ctr"/>
            <a:endParaRPr lang="en-US" sz="3200" b="1"/>
          </a:p>
        </p:txBody>
      </p:sp>
      <p:sp>
        <p:nvSpPr>
          <p:cNvPr id="4104" name="Rectangle 7"/>
          <p:cNvSpPr>
            <a:spLocks noChangeArrowheads="1"/>
          </p:cNvSpPr>
          <p:nvPr/>
        </p:nvSpPr>
        <p:spPr bwMode="auto">
          <a:xfrm>
            <a:off x="3027045" y="3461174"/>
            <a:ext cx="195025" cy="392853"/>
          </a:xfrm>
          <a:prstGeom prst="rect">
            <a:avLst/>
          </a:prstGeom>
          <a:noFill/>
          <a:ln w="9525">
            <a:noFill/>
            <a:miter lim="800000"/>
            <a:headEnd/>
            <a:tailEnd/>
          </a:ln>
        </p:spPr>
        <p:txBody>
          <a:bodyPr wrap="none" lIns="96661" tIns="48331" rIns="96661" bIns="48331">
            <a:spAutoFit/>
          </a:bodyPr>
          <a:lstStyle/>
          <a:p>
            <a:endParaRPr lang="en-US"/>
          </a:p>
        </p:txBody>
      </p:sp>
      <p:sp>
        <p:nvSpPr>
          <p:cNvPr id="4105" name="Rectangle 5"/>
          <p:cNvSpPr>
            <a:spLocks noGrp="1" noChangeArrowheads="1"/>
          </p:cNvSpPr>
          <p:nvPr>
            <p:ph type="ctrTitle"/>
          </p:nvPr>
        </p:nvSpPr>
        <p:spPr>
          <a:xfrm>
            <a:off x="480060" y="487680"/>
            <a:ext cx="6080760" cy="426720"/>
          </a:xfrm>
          <a:noFill/>
        </p:spPr>
        <p:txBody>
          <a:bodyPr>
            <a:spAutoFit/>
          </a:bodyPr>
          <a:lstStyle/>
          <a:p>
            <a:r>
              <a:rPr lang="en-US" sz="2100" b="1">
                <a:solidFill>
                  <a:schemeClr val="bg1"/>
                </a:solidFill>
              </a:rPr>
              <a:t>PERSIAN GULF BONUS PROGRAM SUMMARY</a:t>
            </a:r>
          </a:p>
        </p:txBody>
      </p:sp>
      <p:sp>
        <p:nvSpPr>
          <p:cNvPr id="17" name="Text Box 15"/>
          <p:cNvSpPr txBox="1">
            <a:spLocks noChangeArrowheads="1"/>
          </p:cNvSpPr>
          <p:nvPr/>
        </p:nvSpPr>
        <p:spPr bwMode="auto">
          <a:xfrm>
            <a:off x="480060" y="6339840"/>
            <a:ext cx="1840230" cy="394547"/>
          </a:xfrm>
          <a:prstGeom prst="rect">
            <a:avLst/>
          </a:prstGeom>
          <a:noFill/>
          <a:ln w="9525">
            <a:noFill/>
            <a:miter lim="800000"/>
            <a:headEnd/>
            <a:tailEnd/>
          </a:ln>
        </p:spPr>
        <p:txBody>
          <a:bodyPr lIns="96661" tIns="48331" rIns="96661" bIns="48331" anchor="ctr">
            <a:spAutoFit/>
          </a:bodyPr>
          <a:lstStyle>
            <a:defPPr>
              <a:defRPr lang="en-US"/>
            </a:defPPr>
            <a:lvl1pPr algn="l" rtl="0" fontAlgn="base">
              <a:spcBef>
                <a:spcPct val="0"/>
              </a:spcBef>
              <a:spcAft>
                <a:spcPct val="0"/>
              </a:spcAft>
              <a:defRPr b="1" kern="1200">
                <a:solidFill>
                  <a:schemeClr val="bg1"/>
                </a:solidFill>
                <a:latin typeface="Arial" charset="0"/>
                <a:ea typeface="+mn-ea"/>
                <a:cs typeface="+mn-cs"/>
              </a:defRPr>
            </a:lvl1pPr>
            <a:lvl2pPr marL="457200" algn="l" rtl="0" fontAlgn="base">
              <a:spcBef>
                <a:spcPct val="0"/>
              </a:spcBef>
              <a:spcAft>
                <a:spcPct val="0"/>
              </a:spcAft>
              <a:defRPr b="1" kern="1200">
                <a:solidFill>
                  <a:schemeClr val="bg1"/>
                </a:solidFill>
                <a:latin typeface="Arial" charset="0"/>
                <a:ea typeface="+mn-ea"/>
                <a:cs typeface="+mn-cs"/>
              </a:defRPr>
            </a:lvl2pPr>
            <a:lvl3pPr marL="914400" algn="l" rtl="0" fontAlgn="base">
              <a:spcBef>
                <a:spcPct val="0"/>
              </a:spcBef>
              <a:spcAft>
                <a:spcPct val="0"/>
              </a:spcAft>
              <a:defRPr b="1" kern="1200">
                <a:solidFill>
                  <a:schemeClr val="bg1"/>
                </a:solidFill>
                <a:latin typeface="Arial" charset="0"/>
                <a:ea typeface="+mn-ea"/>
                <a:cs typeface="+mn-cs"/>
              </a:defRPr>
            </a:lvl3pPr>
            <a:lvl4pPr marL="1371600" algn="l" rtl="0" fontAlgn="base">
              <a:spcBef>
                <a:spcPct val="0"/>
              </a:spcBef>
              <a:spcAft>
                <a:spcPct val="0"/>
              </a:spcAft>
              <a:defRPr b="1" kern="1200">
                <a:solidFill>
                  <a:schemeClr val="bg1"/>
                </a:solidFill>
                <a:latin typeface="Arial" charset="0"/>
                <a:ea typeface="+mn-ea"/>
                <a:cs typeface="+mn-cs"/>
              </a:defRPr>
            </a:lvl4pPr>
            <a:lvl5pPr marL="1828800" algn="l" rtl="0" fontAlgn="base">
              <a:spcBef>
                <a:spcPct val="0"/>
              </a:spcBef>
              <a:spcAft>
                <a:spcPct val="0"/>
              </a:spcAft>
              <a:defRPr b="1" kern="1200">
                <a:solidFill>
                  <a:schemeClr val="bg1"/>
                </a:solidFill>
                <a:latin typeface="Arial" charset="0"/>
                <a:ea typeface="+mn-ea"/>
                <a:cs typeface="+mn-cs"/>
              </a:defRPr>
            </a:lvl5pPr>
            <a:lvl6pPr marL="2286000" algn="l" defTabSz="914400" rtl="0" eaLnBrk="1" latinLnBrk="0" hangingPunct="1">
              <a:defRPr b="1" kern="1200">
                <a:solidFill>
                  <a:schemeClr val="bg1"/>
                </a:solidFill>
                <a:latin typeface="Arial" charset="0"/>
                <a:ea typeface="+mn-ea"/>
                <a:cs typeface="+mn-cs"/>
              </a:defRPr>
            </a:lvl6pPr>
            <a:lvl7pPr marL="2743200" algn="l" defTabSz="914400" rtl="0" eaLnBrk="1" latinLnBrk="0" hangingPunct="1">
              <a:defRPr b="1" kern="1200">
                <a:solidFill>
                  <a:schemeClr val="bg1"/>
                </a:solidFill>
                <a:latin typeface="Arial" charset="0"/>
                <a:ea typeface="+mn-ea"/>
                <a:cs typeface="+mn-cs"/>
              </a:defRPr>
            </a:lvl7pPr>
            <a:lvl8pPr marL="3200400" algn="l" defTabSz="914400" rtl="0" eaLnBrk="1" latinLnBrk="0" hangingPunct="1">
              <a:defRPr b="1" kern="1200">
                <a:solidFill>
                  <a:schemeClr val="bg1"/>
                </a:solidFill>
                <a:latin typeface="Arial" charset="0"/>
                <a:ea typeface="+mn-ea"/>
                <a:cs typeface="+mn-cs"/>
              </a:defRPr>
            </a:lvl8pPr>
            <a:lvl9pPr marL="3657600" algn="l" defTabSz="914400" rtl="0" eaLnBrk="1" latinLnBrk="0" hangingPunct="1">
              <a:defRPr b="1" kern="1200">
                <a:solidFill>
                  <a:schemeClr val="bg1"/>
                </a:solidFill>
                <a:latin typeface="Arial" charset="0"/>
                <a:ea typeface="+mn-ea"/>
                <a:cs typeface="+mn-cs"/>
              </a:defRPr>
            </a:lvl9pPr>
          </a:lstStyle>
          <a:p>
            <a:pPr eaLnBrk="0" fontAlgn="auto" hangingPunct="0">
              <a:spcBef>
                <a:spcPct val="50000"/>
              </a:spcBef>
              <a:spcAft>
                <a:spcPts val="0"/>
              </a:spcAft>
              <a:defRPr/>
            </a:pPr>
            <a:r>
              <a:rPr lang="en-US" dirty="0">
                <a:solidFill>
                  <a:prstClr val="black"/>
                </a:solidFill>
                <a:latin typeface="Arial" pitchFamily="34" charset="0"/>
                <a:cs typeface="Arial" pitchFamily="34" charset="0"/>
              </a:rPr>
              <a:t> </a:t>
            </a:r>
            <a:r>
              <a:rPr lang="en-US" sz="1300" dirty="0">
                <a:solidFill>
                  <a:prstClr val="black"/>
                </a:solidFill>
                <a:latin typeface="Arial" pitchFamily="34" charset="0"/>
                <a:cs typeface="Arial" pitchFamily="34" charset="0"/>
              </a:rPr>
              <a:t> </a:t>
            </a:r>
            <a:endParaRPr lang="en-US" sz="1300" dirty="0">
              <a:solidFill>
                <a:schemeClr val="bg1">
                  <a:lumMod val="50000"/>
                </a:schemeClr>
              </a:solidFill>
              <a:latin typeface="Arial" pitchFamily="34" charset="0"/>
              <a:cs typeface="Arial" pitchFamily="34" charset="0"/>
            </a:endParaRPr>
          </a:p>
        </p:txBody>
      </p:sp>
      <p:grpSp>
        <p:nvGrpSpPr>
          <p:cNvPr id="2" name="Group 13"/>
          <p:cNvGrpSpPr>
            <a:grpSpLocks/>
          </p:cNvGrpSpPr>
          <p:nvPr/>
        </p:nvGrpSpPr>
        <p:grpSpPr bwMode="auto">
          <a:xfrm>
            <a:off x="480060" y="406400"/>
            <a:ext cx="8644414" cy="692574"/>
            <a:chOff x="457200" y="381000"/>
            <a:chExt cx="8232775" cy="649288"/>
          </a:xfrm>
        </p:grpSpPr>
        <p:pic>
          <p:nvPicPr>
            <p:cNvPr id="4114" name="Picture 26" descr="Military Vet logo banner"/>
            <p:cNvPicPr>
              <a:picLocks noChangeAspect="1" noChangeArrowheads="1"/>
            </p:cNvPicPr>
            <p:nvPr/>
          </p:nvPicPr>
          <p:blipFill>
            <a:blip r:embed="rId3" cstate="print"/>
            <a:srcRect/>
            <a:stretch>
              <a:fillRect/>
            </a:stretch>
          </p:blipFill>
          <p:spPr bwMode="auto">
            <a:xfrm>
              <a:off x="457200" y="381000"/>
              <a:ext cx="8232775" cy="649288"/>
            </a:xfrm>
            <a:prstGeom prst="rect">
              <a:avLst/>
            </a:prstGeom>
            <a:noFill/>
            <a:ln w="9525">
              <a:noFill/>
              <a:miter lim="800000"/>
              <a:headEnd/>
              <a:tailEnd/>
            </a:ln>
          </p:spPr>
        </p:pic>
        <p:sp>
          <p:nvSpPr>
            <p:cNvPr id="12" name="Rectangle 5"/>
            <p:cNvSpPr txBox="1">
              <a:spLocks noChangeArrowheads="1"/>
            </p:cNvSpPr>
            <p:nvPr/>
          </p:nvSpPr>
          <p:spPr bwMode="auto">
            <a:xfrm>
              <a:off x="458788" y="457200"/>
              <a:ext cx="5791200" cy="400050"/>
            </a:xfrm>
            <a:prstGeom prst="rect">
              <a:avLst/>
            </a:prstGeom>
            <a:noFill/>
            <a:ln w="9525">
              <a:noFill/>
              <a:miter lim="800000"/>
              <a:headEnd/>
              <a:tailEnd/>
            </a:ln>
          </p:spPr>
          <p:txBody>
            <a:bodyPr anchor="ctr">
              <a:spAutoFit/>
            </a:bodyPr>
            <a:lstStyle/>
            <a:p>
              <a:pPr algn="ctr" eaLnBrk="0" hangingPunct="0">
                <a:defRPr/>
              </a:pPr>
              <a:r>
                <a:rPr lang="en-US" sz="2100" b="1" dirty="0">
                  <a:solidFill>
                    <a:schemeClr val="bg1"/>
                  </a:solidFill>
                  <a:latin typeface="+mj-lt"/>
                  <a:ea typeface="+mj-ea"/>
                  <a:cs typeface="+mj-cs"/>
                </a:rPr>
                <a:t>DISABLED VETERANS TAX EXEMPTION PROGRAM</a:t>
              </a:r>
            </a:p>
          </p:txBody>
        </p:sp>
      </p:grpSp>
      <p:sp>
        <p:nvSpPr>
          <p:cNvPr id="4108" name="TextBox 12"/>
          <p:cNvSpPr txBox="1">
            <a:spLocks noChangeArrowheads="1"/>
          </p:cNvSpPr>
          <p:nvPr/>
        </p:nvSpPr>
        <p:spPr bwMode="auto">
          <a:xfrm>
            <a:off x="400050" y="4226560"/>
            <a:ext cx="2240280" cy="394547"/>
          </a:xfrm>
          <a:prstGeom prst="rect">
            <a:avLst/>
          </a:prstGeom>
          <a:noFill/>
          <a:ln w="9525">
            <a:noFill/>
            <a:miter lim="800000"/>
            <a:headEnd/>
            <a:tailEnd/>
          </a:ln>
        </p:spPr>
        <p:txBody>
          <a:bodyPr lIns="96661" tIns="48331" rIns="96661" bIns="48331">
            <a:spAutoFit/>
          </a:bodyPr>
          <a:lstStyle/>
          <a:p>
            <a:r>
              <a:rPr lang="en-US">
                <a:solidFill>
                  <a:schemeClr val="bg1"/>
                </a:solidFill>
              </a:rPr>
              <a:t>As of 15 Jan 14</a:t>
            </a:r>
          </a:p>
        </p:txBody>
      </p:sp>
      <p:grpSp>
        <p:nvGrpSpPr>
          <p:cNvPr id="3" name="Group 14"/>
          <p:cNvGrpSpPr>
            <a:grpSpLocks/>
          </p:cNvGrpSpPr>
          <p:nvPr/>
        </p:nvGrpSpPr>
        <p:grpSpPr bwMode="auto">
          <a:xfrm>
            <a:off x="480060" y="6421120"/>
            <a:ext cx="8801100" cy="406400"/>
            <a:chOff x="457200" y="6019800"/>
            <a:chExt cx="8382000" cy="381000"/>
          </a:xfrm>
        </p:grpSpPr>
        <p:pic>
          <p:nvPicPr>
            <p:cNvPr id="4110" name="Picture 25" descr="red bottom banner"/>
            <p:cNvPicPr>
              <a:picLocks noChangeAspect="1" noChangeArrowheads="1"/>
            </p:cNvPicPr>
            <p:nvPr/>
          </p:nvPicPr>
          <p:blipFill>
            <a:blip r:embed="rId4" cstate="print"/>
            <a:srcRect/>
            <a:stretch>
              <a:fillRect/>
            </a:stretch>
          </p:blipFill>
          <p:spPr bwMode="auto">
            <a:xfrm>
              <a:off x="457200" y="6022975"/>
              <a:ext cx="8382000" cy="377825"/>
            </a:xfrm>
            <a:prstGeom prst="rect">
              <a:avLst/>
            </a:prstGeom>
            <a:noFill/>
            <a:ln w="9525">
              <a:noFill/>
              <a:miter lim="800000"/>
              <a:headEnd/>
              <a:tailEnd/>
            </a:ln>
          </p:spPr>
        </p:pic>
        <p:sp>
          <p:nvSpPr>
            <p:cNvPr id="4111" name="Rectangle 8"/>
            <p:cNvSpPr>
              <a:spLocks noChangeArrowheads="1"/>
            </p:cNvSpPr>
            <p:nvPr/>
          </p:nvSpPr>
          <p:spPr bwMode="auto">
            <a:xfrm>
              <a:off x="7772400" y="6019800"/>
              <a:ext cx="1066800" cy="381000"/>
            </a:xfrm>
            <a:prstGeom prst="rect">
              <a:avLst/>
            </a:prstGeom>
            <a:noFill/>
            <a:ln w="9525">
              <a:noFill/>
              <a:miter lim="800000"/>
              <a:headEnd/>
              <a:tailEnd/>
            </a:ln>
          </p:spPr>
          <p:txBody>
            <a:bodyPr anchor="ctr"/>
            <a:lstStyle/>
            <a:p>
              <a:r>
                <a:rPr lang="en-US" sz="1300">
                  <a:solidFill>
                    <a:schemeClr val="bg1"/>
                  </a:solidFill>
                  <a:latin typeface="Verdana" pitchFamily="34" charset="0"/>
                </a:rPr>
                <a:t>&gt; country</a:t>
              </a:r>
            </a:p>
          </p:txBody>
        </p:sp>
        <p:sp>
          <p:nvSpPr>
            <p:cNvPr id="4112" name="Rectangle 10"/>
            <p:cNvSpPr>
              <a:spLocks noChangeArrowheads="1"/>
            </p:cNvSpPr>
            <p:nvPr/>
          </p:nvSpPr>
          <p:spPr bwMode="auto">
            <a:xfrm>
              <a:off x="3810000" y="6019800"/>
              <a:ext cx="3962400" cy="381000"/>
            </a:xfrm>
            <a:prstGeom prst="rect">
              <a:avLst/>
            </a:prstGeom>
            <a:noFill/>
            <a:ln w="9525">
              <a:noFill/>
              <a:miter lim="800000"/>
              <a:headEnd/>
              <a:tailEnd/>
            </a:ln>
          </p:spPr>
          <p:txBody>
            <a:bodyPr anchor="ctr"/>
            <a:lstStyle/>
            <a:p>
              <a:pPr algn="r"/>
              <a:r>
                <a:rPr lang="en-US" sz="1300">
                  <a:solidFill>
                    <a:schemeClr val="bg1"/>
                  </a:solidFill>
                  <a:latin typeface="Verdana" pitchFamily="34" charset="0"/>
                </a:rPr>
                <a:t>  &gt; community &gt; commonwealth </a:t>
              </a:r>
            </a:p>
          </p:txBody>
        </p:sp>
        <p:sp>
          <p:nvSpPr>
            <p:cNvPr id="20" name="Rectangle 19"/>
            <p:cNvSpPr/>
            <p:nvPr/>
          </p:nvSpPr>
          <p:spPr>
            <a:xfrm>
              <a:off x="457200" y="6019800"/>
              <a:ext cx="2123402" cy="369332"/>
            </a:xfrm>
            <a:prstGeom prst="rect">
              <a:avLst/>
            </a:prstGeom>
          </p:spPr>
          <p:txBody>
            <a:bodyPr wrap="none">
              <a:spAutoFit/>
            </a:bodyPr>
            <a:lstStyle/>
            <a:p>
              <a:pPr>
                <a:defRPr/>
              </a:pPr>
              <a:r>
                <a:rPr lang="en-US" dirty="0">
                  <a:solidFill>
                    <a:schemeClr val="bg1"/>
                  </a:solidFill>
                  <a:latin typeface="Times New Roman" pitchFamily="18" charset="0"/>
                  <a:cs typeface="Times New Roman" pitchFamily="18" charset="0"/>
                </a:rPr>
                <a:t>As of </a:t>
              </a:r>
              <a:r>
                <a:rPr lang="en-US" dirty="0" smtClean="0">
                  <a:solidFill>
                    <a:schemeClr val="bg1"/>
                  </a:solidFill>
                  <a:latin typeface="Times New Roman" pitchFamily="18" charset="0"/>
                  <a:cs typeface="Times New Roman" pitchFamily="18" charset="0"/>
                </a:rPr>
                <a:t> 20 MAY 2015</a:t>
              </a:r>
              <a:endParaRPr lang="en-US" dirty="0">
                <a:solidFill>
                  <a:schemeClr val="bg1"/>
                </a:solidFill>
                <a:latin typeface="Times New Roman" pitchFamily="18" charset="0"/>
                <a:cs typeface="Times New Roman" pitchFamily="18" charset="0"/>
              </a:endParaRPr>
            </a:p>
          </p:txBody>
        </p:sp>
      </p:grpSp>
      <p:graphicFrame>
        <p:nvGraphicFramePr>
          <p:cNvPr id="4098" name="Chart 5"/>
          <p:cNvGraphicFramePr>
            <a:graphicFrameLocks/>
          </p:cNvGraphicFramePr>
          <p:nvPr>
            <p:extLst>
              <p:ext uri="{D42A27DB-BD31-4B8C-83A1-F6EECF244321}">
                <p14:modId xmlns:p14="http://schemas.microsoft.com/office/powerpoint/2010/main" val="3127858732"/>
              </p:ext>
            </p:extLst>
          </p:nvPr>
        </p:nvGraphicFramePr>
        <p:xfrm>
          <a:off x="400050" y="1137920"/>
          <a:ext cx="9016127" cy="4998720"/>
        </p:xfrm>
        <a:graphic>
          <a:graphicData uri="http://schemas.openxmlformats.org/presentationml/2006/ole">
            <mc:AlternateContent xmlns:mc="http://schemas.openxmlformats.org/markup-compatibility/2006">
              <mc:Choice xmlns:v="urn:schemas-microsoft-com:vml" Requires="v">
                <p:oleObj spid="_x0000_s6152" name="Worksheet" r:id="rId6" imgW="7667743" imgH="3114668" progId="Excel.Sheet.8">
                  <p:embed/>
                </p:oleObj>
              </mc:Choice>
              <mc:Fallback>
                <p:oleObj name="Worksheet" r:id="rId6" imgW="7667743" imgH="3114668" progId="Excel.Sheet.8">
                  <p:embed/>
                  <p:pic>
                    <p:nvPicPr>
                      <p:cNvPr id="0" name=""/>
                      <p:cNvPicPr>
                        <a:picLocks noChangeArrowheads="1"/>
                      </p:cNvPicPr>
                      <p:nvPr/>
                    </p:nvPicPr>
                    <p:blipFill>
                      <a:blip r:embed="rId7"/>
                      <a:srcRect/>
                      <a:stretch>
                        <a:fillRect/>
                      </a:stretch>
                    </p:blipFill>
                    <p:spPr bwMode="auto">
                      <a:xfrm>
                        <a:off x="400050" y="1137920"/>
                        <a:ext cx="9016127" cy="4998720"/>
                      </a:xfrm>
                      <a:prstGeom prst="rect">
                        <a:avLst/>
                      </a:prstGeom>
                      <a:noFill/>
                    </p:spPr>
                  </p:pic>
                </p:oleObj>
              </mc:Fallback>
            </mc:AlternateContent>
          </a:graphicData>
        </a:graphic>
      </p:graphicFrame>
    </p:spTree>
    <p:extLst>
      <p:ext uri="{BB962C8B-B14F-4D97-AF65-F5344CB8AC3E}">
        <p14:creationId xmlns:p14="http://schemas.microsoft.com/office/powerpoint/2010/main" val="1401075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26" descr="Military Vet logo banner"/>
          <p:cNvPicPr>
            <a:picLocks noChangeAspect="1" noChangeArrowheads="1"/>
          </p:cNvPicPr>
          <p:nvPr/>
        </p:nvPicPr>
        <p:blipFill>
          <a:blip r:embed="rId4" cstate="print"/>
          <a:srcRect/>
          <a:stretch>
            <a:fillRect/>
          </a:stretch>
        </p:blipFill>
        <p:spPr bwMode="auto">
          <a:xfrm>
            <a:off x="478394" y="406400"/>
            <a:ext cx="8644414" cy="692574"/>
          </a:xfrm>
          <a:prstGeom prst="rect">
            <a:avLst/>
          </a:prstGeom>
          <a:noFill/>
          <a:ln w="9525">
            <a:noFill/>
            <a:miter lim="800000"/>
            <a:headEnd/>
            <a:tailEnd/>
          </a:ln>
        </p:spPr>
      </p:pic>
      <p:pic>
        <p:nvPicPr>
          <p:cNvPr id="5124" name="Picture 25" descr="red bottom banner"/>
          <p:cNvPicPr>
            <a:picLocks noChangeAspect="1" noChangeArrowheads="1"/>
          </p:cNvPicPr>
          <p:nvPr/>
        </p:nvPicPr>
        <p:blipFill>
          <a:blip r:embed="rId5" cstate="print"/>
          <a:srcRect/>
          <a:stretch>
            <a:fillRect/>
          </a:stretch>
        </p:blipFill>
        <p:spPr bwMode="auto">
          <a:xfrm>
            <a:off x="480060" y="6343227"/>
            <a:ext cx="8801100" cy="403013"/>
          </a:xfrm>
          <a:prstGeom prst="rect">
            <a:avLst/>
          </a:prstGeom>
          <a:noFill/>
          <a:ln w="9525">
            <a:noFill/>
            <a:miter lim="800000"/>
            <a:headEnd/>
            <a:tailEnd/>
          </a:ln>
        </p:spPr>
      </p:pic>
      <p:sp>
        <p:nvSpPr>
          <p:cNvPr id="5125" name="Rectangle 8"/>
          <p:cNvSpPr>
            <a:spLocks noChangeArrowheads="1"/>
          </p:cNvSpPr>
          <p:nvPr/>
        </p:nvSpPr>
        <p:spPr bwMode="auto">
          <a:xfrm>
            <a:off x="8001000" y="6339840"/>
            <a:ext cx="1280160" cy="406400"/>
          </a:xfrm>
          <a:prstGeom prst="rect">
            <a:avLst/>
          </a:prstGeom>
          <a:noFill/>
          <a:ln w="9525">
            <a:noFill/>
            <a:miter lim="800000"/>
            <a:headEnd/>
            <a:tailEnd/>
          </a:ln>
        </p:spPr>
        <p:txBody>
          <a:bodyPr lIns="96661" tIns="48331" rIns="96661" bIns="48331" anchor="ctr"/>
          <a:lstStyle/>
          <a:p>
            <a:r>
              <a:rPr lang="en-US" sz="1300">
                <a:solidFill>
                  <a:schemeClr val="bg1"/>
                </a:solidFill>
                <a:latin typeface="Verdana" pitchFamily="34" charset="0"/>
              </a:rPr>
              <a:t>&gt; Technology</a:t>
            </a:r>
          </a:p>
        </p:txBody>
      </p:sp>
      <p:sp>
        <p:nvSpPr>
          <p:cNvPr id="5126" name="Rectangle 10"/>
          <p:cNvSpPr>
            <a:spLocks noChangeArrowheads="1"/>
          </p:cNvSpPr>
          <p:nvPr/>
        </p:nvSpPr>
        <p:spPr bwMode="auto">
          <a:xfrm>
            <a:off x="3920490" y="6339840"/>
            <a:ext cx="4160520" cy="406400"/>
          </a:xfrm>
          <a:prstGeom prst="rect">
            <a:avLst/>
          </a:prstGeom>
          <a:noFill/>
          <a:ln w="9525">
            <a:noFill/>
            <a:miter lim="800000"/>
            <a:headEnd/>
            <a:tailEnd/>
          </a:ln>
        </p:spPr>
        <p:txBody>
          <a:bodyPr lIns="96661" tIns="48331" rIns="96661" bIns="48331" anchor="ctr"/>
          <a:lstStyle/>
          <a:p>
            <a:pPr algn="r"/>
            <a:r>
              <a:rPr lang="en-US" sz="1300">
                <a:solidFill>
                  <a:schemeClr val="bg1"/>
                </a:solidFill>
                <a:latin typeface="Verdana" pitchFamily="34" charset="0"/>
              </a:rPr>
              <a:t>  &gt; People &gt; Processes </a:t>
            </a:r>
          </a:p>
        </p:txBody>
      </p:sp>
      <p:sp>
        <p:nvSpPr>
          <p:cNvPr id="5127" name="Rectangle 2"/>
          <p:cNvSpPr>
            <a:spLocks noChangeArrowheads="1"/>
          </p:cNvSpPr>
          <p:nvPr/>
        </p:nvSpPr>
        <p:spPr bwMode="auto">
          <a:xfrm>
            <a:off x="400050" y="2311401"/>
            <a:ext cx="8721090" cy="590973"/>
          </a:xfrm>
          <a:prstGeom prst="rect">
            <a:avLst/>
          </a:prstGeom>
          <a:noFill/>
          <a:ln w="9525">
            <a:noFill/>
            <a:miter lim="800000"/>
            <a:headEnd/>
            <a:tailEnd/>
          </a:ln>
        </p:spPr>
        <p:txBody>
          <a:bodyPr lIns="96661" tIns="48331" rIns="96661" bIns="48331">
            <a:spAutoFit/>
          </a:bodyPr>
          <a:lstStyle/>
          <a:p>
            <a:pPr algn="ctr"/>
            <a:endParaRPr lang="en-US" sz="3200" b="1"/>
          </a:p>
        </p:txBody>
      </p:sp>
      <p:sp>
        <p:nvSpPr>
          <p:cNvPr id="5128" name="Rectangle 7"/>
          <p:cNvSpPr>
            <a:spLocks noChangeArrowheads="1"/>
          </p:cNvSpPr>
          <p:nvPr/>
        </p:nvSpPr>
        <p:spPr bwMode="auto">
          <a:xfrm>
            <a:off x="3027045" y="3461174"/>
            <a:ext cx="195025" cy="392853"/>
          </a:xfrm>
          <a:prstGeom prst="rect">
            <a:avLst/>
          </a:prstGeom>
          <a:noFill/>
          <a:ln w="9525">
            <a:noFill/>
            <a:miter lim="800000"/>
            <a:headEnd/>
            <a:tailEnd/>
          </a:ln>
        </p:spPr>
        <p:txBody>
          <a:bodyPr wrap="none" lIns="96661" tIns="48331" rIns="96661" bIns="48331">
            <a:spAutoFit/>
          </a:bodyPr>
          <a:lstStyle/>
          <a:p>
            <a:endParaRPr lang="en-US"/>
          </a:p>
        </p:txBody>
      </p:sp>
      <p:sp>
        <p:nvSpPr>
          <p:cNvPr id="5129" name="Rectangle 5"/>
          <p:cNvSpPr>
            <a:spLocks noGrp="1" noChangeArrowheads="1"/>
          </p:cNvSpPr>
          <p:nvPr>
            <p:ph type="ctrTitle"/>
          </p:nvPr>
        </p:nvSpPr>
        <p:spPr>
          <a:xfrm>
            <a:off x="480060" y="487680"/>
            <a:ext cx="6080760" cy="426720"/>
          </a:xfrm>
          <a:noFill/>
        </p:spPr>
        <p:txBody>
          <a:bodyPr>
            <a:spAutoFit/>
          </a:bodyPr>
          <a:lstStyle/>
          <a:p>
            <a:r>
              <a:rPr lang="en-US" sz="2100" b="1">
                <a:solidFill>
                  <a:schemeClr val="bg1"/>
                </a:solidFill>
              </a:rPr>
              <a:t>PERSIAN GULF BONUS PROGRAM SUMMARY</a:t>
            </a:r>
          </a:p>
        </p:txBody>
      </p:sp>
      <p:sp>
        <p:nvSpPr>
          <p:cNvPr id="17" name="Text Box 15"/>
          <p:cNvSpPr txBox="1">
            <a:spLocks noChangeArrowheads="1"/>
          </p:cNvSpPr>
          <p:nvPr/>
        </p:nvSpPr>
        <p:spPr bwMode="auto">
          <a:xfrm>
            <a:off x="480060" y="6339840"/>
            <a:ext cx="1840230" cy="394547"/>
          </a:xfrm>
          <a:prstGeom prst="rect">
            <a:avLst/>
          </a:prstGeom>
          <a:noFill/>
          <a:ln w="9525">
            <a:noFill/>
            <a:miter lim="800000"/>
            <a:headEnd/>
            <a:tailEnd/>
          </a:ln>
        </p:spPr>
        <p:txBody>
          <a:bodyPr lIns="96661" tIns="48331" rIns="96661" bIns="48331" anchor="ctr">
            <a:spAutoFit/>
          </a:bodyPr>
          <a:lstStyle>
            <a:defPPr>
              <a:defRPr lang="en-US"/>
            </a:defPPr>
            <a:lvl1pPr algn="l" rtl="0" fontAlgn="base">
              <a:spcBef>
                <a:spcPct val="0"/>
              </a:spcBef>
              <a:spcAft>
                <a:spcPct val="0"/>
              </a:spcAft>
              <a:defRPr b="1" kern="1200">
                <a:solidFill>
                  <a:schemeClr val="bg1"/>
                </a:solidFill>
                <a:latin typeface="Arial" charset="0"/>
                <a:ea typeface="+mn-ea"/>
                <a:cs typeface="+mn-cs"/>
              </a:defRPr>
            </a:lvl1pPr>
            <a:lvl2pPr marL="457200" algn="l" rtl="0" fontAlgn="base">
              <a:spcBef>
                <a:spcPct val="0"/>
              </a:spcBef>
              <a:spcAft>
                <a:spcPct val="0"/>
              </a:spcAft>
              <a:defRPr b="1" kern="1200">
                <a:solidFill>
                  <a:schemeClr val="bg1"/>
                </a:solidFill>
                <a:latin typeface="Arial" charset="0"/>
                <a:ea typeface="+mn-ea"/>
                <a:cs typeface="+mn-cs"/>
              </a:defRPr>
            </a:lvl2pPr>
            <a:lvl3pPr marL="914400" algn="l" rtl="0" fontAlgn="base">
              <a:spcBef>
                <a:spcPct val="0"/>
              </a:spcBef>
              <a:spcAft>
                <a:spcPct val="0"/>
              </a:spcAft>
              <a:defRPr b="1" kern="1200">
                <a:solidFill>
                  <a:schemeClr val="bg1"/>
                </a:solidFill>
                <a:latin typeface="Arial" charset="0"/>
                <a:ea typeface="+mn-ea"/>
                <a:cs typeface="+mn-cs"/>
              </a:defRPr>
            </a:lvl3pPr>
            <a:lvl4pPr marL="1371600" algn="l" rtl="0" fontAlgn="base">
              <a:spcBef>
                <a:spcPct val="0"/>
              </a:spcBef>
              <a:spcAft>
                <a:spcPct val="0"/>
              </a:spcAft>
              <a:defRPr b="1" kern="1200">
                <a:solidFill>
                  <a:schemeClr val="bg1"/>
                </a:solidFill>
                <a:latin typeface="Arial" charset="0"/>
                <a:ea typeface="+mn-ea"/>
                <a:cs typeface="+mn-cs"/>
              </a:defRPr>
            </a:lvl4pPr>
            <a:lvl5pPr marL="1828800" algn="l" rtl="0" fontAlgn="base">
              <a:spcBef>
                <a:spcPct val="0"/>
              </a:spcBef>
              <a:spcAft>
                <a:spcPct val="0"/>
              </a:spcAft>
              <a:defRPr b="1" kern="1200">
                <a:solidFill>
                  <a:schemeClr val="bg1"/>
                </a:solidFill>
                <a:latin typeface="Arial" charset="0"/>
                <a:ea typeface="+mn-ea"/>
                <a:cs typeface="+mn-cs"/>
              </a:defRPr>
            </a:lvl5pPr>
            <a:lvl6pPr marL="2286000" algn="l" defTabSz="914400" rtl="0" eaLnBrk="1" latinLnBrk="0" hangingPunct="1">
              <a:defRPr b="1" kern="1200">
                <a:solidFill>
                  <a:schemeClr val="bg1"/>
                </a:solidFill>
                <a:latin typeface="Arial" charset="0"/>
                <a:ea typeface="+mn-ea"/>
                <a:cs typeface="+mn-cs"/>
              </a:defRPr>
            </a:lvl6pPr>
            <a:lvl7pPr marL="2743200" algn="l" defTabSz="914400" rtl="0" eaLnBrk="1" latinLnBrk="0" hangingPunct="1">
              <a:defRPr b="1" kern="1200">
                <a:solidFill>
                  <a:schemeClr val="bg1"/>
                </a:solidFill>
                <a:latin typeface="Arial" charset="0"/>
                <a:ea typeface="+mn-ea"/>
                <a:cs typeface="+mn-cs"/>
              </a:defRPr>
            </a:lvl7pPr>
            <a:lvl8pPr marL="3200400" algn="l" defTabSz="914400" rtl="0" eaLnBrk="1" latinLnBrk="0" hangingPunct="1">
              <a:defRPr b="1" kern="1200">
                <a:solidFill>
                  <a:schemeClr val="bg1"/>
                </a:solidFill>
                <a:latin typeface="Arial" charset="0"/>
                <a:ea typeface="+mn-ea"/>
                <a:cs typeface="+mn-cs"/>
              </a:defRPr>
            </a:lvl8pPr>
            <a:lvl9pPr marL="3657600" algn="l" defTabSz="914400" rtl="0" eaLnBrk="1" latinLnBrk="0" hangingPunct="1">
              <a:defRPr b="1" kern="1200">
                <a:solidFill>
                  <a:schemeClr val="bg1"/>
                </a:solidFill>
                <a:latin typeface="Arial" charset="0"/>
                <a:ea typeface="+mn-ea"/>
                <a:cs typeface="+mn-cs"/>
              </a:defRPr>
            </a:lvl9pPr>
          </a:lstStyle>
          <a:p>
            <a:pPr eaLnBrk="0" fontAlgn="auto" hangingPunct="0">
              <a:spcBef>
                <a:spcPct val="50000"/>
              </a:spcBef>
              <a:spcAft>
                <a:spcPts val="0"/>
              </a:spcAft>
              <a:defRPr/>
            </a:pPr>
            <a:r>
              <a:rPr lang="en-US" dirty="0">
                <a:solidFill>
                  <a:prstClr val="black"/>
                </a:solidFill>
                <a:latin typeface="Arial" pitchFamily="34" charset="0"/>
                <a:cs typeface="Arial" pitchFamily="34" charset="0"/>
              </a:rPr>
              <a:t> </a:t>
            </a:r>
            <a:r>
              <a:rPr lang="en-US" sz="1300" dirty="0">
                <a:solidFill>
                  <a:prstClr val="black"/>
                </a:solidFill>
                <a:latin typeface="Arial" pitchFamily="34" charset="0"/>
                <a:cs typeface="Arial" pitchFamily="34" charset="0"/>
              </a:rPr>
              <a:t> </a:t>
            </a:r>
            <a:endParaRPr lang="en-US" sz="1300" dirty="0">
              <a:solidFill>
                <a:schemeClr val="bg1">
                  <a:lumMod val="50000"/>
                </a:schemeClr>
              </a:solidFill>
              <a:latin typeface="Arial" pitchFamily="34" charset="0"/>
              <a:cs typeface="Arial" pitchFamily="34" charset="0"/>
            </a:endParaRPr>
          </a:p>
        </p:txBody>
      </p:sp>
      <p:grpSp>
        <p:nvGrpSpPr>
          <p:cNvPr id="2" name="Group 13"/>
          <p:cNvGrpSpPr>
            <a:grpSpLocks/>
          </p:cNvGrpSpPr>
          <p:nvPr/>
        </p:nvGrpSpPr>
        <p:grpSpPr bwMode="auto">
          <a:xfrm>
            <a:off x="480060" y="406400"/>
            <a:ext cx="8644414" cy="692574"/>
            <a:chOff x="457200" y="381000"/>
            <a:chExt cx="8232775" cy="649288"/>
          </a:xfrm>
        </p:grpSpPr>
        <p:pic>
          <p:nvPicPr>
            <p:cNvPr id="5139" name="Picture 26" descr="Military Vet logo banner"/>
            <p:cNvPicPr>
              <a:picLocks noChangeAspect="1" noChangeArrowheads="1"/>
            </p:cNvPicPr>
            <p:nvPr/>
          </p:nvPicPr>
          <p:blipFill>
            <a:blip r:embed="rId4" cstate="print"/>
            <a:srcRect/>
            <a:stretch>
              <a:fillRect/>
            </a:stretch>
          </p:blipFill>
          <p:spPr bwMode="auto">
            <a:xfrm>
              <a:off x="457200" y="381000"/>
              <a:ext cx="8232775" cy="649288"/>
            </a:xfrm>
            <a:prstGeom prst="rect">
              <a:avLst/>
            </a:prstGeom>
            <a:noFill/>
            <a:ln w="9525">
              <a:noFill/>
              <a:miter lim="800000"/>
              <a:headEnd/>
              <a:tailEnd/>
            </a:ln>
          </p:spPr>
        </p:pic>
        <p:sp>
          <p:nvSpPr>
            <p:cNvPr id="12" name="Rectangle 5"/>
            <p:cNvSpPr txBox="1">
              <a:spLocks noChangeArrowheads="1"/>
            </p:cNvSpPr>
            <p:nvPr/>
          </p:nvSpPr>
          <p:spPr bwMode="auto">
            <a:xfrm>
              <a:off x="458788" y="457200"/>
              <a:ext cx="5791200" cy="400050"/>
            </a:xfrm>
            <a:prstGeom prst="rect">
              <a:avLst/>
            </a:prstGeom>
            <a:noFill/>
            <a:ln w="9525">
              <a:noFill/>
              <a:miter lim="800000"/>
              <a:headEnd/>
              <a:tailEnd/>
            </a:ln>
          </p:spPr>
          <p:txBody>
            <a:bodyPr anchor="ctr">
              <a:spAutoFit/>
            </a:bodyPr>
            <a:lstStyle/>
            <a:p>
              <a:pPr algn="ctr" eaLnBrk="0" hangingPunct="0">
                <a:defRPr/>
              </a:pPr>
              <a:r>
                <a:rPr lang="en-US" sz="2100" b="1" dirty="0">
                  <a:solidFill>
                    <a:schemeClr val="bg1"/>
                  </a:solidFill>
                  <a:latin typeface="+mj-lt"/>
                  <a:ea typeface="+mj-ea"/>
                  <a:cs typeface="+mj-cs"/>
                </a:rPr>
                <a:t>DISABLED VETERANS’ RETX PROGRAM</a:t>
              </a:r>
            </a:p>
          </p:txBody>
        </p:sp>
      </p:grpSp>
      <p:sp>
        <p:nvSpPr>
          <p:cNvPr id="5132" name="TextBox 12"/>
          <p:cNvSpPr txBox="1">
            <a:spLocks noChangeArrowheads="1"/>
          </p:cNvSpPr>
          <p:nvPr/>
        </p:nvSpPr>
        <p:spPr bwMode="auto">
          <a:xfrm>
            <a:off x="400050" y="4226560"/>
            <a:ext cx="2240280" cy="394547"/>
          </a:xfrm>
          <a:prstGeom prst="rect">
            <a:avLst/>
          </a:prstGeom>
          <a:noFill/>
          <a:ln w="9525">
            <a:noFill/>
            <a:miter lim="800000"/>
            <a:headEnd/>
            <a:tailEnd/>
          </a:ln>
        </p:spPr>
        <p:txBody>
          <a:bodyPr lIns="96661" tIns="48331" rIns="96661" bIns="48331">
            <a:spAutoFit/>
          </a:bodyPr>
          <a:lstStyle/>
          <a:p>
            <a:r>
              <a:rPr lang="en-US">
                <a:solidFill>
                  <a:schemeClr val="bg1"/>
                </a:solidFill>
              </a:rPr>
              <a:t>As of 15 Jan 14</a:t>
            </a:r>
          </a:p>
        </p:txBody>
      </p:sp>
      <p:grpSp>
        <p:nvGrpSpPr>
          <p:cNvPr id="3" name="Group 14"/>
          <p:cNvGrpSpPr>
            <a:grpSpLocks/>
          </p:cNvGrpSpPr>
          <p:nvPr/>
        </p:nvGrpSpPr>
        <p:grpSpPr bwMode="auto">
          <a:xfrm>
            <a:off x="480060" y="6421120"/>
            <a:ext cx="8801100" cy="689420"/>
            <a:chOff x="457200" y="6019799"/>
            <a:chExt cx="8382000" cy="646549"/>
          </a:xfrm>
        </p:grpSpPr>
        <p:pic>
          <p:nvPicPr>
            <p:cNvPr id="5135" name="Picture 25" descr="red bottom banner"/>
            <p:cNvPicPr>
              <a:picLocks noChangeAspect="1" noChangeArrowheads="1"/>
            </p:cNvPicPr>
            <p:nvPr/>
          </p:nvPicPr>
          <p:blipFill>
            <a:blip r:embed="rId5" cstate="print"/>
            <a:srcRect/>
            <a:stretch>
              <a:fillRect/>
            </a:stretch>
          </p:blipFill>
          <p:spPr bwMode="auto">
            <a:xfrm>
              <a:off x="457200" y="6022975"/>
              <a:ext cx="8382000" cy="377825"/>
            </a:xfrm>
            <a:prstGeom prst="rect">
              <a:avLst/>
            </a:prstGeom>
            <a:noFill/>
            <a:ln w="9525">
              <a:noFill/>
              <a:miter lim="800000"/>
              <a:headEnd/>
              <a:tailEnd/>
            </a:ln>
          </p:spPr>
        </p:pic>
        <p:sp>
          <p:nvSpPr>
            <p:cNvPr id="5136" name="Rectangle 8"/>
            <p:cNvSpPr>
              <a:spLocks noChangeArrowheads="1"/>
            </p:cNvSpPr>
            <p:nvPr/>
          </p:nvSpPr>
          <p:spPr bwMode="auto">
            <a:xfrm>
              <a:off x="7772400" y="6019800"/>
              <a:ext cx="1066800" cy="381000"/>
            </a:xfrm>
            <a:prstGeom prst="rect">
              <a:avLst/>
            </a:prstGeom>
            <a:noFill/>
            <a:ln w="9525">
              <a:noFill/>
              <a:miter lim="800000"/>
              <a:headEnd/>
              <a:tailEnd/>
            </a:ln>
          </p:spPr>
          <p:txBody>
            <a:bodyPr anchor="ctr"/>
            <a:lstStyle/>
            <a:p>
              <a:r>
                <a:rPr lang="en-US" sz="1300">
                  <a:solidFill>
                    <a:schemeClr val="bg1"/>
                  </a:solidFill>
                  <a:latin typeface="Verdana" pitchFamily="34" charset="0"/>
                </a:rPr>
                <a:t>&gt; country</a:t>
              </a:r>
            </a:p>
          </p:txBody>
        </p:sp>
        <p:sp>
          <p:nvSpPr>
            <p:cNvPr id="5137" name="Rectangle 10"/>
            <p:cNvSpPr>
              <a:spLocks noChangeArrowheads="1"/>
            </p:cNvSpPr>
            <p:nvPr/>
          </p:nvSpPr>
          <p:spPr bwMode="auto">
            <a:xfrm>
              <a:off x="3810000" y="6019800"/>
              <a:ext cx="3962400" cy="381000"/>
            </a:xfrm>
            <a:prstGeom prst="rect">
              <a:avLst/>
            </a:prstGeom>
            <a:noFill/>
            <a:ln w="9525">
              <a:noFill/>
              <a:miter lim="800000"/>
              <a:headEnd/>
              <a:tailEnd/>
            </a:ln>
          </p:spPr>
          <p:txBody>
            <a:bodyPr anchor="ctr"/>
            <a:lstStyle/>
            <a:p>
              <a:pPr algn="r"/>
              <a:r>
                <a:rPr lang="en-US" sz="1300">
                  <a:solidFill>
                    <a:schemeClr val="bg1"/>
                  </a:solidFill>
                  <a:latin typeface="Verdana" pitchFamily="34" charset="0"/>
                </a:rPr>
                <a:t>  &gt; community &gt; commonwealth </a:t>
              </a:r>
            </a:p>
          </p:txBody>
        </p:sp>
        <p:sp>
          <p:nvSpPr>
            <p:cNvPr id="20" name="Rectangle 19"/>
            <p:cNvSpPr/>
            <p:nvPr/>
          </p:nvSpPr>
          <p:spPr>
            <a:xfrm>
              <a:off x="457200" y="6019799"/>
              <a:ext cx="2123402" cy="646549"/>
            </a:xfrm>
            <a:prstGeom prst="rect">
              <a:avLst/>
            </a:prstGeom>
          </p:spPr>
          <p:txBody>
            <a:bodyPr wrap="none">
              <a:spAutoFit/>
            </a:bodyPr>
            <a:lstStyle/>
            <a:p>
              <a:pPr>
                <a:defRPr/>
              </a:pPr>
              <a:r>
                <a:rPr lang="en-US" dirty="0">
                  <a:solidFill>
                    <a:schemeClr val="bg1"/>
                  </a:solidFill>
                  <a:latin typeface="Times New Roman" pitchFamily="18" charset="0"/>
                  <a:cs typeface="Times New Roman" pitchFamily="18" charset="0"/>
                </a:rPr>
                <a:t>As of </a:t>
              </a:r>
              <a:r>
                <a:rPr lang="en-US" dirty="0" smtClean="0">
                  <a:solidFill>
                    <a:schemeClr val="bg1"/>
                  </a:solidFill>
                  <a:latin typeface="Times New Roman" pitchFamily="18" charset="0"/>
                  <a:cs typeface="Times New Roman" pitchFamily="18" charset="0"/>
                </a:rPr>
                <a:t> 20 MAY 2015</a:t>
              </a:r>
              <a:endParaRPr lang="en-US" dirty="0">
                <a:solidFill>
                  <a:schemeClr val="bg1"/>
                </a:solidFill>
                <a:latin typeface="Times New Roman" pitchFamily="18" charset="0"/>
                <a:cs typeface="Times New Roman" pitchFamily="18" charset="0"/>
              </a:endParaRPr>
            </a:p>
            <a:p>
              <a:pPr>
                <a:defRPr/>
              </a:pPr>
              <a:r>
                <a:rPr lang="en-US" dirty="0">
                  <a:solidFill>
                    <a:schemeClr val="bg1"/>
                  </a:solidFill>
                  <a:latin typeface="+mn-lt"/>
                  <a:cs typeface="Arial" pitchFamily="34" charset="0"/>
                </a:rPr>
                <a:t> MAY 14</a:t>
              </a:r>
              <a:endParaRPr lang="en-US" dirty="0">
                <a:solidFill>
                  <a:schemeClr val="bg1"/>
                </a:solidFill>
                <a:latin typeface="+mn-lt"/>
              </a:endParaRPr>
            </a:p>
          </p:txBody>
        </p:sp>
      </p:grpSp>
      <p:sp>
        <p:nvSpPr>
          <p:cNvPr id="21" name="TextBox 5"/>
          <p:cNvSpPr txBox="1">
            <a:spLocks noChangeArrowheads="1"/>
          </p:cNvSpPr>
          <p:nvPr/>
        </p:nvSpPr>
        <p:spPr bwMode="auto">
          <a:xfrm>
            <a:off x="400050" y="5933440"/>
            <a:ext cx="8481060" cy="360681"/>
          </a:xfrm>
          <a:prstGeom prst="rect">
            <a:avLst/>
          </a:prstGeom>
          <a:noFill/>
          <a:ln w="9525">
            <a:noFill/>
            <a:miter lim="800000"/>
            <a:headEnd/>
            <a:tailEnd/>
          </a:ln>
        </p:spPr>
        <p:txBody>
          <a:bodyPr lIns="96661" tIns="48331" rIns="96661" bIns="48331">
            <a:spAutoFit/>
          </a:bodyPr>
          <a:lstStyle/>
          <a:p>
            <a:pPr algn="ctr">
              <a:defRPr/>
            </a:pPr>
            <a:r>
              <a:rPr lang="en-US" sz="1700" dirty="0">
                <a:latin typeface="+mn-lt"/>
              </a:rPr>
              <a:t>*543</a:t>
            </a:r>
            <a:r>
              <a:rPr lang="en-US" sz="1500" dirty="0">
                <a:latin typeface="+mn-lt"/>
              </a:rPr>
              <a:t> Applications Received since </a:t>
            </a:r>
            <a:r>
              <a:rPr lang="en-US" sz="1500" dirty="0"/>
              <a:t>Mar 28</a:t>
            </a:r>
            <a:r>
              <a:rPr lang="en-US" sz="1500" dirty="0">
                <a:latin typeface="+mn-lt"/>
              </a:rPr>
              <a:t>, 2015</a:t>
            </a:r>
          </a:p>
        </p:txBody>
      </p:sp>
      <p:graphicFrame>
        <p:nvGraphicFramePr>
          <p:cNvPr id="5122" name="Content Placeholder 3"/>
          <p:cNvGraphicFramePr>
            <a:graphicFrameLocks noGrp="1"/>
          </p:cNvGraphicFramePr>
          <p:nvPr>
            <p:extLst>
              <p:ext uri="{D42A27DB-BD31-4B8C-83A1-F6EECF244321}">
                <p14:modId xmlns:p14="http://schemas.microsoft.com/office/powerpoint/2010/main" val="3865833871"/>
              </p:ext>
            </p:extLst>
          </p:nvPr>
        </p:nvGraphicFramePr>
        <p:xfrm>
          <a:off x="318374" y="1219202"/>
          <a:ext cx="8884444" cy="3982719"/>
        </p:xfrm>
        <a:graphic>
          <a:graphicData uri="http://schemas.openxmlformats.org/presentationml/2006/ole">
            <mc:AlternateContent xmlns:mc="http://schemas.openxmlformats.org/markup-compatibility/2006">
              <mc:Choice xmlns:v="urn:schemas-microsoft-com:vml" Requires="v">
                <p:oleObj spid="_x0000_s7176" name="Worksheet" r:id="rId7" imgW="6991249" imgH="2790718" progId="Excel.Sheet.8">
                  <p:embed/>
                </p:oleObj>
              </mc:Choice>
              <mc:Fallback>
                <p:oleObj name="Worksheet" r:id="rId7" imgW="6991249" imgH="2790718" progId="Excel.Sheet.8">
                  <p:embed/>
                  <p:pic>
                    <p:nvPicPr>
                      <p:cNvPr id="0" name=""/>
                      <p:cNvPicPr>
                        <a:picLocks noGrp="1" noChangeArrowheads="1"/>
                      </p:cNvPicPr>
                      <p:nvPr/>
                    </p:nvPicPr>
                    <p:blipFill>
                      <a:blip r:embed="rId8"/>
                      <a:srcRect/>
                      <a:stretch>
                        <a:fillRect/>
                      </a:stretch>
                    </p:blipFill>
                    <p:spPr bwMode="auto">
                      <a:xfrm>
                        <a:off x="318374" y="1219202"/>
                        <a:ext cx="8884444" cy="3982719"/>
                      </a:xfrm>
                      <a:prstGeom prst="rect">
                        <a:avLst/>
                      </a:prstGeom>
                      <a:noFill/>
                    </p:spPr>
                  </p:pic>
                </p:oleObj>
              </mc:Fallback>
            </mc:AlternateContent>
          </a:graphicData>
        </a:graphic>
      </p:graphicFrame>
    </p:spTree>
    <p:extLst>
      <p:ext uri="{BB962C8B-B14F-4D97-AF65-F5344CB8AC3E}">
        <p14:creationId xmlns:p14="http://schemas.microsoft.com/office/powerpoint/2010/main" val="12181059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6" descr="Military Vet logo banner"/>
          <p:cNvPicPr>
            <a:picLocks noChangeAspect="1" noChangeArrowheads="1"/>
          </p:cNvPicPr>
          <p:nvPr/>
        </p:nvPicPr>
        <p:blipFill>
          <a:blip r:embed="rId2" cstate="print"/>
          <a:srcRect/>
          <a:stretch>
            <a:fillRect/>
          </a:stretch>
        </p:blipFill>
        <p:spPr bwMode="auto">
          <a:xfrm>
            <a:off x="478394" y="406400"/>
            <a:ext cx="8644414" cy="692574"/>
          </a:xfrm>
          <a:prstGeom prst="rect">
            <a:avLst/>
          </a:prstGeom>
          <a:noFill/>
          <a:ln w="9525">
            <a:noFill/>
            <a:miter lim="800000"/>
            <a:headEnd/>
            <a:tailEnd/>
          </a:ln>
        </p:spPr>
      </p:pic>
      <p:pic>
        <p:nvPicPr>
          <p:cNvPr id="15363" name="Picture 25" descr="red bottom banner"/>
          <p:cNvPicPr>
            <a:picLocks noChangeAspect="1" noChangeArrowheads="1"/>
          </p:cNvPicPr>
          <p:nvPr/>
        </p:nvPicPr>
        <p:blipFill>
          <a:blip r:embed="rId3" cstate="print"/>
          <a:srcRect/>
          <a:stretch>
            <a:fillRect/>
          </a:stretch>
        </p:blipFill>
        <p:spPr bwMode="auto">
          <a:xfrm>
            <a:off x="480060" y="6343227"/>
            <a:ext cx="8801100" cy="403013"/>
          </a:xfrm>
          <a:prstGeom prst="rect">
            <a:avLst/>
          </a:prstGeom>
          <a:noFill/>
          <a:ln w="9525">
            <a:noFill/>
            <a:miter lim="800000"/>
            <a:headEnd/>
            <a:tailEnd/>
          </a:ln>
        </p:spPr>
      </p:pic>
      <p:sp>
        <p:nvSpPr>
          <p:cNvPr id="15364" name="Rectangle 8"/>
          <p:cNvSpPr>
            <a:spLocks noChangeArrowheads="1"/>
          </p:cNvSpPr>
          <p:nvPr/>
        </p:nvSpPr>
        <p:spPr bwMode="auto">
          <a:xfrm>
            <a:off x="8001000" y="6339840"/>
            <a:ext cx="1280160" cy="406400"/>
          </a:xfrm>
          <a:prstGeom prst="rect">
            <a:avLst/>
          </a:prstGeom>
          <a:noFill/>
          <a:ln w="9525">
            <a:noFill/>
            <a:miter lim="800000"/>
            <a:headEnd/>
            <a:tailEnd/>
          </a:ln>
        </p:spPr>
        <p:txBody>
          <a:bodyPr lIns="96661" tIns="48331" rIns="96661" bIns="48331" anchor="ctr"/>
          <a:lstStyle/>
          <a:p>
            <a:r>
              <a:rPr lang="en-US" sz="1300">
                <a:solidFill>
                  <a:schemeClr val="bg1"/>
                </a:solidFill>
                <a:latin typeface="Verdana" pitchFamily="34" charset="0"/>
              </a:rPr>
              <a:t>&gt; Technology</a:t>
            </a:r>
          </a:p>
        </p:txBody>
      </p:sp>
      <p:sp>
        <p:nvSpPr>
          <p:cNvPr id="15365" name="Rectangle 10"/>
          <p:cNvSpPr>
            <a:spLocks noChangeArrowheads="1"/>
          </p:cNvSpPr>
          <p:nvPr/>
        </p:nvSpPr>
        <p:spPr bwMode="auto">
          <a:xfrm>
            <a:off x="3920490" y="6339840"/>
            <a:ext cx="4160520" cy="406400"/>
          </a:xfrm>
          <a:prstGeom prst="rect">
            <a:avLst/>
          </a:prstGeom>
          <a:noFill/>
          <a:ln w="9525">
            <a:noFill/>
            <a:miter lim="800000"/>
            <a:headEnd/>
            <a:tailEnd/>
          </a:ln>
        </p:spPr>
        <p:txBody>
          <a:bodyPr lIns="96661" tIns="48331" rIns="96661" bIns="48331" anchor="ctr"/>
          <a:lstStyle/>
          <a:p>
            <a:pPr algn="r"/>
            <a:r>
              <a:rPr lang="en-US" sz="1300">
                <a:solidFill>
                  <a:schemeClr val="bg1"/>
                </a:solidFill>
                <a:latin typeface="Verdana" pitchFamily="34" charset="0"/>
              </a:rPr>
              <a:t>  &gt; People &gt; Processes </a:t>
            </a:r>
          </a:p>
        </p:txBody>
      </p:sp>
      <p:sp>
        <p:nvSpPr>
          <p:cNvPr id="15366" name="Rectangle 2"/>
          <p:cNvSpPr>
            <a:spLocks noChangeArrowheads="1"/>
          </p:cNvSpPr>
          <p:nvPr/>
        </p:nvSpPr>
        <p:spPr bwMode="auto">
          <a:xfrm>
            <a:off x="400050" y="2311401"/>
            <a:ext cx="8721090" cy="590973"/>
          </a:xfrm>
          <a:prstGeom prst="rect">
            <a:avLst/>
          </a:prstGeom>
          <a:noFill/>
          <a:ln w="9525">
            <a:noFill/>
            <a:miter lim="800000"/>
            <a:headEnd/>
            <a:tailEnd/>
          </a:ln>
        </p:spPr>
        <p:txBody>
          <a:bodyPr lIns="96661" tIns="48331" rIns="96661" bIns="48331">
            <a:spAutoFit/>
          </a:bodyPr>
          <a:lstStyle/>
          <a:p>
            <a:pPr algn="ctr"/>
            <a:endParaRPr lang="en-US" sz="3200" b="1"/>
          </a:p>
        </p:txBody>
      </p:sp>
      <p:sp>
        <p:nvSpPr>
          <p:cNvPr id="15367" name="Rectangle 7"/>
          <p:cNvSpPr>
            <a:spLocks noChangeArrowheads="1"/>
          </p:cNvSpPr>
          <p:nvPr/>
        </p:nvSpPr>
        <p:spPr bwMode="auto">
          <a:xfrm>
            <a:off x="3027045" y="3461174"/>
            <a:ext cx="195025" cy="392853"/>
          </a:xfrm>
          <a:prstGeom prst="rect">
            <a:avLst/>
          </a:prstGeom>
          <a:noFill/>
          <a:ln w="9525">
            <a:noFill/>
            <a:miter lim="800000"/>
            <a:headEnd/>
            <a:tailEnd/>
          </a:ln>
        </p:spPr>
        <p:txBody>
          <a:bodyPr wrap="none" lIns="96661" tIns="48331" rIns="96661" bIns="48331">
            <a:spAutoFit/>
          </a:bodyPr>
          <a:lstStyle/>
          <a:p>
            <a:endParaRPr lang="en-US"/>
          </a:p>
        </p:txBody>
      </p:sp>
      <p:sp>
        <p:nvSpPr>
          <p:cNvPr id="15368" name="Rectangle 5"/>
          <p:cNvSpPr>
            <a:spLocks noGrp="1" noChangeArrowheads="1"/>
          </p:cNvSpPr>
          <p:nvPr>
            <p:ph type="ctrTitle"/>
          </p:nvPr>
        </p:nvSpPr>
        <p:spPr>
          <a:xfrm>
            <a:off x="480060" y="487680"/>
            <a:ext cx="6080760" cy="426720"/>
          </a:xfrm>
          <a:noFill/>
        </p:spPr>
        <p:txBody>
          <a:bodyPr>
            <a:spAutoFit/>
          </a:bodyPr>
          <a:lstStyle/>
          <a:p>
            <a:r>
              <a:rPr lang="en-US" sz="2100" b="1">
                <a:solidFill>
                  <a:schemeClr val="bg1"/>
                </a:solidFill>
              </a:rPr>
              <a:t>PERSIAN GULF BONUS PROGRAM SUMMARY</a:t>
            </a:r>
          </a:p>
        </p:txBody>
      </p:sp>
      <p:sp>
        <p:nvSpPr>
          <p:cNvPr id="17" name="Text Box 15"/>
          <p:cNvSpPr txBox="1">
            <a:spLocks noChangeArrowheads="1"/>
          </p:cNvSpPr>
          <p:nvPr/>
        </p:nvSpPr>
        <p:spPr bwMode="auto">
          <a:xfrm>
            <a:off x="480060" y="6339840"/>
            <a:ext cx="1840230" cy="394547"/>
          </a:xfrm>
          <a:prstGeom prst="rect">
            <a:avLst/>
          </a:prstGeom>
          <a:noFill/>
          <a:ln w="9525">
            <a:noFill/>
            <a:miter lim="800000"/>
            <a:headEnd/>
            <a:tailEnd/>
          </a:ln>
        </p:spPr>
        <p:txBody>
          <a:bodyPr lIns="96661" tIns="48331" rIns="96661" bIns="48331" anchor="ctr">
            <a:spAutoFit/>
          </a:bodyPr>
          <a:lstStyle>
            <a:defPPr>
              <a:defRPr lang="en-US"/>
            </a:defPPr>
            <a:lvl1pPr algn="l" rtl="0" fontAlgn="base">
              <a:spcBef>
                <a:spcPct val="0"/>
              </a:spcBef>
              <a:spcAft>
                <a:spcPct val="0"/>
              </a:spcAft>
              <a:defRPr b="1" kern="1200">
                <a:solidFill>
                  <a:schemeClr val="bg1"/>
                </a:solidFill>
                <a:latin typeface="Arial" charset="0"/>
                <a:ea typeface="+mn-ea"/>
                <a:cs typeface="+mn-cs"/>
              </a:defRPr>
            </a:lvl1pPr>
            <a:lvl2pPr marL="457200" algn="l" rtl="0" fontAlgn="base">
              <a:spcBef>
                <a:spcPct val="0"/>
              </a:spcBef>
              <a:spcAft>
                <a:spcPct val="0"/>
              </a:spcAft>
              <a:defRPr b="1" kern="1200">
                <a:solidFill>
                  <a:schemeClr val="bg1"/>
                </a:solidFill>
                <a:latin typeface="Arial" charset="0"/>
                <a:ea typeface="+mn-ea"/>
                <a:cs typeface="+mn-cs"/>
              </a:defRPr>
            </a:lvl2pPr>
            <a:lvl3pPr marL="914400" algn="l" rtl="0" fontAlgn="base">
              <a:spcBef>
                <a:spcPct val="0"/>
              </a:spcBef>
              <a:spcAft>
                <a:spcPct val="0"/>
              </a:spcAft>
              <a:defRPr b="1" kern="1200">
                <a:solidFill>
                  <a:schemeClr val="bg1"/>
                </a:solidFill>
                <a:latin typeface="Arial" charset="0"/>
                <a:ea typeface="+mn-ea"/>
                <a:cs typeface="+mn-cs"/>
              </a:defRPr>
            </a:lvl3pPr>
            <a:lvl4pPr marL="1371600" algn="l" rtl="0" fontAlgn="base">
              <a:spcBef>
                <a:spcPct val="0"/>
              </a:spcBef>
              <a:spcAft>
                <a:spcPct val="0"/>
              </a:spcAft>
              <a:defRPr b="1" kern="1200">
                <a:solidFill>
                  <a:schemeClr val="bg1"/>
                </a:solidFill>
                <a:latin typeface="Arial" charset="0"/>
                <a:ea typeface="+mn-ea"/>
                <a:cs typeface="+mn-cs"/>
              </a:defRPr>
            </a:lvl4pPr>
            <a:lvl5pPr marL="1828800" algn="l" rtl="0" fontAlgn="base">
              <a:spcBef>
                <a:spcPct val="0"/>
              </a:spcBef>
              <a:spcAft>
                <a:spcPct val="0"/>
              </a:spcAft>
              <a:defRPr b="1" kern="1200">
                <a:solidFill>
                  <a:schemeClr val="bg1"/>
                </a:solidFill>
                <a:latin typeface="Arial" charset="0"/>
                <a:ea typeface="+mn-ea"/>
                <a:cs typeface="+mn-cs"/>
              </a:defRPr>
            </a:lvl5pPr>
            <a:lvl6pPr marL="2286000" algn="l" defTabSz="914400" rtl="0" eaLnBrk="1" latinLnBrk="0" hangingPunct="1">
              <a:defRPr b="1" kern="1200">
                <a:solidFill>
                  <a:schemeClr val="bg1"/>
                </a:solidFill>
                <a:latin typeface="Arial" charset="0"/>
                <a:ea typeface="+mn-ea"/>
                <a:cs typeface="+mn-cs"/>
              </a:defRPr>
            </a:lvl6pPr>
            <a:lvl7pPr marL="2743200" algn="l" defTabSz="914400" rtl="0" eaLnBrk="1" latinLnBrk="0" hangingPunct="1">
              <a:defRPr b="1" kern="1200">
                <a:solidFill>
                  <a:schemeClr val="bg1"/>
                </a:solidFill>
                <a:latin typeface="Arial" charset="0"/>
                <a:ea typeface="+mn-ea"/>
                <a:cs typeface="+mn-cs"/>
              </a:defRPr>
            </a:lvl7pPr>
            <a:lvl8pPr marL="3200400" algn="l" defTabSz="914400" rtl="0" eaLnBrk="1" latinLnBrk="0" hangingPunct="1">
              <a:defRPr b="1" kern="1200">
                <a:solidFill>
                  <a:schemeClr val="bg1"/>
                </a:solidFill>
                <a:latin typeface="Arial" charset="0"/>
                <a:ea typeface="+mn-ea"/>
                <a:cs typeface="+mn-cs"/>
              </a:defRPr>
            </a:lvl8pPr>
            <a:lvl9pPr marL="3657600" algn="l" defTabSz="914400" rtl="0" eaLnBrk="1" latinLnBrk="0" hangingPunct="1">
              <a:defRPr b="1" kern="1200">
                <a:solidFill>
                  <a:schemeClr val="bg1"/>
                </a:solidFill>
                <a:latin typeface="Arial" charset="0"/>
                <a:ea typeface="+mn-ea"/>
                <a:cs typeface="+mn-cs"/>
              </a:defRPr>
            </a:lvl9pPr>
          </a:lstStyle>
          <a:p>
            <a:pPr eaLnBrk="0" fontAlgn="auto" hangingPunct="0">
              <a:spcBef>
                <a:spcPct val="50000"/>
              </a:spcBef>
              <a:spcAft>
                <a:spcPts val="0"/>
              </a:spcAft>
              <a:defRPr/>
            </a:pPr>
            <a:r>
              <a:rPr lang="en-US" dirty="0">
                <a:solidFill>
                  <a:prstClr val="black"/>
                </a:solidFill>
                <a:latin typeface="Arial" pitchFamily="34" charset="0"/>
                <a:cs typeface="Arial" pitchFamily="34" charset="0"/>
              </a:rPr>
              <a:t> </a:t>
            </a:r>
            <a:r>
              <a:rPr lang="en-US" sz="1300" dirty="0">
                <a:solidFill>
                  <a:prstClr val="black"/>
                </a:solidFill>
                <a:latin typeface="Arial" pitchFamily="34" charset="0"/>
                <a:cs typeface="Arial" pitchFamily="34" charset="0"/>
              </a:rPr>
              <a:t> </a:t>
            </a:r>
            <a:endParaRPr lang="en-US" sz="1300" dirty="0">
              <a:solidFill>
                <a:schemeClr val="bg1">
                  <a:lumMod val="50000"/>
                </a:schemeClr>
              </a:solidFill>
              <a:latin typeface="Arial" pitchFamily="34" charset="0"/>
              <a:cs typeface="Arial" pitchFamily="34" charset="0"/>
            </a:endParaRPr>
          </a:p>
        </p:txBody>
      </p:sp>
      <p:grpSp>
        <p:nvGrpSpPr>
          <p:cNvPr id="2" name="Group 13"/>
          <p:cNvGrpSpPr>
            <a:grpSpLocks/>
          </p:cNvGrpSpPr>
          <p:nvPr/>
        </p:nvGrpSpPr>
        <p:grpSpPr bwMode="auto">
          <a:xfrm>
            <a:off x="480060" y="406400"/>
            <a:ext cx="8644414" cy="692574"/>
            <a:chOff x="457200" y="381000"/>
            <a:chExt cx="8232775" cy="649288"/>
          </a:xfrm>
        </p:grpSpPr>
        <p:pic>
          <p:nvPicPr>
            <p:cNvPr id="15379" name="Picture 26" descr="Military Vet logo banner"/>
            <p:cNvPicPr>
              <a:picLocks noChangeAspect="1" noChangeArrowheads="1"/>
            </p:cNvPicPr>
            <p:nvPr/>
          </p:nvPicPr>
          <p:blipFill>
            <a:blip r:embed="rId2" cstate="print"/>
            <a:srcRect/>
            <a:stretch>
              <a:fillRect/>
            </a:stretch>
          </p:blipFill>
          <p:spPr bwMode="auto">
            <a:xfrm>
              <a:off x="457200" y="381000"/>
              <a:ext cx="8232775" cy="649288"/>
            </a:xfrm>
            <a:prstGeom prst="rect">
              <a:avLst/>
            </a:prstGeom>
            <a:noFill/>
            <a:ln w="9525">
              <a:noFill/>
              <a:miter lim="800000"/>
              <a:headEnd/>
              <a:tailEnd/>
            </a:ln>
          </p:spPr>
        </p:pic>
        <p:sp>
          <p:nvSpPr>
            <p:cNvPr id="12" name="Rectangle 5"/>
            <p:cNvSpPr txBox="1">
              <a:spLocks noChangeArrowheads="1"/>
            </p:cNvSpPr>
            <p:nvPr/>
          </p:nvSpPr>
          <p:spPr bwMode="auto">
            <a:xfrm>
              <a:off x="458788" y="457200"/>
              <a:ext cx="5791200" cy="400050"/>
            </a:xfrm>
            <a:prstGeom prst="rect">
              <a:avLst/>
            </a:prstGeom>
            <a:noFill/>
            <a:ln w="9525">
              <a:noFill/>
              <a:miter lim="800000"/>
              <a:headEnd/>
              <a:tailEnd/>
            </a:ln>
          </p:spPr>
          <p:txBody>
            <a:bodyPr anchor="ctr">
              <a:spAutoFit/>
            </a:bodyPr>
            <a:lstStyle/>
            <a:p>
              <a:pPr algn="ctr" eaLnBrk="0" hangingPunct="0">
                <a:defRPr/>
              </a:pPr>
              <a:r>
                <a:rPr lang="en-US" sz="2100" b="1" dirty="0">
                  <a:solidFill>
                    <a:schemeClr val="bg1"/>
                  </a:solidFill>
                  <a:latin typeface="+mj-lt"/>
                  <a:ea typeface="+mj-ea"/>
                  <a:cs typeface="+mj-cs"/>
                </a:rPr>
                <a:t>PERSIAN GULF VETERANS BENEFIT PROGRAM</a:t>
              </a:r>
            </a:p>
          </p:txBody>
        </p:sp>
      </p:grpSp>
      <p:grpSp>
        <p:nvGrpSpPr>
          <p:cNvPr id="3" name="Group 14"/>
          <p:cNvGrpSpPr>
            <a:grpSpLocks/>
          </p:cNvGrpSpPr>
          <p:nvPr/>
        </p:nvGrpSpPr>
        <p:grpSpPr bwMode="auto">
          <a:xfrm>
            <a:off x="480060" y="6421120"/>
            <a:ext cx="8801100" cy="406400"/>
            <a:chOff x="457200" y="6019800"/>
            <a:chExt cx="8382000" cy="381000"/>
          </a:xfrm>
        </p:grpSpPr>
        <p:pic>
          <p:nvPicPr>
            <p:cNvPr id="15375" name="Picture 25" descr="red bottom banner"/>
            <p:cNvPicPr>
              <a:picLocks noChangeAspect="1" noChangeArrowheads="1"/>
            </p:cNvPicPr>
            <p:nvPr/>
          </p:nvPicPr>
          <p:blipFill>
            <a:blip r:embed="rId3" cstate="print"/>
            <a:srcRect/>
            <a:stretch>
              <a:fillRect/>
            </a:stretch>
          </p:blipFill>
          <p:spPr bwMode="auto">
            <a:xfrm>
              <a:off x="457200" y="6022975"/>
              <a:ext cx="8382000" cy="377825"/>
            </a:xfrm>
            <a:prstGeom prst="rect">
              <a:avLst/>
            </a:prstGeom>
            <a:noFill/>
            <a:ln w="9525">
              <a:noFill/>
              <a:miter lim="800000"/>
              <a:headEnd/>
              <a:tailEnd/>
            </a:ln>
          </p:spPr>
        </p:pic>
        <p:sp>
          <p:nvSpPr>
            <p:cNvPr id="15376" name="Rectangle 8"/>
            <p:cNvSpPr>
              <a:spLocks noChangeArrowheads="1"/>
            </p:cNvSpPr>
            <p:nvPr/>
          </p:nvSpPr>
          <p:spPr bwMode="auto">
            <a:xfrm>
              <a:off x="7696200" y="6019800"/>
              <a:ext cx="1066800" cy="381000"/>
            </a:xfrm>
            <a:prstGeom prst="rect">
              <a:avLst/>
            </a:prstGeom>
            <a:noFill/>
            <a:ln w="9525">
              <a:noFill/>
              <a:miter lim="800000"/>
              <a:headEnd/>
              <a:tailEnd/>
            </a:ln>
          </p:spPr>
          <p:txBody>
            <a:bodyPr anchor="ctr"/>
            <a:lstStyle/>
            <a:p>
              <a:r>
                <a:rPr lang="en-US" sz="1300">
                  <a:solidFill>
                    <a:schemeClr val="bg1"/>
                  </a:solidFill>
                  <a:latin typeface="Verdana" pitchFamily="34" charset="0"/>
                </a:rPr>
                <a:t>&gt; country</a:t>
              </a:r>
            </a:p>
          </p:txBody>
        </p:sp>
        <p:sp>
          <p:nvSpPr>
            <p:cNvPr id="15377" name="Rectangle 10"/>
            <p:cNvSpPr>
              <a:spLocks noChangeArrowheads="1"/>
            </p:cNvSpPr>
            <p:nvPr/>
          </p:nvSpPr>
          <p:spPr bwMode="auto">
            <a:xfrm>
              <a:off x="3810000" y="6019800"/>
              <a:ext cx="3962400" cy="381000"/>
            </a:xfrm>
            <a:prstGeom prst="rect">
              <a:avLst/>
            </a:prstGeom>
            <a:noFill/>
            <a:ln w="9525">
              <a:noFill/>
              <a:miter lim="800000"/>
              <a:headEnd/>
              <a:tailEnd/>
            </a:ln>
          </p:spPr>
          <p:txBody>
            <a:bodyPr anchor="ctr"/>
            <a:lstStyle/>
            <a:p>
              <a:pPr algn="r"/>
              <a:r>
                <a:rPr lang="en-US" sz="1300">
                  <a:solidFill>
                    <a:schemeClr val="bg1"/>
                  </a:solidFill>
                  <a:latin typeface="Verdana" pitchFamily="34" charset="0"/>
                </a:rPr>
                <a:t>  &gt; community &gt; commonwealth </a:t>
              </a:r>
            </a:p>
          </p:txBody>
        </p:sp>
        <p:sp>
          <p:nvSpPr>
            <p:cNvPr id="20" name="Rectangle 19"/>
            <p:cNvSpPr/>
            <p:nvPr/>
          </p:nvSpPr>
          <p:spPr>
            <a:xfrm>
              <a:off x="485775" y="6019800"/>
              <a:ext cx="2123402" cy="369332"/>
            </a:xfrm>
            <a:prstGeom prst="rect">
              <a:avLst/>
            </a:prstGeom>
          </p:spPr>
          <p:txBody>
            <a:bodyPr wrap="none">
              <a:spAutoFit/>
            </a:bodyPr>
            <a:lstStyle/>
            <a:p>
              <a:pPr>
                <a:defRPr/>
              </a:pPr>
              <a:r>
                <a:rPr lang="en-US" dirty="0">
                  <a:solidFill>
                    <a:schemeClr val="bg1"/>
                  </a:solidFill>
                  <a:latin typeface="Times New Roman" pitchFamily="18" charset="0"/>
                  <a:cs typeface="Times New Roman" pitchFamily="18" charset="0"/>
                </a:rPr>
                <a:t>As of </a:t>
              </a:r>
              <a:r>
                <a:rPr lang="en-US" dirty="0" smtClean="0">
                  <a:solidFill>
                    <a:schemeClr val="bg1"/>
                  </a:solidFill>
                  <a:latin typeface="Times New Roman" pitchFamily="18" charset="0"/>
                  <a:cs typeface="Times New Roman" pitchFamily="18" charset="0"/>
                </a:rPr>
                <a:t> 20 MAY 2015</a:t>
              </a:r>
              <a:endParaRPr lang="en-US" dirty="0">
                <a:solidFill>
                  <a:schemeClr val="bg1"/>
                </a:solidFill>
                <a:latin typeface="Times New Roman" pitchFamily="18" charset="0"/>
                <a:cs typeface="Times New Roman" pitchFamily="18" charset="0"/>
              </a:endParaRPr>
            </a:p>
          </p:txBody>
        </p:sp>
      </p:grpSp>
      <p:sp>
        <p:nvSpPr>
          <p:cNvPr id="21" name="Text Box 4"/>
          <p:cNvSpPr txBox="1">
            <a:spLocks noChangeArrowheads="1"/>
          </p:cNvSpPr>
          <p:nvPr/>
        </p:nvSpPr>
        <p:spPr bwMode="auto">
          <a:xfrm>
            <a:off x="1680210" y="1432560"/>
            <a:ext cx="6400800" cy="559259"/>
          </a:xfrm>
          <a:prstGeom prst="rect">
            <a:avLst/>
          </a:prstGeom>
          <a:noFill/>
          <a:ln w="9525">
            <a:noFill/>
            <a:miter lim="800000"/>
            <a:headEnd/>
            <a:tailEnd/>
          </a:ln>
        </p:spPr>
        <p:txBody>
          <a:bodyPr lIns="96651" tIns="48325" rIns="96651" bIns="48325">
            <a:spAutoFit/>
          </a:bodyPr>
          <a:lstStyle/>
          <a:p>
            <a:pPr>
              <a:lnSpc>
                <a:spcPct val="120000"/>
              </a:lnSpc>
              <a:tabLst>
                <a:tab pos="785372" algn="l"/>
              </a:tabLst>
              <a:defRPr/>
            </a:pPr>
            <a:endParaRPr lang="en-US" sz="2500" b="1" dirty="0">
              <a:solidFill>
                <a:srgbClr val="000000"/>
              </a:solidFill>
              <a:latin typeface="+mn-lt"/>
            </a:endParaRPr>
          </a:p>
        </p:txBody>
      </p:sp>
      <p:sp>
        <p:nvSpPr>
          <p:cNvPr id="15374" name="Rectangle 21"/>
          <p:cNvSpPr>
            <a:spLocks noChangeArrowheads="1"/>
          </p:cNvSpPr>
          <p:nvPr/>
        </p:nvSpPr>
        <p:spPr bwMode="auto">
          <a:xfrm>
            <a:off x="1920240" y="1706880"/>
            <a:ext cx="5440680" cy="4326456"/>
          </a:xfrm>
          <a:prstGeom prst="rect">
            <a:avLst/>
          </a:prstGeom>
          <a:noFill/>
          <a:ln w="9525">
            <a:noFill/>
            <a:miter lim="800000"/>
            <a:headEnd/>
            <a:tailEnd/>
          </a:ln>
        </p:spPr>
        <p:txBody>
          <a:bodyPr wrap="square" lIns="96661" tIns="48331" rIns="96661" bIns="48331">
            <a:spAutoFit/>
          </a:bodyPr>
          <a:lstStyle/>
          <a:p>
            <a:pPr>
              <a:lnSpc>
                <a:spcPct val="120000"/>
              </a:lnSpc>
              <a:tabLst>
                <a:tab pos="785372" algn="l"/>
              </a:tabLst>
            </a:pPr>
            <a:r>
              <a:rPr lang="en-US" sz="2100" b="1" dirty="0">
                <a:solidFill>
                  <a:srgbClr val="000000"/>
                </a:solidFill>
              </a:rPr>
              <a:t>Total Applications:  	11,229</a:t>
            </a:r>
          </a:p>
          <a:p>
            <a:pPr>
              <a:lnSpc>
                <a:spcPct val="120000"/>
              </a:lnSpc>
              <a:tabLst>
                <a:tab pos="785372" algn="l"/>
              </a:tabLst>
            </a:pPr>
            <a:endParaRPr lang="en-US" sz="2100" b="1" dirty="0">
              <a:solidFill>
                <a:srgbClr val="000000"/>
              </a:solidFill>
            </a:endParaRPr>
          </a:p>
          <a:p>
            <a:pPr>
              <a:lnSpc>
                <a:spcPct val="120000"/>
              </a:lnSpc>
              <a:tabLst>
                <a:tab pos="785372" algn="l"/>
              </a:tabLst>
            </a:pPr>
            <a:r>
              <a:rPr lang="en-US" sz="2100" b="1" dirty="0"/>
              <a:t>Payments Sent:  		8,753</a:t>
            </a:r>
            <a:endParaRPr lang="en-US" sz="2100" dirty="0"/>
          </a:p>
          <a:p>
            <a:pPr>
              <a:lnSpc>
                <a:spcPct val="120000"/>
              </a:lnSpc>
              <a:tabLst>
                <a:tab pos="785372" algn="l"/>
              </a:tabLst>
            </a:pPr>
            <a:endParaRPr lang="en-US" sz="2100" b="1" dirty="0">
              <a:solidFill>
                <a:srgbClr val="000000"/>
              </a:solidFill>
            </a:endParaRPr>
          </a:p>
          <a:p>
            <a:pPr>
              <a:lnSpc>
                <a:spcPct val="120000"/>
              </a:lnSpc>
              <a:tabLst>
                <a:tab pos="785372" algn="l"/>
              </a:tabLst>
            </a:pPr>
            <a:r>
              <a:rPr lang="en-US" sz="2100" b="1" dirty="0">
                <a:solidFill>
                  <a:srgbClr val="000000"/>
                </a:solidFill>
              </a:rPr>
              <a:t>Total Payments:  		</a:t>
            </a:r>
            <a:r>
              <a:rPr lang="en-US" sz="2100" b="1" dirty="0"/>
              <a:t>$3,715,687.50 </a:t>
            </a:r>
            <a:endParaRPr lang="en-US" sz="2100" b="1" dirty="0">
              <a:solidFill>
                <a:srgbClr val="000000"/>
              </a:solidFill>
            </a:endParaRPr>
          </a:p>
          <a:p>
            <a:pPr>
              <a:lnSpc>
                <a:spcPct val="120000"/>
              </a:lnSpc>
              <a:tabLst>
                <a:tab pos="785372" algn="l"/>
              </a:tabLst>
            </a:pPr>
            <a:endParaRPr lang="en-US" sz="2100" b="1" dirty="0">
              <a:solidFill>
                <a:srgbClr val="000000"/>
              </a:solidFill>
            </a:endParaRPr>
          </a:p>
          <a:p>
            <a:pPr>
              <a:lnSpc>
                <a:spcPct val="120000"/>
              </a:lnSpc>
              <a:tabLst>
                <a:tab pos="785372" algn="l"/>
              </a:tabLst>
            </a:pPr>
            <a:r>
              <a:rPr lang="en-US" sz="2100" b="1" dirty="0">
                <a:solidFill>
                  <a:srgbClr val="000000"/>
                </a:solidFill>
              </a:rPr>
              <a:t>Average Payment:   	</a:t>
            </a:r>
            <a:r>
              <a:rPr lang="en-US" sz="2100" b="1" dirty="0"/>
              <a:t>$424.50</a:t>
            </a:r>
            <a:endParaRPr lang="en-US" sz="2100" b="1" dirty="0">
              <a:solidFill>
                <a:srgbClr val="000000"/>
              </a:solidFill>
            </a:endParaRPr>
          </a:p>
          <a:p>
            <a:pPr>
              <a:lnSpc>
                <a:spcPct val="120000"/>
              </a:lnSpc>
              <a:tabLst>
                <a:tab pos="785372" algn="l"/>
              </a:tabLst>
            </a:pPr>
            <a:endParaRPr lang="en-US" sz="2100" b="1" dirty="0">
              <a:solidFill>
                <a:srgbClr val="000000"/>
              </a:solidFill>
            </a:endParaRPr>
          </a:p>
          <a:p>
            <a:pPr>
              <a:lnSpc>
                <a:spcPct val="120000"/>
              </a:lnSpc>
              <a:tabLst>
                <a:tab pos="785372" algn="l"/>
              </a:tabLst>
            </a:pPr>
            <a:r>
              <a:rPr lang="en-US" sz="2100" b="1" dirty="0">
                <a:solidFill>
                  <a:srgbClr val="000000"/>
                </a:solidFill>
              </a:rPr>
              <a:t>Average Processing Time: 	 4.73 days</a:t>
            </a:r>
          </a:p>
          <a:p>
            <a:pPr>
              <a:lnSpc>
                <a:spcPct val="120000"/>
              </a:lnSpc>
              <a:tabLst>
                <a:tab pos="785372" algn="l"/>
              </a:tabLst>
            </a:pPr>
            <a:r>
              <a:rPr lang="en-US" b="1" dirty="0">
                <a:solidFill>
                  <a:srgbClr val="000000"/>
                </a:solidFill>
              </a:rPr>
              <a:t>					              </a:t>
            </a:r>
          </a:p>
        </p:txBody>
      </p:sp>
    </p:spTree>
    <p:extLst>
      <p:ext uri="{BB962C8B-B14F-4D97-AF65-F5344CB8AC3E}">
        <p14:creationId xmlns:p14="http://schemas.microsoft.com/office/powerpoint/2010/main" val="25042012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6" descr="Military Vet logo banner"/>
          <p:cNvPicPr>
            <a:picLocks noChangeAspect="1" noChangeArrowheads="1"/>
          </p:cNvPicPr>
          <p:nvPr/>
        </p:nvPicPr>
        <p:blipFill>
          <a:blip r:embed="rId2" cstate="print"/>
          <a:srcRect/>
          <a:stretch>
            <a:fillRect/>
          </a:stretch>
        </p:blipFill>
        <p:spPr bwMode="auto">
          <a:xfrm>
            <a:off x="478394" y="406400"/>
            <a:ext cx="8644414" cy="692574"/>
          </a:xfrm>
          <a:prstGeom prst="rect">
            <a:avLst/>
          </a:prstGeom>
          <a:noFill/>
          <a:ln w="9525">
            <a:noFill/>
            <a:miter lim="800000"/>
            <a:headEnd/>
            <a:tailEnd/>
          </a:ln>
        </p:spPr>
      </p:pic>
      <p:pic>
        <p:nvPicPr>
          <p:cNvPr id="16387" name="Picture 25" descr="red bottom banner"/>
          <p:cNvPicPr>
            <a:picLocks noChangeAspect="1" noChangeArrowheads="1"/>
          </p:cNvPicPr>
          <p:nvPr/>
        </p:nvPicPr>
        <p:blipFill>
          <a:blip r:embed="rId3" cstate="print"/>
          <a:srcRect/>
          <a:stretch>
            <a:fillRect/>
          </a:stretch>
        </p:blipFill>
        <p:spPr bwMode="auto">
          <a:xfrm>
            <a:off x="480060" y="6343227"/>
            <a:ext cx="8801100" cy="403013"/>
          </a:xfrm>
          <a:prstGeom prst="rect">
            <a:avLst/>
          </a:prstGeom>
          <a:noFill/>
          <a:ln w="9525">
            <a:noFill/>
            <a:miter lim="800000"/>
            <a:headEnd/>
            <a:tailEnd/>
          </a:ln>
        </p:spPr>
      </p:pic>
      <p:sp>
        <p:nvSpPr>
          <p:cNvPr id="16388" name="Rectangle 8"/>
          <p:cNvSpPr>
            <a:spLocks noChangeArrowheads="1"/>
          </p:cNvSpPr>
          <p:nvPr/>
        </p:nvSpPr>
        <p:spPr bwMode="auto">
          <a:xfrm>
            <a:off x="8001000" y="6339840"/>
            <a:ext cx="1280160" cy="406400"/>
          </a:xfrm>
          <a:prstGeom prst="rect">
            <a:avLst/>
          </a:prstGeom>
          <a:noFill/>
          <a:ln w="9525">
            <a:noFill/>
            <a:miter lim="800000"/>
            <a:headEnd/>
            <a:tailEnd/>
          </a:ln>
        </p:spPr>
        <p:txBody>
          <a:bodyPr lIns="96661" tIns="48331" rIns="96661" bIns="48331" anchor="ctr"/>
          <a:lstStyle/>
          <a:p>
            <a:r>
              <a:rPr lang="en-US" sz="1300">
                <a:solidFill>
                  <a:schemeClr val="bg1"/>
                </a:solidFill>
                <a:latin typeface="Verdana" pitchFamily="34" charset="0"/>
              </a:rPr>
              <a:t>&gt; Technology</a:t>
            </a:r>
          </a:p>
        </p:txBody>
      </p:sp>
      <p:sp>
        <p:nvSpPr>
          <p:cNvPr id="16389" name="Rectangle 10"/>
          <p:cNvSpPr>
            <a:spLocks noChangeArrowheads="1"/>
          </p:cNvSpPr>
          <p:nvPr/>
        </p:nvSpPr>
        <p:spPr bwMode="auto">
          <a:xfrm>
            <a:off x="3920490" y="6339840"/>
            <a:ext cx="4160520" cy="406400"/>
          </a:xfrm>
          <a:prstGeom prst="rect">
            <a:avLst/>
          </a:prstGeom>
          <a:noFill/>
          <a:ln w="9525">
            <a:noFill/>
            <a:miter lim="800000"/>
            <a:headEnd/>
            <a:tailEnd/>
          </a:ln>
        </p:spPr>
        <p:txBody>
          <a:bodyPr lIns="96661" tIns="48331" rIns="96661" bIns="48331" anchor="ctr"/>
          <a:lstStyle/>
          <a:p>
            <a:pPr algn="r"/>
            <a:r>
              <a:rPr lang="en-US" sz="1300">
                <a:solidFill>
                  <a:schemeClr val="bg1"/>
                </a:solidFill>
                <a:latin typeface="Verdana" pitchFamily="34" charset="0"/>
              </a:rPr>
              <a:t>  &gt; People &gt; Processes </a:t>
            </a:r>
          </a:p>
        </p:txBody>
      </p:sp>
      <p:sp>
        <p:nvSpPr>
          <p:cNvPr id="16390" name="Rectangle 2"/>
          <p:cNvSpPr>
            <a:spLocks noChangeArrowheads="1"/>
          </p:cNvSpPr>
          <p:nvPr/>
        </p:nvSpPr>
        <p:spPr bwMode="auto">
          <a:xfrm>
            <a:off x="400050" y="2311401"/>
            <a:ext cx="8721090" cy="590973"/>
          </a:xfrm>
          <a:prstGeom prst="rect">
            <a:avLst/>
          </a:prstGeom>
          <a:noFill/>
          <a:ln w="9525">
            <a:noFill/>
            <a:miter lim="800000"/>
            <a:headEnd/>
            <a:tailEnd/>
          </a:ln>
        </p:spPr>
        <p:txBody>
          <a:bodyPr lIns="96661" tIns="48331" rIns="96661" bIns="48331">
            <a:spAutoFit/>
          </a:bodyPr>
          <a:lstStyle/>
          <a:p>
            <a:pPr algn="ctr"/>
            <a:endParaRPr lang="en-US" sz="3200" b="1"/>
          </a:p>
        </p:txBody>
      </p:sp>
      <p:sp>
        <p:nvSpPr>
          <p:cNvPr id="16391" name="Rectangle 7"/>
          <p:cNvSpPr>
            <a:spLocks noChangeArrowheads="1"/>
          </p:cNvSpPr>
          <p:nvPr/>
        </p:nvSpPr>
        <p:spPr bwMode="auto">
          <a:xfrm>
            <a:off x="3027045" y="3461174"/>
            <a:ext cx="195025" cy="392853"/>
          </a:xfrm>
          <a:prstGeom prst="rect">
            <a:avLst/>
          </a:prstGeom>
          <a:noFill/>
          <a:ln w="9525">
            <a:noFill/>
            <a:miter lim="800000"/>
            <a:headEnd/>
            <a:tailEnd/>
          </a:ln>
        </p:spPr>
        <p:txBody>
          <a:bodyPr wrap="none" lIns="96661" tIns="48331" rIns="96661" bIns="48331">
            <a:spAutoFit/>
          </a:bodyPr>
          <a:lstStyle/>
          <a:p>
            <a:endParaRPr lang="en-US"/>
          </a:p>
        </p:txBody>
      </p:sp>
      <p:sp>
        <p:nvSpPr>
          <p:cNvPr id="16392" name="Rectangle 5"/>
          <p:cNvSpPr>
            <a:spLocks noGrp="1" noChangeArrowheads="1"/>
          </p:cNvSpPr>
          <p:nvPr>
            <p:ph type="ctrTitle"/>
          </p:nvPr>
        </p:nvSpPr>
        <p:spPr>
          <a:xfrm>
            <a:off x="480060" y="487680"/>
            <a:ext cx="6080760" cy="426720"/>
          </a:xfrm>
          <a:noFill/>
        </p:spPr>
        <p:txBody>
          <a:bodyPr>
            <a:spAutoFit/>
          </a:bodyPr>
          <a:lstStyle/>
          <a:p>
            <a:r>
              <a:rPr lang="en-US" sz="2100" b="1">
                <a:solidFill>
                  <a:schemeClr val="bg1"/>
                </a:solidFill>
              </a:rPr>
              <a:t>PERSIAN GULF BONUS PROGRAM SUMMARY</a:t>
            </a:r>
          </a:p>
        </p:txBody>
      </p:sp>
      <p:sp>
        <p:nvSpPr>
          <p:cNvPr id="17" name="Text Box 15"/>
          <p:cNvSpPr txBox="1">
            <a:spLocks noChangeArrowheads="1"/>
          </p:cNvSpPr>
          <p:nvPr/>
        </p:nvSpPr>
        <p:spPr bwMode="auto">
          <a:xfrm>
            <a:off x="480060" y="6339840"/>
            <a:ext cx="1840230" cy="394547"/>
          </a:xfrm>
          <a:prstGeom prst="rect">
            <a:avLst/>
          </a:prstGeom>
          <a:noFill/>
          <a:ln w="9525">
            <a:noFill/>
            <a:miter lim="800000"/>
            <a:headEnd/>
            <a:tailEnd/>
          </a:ln>
        </p:spPr>
        <p:txBody>
          <a:bodyPr lIns="96661" tIns="48331" rIns="96661" bIns="48331" anchor="ctr">
            <a:spAutoFit/>
          </a:bodyPr>
          <a:lstStyle>
            <a:defPPr>
              <a:defRPr lang="en-US"/>
            </a:defPPr>
            <a:lvl1pPr algn="l" rtl="0" fontAlgn="base">
              <a:spcBef>
                <a:spcPct val="0"/>
              </a:spcBef>
              <a:spcAft>
                <a:spcPct val="0"/>
              </a:spcAft>
              <a:defRPr b="1" kern="1200">
                <a:solidFill>
                  <a:schemeClr val="bg1"/>
                </a:solidFill>
                <a:latin typeface="Arial" charset="0"/>
                <a:ea typeface="+mn-ea"/>
                <a:cs typeface="+mn-cs"/>
              </a:defRPr>
            </a:lvl1pPr>
            <a:lvl2pPr marL="457200" algn="l" rtl="0" fontAlgn="base">
              <a:spcBef>
                <a:spcPct val="0"/>
              </a:spcBef>
              <a:spcAft>
                <a:spcPct val="0"/>
              </a:spcAft>
              <a:defRPr b="1" kern="1200">
                <a:solidFill>
                  <a:schemeClr val="bg1"/>
                </a:solidFill>
                <a:latin typeface="Arial" charset="0"/>
                <a:ea typeface="+mn-ea"/>
                <a:cs typeface="+mn-cs"/>
              </a:defRPr>
            </a:lvl2pPr>
            <a:lvl3pPr marL="914400" algn="l" rtl="0" fontAlgn="base">
              <a:spcBef>
                <a:spcPct val="0"/>
              </a:spcBef>
              <a:spcAft>
                <a:spcPct val="0"/>
              </a:spcAft>
              <a:defRPr b="1" kern="1200">
                <a:solidFill>
                  <a:schemeClr val="bg1"/>
                </a:solidFill>
                <a:latin typeface="Arial" charset="0"/>
                <a:ea typeface="+mn-ea"/>
                <a:cs typeface="+mn-cs"/>
              </a:defRPr>
            </a:lvl3pPr>
            <a:lvl4pPr marL="1371600" algn="l" rtl="0" fontAlgn="base">
              <a:spcBef>
                <a:spcPct val="0"/>
              </a:spcBef>
              <a:spcAft>
                <a:spcPct val="0"/>
              </a:spcAft>
              <a:defRPr b="1" kern="1200">
                <a:solidFill>
                  <a:schemeClr val="bg1"/>
                </a:solidFill>
                <a:latin typeface="Arial" charset="0"/>
                <a:ea typeface="+mn-ea"/>
                <a:cs typeface="+mn-cs"/>
              </a:defRPr>
            </a:lvl4pPr>
            <a:lvl5pPr marL="1828800" algn="l" rtl="0" fontAlgn="base">
              <a:spcBef>
                <a:spcPct val="0"/>
              </a:spcBef>
              <a:spcAft>
                <a:spcPct val="0"/>
              </a:spcAft>
              <a:defRPr b="1" kern="1200">
                <a:solidFill>
                  <a:schemeClr val="bg1"/>
                </a:solidFill>
                <a:latin typeface="Arial" charset="0"/>
                <a:ea typeface="+mn-ea"/>
                <a:cs typeface="+mn-cs"/>
              </a:defRPr>
            </a:lvl5pPr>
            <a:lvl6pPr marL="2286000" algn="l" defTabSz="914400" rtl="0" eaLnBrk="1" latinLnBrk="0" hangingPunct="1">
              <a:defRPr b="1" kern="1200">
                <a:solidFill>
                  <a:schemeClr val="bg1"/>
                </a:solidFill>
                <a:latin typeface="Arial" charset="0"/>
                <a:ea typeface="+mn-ea"/>
                <a:cs typeface="+mn-cs"/>
              </a:defRPr>
            </a:lvl6pPr>
            <a:lvl7pPr marL="2743200" algn="l" defTabSz="914400" rtl="0" eaLnBrk="1" latinLnBrk="0" hangingPunct="1">
              <a:defRPr b="1" kern="1200">
                <a:solidFill>
                  <a:schemeClr val="bg1"/>
                </a:solidFill>
                <a:latin typeface="Arial" charset="0"/>
                <a:ea typeface="+mn-ea"/>
                <a:cs typeface="+mn-cs"/>
              </a:defRPr>
            </a:lvl7pPr>
            <a:lvl8pPr marL="3200400" algn="l" defTabSz="914400" rtl="0" eaLnBrk="1" latinLnBrk="0" hangingPunct="1">
              <a:defRPr b="1" kern="1200">
                <a:solidFill>
                  <a:schemeClr val="bg1"/>
                </a:solidFill>
                <a:latin typeface="Arial" charset="0"/>
                <a:ea typeface="+mn-ea"/>
                <a:cs typeface="+mn-cs"/>
              </a:defRPr>
            </a:lvl8pPr>
            <a:lvl9pPr marL="3657600" algn="l" defTabSz="914400" rtl="0" eaLnBrk="1" latinLnBrk="0" hangingPunct="1">
              <a:defRPr b="1" kern="1200">
                <a:solidFill>
                  <a:schemeClr val="bg1"/>
                </a:solidFill>
                <a:latin typeface="Arial" charset="0"/>
                <a:ea typeface="+mn-ea"/>
                <a:cs typeface="+mn-cs"/>
              </a:defRPr>
            </a:lvl9pPr>
          </a:lstStyle>
          <a:p>
            <a:pPr eaLnBrk="0" fontAlgn="auto" hangingPunct="0">
              <a:spcBef>
                <a:spcPct val="50000"/>
              </a:spcBef>
              <a:spcAft>
                <a:spcPts val="0"/>
              </a:spcAft>
              <a:defRPr/>
            </a:pPr>
            <a:r>
              <a:rPr lang="en-US" dirty="0">
                <a:solidFill>
                  <a:prstClr val="black"/>
                </a:solidFill>
                <a:latin typeface="Arial" pitchFamily="34" charset="0"/>
                <a:cs typeface="Arial" pitchFamily="34" charset="0"/>
              </a:rPr>
              <a:t> </a:t>
            </a:r>
            <a:r>
              <a:rPr lang="en-US" sz="1300" dirty="0">
                <a:solidFill>
                  <a:prstClr val="black"/>
                </a:solidFill>
                <a:latin typeface="Arial" pitchFamily="34" charset="0"/>
                <a:cs typeface="Arial" pitchFamily="34" charset="0"/>
              </a:rPr>
              <a:t> </a:t>
            </a:r>
            <a:endParaRPr lang="en-US" sz="1300" dirty="0">
              <a:solidFill>
                <a:schemeClr val="bg1">
                  <a:lumMod val="50000"/>
                </a:schemeClr>
              </a:solidFill>
              <a:latin typeface="Arial" pitchFamily="34" charset="0"/>
              <a:cs typeface="Arial" pitchFamily="34" charset="0"/>
            </a:endParaRPr>
          </a:p>
        </p:txBody>
      </p:sp>
      <p:grpSp>
        <p:nvGrpSpPr>
          <p:cNvPr id="2" name="Group 13"/>
          <p:cNvGrpSpPr>
            <a:grpSpLocks/>
          </p:cNvGrpSpPr>
          <p:nvPr/>
        </p:nvGrpSpPr>
        <p:grpSpPr bwMode="auto">
          <a:xfrm>
            <a:off x="480060" y="406400"/>
            <a:ext cx="8644414" cy="692574"/>
            <a:chOff x="457200" y="381000"/>
            <a:chExt cx="8232775" cy="649288"/>
          </a:xfrm>
        </p:grpSpPr>
        <p:pic>
          <p:nvPicPr>
            <p:cNvPr id="16432" name="Picture 26" descr="Military Vet logo banner"/>
            <p:cNvPicPr>
              <a:picLocks noChangeAspect="1" noChangeArrowheads="1"/>
            </p:cNvPicPr>
            <p:nvPr/>
          </p:nvPicPr>
          <p:blipFill>
            <a:blip r:embed="rId2" cstate="print"/>
            <a:srcRect/>
            <a:stretch>
              <a:fillRect/>
            </a:stretch>
          </p:blipFill>
          <p:spPr bwMode="auto">
            <a:xfrm>
              <a:off x="457200" y="381000"/>
              <a:ext cx="8232775" cy="649288"/>
            </a:xfrm>
            <a:prstGeom prst="rect">
              <a:avLst/>
            </a:prstGeom>
            <a:noFill/>
            <a:ln w="9525">
              <a:noFill/>
              <a:miter lim="800000"/>
              <a:headEnd/>
              <a:tailEnd/>
            </a:ln>
          </p:spPr>
        </p:pic>
        <p:sp>
          <p:nvSpPr>
            <p:cNvPr id="12" name="Rectangle 5"/>
            <p:cNvSpPr txBox="1">
              <a:spLocks noChangeArrowheads="1"/>
            </p:cNvSpPr>
            <p:nvPr/>
          </p:nvSpPr>
          <p:spPr bwMode="auto">
            <a:xfrm>
              <a:off x="458788" y="457200"/>
              <a:ext cx="5791200" cy="400050"/>
            </a:xfrm>
            <a:prstGeom prst="rect">
              <a:avLst/>
            </a:prstGeom>
            <a:noFill/>
            <a:ln w="9525">
              <a:noFill/>
              <a:miter lim="800000"/>
              <a:headEnd/>
              <a:tailEnd/>
            </a:ln>
          </p:spPr>
          <p:txBody>
            <a:bodyPr anchor="ctr">
              <a:spAutoFit/>
            </a:bodyPr>
            <a:lstStyle/>
            <a:p>
              <a:pPr algn="ctr" eaLnBrk="0" hangingPunct="0">
                <a:defRPr/>
              </a:pPr>
              <a:r>
                <a:rPr lang="en-US" sz="2100" b="1" dirty="0">
                  <a:solidFill>
                    <a:schemeClr val="bg1"/>
                  </a:solidFill>
                  <a:latin typeface="+mj-lt"/>
                  <a:ea typeface="+mj-ea"/>
                  <a:cs typeface="+mj-cs"/>
                </a:rPr>
                <a:t>MILITARY FAMILY RELIEF ASSISTANCE PROGRAM</a:t>
              </a:r>
            </a:p>
          </p:txBody>
        </p:sp>
      </p:grpSp>
      <p:sp>
        <p:nvSpPr>
          <p:cNvPr id="16395" name="TextBox 12"/>
          <p:cNvSpPr txBox="1">
            <a:spLocks noChangeArrowheads="1"/>
          </p:cNvSpPr>
          <p:nvPr/>
        </p:nvSpPr>
        <p:spPr bwMode="auto">
          <a:xfrm>
            <a:off x="400050" y="4226560"/>
            <a:ext cx="2240280" cy="394547"/>
          </a:xfrm>
          <a:prstGeom prst="rect">
            <a:avLst/>
          </a:prstGeom>
          <a:noFill/>
          <a:ln w="9525">
            <a:noFill/>
            <a:miter lim="800000"/>
            <a:headEnd/>
            <a:tailEnd/>
          </a:ln>
        </p:spPr>
        <p:txBody>
          <a:bodyPr lIns="96661" tIns="48331" rIns="96661" bIns="48331">
            <a:spAutoFit/>
          </a:bodyPr>
          <a:lstStyle/>
          <a:p>
            <a:r>
              <a:rPr lang="en-US">
                <a:solidFill>
                  <a:schemeClr val="bg1"/>
                </a:solidFill>
              </a:rPr>
              <a:t>As of 15 Jan 14</a:t>
            </a:r>
          </a:p>
        </p:txBody>
      </p:sp>
      <p:grpSp>
        <p:nvGrpSpPr>
          <p:cNvPr id="3" name="Group 14"/>
          <p:cNvGrpSpPr>
            <a:grpSpLocks/>
          </p:cNvGrpSpPr>
          <p:nvPr/>
        </p:nvGrpSpPr>
        <p:grpSpPr bwMode="auto">
          <a:xfrm>
            <a:off x="480060" y="6421120"/>
            <a:ext cx="8801100" cy="406400"/>
            <a:chOff x="457200" y="6019800"/>
            <a:chExt cx="8382000" cy="381000"/>
          </a:xfrm>
        </p:grpSpPr>
        <p:pic>
          <p:nvPicPr>
            <p:cNvPr id="16428" name="Picture 25" descr="red bottom banner"/>
            <p:cNvPicPr>
              <a:picLocks noChangeAspect="1" noChangeArrowheads="1"/>
            </p:cNvPicPr>
            <p:nvPr/>
          </p:nvPicPr>
          <p:blipFill>
            <a:blip r:embed="rId3" cstate="print"/>
            <a:srcRect/>
            <a:stretch>
              <a:fillRect/>
            </a:stretch>
          </p:blipFill>
          <p:spPr bwMode="auto">
            <a:xfrm>
              <a:off x="457200" y="6022975"/>
              <a:ext cx="8382000" cy="377825"/>
            </a:xfrm>
            <a:prstGeom prst="rect">
              <a:avLst/>
            </a:prstGeom>
            <a:noFill/>
            <a:ln w="9525">
              <a:noFill/>
              <a:miter lim="800000"/>
              <a:headEnd/>
              <a:tailEnd/>
            </a:ln>
          </p:spPr>
        </p:pic>
        <p:sp>
          <p:nvSpPr>
            <p:cNvPr id="16429" name="Rectangle 8"/>
            <p:cNvSpPr>
              <a:spLocks noChangeArrowheads="1"/>
            </p:cNvSpPr>
            <p:nvPr/>
          </p:nvSpPr>
          <p:spPr bwMode="auto">
            <a:xfrm>
              <a:off x="7772400" y="6019800"/>
              <a:ext cx="1066800" cy="381000"/>
            </a:xfrm>
            <a:prstGeom prst="rect">
              <a:avLst/>
            </a:prstGeom>
            <a:noFill/>
            <a:ln w="9525">
              <a:noFill/>
              <a:miter lim="800000"/>
              <a:headEnd/>
              <a:tailEnd/>
            </a:ln>
          </p:spPr>
          <p:txBody>
            <a:bodyPr anchor="ctr"/>
            <a:lstStyle/>
            <a:p>
              <a:r>
                <a:rPr lang="en-US" sz="1300">
                  <a:solidFill>
                    <a:schemeClr val="bg1"/>
                  </a:solidFill>
                  <a:latin typeface="Verdana" pitchFamily="34" charset="0"/>
                </a:rPr>
                <a:t>&gt; country</a:t>
              </a:r>
            </a:p>
          </p:txBody>
        </p:sp>
        <p:sp>
          <p:nvSpPr>
            <p:cNvPr id="16430" name="Rectangle 10"/>
            <p:cNvSpPr>
              <a:spLocks noChangeArrowheads="1"/>
            </p:cNvSpPr>
            <p:nvPr/>
          </p:nvSpPr>
          <p:spPr bwMode="auto">
            <a:xfrm>
              <a:off x="3810000" y="6019800"/>
              <a:ext cx="3962400" cy="381000"/>
            </a:xfrm>
            <a:prstGeom prst="rect">
              <a:avLst/>
            </a:prstGeom>
            <a:noFill/>
            <a:ln w="9525">
              <a:noFill/>
              <a:miter lim="800000"/>
              <a:headEnd/>
              <a:tailEnd/>
            </a:ln>
          </p:spPr>
          <p:txBody>
            <a:bodyPr anchor="ctr"/>
            <a:lstStyle/>
            <a:p>
              <a:pPr algn="r"/>
              <a:r>
                <a:rPr lang="en-US" sz="1300">
                  <a:solidFill>
                    <a:schemeClr val="bg1"/>
                  </a:solidFill>
                  <a:latin typeface="Verdana" pitchFamily="34" charset="0"/>
                </a:rPr>
                <a:t>  &gt; community &gt; commonwealth </a:t>
              </a:r>
            </a:p>
          </p:txBody>
        </p:sp>
        <p:sp>
          <p:nvSpPr>
            <p:cNvPr id="20" name="Rectangle 19"/>
            <p:cNvSpPr/>
            <p:nvPr/>
          </p:nvSpPr>
          <p:spPr>
            <a:xfrm>
              <a:off x="457200" y="6030913"/>
              <a:ext cx="2123402" cy="369332"/>
            </a:xfrm>
            <a:prstGeom prst="rect">
              <a:avLst/>
            </a:prstGeom>
          </p:spPr>
          <p:txBody>
            <a:bodyPr wrap="none">
              <a:spAutoFit/>
            </a:bodyPr>
            <a:lstStyle/>
            <a:p>
              <a:pPr>
                <a:defRPr/>
              </a:pPr>
              <a:r>
                <a:rPr lang="en-US" dirty="0">
                  <a:solidFill>
                    <a:schemeClr val="bg1"/>
                  </a:solidFill>
                  <a:latin typeface="Times New Roman" pitchFamily="18" charset="0"/>
                  <a:cs typeface="Times New Roman" pitchFamily="18" charset="0"/>
                </a:rPr>
                <a:t>As of </a:t>
              </a:r>
              <a:r>
                <a:rPr lang="en-US" dirty="0" smtClean="0">
                  <a:solidFill>
                    <a:schemeClr val="bg1"/>
                  </a:solidFill>
                  <a:latin typeface="Times New Roman" pitchFamily="18" charset="0"/>
                  <a:cs typeface="Times New Roman" pitchFamily="18" charset="0"/>
                </a:rPr>
                <a:t> 20 MAY 2015</a:t>
              </a:r>
              <a:endParaRPr lang="en-US" dirty="0">
                <a:solidFill>
                  <a:schemeClr val="bg1"/>
                </a:solidFill>
                <a:latin typeface="Times New Roman" pitchFamily="18" charset="0"/>
                <a:cs typeface="Times New Roman" pitchFamily="18" charset="0"/>
              </a:endParaRPr>
            </a:p>
          </p:txBody>
        </p:sp>
      </p:grpSp>
      <p:graphicFrame>
        <p:nvGraphicFramePr>
          <p:cNvPr id="22" name="Table 21"/>
          <p:cNvGraphicFramePr>
            <a:graphicFrameLocks noGrp="1"/>
          </p:cNvGraphicFramePr>
          <p:nvPr>
            <p:extLst>
              <p:ext uri="{D42A27DB-BD31-4B8C-83A1-F6EECF244321}">
                <p14:modId xmlns:p14="http://schemas.microsoft.com/office/powerpoint/2010/main" val="927470802"/>
              </p:ext>
            </p:extLst>
          </p:nvPr>
        </p:nvGraphicFramePr>
        <p:xfrm>
          <a:off x="560070" y="1788160"/>
          <a:ext cx="8001000" cy="3941688"/>
        </p:xfrm>
        <a:graphic>
          <a:graphicData uri="http://schemas.openxmlformats.org/drawingml/2006/table">
            <a:tbl>
              <a:tblPr>
                <a:tableStyleId>{2D5ABB26-0587-4C30-8999-92F81FD0307C}</a:tableStyleId>
              </a:tblPr>
              <a:tblGrid>
                <a:gridCol w="6279744"/>
                <a:gridCol w="1721256"/>
              </a:tblGrid>
              <a:tr h="556899">
                <a:tc gridSpan="2">
                  <a:txBody>
                    <a:bodyPr/>
                    <a:lstStyle/>
                    <a:p>
                      <a:pPr algn="ctr" fontAlgn="b"/>
                      <a:r>
                        <a:rPr lang="en-US" sz="2100" b="1" u="none" strike="noStrike" dirty="0"/>
                        <a:t>OVERALL MFRAP CONTRIBUTIONS - FY 2005 THRU </a:t>
                      </a:r>
                      <a:r>
                        <a:rPr lang="en-US" sz="2100" b="1" u="none" strike="noStrike" dirty="0" smtClean="0"/>
                        <a:t>MAY 2015</a:t>
                      </a:r>
                      <a:endParaRPr lang="en-US" sz="2100" b="1" i="0" u="none" strike="noStrike" dirty="0">
                        <a:latin typeface="Arial"/>
                      </a:endParaRPr>
                    </a:p>
                  </a:txBody>
                  <a:tcPr marL="10001" marR="10001" marT="10160" marB="0" anchor="ctr"/>
                </a:tc>
                <a:tc hMerge="1">
                  <a:txBody>
                    <a:bodyPr/>
                    <a:lstStyle/>
                    <a:p>
                      <a:endParaRPr lang="en-US"/>
                    </a:p>
                  </a:txBody>
                  <a:tcPr/>
                </a:tc>
              </a:tr>
              <a:tr h="525961">
                <a:tc>
                  <a:txBody>
                    <a:bodyPr/>
                    <a:lstStyle/>
                    <a:p>
                      <a:pPr algn="l" fontAlgn="ctr"/>
                      <a:r>
                        <a:rPr lang="en-US" sz="1900" u="none" strike="noStrike" dirty="0" smtClean="0"/>
                        <a:t>TOTAL PRIVATE CONTRIBUTIONS </a:t>
                      </a:r>
                      <a:endParaRPr lang="en-US" sz="1900" b="0" i="0" u="none" strike="noStrike" dirty="0">
                        <a:latin typeface="Arial"/>
                      </a:endParaRPr>
                    </a:p>
                  </a:txBody>
                  <a:tcPr marL="10001" marR="10001" marT="10160" marB="0" anchor="ctr"/>
                </a:tc>
                <a:tc>
                  <a:txBody>
                    <a:bodyPr/>
                    <a:lstStyle/>
                    <a:p>
                      <a:pPr algn="r" fontAlgn="b"/>
                      <a:r>
                        <a:rPr lang="en-US" sz="1900" u="none" strike="noStrike" dirty="0"/>
                        <a:t> </a:t>
                      </a:r>
                      <a:r>
                        <a:rPr lang="en-US" sz="1900" u="none" strike="noStrike" dirty="0" smtClean="0"/>
                        <a:t>$      112,585.43 </a:t>
                      </a:r>
                      <a:endParaRPr lang="en-US" sz="1900" b="0" i="0" u="none" strike="noStrike" dirty="0">
                        <a:latin typeface="Arial"/>
                      </a:endParaRPr>
                    </a:p>
                  </a:txBody>
                  <a:tcPr marL="10001" marR="10001" marT="10160" marB="0" anchor="ctr"/>
                </a:tc>
              </a:tr>
              <a:tr h="887984">
                <a:tc>
                  <a:txBody>
                    <a:bodyPr/>
                    <a:lstStyle/>
                    <a:p>
                      <a:pPr marL="0" marR="0" indent="0" algn="l" defTabSz="914400" rtl="0" eaLnBrk="1" fontAlgn="ctr" latinLnBrk="0" hangingPunct="1">
                        <a:lnSpc>
                          <a:spcPct val="100000"/>
                        </a:lnSpc>
                        <a:spcBef>
                          <a:spcPts val="0"/>
                        </a:spcBef>
                        <a:spcAft>
                          <a:spcPts val="0"/>
                        </a:spcAft>
                        <a:buClrTx/>
                        <a:buSzTx/>
                        <a:buFontTx/>
                        <a:buNone/>
                        <a:tabLst/>
                        <a:defRPr/>
                      </a:pPr>
                      <a:endParaRPr lang="en-US" sz="1900" u="none" strike="noStrike" dirty="0" smtClean="0"/>
                    </a:p>
                    <a:p>
                      <a:pPr marL="0" marR="0" indent="0" algn="l" defTabSz="914400" rtl="0" eaLnBrk="1" fontAlgn="ctr" latinLnBrk="0" hangingPunct="1">
                        <a:lnSpc>
                          <a:spcPct val="100000"/>
                        </a:lnSpc>
                        <a:spcBef>
                          <a:spcPts val="0"/>
                        </a:spcBef>
                        <a:spcAft>
                          <a:spcPts val="0"/>
                        </a:spcAft>
                        <a:buClrTx/>
                        <a:buSzTx/>
                        <a:buFontTx/>
                        <a:buNone/>
                        <a:tabLst/>
                        <a:defRPr/>
                      </a:pPr>
                      <a:r>
                        <a:rPr lang="en-US" sz="1900" u="none" strike="noStrike" dirty="0" smtClean="0"/>
                        <a:t>DEPT OF REVENUE - PIT DONATIONS </a:t>
                      </a:r>
                    </a:p>
                    <a:p>
                      <a:pPr algn="l" fontAlgn="ctr"/>
                      <a:endParaRPr lang="en-US" sz="1900" b="0" i="0" u="none" strike="noStrike" dirty="0">
                        <a:latin typeface="Arial"/>
                      </a:endParaRPr>
                    </a:p>
                  </a:txBody>
                  <a:tcPr marL="10001" marR="10001" marT="10160" marB="0" anchor="ctr"/>
                </a:tc>
                <a:tc>
                  <a:txBody>
                    <a:bodyPr/>
                    <a:lstStyle/>
                    <a:p>
                      <a:pPr algn="r" fontAlgn="b"/>
                      <a:r>
                        <a:rPr lang="en-US" sz="1900" u="none" strike="noStrike" dirty="0"/>
                        <a:t> </a:t>
                      </a:r>
                      <a:r>
                        <a:rPr lang="en-US" sz="1900" u="none" strike="noStrike" dirty="0" smtClean="0"/>
                        <a:t>$    1,470,743.84</a:t>
                      </a:r>
                      <a:endParaRPr lang="en-US" sz="1900" b="0" i="0" u="none" strike="noStrike" dirty="0">
                        <a:latin typeface="Arial"/>
                      </a:endParaRPr>
                    </a:p>
                  </a:txBody>
                  <a:tcPr marL="10001" marR="10001" marT="10160" marB="0" anchor="ctr"/>
                </a:tc>
              </a:tr>
              <a:tr h="887984">
                <a:tc>
                  <a:txBody>
                    <a:bodyPr/>
                    <a:lstStyle/>
                    <a:p>
                      <a:pPr marL="0" marR="0" indent="0" algn="l" defTabSz="914400" rtl="0" eaLnBrk="1" fontAlgn="ctr" latinLnBrk="0" hangingPunct="1">
                        <a:lnSpc>
                          <a:spcPct val="100000"/>
                        </a:lnSpc>
                        <a:spcBef>
                          <a:spcPts val="0"/>
                        </a:spcBef>
                        <a:spcAft>
                          <a:spcPts val="0"/>
                        </a:spcAft>
                        <a:buClrTx/>
                        <a:buSzTx/>
                        <a:buFontTx/>
                        <a:buNone/>
                        <a:tabLst/>
                        <a:defRPr/>
                      </a:pPr>
                      <a:endParaRPr lang="en-US" sz="1900" u="none" strike="noStrike" dirty="0" smtClean="0"/>
                    </a:p>
                    <a:p>
                      <a:pPr marL="0" marR="0" indent="0" algn="l" defTabSz="914400" rtl="0" eaLnBrk="1" fontAlgn="ctr" latinLnBrk="0" hangingPunct="1">
                        <a:lnSpc>
                          <a:spcPct val="100000"/>
                        </a:lnSpc>
                        <a:spcBef>
                          <a:spcPts val="0"/>
                        </a:spcBef>
                        <a:spcAft>
                          <a:spcPts val="0"/>
                        </a:spcAft>
                        <a:buClrTx/>
                        <a:buSzTx/>
                        <a:buFontTx/>
                        <a:buNone/>
                        <a:tabLst/>
                        <a:defRPr/>
                      </a:pPr>
                      <a:r>
                        <a:rPr lang="en-US" sz="1900" u="none" strike="noStrike" dirty="0" smtClean="0"/>
                        <a:t>TOTAL ALL CONTRIBUTIONS - PRIVATE &amp; PIT DONATIONS</a:t>
                      </a:r>
                    </a:p>
                    <a:p>
                      <a:pPr algn="l" fontAlgn="ctr"/>
                      <a:endParaRPr lang="en-US" sz="1900" b="0" i="0" u="none" strike="noStrike" dirty="0">
                        <a:latin typeface="Arial"/>
                      </a:endParaRPr>
                    </a:p>
                  </a:txBody>
                  <a:tcPr marL="10001" marR="10001" marT="10160" marB="0" anchor="ct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900" u="none" strike="noStrike" dirty="0"/>
                        <a:t> </a:t>
                      </a:r>
                      <a:r>
                        <a:rPr lang="en-US" sz="1900" u="none" strike="noStrike" dirty="0" smtClean="0"/>
                        <a:t>$    1,583,329.27 </a:t>
                      </a:r>
                    </a:p>
                    <a:p>
                      <a:pPr algn="r" fontAlgn="b"/>
                      <a:r>
                        <a:rPr lang="en-US" sz="1900" u="none" strike="noStrike" dirty="0" smtClean="0"/>
                        <a:t>  </a:t>
                      </a:r>
                      <a:endParaRPr lang="en-US" sz="1900" b="0" i="0" u="none" strike="noStrike" dirty="0">
                        <a:latin typeface="Arial"/>
                      </a:endParaRPr>
                    </a:p>
                  </a:txBody>
                  <a:tcPr marL="10001" marR="10001" marT="10160" marB="0" anchor="ctr"/>
                </a:tc>
              </a:tr>
              <a:tr h="525961">
                <a:tc>
                  <a:txBody>
                    <a:bodyPr/>
                    <a:lstStyle/>
                    <a:p>
                      <a:pPr algn="l" fontAlgn="ctr"/>
                      <a:r>
                        <a:rPr lang="en-US" sz="1900" u="none" strike="noStrike" dirty="0"/>
                        <a:t>APPROVED GRANT APPLICATION PAYMENTS </a:t>
                      </a:r>
                      <a:endParaRPr lang="en-US" sz="1900" b="0" i="0" u="none" strike="noStrike" dirty="0">
                        <a:latin typeface="Arial"/>
                      </a:endParaRPr>
                    </a:p>
                  </a:txBody>
                  <a:tcPr marL="10001" marR="10001" marT="10160" marB="0" anchor="ctr"/>
                </a:tc>
                <a:tc>
                  <a:txBody>
                    <a:bodyPr/>
                    <a:lstStyle/>
                    <a:p>
                      <a:pPr algn="r" fontAlgn="b"/>
                      <a:r>
                        <a:rPr lang="en-US" sz="1900" u="none" strike="noStrike" dirty="0"/>
                        <a:t> $      </a:t>
                      </a:r>
                      <a:r>
                        <a:rPr lang="en-US" sz="1900" u="none" strike="noStrike" dirty="0" smtClean="0"/>
                        <a:t>632,201.86 </a:t>
                      </a:r>
                      <a:endParaRPr lang="en-US" sz="1900" b="0" i="0" u="none" strike="noStrike" dirty="0">
                        <a:latin typeface="Arial"/>
                      </a:endParaRPr>
                    </a:p>
                  </a:txBody>
                  <a:tcPr marL="10001" marR="10001" marT="10160" marB="0" anchor="ctr"/>
                </a:tc>
              </a:tr>
              <a:tr h="556899">
                <a:tc>
                  <a:txBody>
                    <a:bodyPr/>
                    <a:lstStyle/>
                    <a:p>
                      <a:pPr algn="l" fontAlgn="ctr"/>
                      <a:r>
                        <a:rPr lang="en-US" sz="1900" u="none" strike="noStrike" dirty="0"/>
                        <a:t>ACCOUNT BALANCE </a:t>
                      </a:r>
                      <a:endParaRPr lang="en-US" sz="1900" b="0" i="0" u="none" strike="noStrike" dirty="0">
                        <a:latin typeface="Arial"/>
                      </a:endParaRPr>
                    </a:p>
                  </a:txBody>
                  <a:tcPr marL="10001" marR="10001" marT="10160" marB="0" anchor="ctr"/>
                </a:tc>
                <a:tc>
                  <a:txBody>
                    <a:bodyPr/>
                    <a:lstStyle/>
                    <a:p>
                      <a:pPr algn="r" fontAlgn="b"/>
                      <a:r>
                        <a:rPr lang="en-US" sz="1900" u="none" strike="noStrike" dirty="0"/>
                        <a:t> $   </a:t>
                      </a:r>
                      <a:r>
                        <a:rPr lang="en-US" sz="1900" u="none" strike="noStrike" baseline="0" dirty="0" smtClean="0"/>
                        <a:t>   951,127.41</a:t>
                      </a:r>
                      <a:r>
                        <a:rPr lang="en-US" sz="1900" u="none" strike="noStrike" dirty="0" smtClean="0"/>
                        <a:t> </a:t>
                      </a:r>
                      <a:endParaRPr lang="en-US" sz="1900" b="0" i="0" u="none" strike="noStrike" dirty="0">
                        <a:latin typeface="Arial"/>
                      </a:endParaRPr>
                    </a:p>
                  </a:txBody>
                  <a:tcPr marL="10001" marR="10001" marT="10160" marB="0" anchor="ctr"/>
                </a:tc>
              </a:tr>
            </a:tbl>
          </a:graphicData>
        </a:graphic>
      </p:graphicFrame>
    </p:spTree>
    <p:extLst>
      <p:ext uri="{BB962C8B-B14F-4D97-AF65-F5344CB8AC3E}">
        <p14:creationId xmlns:p14="http://schemas.microsoft.com/office/powerpoint/2010/main" val="17016996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6" descr="Military Vet logo banner"/>
          <p:cNvPicPr>
            <a:picLocks noChangeAspect="1" noChangeArrowheads="1"/>
          </p:cNvPicPr>
          <p:nvPr/>
        </p:nvPicPr>
        <p:blipFill>
          <a:blip r:embed="rId2"/>
          <a:srcRect/>
          <a:stretch>
            <a:fillRect/>
          </a:stretch>
        </p:blipFill>
        <p:spPr bwMode="auto">
          <a:xfrm>
            <a:off x="478394" y="406400"/>
            <a:ext cx="8644414" cy="692574"/>
          </a:xfrm>
          <a:prstGeom prst="rect">
            <a:avLst/>
          </a:prstGeom>
          <a:noFill/>
          <a:ln w="9525">
            <a:noFill/>
            <a:miter lim="800000"/>
            <a:headEnd/>
            <a:tailEnd/>
          </a:ln>
        </p:spPr>
      </p:pic>
      <p:pic>
        <p:nvPicPr>
          <p:cNvPr id="2051" name="Picture 25" descr="red bottom banner"/>
          <p:cNvPicPr>
            <a:picLocks noChangeAspect="1" noChangeArrowheads="1"/>
          </p:cNvPicPr>
          <p:nvPr/>
        </p:nvPicPr>
        <p:blipFill>
          <a:blip r:embed="rId3"/>
          <a:srcRect/>
          <a:stretch>
            <a:fillRect/>
          </a:stretch>
        </p:blipFill>
        <p:spPr bwMode="auto">
          <a:xfrm>
            <a:off x="480060" y="6343227"/>
            <a:ext cx="8801100" cy="403013"/>
          </a:xfrm>
          <a:prstGeom prst="rect">
            <a:avLst/>
          </a:prstGeom>
          <a:noFill/>
          <a:ln w="9525">
            <a:noFill/>
            <a:miter lim="800000"/>
            <a:headEnd/>
            <a:tailEnd/>
          </a:ln>
        </p:spPr>
      </p:pic>
      <p:sp>
        <p:nvSpPr>
          <p:cNvPr id="2052" name="Rectangle 8"/>
          <p:cNvSpPr>
            <a:spLocks noChangeArrowheads="1"/>
          </p:cNvSpPr>
          <p:nvPr/>
        </p:nvSpPr>
        <p:spPr bwMode="auto">
          <a:xfrm>
            <a:off x="8001000" y="6339840"/>
            <a:ext cx="1280160" cy="406400"/>
          </a:xfrm>
          <a:prstGeom prst="rect">
            <a:avLst/>
          </a:prstGeom>
          <a:noFill/>
          <a:ln w="9525">
            <a:noFill/>
            <a:miter lim="800000"/>
            <a:headEnd/>
            <a:tailEnd/>
          </a:ln>
        </p:spPr>
        <p:txBody>
          <a:bodyPr lIns="96661" tIns="48331" rIns="96661" bIns="48331" anchor="ctr"/>
          <a:lstStyle/>
          <a:p>
            <a:r>
              <a:rPr lang="en-US" sz="1300">
                <a:solidFill>
                  <a:schemeClr val="bg1"/>
                </a:solidFill>
                <a:latin typeface="Verdana" pitchFamily="34" charset="0"/>
              </a:rPr>
              <a:t>&gt; country</a:t>
            </a:r>
          </a:p>
        </p:txBody>
      </p:sp>
      <p:sp>
        <p:nvSpPr>
          <p:cNvPr id="2053" name="Rectangle 10"/>
          <p:cNvSpPr>
            <a:spLocks noChangeArrowheads="1"/>
          </p:cNvSpPr>
          <p:nvPr/>
        </p:nvSpPr>
        <p:spPr bwMode="auto">
          <a:xfrm>
            <a:off x="4000500" y="6339840"/>
            <a:ext cx="4160520" cy="406400"/>
          </a:xfrm>
          <a:prstGeom prst="rect">
            <a:avLst/>
          </a:prstGeom>
          <a:noFill/>
          <a:ln w="9525">
            <a:noFill/>
            <a:miter lim="800000"/>
            <a:headEnd/>
            <a:tailEnd/>
          </a:ln>
        </p:spPr>
        <p:txBody>
          <a:bodyPr lIns="96661" tIns="48331" rIns="96661" bIns="48331" anchor="ctr"/>
          <a:lstStyle/>
          <a:p>
            <a:pPr algn="r"/>
            <a:r>
              <a:rPr lang="en-US" sz="1300">
                <a:solidFill>
                  <a:schemeClr val="bg1"/>
                </a:solidFill>
                <a:latin typeface="Verdana" pitchFamily="34" charset="0"/>
              </a:rPr>
              <a:t>  &gt; community &gt; commonwealth </a:t>
            </a:r>
          </a:p>
        </p:txBody>
      </p:sp>
      <p:sp>
        <p:nvSpPr>
          <p:cNvPr id="2054" name="Rectangle 2"/>
          <p:cNvSpPr>
            <a:spLocks noChangeArrowheads="1"/>
          </p:cNvSpPr>
          <p:nvPr/>
        </p:nvSpPr>
        <p:spPr bwMode="auto">
          <a:xfrm>
            <a:off x="400050" y="2311401"/>
            <a:ext cx="8721090" cy="590973"/>
          </a:xfrm>
          <a:prstGeom prst="rect">
            <a:avLst/>
          </a:prstGeom>
          <a:noFill/>
          <a:ln w="9525">
            <a:noFill/>
            <a:miter lim="800000"/>
            <a:headEnd/>
            <a:tailEnd/>
          </a:ln>
        </p:spPr>
        <p:txBody>
          <a:bodyPr lIns="96661" tIns="48331" rIns="96661" bIns="48331">
            <a:spAutoFit/>
          </a:bodyPr>
          <a:lstStyle/>
          <a:p>
            <a:pPr algn="ctr"/>
            <a:endParaRPr lang="en-US" sz="3200" b="1"/>
          </a:p>
        </p:txBody>
      </p:sp>
      <p:sp>
        <p:nvSpPr>
          <p:cNvPr id="2055" name="Rectangle 7"/>
          <p:cNvSpPr>
            <a:spLocks noChangeArrowheads="1"/>
          </p:cNvSpPr>
          <p:nvPr/>
        </p:nvSpPr>
        <p:spPr bwMode="auto">
          <a:xfrm>
            <a:off x="3027045" y="3461174"/>
            <a:ext cx="195025" cy="392853"/>
          </a:xfrm>
          <a:prstGeom prst="rect">
            <a:avLst/>
          </a:prstGeom>
          <a:noFill/>
          <a:ln w="9525">
            <a:noFill/>
            <a:miter lim="800000"/>
            <a:headEnd/>
            <a:tailEnd/>
          </a:ln>
        </p:spPr>
        <p:txBody>
          <a:bodyPr wrap="none" lIns="96661" tIns="48331" rIns="96661" bIns="48331">
            <a:spAutoFit/>
          </a:bodyPr>
          <a:lstStyle/>
          <a:p>
            <a:endParaRPr lang="en-US"/>
          </a:p>
        </p:txBody>
      </p:sp>
      <p:sp>
        <p:nvSpPr>
          <p:cNvPr id="2056" name="Rectangle 5"/>
          <p:cNvSpPr>
            <a:spLocks noGrp="1" noChangeArrowheads="1"/>
          </p:cNvSpPr>
          <p:nvPr>
            <p:ph type="ctrTitle"/>
          </p:nvPr>
        </p:nvSpPr>
        <p:spPr>
          <a:xfrm>
            <a:off x="480060" y="487680"/>
            <a:ext cx="6080760" cy="458894"/>
          </a:xfrm>
          <a:noFill/>
        </p:spPr>
        <p:txBody>
          <a:bodyPr>
            <a:spAutoFit/>
          </a:bodyPr>
          <a:lstStyle/>
          <a:p>
            <a:r>
              <a:rPr lang="en-US" sz="2300" b="1">
                <a:solidFill>
                  <a:schemeClr val="bg1"/>
                </a:solidFill>
              </a:rPr>
              <a:t>ACT 66 SUMMARY</a:t>
            </a:r>
          </a:p>
        </p:txBody>
      </p:sp>
      <p:sp>
        <p:nvSpPr>
          <p:cNvPr id="13332" name="TextBox 13"/>
          <p:cNvSpPr txBox="1">
            <a:spLocks noChangeArrowheads="1"/>
          </p:cNvSpPr>
          <p:nvPr/>
        </p:nvSpPr>
        <p:spPr bwMode="auto">
          <a:xfrm>
            <a:off x="480060" y="6339840"/>
            <a:ext cx="3040380" cy="394547"/>
          </a:xfrm>
          <a:prstGeom prst="rect">
            <a:avLst/>
          </a:prstGeom>
          <a:noFill/>
          <a:ln w="9525">
            <a:noFill/>
            <a:miter lim="800000"/>
            <a:headEnd/>
            <a:tailEnd/>
          </a:ln>
        </p:spPr>
        <p:txBody>
          <a:bodyPr lIns="96661" tIns="48331" rIns="96661" bIns="48331">
            <a:spAutoFit/>
          </a:bodyPr>
          <a:lstStyle/>
          <a:p>
            <a:pPr>
              <a:defRPr/>
            </a:pPr>
            <a:r>
              <a:rPr lang="en-US" b="1" dirty="0">
                <a:solidFill>
                  <a:schemeClr val="bg1"/>
                </a:solidFill>
                <a:latin typeface="+mn-lt"/>
              </a:rPr>
              <a:t>As of </a:t>
            </a:r>
            <a:r>
              <a:rPr lang="en-US" b="1" dirty="0" smtClean="0">
                <a:solidFill>
                  <a:schemeClr val="bg1"/>
                </a:solidFill>
                <a:latin typeface="+mn-lt"/>
              </a:rPr>
              <a:t>25 May 15</a:t>
            </a:r>
            <a:endParaRPr lang="en-US" b="1" dirty="0">
              <a:solidFill>
                <a:schemeClr val="bg1"/>
              </a:solidFill>
              <a:latin typeface="+mn-lt"/>
            </a:endParaRPr>
          </a:p>
        </p:txBody>
      </p:sp>
      <p:graphicFrame>
        <p:nvGraphicFramePr>
          <p:cNvPr id="16" name="Table 15"/>
          <p:cNvGraphicFramePr>
            <a:graphicFrameLocks noGrp="1"/>
          </p:cNvGraphicFramePr>
          <p:nvPr>
            <p:extLst>
              <p:ext uri="{D42A27DB-BD31-4B8C-83A1-F6EECF244321}">
                <p14:modId xmlns:p14="http://schemas.microsoft.com/office/powerpoint/2010/main" val="1396917980"/>
              </p:ext>
            </p:extLst>
          </p:nvPr>
        </p:nvGraphicFramePr>
        <p:xfrm>
          <a:off x="1920240" y="1788160"/>
          <a:ext cx="5840730" cy="1388412"/>
        </p:xfrm>
        <a:graphic>
          <a:graphicData uri="http://schemas.openxmlformats.org/drawingml/2006/table">
            <a:tbl>
              <a:tblPr/>
              <a:tblGrid>
                <a:gridCol w="2920365"/>
                <a:gridCol w="2920365"/>
              </a:tblGrid>
              <a:tr h="487680">
                <a:tc gridSpan="2">
                  <a:txBody>
                    <a:bodyPr/>
                    <a:lstStyle/>
                    <a:p>
                      <a:pPr algn="ctr" fontAlgn="b"/>
                      <a:r>
                        <a:rPr lang="en-US" sz="1300" b="1" i="0" u="none" strike="noStrike" dirty="0" smtClean="0">
                          <a:solidFill>
                            <a:srgbClr val="000000"/>
                          </a:solidFill>
                          <a:latin typeface="Tahoma" pitchFamily="34" charset="0"/>
                          <a:ea typeface="Tahoma" pitchFamily="34" charset="0"/>
                          <a:cs typeface="Tahoma" pitchFamily="34" charset="0"/>
                        </a:rPr>
                        <a:t>FY 14</a:t>
                      </a:r>
                      <a:r>
                        <a:rPr lang="en-US" sz="1300" b="1" i="0" u="none" strike="noStrike" baseline="0" dirty="0" smtClean="0">
                          <a:solidFill>
                            <a:srgbClr val="000000"/>
                          </a:solidFill>
                          <a:latin typeface="Tahoma" pitchFamily="34" charset="0"/>
                          <a:ea typeface="Tahoma" pitchFamily="34" charset="0"/>
                          <a:cs typeface="Tahoma" pitchFamily="34" charset="0"/>
                        </a:rPr>
                        <a:t> - 15</a:t>
                      </a:r>
                      <a:endParaRPr lang="en-US" sz="1300" b="1" i="0" u="none" strike="noStrike" dirty="0" smtClean="0">
                        <a:solidFill>
                          <a:srgbClr val="000000"/>
                        </a:solidFill>
                        <a:latin typeface="Tahoma" pitchFamily="34" charset="0"/>
                        <a:ea typeface="Tahoma" pitchFamily="34" charset="0"/>
                        <a:cs typeface="Tahoma" pitchFamily="34" charset="0"/>
                      </a:endParaRPr>
                    </a:p>
                    <a:p>
                      <a:pPr algn="ctr" fontAlgn="b"/>
                      <a:r>
                        <a:rPr lang="en-US" sz="1300" b="1" i="0" u="none" strike="noStrike" dirty="0" smtClean="0">
                          <a:solidFill>
                            <a:srgbClr val="000000"/>
                          </a:solidFill>
                          <a:latin typeface="Tahoma" pitchFamily="34" charset="0"/>
                          <a:ea typeface="Tahoma" pitchFamily="34" charset="0"/>
                          <a:cs typeface="Tahoma" pitchFamily="34" charset="0"/>
                        </a:rPr>
                        <a:t>Claims, Compensation and Pension Summary </a:t>
                      </a:r>
                      <a:endParaRPr lang="en-US" sz="1300" b="1" i="0" u="none" strike="noStrike" dirty="0">
                        <a:solidFill>
                          <a:srgbClr val="000000"/>
                        </a:solidFill>
                        <a:latin typeface="Tahoma" pitchFamily="34" charset="0"/>
                        <a:ea typeface="Tahoma" pitchFamily="34" charset="0"/>
                        <a:cs typeface="Tahoma" pitchFamily="34" charset="0"/>
                      </a:endParaRPr>
                    </a:p>
                  </a:txBody>
                  <a:tcPr marL="9454" marR="9454" marT="9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US"/>
                    </a:p>
                  </a:txBody>
                  <a:tcPr/>
                </a:tc>
              </a:tr>
              <a:tr h="330001">
                <a:tc>
                  <a:txBody>
                    <a:bodyPr/>
                    <a:lstStyle/>
                    <a:p>
                      <a:pPr algn="ctr" fontAlgn="b"/>
                      <a:r>
                        <a:rPr lang="en-US" sz="1300" b="1" i="0" u="none" strike="noStrike" dirty="0">
                          <a:solidFill>
                            <a:srgbClr val="000000"/>
                          </a:solidFill>
                          <a:latin typeface="Tahoma" pitchFamily="34" charset="0"/>
                          <a:ea typeface="Tahoma" pitchFamily="34" charset="0"/>
                          <a:cs typeface="Tahoma" pitchFamily="34" charset="0"/>
                        </a:rPr>
                        <a:t>Year to Date </a:t>
                      </a:r>
                      <a:r>
                        <a:rPr lang="en-US" sz="1300" b="1" i="0" u="none" strike="noStrike" dirty="0" smtClean="0">
                          <a:solidFill>
                            <a:srgbClr val="000000"/>
                          </a:solidFill>
                          <a:latin typeface="Tahoma" pitchFamily="34" charset="0"/>
                          <a:ea typeface="Tahoma" pitchFamily="34" charset="0"/>
                          <a:cs typeface="Tahoma" pitchFamily="34" charset="0"/>
                        </a:rPr>
                        <a:t> Claims Submitted</a:t>
                      </a:r>
                      <a:endParaRPr lang="en-US" sz="1300" b="1" i="0" u="none" strike="noStrike" dirty="0">
                        <a:solidFill>
                          <a:srgbClr val="000000"/>
                        </a:solidFill>
                        <a:latin typeface="Tahoma" pitchFamily="34" charset="0"/>
                        <a:ea typeface="Tahoma" pitchFamily="34" charset="0"/>
                        <a:cs typeface="Tahoma" pitchFamily="34" charset="0"/>
                      </a:endParaRPr>
                    </a:p>
                  </a:txBody>
                  <a:tcPr marL="9454" marR="9454" marT="9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300" b="1" i="0" u="none" strike="noStrike" dirty="0" smtClean="0">
                          <a:solidFill>
                            <a:srgbClr val="000000"/>
                          </a:solidFill>
                          <a:latin typeface="Tahoma" pitchFamily="34" charset="0"/>
                          <a:ea typeface="Tahoma" pitchFamily="34" charset="0"/>
                          <a:cs typeface="Tahoma" pitchFamily="34" charset="0"/>
                        </a:rPr>
                        <a:t>Year to Date Value of Awards</a:t>
                      </a:r>
                      <a:endParaRPr lang="en-US" sz="1300" b="1" i="0" u="none" strike="noStrike" dirty="0">
                        <a:solidFill>
                          <a:srgbClr val="000000"/>
                        </a:solidFill>
                        <a:latin typeface="Tahoma" pitchFamily="34" charset="0"/>
                        <a:ea typeface="Tahoma" pitchFamily="34" charset="0"/>
                        <a:cs typeface="Tahoma" pitchFamily="34" charset="0"/>
                      </a:endParaRPr>
                    </a:p>
                  </a:txBody>
                  <a:tcPr marL="9454" marR="9454" marT="9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570731">
                <a:tc>
                  <a:txBody>
                    <a:bodyPr/>
                    <a:lstStyle/>
                    <a:p>
                      <a:pPr algn="ctr" fontAlgn="b"/>
                      <a:r>
                        <a:rPr lang="en-US" sz="1300" b="1" i="0" u="none" strike="noStrike" dirty="0" smtClean="0">
                          <a:solidFill>
                            <a:srgbClr val="000000"/>
                          </a:solidFill>
                          <a:latin typeface="Tahoma" pitchFamily="34" charset="0"/>
                          <a:ea typeface="Tahoma" pitchFamily="34" charset="0"/>
                          <a:cs typeface="Tahoma" pitchFamily="34" charset="0"/>
                        </a:rPr>
                        <a:t>18,639</a:t>
                      </a:r>
                      <a:endParaRPr lang="en-US" sz="1300" b="1" i="0" u="none" strike="noStrike" dirty="0">
                        <a:solidFill>
                          <a:srgbClr val="000000"/>
                        </a:solidFill>
                        <a:latin typeface="Tahoma" pitchFamily="34" charset="0"/>
                        <a:ea typeface="Tahoma" pitchFamily="34" charset="0"/>
                        <a:cs typeface="Tahoma" pitchFamily="34" charset="0"/>
                      </a:endParaRPr>
                    </a:p>
                  </a:txBody>
                  <a:tcPr marL="9454" marR="9454" marT="9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300" b="1" i="0" u="none" strike="noStrike" dirty="0" smtClean="0">
                          <a:solidFill>
                            <a:srgbClr val="000000"/>
                          </a:solidFill>
                          <a:latin typeface="Tahoma" pitchFamily="34" charset="0"/>
                          <a:ea typeface="Tahoma" pitchFamily="34" charset="0"/>
                          <a:cs typeface="Tahoma" pitchFamily="34" charset="0"/>
                        </a:rPr>
                        <a:t>$253,109,950.00</a:t>
                      </a:r>
                      <a:endParaRPr lang="en-US" sz="1300" b="1" i="0" u="none" strike="noStrike" dirty="0">
                        <a:solidFill>
                          <a:srgbClr val="000000"/>
                        </a:solidFill>
                        <a:latin typeface="Tahoma" pitchFamily="34" charset="0"/>
                        <a:ea typeface="Tahoma" pitchFamily="34" charset="0"/>
                        <a:cs typeface="Tahoma" pitchFamily="34" charset="0"/>
                      </a:endParaRPr>
                    </a:p>
                  </a:txBody>
                  <a:tcPr marL="9454" marR="9454" marT="9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17" name="Table 16"/>
          <p:cNvGraphicFramePr>
            <a:graphicFrameLocks noGrp="1"/>
          </p:cNvGraphicFramePr>
          <p:nvPr/>
        </p:nvGraphicFramePr>
        <p:xfrm>
          <a:off x="1920240" y="3820160"/>
          <a:ext cx="5840730" cy="1351581"/>
        </p:xfrm>
        <a:graphic>
          <a:graphicData uri="http://schemas.openxmlformats.org/drawingml/2006/table">
            <a:tbl>
              <a:tblPr/>
              <a:tblGrid>
                <a:gridCol w="2880360"/>
                <a:gridCol w="2960370"/>
              </a:tblGrid>
              <a:tr h="487680">
                <a:tc gridSpan="2">
                  <a:txBody>
                    <a:bodyPr/>
                    <a:lstStyle/>
                    <a:p>
                      <a:pPr algn="ctr" fontAlgn="b"/>
                      <a:r>
                        <a:rPr lang="en-US" sz="1300" b="1" i="0" u="none" strike="noStrike" dirty="0" smtClean="0">
                          <a:solidFill>
                            <a:srgbClr val="000000"/>
                          </a:solidFill>
                          <a:latin typeface="Tahoma" pitchFamily="34" charset="0"/>
                          <a:ea typeface="Tahoma" pitchFamily="34" charset="0"/>
                          <a:cs typeface="Tahoma" pitchFamily="34" charset="0"/>
                        </a:rPr>
                        <a:t>FY 13</a:t>
                      </a:r>
                      <a:r>
                        <a:rPr lang="en-US" sz="1300" b="1" i="0" u="none" strike="noStrike" baseline="0" dirty="0" smtClean="0">
                          <a:solidFill>
                            <a:srgbClr val="000000"/>
                          </a:solidFill>
                          <a:latin typeface="Tahoma" pitchFamily="34" charset="0"/>
                          <a:ea typeface="Tahoma" pitchFamily="34" charset="0"/>
                          <a:cs typeface="Tahoma" pitchFamily="34" charset="0"/>
                        </a:rPr>
                        <a:t> – 14 </a:t>
                      </a:r>
                    </a:p>
                    <a:p>
                      <a:pPr algn="ctr" fontAlgn="b"/>
                      <a:r>
                        <a:rPr lang="en-US" sz="1300" b="1" i="0" u="none" strike="noStrike" dirty="0" smtClean="0">
                          <a:solidFill>
                            <a:srgbClr val="000000"/>
                          </a:solidFill>
                          <a:latin typeface="Tahoma" pitchFamily="34" charset="0"/>
                          <a:ea typeface="Tahoma" pitchFamily="34" charset="0"/>
                          <a:cs typeface="Tahoma" pitchFamily="34" charset="0"/>
                        </a:rPr>
                        <a:t>Claims, Compensation and Pension Summary </a:t>
                      </a:r>
                      <a:endParaRPr lang="en-US" sz="1300" b="1" i="0" u="none" strike="noStrike" dirty="0">
                        <a:solidFill>
                          <a:srgbClr val="000000"/>
                        </a:solidFill>
                        <a:latin typeface="Tahoma" pitchFamily="34" charset="0"/>
                        <a:ea typeface="Tahoma" pitchFamily="34" charset="0"/>
                        <a:cs typeface="Tahoma" pitchFamily="34" charset="0"/>
                      </a:endParaRPr>
                    </a:p>
                  </a:txBody>
                  <a:tcPr marL="9454" marR="9454" marT="9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US"/>
                    </a:p>
                  </a:txBody>
                  <a:tcPr/>
                </a:tc>
              </a:tr>
              <a:tr h="325120">
                <a:tc>
                  <a:txBody>
                    <a:bodyPr/>
                    <a:lstStyle/>
                    <a:p>
                      <a:pPr algn="ctr" fontAlgn="b"/>
                      <a:r>
                        <a:rPr lang="en-US" sz="1300" b="1" i="0" u="none" strike="noStrike" dirty="0" smtClean="0">
                          <a:solidFill>
                            <a:srgbClr val="000000"/>
                          </a:solidFill>
                          <a:latin typeface="Tahoma" pitchFamily="34" charset="0"/>
                          <a:ea typeface="Tahoma" pitchFamily="34" charset="0"/>
                          <a:cs typeface="Tahoma" pitchFamily="34" charset="0"/>
                        </a:rPr>
                        <a:t>Total Claims Submitted</a:t>
                      </a:r>
                      <a:endParaRPr lang="en-US" sz="1300" b="1" i="0" u="none" strike="noStrike" dirty="0">
                        <a:solidFill>
                          <a:srgbClr val="000000"/>
                        </a:solidFill>
                        <a:latin typeface="Tahoma" pitchFamily="34" charset="0"/>
                        <a:ea typeface="Tahoma" pitchFamily="34" charset="0"/>
                        <a:cs typeface="Tahoma" pitchFamily="34" charset="0"/>
                      </a:endParaRPr>
                    </a:p>
                  </a:txBody>
                  <a:tcPr marL="9454" marR="9454" marT="9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1300" b="1" i="0" u="none" strike="noStrike" dirty="0" smtClean="0">
                          <a:solidFill>
                            <a:srgbClr val="000000"/>
                          </a:solidFill>
                          <a:latin typeface="Tahoma" pitchFamily="34" charset="0"/>
                          <a:ea typeface="Tahoma" pitchFamily="34" charset="0"/>
                          <a:cs typeface="Tahoma" pitchFamily="34" charset="0"/>
                        </a:rPr>
                        <a:t>Total Value of</a:t>
                      </a:r>
                      <a:r>
                        <a:rPr lang="en-US" sz="1300" b="1" i="0" u="none" strike="noStrike" baseline="0" dirty="0" smtClean="0">
                          <a:solidFill>
                            <a:srgbClr val="000000"/>
                          </a:solidFill>
                          <a:latin typeface="Tahoma" pitchFamily="34" charset="0"/>
                          <a:ea typeface="Tahoma" pitchFamily="34" charset="0"/>
                          <a:cs typeface="Tahoma" pitchFamily="34" charset="0"/>
                        </a:rPr>
                        <a:t> Awards</a:t>
                      </a:r>
                      <a:endParaRPr lang="en-US" sz="1300" b="1" i="0" u="none" strike="noStrike" dirty="0">
                        <a:solidFill>
                          <a:srgbClr val="000000"/>
                        </a:solidFill>
                        <a:latin typeface="Tahoma" pitchFamily="34" charset="0"/>
                        <a:ea typeface="Tahoma" pitchFamily="34" charset="0"/>
                        <a:cs typeface="Tahoma" pitchFamily="34" charset="0"/>
                      </a:endParaRPr>
                    </a:p>
                  </a:txBody>
                  <a:tcPr marL="9454" marR="9454" marT="9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538781">
                <a:tc>
                  <a:txBody>
                    <a:bodyPr/>
                    <a:lstStyle/>
                    <a:p>
                      <a:pPr algn="ctr" fontAlgn="b"/>
                      <a:r>
                        <a:rPr lang="en-US" sz="1300" b="1" i="0" u="none" strike="noStrike" dirty="0" smtClean="0">
                          <a:solidFill>
                            <a:srgbClr val="000000"/>
                          </a:solidFill>
                          <a:latin typeface="Tahoma" pitchFamily="34" charset="0"/>
                          <a:ea typeface="Tahoma" pitchFamily="34" charset="0"/>
                          <a:cs typeface="Tahoma" pitchFamily="34" charset="0"/>
                        </a:rPr>
                        <a:t>20,831</a:t>
                      </a:r>
                      <a:endParaRPr lang="en-US" sz="1300" b="1" i="0" u="none" strike="noStrike" dirty="0">
                        <a:solidFill>
                          <a:srgbClr val="000000"/>
                        </a:solidFill>
                        <a:latin typeface="Tahoma" pitchFamily="34" charset="0"/>
                        <a:ea typeface="Tahoma" pitchFamily="34" charset="0"/>
                        <a:cs typeface="Tahoma" pitchFamily="34" charset="0"/>
                      </a:endParaRPr>
                    </a:p>
                  </a:txBody>
                  <a:tcPr marL="9454" marR="9454" marT="9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300" b="1" i="0" u="none" strike="noStrike" dirty="0" smtClean="0">
                          <a:solidFill>
                            <a:srgbClr val="000000"/>
                          </a:solidFill>
                          <a:latin typeface="Tahoma" pitchFamily="34" charset="0"/>
                          <a:ea typeface="Tahoma" pitchFamily="34" charset="0"/>
                          <a:cs typeface="Tahoma" pitchFamily="34" charset="0"/>
                        </a:rPr>
                        <a:t>$151,517,985.00</a:t>
                      </a:r>
                      <a:endParaRPr lang="en-US" sz="1300" b="1" i="0" u="none" strike="noStrike" dirty="0">
                        <a:solidFill>
                          <a:srgbClr val="000000"/>
                        </a:solidFill>
                        <a:latin typeface="Tahoma" pitchFamily="34" charset="0"/>
                        <a:ea typeface="Tahoma" pitchFamily="34" charset="0"/>
                        <a:cs typeface="Tahoma" pitchFamily="34" charset="0"/>
                      </a:endParaRPr>
                    </a:p>
                  </a:txBody>
                  <a:tcPr marL="9454" marR="9454" marT="960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9824081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26" descr="Military Vet logo banner"/>
          <p:cNvPicPr>
            <a:picLocks noChangeAspect="1" noChangeArrowheads="1"/>
          </p:cNvPicPr>
          <p:nvPr/>
        </p:nvPicPr>
        <p:blipFill>
          <a:blip r:embed="rId4" cstate="print"/>
          <a:srcRect/>
          <a:stretch>
            <a:fillRect/>
          </a:stretch>
        </p:blipFill>
        <p:spPr bwMode="auto">
          <a:xfrm>
            <a:off x="478394" y="406400"/>
            <a:ext cx="8644414" cy="692574"/>
          </a:xfrm>
          <a:prstGeom prst="rect">
            <a:avLst/>
          </a:prstGeom>
          <a:noFill/>
          <a:ln w="9525">
            <a:noFill/>
            <a:miter lim="800000"/>
            <a:headEnd/>
            <a:tailEnd/>
          </a:ln>
        </p:spPr>
      </p:pic>
      <p:pic>
        <p:nvPicPr>
          <p:cNvPr id="1028" name="Picture 25" descr="red bottom banner"/>
          <p:cNvPicPr>
            <a:picLocks noChangeAspect="1" noChangeArrowheads="1"/>
          </p:cNvPicPr>
          <p:nvPr/>
        </p:nvPicPr>
        <p:blipFill>
          <a:blip r:embed="rId5" cstate="print"/>
          <a:srcRect/>
          <a:stretch>
            <a:fillRect/>
          </a:stretch>
        </p:blipFill>
        <p:spPr bwMode="auto">
          <a:xfrm>
            <a:off x="480060" y="6343228"/>
            <a:ext cx="8801100" cy="403013"/>
          </a:xfrm>
          <a:prstGeom prst="rect">
            <a:avLst/>
          </a:prstGeom>
          <a:noFill/>
          <a:ln w="9525">
            <a:noFill/>
            <a:miter lim="800000"/>
            <a:headEnd/>
            <a:tailEnd/>
          </a:ln>
        </p:spPr>
      </p:pic>
      <p:sp>
        <p:nvSpPr>
          <p:cNvPr id="1029" name="Rectangle 8"/>
          <p:cNvSpPr>
            <a:spLocks noChangeArrowheads="1"/>
          </p:cNvSpPr>
          <p:nvPr/>
        </p:nvSpPr>
        <p:spPr bwMode="auto">
          <a:xfrm>
            <a:off x="8001000" y="6339840"/>
            <a:ext cx="1280160" cy="406400"/>
          </a:xfrm>
          <a:prstGeom prst="rect">
            <a:avLst/>
          </a:prstGeom>
          <a:noFill/>
          <a:ln w="9525">
            <a:noFill/>
            <a:miter lim="800000"/>
            <a:headEnd/>
            <a:tailEnd/>
          </a:ln>
        </p:spPr>
        <p:txBody>
          <a:bodyPr lIns="96653" tIns="48326" rIns="96653" bIns="48326" anchor="ctr"/>
          <a:lstStyle/>
          <a:p>
            <a:pPr defTabSz="966526" fontAlgn="auto">
              <a:spcBef>
                <a:spcPts val="0"/>
              </a:spcBef>
              <a:spcAft>
                <a:spcPts val="0"/>
              </a:spcAft>
            </a:pPr>
            <a:r>
              <a:rPr lang="en-US" sz="1300">
                <a:solidFill>
                  <a:prstClr val="white"/>
                </a:solidFill>
                <a:latin typeface="Verdana" pitchFamily="34" charset="0"/>
              </a:rPr>
              <a:t>&gt; country</a:t>
            </a:r>
          </a:p>
        </p:txBody>
      </p:sp>
      <p:sp>
        <p:nvSpPr>
          <p:cNvPr id="1030" name="Rectangle 10"/>
          <p:cNvSpPr>
            <a:spLocks noChangeArrowheads="1"/>
          </p:cNvSpPr>
          <p:nvPr/>
        </p:nvSpPr>
        <p:spPr bwMode="auto">
          <a:xfrm>
            <a:off x="4000500" y="6339840"/>
            <a:ext cx="4160520" cy="406400"/>
          </a:xfrm>
          <a:prstGeom prst="rect">
            <a:avLst/>
          </a:prstGeom>
          <a:noFill/>
          <a:ln w="9525">
            <a:noFill/>
            <a:miter lim="800000"/>
            <a:headEnd/>
            <a:tailEnd/>
          </a:ln>
        </p:spPr>
        <p:txBody>
          <a:bodyPr lIns="96653" tIns="48326" rIns="96653" bIns="48326" anchor="ctr"/>
          <a:lstStyle/>
          <a:p>
            <a:pPr algn="r" defTabSz="966526" fontAlgn="auto">
              <a:spcBef>
                <a:spcPts val="0"/>
              </a:spcBef>
              <a:spcAft>
                <a:spcPts val="0"/>
              </a:spcAft>
            </a:pPr>
            <a:r>
              <a:rPr lang="en-US" sz="1300">
                <a:solidFill>
                  <a:prstClr val="white"/>
                </a:solidFill>
                <a:latin typeface="Verdana" pitchFamily="34" charset="0"/>
              </a:rPr>
              <a:t>  &gt; community &gt; commonwealth </a:t>
            </a:r>
          </a:p>
        </p:txBody>
      </p:sp>
      <p:sp>
        <p:nvSpPr>
          <p:cNvPr id="1031" name="Rectangle 2"/>
          <p:cNvSpPr>
            <a:spLocks noChangeArrowheads="1"/>
          </p:cNvSpPr>
          <p:nvPr/>
        </p:nvSpPr>
        <p:spPr bwMode="auto">
          <a:xfrm>
            <a:off x="400050" y="2311402"/>
            <a:ext cx="8721090" cy="590973"/>
          </a:xfrm>
          <a:prstGeom prst="rect">
            <a:avLst/>
          </a:prstGeom>
          <a:noFill/>
          <a:ln w="9525">
            <a:noFill/>
            <a:miter lim="800000"/>
            <a:headEnd/>
            <a:tailEnd/>
          </a:ln>
        </p:spPr>
        <p:txBody>
          <a:bodyPr lIns="96653" tIns="48326" rIns="96653" bIns="48326">
            <a:spAutoFit/>
          </a:bodyPr>
          <a:lstStyle/>
          <a:p>
            <a:pPr algn="ctr" defTabSz="966526" fontAlgn="auto">
              <a:spcBef>
                <a:spcPts val="0"/>
              </a:spcBef>
              <a:spcAft>
                <a:spcPts val="0"/>
              </a:spcAft>
            </a:pPr>
            <a:endParaRPr lang="en-US" sz="3200" b="1">
              <a:solidFill>
                <a:prstClr val="black"/>
              </a:solidFill>
              <a:latin typeface="Calibri"/>
            </a:endParaRPr>
          </a:p>
        </p:txBody>
      </p:sp>
      <p:sp>
        <p:nvSpPr>
          <p:cNvPr id="1032" name="Rectangle 7"/>
          <p:cNvSpPr>
            <a:spLocks noChangeArrowheads="1"/>
          </p:cNvSpPr>
          <p:nvPr/>
        </p:nvSpPr>
        <p:spPr bwMode="auto">
          <a:xfrm>
            <a:off x="3027046" y="3461175"/>
            <a:ext cx="195025" cy="392853"/>
          </a:xfrm>
          <a:prstGeom prst="rect">
            <a:avLst/>
          </a:prstGeom>
          <a:noFill/>
          <a:ln w="9525">
            <a:noFill/>
            <a:miter lim="800000"/>
            <a:headEnd/>
            <a:tailEnd/>
          </a:ln>
        </p:spPr>
        <p:txBody>
          <a:bodyPr wrap="none" lIns="96653" tIns="48326" rIns="96653" bIns="48326">
            <a:spAutoFit/>
          </a:bodyPr>
          <a:lstStyle/>
          <a:p>
            <a:pPr defTabSz="966526" fontAlgn="auto">
              <a:spcBef>
                <a:spcPts val="0"/>
              </a:spcBef>
              <a:spcAft>
                <a:spcPts val="0"/>
              </a:spcAft>
            </a:pPr>
            <a:endParaRPr lang="en-US">
              <a:solidFill>
                <a:prstClr val="black"/>
              </a:solidFill>
              <a:latin typeface="Calibri"/>
            </a:endParaRPr>
          </a:p>
        </p:txBody>
      </p:sp>
      <p:sp>
        <p:nvSpPr>
          <p:cNvPr id="1033" name="Rectangle 5"/>
          <p:cNvSpPr>
            <a:spLocks noGrp="1" noChangeArrowheads="1"/>
          </p:cNvSpPr>
          <p:nvPr>
            <p:ph type="ctrTitle"/>
          </p:nvPr>
        </p:nvSpPr>
        <p:spPr>
          <a:xfrm>
            <a:off x="480060" y="487680"/>
            <a:ext cx="6000750" cy="426720"/>
          </a:xfrm>
          <a:noFill/>
        </p:spPr>
        <p:txBody>
          <a:bodyPr>
            <a:spAutoFit/>
          </a:bodyPr>
          <a:lstStyle/>
          <a:p>
            <a:r>
              <a:rPr lang="en-US" sz="2100" b="1">
                <a:solidFill>
                  <a:schemeClr val="bg1"/>
                </a:solidFill>
              </a:rPr>
              <a:t>CURRENT MOBILIZATIONS &amp; TOTAL DEPLOYMENTS</a:t>
            </a:r>
          </a:p>
        </p:txBody>
      </p:sp>
      <p:graphicFrame>
        <p:nvGraphicFramePr>
          <p:cNvPr id="10" name="Table 9"/>
          <p:cNvGraphicFramePr>
            <a:graphicFrameLocks noGrp="1"/>
          </p:cNvGraphicFramePr>
          <p:nvPr/>
        </p:nvGraphicFramePr>
        <p:xfrm>
          <a:off x="560070" y="1219201"/>
          <a:ext cx="8481060" cy="2858076"/>
        </p:xfrm>
        <a:graphic>
          <a:graphicData uri="http://schemas.openxmlformats.org/drawingml/2006/table">
            <a:tbl>
              <a:tblPr firstRow="1" bandRow="1">
                <a:tableStyleId>{5C22544A-7EE6-4342-B048-85BDC9FD1C3A}</a:tableStyleId>
              </a:tblPr>
              <a:tblGrid>
                <a:gridCol w="1200150"/>
                <a:gridCol w="1120140"/>
                <a:gridCol w="1760220"/>
                <a:gridCol w="960120"/>
                <a:gridCol w="560070"/>
                <a:gridCol w="1115486"/>
                <a:gridCol w="1764874"/>
              </a:tblGrid>
              <a:tr h="617728">
                <a:tc>
                  <a:txBody>
                    <a:bodyPr/>
                    <a:lstStyle/>
                    <a:p>
                      <a:pPr algn="ctr"/>
                      <a:r>
                        <a:rPr lang="en-US" sz="1700" b="1" dirty="0" smtClean="0">
                          <a:solidFill>
                            <a:schemeClr val="tx1"/>
                          </a:solidFill>
                          <a:latin typeface="+mn-lt"/>
                          <a:cs typeface="Arial" pitchFamily="34" charset="0"/>
                        </a:rPr>
                        <a:t>MDATE</a:t>
                      </a:r>
                      <a:endParaRPr lang="en-US" sz="1700" b="1" dirty="0">
                        <a:solidFill>
                          <a:schemeClr val="tx1"/>
                        </a:solidFill>
                        <a:latin typeface="+mn-lt"/>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US" sz="1700" b="1" dirty="0" smtClean="0">
                          <a:solidFill>
                            <a:schemeClr val="tx1"/>
                          </a:solidFill>
                          <a:latin typeface="+mn-lt"/>
                          <a:cs typeface="Arial" pitchFamily="34" charset="0"/>
                        </a:rPr>
                        <a:t>MSAD</a:t>
                      </a:r>
                      <a:endParaRPr lang="en-US" sz="1700" b="1" dirty="0">
                        <a:solidFill>
                          <a:schemeClr val="tx1"/>
                        </a:solidFill>
                        <a:latin typeface="+mn-lt"/>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US" sz="1700" b="1" dirty="0" smtClean="0">
                          <a:solidFill>
                            <a:schemeClr val="tx1"/>
                          </a:solidFill>
                          <a:latin typeface="+mn-lt"/>
                          <a:cs typeface="Arial" pitchFamily="34" charset="0"/>
                        </a:rPr>
                        <a:t>UNIT</a:t>
                      </a:r>
                      <a:endParaRPr lang="en-US" sz="1700" b="1" dirty="0">
                        <a:solidFill>
                          <a:schemeClr val="tx1"/>
                        </a:solidFill>
                        <a:latin typeface="+mn-lt"/>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US" sz="1700" b="1" dirty="0" smtClean="0">
                          <a:solidFill>
                            <a:schemeClr val="tx1"/>
                          </a:solidFill>
                          <a:latin typeface="+mn-lt"/>
                          <a:cs typeface="Arial" pitchFamily="34" charset="0"/>
                        </a:rPr>
                        <a:t>OPN</a:t>
                      </a:r>
                      <a:endParaRPr lang="en-US" sz="1700" b="1" dirty="0">
                        <a:solidFill>
                          <a:schemeClr val="tx1"/>
                        </a:solidFill>
                        <a:latin typeface="+mn-lt"/>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US" sz="1700" b="1" dirty="0" smtClean="0">
                          <a:solidFill>
                            <a:schemeClr val="tx1"/>
                          </a:solidFill>
                          <a:latin typeface="+mn-lt"/>
                          <a:cs typeface="Arial" pitchFamily="34" charset="0"/>
                        </a:rPr>
                        <a:t>PAX</a:t>
                      </a:r>
                      <a:endParaRPr lang="en-US" sz="1700" b="1" dirty="0">
                        <a:solidFill>
                          <a:schemeClr val="tx1"/>
                        </a:solidFill>
                        <a:latin typeface="+mn-lt"/>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US" sz="1700" b="1" dirty="0" smtClean="0">
                          <a:solidFill>
                            <a:schemeClr val="tx1"/>
                          </a:solidFill>
                          <a:latin typeface="+mn-lt"/>
                          <a:cs typeface="Arial" pitchFamily="34" charset="0"/>
                        </a:rPr>
                        <a:t>MISSION</a:t>
                      </a:r>
                      <a:endParaRPr lang="en-US" sz="1700" b="1" dirty="0">
                        <a:solidFill>
                          <a:schemeClr val="tx1"/>
                        </a:solidFill>
                        <a:latin typeface="+mn-lt"/>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US" sz="1700" b="1" dirty="0" smtClean="0">
                          <a:solidFill>
                            <a:schemeClr val="tx1"/>
                          </a:solidFill>
                          <a:latin typeface="+mn-lt"/>
                          <a:cs typeface="Arial" pitchFamily="34" charset="0"/>
                        </a:rPr>
                        <a:t>Projected Return</a:t>
                      </a:r>
                      <a:r>
                        <a:rPr lang="en-US" sz="1700" b="1" baseline="0" dirty="0" smtClean="0">
                          <a:solidFill>
                            <a:schemeClr val="tx1"/>
                          </a:solidFill>
                          <a:latin typeface="+mn-lt"/>
                          <a:cs typeface="Arial" pitchFamily="34" charset="0"/>
                        </a:rPr>
                        <a:t> Date</a:t>
                      </a:r>
                      <a:endParaRPr lang="en-US" sz="1700" b="1" dirty="0">
                        <a:solidFill>
                          <a:schemeClr val="tx1"/>
                        </a:solidFill>
                        <a:latin typeface="+mn-lt"/>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r>
              <a:tr h="280416">
                <a:tc>
                  <a:txBody>
                    <a:bodyPr/>
                    <a:lstStyle/>
                    <a:p>
                      <a:pPr algn="ctr"/>
                      <a:r>
                        <a:rPr lang="en-US" sz="1200" b="0" dirty="0" smtClean="0">
                          <a:solidFill>
                            <a:schemeClr val="tx1"/>
                          </a:solidFill>
                          <a:latin typeface="Arial" pitchFamily="34" charset="0"/>
                          <a:cs typeface="Arial" pitchFamily="34" charset="0"/>
                        </a:rPr>
                        <a:t>05JUN14</a:t>
                      </a:r>
                      <a:endParaRPr lang="en-US" sz="1200" b="0" dirty="0">
                        <a:solidFill>
                          <a:schemeClr val="tx1"/>
                        </a:solidFill>
                        <a:latin typeface="Arial" pitchFamily="34" charset="0"/>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smtClean="0">
                          <a:solidFill>
                            <a:schemeClr val="tx1"/>
                          </a:solidFill>
                          <a:latin typeface="Arial" pitchFamily="34" charset="0"/>
                          <a:cs typeface="Arial" pitchFamily="34" charset="0"/>
                        </a:rPr>
                        <a:t>05JUN14</a:t>
                      </a:r>
                      <a:endParaRPr lang="en-US" sz="1200" b="0" dirty="0">
                        <a:solidFill>
                          <a:schemeClr val="tx1"/>
                        </a:solidFill>
                        <a:latin typeface="Arial" pitchFamily="34" charset="0"/>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latin typeface="Arial" pitchFamily="34" charset="0"/>
                          <a:cs typeface="Arial" pitchFamily="34" charset="0"/>
                        </a:rPr>
                        <a:t>DET 22 OSAA</a:t>
                      </a: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latin typeface="Arial" pitchFamily="34" charset="0"/>
                          <a:cs typeface="Arial" pitchFamily="34" charset="0"/>
                        </a:rPr>
                        <a:t>OEF-A</a:t>
                      </a: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smtClean="0">
                          <a:solidFill>
                            <a:schemeClr val="tx1"/>
                          </a:solidFill>
                          <a:latin typeface="Arial" pitchFamily="34" charset="0"/>
                          <a:cs typeface="Arial" pitchFamily="34" charset="0"/>
                        </a:rPr>
                        <a:t>8</a:t>
                      </a:r>
                      <a:endParaRPr lang="en-US" sz="1200" b="0" dirty="0">
                        <a:solidFill>
                          <a:schemeClr val="tx1"/>
                        </a:solidFill>
                        <a:latin typeface="Arial" pitchFamily="34" charset="0"/>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smtClean="0">
                          <a:solidFill>
                            <a:schemeClr val="tx1"/>
                          </a:solidFill>
                          <a:latin typeface="Arial" pitchFamily="34" charset="0"/>
                          <a:cs typeface="Arial" pitchFamily="34" charset="0"/>
                        </a:rPr>
                        <a:t>ISR</a:t>
                      </a:r>
                      <a:endParaRPr lang="en-US" sz="1200" b="0" dirty="0">
                        <a:solidFill>
                          <a:schemeClr val="tx1"/>
                        </a:solidFill>
                        <a:latin typeface="Arial" pitchFamily="34" charset="0"/>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smtClean="0">
                          <a:solidFill>
                            <a:schemeClr val="tx1"/>
                          </a:solidFill>
                          <a:latin typeface="Arial" pitchFamily="34" charset="0"/>
                          <a:cs typeface="Arial" pitchFamily="34" charset="0"/>
                        </a:rPr>
                        <a:t>05JUN15</a:t>
                      </a:r>
                      <a:endParaRPr lang="en-US" sz="1200" b="0" dirty="0">
                        <a:solidFill>
                          <a:schemeClr val="tx1"/>
                        </a:solidFill>
                        <a:latin typeface="Arial" pitchFamily="34" charset="0"/>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63296">
                <a:tc>
                  <a:txBody>
                    <a:bodyPr/>
                    <a:lstStyle/>
                    <a:p>
                      <a:pPr algn="ctr"/>
                      <a:r>
                        <a:rPr lang="en-US" sz="1200" b="0" dirty="0" smtClean="0">
                          <a:solidFill>
                            <a:schemeClr val="tx1"/>
                          </a:solidFill>
                          <a:latin typeface="Arial" pitchFamily="34" charset="0"/>
                          <a:cs typeface="Arial" pitchFamily="34" charset="0"/>
                        </a:rPr>
                        <a:t>24SEP14</a:t>
                      </a:r>
                      <a:endParaRPr lang="en-US" sz="1200" b="0" dirty="0">
                        <a:solidFill>
                          <a:schemeClr val="tx1"/>
                        </a:solidFill>
                        <a:latin typeface="Arial" pitchFamily="34" charset="0"/>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smtClean="0">
                          <a:solidFill>
                            <a:schemeClr val="tx1"/>
                          </a:solidFill>
                          <a:latin typeface="Arial" pitchFamily="34" charset="0"/>
                          <a:cs typeface="Arial" pitchFamily="34" charset="0"/>
                        </a:rPr>
                        <a:t>27SEP14</a:t>
                      </a:r>
                      <a:endParaRPr lang="en-US" sz="1200" b="0" dirty="0">
                        <a:solidFill>
                          <a:schemeClr val="tx1"/>
                        </a:solidFill>
                        <a:latin typeface="Arial" pitchFamily="34" charset="0"/>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latin typeface="Arial" pitchFamily="34" charset="0"/>
                          <a:cs typeface="Arial" pitchFamily="34" charset="0"/>
                        </a:rPr>
                        <a:t>213 HRC PLT</a:t>
                      </a: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latin typeface="Arial" pitchFamily="34" charset="0"/>
                          <a:cs typeface="Arial" pitchFamily="34" charset="0"/>
                        </a:rPr>
                        <a:t>OEF-RO</a:t>
                      </a: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smtClean="0">
                          <a:solidFill>
                            <a:schemeClr val="tx1"/>
                          </a:solidFill>
                          <a:latin typeface="Arial" pitchFamily="34" charset="0"/>
                          <a:cs typeface="Arial" pitchFamily="34" charset="0"/>
                        </a:rPr>
                        <a:t>20</a:t>
                      </a:r>
                      <a:endParaRPr lang="en-US" sz="1200" b="0" dirty="0">
                        <a:solidFill>
                          <a:schemeClr val="tx1"/>
                        </a:solidFill>
                        <a:latin typeface="Arial" pitchFamily="34" charset="0"/>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smtClean="0">
                          <a:solidFill>
                            <a:schemeClr val="tx1"/>
                          </a:solidFill>
                          <a:latin typeface="Arial" pitchFamily="34" charset="0"/>
                          <a:cs typeface="Arial" pitchFamily="34" charset="0"/>
                        </a:rPr>
                        <a:t>Personnel Support</a:t>
                      </a:r>
                      <a:endParaRPr lang="en-US" sz="1200" b="0" dirty="0">
                        <a:solidFill>
                          <a:schemeClr val="tx1"/>
                        </a:solidFill>
                        <a:latin typeface="Arial" pitchFamily="34" charset="0"/>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smtClean="0">
                          <a:solidFill>
                            <a:schemeClr val="tx1"/>
                          </a:solidFill>
                          <a:latin typeface="Arial" pitchFamily="34" charset="0"/>
                          <a:cs typeface="Arial" pitchFamily="34" charset="0"/>
                        </a:rPr>
                        <a:t>28OCT15</a:t>
                      </a: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63296">
                <a:tc>
                  <a:txBody>
                    <a:bodyPr/>
                    <a:lstStyle/>
                    <a:p>
                      <a:pPr algn="ctr"/>
                      <a:r>
                        <a:rPr lang="en-US" sz="1200" b="0" dirty="0" smtClean="0">
                          <a:solidFill>
                            <a:schemeClr val="tx1"/>
                          </a:solidFill>
                          <a:latin typeface="Arial" pitchFamily="34" charset="0"/>
                          <a:cs typeface="Arial" pitchFamily="34" charset="0"/>
                        </a:rPr>
                        <a:t>07OCT14</a:t>
                      </a:r>
                      <a:endParaRPr lang="en-US" sz="1200" b="0" dirty="0">
                        <a:solidFill>
                          <a:schemeClr val="tx1"/>
                        </a:solidFill>
                        <a:latin typeface="Arial" pitchFamily="34" charset="0"/>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smtClean="0">
                          <a:solidFill>
                            <a:schemeClr val="tx1"/>
                          </a:solidFill>
                          <a:latin typeface="Arial" pitchFamily="34" charset="0"/>
                          <a:cs typeface="Arial" pitchFamily="34" charset="0"/>
                        </a:rPr>
                        <a:t>10OCT14</a:t>
                      </a:r>
                      <a:endParaRPr lang="en-US" sz="1200" b="0" dirty="0">
                        <a:solidFill>
                          <a:schemeClr val="tx1"/>
                        </a:solidFill>
                        <a:latin typeface="Arial" pitchFamily="34" charset="0"/>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latin typeface="Arial" pitchFamily="34" charset="0"/>
                          <a:cs typeface="Arial" pitchFamily="34" charset="0"/>
                        </a:rPr>
                        <a:t>213 HRC HQS</a:t>
                      </a: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latin typeface="Arial" pitchFamily="34" charset="0"/>
                          <a:cs typeface="Arial" pitchFamily="34" charset="0"/>
                        </a:rPr>
                        <a:t>OEF-A</a:t>
                      </a: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smtClean="0">
                          <a:solidFill>
                            <a:schemeClr val="tx1"/>
                          </a:solidFill>
                          <a:latin typeface="Arial" pitchFamily="34" charset="0"/>
                          <a:cs typeface="Arial" pitchFamily="34" charset="0"/>
                        </a:rPr>
                        <a:t>23</a:t>
                      </a:r>
                      <a:endParaRPr lang="en-US" sz="1200" b="0" dirty="0">
                        <a:solidFill>
                          <a:schemeClr val="tx1"/>
                        </a:solidFill>
                        <a:latin typeface="Arial" pitchFamily="34" charset="0"/>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smtClean="0">
                          <a:solidFill>
                            <a:schemeClr val="tx1"/>
                          </a:solidFill>
                          <a:latin typeface="Arial" pitchFamily="34" charset="0"/>
                          <a:cs typeface="Arial" pitchFamily="34" charset="0"/>
                        </a:rPr>
                        <a:t>Personnel Support</a:t>
                      </a:r>
                      <a:endParaRPr lang="en-US" sz="1200" b="0" dirty="0">
                        <a:solidFill>
                          <a:schemeClr val="tx1"/>
                        </a:solidFill>
                        <a:latin typeface="Arial" pitchFamily="34" charset="0"/>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smtClean="0">
                          <a:solidFill>
                            <a:schemeClr val="tx1"/>
                          </a:solidFill>
                          <a:latin typeface="Arial" pitchFamily="34" charset="0"/>
                          <a:cs typeface="Arial" pitchFamily="34" charset="0"/>
                        </a:rPr>
                        <a:t>10NOV15</a:t>
                      </a: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63296">
                <a:tc>
                  <a:txBody>
                    <a:bodyPr/>
                    <a:lstStyle/>
                    <a:p>
                      <a:pPr algn="ctr"/>
                      <a:r>
                        <a:rPr lang="en-US" sz="1200" b="0" dirty="0" smtClean="0">
                          <a:solidFill>
                            <a:schemeClr val="tx1"/>
                          </a:solidFill>
                          <a:latin typeface="Arial" pitchFamily="34" charset="0"/>
                          <a:cs typeface="Arial" pitchFamily="34" charset="0"/>
                        </a:rPr>
                        <a:t>13OCT14</a:t>
                      </a:r>
                      <a:endParaRPr lang="en-US" sz="1200" b="0" dirty="0">
                        <a:solidFill>
                          <a:schemeClr val="tx1"/>
                        </a:solidFill>
                        <a:latin typeface="Arial" pitchFamily="34" charset="0"/>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smtClean="0">
                          <a:solidFill>
                            <a:schemeClr val="tx1"/>
                          </a:solidFill>
                          <a:latin typeface="Arial" pitchFamily="34" charset="0"/>
                          <a:cs typeface="Arial" pitchFamily="34" charset="0"/>
                        </a:rPr>
                        <a:t>16OCT14</a:t>
                      </a:r>
                      <a:endParaRPr lang="en-US" sz="1200" b="0" dirty="0">
                        <a:solidFill>
                          <a:schemeClr val="tx1"/>
                        </a:solidFill>
                        <a:latin typeface="Arial" pitchFamily="34" charset="0"/>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latin typeface="Arial" pitchFamily="34" charset="0"/>
                          <a:cs typeface="Arial" pitchFamily="34" charset="0"/>
                        </a:rPr>
                        <a:t>213 HRC PLT</a:t>
                      </a: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latin typeface="Arial" pitchFamily="34" charset="0"/>
                          <a:cs typeface="Arial" pitchFamily="34" charset="0"/>
                        </a:rPr>
                        <a:t>OEF-KU</a:t>
                      </a: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smtClean="0">
                          <a:solidFill>
                            <a:schemeClr val="tx1"/>
                          </a:solidFill>
                          <a:latin typeface="Arial" pitchFamily="34" charset="0"/>
                          <a:cs typeface="Arial" pitchFamily="34" charset="0"/>
                        </a:rPr>
                        <a:t>19</a:t>
                      </a:r>
                      <a:endParaRPr lang="en-US" sz="1200" b="0" dirty="0">
                        <a:solidFill>
                          <a:schemeClr val="tx1"/>
                        </a:solidFill>
                        <a:latin typeface="Arial" pitchFamily="34" charset="0"/>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smtClean="0">
                          <a:solidFill>
                            <a:schemeClr val="tx1"/>
                          </a:solidFill>
                          <a:latin typeface="Arial" pitchFamily="34" charset="0"/>
                          <a:cs typeface="Arial" pitchFamily="34" charset="0"/>
                        </a:rPr>
                        <a:t>Personnel Support</a:t>
                      </a:r>
                      <a:endParaRPr lang="en-US" sz="1200" b="0" dirty="0">
                        <a:solidFill>
                          <a:schemeClr val="tx1"/>
                        </a:solidFill>
                        <a:latin typeface="Arial" pitchFamily="34" charset="0"/>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smtClean="0">
                          <a:solidFill>
                            <a:schemeClr val="tx1"/>
                          </a:solidFill>
                          <a:latin typeface="Arial" pitchFamily="34" charset="0"/>
                          <a:cs typeface="Arial" pitchFamily="34" charset="0"/>
                        </a:rPr>
                        <a:t>16NOV15</a:t>
                      </a: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5022">
                <a:tc>
                  <a:txBody>
                    <a:bodyPr/>
                    <a:lstStyle/>
                    <a:p>
                      <a:pPr algn="ctr"/>
                      <a:r>
                        <a:rPr lang="en-US" sz="1200" b="0" dirty="0" smtClean="0">
                          <a:solidFill>
                            <a:schemeClr val="tx1"/>
                          </a:solidFill>
                          <a:latin typeface="Arial" pitchFamily="34" charset="0"/>
                          <a:cs typeface="Arial" pitchFamily="34" charset="0"/>
                        </a:rPr>
                        <a:t>30 JAN 15</a:t>
                      </a:r>
                      <a:endParaRPr lang="en-US" sz="1200" b="0" dirty="0">
                        <a:solidFill>
                          <a:schemeClr val="tx1"/>
                        </a:solidFill>
                        <a:latin typeface="Arial" pitchFamily="34" charset="0"/>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smtClean="0">
                          <a:solidFill>
                            <a:schemeClr val="tx1"/>
                          </a:solidFill>
                          <a:latin typeface="Arial" pitchFamily="34" charset="0"/>
                          <a:cs typeface="Arial" pitchFamily="34" charset="0"/>
                        </a:rPr>
                        <a:t>31 JAN 15</a:t>
                      </a:r>
                      <a:endParaRPr lang="en-US" sz="1200" b="0" dirty="0">
                        <a:solidFill>
                          <a:schemeClr val="tx1"/>
                        </a:solidFill>
                        <a:latin typeface="Arial" pitchFamily="34" charset="0"/>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latin typeface="Arial" pitchFamily="34" charset="0"/>
                          <a:cs typeface="Arial" pitchFamily="34" charset="0"/>
                        </a:rPr>
                        <a:t>WLC MTT</a:t>
                      </a: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latin typeface="Arial" pitchFamily="34" charset="0"/>
                          <a:cs typeface="Arial" pitchFamily="34" charset="0"/>
                        </a:rPr>
                        <a:t>OEF-KU</a:t>
                      </a: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smtClean="0">
                          <a:solidFill>
                            <a:schemeClr val="tx1"/>
                          </a:solidFill>
                          <a:latin typeface="Arial" pitchFamily="34" charset="0"/>
                          <a:cs typeface="Arial" pitchFamily="34" charset="0"/>
                        </a:rPr>
                        <a:t>2</a:t>
                      </a:r>
                      <a:endParaRPr lang="en-US" sz="1200" b="0" dirty="0">
                        <a:solidFill>
                          <a:schemeClr val="tx1"/>
                        </a:solidFill>
                        <a:latin typeface="Arial" pitchFamily="34" charset="0"/>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smtClean="0">
                          <a:solidFill>
                            <a:schemeClr val="tx1"/>
                          </a:solidFill>
                          <a:latin typeface="Arial" pitchFamily="34" charset="0"/>
                          <a:cs typeface="Arial" pitchFamily="34" charset="0"/>
                        </a:rPr>
                        <a:t>WLC</a:t>
                      </a:r>
                      <a:endParaRPr lang="en-US" sz="1200" b="0" dirty="0">
                        <a:solidFill>
                          <a:schemeClr val="tx1"/>
                        </a:solidFill>
                        <a:latin typeface="Arial" pitchFamily="34" charset="0"/>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smtClean="0">
                          <a:solidFill>
                            <a:schemeClr val="tx1"/>
                          </a:solidFill>
                          <a:latin typeface="Arial" pitchFamily="34" charset="0"/>
                          <a:cs typeface="Arial" pitchFamily="34" charset="0"/>
                        </a:rPr>
                        <a:t>24 OCT 15</a:t>
                      </a: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5022">
                <a:tc>
                  <a:txBody>
                    <a:bodyPr/>
                    <a:lstStyle/>
                    <a:p>
                      <a:pPr algn="ctr"/>
                      <a:r>
                        <a:rPr lang="en-US" sz="1200" b="0" dirty="0" smtClean="0">
                          <a:solidFill>
                            <a:schemeClr val="tx1"/>
                          </a:solidFill>
                          <a:latin typeface="Arial" pitchFamily="34" charset="0"/>
                          <a:cs typeface="Arial" pitchFamily="34" charset="0"/>
                        </a:rPr>
                        <a:t>09 JAN 15</a:t>
                      </a:r>
                      <a:endParaRPr lang="en-US" sz="1200" b="0" dirty="0">
                        <a:solidFill>
                          <a:schemeClr val="tx1"/>
                        </a:solidFill>
                        <a:latin typeface="Arial" pitchFamily="34" charset="0"/>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smtClean="0">
                          <a:solidFill>
                            <a:schemeClr val="tx1"/>
                          </a:solidFill>
                          <a:latin typeface="Arial" pitchFamily="34" charset="0"/>
                          <a:cs typeface="Arial" pitchFamily="34" charset="0"/>
                        </a:rPr>
                        <a:t>09 JAN 15</a:t>
                      </a:r>
                      <a:endParaRPr lang="en-US" sz="1200" b="0" dirty="0">
                        <a:solidFill>
                          <a:schemeClr val="tx1"/>
                        </a:solidFill>
                        <a:latin typeface="Arial" pitchFamily="34" charset="0"/>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latin typeface="Arial" pitchFamily="34" charset="0"/>
                          <a:cs typeface="Arial" pitchFamily="34" charset="0"/>
                        </a:rPr>
                        <a:t>28 CAB</a:t>
                      </a: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latin typeface="Arial" pitchFamily="34" charset="0"/>
                          <a:cs typeface="Arial" pitchFamily="34" charset="0"/>
                        </a:rPr>
                        <a:t>SWB</a:t>
                      </a: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smtClean="0">
                          <a:solidFill>
                            <a:schemeClr val="tx1"/>
                          </a:solidFill>
                          <a:latin typeface="Arial" pitchFamily="34" charset="0"/>
                          <a:cs typeface="Arial" pitchFamily="34" charset="0"/>
                        </a:rPr>
                        <a:t>9</a:t>
                      </a:r>
                      <a:endParaRPr lang="en-US" sz="1200" b="0" dirty="0">
                        <a:solidFill>
                          <a:schemeClr val="tx1"/>
                        </a:solidFill>
                        <a:latin typeface="Arial" pitchFamily="34" charset="0"/>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smtClean="0">
                          <a:solidFill>
                            <a:schemeClr val="tx1"/>
                          </a:solidFill>
                          <a:latin typeface="Arial" pitchFamily="34" charset="0"/>
                          <a:cs typeface="Arial" pitchFamily="34" charset="0"/>
                        </a:rPr>
                        <a:t>SWB</a:t>
                      </a:r>
                      <a:endParaRPr lang="en-US" sz="1200" b="0" dirty="0">
                        <a:solidFill>
                          <a:schemeClr val="tx1"/>
                        </a:solidFill>
                        <a:latin typeface="Arial" pitchFamily="34" charset="0"/>
                        <a:cs typeface="Arial" pitchFamily="34" charset="0"/>
                      </a:endParaRP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smtClean="0">
                          <a:solidFill>
                            <a:schemeClr val="tx1"/>
                          </a:solidFill>
                          <a:latin typeface="Arial" pitchFamily="34" charset="0"/>
                          <a:cs typeface="Arial" pitchFamily="34" charset="0"/>
                        </a:rPr>
                        <a:t>30 JUN 15</a:t>
                      </a:r>
                    </a:p>
                  </a:txBody>
                  <a:tcPr marL="96012" marR="96012" marT="48768" marB="4876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026" name="Object 3"/>
          <p:cNvGraphicFramePr>
            <a:graphicFrameLocks noChangeAspect="1"/>
          </p:cNvGraphicFramePr>
          <p:nvPr/>
        </p:nvGraphicFramePr>
        <p:xfrm>
          <a:off x="480061" y="4389121"/>
          <a:ext cx="4115515" cy="1507067"/>
        </p:xfrm>
        <a:graphic>
          <a:graphicData uri="http://schemas.openxmlformats.org/presentationml/2006/ole">
            <mc:AlternateContent xmlns:mc="http://schemas.openxmlformats.org/markup-compatibility/2006">
              <mc:Choice xmlns:v="urn:schemas-microsoft-com:vml" Requires="v">
                <p:oleObj spid="_x0000_s2061" name="Worksheet" r:id="rId7" imgW="2590813" imgH="933360" progId="Excel.Sheet.12">
                  <p:embed/>
                </p:oleObj>
              </mc:Choice>
              <mc:Fallback>
                <p:oleObj name="Worksheet" r:id="rId7" imgW="2590813" imgH="933360" progId="Excel.Sheet.12">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0061" y="4389121"/>
                        <a:ext cx="4115515" cy="1507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 name="Group 17"/>
          <p:cNvGrpSpPr>
            <a:grpSpLocks/>
          </p:cNvGrpSpPr>
          <p:nvPr/>
        </p:nvGrpSpPr>
        <p:grpSpPr bwMode="auto">
          <a:xfrm>
            <a:off x="5040630" y="4389118"/>
            <a:ext cx="4000500" cy="1827223"/>
            <a:chOff x="4572000" y="4234594"/>
            <a:chExt cx="3048000" cy="1145077"/>
          </a:xfrm>
        </p:grpSpPr>
        <p:sp>
          <p:nvSpPr>
            <p:cNvPr id="13" name="TextBox 12"/>
            <p:cNvSpPr txBox="1"/>
            <p:nvPr/>
          </p:nvSpPr>
          <p:spPr>
            <a:xfrm>
              <a:off x="4572000" y="4947628"/>
              <a:ext cx="3048000" cy="432043"/>
            </a:xfrm>
            <a:prstGeom prst="rect">
              <a:avLst/>
            </a:prstGeom>
          </p:spPr>
          <p:style>
            <a:lnRef idx="2">
              <a:schemeClr val="dk1"/>
            </a:lnRef>
            <a:fillRef idx="1">
              <a:schemeClr val="lt1"/>
            </a:fillRef>
            <a:effectRef idx="0">
              <a:schemeClr val="dk1"/>
            </a:effectRef>
            <a:fontRef idx="minor">
              <a:schemeClr val="dk1"/>
            </a:fontRef>
          </p:style>
          <p:txBody>
            <a:bodyPr anchor="ctr">
              <a:spAutoFit/>
            </a:bodyPr>
            <a:lstStyle/>
            <a:p>
              <a:pPr defTabSz="966526" fontAlgn="auto">
                <a:spcBef>
                  <a:spcPts val="0"/>
                </a:spcBef>
                <a:spcAft>
                  <a:spcPts val="0"/>
                </a:spcAft>
                <a:defRPr/>
              </a:pPr>
              <a:endParaRPr lang="en-US" dirty="0">
                <a:solidFill>
                  <a:prstClr val="black"/>
                </a:solidFill>
                <a:latin typeface="Arial" pitchFamily="34" charset="0"/>
                <a:cs typeface="Arial" pitchFamily="34" charset="0"/>
              </a:endParaRPr>
            </a:p>
            <a:p>
              <a:pPr defTabSz="966526" fontAlgn="auto">
                <a:spcBef>
                  <a:spcPts val="0"/>
                </a:spcBef>
                <a:spcAft>
                  <a:spcPts val="0"/>
                </a:spcAft>
                <a:defRPr/>
              </a:pPr>
              <a:r>
                <a:rPr lang="en-US" dirty="0">
                  <a:solidFill>
                    <a:prstClr val="black"/>
                  </a:solidFill>
                  <a:cs typeface="Arial" pitchFamily="34" charset="0"/>
                </a:rPr>
                <a:t>Total PANG Deployed     </a:t>
              </a:r>
              <a:r>
                <a:rPr lang="en-US" b="1" dirty="0">
                  <a:solidFill>
                    <a:prstClr val="black"/>
                  </a:solidFill>
                  <a:cs typeface="Arial" pitchFamily="34" charset="0"/>
                </a:rPr>
                <a:t>156</a:t>
              </a:r>
              <a:r>
                <a:rPr lang="en-US" dirty="0">
                  <a:solidFill>
                    <a:prstClr val="black"/>
                  </a:solidFill>
                  <a:cs typeface="Arial" pitchFamily="34" charset="0"/>
                </a:rPr>
                <a:t>	            </a:t>
              </a:r>
              <a:endParaRPr lang="en-US" b="1" dirty="0">
                <a:solidFill>
                  <a:prstClr val="black"/>
                </a:solidFill>
                <a:cs typeface="Arial" pitchFamily="34" charset="0"/>
              </a:endParaRPr>
            </a:p>
          </p:txBody>
        </p:sp>
        <p:sp>
          <p:nvSpPr>
            <p:cNvPr id="14" name="TextBox 13"/>
            <p:cNvSpPr txBox="1"/>
            <p:nvPr/>
          </p:nvSpPr>
          <p:spPr>
            <a:xfrm>
              <a:off x="4572000" y="4591000"/>
              <a:ext cx="3048000" cy="432043"/>
            </a:xfrm>
            <a:prstGeom prst="rect">
              <a:avLst/>
            </a:prstGeom>
          </p:spPr>
          <p:style>
            <a:lnRef idx="2">
              <a:schemeClr val="dk1"/>
            </a:lnRef>
            <a:fillRef idx="1">
              <a:schemeClr val="lt1"/>
            </a:fillRef>
            <a:effectRef idx="0">
              <a:schemeClr val="dk1"/>
            </a:effectRef>
            <a:fontRef idx="minor">
              <a:schemeClr val="dk1"/>
            </a:fontRef>
          </p:style>
          <p:txBody>
            <a:bodyPr anchor="b">
              <a:spAutoFit/>
            </a:bodyPr>
            <a:lstStyle/>
            <a:p>
              <a:pPr defTabSz="966526" fontAlgn="auto">
                <a:spcBef>
                  <a:spcPts val="0"/>
                </a:spcBef>
                <a:spcAft>
                  <a:spcPts val="0"/>
                </a:spcAft>
                <a:defRPr/>
              </a:pPr>
              <a:endParaRPr lang="en-US" dirty="0">
                <a:solidFill>
                  <a:prstClr val="black"/>
                </a:solidFill>
                <a:latin typeface="Arial" pitchFamily="34" charset="0"/>
                <a:cs typeface="Arial" pitchFamily="34" charset="0"/>
              </a:endParaRPr>
            </a:p>
            <a:p>
              <a:pPr defTabSz="966526" fontAlgn="auto">
                <a:spcBef>
                  <a:spcPts val="0"/>
                </a:spcBef>
                <a:spcAft>
                  <a:spcPts val="0"/>
                </a:spcAft>
                <a:defRPr/>
              </a:pPr>
              <a:r>
                <a:rPr lang="en-US" dirty="0">
                  <a:solidFill>
                    <a:prstClr val="black"/>
                  </a:solidFill>
                  <a:cs typeface="Arial" pitchFamily="34" charset="0"/>
                </a:rPr>
                <a:t>Total PAARNG Units Deployed  </a:t>
              </a:r>
              <a:r>
                <a:rPr lang="en-US" b="1" dirty="0">
                  <a:solidFill>
                    <a:prstClr val="black"/>
                  </a:solidFill>
                  <a:cs typeface="Arial" pitchFamily="34" charset="0"/>
                </a:rPr>
                <a:t>81</a:t>
              </a:r>
              <a:r>
                <a:rPr lang="en-US" dirty="0">
                  <a:solidFill>
                    <a:prstClr val="black"/>
                  </a:solidFill>
                  <a:cs typeface="Arial" pitchFamily="34" charset="0"/>
                </a:rPr>
                <a:t>     </a:t>
              </a:r>
              <a:endParaRPr lang="en-US" b="1" dirty="0">
                <a:solidFill>
                  <a:prstClr val="black"/>
                </a:solidFill>
                <a:cs typeface="Arial" pitchFamily="34" charset="0"/>
              </a:endParaRPr>
            </a:p>
          </p:txBody>
        </p:sp>
        <p:sp>
          <p:nvSpPr>
            <p:cNvPr id="15" name="TextBox 14"/>
            <p:cNvSpPr txBox="1"/>
            <p:nvPr/>
          </p:nvSpPr>
          <p:spPr>
            <a:xfrm>
              <a:off x="4572000" y="4234594"/>
              <a:ext cx="3048000" cy="431896"/>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defTabSz="966526" fontAlgn="auto">
                <a:spcBef>
                  <a:spcPts val="0"/>
                </a:spcBef>
                <a:spcAft>
                  <a:spcPts val="0"/>
                </a:spcAft>
                <a:defRPr/>
              </a:pPr>
              <a:r>
                <a:rPr lang="en-US" dirty="0">
                  <a:solidFill>
                    <a:prstClr val="black"/>
                  </a:solidFill>
                  <a:cs typeface="Arial" pitchFamily="34" charset="0"/>
                </a:rPr>
                <a:t>Total </a:t>
              </a:r>
              <a:r>
                <a:rPr lang="en-US" dirty="0" err="1">
                  <a:solidFill>
                    <a:prstClr val="black"/>
                  </a:solidFill>
                  <a:cs typeface="Arial" pitchFamily="34" charset="0"/>
                </a:rPr>
                <a:t>MOB’ed</a:t>
              </a:r>
              <a:r>
                <a:rPr lang="en-US" dirty="0">
                  <a:solidFill>
                    <a:prstClr val="black"/>
                  </a:solidFill>
                  <a:cs typeface="Arial" pitchFamily="34" charset="0"/>
                </a:rPr>
                <a:t> PAARNG (at HS or MOB/DEMOB site)                    </a:t>
              </a:r>
              <a:r>
                <a:rPr lang="en-US" b="1" dirty="0">
                  <a:solidFill>
                    <a:prstClr val="black"/>
                  </a:solidFill>
                  <a:cs typeface="Arial" pitchFamily="34" charset="0"/>
                </a:rPr>
                <a:t>25</a:t>
              </a:r>
              <a:endParaRPr lang="en-US" b="1" dirty="0">
                <a:solidFill>
                  <a:srgbClr val="0000FF"/>
                </a:solidFill>
                <a:cs typeface="Arial" pitchFamily="34" charset="0"/>
              </a:endParaRPr>
            </a:p>
          </p:txBody>
        </p:sp>
      </p:grpSp>
      <p:sp>
        <p:nvSpPr>
          <p:cNvPr id="1062" name="Text Box 15"/>
          <p:cNvSpPr txBox="1">
            <a:spLocks noChangeArrowheads="1"/>
          </p:cNvSpPr>
          <p:nvPr/>
        </p:nvSpPr>
        <p:spPr bwMode="auto">
          <a:xfrm>
            <a:off x="400050" y="6339841"/>
            <a:ext cx="1840230" cy="360681"/>
          </a:xfrm>
          <a:prstGeom prst="rect">
            <a:avLst/>
          </a:prstGeom>
          <a:noFill/>
          <a:ln w="9525">
            <a:noFill/>
            <a:miter lim="800000"/>
            <a:headEnd/>
            <a:tailEnd/>
          </a:ln>
        </p:spPr>
        <p:txBody>
          <a:bodyPr lIns="96653" tIns="48326" rIns="96653" bIns="48326" anchor="ctr">
            <a:spAutoFit/>
          </a:bodyPr>
          <a:lstStyle/>
          <a:p>
            <a:pPr defTabSz="966526" eaLnBrk="0" fontAlgn="auto" hangingPunct="0">
              <a:spcBef>
                <a:spcPct val="50000"/>
              </a:spcBef>
              <a:spcAft>
                <a:spcPts val="0"/>
              </a:spcAft>
              <a:defRPr/>
            </a:pPr>
            <a:r>
              <a:rPr lang="en-US" sz="1700" dirty="0">
                <a:solidFill>
                  <a:prstClr val="white"/>
                </a:solidFill>
                <a:latin typeface="Calibri"/>
              </a:rPr>
              <a:t>  As </a:t>
            </a:r>
            <a:r>
              <a:rPr lang="en-US" sz="1700">
                <a:solidFill>
                  <a:prstClr val="white"/>
                </a:solidFill>
                <a:latin typeface="Calibri"/>
              </a:rPr>
              <a:t>of 21MAY15</a:t>
            </a:r>
            <a:endParaRPr lang="en-US" sz="1700" dirty="0">
              <a:solidFill>
                <a:prstClr val="white"/>
              </a:solidFill>
              <a:latin typeface="Calibri"/>
            </a:endParaRPr>
          </a:p>
        </p:txBody>
      </p:sp>
      <p:sp>
        <p:nvSpPr>
          <p:cNvPr id="17" name="TextBox 26"/>
          <p:cNvSpPr txBox="1">
            <a:spLocks noChangeArrowheads="1"/>
          </p:cNvSpPr>
          <p:nvPr/>
        </p:nvSpPr>
        <p:spPr bwMode="auto">
          <a:xfrm>
            <a:off x="560070" y="5933442"/>
            <a:ext cx="3520440" cy="360679"/>
          </a:xfrm>
          <a:prstGeom prst="rect">
            <a:avLst/>
          </a:prstGeom>
          <a:noFill/>
          <a:ln w="9525">
            <a:noFill/>
            <a:miter lim="800000"/>
            <a:headEnd/>
            <a:tailEnd/>
          </a:ln>
        </p:spPr>
        <p:txBody>
          <a:bodyPr lIns="96653" tIns="48326" rIns="96653" bIns="48326">
            <a:spAutoFit/>
          </a:bodyPr>
          <a:lstStyle/>
          <a:p>
            <a:pPr defTabSz="966526" fontAlgn="auto">
              <a:spcBef>
                <a:spcPts val="0"/>
              </a:spcBef>
              <a:spcAft>
                <a:spcPts val="0"/>
              </a:spcAft>
              <a:defRPr/>
            </a:pPr>
            <a:r>
              <a:rPr lang="en-US" sz="1700" b="1" dirty="0">
                <a:solidFill>
                  <a:srgbClr val="000000"/>
                </a:solidFill>
                <a:latin typeface="Calibri"/>
              </a:rPr>
              <a:t>PAANG Total as of</a:t>
            </a:r>
            <a:r>
              <a:rPr lang="en-US" sz="1700" b="1" dirty="0">
                <a:solidFill>
                  <a:prstClr val="black"/>
                </a:solidFill>
                <a:latin typeface="Calibri"/>
              </a:rPr>
              <a:t> 29 JAN 15</a:t>
            </a:r>
          </a:p>
        </p:txBody>
      </p:sp>
    </p:spTree>
    <p:extLst>
      <p:ext uri="{BB962C8B-B14F-4D97-AF65-F5344CB8AC3E}">
        <p14:creationId xmlns:p14="http://schemas.microsoft.com/office/powerpoint/2010/main" val="28359639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6" descr="Military Vet logo banner"/>
          <p:cNvPicPr>
            <a:picLocks noChangeAspect="1" noChangeArrowheads="1"/>
          </p:cNvPicPr>
          <p:nvPr/>
        </p:nvPicPr>
        <p:blipFill>
          <a:blip r:embed="rId2"/>
          <a:srcRect/>
          <a:stretch>
            <a:fillRect/>
          </a:stretch>
        </p:blipFill>
        <p:spPr bwMode="auto">
          <a:xfrm>
            <a:off x="478394" y="406400"/>
            <a:ext cx="8644414" cy="692574"/>
          </a:xfrm>
          <a:prstGeom prst="rect">
            <a:avLst/>
          </a:prstGeom>
          <a:noFill/>
          <a:ln w="9525">
            <a:noFill/>
            <a:miter lim="800000"/>
            <a:headEnd/>
            <a:tailEnd/>
          </a:ln>
        </p:spPr>
      </p:pic>
      <p:pic>
        <p:nvPicPr>
          <p:cNvPr id="3075" name="Picture 25" descr="red bottom banner"/>
          <p:cNvPicPr>
            <a:picLocks noChangeAspect="1" noChangeArrowheads="1"/>
          </p:cNvPicPr>
          <p:nvPr/>
        </p:nvPicPr>
        <p:blipFill>
          <a:blip r:embed="rId3"/>
          <a:srcRect/>
          <a:stretch>
            <a:fillRect/>
          </a:stretch>
        </p:blipFill>
        <p:spPr bwMode="auto">
          <a:xfrm>
            <a:off x="480060" y="6343227"/>
            <a:ext cx="8801100" cy="403013"/>
          </a:xfrm>
          <a:prstGeom prst="rect">
            <a:avLst/>
          </a:prstGeom>
          <a:noFill/>
          <a:ln w="9525">
            <a:noFill/>
            <a:miter lim="800000"/>
            <a:headEnd/>
            <a:tailEnd/>
          </a:ln>
        </p:spPr>
      </p:pic>
      <p:sp>
        <p:nvSpPr>
          <p:cNvPr id="3076" name="Rectangle 8"/>
          <p:cNvSpPr>
            <a:spLocks noChangeArrowheads="1"/>
          </p:cNvSpPr>
          <p:nvPr/>
        </p:nvSpPr>
        <p:spPr bwMode="auto">
          <a:xfrm>
            <a:off x="8001000" y="6339840"/>
            <a:ext cx="1280160" cy="406400"/>
          </a:xfrm>
          <a:prstGeom prst="rect">
            <a:avLst/>
          </a:prstGeom>
          <a:noFill/>
          <a:ln w="9525">
            <a:noFill/>
            <a:miter lim="800000"/>
            <a:headEnd/>
            <a:tailEnd/>
          </a:ln>
        </p:spPr>
        <p:txBody>
          <a:bodyPr lIns="96661" tIns="48331" rIns="96661" bIns="48331" anchor="ctr"/>
          <a:lstStyle/>
          <a:p>
            <a:r>
              <a:rPr lang="en-US" sz="1300">
                <a:solidFill>
                  <a:schemeClr val="bg1"/>
                </a:solidFill>
                <a:latin typeface="Verdana" pitchFamily="34" charset="0"/>
              </a:rPr>
              <a:t>&gt; country</a:t>
            </a:r>
          </a:p>
        </p:txBody>
      </p:sp>
      <p:sp>
        <p:nvSpPr>
          <p:cNvPr id="3077" name="Rectangle 10"/>
          <p:cNvSpPr>
            <a:spLocks noChangeArrowheads="1"/>
          </p:cNvSpPr>
          <p:nvPr/>
        </p:nvSpPr>
        <p:spPr bwMode="auto">
          <a:xfrm>
            <a:off x="4000500" y="6339840"/>
            <a:ext cx="4160520" cy="406400"/>
          </a:xfrm>
          <a:prstGeom prst="rect">
            <a:avLst/>
          </a:prstGeom>
          <a:noFill/>
          <a:ln w="9525">
            <a:noFill/>
            <a:miter lim="800000"/>
            <a:headEnd/>
            <a:tailEnd/>
          </a:ln>
        </p:spPr>
        <p:txBody>
          <a:bodyPr lIns="96661" tIns="48331" rIns="96661" bIns="48331" anchor="ctr"/>
          <a:lstStyle/>
          <a:p>
            <a:pPr algn="r"/>
            <a:r>
              <a:rPr lang="en-US" sz="1300">
                <a:solidFill>
                  <a:schemeClr val="bg1"/>
                </a:solidFill>
                <a:latin typeface="Verdana" pitchFamily="34" charset="0"/>
              </a:rPr>
              <a:t>  &gt; community &gt; commonwealth </a:t>
            </a:r>
          </a:p>
        </p:txBody>
      </p:sp>
      <p:sp>
        <p:nvSpPr>
          <p:cNvPr id="3078" name="Rectangle 2"/>
          <p:cNvSpPr>
            <a:spLocks noChangeArrowheads="1"/>
          </p:cNvSpPr>
          <p:nvPr/>
        </p:nvSpPr>
        <p:spPr bwMode="auto">
          <a:xfrm>
            <a:off x="400050" y="2311401"/>
            <a:ext cx="8721090" cy="590973"/>
          </a:xfrm>
          <a:prstGeom prst="rect">
            <a:avLst/>
          </a:prstGeom>
          <a:noFill/>
          <a:ln w="9525">
            <a:noFill/>
            <a:miter lim="800000"/>
            <a:headEnd/>
            <a:tailEnd/>
          </a:ln>
        </p:spPr>
        <p:txBody>
          <a:bodyPr lIns="96661" tIns="48331" rIns="96661" bIns="48331">
            <a:spAutoFit/>
          </a:bodyPr>
          <a:lstStyle/>
          <a:p>
            <a:pPr algn="ctr"/>
            <a:endParaRPr lang="en-US" sz="3200" b="1"/>
          </a:p>
        </p:txBody>
      </p:sp>
      <p:sp>
        <p:nvSpPr>
          <p:cNvPr id="3079" name="Rectangle 7"/>
          <p:cNvSpPr>
            <a:spLocks noChangeArrowheads="1"/>
          </p:cNvSpPr>
          <p:nvPr/>
        </p:nvSpPr>
        <p:spPr bwMode="auto">
          <a:xfrm>
            <a:off x="3027045" y="3461174"/>
            <a:ext cx="195025" cy="392853"/>
          </a:xfrm>
          <a:prstGeom prst="rect">
            <a:avLst/>
          </a:prstGeom>
          <a:noFill/>
          <a:ln w="9525">
            <a:noFill/>
            <a:miter lim="800000"/>
            <a:headEnd/>
            <a:tailEnd/>
          </a:ln>
        </p:spPr>
        <p:txBody>
          <a:bodyPr wrap="none" lIns="96661" tIns="48331" rIns="96661" bIns="48331">
            <a:spAutoFit/>
          </a:bodyPr>
          <a:lstStyle/>
          <a:p>
            <a:endParaRPr lang="en-US"/>
          </a:p>
        </p:txBody>
      </p:sp>
      <p:sp>
        <p:nvSpPr>
          <p:cNvPr id="3080" name="Rectangle 5"/>
          <p:cNvSpPr>
            <a:spLocks noGrp="1" noChangeArrowheads="1"/>
          </p:cNvSpPr>
          <p:nvPr>
            <p:ph type="ctrTitle"/>
          </p:nvPr>
        </p:nvSpPr>
        <p:spPr>
          <a:xfrm>
            <a:off x="480060" y="487680"/>
            <a:ext cx="6080760" cy="458894"/>
          </a:xfrm>
        </p:spPr>
        <p:txBody>
          <a:bodyPr>
            <a:spAutoFit/>
          </a:bodyPr>
          <a:lstStyle/>
          <a:p>
            <a:r>
              <a:rPr lang="en-US" sz="2300" b="1">
                <a:solidFill>
                  <a:schemeClr val="bg1"/>
                </a:solidFill>
              </a:rPr>
              <a:t>OUTREACH ENGAGEMENTS</a:t>
            </a:r>
          </a:p>
        </p:txBody>
      </p:sp>
      <p:sp>
        <p:nvSpPr>
          <p:cNvPr id="13332" name="TextBox 13"/>
          <p:cNvSpPr txBox="1">
            <a:spLocks noChangeArrowheads="1"/>
          </p:cNvSpPr>
          <p:nvPr/>
        </p:nvSpPr>
        <p:spPr bwMode="auto">
          <a:xfrm>
            <a:off x="480060" y="6339840"/>
            <a:ext cx="3040380" cy="394547"/>
          </a:xfrm>
          <a:prstGeom prst="rect">
            <a:avLst/>
          </a:prstGeom>
          <a:noFill/>
          <a:ln w="9525">
            <a:noFill/>
            <a:miter lim="800000"/>
            <a:headEnd/>
            <a:tailEnd/>
          </a:ln>
        </p:spPr>
        <p:txBody>
          <a:bodyPr lIns="96661" tIns="48331" rIns="96661" bIns="48331">
            <a:spAutoFit/>
          </a:bodyPr>
          <a:lstStyle/>
          <a:p>
            <a:pPr>
              <a:defRPr/>
            </a:pPr>
            <a:r>
              <a:rPr lang="en-US" b="1" dirty="0">
                <a:solidFill>
                  <a:schemeClr val="bg1"/>
                </a:solidFill>
                <a:latin typeface="+mn-lt"/>
              </a:rPr>
              <a:t>As </a:t>
            </a:r>
            <a:r>
              <a:rPr lang="en-US" b="1" dirty="0" smtClean="0">
                <a:solidFill>
                  <a:schemeClr val="bg1"/>
                </a:solidFill>
                <a:latin typeface="+mn-lt"/>
              </a:rPr>
              <a:t>of 25 May 15</a:t>
            </a:r>
            <a:endParaRPr lang="en-US" b="1" dirty="0">
              <a:solidFill>
                <a:schemeClr val="bg1"/>
              </a:solidFill>
              <a:latin typeface="+mn-lt"/>
            </a:endParaRPr>
          </a:p>
        </p:txBody>
      </p:sp>
      <p:graphicFrame>
        <p:nvGraphicFramePr>
          <p:cNvPr id="14" name="Table 13"/>
          <p:cNvGraphicFramePr>
            <a:graphicFrameLocks noGrp="1"/>
          </p:cNvGraphicFramePr>
          <p:nvPr>
            <p:extLst>
              <p:ext uri="{D42A27DB-BD31-4B8C-83A1-F6EECF244321}">
                <p14:modId xmlns:p14="http://schemas.microsoft.com/office/powerpoint/2010/main" val="4116501063"/>
              </p:ext>
            </p:extLst>
          </p:nvPr>
        </p:nvGraphicFramePr>
        <p:xfrm>
          <a:off x="480060" y="1137921"/>
          <a:ext cx="8225554" cy="5109684"/>
        </p:xfrm>
        <a:graphic>
          <a:graphicData uri="http://schemas.openxmlformats.org/drawingml/2006/table">
            <a:tbl>
              <a:tblPr/>
              <a:tblGrid>
                <a:gridCol w="3374777"/>
                <a:gridCol w="941798"/>
                <a:gridCol w="941799"/>
                <a:gridCol w="863315"/>
                <a:gridCol w="863316"/>
                <a:gridCol w="1240549"/>
              </a:tblGrid>
              <a:tr h="335280">
                <a:tc gridSpan="6">
                  <a:txBody>
                    <a:bodyPr/>
                    <a:lstStyle/>
                    <a:p>
                      <a:pPr algn="ctr" fontAlgn="b"/>
                      <a:r>
                        <a:rPr lang="en-US" sz="2100" b="1" i="0" u="none" strike="noStrike" dirty="0" smtClean="0">
                          <a:solidFill>
                            <a:srgbClr val="000000"/>
                          </a:solidFill>
                          <a:latin typeface="+mn-lt"/>
                          <a:ea typeface="Tahoma" pitchFamily="34" charset="0"/>
                          <a:cs typeface="Tahoma" pitchFamily="34" charset="0"/>
                        </a:rPr>
                        <a:t>Outreach Statistics </a:t>
                      </a:r>
                      <a:endParaRPr lang="en-US" sz="2100" b="1"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fontAlgn="b"/>
                      <a:endParaRPr lang="en-US" sz="1600" b="1" i="0" u="none" strike="noStrike" dirty="0">
                        <a:solidFill>
                          <a:srgbClr val="000000"/>
                        </a:solidFill>
                        <a:latin typeface="+mn-lt"/>
                        <a:ea typeface="Tahoma" pitchFamily="34" charset="0"/>
                        <a:cs typeface="Tahoma"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r>
              <a:tr h="246684">
                <a:tc>
                  <a:txBody>
                    <a:bodyPr/>
                    <a:lstStyle/>
                    <a:p>
                      <a:pPr algn="l" fontAlgn="b"/>
                      <a:r>
                        <a:rPr lang="en-US" sz="1300" b="0" i="0" u="none" strike="noStrike" dirty="0">
                          <a:solidFill>
                            <a:srgbClr val="000000"/>
                          </a:solidFill>
                          <a:latin typeface="+mn-lt"/>
                          <a:ea typeface="Tahoma" pitchFamily="34" charset="0"/>
                          <a:cs typeface="Tahoma" pitchFamily="34" charset="0"/>
                        </a:rPr>
                        <a:t> </a:t>
                      </a: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n-US" sz="1500" b="1" i="0" u="none" strike="noStrike" dirty="0">
                          <a:solidFill>
                            <a:srgbClr val="000000"/>
                          </a:solidFill>
                          <a:latin typeface="+mn-lt"/>
                          <a:ea typeface="Tahoma" pitchFamily="34" charset="0"/>
                          <a:cs typeface="Tahoma" pitchFamily="34" charset="0"/>
                        </a:rPr>
                        <a:t>1st Qtr</a:t>
                      </a: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n-US" sz="1500" b="1" i="0" u="none" strike="noStrike" dirty="0">
                          <a:solidFill>
                            <a:srgbClr val="000000"/>
                          </a:solidFill>
                          <a:latin typeface="+mn-lt"/>
                          <a:ea typeface="Tahoma" pitchFamily="34" charset="0"/>
                          <a:cs typeface="Tahoma" pitchFamily="34" charset="0"/>
                        </a:rPr>
                        <a:t>2nd Qtr</a:t>
                      </a: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n-US" sz="1500" b="1" i="0" u="none" strike="noStrike" dirty="0">
                          <a:solidFill>
                            <a:srgbClr val="000000"/>
                          </a:solidFill>
                          <a:latin typeface="+mn-lt"/>
                          <a:ea typeface="Tahoma" pitchFamily="34" charset="0"/>
                          <a:cs typeface="Tahoma" pitchFamily="34" charset="0"/>
                        </a:rPr>
                        <a:t>3rd Qtr</a:t>
                      </a: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en-US" sz="1500" b="1" i="0" u="none" strike="noStrike" dirty="0">
                          <a:solidFill>
                            <a:srgbClr val="000000"/>
                          </a:solidFill>
                          <a:latin typeface="+mn-lt"/>
                          <a:ea typeface="Tahoma" pitchFamily="34" charset="0"/>
                          <a:cs typeface="Tahoma" pitchFamily="34" charset="0"/>
                        </a:rPr>
                        <a:t>4th Qtr</a:t>
                      </a: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500" b="0" i="0" u="none" strike="noStrike" dirty="0">
                          <a:solidFill>
                            <a:srgbClr val="000000"/>
                          </a:solidFill>
                          <a:latin typeface="+mn-lt"/>
                          <a:ea typeface="Tahoma" pitchFamily="34" charset="0"/>
                          <a:cs typeface="Tahoma" pitchFamily="34" charset="0"/>
                        </a:rPr>
                        <a:t> </a:t>
                      </a:r>
                      <a:r>
                        <a:rPr lang="en-US" sz="1500" b="1" i="0" u="none" strike="noStrike" dirty="0" smtClean="0">
                          <a:solidFill>
                            <a:srgbClr val="000000"/>
                          </a:solidFill>
                          <a:latin typeface="+mn-lt"/>
                          <a:ea typeface="Tahoma" pitchFamily="34" charset="0"/>
                          <a:cs typeface="Tahoma" pitchFamily="34" charset="0"/>
                        </a:rPr>
                        <a:t>Year to Date</a:t>
                      </a:r>
                      <a:endParaRPr lang="en-US" sz="1500" b="1"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246684">
                <a:tc>
                  <a:txBody>
                    <a:bodyPr/>
                    <a:lstStyle/>
                    <a:p>
                      <a:pPr algn="l" fontAlgn="b"/>
                      <a:r>
                        <a:rPr lang="en-US" sz="1500" b="0" i="0" u="none" strike="noStrike" dirty="0" smtClean="0">
                          <a:solidFill>
                            <a:srgbClr val="000000"/>
                          </a:solidFill>
                          <a:latin typeface="+mn-lt"/>
                          <a:ea typeface="Tahoma" pitchFamily="34" charset="0"/>
                          <a:cs typeface="Tahoma" pitchFamily="34" charset="0"/>
                        </a:rPr>
                        <a:t>Outreach Events</a:t>
                      </a:r>
                      <a:r>
                        <a:rPr lang="en-US" sz="1500" b="0" i="0" u="none" strike="noStrike" baseline="0" dirty="0" smtClean="0">
                          <a:solidFill>
                            <a:srgbClr val="000000"/>
                          </a:solidFill>
                          <a:latin typeface="+mn-lt"/>
                          <a:ea typeface="Tahoma" pitchFamily="34" charset="0"/>
                          <a:cs typeface="Tahoma" pitchFamily="34" charset="0"/>
                        </a:rPr>
                        <a:t> Supported</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38</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35</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6</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10</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1" i="0" u="none" strike="noStrike" dirty="0" smtClean="0">
                          <a:solidFill>
                            <a:srgbClr val="000000"/>
                          </a:solidFill>
                          <a:latin typeface="+mn-lt"/>
                          <a:ea typeface="Tahoma" pitchFamily="34" charset="0"/>
                          <a:cs typeface="Tahoma" pitchFamily="34" charset="0"/>
                        </a:rPr>
                        <a:t>89</a:t>
                      </a:r>
                      <a:endParaRPr lang="en-US" sz="1500" b="1"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46684">
                <a:tc>
                  <a:txBody>
                    <a:bodyPr/>
                    <a:lstStyle/>
                    <a:p>
                      <a:pPr algn="l" fontAlgn="b"/>
                      <a:r>
                        <a:rPr lang="en-US" sz="1500" b="0" i="0" u="none" strike="noStrike" dirty="0" smtClean="0">
                          <a:solidFill>
                            <a:srgbClr val="000000"/>
                          </a:solidFill>
                          <a:latin typeface="+mn-lt"/>
                          <a:ea typeface="Tahoma" pitchFamily="34" charset="0"/>
                          <a:cs typeface="Tahoma" pitchFamily="34" charset="0"/>
                        </a:rPr>
                        <a:t>Mobile Outreach Van Events</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32</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23</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5</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10</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1" i="0" u="none" strike="noStrike" dirty="0" smtClean="0">
                          <a:solidFill>
                            <a:srgbClr val="000000"/>
                          </a:solidFill>
                          <a:latin typeface="+mn-lt"/>
                          <a:ea typeface="Tahoma" pitchFamily="34" charset="0"/>
                          <a:cs typeface="Tahoma" pitchFamily="34" charset="0"/>
                        </a:rPr>
                        <a:t>70</a:t>
                      </a:r>
                      <a:endParaRPr lang="en-US" sz="1500" b="1"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46684">
                <a:tc>
                  <a:txBody>
                    <a:bodyPr/>
                    <a:lstStyle/>
                    <a:p>
                      <a:pPr algn="l" fontAlgn="b"/>
                      <a:r>
                        <a:rPr lang="en-US" sz="1500" b="0" i="0" u="none" strike="noStrike" dirty="0" smtClean="0">
                          <a:solidFill>
                            <a:srgbClr val="000000"/>
                          </a:solidFill>
                          <a:latin typeface="+mn-lt"/>
                          <a:ea typeface="Tahoma" pitchFamily="34" charset="0"/>
                          <a:cs typeface="Tahoma" pitchFamily="34" charset="0"/>
                        </a:rPr>
                        <a:t>Veteran</a:t>
                      </a:r>
                      <a:r>
                        <a:rPr lang="en-US" sz="1500" b="0" i="0" u="none" strike="noStrike" baseline="0" dirty="0" smtClean="0">
                          <a:solidFill>
                            <a:srgbClr val="000000"/>
                          </a:solidFill>
                          <a:latin typeface="+mn-lt"/>
                          <a:ea typeface="Tahoma" pitchFamily="34" charset="0"/>
                          <a:cs typeface="Tahoma" pitchFamily="34" charset="0"/>
                        </a:rPr>
                        <a:t> Interactions</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1,402</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1,508</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225</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233</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1" i="0" u="none" strike="noStrike" dirty="0" smtClean="0">
                          <a:solidFill>
                            <a:srgbClr val="000000"/>
                          </a:solidFill>
                          <a:latin typeface="+mn-lt"/>
                          <a:ea typeface="Tahoma" pitchFamily="34" charset="0"/>
                          <a:cs typeface="Tahoma" pitchFamily="34" charset="0"/>
                        </a:rPr>
                        <a:t>3,368</a:t>
                      </a:r>
                      <a:endParaRPr lang="en-US" sz="1500" b="1"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82825">
                <a:tc>
                  <a:txBody>
                    <a:bodyPr/>
                    <a:lstStyle/>
                    <a:p>
                      <a:pPr algn="l" fontAlgn="b"/>
                      <a:r>
                        <a:rPr lang="en-US" sz="1500" b="0" i="0" u="none" strike="noStrike" dirty="0" smtClean="0">
                          <a:solidFill>
                            <a:srgbClr val="000000"/>
                          </a:solidFill>
                          <a:latin typeface="+mn-lt"/>
                          <a:ea typeface="Tahoma" pitchFamily="34" charset="0"/>
                          <a:cs typeface="Tahoma" pitchFamily="34" charset="0"/>
                        </a:rPr>
                        <a:t>Claim</a:t>
                      </a:r>
                      <a:r>
                        <a:rPr lang="en-US" sz="1500" b="0" i="0" u="none" strike="noStrike" baseline="0" dirty="0" smtClean="0">
                          <a:solidFill>
                            <a:srgbClr val="000000"/>
                          </a:solidFill>
                          <a:latin typeface="+mn-lt"/>
                          <a:ea typeface="Tahoma" pitchFamily="34" charset="0"/>
                          <a:cs typeface="Tahoma" pitchFamily="34" charset="0"/>
                        </a:rPr>
                        <a:t> referrals to County Directors and Service Organizations</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419</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447</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54</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31</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1" i="0" u="none" strike="noStrike" dirty="0" smtClean="0">
                          <a:solidFill>
                            <a:srgbClr val="000000"/>
                          </a:solidFill>
                          <a:latin typeface="+mn-lt"/>
                          <a:ea typeface="Tahoma" pitchFamily="34" charset="0"/>
                          <a:cs typeface="Tahoma" pitchFamily="34" charset="0"/>
                        </a:rPr>
                        <a:t>951</a:t>
                      </a:r>
                      <a:endParaRPr lang="en-US" sz="1500" b="1"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46684">
                <a:tc>
                  <a:txBody>
                    <a:bodyPr/>
                    <a:lstStyle/>
                    <a:p>
                      <a:pPr algn="l" fontAlgn="b"/>
                      <a:r>
                        <a:rPr lang="en-US" sz="1500" b="0" i="0" u="none" strike="noStrike" dirty="0" smtClean="0">
                          <a:solidFill>
                            <a:srgbClr val="000000"/>
                          </a:solidFill>
                          <a:latin typeface="+mn-lt"/>
                          <a:ea typeface="Tahoma" pitchFamily="34" charset="0"/>
                          <a:cs typeface="Tahoma" pitchFamily="34" charset="0"/>
                        </a:rPr>
                        <a:t>Legislator</a:t>
                      </a:r>
                      <a:r>
                        <a:rPr lang="en-US" sz="1500" b="0" i="0" u="none" strike="noStrike" baseline="0" dirty="0" smtClean="0">
                          <a:solidFill>
                            <a:srgbClr val="000000"/>
                          </a:solidFill>
                          <a:latin typeface="+mn-lt"/>
                          <a:ea typeface="Tahoma" pitchFamily="34" charset="0"/>
                          <a:cs typeface="Tahoma" pitchFamily="34" charset="0"/>
                        </a:rPr>
                        <a:t> Attended Events</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17</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14</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3</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0" i="0" u="none" strike="noStrike" dirty="0" smtClean="0">
                          <a:solidFill>
                            <a:srgbClr val="000000"/>
                          </a:solidFill>
                          <a:latin typeface="+mn-lt"/>
                          <a:ea typeface="Tahoma" pitchFamily="34" charset="0"/>
                          <a:cs typeface="Tahoma" pitchFamily="34" charset="0"/>
                        </a:rPr>
                        <a:t>3</a:t>
                      </a:r>
                      <a:endParaRPr lang="en-US" sz="1500" b="0"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500" b="1" i="0" u="none" strike="noStrike" dirty="0" smtClean="0">
                          <a:solidFill>
                            <a:srgbClr val="000000"/>
                          </a:solidFill>
                          <a:latin typeface="+mn-lt"/>
                          <a:ea typeface="Tahoma" pitchFamily="34" charset="0"/>
                          <a:cs typeface="Tahoma" pitchFamily="34" charset="0"/>
                        </a:rPr>
                        <a:t>37</a:t>
                      </a:r>
                      <a:endParaRPr lang="en-US" sz="1500" b="1" i="0" u="none" strike="noStrike" dirty="0">
                        <a:solidFill>
                          <a:srgbClr val="000000"/>
                        </a:solidFill>
                        <a:latin typeface="+mn-lt"/>
                        <a:ea typeface="Tahoma" pitchFamily="34" charset="0"/>
                        <a:cs typeface="Tahoma" pitchFamily="34" charset="0"/>
                      </a:endParaRPr>
                    </a:p>
                  </a:txBody>
                  <a:tcPr marL="10001" marR="10001" marT="1016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058159">
                <a:tc gridSpan="6">
                  <a:txBody>
                    <a:bodyPr/>
                    <a:lstStyle/>
                    <a:p>
                      <a:pPr algn="l" fontAlgn="b"/>
                      <a:endParaRPr lang="en-US" sz="1100" b="0" i="0" u="none" strike="noStrike" baseline="0" dirty="0" smtClean="0">
                        <a:solidFill>
                          <a:srgbClr val="000000"/>
                        </a:solidFill>
                        <a:latin typeface="+mn-lt"/>
                        <a:ea typeface="Tahoma" pitchFamily="34" charset="0"/>
                        <a:cs typeface="Tahoma" pitchFamily="34" charset="0"/>
                      </a:endParaRPr>
                    </a:p>
                    <a:p>
                      <a:pPr algn="l" fontAlgn="b"/>
                      <a:r>
                        <a:rPr lang="en-US" sz="1500" b="0" i="0" u="none" strike="noStrike" baseline="0" dirty="0" smtClean="0">
                          <a:solidFill>
                            <a:srgbClr val="000000"/>
                          </a:solidFill>
                          <a:latin typeface="+mn-lt"/>
                          <a:ea typeface="Tahoma" pitchFamily="34" charset="0"/>
                          <a:cs typeface="Tahoma" pitchFamily="34" charset="0"/>
                        </a:rPr>
                        <a:t>     </a:t>
                      </a:r>
                      <a:r>
                        <a:rPr lang="en-US" sz="1500" b="0" i="0" u="sng" strike="noStrike" baseline="0" dirty="0" smtClean="0">
                          <a:solidFill>
                            <a:srgbClr val="000000"/>
                          </a:solidFill>
                          <a:latin typeface="+mn-lt"/>
                          <a:ea typeface="Tahoma" pitchFamily="34" charset="0"/>
                          <a:cs typeface="Tahoma" pitchFamily="34" charset="0"/>
                        </a:rPr>
                        <a:t>N</a:t>
                      </a:r>
                      <a:r>
                        <a:rPr lang="en-US" sz="1500" b="0" i="0" u="sng" strike="noStrike" dirty="0" smtClean="0">
                          <a:solidFill>
                            <a:srgbClr val="000000"/>
                          </a:solidFill>
                          <a:latin typeface="+mn-lt"/>
                          <a:ea typeface="Tahoma" pitchFamily="34" charset="0"/>
                          <a:cs typeface="Tahoma" pitchFamily="34" charset="0"/>
                        </a:rPr>
                        <a:t>otes</a:t>
                      </a:r>
                    </a:p>
                    <a:p>
                      <a:pPr algn="l" fontAlgn="b">
                        <a:buFont typeface="Arial" pitchFamily="34" charset="0"/>
                        <a:buChar char="•"/>
                      </a:pPr>
                      <a:r>
                        <a:rPr lang="en-US" sz="1500" b="0" i="0" u="none" strike="noStrike" baseline="0" dirty="0" smtClean="0">
                          <a:solidFill>
                            <a:srgbClr val="000000"/>
                          </a:solidFill>
                          <a:latin typeface="+mn-lt"/>
                          <a:ea typeface="Tahoma" pitchFamily="34" charset="0"/>
                          <a:cs typeface="Tahoma" pitchFamily="34" charset="0"/>
                        </a:rPr>
                        <a:t>      Two outreach vans are operational and supporting outreach events</a:t>
                      </a:r>
                    </a:p>
                    <a:p>
                      <a:pPr algn="l" fontAlgn="b">
                        <a:buFont typeface="Arial" pitchFamily="34" charset="0"/>
                        <a:buNone/>
                      </a:pPr>
                      <a:r>
                        <a:rPr lang="en-US" sz="1500" b="0" i="0" u="none" strike="noStrike" baseline="0" dirty="0" smtClean="0">
                          <a:solidFill>
                            <a:srgbClr val="000000"/>
                          </a:solidFill>
                          <a:latin typeface="+mn-lt"/>
                          <a:ea typeface="Tahoma" pitchFamily="34" charset="0"/>
                          <a:cs typeface="Tahoma" pitchFamily="34" charset="0"/>
                        </a:rPr>
                        <a:t>     </a:t>
                      </a:r>
                    </a:p>
                    <a:p>
                      <a:pPr algn="l" fontAlgn="b">
                        <a:buFont typeface="Arial" pitchFamily="34" charset="0"/>
                        <a:buNone/>
                      </a:pPr>
                      <a:r>
                        <a:rPr lang="en-US" sz="1500" b="0" i="0" u="none" strike="noStrike" baseline="0" dirty="0" smtClean="0">
                          <a:solidFill>
                            <a:srgbClr val="000000"/>
                          </a:solidFill>
                          <a:latin typeface="+mn-lt"/>
                          <a:ea typeface="Tahoma" pitchFamily="34" charset="0"/>
                          <a:cs typeface="Tahoma" pitchFamily="34" charset="0"/>
                        </a:rPr>
                        <a:t>     </a:t>
                      </a:r>
                      <a:r>
                        <a:rPr lang="en-US" sz="1500" b="0" i="0" u="sng" strike="noStrike" baseline="0" dirty="0" smtClean="0">
                          <a:solidFill>
                            <a:srgbClr val="000000"/>
                          </a:solidFill>
                          <a:latin typeface="+mn-lt"/>
                          <a:ea typeface="Tahoma" pitchFamily="34" charset="0"/>
                          <a:cs typeface="Tahoma" pitchFamily="34" charset="0"/>
                        </a:rPr>
                        <a:t>Upcoming Events – June</a:t>
                      </a:r>
                    </a:p>
                    <a:p>
                      <a:pPr algn="l" fontAlgn="b">
                        <a:buFont typeface="Arial" pitchFamily="34" charset="0"/>
                        <a:buChar char="•"/>
                      </a:pPr>
                      <a:r>
                        <a:rPr lang="en-US" sz="1500" b="0" i="0" u="none" strike="noStrike" baseline="0" dirty="0" smtClean="0">
                          <a:solidFill>
                            <a:srgbClr val="000000"/>
                          </a:solidFill>
                          <a:latin typeface="+mn-lt"/>
                          <a:ea typeface="Tahoma" pitchFamily="34" charset="0"/>
                          <a:cs typeface="Tahoma" pitchFamily="34" charset="0"/>
                        </a:rPr>
                        <a:t>      Legislative Events  – Representative Marcia Hahn Veteran’s Expo, Nazareth, PA – Senator Patrick </a:t>
                      </a:r>
                    </a:p>
                    <a:p>
                      <a:pPr marL="0" indent="0" algn="l" fontAlgn="b">
                        <a:buFont typeface="Arial" pitchFamily="34" charset="0"/>
                        <a:buNone/>
                      </a:pPr>
                      <a:r>
                        <a:rPr lang="en-US" sz="1500" b="0" i="0" u="none" strike="noStrike" baseline="0" dirty="0" smtClean="0">
                          <a:solidFill>
                            <a:srgbClr val="000000"/>
                          </a:solidFill>
                          <a:latin typeface="+mn-lt"/>
                          <a:ea typeface="Tahoma" pitchFamily="34" charset="0"/>
                          <a:cs typeface="Tahoma" pitchFamily="34" charset="0"/>
                        </a:rPr>
                        <a:t>       </a:t>
                      </a:r>
                      <a:r>
                        <a:rPr lang="en-US" sz="1500" b="0" i="0" u="none" strike="noStrike" baseline="0" dirty="0" err="1" smtClean="0">
                          <a:solidFill>
                            <a:srgbClr val="000000"/>
                          </a:solidFill>
                          <a:latin typeface="+mn-lt"/>
                          <a:ea typeface="Tahoma" pitchFamily="34" charset="0"/>
                          <a:cs typeface="Tahoma" pitchFamily="34" charset="0"/>
                        </a:rPr>
                        <a:t>Sterfano</a:t>
                      </a:r>
                      <a:r>
                        <a:rPr lang="en-US" sz="1500" b="0" i="0" u="none" strike="noStrike" baseline="0" dirty="0" smtClean="0">
                          <a:solidFill>
                            <a:srgbClr val="000000"/>
                          </a:solidFill>
                          <a:latin typeface="+mn-lt"/>
                          <a:ea typeface="Tahoma" pitchFamily="34" charset="0"/>
                          <a:cs typeface="Tahoma" pitchFamily="34" charset="0"/>
                        </a:rPr>
                        <a:t> Senior Expo, Somerset, PA</a:t>
                      </a:r>
                    </a:p>
                    <a:p>
                      <a:pPr marL="285750" indent="-285750" algn="l" fontAlgn="b">
                        <a:buFont typeface="Arial" pitchFamily="34" charset="0"/>
                        <a:buChar char="•"/>
                      </a:pPr>
                      <a:r>
                        <a:rPr lang="en-US" sz="1500" b="0" i="0" u="none" strike="noStrike" baseline="0" dirty="0" smtClean="0">
                          <a:solidFill>
                            <a:srgbClr val="000000"/>
                          </a:solidFill>
                          <a:latin typeface="+mn-lt"/>
                          <a:ea typeface="Tahoma" pitchFamily="34" charset="0"/>
                          <a:cs typeface="Tahoma" pitchFamily="34" charset="0"/>
                        </a:rPr>
                        <a:t>Catholic War Veterans Convention, Harrisburg, PA – Clinton County Veteran’s Expo, Lock Haven, PA –   Day in the Park, Greater Memorial Park, Ephrata, PA – SAL Veteran’s Appreciation Day, Gettysburg, PA – </a:t>
                      </a:r>
                    </a:p>
                    <a:p>
                      <a:pPr algn="l" fontAlgn="b">
                        <a:buFont typeface="Arial" pitchFamily="34" charset="0"/>
                        <a:buNone/>
                      </a:pPr>
                      <a:r>
                        <a:rPr lang="en-US" sz="1500" b="0" i="0" u="none" strike="noStrike" baseline="0" dirty="0" smtClean="0">
                          <a:solidFill>
                            <a:srgbClr val="000000"/>
                          </a:solidFill>
                          <a:latin typeface="+mn-lt"/>
                          <a:ea typeface="Tahoma" pitchFamily="34" charset="0"/>
                          <a:cs typeface="Tahoma" pitchFamily="34" charset="0"/>
                        </a:rPr>
                        <a:t>       Military and Veteran Family Fair, Williamsport, PA – Franklin County Veteran’s Expo, Scotland, PA – </a:t>
                      </a:r>
                    </a:p>
                    <a:p>
                      <a:pPr algn="l" fontAlgn="b">
                        <a:buFont typeface="Arial" pitchFamily="34" charset="0"/>
                        <a:buNone/>
                      </a:pPr>
                      <a:r>
                        <a:rPr lang="en-US" sz="1500" b="0" i="0" u="none" strike="noStrike" baseline="0" dirty="0" smtClean="0">
                          <a:solidFill>
                            <a:srgbClr val="000000"/>
                          </a:solidFill>
                          <a:latin typeface="+mn-lt"/>
                          <a:ea typeface="Tahoma" pitchFamily="34" charset="0"/>
                          <a:cs typeface="Tahoma" pitchFamily="34" charset="0"/>
                        </a:rPr>
                        <a:t>       Jubilee Day, Mechanicsburg, PA</a:t>
                      </a:r>
                    </a:p>
                  </a:txBody>
                  <a:tcPr marL="10001" marR="10001" marT="1016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fontAlgn="b"/>
                      <a:endParaRPr lang="en-US" sz="1200" b="0" i="0" u="none" strike="noStrike" dirty="0">
                        <a:solidFill>
                          <a:srgbClr val="000000"/>
                        </a:solidFill>
                        <a:latin typeface="Tahoma" pitchFamily="34" charset="0"/>
                        <a:ea typeface="Tahoma" pitchFamily="34" charset="0"/>
                        <a:cs typeface="Tahoma" pitchFamily="34" charset="0"/>
                      </a:endParaRPr>
                    </a:p>
                  </a:txBody>
                  <a:tcPr marL="9525" marR="9525" marT="9525"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r" fontAlgn="b"/>
                      <a:endParaRPr lang="en-US" sz="1200" b="0" i="0" u="none" strike="noStrike" dirty="0">
                        <a:solidFill>
                          <a:srgbClr val="000000"/>
                        </a:solidFill>
                        <a:latin typeface="Tahoma" pitchFamily="34" charset="0"/>
                        <a:ea typeface="Tahoma" pitchFamily="34" charset="0"/>
                        <a:cs typeface="Tahoma" pitchFamily="34" charset="0"/>
                      </a:endParaRPr>
                    </a:p>
                  </a:txBody>
                  <a:tcPr marL="9525" marR="9525" marT="9525"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r" fontAlgn="b"/>
                      <a:endParaRPr lang="en-US" sz="1200" b="0" i="0" u="none" strike="noStrike" dirty="0">
                        <a:solidFill>
                          <a:srgbClr val="000000"/>
                        </a:solidFill>
                        <a:latin typeface="Tahoma" pitchFamily="34" charset="0"/>
                        <a:ea typeface="Tahoma" pitchFamily="34" charset="0"/>
                        <a:cs typeface="Tahoma" pitchFamily="34" charset="0"/>
                      </a:endParaRPr>
                    </a:p>
                  </a:txBody>
                  <a:tcPr marL="9525" marR="9525" marT="9525"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r" fontAlgn="b"/>
                      <a:endParaRPr lang="en-US" sz="1200" b="0" i="0" u="none" strike="noStrike" dirty="0">
                        <a:solidFill>
                          <a:srgbClr val="000000"/>
                        </a:solidFill>
                        <a:latin typeface="Tahoma" pitchFamily="34" charset="0"/>
                        <a:ea typeface="Tahoma" pitchFamily="34" charset="0"/>
                        <a:cs typeface="Tahoma" pitchFamily="34" charset="0"/>
                      </a:endParaRPr>
                    </a:p>
                  </a:txBody>
                  <a:tcPr marL="9525" marR="9525" marT="9525" marB="0" anchor="b">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fontAlgn="b"/>
                      <a:endParaRPr lang="en-US" sz="1200" b="0" i="0" u="none" strike="noStrike" dirty="0">
                        <a:solidFill>
                          <a:srgbClr val="000000"/>
                        </a:solidFill>
                        <a:latin typeface="Tahoma" pitchFamily="34" charset="0"/>
                        <a:ea typeface="Tahoma" pitchFamily="34" charset="0"/>
                        <a:cs typeface="Tahoma" pitchFamily="34"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22939144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ChangeArrowheads="1"/>
          </p:cNvSpPr>
          <p:nvPr/>
        </p:nvSpPr>
        <p:spPr bwMode="auto">
          <a:xfrm>
            <a:off x="3178175" y="3692558"/>
            <a:ext cx="204788" cy="398463"/>
          </a:xfrm>
          <a:prstGeom prst="rect">
            <a:avLst/>
          </a:prstGeom>
          <a:noFill/>
          <a:ln w="9525">
            <a:noFill/>
            <a:miter lim="800000"/>
            <a:headEnd/>
            <a:tailEnd/>
          </a:ln>
        </p:spPr>
        <p:txBody>
          <a:bodyPr wrap="none" lIns="101821" tIns="50916" rIns="101821" bIns="50916">
            <a:spAutoFit/>
          </a:bodyPr>
          <a:lstStyle/>
          <a:p>
            <a:endParaRPr lang="en-US">
              <a:latin typeface="Calibri" pitchFamily="34" charset="0"/>
            </a:endParaRPr>
          </a:p>
        </p:txBody>
      </p:sp>
      <p:grpSp>
        <p:nvGrpSpPr>
          <p:cNvPr id="44035" name="Group 4"/>
          <p:cNvGrpSpPr>
            <a:grpSpLocks/>
          </p:cNvGrpSpPr>
          <p:nvPr/>
        </p:nvGrpSpPr>
        <p:grpSpPr bwMode="auto">
          <a:xfrm>
            <a:off x="320675" y="433395"/>
            <a:ext cx="9075738" cy="738187"/>
            <a:chOff x="478394" y="406400"/>
            <a:chExt cx="8644414" cy="692574"/>
          </a:xfrm>
        </p:grpSpPr>
        <p:pic>
          <p:nvPicPr>
            <p:cNvPr id="44042" name="Picture 26" descr="Military Vet logo banner"/>
            <p:cNvPicPr>
              <a:picLocks noChangeAspect="1" noChangeArrowheads="1"/>
            </p:cNvPicPr>
            <p:nvPr/>
          </p:nvPicPr>
          <p:blipFill>
            <a:blip r:embed="rId2"/>
            <a:srcRect/>
            <a:stretch>
              <a:fillRect/>
            </a:stretch>
          </p:blipFill>
          <p:spPr bwMode="auto">
            <a:xfrm>
              <a:off x="478394" y="406400"/>
              <a:ext cx="8644414" cy="692574"/>
            </a:xfrm>
            <a:prstGeom prst="rect">
              <a:avLst/>
            </a:prstGeom>
            <a:noFill/>
            <a:ln w="9525">
              <a:noFill/>
              <a:miter lim="800000"/>
              <a:headEnd/>
              <a:tailEnd/>
            </a:ln>
          </p:spPr>
        </p:pic>
        <p:sp>
          <p:nvSpPr>
            <p:cNvPr id="44043" name="Rectangle 5"/>
            <p:cNvSpPr txBox="1">
              <a:spLocks noChangeArrowheads="1"/>
            </p:cNvSpPr>
            <p:nvPr/>
          </p:nvSpPr>
          <p:spPr bwMode="auto">
            <a:xfrm>
              <a:off x="480060" y="481745"/>
              <a:ext cx="6000750" cy="420771"/>
            </a:xfrm>
            <a:prstGeom prst="rect">
              <a:avLst/>
            </a:prstGeom>
            <a:noFill/>
            <a:ln w="9525">
              <a:noFill/>
              <a:miter lim="800000"/>
              <a:headEnd/>
              <a:tailEnd/>
            </a:ln>
          </p:spPr>
          <p:txBody>
            <a:bodyPr lIns="96661" tIns="48331" rIns="96661" bIns="48331" anchor="ctr">
              <a:spAutoFit/>
            </a:bodyPr>
            <a:lstStyle/>
            <a:p>
              <a:pPr algn="ctr" defTabSz="911877"/>
              <a:r>
                <a:rPr lang="en-US" sz="2200" b="1">
                  <a:solidFill>
                    <a:schemeClr val="bg1"/>
                  </a:solidFill>
                  <a:latin typeface="Calibri" pitchFamily="34" charset="0"/>
                </a:rPr>
                <a:t>NEXT MEETING</a:t>
              </a:r>
            </a:p>
          </p:txBody>
        </p:sp>
      </p:grpSp>
      <p:grpSp>
        <p:nvGrpSpPr>
          <p:cNvPr id="44036" name="Group 7"/>
          <p:cNvGrpSpPr>
            <a:grpSpLocks/>
          </p:cNvGrpSpPr>
          <p:nvPr/>
        </p:nvGrpSpPr>
        <p:grpSpPr bwMode="auto">
          <a:xfrm>
            <a:off x="115894" y="6762750"/>
            <a:ext cx="9324975" cy="433388"/>
            <a:chOff x="400050" y="6339840"/>
            <a:chExt cx="8881110" cy="406400"/>
          </a:xfrm>
        </p:grpSpPr>
        <p:pic>
          <p:nvPicPr>
            <p:cNvPr id="44038" name="Picture 25" descr="red bottom banner"/>
            <p:cNvPicPr>
              <a:picLocks noChangeAspect="1" noChangeArrowheads="1"/>
            </p:cNvPicPr>
            <p:nvPr/>
          </p:nvPicPr>
          <p:blipFill>
            <a:blip r:embed="rId3"/>
            <a:srcRect/>
            <a:stretch>
              <a:fillRect/>
            </a:stretch>
          </p:blipFill>
          <p:spPr bwMode="auto">
            <a:xfrm>
              <a:off x="480060" y="6343227"/>
              <a:ext cx="8801100" cy="403013"/>
            </a:xfrm>
            <a:prstGeom prst="rect">
              <a:avLst/>
            </a:prstGeom>
            <a:noFill/>
            <a:ln w="9525">
              <a:noFill/>
              <a:miter lim="800000"/>
              <a:headEnd/>
              <a:tailEnd/>
            </a:ln>
          </p:spPr>
        </p:pic>
        <p:sp>
          <p:nvSpPr>
            <p:cNvPr id="44039" name="Rectangle 8"/>
            <p:cNvSpPr>
              <a:spLocks noChangeArrowheads="1"/>
            </p:cNvSpPr>
            <p:nvPr/>
          </p:nvSpPr>
          <p:spPr bwMode="auto">
            <a:xfrm>
              <a:off x="8001000" y="6339840"/>
              <a:ext cx="1280160" cy="406400"/>
            </a:xfrm>
            <a:prstGeom prst="rect">
              <a:avLst/>
            </a:prstGeom>
            <a:noFill/>
            <a:ln w="9525">
              <a:noFill/>
              <a:miter lim="800000"/>
              <a:headEnd/>
              <a:tailEnd/>
            </a:ln>
          </p:spPr>
          <p:txBody>
            <a:bodyPr lIns="96661" tIns="48331" rIns="96661" bIns="48331" anchor="ctr"/>
            <a:lstStyle/>
            <a:p>
              <a:r>
                <a:rPr lang="en-US" sz="1400">
                  <a:solidFill>
                    <a:schemeClr val="bg1"/>
                  </a:solidFill>
                  <a:latin typeface="Verdana" pitchFamily="34" charset="0"/>
                </a:rPr>
                <a:t>&gt; country</a:t>
              </a:r>
            </a:p>
          </p:txBody>
        </p:sp>
        <p:sp>
          <p:nvSpPr>
            <p:cNvPr id="44040" name="Rectangle 10"/>
            <p:cNvSpPr>
              <a:spLocks noChangeArrowheads="1"/>
            </p:cNvSpPr>
            <p:nvPr/>
          </p:nvSpPr>
          <p:spPr bwMode="auto">
            <a:xfrm>
              <a:off x="3920490" y="6339840"/>
              <a:ext cx="4160520" cy="406400"/>
            </a:xfrm>
            <a:prstGeom prst="rect">
              <a:avLst/>
            </a:prstGeom>
            <a:noFill/>
            <a:ln w="9525">
              <a:noFill/>
              <a:miter lim="800000"/>
              <a:headEnd/>
              <a:tailEnd/>
            </a:ln>
          </p:spPr>
          <p:txBody>
            <a:bodyPr lIns="96661" tIns="48331" rIns="96661" bIns="48331" anchor="ctr"/>
            <a:lstStyle/>
            <a:p>
              <a:pPr algn="r"/>
              <a:r>
                <a:rPr lang="en-US" sz="1400">
                  <a:solidFill>
                    <a:schemeClr val="bg1"/>
                  </a:solidFill>
                  <a:latin typeface="Verdana" pitchFamily="34" charset="0"/>
                </a:rPr>
                <a:t>  &gt; community &gt; commonwealth </a:t>
              </a:r>
            </a:p>
          </p:txBody>
        </p:sp>
        <p:sp>
          <p:nvSpPr>
            <p:cNvPr id="12" name="Text Box 15"/>
            <p:cNvSpPr txBox="1">
              <a:spLocks noChangeArrowheads="1"/>
            </p:cNvSpPr>
            <p:nvPr/>
          </p:nvSpPr>
          <p:spPr bwMode="auto">
            <a:xfrm>
              <a:off x="400050" y="6339840"/>
              <a:ext cx="1840025" cy="360252"/>
            </a:xfrm>
            <a:prstGeom prst="rect">
              <a:avLst/>
            </a:prstGeom>
            <a:noFill/>
            <a:ln w="9525">
              <a:noFill/>
              <a:miter lim="800000"/>
              <a:headEnd/>
              <a:tailEnd/>
            </a:ln>
          </p:spPr>
          <p:txBody>
            <a:bodyPr lIns="96661" tIns="48331" rIns="96661" bIns="48331" anchor="ctr">
              <a:spAutoFit/>
            </a:bodyPr>
            <a:lstStyle/>
            <a:p>
              <a:pPr defTabSz="963515" eaLnBrk="0" fontAlgn="auto" hangingPunct="0">
                <a:spcBef>
                  <a:spcPct val="50000"/>
                </a:spcBef>
                <a:spcAft>
                  <a:spcPts val="0"/>
                </a:spcAft>
                <a:defRPr/>
              </a:pPr>
              <a:r>
                <a:rPr lang="en-US" sz="1800" b="1" dirty="0">
                  <a:solidFill>
                    <a:schemeClr val="bg1"/>
                  </a:solidFill>
                  <a:latin typeface="+mn-lt"/>
                  <a:cs typeface="+mn-cs"/>
                </a:rPr>
                <a:t>  </a:t>
              </a:r>
              <a:r>
                <a:rPr lang="en-US" sz="1800" dirty="0">
                  <a:solidFill>
                    <a:schemeClr val="bg1"/>
                  </a:solidFill>
                  <a:latin typeface="+mj-lt"/>
                  <a:cs typeface="+mn-cs"/>
                </a:rPr>
                <a:t>As of 24 MAR 15</a:t>
              </a:r>
            </a:p>
          </p:txBody>
        </p:sp>
      </p:grpSp>
      <p:sp>
        <p:nvSpPr>
          <p:cNvPr id="14" name="TextBox 13"/>
          <p:cNvSpPr txBox="1"/>
          <p:nvPr/>
        </p:nvSpPr>
        <p:spPr>
          <a:xfrm>
            <a:off x="0" y="2363792"/>
            <a:ext cx="9601200" cy="3785585"/>
          </a:xfrm>
          <a:prstGeom prst="rect">
            <a:avLst/>
          </a:prstGeom>
          <a:noFill/>
        </p:spPr>
        <p:txBody>
          <a:bodyPr lIns="91120" tIns="45560" rIns="91120" bIns="45560">
            <a:spAutoFit/>
          </a:bodyPr>
          <a:lstStyle/>
          <a:p>
            <a:pPr algn="ctr" defTabSz="963515" fontAlgn="auto">
              <a:spcBef>
                <a:spcPts val="0"/>
              </a:spcBef>
              <a:spcAft>
                <a:spcPts val="0"/>
              </a:spcAft>
              <a:defRPr/>
            </a:pPr>
            <a:r>
              <a:rPr lang="en-US" sz="4800" dirty="0">
                <a:solidFill>
                  <a:schemeClr val="tx2">
                    <a:lumMod val="75000"/>
                  </a:schemeClr>
                </a:solidFill>
                <a:latin typeface="+mn-lt"/>
                <a:cs typeface="+mn-cs"/>
              </a:rPr>
              <a:t>Friday, </a:t>
            </a:r>
            <a:r>
              <a:rPr lang="en-US" sz="4800" b="1" dirty="0">
                <a:solidFill>
                  <a:schemeClr val="accent2">
                    <a:lumMod val="75000"/>
                  </a:schemeClr>
                </a:solidFill>
                <a:latin typeface="+mn-lt"/>
                <a:cs typeface="+mn-cs"/>
              </a:rPr>
              <a:t>September 11</a:t>
            </a:r>
            <a:r>
              <a:rPr lang="en-US" sz="4800" dirty="0">
                <a:solidFill>
                  <a:schemeClr val="tx2">
                    <a:lumMod val="75000"/>
                  </a:schemeClr>
                </a:solidFill>
                <a:latin typeface="+mn-lt"/>
                <a:cs typeface="+mn-cs"/>
              </a:rPr>
              <a:t>, 2015 at 10:00AM</a:t>
            </a:r>
          </a:p>
          <a:p>
            <a:pPr algn="ctr" defTabSz="963515" fontAlgn="auto">
              <a:spcBef>
                <a:spcPts val="0"/>
              </a:spcBef>
              <a:spcAft>
                <a:spcPts val="0"/>
              </a:spcAft>
              <a:defRPr/>
            </a:pPr>
            <a:r>
              <a:rPr lang="en-US" sz="4800" b="1" dirty="0">
                <a:solidFill>
                  <a:schemeClr val="accent2">
                    <a:lumMod val="75000"/>
                  </a:schemeClr>
                </a:solidFill>
                <a:latin typeface="+mn-lt"/>
                <a:cs typeface="+mn-cs"/>
              </a:rPr>
              <a:t>Keystone Conference Center</a:t>
            </a:r>
          </a:p>
          <a:p>
            <a:pPr algn="ctr" defTabSz="963515" fontAlgn="auto">
              <a:spcBef>
                <a:spcPts val="0"/>
              </a:spcBef>
              <a:spcAft>
                <a:spcPts val="0"/>
              </a:spcAft>
              <a:defRPr/>
            </a:pPr>
            <a:r>
              <a:rPr lang="en-US" sz="4800" dirty="0">
                <a:solidFill>
                  <a:schemeClr val="tx2">
                    <a:lumMod val="75000"/>
                  </a:schemeClr>
                </a:solidFill>
                <a:latin typeface="+mn-lt"/>
                <a:cs typeface="+mn-cs"/>
              </a:rPr>
              <a:t>Fort Indiantown Gap</a:t>
            </a:r>
          </a:p>
          <a:p>
            <a:pPr algn="ctr" defTabSz="963515" fontAlgn="auto">
              <a:spcBef>
                <a:spcPts val="0"/>
              </a:spcBef>
              <a:spcAft>
                <a:spcPts val="0"/>
              </a:spcAft>
              <a:defRPr/>
            </a:pPr>
            <a:r>
              <a:rPr lang="en-US" sz="4800" dirty="0">
                <a:solidFill>
                  <a:schemeClr val="tx2">
                    <a:lumMod val="75000"/>
                  </a:schemeClr>
                </a:solidFill>
                <a:latin typeface="+mn-lt"/>
                <a:cs typeface="+mn-cs"/>
              </a:rPr>
              <a:t>Annville, PA 17003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26" descr="Military Vet logo banner"/>
          <p:cNvPicPr>
            <a:picLocks noChangeAspect="1" noChangeArrowheads="1"/>
          </p:cNvPicPr>
          <p:nvPr/>
        </p:nvPicPr>
        <p:blipFill>
          <a:blip r:embed="rId2" cstate="print"/>
          <a:srcRect/>
          <a:stretch>
            <a:fillRect/>
          </a:stretch>
        </p:blipFill>
        <p:spPr bwMode="auto">
          <a:xfrm>
            <a:off x="478394" y="406400"/>
            <a:ext cx="8644414" cy="692574"/>
          </a:xfrm>
          <a:prstGeom prst="rect">
            <a:avLst/>
          </a:prstGeom>
          <a:noFill/>
          <a:ln w="9525">
            <a:noFill/>
            <a:miter lim="800000"/>
            <a:headEnd/>
            <a:tailEnd/>
          </a:ln>
        </p:spPr>
      </p:pic>
      <p:sp>
        <p:nvSpPr>
          <p:cNvPr id="1031" name="Rectangle 2"/>
          <p:cNvSpPr>
            <a:spLocks noChangeArrowheads="1"/>
          </p:cNvSpPr>
          <p:nvPr/>
        </p:nvSpPr>
        <p:spPr bwMode="auto">
          <a:xfrm>
            <a:off x="400050" y="2311421"/>
            <a:ext cx="8721090" cy="590973"/>
          </a:xfrm>
          <a:prstGeom prst="rect">
            <a:avLst/>
          </a:prstGeom>
          <a:noFill/>
          <a:ln w="9525">
            <a:noFill/>
            <a:miter lim="800000"/>
            <a:headEnd/>
            <a:tailEnd/>
          </a:ln>
        </p:spPr>
        <p:txBody>
          <a:bodyPr lIns="96496" tIns="48248" rIns="96496" bIns="48248">
            <a:spAutoFit/>
          </a:bodyPr>
          <a:lstStyle/>
          <a:p>
            <a:pPr algn="ctr"/>
            <a:endParaRPr lang="en-US" sz="3200" b="1" dirty="0"/>
          </a:p>
        </p:txBody>
      </p:sp>
      <p:sp>
        <p:nvSpPr>
          <p:cNvPr id="1032" name="Rectangle 7"/>
          <p:cNvSpPr>
            <a:spLocks noChangeArrowheads="1"/>
          </p:cNvSpPr>
          <p:nvPr/>
        </p:nvSpPr>
        <p:spPr bwMode="auto">
          <a:xfrm>
            <a:off x="3027046" y="3461182"/>
            <a:ext cx="195025" cy="392853"/>
          </a:xfrm>
          <a:prstGeom prst="rect">
            <a:avLst/>
          </a:prstGeom>
          <a:noFill/>
          <a:ln w="9525">
            <a:noFill/>
            <a:miter lim="800000"/>
            <a:headEnd/>
            <a:tailEnd/>
          </a:ln>
        </p:spPr>
        <p:txBody>
          <a:bodyPr wrap="none" lIns="96496" tIns="48248" rIns="96496" bIns="48248">
            <a:spAutoFit/>
          </a:bodyPr>
          <a:lstStyle/>
          <a:p>
            <a:endParaRPr lang="en-US"/>
          </a:p>
        </p:txBody>
      </p:sp>
      <p:sp>
        <p:nvSpPr>
          <p:cNvPr id="1033" name="Rectangle 5"/>
          <p:cNvSpPr>
            <a:spLocks noGrp="1" noChangeArrowheads="1"/>
          </p:cNvSpPr>
          <p:nvPr>
            <p:ph type="ctrTitle"/>
          </p:nvPr>
        </p:nvSpPr>
        <p:spPr>
          <a:xfrm>
            <a:off x="480060" y="487680"/>
            <a:ext cx="6000750" cy="426720"/>
          </a:xfrm>
          <a:noFill/>
        </p:spPr>
        <p:txBody>
          <a:bodyPr>
            <a:spAutoFit/>
          </a:bodyPr>
          <a:lstStyle/>
          <a:p>
            <a:r>
              <a:rPr lang="en-US" sz="2100" b="1" dirty="0">
                <a:solidFill>
                  <a:schemeClr val="bg1"/>
                </a:solidFill>
              </a:rPr>
              <a:t>Air Guard Update</a:t>
            </a:r>
          </a:p>
        </p:txBody>
      </p:sp>
      <p:grpSp>
        <p:nvGrpSpPr>
          <p:cNvPr id="3" name="Group 17"/>
          <p:cNvGrpSpPr/>
          <p:nvPr/>
        </p:nvGrpSpPr>
        <p:grpSpPr>
          <a:xfrm>
            <a:off x="400050" y="6421120"/>
            <a:ext cx="8881110" cy="406400"/>
            <a:chOff x="381000" y="6019800"/>
            <a:chExt cx="8458200" cy="381000"/>
          </a:xfrm>
        </p:grpSpPr>
        <p:pic>
          <p:nvPicPr>
            <p:cNvPr id="1028" name="Picture 25" descr="red bottom banner"/>
            <p:cNvPicPr>
              <a:picLocks noChangeAspect="1" noChangeArrowheads="1"/>
            </p:cNvPicPr>
            <p:nvPr/>
          </p:nvPicPr>
          <p:blipFill>
            <a:blip r:embed="rId3" cstate="print"/>
            <a:srcRect/>
            <a:stretch>
              <a:fillRect/>
            </a:stretch>
          </p:blipFill>
          <p:spPr bwMode="auto">
            <a:xfrm>
              <a:off x="457200" y="6022975"/>
              <a:ext cx="8382000" cy="377825"/>
            </a:xfrm>
            <a:prstGeom prst="rect">
              <a:avLst/>
            </a:prstGeom>
            <a:noFill/>
            <a:ln w="9525">
              <a:noFill/>
              <a:miter lim="800000"/>
              <a:headEnd/>
              <a:tailEnd/>
            </a:ln>
          </p:spPr>
        </p:pic>
        <p:sp>
          <p:nvSpPr>
            <p:cNvPr id="1029" name="Rectangle 8"/>
            <p:cNvSpPr>
              <a:spLocks noChangeArrowheads="1"/>
            </p:cNvSpPr>
            <p:nvPr/>
          </p:nvSpPr>
          <p:spPr bwMode="auto">
            <a:xfrm>
              <a:off x="7620000" y="6019800"/>
              <a:ext cx="1219200" cy="381000"/>
            </a:xfrm>
            <a:prstGeom prst="rect">
              <a:avLst/>
            </a:prstGeom>
            <a:noFill/>
            <a:ln w="9525">
              <a:noFill/>
              <a:miter lim="800000"/>
              <a:headEnd/>
              <a:tailEnd/>
            </a:ln>
          </p:spPr>
          <p:txBody>
            <a:bodyPr anchor="ctr"/>
            <a:lstStyle/>
            <a:p>
              <a:r>
                <a:rPr lang="en-US" sz="1300" dirty="0">
                  <a:solidFill>
                    <a:schemeClr val="bg1"/>
                  </a:solidFill>
                  <a:latin typeface="Verdana" pitchFamily="34" charset="0"/>
                </a:rPr>
                <a:t>&gt; country</a:t>
              </a:r>
            </a:p>
          </p:txBody>
        </p:sp>
        <p:sp>
          <p:nvSpPr>
            <p:cNvPr id="1030" name="Rectangle 10"/>
            <p:cNvSpPr>
              <a:spLocks noChangeArrowheads="1"/>
            </p:cNvSpPr>
            <p:nvPr/>
          </p:nvSpPr>
          <p:spPr bwMode="auto">
            <a:xfrm>
              <a:off x="3810000" y="6019800"/>
              <a:ext cx="3962400" cy="381000"/>
            </a:xfrm>
            <a:prstGeom prst="rect">
              <a:avLst/>
            </a:prstGeom>
            <a:noFill/>
            <a:ln w="9525">
              <a:noFill/>
              <a:miter lim="800000"/>
              <a:headEnd/>
              <a:tailEnd/>
            </a:ln>
          </p:spPr>
          <p:txBody>
            <a:bodyPr anchor="ctr"/>
            <a:lstStyle/>
            <a:p>
              <a:pPr algn="r"/>
              <a:r>
                <a:rPr lang="en-US" sz="1300" dirty="0">
                  <a:solidFill>
                    <a:schemeClr val="bg1"/>
                  </a:solidFill>
                  <a:latin typeface="Verdana" pitchFamily="34" charset="0"/>
                </a:rPr>
                <a:t>  &gt; community &gt; commonwealth </a:t>
              </a:r>
            </a:p>
          </p:txBody>
        </p:sp>
        <p:sp>
          <p:nvSpPr>
            <p:cNvPr id="1062" name="Text Box 15"/>
            <p:cNvSpPr txBox="1">
              <a:spLocks noChangeArrowheads="1"/>
            </p:cNvSpPr>
            <p:nvPr/>
          </p:nvSpPr>
          <p:spPr bwMode="auto">
            <a:xfrm>
              <a:off x="381000" y="6019800"/>
              <a:ext cx="1905000" cy="338554"/>
            </a:xfrm>
            <a:prstGeom prst="rect">
              <a:avLst/>
            </a:prstGeom>
            <a:noFill/>
            <a:ln w="9525">
              <a:noFill/>
              <a:miter lim="800000"/>
              <a:headEnd/>
              <a:tailEnd/>
            </a:ln>
          </p:spPr>
          <p:txBody>
            <a:bodyPr wrap="square" anchor="ctr">
              <a:spAutoFit/>
            </a:bodyPr>
            <a:lstStyle/>
            <a:p>
              <a:pPr eaLnBrk="0" hangingPunct="0">
                <a:spcBef>
                  <a:spcPct val="50000"/>
                </a:spcBef>
                <a:defRPr/>
              </a:pPr>
              <a:r>
                <a:rPr lang="en-US" sz="1700" dirty="0">
                  <a:solidFill>
                    <a:schemeClr val="bg1"/>
                  </a:solidFill>
                  <a:latin typeface="+mj-lt"/>
                </a:rPr>
                <a:t>  As of 29 JAN 2015</a:t>
              </a:r>
            </a:p>
          </p:txBody>
        </p:sp>
      </p:grpSp>
      <p:sp>
        <p:nvSpPr>
          <p:cNvPr id="2" name="TextBox 1"/>
          <p:cNvSpPr txBox="1"/>
          <p:nvPr/>
        </p:nvSpPr>
        <p:spPr>
          <a:xfrm>
            <a:off x="480060" y="1544320"/>
            <a:ext cx="9041130" cy="3644075"/>
          </a:xfrm>
          <a:prstGeom prst="rect">
            <a:avLst/>
          </a:prstGeom>
          <a:noFill/>
        </p:spPr>
        <p:txBody>
          <a:bodyPr wrap="square" lIns="96661" tIns="48331" rIns="96661" bIns="48331" rtlCol="0">
            <a:spAutoFit/>
          </a:bodyPr>
          <a:lstStyle/>
          <a:p>
            <a:r>
              <a:rPr lang="en-US" sz="2500" dirty="0"/>
              <a:t>Dec 14 – Jul 15	112</a:t>
            </a:r>
            <a:r>
              <a:rPr lang="en-US" sz="2500" baseline="30000" dirty="0"/>
              <a:t>th</a:t>
            </a:r>
            <a:r>
              <a:rPr lang="en-US" sz="2500" dirty="0"/>
              <a:t> Air Operations Squadron</a:t>
            </a:r>
          </a:p>
          <a:p>
            <a:r>
              <a:rPr lang="en-US" sz="2500" dirty="0"/>
              <a:t>Jun 15 – Dec 15	193</a:t>
            </a:r>
            <a:r>
              <a:rPr lang="en-US" sz="2500" baseline="30000" dirty="0"/>
              <a:t>rd</a:t>
            </a:r>
            <a:r>
              <a:rPr lang="en-US" sz="2500" dirty="0"/>
              <a:t> SOW Aviation Package</a:t>
            </a:r>
          </a:p>
          <a:p>
            <a:r>
              <a:rPr lang="en-US" sz="2500" dirty="0"/>
              <a:t>Oct 15 – Jan 16	171</a:t>
            </a:r>
            <a:r>
              <a:rPr lang="en-US" sz="2500" baseline="30000" dirty="0"/>
              <a:t>st</a:t>
            </a:r>
            <a:r>
              <a:rPr lang="en-US" sz="2500" dirty="0"/>
              <a:t> ARW Aviation Package</a:t>
            </a:r>
          </a:p>
          <a:p>
            <a:r>
              <a:rPr lang="en-US" sz="2500" dirty="0"/>
              <a:t>Oct 15 – Jan 16	193</a:t>
            </a:r>
            <a:r>
              <a:rPr lang="en-US" sz="2500" baseline="30000" dirty="0"/>
              <a:t>rd</a:t>
            </a:r>
            <a:r>
              <a:rPr lang="en-US" sz="2500" dirty="0"/>
              <a:t> SOW Aviation Package</a:t>
            </a:r>
          </a:p>
          <a:p>
            <a:endParaRPr lang="en-US" sz="2500" dirty="0"/>
          </a:p>
          <a:p>
            <a:endParaRPr lang="en-US" sz="2500" dirty="0"/>
          </a:p>
          <a:p>
            <a:r>
              <a:rPr lang="en-US" sz="2500" dirty="0"/>
              <a:t>68 Currently Deployed</a:t>
            </a:r>
          </a:p>
          <a:p>
            <a:endParaRPr lang="en-US" sz="2500" dirty="0"/>
          </a:p>
          <a:p>
            <a:endParaRPr lang="en-US" sz="2500" dirty="0"/>
          </a:p>
        </p:txBody>
      </p:sp>
    </p:spTree>
    <p:extLst>
      <p:ext uri="{BB962C8B-B14F-4D97-AF65-F5344CB8AC3E}">
        <p14:creationId xmlns:p14="http://schemas.microsoft.com/office/powerpoint/2010/main" val="21360996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6" descr="Military Vet logo banner"/>
          <p:cNvPicPr>
            <a:picLocks noChangeAspect="1" noChangeArrowheads="1"/>
          </p:cNvPicPr>
          <p:nvPr/>
        </p:nvPicPr>
        <p:blipFill>
          <a:blip r:embed="rId3" cstate="print"/>
          <a:srcRect/>
          <a:stretch>
            <a:fillRect/>
          </a:stretch>
        </p:blipFill>
        <p:spPr bwMode="auto">
          <a:xfrm>
            <a:off x="478394" y="406400"/>
            <a:ext cx="8644414" cy="692574"/>
          </a:xfrm>
          <a:prstGeom prst="rect">
            <a:avLst/>
          </a:prstGeom>
          <a:noFill/>
          <a:ln w="9525">
            <a:noFill/>
            <a:miter lim="800000"/>
            <a:headEnd/>
            <a:tailEnd/>
          </a:ln>
        </p:spPr>
      </p:pic>
      <p:sp>
        <p:nvSpPr>
          <p:cNvPr id="2050" name="Text Box 4"/>
          <p:cNvSpPr txBox="1">
            <a:spLocks noChangeArrowheads="1"/>
          </p:cNvSpPr>
          <p:nvPr/>
        </p:nvSpPr>
        <p:spPr bwMode="auto">
          <a:xfrm>
            <a:off x="480060" y="467296"/>
            <a:ext cx="6080760" cy="426784"/>
          </a:xfrm>
          <a:prstGeom prst="rect">
            <a:avLst/>
          </a:prstGeom>
          <a:noFill/>
          <a:ln w="9525">
            <a:noFill/>
            <a:miter lim="800000"/>
            <a:headEnd/>
            <a:tailEnd/>
          </a:ln>
        </p:spPr>
        <p:txBody>
          <a:bodyPr wrap="square" lIns="96661" tIns="48331" rIns="96661" bIns="48331">
            <a:spAutoFit/>
          </a:bodyPr>
          <a:lstStyle/>
          <a:p>
            <a:pPr algn="ctr">
              <a:lnSpc>
                <a:spcPct val="100000"/>
              </a:lnSpc>
              <a:spcBef>
                <a:spcPct val="0"/>
              </a:spcBef>
              <a:buClrTx/>
              <a:buFontTx/>
              <a:buNone/>
            </a:pPr>
            <a:r>
              <a:rPr lang="en-US" sz="2100" b="1" dirty="0">
                <a:solidFill>
                  <a:schemeClr val="bg1"/>
                </a:solidFill>
              </a:rPr>
              <a:t>POLICY AND LEGISLATIVE AFFAIRS</a:t>
            </a:r>
          </a:p>
        </p:txBody>
      </p:sp>
      <p:graphicFrame>
        <p:nvGraphicFramePr>
          <p:cNvPr id="2095" name="Group 47"/>
          <p:cNvGraphicFramePr>
            <a:graphicFrameLocks noGrp="1"/>
          </p:cNvGraphicFramePr>
          <p:nvPr>
            <p:extLst>
              <p:ext uri="{D42A27DB-BD31-4B8C-83A1-F6EECF244321}">
                <p14:modId xmlns:p14="http://schemas.microsoft.com/office/powerpoint/2010/main" val="3369239329"/>
              </p:ext>
            </p:extLst>
          </p:nvPr>
        </p:nvGraphicFramePr>
        <p:xfrm>
          <a:off x="422333" y="1407531"/>
          <a:ext cx="8464392" cy="4583175"/>
        </p:xfrm>
        <a:graphic>
          <a:graphicData uri="http://schemas.openxmlformats.org/drawingml/2006/table">
            <a:tbl>
              <a:tblPr/>
              <a:tblGrid>
                <a:gridCol w="7172563"/>
                <a:gridCol w="1291829"/>
              </a:tblGrid>
              <a:tr h="7467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000" b="0" i="0" u="none" strike="noStrike" cap="none" normalizeH="0" baseline="0" dirty="0" smtClean="0">
                          <a:ln>
                            <a:noFill/>
                          </a:ln>
                          <a:solidFill>
                            <a:schemeClr val="tx1"/>
                          </a:solidFill>
                          <a:effectLst/>
                          <a:latin typeface="Arial" charset="0"/>
                        </a:rPr>
                        <a:t>Issues/Events</a:t>
                      </a:r>
                    </a:p>
                  </a:txBody>
                  <a:tcPr marL="96012" marR="96012" marT="48768" marB="97536" anchor="b"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000" b="0" i="0" u="none" strike="noStrike" cap="none" normalizeH="0" baseline="0" dirty="0" smtClean="0">
                          <a:ln>
                            <a:noFill/>
                          </a:ln>
                          <a:solidFill>
                            <a:schemeClr val="tx1"/>
                          </a:solidFill>
                          <a:effectLst/>
                          <a:latin typeface="Arial" charset="0"/>
                        </a:rPr>
                        <a:t>Status</a:t>
                      </a:r>
                    </a:p>
                  </a:txBody>
                  <a:tcPr marL="96012" marR="96012" marT="48768" marB="97536" anchor="b"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789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1" i="0" u="none" strike="noStrike" cap="none" normalizeH="0" baseline="0" dirty="0" smtClean="0">
                          <a:ln>
                            <a:noFill/>
                          </a:ln>
                          <a:solidFill>
                            <a:schemeClr val="tx1"/>
                          </a:solidFill>
                          <a:effectLst/>
                          <a:latin typeface="Arial" charset="0"/>
                        </a:rPr>
                        <a:t>Legislation</a:t>
                      </a:r>
                      <a:r>
                        <a:rPr kumimoji="0" lang="en-US" sz="1900" b="0" i="0" u="none" strike="noStrike" cap="none" normalizeH="0" baseline="0" dirty="0" smtClean="0">
                          <a:ln>
                            <a:noFill/>
                          </a:ln>
                          <a:solidFill>
                            <a:schemeClr val="tx1"/>
                          </a:solidFill>
                          <a:effectLst/>
                          <a:latin typeface="Arial"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Arial" charset="0"/>
                        </a:rPr>
                        <a:t>HB 602/Barrar </a:t>
                      </a:r>
                      <a:r>
                        <a:rPr kumimoji="0" lang="en-US" sz="1700" b="0" i="0" u="none" strike="noStrike" cap="none" normalizeH="0" baseline="0" dirty="0" smtClean="0">
                          <a:ln>
                            <a:noFill/>
                          </a:ln>
                          <a:solidFill>
                            <a:schemeClr val="tx1"/>
                          </a:solidFill>
                          <a:effectLst/>
                          <a:latin typeface="Arial" charset="0"/>
                        </a:rPr>
                        <a:t>– State Active Duty pay increase from $75 to $100 – First Consideration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Arial" charset="0"/>
                        </a:rPr>
                        <a:t>HB 175/Goodman </a:t>
                      </a:r>
                      <a:r>
                        <a:rPr kumimoji="0" lang="en-US" sz="1700" b="0" i="0" u="none" strike="noStrike" cap="none" normalizeH="0" baseline="0" dirty="0" smtClean="0">
                          <a:ln>
                            <a:noFill/>
                          </a:ln>
                          <a:solidFill>
                            <a:schemeClr val="tx1"/>
                          </a:solidFill>
                          <a:effectLst/>
                          <a:latin typeface="Arial" charset="0"/>
                        </a:rPr>
                        <a:t>– Extends Persian Gulf War Bonus Program application period for three years – Second Consideration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Arial" charset="0"/>
                        </a:rPr>
                        <a:t>HB131/Barrar</a:t>
                      </a:r>
                      <a:r>
                        <a:rPr kumimoji="0" lang="en-US" sz="1700" b="0" i="0" u="none" strike="noStrike" cap="none" normalizeH="0" baseline="0" dirty="0" smtClean="0">
                          <a:ln>
                            <a:noFill/>
                          </a:ln>
                          <a:solidFill>
                            <a:schemeClr val="tx1"/>
                          </a:solidFill>
                          <a:effectLst/>
                          <a:latin typeface="Arial" charset="0"/>
                        </a:rPr>
                        <a:t> – Allows Veterans and their families to be charged a “state resident” rate at state universities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Arial" charset="0"/>
                        </a:rPr>
                        <a:t>SB652/Baker – </a:t>
                      </a:r>
                      <a:r>
                        <a:rPr kumimoji="0" lang="en-US" sz="1700" b="0" i="0" u="none" strike="noStrike" cap="none" normalizeH="0" baseline="0" dirty="0" smtClean="0">
                          <a:ln>
                            <a:noFill/>
                          </a:ln>
                          <a:solidFill>
                            <a:schemeClr val="tx1"/>
                          </a:solidFill>
                          <a:effectLst/>
                          <a:latin typeface="Arial" charset="0"/>
                        </a:rPr>
                        <a:t>Amends the Local Tax Enabling Act, reinstates local earned income tax exemption for active duty pay       </a:t>
                      </a:r>
                    </a:p>
                  </a:txBody>
                  <a:tcPr marL="96012" marR="96012" marT="48768" marB="4876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900" b="0" i="0" u="none" strike="noStrike" cap="none" normalizeH="0" baseline="0" dirty="0" smtClean="0">
                        <a:ln>
                          <a:noFill/>
                        </a:ln>
                        <a:solidFill>
                          <a:schemeClr val="tx1"/>
                        </a:solidFill>
                        <a:effectLst/>
                        <a:latin typeface="Arial" charset="0"/>
                      </a:endParaRPr>
                    </a:p>
                  </a:txBody>
                  <a:tcPr marL="96012" marR="96012" marT="48768" marB="48768"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574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900" b="1" i="0" u="none" strike="noStrike" cap="none" normalizeH="0" baseline="0" dirty="0" smtClean="0">
                          <a:ln>
                            <a:noFill/>
                          </a:ln>
                          <a:solidFill>
                            <a:schemeClr val="tx1"/>
                          </a:solidFill>
                          <a:effectLst/>
                          <a:latin typeface="Arial" charset="0"/>
                        </a:rPr>
                        <a:t>Events/ Issues: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700" b="1" i="0" u="none" strike="noStrike" cap="none" normalizeH="0" baseline="0" dirty="0" smtClean="0">
                          <a:ln>
                            <a:noFill/>
                          </a:ln>
                          <a:solidFill>
                            <a:schemeClr val="tx1"/>
                          </a:solidFill>
                          <a:effectLst/>
                          <a:latin typeface="Arial" charset="0"/>
                        </a:rPr>
                        <a:t>Veterans Day at the Capitol – </a:t>
                      </a:r>
                      <a:r>
                        <a:rPr kumimoji="0" lang="en-US" sz="1700" b="0" i="0" u="none" strike="noStrike" cap="none" normalizeH="0" baseline="0" dirty="0" smtClean="0">
                          <a:ln>
                            <a:noFill/>
                          </a:ln>
                          <a:solidFill>
                            <a:schemeClr val="tx1"/>
                          </a:solidFill>
                          <a:effectLst/>
                          <a:latin typeface="Arial" charset="0"/>
                        </a:rPr>
                        <a:t>10 June 2015</a:t>
                      </a:r>
                    </a:p>
                  </a:txBody>
                  <a:tcPr marL="96012" marR="96012" marT="48768" marB="4876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900" b="0" i="0" u="none" strike="noStrike" cap="none" normalizeH="0" baseline="0" dirty="0" smtClean="0">
                        <a:ln>
                          <a:noFill/>
                        </a:ln>
                        <a:solidFill>
                          <a:schemeClr val="tx1"/>
                        </a:solidFill>
                        <a:effectLst/>
                        <a:latin typeface="Arial" charset="0"/>
                      </a:endParaRPr>
                    </a:p>
                  </a:txBody>
                  <a:tcPr marL="96012" marR="96012" marT="48768" marB="48768"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Oval 33"/>
          <p:cNvSpPr>
            <a:spLocks noChangeArrowheads="1"/>
          </p:cNvSpPr>
          <p:nvPr/>
        </p:nvSpPr>
        <p:spPr bwMode="auto">
          <a:xfrm>
            <a:off x="8000998" y="3048000"/>
            <a:ext cx="550069" cy="558800"/>
          </a:xfrm>
          <a:prstGeom prst="ellipse">
            <a:avLst/>
          </a:prstGeom>
          <a:solidFill>
            <a:srgbClr val="00CC00"/>
          </a:solidFill>
          <a:ln w="9525">
            <a:solidFill>
              <a:schemeClr val="tx1"/>
            </a:solidFill>
            <a:round/>
            <a:headEnd/>
            <a:tailEnd/>
          </a:ln>
        </p:spPr>
        <p:txBody>
          <a:bodyPr wrap="none" lIns="96661" tIns="48331" rIns="96661" bIns="48331" anchor="ctr"/>
          <a:lstStyle/>
          <a:p>
            <a:pPr algn="ctr">
              <a:lnSpc>
                <a:spcPct val="100000"/>
              </a:lnSpc>
              <a:spcBef>
                <a:spcPct val="0"/>
              </a:spcBef>
              <a:buClrTx/>
              <a:buFontTx/>
              <a:buNone/>
            </a:pPr>
            <a:r>
              <a:rPr lang="en-US" dirty="0">
                <a:solidFill>
                  <a:schemeClr val="bg1"/>
                </a:solidFill>
              </a:rPr>
              <a:t>G</a:t>
            </a:r>
          </a:p>
        </p:txBody>
      </p:sp>
      <p:sp>
        <p:nvSpPr>
          <p:cNvPr id="8" name="Oval 33"/>
          <p:cNvSpPr>
            <a:spLocks noChangeArrowheads="1"/>
          </p:cNvSpPr>
          <p:nvPr/>
        </p:nvSpPr>
        <p:spPr bwMode="auto">
          <a:xfrm>
            <a:off x="8000997" y="5166361"/>
            <a:ext cx="550069" cy="558800"/>
          </a:xfrm>
          <a:prstGeom prst="ellipse">
            <a:avLst/>
          </a:prstGeom>
          <a:solidFill>
            <a:srgbClr val="00CC00"/>
          </a:solidFill>
          <a:ln w="9525">
            <a:solidFill>
              <a:schemeClr val="tx1"/>
            </a:solidFill>
            <a:round/>
            <a:headEnd/>
            <a:tailEnd/>
          </a:ln>
        </p:spPr>
        <p:txBody>
          <a:bodyPr wrap="none" lIns="96661" tIns="48331" rIns="96661" bIns="48331" anchor="ctr"/>
          <a:lstStyle/>
          <a:p>
            <a:pPr algn="ctr">
              <a:lnSpc>
                <a:spcPct val="100000"/>
              </a:lnSpc>
              <a:spcBef>
                <a:spcPct val="0"/>
              </a:spcBef>
              <a:buClrTx/>
              <a:buFontTx/>
              <a:buNone/>
            </a:pPr>
            <a:r>
              <a:rPr lang="en-US" dirty="0">
                <a:solidFill>
                  <a:schemeClr val="bg1"/>
                </a:solidFill>
              </a:rPr>
              <a:t>G</a:t>
            </a:r>
          </a:p>
        </p:txBody>
      </p:sp>
      <p:grpSp>
        <p:nvGrpSpPr>
          <p:cNvPr id="9" name="Group 17"/>
          <p:cNvGrpSpPr/>
          <p:nvPr/>
        </p:nvGrpSpPr>
        <p:grpSpPr>
          <a:xfrm>
            <a:off x="400050" y="6421120"/>
            <a:ext cx="8881110" cy="406400"/>
            <a:chOff x="381000" y="6019800"/>
            <a:chExt cx="8458200" cy="381000"/>
          </a:xfrm>
        </p:grpSpPr>
        <p:pic>
          <p:nvPicPr>
            <p:cNvPr id="10" name="Picture 25" descr="red bottom banner"/>
            <p:cNvPicPr>
              <a:picLocks noChangeAspect="1" noChangeArrowheads="1"/>
            </p:cNvPicPr>
            <p:nvPr/>
          </p:nvPicPr>
          <p:blipFill>
            <a:blip r:embed="rId4" cstate="print"/>
            <a:srcRect/>
            <a:stretch>
              <a:fillRect/>
            </a:stretch>
          </p:blipFill>
          <p:spPr bwMode="auto">
            <a:xfrm>
              <a:off x="457200" y="6022975"/>
              <a:ext cx="8382000" cy="377825"/>
            </a:xfrm>
            <a:prstGeom prst="rect">
              <a:avLst/>
            </a:prstGeom>
            <a:noFill/>
            <a:ln w="9525">
              <a:noFill/>
              <a:miter lim="800000"/>
              <a:headEnd/>
              <a:tailEnd/>
            </a:ln>
          </p:spPr>
        </p:pic>
        <p:sp>
          <p:nvSpPr>
            <p:cNvPr id="11" name="Rectangle 8"/>
            <p:cNvSpPr>
              <a:spLocks noChangeArrowheads="1"/>
            </p:cNvSpPr>
            <p:nvPr/>
          </p:nvSpPr>
          <p:spPr bwMode="auto">
            <a:xfrm>
              <a:off x="7620000" y="6019800"/>
              <a:ext cx="1219200" cy="381000"/>
            </a:xfrm>
            <a:prstGeom prst="rect">
              <a:avLst/>
            </a:prstGeom>
            <a:noFill/>
            <a:ln w="9525">
              <a:noFill/>
              <a:miter lim="800000"/>
              <a:headEnd/>
              <a:tailEnd/>
            </a:ln>
          </p:spPr>
          <p:txBody>
            <a:bodyPr anchor="ctr"/>
            <a:lstStyle/>
            <a:p>
              <a:r>
                <a:rPr lang="en-US" sz="1300" dirty="0">
                  <a:solidFill>
                    <a:schemeClr val="bg1"/>
                  </a:solidFill>
                  <a:latin typeface="Verdana" pitchFamily="34" charset="0"/>
                </a:rPr>
                <a:t>&gt; country</a:t>
              </a:r>
            </a:p>
          </p:txBody>
        </p:sp>
        <p:sp>
          <p:nvSpPr>
            <p:cNvPr id="12" name="Rectangle 10"/>
            <p:cNvSpPr>
              <a:spLocks noChangeArrowheads="1"/>
            </p:cNvSpPr>
            <p:nvPr/>
          </p:nvSpPr>
          <p:spPr bwMode="auto">
            <a:xfrm>
              <a:off x="3810000" y="6019800"/>
              <a:ext cx="3962400" cy="381000"/>
            </a:xfrm>
            <a:prstGeom prst="rect">
              <a:avLst/>
            </a:prstGeom>
            <a:noFill/>
            <a:ln w="9525">
              <a:noFill/>
              <a:miter lim="800000"/>
              <a:headEnd/>
              <a:tailEnd/>
            </a:ln>
          </p:spPr>
          <p:txBody>
            <a:bodyPr anchor="ctr"/>
            <a:lstStyle/>
            <a:p>
              <a:pPr algn="r"/>
              <a:r>
                <a:rPr lang="en-US" sz="1300" dirty="0">
                  <a:solidFill>
                    <a:schemeClr val="bg1"/>
                  </a:solidFill>
                  <a:latin typeface="Verdana" pitchFamily="34" charset="0"/>
                </a:rPr>
                <a:t>  &gt; community &gt; commonwealth </a:t>
              </a:r>
            </a:p>
          </p:txBody>
        </p:sp>
        <p:sp>
          <p:nvSpPr>
            <p:cNvPr id="13" name="Text Box 15"/>
            <p:cNvSpPr txBox="1">
              <a:spLocks noChangeArrowheads="1"/>
            </p:cNvSpPr>
            <p:nvPr/>
          </p:nvSpPr>
          <p:spPr bwMode="auto">
            <a:xfrm>
              <a:off x="381000" y="6019800"/>
              <a:ext cx="1905000" cy="338554"/>
            </a:xfrm>
            <a:prstGeom prst="rect">
              <a:avLst/>
            </a:prstGeom>
            <a:noFill/>
            <a:ln w="9525">
              <a:noFill/>
              <a:miter lim="800000"/>
              <a:headEnd/>
              <a:tailEnd/>
            </a:ln>
          </p:spPr>
          <p:txBody>
            <a:bodyPr wrap="square" anchor="ctr">
              <a:spAutoFit/>
            </a:bodyPr>
            <a:lstStyle/>
            <a:p>
              <a:pPr eaLnBrk="0" hangingPunct="0">
                <a:spcBef>
                  <a:spcPct val="50000"/>
                </a:spcBef>
                <a:defRPr/>
              </a:pPr>
              <a:r>
                <a:rPr lang="en-US" sz="1700" dirty="0">
                  <a:solidFill>
                    <a:schemeClr val="bg1"/>
                  </a:solidFill>
                  <a:latin typeface="+mj-lt"/>
                </a:rPr>
                <a:t>  As of [Enter Date]</a:t>
              </a:r>
            </a:p>
          </p:txBody>
        </p:sp>
      </p:grpSp>
    </p:spTree>
    <p:extLst>
      <p:ext uri="{BB962C8B-B14F-4D97-AF65-F5344CB8AC3E}">
        <p14:creationId xmlns:p14="http://schemas.microsoft.com/office/powerpoint/2010/main" val="607459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6" descr="Military Vet logo banner"/>
          <p:cNvPicPr>
            <a:picLocks noChangeAspect="1" noChangeArrowheads="1"/>
          </p:cNvPicPr>
          <p:nvPr/>
        </p:nvPicPr>
        <p:blipFill>
          <a:blip r:embed="rId2" cstate="print"/>
          <a:srcRect/>
          <a:stretch>
            <a:fillRect/>
          </a:stretch>
        </p:blipFill>
        <p:spPr bwMode="auto">
          <a:xfrm>
            <a:off x="502323" y="433493"/>
            <a:ext cx="9076635" cy="738746"/>
          </a:xfrm>
          <a:prstGeom prst="rect">
            <a:avLst/>
          </a:prstGeom>
          <a:noFill/>
          <a:ln w="9525">
            <a:noFill/>
            <a:miter lim="800000"/>
            <a:headEnd/>
            <a:tailEnd/>
          </a:ln>
        </p:spPr>
      </p:pic>
      <p:pic>
        <p:nvPicPr>
          <p:cNvPr id="5" name="Picture 25" descr="red bottom banner"/>
          <p:cNvPicPr>
            <a:picLocks noChangeAspect="1" noChangeArrowheads="1"/>
          </p:cNvPicPr>
          <p:nvPr/>
        </p:nvPicPr>
        <p:blipFill>
          <a:blip r:embed="rId3" cstate="print"/>
          <a:srcRect/>
          <a:stretch>
            <a:fillRect/>
          </a:stretch>
        </p:blipFill>
        <p:spPr bwMode="auto">
          <a:xfrm>
            <a:off x="240030" y="6766142"/>
            <a:ext cx="9241155" cy="429881"/>
          </a:xfrm>
          <a:prstGeom prst="rect">
            <a:avLst/>
          </a:prstGeom>
          <a:noFill/>
          <a:ln w="9525">
            <a:noFill/>
            <a:miter lim="800000"/>
            <a:headEnd/>
            <a:tailEnd/>
          </a:ln>
        </p:spPr>
      </p:pic>
      <p:sp>
        <p:nvSpPr>
          <p:cNvPr id="6" name="Rectangle 8"/>
          <p:cNvSpPr>
            <a:spLocks noChangeArrowheads="1"/>
          </p:cNvSpPr>
          <p:nvPr/>
        </p:nvSpPr>
        <p:spPr bwMode="auto">
          <a:xfrm>
            <a:off x="8401050" y="6762496"/>
            <a:ext cx="1344168" cy="433493"/>
          </a:xfrm>
          <a:prstGeom prst="rect">
            <a:avLst/>
          </a:prstGeom>
          <a:noFill/>
          <a:ln w="9525">
            <a:noFill/>
            <a:miter lim="800000"/>
            <a:headEnd/>
            <a:tailEnd/>
          </a:ln>
        </p:spPr>
        <p:txBody>
          <a:bodyPr lIns="101895" tIns="50951" rIns="101895" bIns="50951" anchor="ctr"/>
          <a:lstStyle/>
          <a:p>
            <a:pPr defTabSz="963944" fontAlgn="auto">
              <a:spcBef>
                <a:spcPts val="0"/>
              </a:spcBef>
              <a:spcAft>
                <a:spcPts val="0"/>
              </a:spcAft>
            </a:pPr>
            <a:r>
              <a:rPr lang="en-US" sz="1400" dirty="0">
                <a:solidFill>
                  <a:prstClr val="white"/>
                </a:solidFill>
                <a:latin typeface="Verdana" pitchFamily="34" charset="0"/>
              </a:rPr>
              <a:t>&gt; country</a:t>
            </a:r>
          </a:p>
        </p:txBody>
      </p:sp>
      <p:sp>
        <p:nvSpPr>
          <p:cNvPr id="7" name="Rectangle 10"/>
          <p:cNvSpPr>
            <a:spLocks noChangeArrowheads="1"/>
          </p:cNvSpPr>
          <p:nvPr/>
        </p:nvSpPr>
        <p:spPr bwMode="auto">
          <a:xfrm>
            <a:off x="3920490" y="6762496"/>
            <a:ext cx="4368546" cy="433493"/>
          </a:xfrm>
          <a:prstGeom prst="rect">
            <a:avLst/>
          </a:prstGeom>
          <a:noFill/>
          <a:ln w="9525">
            <a:noFill/>
            <a:miter lim="800000"/>
            <a:headEnd/>
            <a:tailEnd/>
          </a:ln>
        </p:spPr>
        <p:txBody>
          <a:bodyPr lIns="101895" tIns="50951" rIns="101895" bIns="50951" anchor="ctr"/>
          <a:lstStyle/>
          <a:p>
            <a:pPr algn="r" defTabSz="963944" fontAlgn="auto">
              <a:spcBef>
                <a:spcPts val="0"/>
              </a:spcBef>
              <a:spcAft>
                <a:spcPts val="0"/>
              </a:spcAft>
            </a:pPr>
            <a:r>
              <a:rPr lang="en-US" sz="1400" dirty="0">
                <a:solidFill>
                  <a:prstClr val="white"/>
                </a:solidFill>
                <a:latin typeface="Verdana" pitchFamily="34" charset="0"/>
              </a:rPr>
              <a:t>  &gt; community &gt; commonwealth </a:t>
            </a:r>
          </a:p>
        </p:txBody>
      </p:sp>
      <p:sp>
        <p:nvSpPr>
          <p:cNvPr id="8" name="Rectangle 7"/>
          <p:cNvSpPr>
            <a:spLocks noChangeArrowheads="1"/>
          </p:cNvSpPr>
          <p:nvPr/>
        </p:nvSpPr>
        <p:spPr bwMode="auto">
          <a:xfrm>
            <a:off x="3178398" y="3691928"/>
            <a:ext cx="205019" cy="399570"/>
          </a:xfrm>
          <a:prstGeom prst="rect">
            <a:avLst/>
          </a:prstGeom>
          <a:noFill/>
          <a:ln w="9525">
            <a:noFill/>
            <a:miter lim="800000"/>
            <a:headEnd/>
            <a:tailEnd/>
          </a:ln>
        </p:spPr>
        <p:txBody>
          <a:bodyPr wrap="none" lIns="101895" tIns="50951" rIns="101895" bIns="50951">
            <a:spAutoFit/>
          </a:bodyPr>
          <a:lstStyle/>
          <a:p>
            <a:pPr defTabSz="963944" fontAlgn="auto">
              <a:spcBef>
                <a:spcPts val="0"/>
              </a:spcBef>
              <a:spcAft>
                <a:spcPts val="0"/>
              </a:spcAft>
            </a:pPr>
            <a:endParaRPr lang="en-US">
              <a:solidFill>
                <a:prstClr val="black"/>
              </a:solidFill>
              <a:latin typeface="Calibri"/>
            </a:endParaRPr>
          </a:p>
        </p:txBody>
      </p:sp>
      <p:sp>
        <p:nvSpPr>
          <p:cNvPr id="9" name="Rectangle 5"/>
          <p:cNvSpPr txBox="1">
            <a:spLocks noChangeArrowheads="1"/>
          </p:cNvSpPr>
          <p:nvPr/>
        </p:nvSpPr>
        <p:spPr>
          <a:xfrm>
            <a:off x="504063" y="520192"/>
            <a:ext cx="6300788" cy="455168"/>
          </a:xfrm>
          <a:prstGeom prst="rect">
            <a:avLst/>
          </a:prstGeom>
          <a:noFill/>
        </p:spPr>
        <p:txBody>
          <a:bodyPr vert="horz" lIns="101895" tIns="50951" rIns="101895" bIns="50951"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2200" b="1" dirty="0">
                <a:solidFill>
                  <a:prstClr val="white"/>
                </a:solidFill>
              </a:rPr>
              <a:t>BUREAU OF VETERANS’ HOMES</a:t>
            </a:r>
          </a:p>
        </p:txBody>
      </p:sp>
      <p:sp>
        <p:nvSpPr>
          <p:cNvPr id="10" name="Text Box 15"/>
          <p:cNvSpPr txBox="1">
            <a:spLocks noChangeArrowheads="1"/>
          </p:cNvSpPr>
          <p:nvPr/>
        </p:nvSpPr>
        <p:spPr bwMode="auto">
          <a:xfrm>
            <a:off x="420052" y="6763277"/>
            <a:ext cx="1932242" cy="383164"/>
          </a:xfrm>
          <a:prstGeom prst="rect">
            <a:avLst/>
          </a:prstGeom>
          <a:noFill/>
          <a:ln w="9525">
            <a:noFill/>
            <a:miter lim="800000"/>
            <a:headEnd/>
            <a:tailEnd/>
          </a:ln>
        </p:spPr>
        <p:txBody>
          <a:bodyPr lIns="101895" tIns="50951" rIns="101895" bIns="50951" anchor="ctr">
            <a:spAutoFit/>
          </a:bodyPr>
          <a:lstStyle/>
          <a:p>
            <a:pPr defTabSz="963944" eaLnBrk="0" fontAlgn="auto" hangingPunct="0">
              <a:spcBef>
                <a:spcPct val="50000"/>
              </a:spcBef>
              <a:spcAft>
                <a:spcPts val="0"/>
              </a:spcAft>
              <a:defRPr/>
            </a:pPr>
            <a:r>
              <a:rPr lang="en-US" sz="1800" b="1" dirty="0">
                <a:solidFill>
                  <a:prstClr val="white"/>
                </a:solidFill>
                <a:latin typeface="Calibri"/>
              </a:rPr>
              <a:t>  </a:t>
            </a:r>
            <a:r>
              <a:rPr lang="en-US" sz="1800" dirty="0">
                <a:solidFill>
                  <a:prstClr val="white"/>
                </a:solidFill>
                <a:latin typeface="Calibri"/>
              </a:rPr>
              <a:t>As of 31 May 15</a:t>
            </a:r>
          </a:p>
        </p:txBody>
      </p:sp>
      <p:sp>
        <p:nvSpPr>
          <p:cNvPr id="11" name="Rectangle 3"/>
          <p:cNvSpPr txBox="1">
            <a:spLocks noChangeArrowheads="1"/>
          </p:cNvSpPr>
          <p:nvPr/>
        </p:nvSpPr>
        <p:spPr bwMode="auto">
          <a:xfrm>
            <a:off x="504063" y="1300483"/>
            <a:ext cx="8989124" cy="2427563"/>
          </a:xfrm>
          <a:prstGeom prst="rect">
            <a:avLst/>
          </a:prstGeom>
          <a:noFill/>
          <a:ln w="9525">
            <a:noFill/>
            <a:miter lim="800000"/>
            <a:headEnd/>
            <a:tailEnd/>
          </a:ln>
        </p:spPr>
        <p:txBody>
          <a:bodyPr lIns="101895" tIns="50951" rIns="101895" bIns="50951"/>
          <a:lstStyle/>
          <a:p>
            <a:pPr marL="382121" indent="-382121" defTabSz="963944" fontAlgn="auto">
              <a:spcBef>
                <a:spcPct val="20000"/>
              </a:spcBef>
              <a:spcAft>
                <a:spcPts val="0"/>
              </a:spcAft>
              <a:buFont typeface="Arial" charset="0"/>
              <a:buChar char="•"/>
              <a:defRPr/>
            </a:pPr>
            <a:r>
              <a:rPr lang="en-US" dirty="0">
                <a:solidFill>
                  <a:prstClr val="black"/>
                </a:solidFill>
                <a:latin typeface="Calibri"/>
                <a:cs typeface="+mn-cs"/>
              </a:rPr>
              <a:t>Total State Veterans’ Homes Occupancy:  </a:t>
            </a:r>
            <a:r>
              <a:rPr lang="en-US" b="1" dirty="0">
                <a:solidFill>
                  <a:srgbClr val="000099"/>
                </a:solidFill>
                <a:latin typeface="Calibri"/>
                <a:cs typeface="+mn-cs"/>
              </a:rPr>
              <a:t>91%      </a:t>
            </a:r>
          </a:p>
          <a:p>
            <a:pPr marL="382121" indent="-382121" defTabSz="963944" fontAlgn="auto">
              <a:spcBef>
                <a:spcPct val="20000"/>
              </a:spcBef>
              <a:spcAft>
                <a:spcPts val="0"/>
              </a:spcAft>
              <a:defRPr/>
            </a:pPr>
            <a:r>
              <a:rPr lang="en-US" b="1" dirty="0">
                <a:solidFill>
                  <a:srgbClr val="000099"/>
                </a:solidFill>
                <a:latin typeface="Calibri"/>
              </a:rPr>
              <a:t>      </a:t>
            </a:r>
            <a:r>
              <a:rPr lang="en-US" b="1" dirty="0">
                <a:solidFill>
                  <a:prstClr val="black"/>
                </a:solidFill>
                <a:latin typeface="Calibri"/>
              </a:rPr>
              <a:t> -  </a:t>
            </a:r>
            <a:r>
              <a:rPr lang="en-US" dirty="0">
                <a:solidFill>
                  <a:prstClr val="black"/>
                </a:solidFill>
                <a:latin typeface="Calibri"/>
                <a:cs typeface="+mn-cs"/>
              </a:rPr>
              <a:t>Total State Veterans’ Homes Non-Veteran Census Percentage:  </a:t>
            </a:r>
            <a:r>
              <a:rPr lang="en-US" b="1" dirty="0">
                <a:solidFill>
                  <a:srgbClr val="C0504D"/>
                </a:solidFill>
                <a:latin typeface="Calibri"/>
                <a:cs typeface="+mn-cs"/>
              </a:rPr>
              <a:t>10%</a:t>
            </a:r>
          </a:p>
          <a:p>
            <a:pPr marL="382121" indent="-382121" defTabSz="963944" fontAlgn="auto">
              <a:spcBef>
                <a:spcPct val="20000"/>
              </a:spcBef>
              <a:spcAft>
                <a:spcPts val="0"/>
              </a:spcAft>
              <a:defRPr/>
            </a:pPr>
            <a:endParaRPr lang="en-US" sz="400" b="1" dirty="0">
              <a:solidFill>
                <a:srgbClr val="C0504D"/>
              </a:solidFill>
              <a:latin typeface="Calibri"/>
            </a:endParaRPr>
          </a:p>
          <a:p>
            <a:pPr marL="382121" indent="-382121" defTabSz="963944" fontAlgn="auto">
              <a:spcBef>
                <a:spcPct val="20000"/>
              </a:spcBef>
              <a:spcAft>
                <a:spcPts val="0"/>
              </a:spcAft>
              <a:buFont typeface="Arial" charset="0"/>
              <a:buChar char="•"/>
              <a:defRPr/>
            </a:pPr>
            <a:r>
              <a:rPr lang="en-US" dirty="0">
                <a:solidFill>
                  <a:prstClr val="black"/>
                </a:solidFill>
                <a:latin typeface="Calibri"/>
                <a:cs typeface="+mn-cs"/>
              </a:rPr>
              <a:t>State Veterans’ Homes Nursing Care (NC) / Dementia (DEM) Occupancy:  </a:t>
            </a:r>
            <a:r>
              <a:rPr lang="en-US" b="1" dirty="0">
                <a:solidFill>
                  <a:srgbClr val="000099"/>
                </a:solidFill>
                <a:latin typeface="Calibri"/>
                <a:cs typeface="+mn-cs"/>
              </a:rPr>
              <a:t>93%</a:t>
            </a:r>
          </a:p>
          <a:p>
            <a:pPr marL="382121" indent="-382121" defTabSz="963944" fontAlgn="auto">
              <a:spcBef>
                <a:spcPct val="20000"/>
              </a:spcBef>
              <a:spcAft>
                <a:spcPts val="0"/>
              </a:spcAft>
              <a:defRPr/>
            </a:pPr>
            <a:endParaRPr lang="en-US" sz="600" b="1" dirty="0">
              <a:solidFill>
                <a:srgbClr val="000099"/>
              </a:solidFill>
              <a:latin typeface="Calibri"/>
            </a:endParaRPr>
          </a:p>
          <a:p>
            <a:pPr marL="382121" indent="-382121" defTabSz="963944" fontAlgn="auto">
              <a:spcBef>
                <a:spcPct val="20000"/>
              </a:spcBef>
              <a:spcAft>
                <a:spcPts val="0"/>
              </a:spcAft>
              <a:buFont typeface="Arial" charset="0"/>
              <a:buChar char="•"/>
              <a:defRPr/>
            </a:pPr>
            <a:r>
              <a:rPr lang="en-US" dirty="0">
                <a:solidFill>
                  <a:prstClr val="black"/>
                </a:solidFill>
                <a:latin typeface="Calibri"/>
                <a:cs typeface="+mn-cs"/>
              </a:rPr>
              <a:t>State Veterans’ Homes Personal Care (PC) / Domiciliary (DOM) Occupancy:  </a:t>
            </a:r>
            <a:r>
              <a:rPr lang="en-US" b="1" dirty="0">
                <a:solidFill>
                  <a:srgbClr val="000099"/>
                </a:solidFill>
                <a:latin typeface="Calibri"/>
                <a:cs typeface="+mn-cs"/>
              </a:rPr>
              <a:t>83%</a:t>
            </a:r>
          </a:p>
        </p:txBody>
      </p:sp>
      <p:sp>
        <p:nvSpPr>
          <p:cNvPr id="12" name="Rectangle 11"/>
          <p:cNvSpPr/>
          <p:nvPr/>
        </p:nvSpPr>
        <p:spPr>
          <a:xfrm>
            <a:off x="504063" y="5852193"/>
            <a:ext cx="9241155" cy="842777"/>
          </a:xfrm>
          <a:prstGeom prst="rect">
            <a:avLst/>
          </a:prstGeom>
        </p:spPr>
        <p:txBody>
          <a:bodyPr wrap="square" lIns="101895" tIns="50951" rIns="101895" bIns="50951">
            <a:spAutoFit/>
          </a:bodyPr>
          <a:lstStyle/>
          <a:p>
            <a:pPr defTabSz="963944" fontAlgn="auto">
              <a:spcBef>
                <a:spcPts val="0"/>
              </a:spcBef>
              <a:spcAft>
                <a:spcPts val="0"/>
              </a:spcAft>
              <a:defRPr/>
            </a:pPr>
            <a:endParaRPr lang="en-US" sz="1600" i="1" u="sng" dirty="0">
              <a:solidFill>
                <a:prstClr val="black"/>
              </a:solidFill>
              <a:latin typeface="Calibri"/>
            </a:endParaRPr>
          </a:p>
          <a:p>
            <a:pPr defTabSz="963944" fontAlgn="auto">
              <a:spcBef>
                <a:spcPts val="0"/>
              </a:spcBef>
              <a:spcAft>
                <a:spcPts val="0"/>
              </a:spcAft>
              <a:defRPr/>
            </a:pPr>
            <a:r>
              <a:rPr lang="en-US" sz="1600" i="1" u="sng" dirty="0">
                <a:solidFill>
                  <a:prstClr val="black"/>
                </a:solidFill>
                <a:latin typeface="Calibri"/>
              </a:rPr>
              <a:t>Source of National Data</a:t>
            </a:r>
            <a:r>
              <a:rPr lang="en-US" sz="1600" dirty="0">
                <a:solidFill>
                  <a:prstClr val="black"/>
                </a:solidFill>
                <a:latin typeface="Calibri"/>
              </a:rPr>
              <a:t>:  Department of Veterans Affairs’ nation-wide census report for State Veterans’ Homes.</a:t>
            </a:r>
          </a:p>
        </p:txBody>
      </p:sp>
      <p:graphicFrame>
        <p:nvGraphicFramePr>
          <p:cNvPr id="14" name="Chart 13"/>
          <p:cNvGraphicFramePr/>
          <p:nvPr/>
        </p:nvGraphicFramePr>
        <p:xfrm>
          <a:off x="2160270" y="3088640"/>
          <a:ext cx="4704588" cy="292608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77483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6" descr="Military Vet logo banner"/>
          <p:cNvPicPr>
            <a:picLocks noChangeAspect="1" noChangeArrowheads="1"/>
          </p:cNvPicPr>
          <p:nvPr/>
        </p:nvPicPr>
        <p:blipFill>
          <a:blip r:embed="rId3" cstate="print"/>
          <a:srcRect/>
          <a:stretch>
            <a:fillRect/>
          </a:stretch>
        </p:blipFill>
        <p:spPr bwMode="auto">
          <a:xfrm>
            <a:off x="502323" y="433493"/>
            <a:ext cx="9076635" cy="738746"/>
          </a:xfrm>
          <a:prstGeom prst="rect">
            <a:avLst/>
          </a:prstGeom>
          <a:noFill/>
          <a:ln w="9525">
            <a:noFill/>
            <a:miter lim="800000"/>
            <a:headEnd/>
            <a:tailEnd/>
          </a:ln>
        </p:spPr>
      </p:pic>
      <p:pic>
        <p:nvPicPr>
          <p:cNvPr id="5" name="Picture 25" descr="red bottom banner"/>
          <p:cNvPicPr>
            <a:picLocks noChangeAspect="1" noChangeArrowheads="1"/>
          </p:cNvPicPr>
          <p:nvPr/>
        </p:nvPicPr>
        <p:blipFill>
          <a:blip r:embed="rId4" cstate="print"/>
          <a:srcRect/>
          <a:stretch>
            <a:fillRect/>
          </a:stretch>
        </p:blipFill>
        <p:spPr bwMode="auto">
          <a:xfrm>
            <a:off x="240030" y="6766139"/>
            <a:ext cx="9241155" cy="429881"/>
          </a:xfrm>
          <a:prstGeom prst="rect">
            <a:avLst/>
          </a:prstGeom>
          <a:noFill/>
          <a:ln w="9525">
            <a:noFill/>
            <a:miter lim="800000"/>
            <a:headEnd/>
            <a:tailEnd/>
          </a:ln>
        </p:spPr>
      </p:pic>
      <p:sp>
        <p:nvSpPr>
          <p:cNvPr id="6" name="Rectangle 8"/>
          <p:cNvSpPr>
            <a:spLocks noChangeArrowheads="1"/>
          </p:cNvSpPr>
          <p:nvPr/>
        </p:nvSpPr>
        <p:spPr bwMode="auto">
          <a:xfrm>
            <a:off x="8401050" y="6762496"/>
            <a:ext cx="1344168" cy="433493"/>
          </a:xfrm>
          <a:prstGeom prst="rect">
            <a:avLst/>
          </a:prstGeom>
          <a:noFill/>
          <a:ln w="9525">
            <a:noFill/>
            <a:miter lim="800000"/>
            <a:headEnd/>
            <a:tailEnd/>
          </a:ln>
        </p:spPr>
        <p:txBody>
          <a:bodyPr lIns="101922" tIns="50965" rIns="101922" bIns="50965" anchor="ctr"/>
          <a:lstStyle/>
          <a:p>
            <a:pPr defTabSz="964202" fontAlgn="auto">
              <a:spcBef>
                <a:spcPts val="0"/>
              </a:spcBef>
              <a:spcAft>
                <a:spcPts val="0"/>
              </a:spcAft>
            </a:pPr>
            <a:r>
              <a:rPr lang="en-US" sz="1400" dirty="0">
                <a:solidFill>
                  <a:prstClr val="white"/>
                </a:solidFill>
                <a:latin typeface="Verdana" pitchFamily="34" charset="0"/>
              </a:rPr>
              <a:t>&gt; country</a:t>
            </a:r>
          </a:p>
        </p:txBody>
      </p:sp>
      <p:sp>
        <p:nvSpPr>
          <p:cNvPr id="7" name="Rectangle 10"/>
          <p:cNvSpPr>
            <a:spLocks noChangeArrowheads="1"/>
          </p:cNvSpPr>
          <p:nvPr/>
        </p:nvSpPr>
        <p:spPr bwMode="auto">
          <a:xfrm>
            <a:off x="3920490" y="6762496"/>
            <a:ext cx="4368546" cy="433493"/>
          </a:xfrm>
          <a:prstGeom prst="rect">
            <a:avLst/>
          </a:prstGeom>
          <a:noFill/>
          <a:ln w="9525">
            <a:noFill/>
            <a:miter lim="800000"/>
            <a:headEnd/>
            <a:tailEnd/>
          </a:ln>
        </p:spPr>
        <p:txBody>
          <a:bodyPr lIns="101922" tIns="50965" rIns="101922" bIns="50965" anchor="ctr"/>
          <a:lstStyle/>
          <a:p>
            <a:pPr algn="r" defTabSz="964202" fontAlgn="auto">
              <a:spcBef>
                <a:spcPts val="0"/>
              </a:spcBef>
              <a:spcAft>
                <a:spcPts val="0"/>
              </a:spcAft>
            </a:pPr>
            <a:r>
              <a:rPr lang="en-US" sz="1400" dirty="0">
                <a:solidFill>
                  <a:prstClr val="white"/>
                </a:solidFill>
                <a:latin typeface="Verdana" pitchFamily="34" charset="0"/>
              </a:rPr>
              <a:t>  &gt; community &gt; commonwealth </a:t>
            </a:r>
          </a:p>
        </p:txBody>
      </p:sp>
      <p:sp>
        <p:nvSpPr>
          <p:cNvPr id="8" name="Rectangle 5"/>
          <p:cNvSpPr txBox="1">
            <a:spLocks noChangeArrowheads="1"/>
          </p:cNvSpPr>
          <p:nvPr/>
        </p:nvSpPr>
        <p:spPr>
          <a:xfrm>
            <a:off x="504063" y="520192"/>
            <a:ext cx="6300788" cy="455168"/>
          </a:xfrm>
          <a:prstGeom prst="rect">
            <a:avLst/>
          </a:prstGeom>
          <a:noFill/>
        </p:spPr>
        <p:txBody>
          <a:bodyPr vert="horz" lIns="101922" tIns="50965" rIns="101922" bIns="50965"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2200" b="1" dirty="0">
                <a:solidFill>
                  <a:prstClr val="white"/>
                </a:solidFill>
              </a:rPr>
              <a:t>BUREAU OF VETERANS’ HOMES</a:t>
            </a:r>
          </a:p>
        </p:txBody>
      </p:sp>
      <p:sp>
        <p:nvSpPr>
          <p:cNvPr id="9" name="Text Box 15"/>
          <p:cNvSpPr txBox="1">
            <a:spLocks noChangeArrowheads="1"/>
          </p:cNvSpPr>
          <p:nvPr/>
        </p:nvSpPr>
        <p:spPr bwMode="auto">
          <a:xfrm>
            <a:off x="420052" y="6763277"/>
            <a:ext cx="1932242" cy="383164"/>
          </a:xfrm>
          <a:prstGeom prst="rect">
            <a:avLst/>
          </a:prstGeom>
          <a:noFill/>
          <a:ln w="9525">
            <a:noFill/>
            <a:miter lim="800000"/>
            <a:headEnd/>
            <a:tailEnd/>
          </a:ln>
        </p:spPr>
        <p:txBody>
          <a:bodyPr lIns="101922" tIns="50965" rIns="101922" bIns="50965" anchor="ctr">
            <a:spAutoFit/>
          </a:bodyPr>
          <a:lstStyle/>
          <a:p>
            <a:pPr defTabSz="964202" eaLnBrk="0" fontAlgn="auto" hangingPunct="0">
              <a:spcBef>
                <a:spcPct val="50000"/>
              </a:spcBef>
              <a:spcAft>
                <a:spcPts val="0"/>
              </a:spcAft>
              <a:defRPr/>
            </a:pPr>
            <a:r>
              <a:rPr lang="en-US" sz="1800" b="1" dirty="0">
                <a:solidFill>
                  <a:prstClr val="white"/>
                </a:solidFill>
                <a:latin typeface="Calibri"/>
              </a:rPr>
              <a:t>  </a:t>
            </a:r>
            <a:r>
              <a:rPr lang="en-US" sz="1800" dirty="0">
                <a:solidFill>
                  <a:prstClr val="white"/>
                </a:solidFill>
                <a:latin typeface="Calibri"/>
              </a:rPr>
              <a:t>As of 31 May 15</a:t>
            </a:r>
          </a:p>
        </p:txBody>
      </p:sp>
      <p:sp>
        <p:nvSpPr>
          <p:cNvPr id="2" name="Rectangle 1"/>
          <p:cNvSpPr/>
          <p:nvPr/>
        </p:nvSpPr>
        <p:spPr>
          <a:xfrm>
            <a:off x="160020" y="1335976"/>
            <a:ext cx="9321165" cy="4235006"/>
          </a:xfrm>
          <a:prstGeom prst="rect">
            <a:avLst/>
          </a:prstGeom>
        </p:spPr>
        <p:txBody>
          <a:bodyPr wrap="square" lIns="96416" tIns="48209" rIns="96416" bIns="48209">
            <a:spAutoFit/>
          </a:bodyPr>
          <a:lstStyle/>
          <a:p>
            <a:pPr algn="ctr" defTabSz="964202" fontAlgn="auto">
              <a:spcBef>
                <a:spcPts val="0"/>
              </a:spcBef>
              <a:spcAft>
                <a:spcPts val="0"/>
              </a:spcAft>
            </a:pPr>
            <a:r>
              <a:rPr lang="en-US" b="1" dirty="0">
                <a:solidFill>
                  <a:prstClr val="black"/>
                </a:solidFill>
                <a:latin typeface="Calibri"/>
              </a:rPr>
              <a:t>Licensure Updates </a:t>
            </a:r>
          </a:p>
          <a:p>
            <a:pPr algn="ctr" defTabSz="964202" fontAlgn="auto">
              <a:spcBef>
                <a:spcPts val="0"/>
              </a:spcBef>
              <a:spcAft>
                <a:spcPts val="0"/>
              </a:spcAft>
            </a:pPr>
            <a:endParaRPr lang="en-US" b="1" dirty="0">
              <a:solidFill>
                <a:prstClr val="black"/>
              </a:solidFill>
              <a:latin typeface="Calibri"/>
            </a:endParaRPr>
          </a:p>
          <a:p>
            <a:pPr algn="ctr" defTabSz="964202" fontAlgn="auto">
              <a:spcBef>
                <a:spcPts val="0"/>
              </a:spcBef>
              <a:spcAft>
                <a:spcPts val="0"/>
              </a:spcAft>
            </a:pPr>
            <a:endParaRPr lang="en-US" b="1" dirty="0">
              <a:solidFill>
                <a:prstClr val="black"/>
              </a:solidFill>
              <a:latin typeface="Calibri"/>
            </a:endParaRPr>
          </a:p>
          <a:p>
            <a:pPr defTabSz="964202" fontAlgn="auto">
              <a:spcBef>
                <a:spcPts val="0"/>
              </a:spcBef>
              <a:spcAft>
                <a:spcPts val="0"/>
              </a:spcAft>
            </a:pPr>
            <a:r>
              <a:rPr lang="en-US" b="1" dirty="0">
                <a:solidFill>
                  <a:prstClr val="black"/>
                </a:solidFill>
                <a:latin typeface="Calibri"/>
              </a:rPr>
              <a:t>Gino J. </a:t>
            </a:r>
            <a:r>
              <a:rPr lang="en-US" b="1" dirty="0" err="1">
                <a:solidFill>
                  <a:prstClr val="black"/>
                </a:solidFill>
                <a:latin typeface="Calibri"/>
              </a:rPr>
              <a:t>Merli</a:t>
            </a:r>
            <a:r>
              <a:rPr lang="en-US" b="1" dirty="0">
                <a:solidFill>
                  <a:prstClr val="black"/>
                </a:solidFill>
                <a:latin typeface="Calibri"/>
              </a:rPr>
              <a:t> Veterans’ Center -  Scranton PA</a:t>
            </a:r>
          </a:p>
          <a:p>
            <a:pPr defTabSz="964202" fontAlgn="auto">
              <a:spcBef>
                <a:spcPts val="0"/>
              </a:spcBef>
              <a:spcAft>
                <a:spcPts val="0"/>
              </a:spcAft>
            </a:pPr>
            <a:r>
              <a:rPr lang="en-US" dirty="0">
                <a:solidFill>
                  <a:prstClr val="black"/>
                </a:solidFill>
                <a:latin typeface="Calibri"/>
              </a:rPr>
              <a:t>Based on the Department of Health (DOH) inspection on April 16, 2015 GMVC obtained eight deficiencies on the most recent annual inspection.  The home has executed their plan of correction for all identified deficiencies from DOH and has a date certain for compliance of June 5, 2015.   </a:t>
            </a:r>
          </a:p>
          <a:p>
            <a:pPr defTabSz="964202" fontAlgn="auto">
              <a:spcBef>
                <a:spcPts val="0"/>
              </a:spcBef>
              <a:spcAft>
                <a:spcPts val="0"/>
              </a:spcAft>
            </a:pPr>
            <a:endParaRPr lang="en-US" dirty="0">
              <a:solidFill>
                <a:prstClr val="black"/>
              </a:solidFill>
              <a:latin typeface="Calibri"/>
            </a:endParaRPr>
          </a:p>
          <a:p>
            <a:pPr defTabSz="964202" fontAlgn="auto">
              <a:spcBef>
                <a:spcPts val="0"/>
              </a:spcBef>
              <a:spcAft>
                <a:spcPts val="0"/>
              </a:spcAft>
            </a:pPr>
            <a:endParaRPr lang="en-US" dirty="0">
              <a:solidFill>
                <a:prstClr val="black"/>
              </a:solidFill>
              <a:latin typeface="Calibri"/>
            </a:endParaRPr>
          </a:p>
          <a:p>
            <a:pPr defTabSz="964202" fontAlgn="auto">
              <a:spcBef>
                <a:spcPts val="0"/>
              </a:spcBef>
              <a:spcAft>
                <a:spcPts val="0"/>
              </a:spcAft>
            </a:pPr>
            <a:endParaRPr lang="en-US" dirty="0">
              <a:solidFill>
                <a:prstClr val="black"/>
              </a:solidFill>
              <a:latin typeface="Calibri"/>
            </a:endParaRPr>
          </a:p>
          <a:p>
            <a:pPr defTabSz="964202" fontAlgn="auto">
              <a:spcBef>
                <a:spcPts val="0"/>
              </a:spcBef>
              <a:spcAft>
                <a:spcPts val="0"/>
              </a:spcAft>
            </a:pPr>
            <a:r>
              <a:rPr lang="en-US" dirty="0">
                <a:solidFill>
                  <a:prstClr val="black"/>
                </a:solidFill>
                <a:latin typeface="Calibri"/>
              </a:rPr>
              <a:t>GMVC remains on Provisional II Licensure with an overall compliance date of June 20, 2015.    Currently the facility is awaiting an unannounced inspection from DOH to verify their plan of correction from previously cited deficiencies.    </a:t>
            </a:r>
          </a:p>
        </p:txBody>
      </p:sp>
    </p:spTree>
    <p:extLst>
      <p:ext uri="{BB962C8B-B14F-4D97-AF65-F5344CB8AC3E}">
        <p14:creationId xmlns:p14="http://schemas.microsoft.com/office/powerpoint/2010/main" val="3643991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6" descr="Military Vet logo banner"/>
          <p:cNvPicPr>
            <a:picLocks noChangeAspect="1" noChangeArrowheads="1"/>
          </p:cNvPicPr>
          <p:nvPr/>
        </p:nvPicPr>
        <p:blipFill>
          <a:blip r:embed="rId2" cstate="print"/>
          <a:srcRect/>
          <a:stretch>
            <a:fillRect/>
          </a:stretch>
        </p:blipFill>
        <p:spPr bwMode="auto">
          <a:xfrm>
            <a:off x="502323" y="433493"/>
            <a:ext cx="9076635" cy="738746"/>
          </a:xfrm>
          <a:prstGeom prst="rect">
            <a:avLst/>
          </a:prstGeom>
          <a:noFill/>
          <a:ln w="9525">
            <a:noFill/>
            <a:miter lim="800000"/>
            <a:headEnd/>
            <a:tailEnd/>
          </a:ln>
        </p:spPr>
      </p:pic>
      <p:pic>
        <p:nvPicPr>
          <p:cNvPr id="5" name="Picture 25" descr="red bottom banner"/>
          <p:cNvPicPr>
            <a:picLocks noChangeAspect="1" noChangeArrowheads="1"/>
          </p:cNvPicPr>
          <p:nvPr/>
        </p:nvPicPr>
        <p:blipFill>
          <a:blip r:embed="rId3" cstate="print"/>
          <a:srcRect/>
          <a:stretch>
            <a:fillRect/>
          </a:stretch>
        </p:blipFill>
        <p:spPr bwMode="auto">
          <a:xfrm>
            <a:off x="240030" y="6766135"/>
            <a:ext cx="9241155" cy="429881"/>
          </a:xfrm>
          <a:prstGeom prst="rect">
            <a:avLst/>
          </a:prstGeom>
          <a:noFill/>
          <a:ln w="9525">
            <a:noFill/>
            <a:miter lim="800000"/>
            <a:headEnd/>
            <a:tailEnd/>
          </a:ln>
        </p:spPr>
      </p:pic>
      <p:sp>
        <p:nvSpPr>
          <p:cNvPr id="6" name="Rectangle 8"/>
          <p:cNvSpPr>
            <a:spLocks noChangeArrowheads="1"/>
          </p:cNvSpPr>
          <p:nvPr/>
        </p:nvSpPr>
        <p:spPr bwMode="auto">
          <a:xfrm>
            <a:off x="8401050" y="6762496"/>
            <a:ext cx="1344168" cy="433493"/>
          </a:xfrm>
          <a:prstGeom prst="rect">
            <a:avLst/>
          </a:prstGeom>
          <a:noFill/>
          <a:ln w="9525">
            <a:noFill/>
            <a:miter lim="800000"/>
            <a:headEnd/>
            <a:tailEnd/>
          </a:ln>
        </p:spPr>
        <p:txBody>
          <a:bodyPr lIns="101959" tIns="50983" rIns="101959" bIns="50983" anchor="ctr"/>
          <a:lstStyle/>
          <a:p>
            <a:pPr defTabSz="964546" fontAlgn="auto">
              <a:spcBef>
                <a:spcPts val="0"/>
              </a:spcBef>
              <a:spcAft>
                <a:spcPts val="0"/>
              </a:spcAft>
            </a:pPr>
            <a:r>
              <a:rPr lang="en-US" sz="1400" dirty="0">
                <a:solidFill>
                  <a:prstClr val="white"/>
                </a:solidFill>
                <a:latin typeface="Verdana" pitchFamily="34" charset="0"/>
              </a:rPr>
              <a:t>&gt; country</a:t>
            </a:r>
          </a:p>
        </p:txBody>
      </p:sp>
      <p:sp>
        <p:nvSpPr>
          <p:cNvPr id="7" name="Rectangle 10"/>
          <p:cNvSpPr>
            <a:spLocks noChangeArrowheads="1"/>
          </p:cNvSpPr>
          <p:nvPr/>
        </p:nvSpPr>
        <p:spPr bwMode="auto">
          <a:xfrm>
            <a:off x="3920490" y="6762496"/>
            <a:ext cx="4368546" cy="433493"/>
          </a:xfrm>
          <a:prstGeom prst="rect">
            <a:avLst/>
          </a:prstGeom>
          <a:noFill/>
          <a:ln w="9525">
            <a:noFill/>
            <a:miter lim="800000"/>
            <a:headEnd/>
            <a:tailEnd/>
          </a:ln>
        </p:spPr>
        <p:txBody>
          <a:bodyPr lIns="101959" tIns="50983" rIns="101959" bIns="50983" anchor="ctr"/>
          <a:lstStyle/>
          <a:p>
            <a:pPr algn="r" defTabSz="964546" fontAlgn="auto">
              <a:spcBef>
                <a:spcPts val="0"/>
              </a:spcBef>
              <a:spcAft>
                <a:spcPts val="0"/>
              </a:spcAft>
            </a:pPr>
            <a:r>
              <a:rPr lang="en-US" sz="1400" dirty="0">
                <a:solidFill>
                  <a:prstClr val="white"/>
                </a:solidFill>
                <a:latin typeface="Verdana" pitchFamily="34" charset="0"/>
              </a:rPr>
              <a:t>  &gt; community &gt; commonwealth </a:t>
            </a:r>
          </a:p>
        </p:txBody>
      </p:sp>
      <p:sp>
        <p:nvSpPr>
          <p:cNvPr id="8" name="Rectangle 5"/>
          <p:cNvSpPr txBox="1">
            <a:spLocks noChangeArrowheads="1"/>
          </p:cNvSpPr>
          <p:nvPr/>
        </p:nvSpPr>
        <p:spPr>
          <a:xfrm>
            <a:off x="504063" y="520192"/>
            <a:ext cx="6300788" cy="455168"/>
          </a:xfrm>
          <a:prstGeom prst="rect">
            <a:avLst/>
          </a:prstGeom>
          <a:noFill/>
        </p:spPr>
        <p:txBody>
          <a:bodyPr vert="horz" lIns="101959" tIns="50983" rIns="101959" bIns="50983"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2200" b="1" dirty="0">
                <a:solidFill>
                  <a:prstClr val="white"/>
                </a:solidFill>
              </a:rPr>
              <a:t>BUREAU OF VETERANS’ HOMES</a:t>
            </a:r>
          </a:p>
        </p:txBody>
      </p:sp>
      <p:sp>
        <p:nvSpPr>
          <p:cNvPr id="9" name="Text Box 15"/>
          <p:cNvSpPr txBox="1">
            <a:spLocks noChangeArrowheads="1"/>
          </p:cNvSpPr>
          <p:nvPr/>
        </p:nvSpPr>
        <p:spPr bwMode="auto">
          <a:xfrm>
            <a:off x="420052" y="6763277"/>
            <a:ext cx="1932242" cy="383164"/>
          </a:xfrm>
          <a:prstGeom prst="rect">
            <a:avLst/>
          </a:prstGeom>
          <a:noFill/>
          <a:ln w="9525">
            <a:noFill/>
            <a:miter lim="800000"/>
            <a:headEnd/>
            <a:tailEnd/>
          </a:ln>
        </p:spPr>
        <p:txBody>
          <a:bodyPr lIns="101959" tIns="50983" rIns="101959" bIns="50983" anchor="ctr">
            <a:spAutoFit/>
          </a:bodyPr>
          <a:lstStyle/>
          <a:p>
            <a:pPr defTabSz="964546" eaLnBrk="0" fontAlgn="auto" hangingPunct="0">
              <a:spcBef>
                <a:spcPct val="50000"/>
              </a:spcBef>
              <a:spcAft>
                <a:spcPts val="0"/>
              </a:spcAft>
              <a:defRPr/>
            </a:pPr>
            <a:r>
              <a:rPr lang="en-US" sz="1800" b="1" dirty="0">
                <a:solidFill>
                  <a:prstClr val="white"/>
                </a:solidFill>
                <a:latin typeface="Calibri"/>
              </a:rPr>
              <a:t>  </a:t>
            </a:r>
            <a:r>
              <a:rPr lang="en-US" sz="1800" dirty="0">
                <a:solidFill>
                  <a:prstClr val="white"/>
                </a:solidFill>
                <a:latin typeface="Calibri"/>
              </a:rPr>
              <a:t>As of 31 May 15</a:t>
            </a:r>
          </a:p>
        </p:txBody>
      </p:sp>
      <p:sp>
        <p:nvSpPr>
          <p:cNvPr id="13" name="TextBox 12"/>
          <p:cNvSpPr txBox="1"/>
          <p:nvPr/>
        </p:nvSpPr>
        <p:spPr>
          <a:xfrm>
            <a:off x="478398" y="1133183"/>
            <a:ext cx="8802765" cy="492443"/>
          </a:xfrm>
          <a:prstGeom prst="rect">
            <a:avLst/>
          </a:prstGeom>
          <a:noFill/>
        </p:spPr>
        <p:txBody>
          <a:bodyPr wrap="square" lIns="96452" tIns="48226" rIns="96452" bIns="48226" rtlCol="0">
            <a:spAutoFit/>
          </a:bodyPr>
          <a:lstStyle/>
          <a:p>
            <a:pPr algn="ctr" defTabSz="964546" fontAlgn="auto">
              <a:spcBef>
                <a:spcPts val="0"/>
              </a:spcBef>
              <a:spcAft>
                <a:spcPts val="0"/>
              </a:spcAft>
            </a:pPr>
            <a:r>
              <a:rPr lang="en-US" sz="2500" dirty="0">
                <a:solidFill>
                  <a:prstClr val="black"/>
                </a:solidFill>
                <a:latin typeface="Calibri"/>
              </a:rPr>
              <a:t>Monthly Maintenance Fee / Re-assessment</a:t>
            </a:r>
          </a:p>
        </p:txBody>
      </p:sp>
      <p:sp>
        <p:nvSpPr>
          <p:cNvPr id="16" name="TextBox 15"/>
          <p:cNvSpPr txBox="1"/>
          <p:nvPr/>
        </p:nvSpPr>
        <p:spPr>
          <a:xfrm>
            <a:off x="480087" y="1706892"/>
            <a:ext cx="8801099" cy="4530471"/>
          </a:xfrm>
          <a:prstGeom prst="rect">
            <a:avLst/>
          </a:prstGeom>
          <a:noFill/>
        </p:spPr>
        <p:txBody>
          <a:bodyPr wrap="square" lIns="96452" tIns="48226" rIns="96452" bIns="48226" rtlCol="0">
            <a:spAutoFit/>
          </a:bodyPr>
          <a:lstStyle/>
          <a:p>
            <a:pPr defTabSz="964546" fontAlgn="auto">
              <a:spcBef>
                <a:spcPts val="0"/>
              </a:spcBef>
              <a:spcAft>
                <a:spcPts val="0"/>
              </a:spcAft>
            </a:pPr>
            <a:r>
              <a:rPr lang="en-US" dirty="0">
                <a:solidFill>
                  <a:prstClr val="black"/>
                </a:solidFill>
                <a:latin typeface="Calibri"/>
              </a:rPr>
              <a:t>Upon admission to the State Veterans Home, Veterans are informed of their obligation to pay a portion of the cost for their care at the home a “maintenance fee”.  </a:t>
            </a:r>
          </a:p>
          <a:p>
            <a:pPr defTabSz="964546" fontAlgn="auto">
              <a:spcBef>
                <a:spcPts val="0"/>
              </a:spcBef>
              <a:spcAft>
                <a:spcPts val="0"/>
              </a:spcAft>
            </a:pPr>
            <a:endParaRPr lang="en-US" dirty="0">
              <a:solidFill>
                <a:prstClr val="black"/>
              </a:solidFill>
              <a:latin typeface="Calibri"/>
            </a:endParaRPr>
          </a:p>
          <a:p>
            <a:pPr defTabSz="964546" fontAlgn="auto">
              <a:spcBef>
                <a:spcPts val="0"/>
              </a:spcBef>
              <a:spcAft>
                <a:spcPts val="0"/>
              </a:spcAft>
            </a:pPr>
            <a:r>
              <a:rPr lang="en-US" dirty="0">
                <a:solidFill>
                  <a:prstClr val="black"/>
                </a:solidFill>
                <a:latin typeface="Calibri"/>
                <a:cs typeface="Arial" pitchFamily="34" charset="0"/>
              </a:rPr>
              <a:t>The </a:t>
            </a:r>
            <a:r>
              <a:rPr lang="en-US" i="1" u="sng" dirty="0">
                <a:solidFill>
                  <a:prstClr val="black"/>
                </a:solidFill>
                <a:latin typeface="Calibri"/>
                <a:cs typeface="Arial" pitchFamily="34" charset="0"/>
              </a:rPr>
              <a:t>portion</a:t>
            </a:r>
            <a:r>
              <a:rPr lang="en-US" dirty="0">
                <a:solidFill>
                  <a:prstClr val="black"/>
                </a:solidFill>
                <a:latin typeface="Calibri"/>
                <a:cs typeface="Arial" pitchFamily="34" charset="0"/>
              </a:rPr>
              <a:t> of the Cost of Care that is the resident’s monthly payment obligation.  This is based upon what the resident can afford to pay out of pocket.  </a:t>
            </a:r>
          </a:p>
          <a:p>
            <a:pPr defTabSz="964546" fontAlgn="auto">
              <a:spcBef>
                <a:spcPts val="0"/>
              </a:spcBef>
              <a:spcAft>
                <a:spcPts val="0"/>
              </a:spcAft>
            </a:pPr>
            <a:endParaRPr lang="en-US" dirty="0">
              <a:solidFill>
                <a:prstClr val="black"/>
              </a:solidFill>
              <a:latin typeface="Calibri"/>
              <a:cs typeface="Arial" pitchFamily="34" charset="0"/>
            </a:endParaRPr>
          </a:p>
          <a:p>
            <a:pPr defTabSz="964546" fontAlgn="auto">
              <a:spcBef>
                <a:spcPts val="0"/>
              </a:spcBef>
              <a:spcAft>
                <a:spcPts val="0"/>
              </a:spcAft>
            </a:pPr>
            <a:r>
              <a:rPr lang="en-US" dirty="0">
                <a:solidFill>
                  <a:prstClr val="black"/>
                </a:solidFill>
                <a:latin typeface="Calibri"/>
                <a:cs typeface="Arial" pitchFamily="34" charset="0"/>
              </a:rPr>
              <a:t>The initial calculation is performed at the time of admission and then re-calculated annually there after.  A veterans maintenance fee can go up or down depending upon their individual financial situation, and each veteran is notified of this upon admission and they are required to sign an acknowledgment to this fact.  </a:t>
            </a:r>
          </a:p>
          <a:p>
            <a:pPr defTabSz="964546" fontAlgn="auto">
              <a:spcBef>
                <a:spcPts val="0"/>
              </a:spcBef>
              <a:spcAft>
                <a:spcPts val="0"/>
              </a:spcAft>
            </a:pPr>
            <a:endParaRPr lang="en-US" dirty="0">
              <a:solidFill>
                <a:prstClr val="black"/>
              </a:solidFill>
              <a:latin typeface="Calibri"/>
              <a:cs typeface="Arial" pitchFamily="34" charset="0"/>
            </a:endParaRPr>
          </a:p>
          <a:p>
            <a:pPr defTabSz="964546" fontAlgn="auto">
              <a:spcBef>
                <a:spcPts val="0"/>
              </a:spcBef>
              <a:spcAft>
                <a:spcPts val="0"/>
              </a:spcAft>
            </a:pPr>
            <a:r>
              <a:rPr lang="en-US" dirty="0">
                <a:solidFill>
                  <a:prstClr val="black"/>
                </a:solidFill>
                <a:latin typeface="Calibri"/>
                <a:cs typeface="Arial" pitchFamily="34" charset="0"/>
              </a:rPr>
              <a:t>Estate Billing</a:t>
            </a:r>
          </a:p>
          <a:p>
            <a:pPr defTabSz="964546" fontAlgn="auto">
              <a:spcBef>
                <a:spcPts val="0"/>
              </a:spcBef>
              <a:spcAft>
                <a:spcPts val="0"/>
              </a:spcAft>
            </a:pPr>
            <a:r>
              <a:rPr lang="en-US" dirty="0">
                <a:solidFill>
                  <a:prstClr val="black"/>
                </a:solidFill>
                <a:latin typeface="Arial" pitchFamily="34" charset="0"/>
                <a:cs typeface="Arial" pitchFamily="34" charset="0"/>
              </a:rPr>
              <a:t>The difference between the Cost of Care and the monthly payments which are accumulated over the entire time of the resident’s stay at the State Veterans’ Home.</a:t>
            </a:r>
            <a:endParaRPr lang="en-US" dirty="0">
              <a:solidFill>
                <a:prstClr val="black"/>
              </a:solidFill>
              <a:latin typeface="Calibri"/>
            </a:endParaRPr>
          </a:p>
        </p:txBody>
      </p:sp>
    </p:spTree>
    <p:extLst>
      <p:ext uri="{BB962C8B-B14F-4D97-AF65-F5344CB8AC3E}">
        <p14:creationId xmlns:p14="http://schemas.microsoft.com/office/powerpoint/2010/main" val="3722821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6" descr="Military Vet logo banner"/>
          <p:cNvPicPr>
            <a:picLocks noChangeAspect="1" noChangeArrowheads="1"/>
          </p:cNvPicPr>
          <p:nvPr/>
        </p:nvPicPr>
        <p:blipFill>
          <a:blip r:embed="rId2" cstate="print"/>
          <a:srcRect/>
          <a:stretch>
            <a:fillRect/>
          </a:stretch>
        </p:blipFill>
        <p:spPr bwMode="auto">
          <a:xfrm>
            <a:off x="502323" y="433493"/>
            <a:ext cx="9076635" cy="738746"/>
          </a:xfrm>
          <a:prstGeom prst="rect">
            <a:avLst/>
          </a:prstGeom>
          <a:noFill/>
          <a:ln w="9525">
            <a:noFill/>
            <a:miter lim="800000"/>
            <a:headEnd/>
            <a:tailEnd/>
          </a:ln>
        </p:spPr>
      </p:pic>
      <p:pic>
        <p:nvPicPr>
          <p:cNvPr id="5" name="Picture 25" descr="red bottom banner"/>
          <p:cNvPicPr>
            <a:picLocks noChangeAspect="1" noChangeArrowheads="1"/>
          </p:cNvPicPr>
          <p:nvPr/>
        </p:nvPicPr>
        <p:blipFill>
          <a:blip r:embed="rId3" cstate="print"/>
          <a:srcRect/>
          <a:stretch>
            <a:fillRect/>
          </a:stretch>
        </p:blipFill>
        <p:spPr bwMode="auto">
          <a:xfrm>
            <a:off x="240030" y="6766129"/>
            <a:ext cx="9241155" cy="429881"/>
          </a:xfrm>
          <a:prstGeom prst="rect">
            <a:avLst/>
          </a:prstGeom>
          <a:noFill/>
          <a:ln w="9525">
            <a:noFill/>
            <a:miter lim="800000"/>
            <a:headEnd/>
            <a:tailEnd/>
          </a:ln>
        </p:spPr>
      </p:pic>
      <p:sp>
        <p:nvSpPr>
          <p:cNvPr id="6" name="Rectangle 8"/>
          <p:cNvSpPr>
            <a:spLocks noChangeArrowheads="1"/>
          </p:cNvSpPr>
          <p:nvPr/>
        </p:nvSpPr>
        <p:spPr bwMode="auto">
          <a:xfrm>
            <a:off x="8401050" y="6762496"/>
            <a:ext cx="1344168" cy="433493"/>
          </a:xfrm>
          <a:prstGeom prst="rect">
            <a:avLst/>
          </a:prstGeom>
          <a:noFill/>
          <a:ln w="9525">
            <a:noFill/>
            <a:miter lim="800000"/>
            <a:headEnd/>
            <a:tailEnd/>
          </a:ln>
        </p:spPr>
        <p:txBody>
          <a:bodyPr lIns="102006" tIns="51005" rIns="102006" bIns="51005" anchor="ctr"/>
          <a:lstStyle/>
          <a:p>
            <a:pPr defTabSz="964975" fontAlgn="auto">
              <a:spcBef>
                <a:spcPts val="0"/>
              </a:spcBef>
              <a:spcAft>
                <a:spcPts val="0"/>
              </a:spcAft>
            </a:pPr>
            <a:r>
              <a:rPr lang="en-US" sz="1400" dirty="0">
                <a:solidFill>
                  <a:prstClr val="white"/>
                </a:solidFill>
                <a:latin typeface="Verdana" pitchFamily="34" charset="0"/>
              </a:rPr>
              <a:t>&gt; country</a:t>
            </a:r>
          </a:p>
        </p:txBody>
      </p:sp>
      <p:sp>
        <p:nvSpPr>
          <p:cNvPr id="7" name="Rectangle 10"/>
          <p:cNvSpPr>
            <a:spLocks noChangeArrowheads="1"/>
          </p:cNvSpPr>
          <p:nvPr/>
        </p:nvSpPr>
        <p:spPr bwMode="auto">
          <a:xfrm>
            <a:off x="3920490" y="6762496"/>
            <a:ext cx="4368546" cy="433493"/>
          </a:xfrm>
          <a:prstGeom prst="rect">
            <a:avLst/>
          </a:prstGeom>
          <a:noFill/>
          <a:ln w="9525">
            <a:noFill/>
            <a:miter lim="800000"/>
            <a:headEnd/>
            <a:tailEnd/>
          </a:ln>
        </p:spPr>
        <p:txBody>
          <a:bodyPr lIns="102006" tIns="51005" rIns="102006" bIns="51005" anchor="ctr"/>
          <a:lstStyle/>
          <a:p>
            <a:pPr algn="r" defTabSz="964975" fontAlgn="auto">
              <a:spcBef>
                <a:spcPts val="0"/>
              </a:spcBef>
              <a:spcAft>
                <a:spcPts val="0"/>
              </a:spcAft>
            </a:pPr>
            <a:r>
              <a:rPr lang="en-US" sz="1400" dirty="0">
                <a:solidFill>
                  <a:prstClr val="white"/>
                </a:solidFill>
                <a:latin typeface="Verdana" pitchFamily="34" charset="0"/>
              </a:rPr>
              <a:t>  &gt; community &gt; commonwealth </a:t>
            </a:r>
          </a:p>
        </p:txBody>
      </p:sp>
      <p:sp>
        <p:nvSpPr>
          <p:cNvPr id="8" name="Rectangle 5"/>
          <p:cNvSpPr txBox="1">
            <a:spLocks noChangeArrowheads="1"/>
          </p:cNvSpPr>
          <p:nvPr/>
        </p:nvSpPr>
        <p:spPr>
          <a:xfrm>
            <a:off x="504063" y="520192"/>
            <a:ext cx="6300788" cy="455168"/>
          </a:xfrm>
          <a:prstGeom prst="rect">
            <a:avLst/>
          </a:prstGeom>
          <a:noFill/>
        </p:spPr>
        <p:txBody>
          <a:bodyPr vert="horz" lIns="102006" tIns="51005" rIns="102006" bIns="51005"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2200" b="1" dirty="0">
                <a:solidFill>
                  <a:prstClr val="white"/>
                </a:solidFill>
              </a:rPr>
              <a:t>BUREAU OF VETERANS’ HOMES</a:t>
            </a:r>
          </a:p>
        </p:txBody>
      </p:sp>
      <p:sp>
        <p:nvSpPr>
          <p:cNvPr id="9" name="Text Box 15"/>
          <p:cNvSpPr txBox="1">
            <a:spLocks noChangeArrowheads="1"/>
          </p:cNvSpPr>
          <p:nvPr/>
        </p:nvSpPr>
        <p:spPr bwMode="auto">
          <a:xfrm>
            <a:off x="420052" y="6763277"/>
            <a:ext cx="1932242" cy="383164"/>
          </a:xfrm>
          <a:prstGeom prst="rect">
            <a:avLst/>
          </a:prstGeom>
          <a:noFill/>
          <a:ln w="9525">
            <a:noFill/>
            <a:miter lim="800000"/>
            <a:headEnd/>
            <a:tailEnd/>
          </a:ln>
        </p:spPr>
        <p:txBody>
          <a:bodyPr lIns="102006" tIns="51005" rIns="102006" bIns="51005" anchor="ctr">
            <a:spAutoFit/>
          </a:bodyPr>
          <a:lstStyle/>
          <a:p>
            <a:pPr defTabSz="964975" eaLnBrk="0" fontAlgn="auto" hangingPunct="0">
              <a:spcBef>
                <a:spcPct val="50000"/>
              </a:spcBef>
              <a:spcAft>
                <a:spcPts val="0"/>
              </a:spcAft>
              <a:defRPr/>
            </a:pPr>
            <a:r>
              <a:rPr lang="en-US" sz="1800" b="1" dirty="0">
                <a:solidFill>
                  <a:prstClr val="white"/>
                </a:solidFill>
                <a:latin typeface="Calibri"/>
              </a:rPr>
              <a:t>  </a:t>
            </a:r>
            <a:r>
              <a:rPr lang="en-US" sz="1800" dirty="0">
                <a:solidFill>
                  <a:prstClr val="white"/>
                </a:solidFill>
                <a:latin typeface="Calibri"/>
              </a:rPr>
              <a:t>As of 31 May 15</a:t>
            </a:r>
          </a:p>
        </p:txBody>
      </p:sp>
      <p:sp>
        <p:nvSpPr>
          <p:cNvPr id="3" name="TextBox 2"/>
          <p:cNvSpPr txBox="1"/>
          <p:nvPr/>
        </p:nvSpPr>
        <p:spPr>
          <a:xfrm>
            <a:off x="160020" y="1381781"/>
            <a:ext cx="9241155" cy="492443"/>
          </a:xfrm>
          <a:prstGeom prst="rect">
            <a:avLst/>
          </a:prstGeom>
          <a:noFill/>
        </p:spPr>
        <p:txBody>
          <a:bodyPr wrap="square" lIns="96496" tIns="48248" rIns="96496" bIns="48248" rtlCol="0">
            <a:spAutoFit/>
          </a:bodyPr>
          <a:lstStyle/>
          <a:p>
            <a:pPr algn="ctr" defTabSz="964975" fontAlgn="auto">
              <a:spcBef>
                <a:spcPts val="0"/>
              </a:spcBef>
              <a:spcAft>
                <a:spcPts val="0"/>
              </a:spcAft>
            </a:pPr>
            <a:r>
              <a:rPr lang="en-US" sz="2500" b="1" dirty="0">
                <a:solidFill>
                  <a:prstClr val="black"/>
                </a:solidFill>
                <a:latin typeface="Broadway" pitchFamily="82" charset="0"/>
              </a:rPr>
              <a:t>State Veterans’ Homes Week </a:t>
            </a:r>
          </a:p>
        </p:txBody>
      </p:sp>
      <p:sp>
        <p:nvSpPr>
          <p:cNvPr id="10" name="TextBox 9"/>
          <p:cNvSpPr txBox="1"/>
          <p:nvPr/>
        </p:nvSpPr>
        <p:spPr>
          <a:xfrm>
            <a:off x="240030" y="1950720"/>
            <a:ext cx="9241155" cy="426784"/>
          </a:xfrm>
          <a:prstGeom prst="rect">
            <a:avLst/>
          </a:prstGeom>
          <a:noFill/>
        </p:spPr>
        <p:txBody>
          <a:bodyPr wrap="square" lIns="96496" tIns="48248" rIns="96496" bIns="48248" rtlCol="0">
            <a:spAutoFit/>
          </a:bodyPr>
          <a:lstStyle/>
          <a:p>
            <a:pPr algn="ctr" defTabSz="964975" fontAlgn="auto">
              <a:spcBef>
                <a:spcPts val="0"/>
              </a:spcBef>
              <a:spcAft>
                <a:spcPts val="0"/>
              </a:spcAft>
            </a:pPr>
            <a:r>
              <a:rPr lang="en-US" sz="2100" b="1" dirty="0">
                <a:solidFill>
                  <a:prstClr val="black"/>
                </a:solidFill>
                <a:latin typeface="Calibri"/>
              </a:rPr>
              <a:t>June 14</a:t>
            </a:r>
            <a:r>
              <a:rPr lang="en-US" sz="2100" b="1" baseline="30000" dirty="0">
                <a:solidFill>
                  <a:prstClr val="black"/>
                </a:solidFill>
                <a:latin typeface="Calibri"/>
              </a:rPr>
              <a:t>th</a:t>
            </a:r>
            <a:r>
              <a:rPr lang="en-US" sz="2100" b="1" dirty="0">
                <a:solidFill>
                  <a:prstClr val="black"/>
                </a:solidFill>
                <a:latin typeface="Calibri"/>
              </a:rPr>
              <a:t> thru June 20th</a:t>
            </a:r>
          </a:p>
        </p:txBody>
      </p:sp>
      <p:sp>
        <p:nvSpPr>
          <p:cNvPr id="11" name="TextBox 10"/>
          <p:cNvSpPr txBox="1"/>
          <p:nvPr/>
        </p:nvSpPr>
        <p:spPr>
          <a:xfrm>
            <a:off x="320040" y="2805372"/>
            <a:ext cx="9161145" cy="3053143"/>
          </a:xfrm>
          <a:prstGeom prst="rect">
            <a:avLst/>
          </a:prstGeom>
          <a:noFill/>
        </p:spPr>
        <p:txBody>
          <a:bodyPr wrap="square" lIns="96496" tIns="48248" rIns="96496" bIns="48248" rtlCol="0">
            <a:spAutoFit/>
          </a:bodyPr>
          <a:lstStyle/>
          <a:p>
            <a:pPr defTabSz="964975" fontAlgn="auto">
              <a:spcBef>
                <a:spcPts val="0"/>
              </a:spcBef>
              <a:spcAft>
                <a:spcPts val="0"/>
              </a:spcAft>
            </a:pPr>
            <a:r>
              <a:rPr lang="en-US" sz="2100" b="1" dirty="0">
                <a:solidFill>
                  <a:prstClr val="black"/>
                </a:solidFill>
                <a:latin typeface="Calibri"/>
              </a:rPr>
              <a:t>Events for this week long celebration kick off on Saturday the 13</a:t>
            </a:r>
            <a:r>
              <a:rPr lang="en-US" sz="2100" b="1" baseline="30000" dirty="0">
                <a:solidFill>
                  <a:prstClr val="black"/>
                </a:solidFill>
                <a:latin typeface="Calibri"/>
              </a:rPr>
              <a:t>th</a:t>
            </a:r>
            <a:r>
              <a:rPr lang="en-US" sz="2100" b="1" dirty="0">
                <a:solidFill>
                  <a:prstClr val="black"/>
                </a:solidFill>
                <a:latin typeface="Calibri"/>
              </a:rPr>
              <a:t> at the Pennsylvania Soldiers’ and Sailors’ Home in Erie Pennsylvania with a Bike for Vets motorcycle event.  We conclude the week long celebration at the Delaware Valley Veterans’ Home in Philadelphia with a car show and cook-out.    In-between there will be picnics, themed events, entertainers, fishing trips, carnivals and more.  </a:t>
            </a:r>
          </a:p>
          <a:p>
            <a:pPr algn="ctr" defTabSz="964975" fontAlgn="auto">
              <a:spcBef>
                <a:spcPts val="0"/>
              </a:spcBef>
              <a:spcAft>
                <a:spcPts val="0"/>
              </a:spcAft>
            </a:pPr>
            <a:endParaRPr lang="en-US" sz="2100" b="1" dirty="0">
              <a:solidFill>
                <a:prstClr val="black"/>
              </a:solidFill>
              <a:latin typeface="Calibri"/>
            </a:endParaRPr>
          </a:p>
          <a:p>
            <a:pPr defTabSz="964975" fontAlgn="auto">
              <a:spcBef>
                <a:spcPts val="0"/>
              </a:spcBef>
              <a:spcAft>
                <a:spcPts val="0"/>
              </a:spcAft>
            </a:pPr>
            <a:r>
              <a:rPr lang="en-US" sz="2100" b="1" dirty="0">
                <a:solidFill>
                  <a:prstClr val="black"/>
                </a:solidFill>
                <a:latin typeface="Calibri"/>
              </a:rPr>
              <a:t>There are schedules for all events provided, we hope to see as many people out at the homes joining in with the residents for these celebrations.  </a:t>
            </a:r>
          </a:p>
        </p:txBody>
      </p:sp>
    </p:spTree>
    <p:extLst>
      <p:ext uri="{BB962C8B-B14F-4D97-AF65-F5344CB8AC3E}">
        <p14:creationId xmlns:p14="http://schemas.microsoft.com/office/powerpoint/2010/main" val="1524943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5" descr="red bottom banner"/>
          <p:cNvPicPr>
            <a:picLocks noChangeAspect="1" noChangeArrowheads="1"/>
          </p:cNvPicPr>
          <p:nvPr/>
        </p:nvPicPr>
        <p:blipFill>
          <a:blip r:embed="rId3" cstate="print"/>
          <a:srcRect/>
          <a:stretch>
            <a:fillRect/>
          </a:stretch>
        </p:blipFill>
        <p:spPr bwMode="auto">
          <a:xfrm>
            <a:off x="480060" y="6664966"/>
            <a:ext cx="8801100" cy="403013"/>
          </a:xfrm>
          <a:prstGeom prst="rect">
            <a:avLst/>
          </a:prstGeom>
          <a:noFill/>
          <a:ln w="9525">
            <a:noFill/>
            <a:miter lim="800000"/>
            <a:headEnd/>
            <a:tailEnd/>
          </a:ln>
        </p:spPr>
      </p:pic>
      <p:sp>
        <p:nvSpPr>
          <p:cNvPr id="13315" name="Rectangle 2"/>
          <p:cNvSpPr>
            <a:spLocks noChangeArrowheads="1"/>
          </p:cNvSpPr>
          <p:nvPr/>
        </p:nvSpPr>
        <p:spPr bwMode="auto">
          <a:xfrm>
            <a:off x="400050" y="2311406"/>
            <a:ext cx="8721090" cy="590973"/>
          </a:xfrm>
          <a:prstGeom prst="rect">
            <a:avLst/>
          </a:prstGeom>
          <a:noFill/>
          <a:ln w="9525">
            <a:noFill/>
            <a:miter lim="800000"/>
            <a:headEnd/>
            <a:tailEnd/>
          </a:ln>
        </p:spPr>
        <p:txBody>
          <a:bodyPr lIns="96618" tIns="48309" rIns="96618" bIns="48309">
            <a:spAutoFit/>
          </a:bodyPr>
          <a:lstStyle/>
          <a:p>
            <a:pPr algn="ctr"/>
            <a:endParaRPr lang="en-US" sz="3200" b="1" dirty="0"/>
          </a:p>
        </p:txBody>
      </p:sp>
      <p:sp>
        <p:nvSpPr>
          <p:cNvPr id="13316" name="Rectangle 7"/>
          <p:cNvSpPr>
            <a:spLocks noChangeArrowheads="1"/>
          </p:cNvSpPr>
          <p:nvPr/>
        </p:nvSpPr>
        <p:spPr bwMode="auto">
          <a:xfrm>
            <a:off x="3027046" y="3461179"/>
            <a:ext cx="195025" cy="392853"/>
          </a:xfrm>
          <a:prstGeom prst="rect">
            <a:avLst/>
          </a:prstGeom>
          <a:noFill/>
          <a:ln w="9525">
            <a:noFill/>
            <a:miter lim="800000"/>
            <a:headEnd/>
            <a:tailEnd/>
          </a:ln>
        </p:spPr>
        <p:txBody>
          <a:bodyPr wrap="none" lIns="96618" tIns="48309" rIns="96618" bIns="48309">
            <a:spAutoFit/>
          </a:bodyPr>
          <a:lstStyle/>
          <a:p>
            <a:endParaRPr lang="en-US" dirty="0"/>
          </a:p>
        </p:txBody>
      </p:sp>
      <p:sp>
        <p:nvSpPr>
          <p:cNvPr id="12295" name="Text Box 15"/>
          <p:cNvSpPr txBox="1">
            <a:spLocks noChangeArrowheads="1"/>
          </p:cNvSpPr>
          <p:nvPr/>
        </p:nvSpPr>
        <p:spPr bwMode="auto">
          <a:xfrm>
            <a:off x="400050" y="6339629"/>
            <a:ext cx="1840230" cy="361082"/>
          </a:xfrm>
          <a:prstGeom prst="rect">
            <a:avLst/>
          </a:prstGeom>
          <a:noFill/>
          <a:ln w="9525">
            <a:noFill/>
            <a:miter lim="800000"/>
            <a:headEnd/>
            <a:tailEnd/>
          </a:ln>
        </p:spPr>
        <p:txBody>
          <a:bodyPr lIns="96618" tIns="48309" rIns="96618" bIns="48309" anchor="ctr">
            <a:spAutoFit/>
          </a:bodyPr>
          <a:lstStyle/>
          <a:p>
            <a:pPr eaLnBrk="0" hangingPunct="0">
              <a:spcBef>
                <a:spcPct val="50000"/>
              </a:spcBef>
              <a:defRPr/>
            </a:pPr>
            <a:r>
              <a:rPr lang="en-US" sz="1700" dirty="0">
                <a:solidFill>
                  <a:srgbClr val="000000"/>
                </a:solidFill>
              </a:rPr>
              <a:t>  </a:t>
            </a:r>
            <a:r>
              <a:rPr lang="en-US" sz="1700" dirty="0">
                <a:solidFill>
                  <a:schemeClr val="bg1"/>
                </a:solidFill>
              </a:rPr>
              <a:t>As of 25 Mar14</a:t>
            </a:r>
          </a:p>
        </p:txBody>
      </p:sp>
      <p:grpSp>
        <p:nvGrpSpPr>
          <p:cNvPr id="2" name="Group 23"/>
          <p:cNvGrpSpPr>
            <a:grpSpLocks/>
          </p:cNvGrpSpPr>
          <p:nvPr/>
        </p:nvGrpSpPr>
        <p:grpSpPr bwMode="auto">
          <a:xfrm>
            <a:off x="478394" y="243840"/>
            <a:ext cx="8882776" cy="975360"/>
            <a:chOff x="455613" y="228600"/>
            <a:chExt cx="8459787" cy="838200"/>
          </a:xfrm>
        </p:grpSpPr>
        <p:pic>
          <p:nvPicPr>
            <p:cNvPr id="13358" name="Picture 26" descr="Military Vet logo banner"/>
            <p:cNvPicPr>
              <a:picLocks noChangeAspect="1" noChangeArrowheads="1"/>
            </p:cNvPicPr>
            <p:nvPr/>
          </p:nvPicPr>
          <p:blipFill>
            <a:blip r:embed="rId4" cstate="print"/>
            <a:srcRect/>
            <a:stretch>
              <a:fillRect/>
            </a:stretch>
          </p:blipFill>
          <p:spPr bwMode="auto">
            <a:xfrm>
              <a:off x="455613" y="381000"/>
              <a:ext cx="8232775" cy="649288"/>
            </a:xfrm>
            <a:prstGeom prst="rect">
              <a:avLst/>
            </a:prstGeom>
            <a:noFill/>
            <a:ln w="9525">
              <a:noFill/>
              <a:miter lim="800000"/>
              <a:headEnd/>
              <a:tailEnd/>
            </a:ln>
          </p:spPr>
        </p:pic>
        <p:sp>
          <p:nvSpPr>
            <p:cNvPr id="23" name="Rectangle 22"/>
            <p:cNvSpPr/>
            <p:nvPr/>
          </p:nvSpPr>
          <p:spPr>
            <a:xfrm>
              <a:off x="6248400" y="228600"/>
              <a:ext cx="26670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grpSp>
      <p:sp>
        <p:nvSpPr>
          <p:cNvPr id="18" name="TextBox 4"/>
          <p:cNvSpPr txBox="1">
            <a:spLocks noChangeArrowheads="1"/>
          </p:cNvSpPr>
          <p:nvPr/>
        </p:nvSpPr>
        <p:spPr bwMode="auto">
          <a:xfrm>
            <a:off x="560070" y="499534"/>
            <a:ext cx="5920740" cy="426720"/>
          </a:xfrm>
          <a:prstGeom prst="rect">
            <a:avLst/>
          </a:prstGeom>
          <a:noFill/>
          <a:ln w="9525">
            <a:noFill/>
            <a:miter lim="800000"/>
            <a:headEnd/>
            <a:tailEnd/>
          </a:ln>
        </p:spPr>
        <p:txBody>
          <a:bodyPr lIns="96618" tIns="48309" rIns="96618" bIns="48309">
            <a:spAutoFit/>
          </a:bodyPr>
          <a:lstStyle/>
          <a:p>
            <a:pPr algn="ctr" eaLnBrk="0" hangingPunct="0">
              <a:defRPr/>
            </a:pPr>
            <a:r>
              <a:rPr lang="en-US" sz="2100" b="1" dirty="0">
                <a:solidFill>
                  <a:schemeClr val="bg1"/>
                </a:solidFill>
                <a:latin typeface="+mj-lt"/>
              </a:rPr>
              <a:t>VETERANS’ TRUST FUND</a:t>
            </a:r>
          </a:p>
        </p:txBody>
      </p:sp>
      <p:pic>
        <p:nvPicPr>
          <p:cNvPr id="13320" name="Picture 7" descr="PA-VTF left-rgb.jpg"/>
          <p:cNvPicPr>
            <a:picLocks noChangeAspect="1"/>
          </p:cNvPicPr>
          <p:nvPr/>
        </p:nvPicPr>
        <p:blipFill>
          <a:blip r:embed="rId5" cstate="print"/>
          <a:srcRect/>
          <a:stretch>
            <a:fillRect/>
          </a:stretch>
        </p:blipFill>
        <p:spPr bwMode="auto">
          <a:xfrm>
            <a:off x="6720840" y="487680"/>
            <a:ext cx="2320290" cy="650240"/>
          </a:xfrm>
          <a:prstGeom prst="rect">
            <a:avLst/>
          </a:prstGeom>
          <a:noFill/>
          <a:ln w="9525">
            <a:noFill/>
            <a:miter lim="800000"/>
            <a:headEnd/>
            <a:tailEnd/>
          </a:ln>
        </p:spPr>
      </p:pic>
      <p:sp>
        <p:nvSpPr>
          <p:cNvPr id="13321" name="Rectangle 8"/>
          <p:cNvSpPr>
            <a:spLocks noChangeArrowheads="1"/>
          </p:cNvSpPr>
          <p:nvPr/>
        </p:nvSpPr>
        <p:spPr bwMode="auto">
          <a:xfrm>
            <a:off x="8001000" y="6664960"/>
            <a:ext cx="1280160" cy="406400"/>
          </a:xfrm>
          <a:prstGeom prst="rect">
            <a:avLst/>
          </a:prstGeom>
          <a:noFill/>
          <a:ln w="9525">
            <a:noFill/>
            <a:miter lim="800000"/>
            <a:headEnd/>
            <a:tailEnd/>
          </a:ln>
        </p:spPr>
        <p:txBody>
          <a:bodyPr lIns="96618" tIns="48309" rIns="96618" bIns="48309" anchor="ctr"/>
          <a:lstStyle/>
          <a:p>
            <a:r>
              <a:rPr lang="en-US" sz="1300" dirty="0">
                <a:solidFill>
                  <a:schemeClr val="bg1"/>
                </a:solidFill>
                <a:latin typeface="Verdana" pitchFamily="34" charset="0"/>
              </a:rPr>
              <a:t>&gt; country</a:t>
            </a:r>
          </a:p>
        </p:txBody>
      </p:sp>
      <p:sp>
        <p:nvSpPr>
          <p:cNvPr id="13322" name="Rectangle 10"/>
          <p:cNvSpPr>
            <a:spLocks noChangeArrowheads="1"/>
          </p:cNvSpPr>
          <p:nvPr/>
        </p:nvSpPr>
        <p:spPr bwMode="auto">
          <a:xfrm>
            <a:off x="4000500" y="6664960"/>
            <a:ext cx="4160520" cy="406400"/>
          </a:xfrm>
          <a:prstGeom prst="rect">
            <a:avLst/>
          </a:prstGeom>
          <a:noFill/>
          <a:ln w="9525">
            <a:noFill/>
            <a:miter lim="800000"/>
            <a:headEnd/>
            <a:tailEnd/>
          </a:ln>
        </p:spPr>
        <p:txBody>
          <a:bodyPr lIns="96618" tIns="48309" rIns="96618" bIns="48309" anchor="ctr"/>
          <a:lstStyle/>
          <a:p>
            <a:pPr algn="r"/>
            <a:r>
              <a:rPr lang="en-US" sz="1300" dirty="0">
                <a:solidFill>
                  <a:schemeClr val="bg1"/>
                </a:solidFill>
                <a:latin typeface="Verdana" pitchFamily="34" charset="0"/>
              </a:rPr>
              <a:t>  &gt; community &gt; commonwealth   </a:t>
            </a:r>
          </a:p>
        </p:txBody>
      </p:sp>
      <p:graphicFrame>
        <p:nvGraphicFramePr>
          <p:cNvPr id="19" name="Table 18"/>
          <p:cNvGraphicFramePr>
            <a:graphicFrameLocks noGrp="1"/>
          </p:cNvGraphicFramePr>
          <p:nvPr>
            <p:extLst>
              <p:ext uri="{D42A27DB-BD31-4B8C-83A1-F6EECF244321}">
                <p14:modId xmlns:p14="http://schemas.microsoft.com/office/powerpoint/2010/main" val="2118790058"/>
              </p:ext>
            </p:extLst>
          </p:nvPr>
        </p:nvGraphicFramePr>
        <p:xfrm>
          <a:off x="480060" y="1300480"/>
          <a:ext cx="8721088" cy="3629624"/>
        </p:xfrm>
        <a:graphic>
          <a:graphicData uri="http://schemas.openxmlformats.org/drawingml/2006/table">
            <a:tbl>
              <a:tblPr firstRow="1" bandRow="1">
                <a:tableStyleId>{5C22544A-7EE6-4342-B048-85BDC9FD1C3A}</a:tableStyleId>
              </a:tblPr>
              <a:tblGrid>
                <a:gridCol w="2720340"/>
                <a:gridCol w="2080260"/>
                <a:gridCol w="1784711"/>
                <a:gridCol w="2135777"/>
              </a:tblGrid>
              <a:tr h="615696">
                <a:tc>
                  <a:txBody>
                    <a:bodyPr/>
                    <a:lstStyle/>
                    <a:p>
                      <a:r>
                        <a:rPr lang="en-US" sz="1700" dirty="0" smtClean="0"/>
                        <a:t>Revenue</a:t>
                      </a:r>
                      <a:endParaRPr lang="en-US" sz="1700" dirty="0"/>
                    </a:p>
                  </a:txBody>
                  <a:tcPr marL="96012" marR="96012" marT="48768" marB="48768">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tcPr>
                </a:tc>
                <a:tc>
                  <a:txBody>
                    <a:bodyPr/>
                    <a:lstStyle/>
                    <a:p>
                      <a:pPr algn="ctr"/>
                      <a:r>
                        <a:rPr lang="en-US" sz="1700" dirty="0" smtClean="0"/>
                        <a:t>Since Last Meeting</a:t>
                      </a:r>
                      <a:endParaRPr lang="en-US" sz="1700" dirty="0"/>
                    </a:p>
                  </a:txBody>
                  <a:tcPr marL="96012" marR="96012" marT="48768" marB="48768">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tcPr>
                </a:tc>
                <a:tc>
                  <a:txBody>
                    <a:bodyPr/>
                    <a:lstStyle/>
                    <a:p>
                      <a:pPr algn="ctr"/>
                      <a:r>
                        <a:rPr lang="en-US" sz="1700" dirty="0" smtClean="0"/>
                        <a:t>SFY 14-15</a:t>
                      </a:r>
                      <a:endParaRPr lang="en-US" sz="1700" dirty="0"/>
                    </a:p>
                  </a:txBody>
                  <a:tcPr marL="96012" marR="96012" marT="48768" marB="48768">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tcPr>
                </a:tc>
                <a:tc>
                  <a:txBody>
                    <a:bodyPr/>
                    <a:lstStyle/>
                    <a:p>
                      <a:pPr algn="ctr"/>
                      <a:r>
                        <a:rPr lang="en-US" sz="1700" dirty="0" smtClean="0"/>
                        <a:t>Cumulative Total</a:t>
                      </a:r>
                    </a:p>
                  </a:txBody>
                  <a:tcPr marL="96012" marR="96012" marT="48768" marB="48768">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tcPr>
                </a:tc>
              </a:tr>
              <a:tr h="376741">
                <a:tc>
                  <a:txBody>
                    <a:bodyPr/>
                    <a:lstStyle/>
                    <a:p>
                      <a:r>
                        <a:rPr lang="en-US" sz="1700" dirty="0" smtClean="0"/>
                        <a:t>Checkoff</a:t>
                      </a:r>
                      <a:r>
                        <a:rPr lang="en-US" sz="1700" baseline="0" dirty="0" smtClean="0"/>
                        <a:t> &amp; Donations</a:t>
                      </a:r>
                      <a:endParaRPr lang="en-US" sz="1700" dirty="0"/>
                    </a:p>
                  </a:txBody>
                  <a:tcPr marL="96012" marR="96012" marT="48768" marB="48768">
                    <a:lnL w="12700" cap="flat" cmpd="sng" algn="ctr">
                      <a:no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tcPr>
                </a:tc>
                <a:tc>
                  <a:txBody>
                    <a:bodyPr/>
                    <a:lstStyle/>
                    <a:p>
                      <a:r>
                        <a:rPr lang="en-US" sz="1700" dirty="0" smtClean="0">
                          <a:solidFill>
                            <a:schemeClr val="tx2">
                              <a:lumMod val="75000"/>
                            </a:schemeClr>
                          </a:solidFill>
                        </a:rPr>
                        <a:t>$339,595.95</a:t>
                      </a:r>
                      <a:endParaRPr lang="en-US" sz="1700" dirty="0">
                        <a:solidFill>
                          <a:schemeClr val="tx2">
                            <a:lumMod val="75000"/>
                          </a:schemeClr>
                        </a:solidFill>
                      </a:endParaRPr>
                    </a:p>
                  </a:txBody>
                  <a:tcPr marL="96012" marR="96012" marT="48768" marB="48768">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r"/>
                      <a:r>
                        <a:rPr lang="en-US" sz="1700" dirty="0" smtClean="0">
                          <a:solidFill>
                            <a:schemeClr val="tx2">
                              <a:lumMod val="75000"/>
                            </a:schemeClr>
                          </a:solidFill>
                        </a:rPr>
                        <a:t>$1,365,170.50</a:t>
                      </a:r>
                      <a:endParaRPr lang="en-US" sz="1700" dirty="0">
                        <a:solidFill>
                          <a:schemeClr val="tx2">
                            <a:lumMod val="75000"/>
                          </a:schemeClr>
                        </a:solidFill>
                      </a:endParaRPr>
                    </a:p>
                  </a:txBody>
                  <a:tcPr marL="96012" marR="96012" marT="48768" marB="48768">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700" dirty="0" smtClean="0">
                          <a:solidFill>
                            <a:schemeClr val="tx2">
                              <a:lumMod val="75000"/>
                            </a:schemeClr>
                          </a:solidFill>
                        </a:rPr>
                        <a:t>$2,275,095.45</a:t>
                      </a:r>
                      <a:endParaRPr lang="en-US" sz="1700" dirty="0">
                        <a:solidFill>
                          <a:schemeClr val="tx2">
                            <a:lumMod val="75000"/>
                          </a:schemeClr>
                        </a:solidFill>
                      </a:endParaRPr>
                    </a:p>
                  </a:txBody>
                  <a:tcPr marL="96012" marR="96012" marT="48768" marB="48768">
                    <a:lnL w="12700" cmpd="sng">
                      <a:noFill/>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tcPr>
                </a:tc>
              </a:tr>
              <a:tr h="376741">
                <a:tc>
                  <a:txBody>
                    <a:bodyPr/>
                    <a:lstStyle/>
                    <a:p>
                      <a:r>
                        <a:rPr lang="en-US" sz="1700" dirty="0" smtClean="0"/>
                        <a:t>HOV License Plate </a:t>
                      </a:r>
                      <a:endParaRPr lang="en-US" sz="1700" dirty="0"/>
                    </a:p>
                  </a:txBody>
                  <a:tcPr marL="96012" marR="96012" marT="48768" marB="48768">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700" dirty="0" smtClean="0">
                          <a:solidFill>
                            <a:schemeClr val="tx2">
                              <a:lumMod val="75000"/>
                            </a:schemeClr>
                          </a:solidFill>
                        </a:rPr>
                        <a:t>$480.00*</a:t>
                      </a:r>
                      <a:endParaRPr lang="en-US" sz="1700" dirty="0">
                        <a:solidFill>
                          <a:schemeClr val="tx2">
                            <a:lumMod val="75000"/>
                          </a:schemeClr>
                        </a:solidFill>
                      </a:endParaRPr>
                    </a:p>
                  </a:txBody>
                  <a:tcPr marL="96012" marR="96012" marT="48768" marB="48768">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700" dirty="0" smtClean="0">
                          <a:solidFill>
                            <a:schemeClr val="tx2">
                              <a:lumMod val="75000"/>
                            </a:schemeClr>
                          </a:solidFill>
                        </a:rPr>
                        <a:t>$5,268.00</a:t>
                      </a:r>
                      <a:endParaRPr lang="en-US" sz="1700" dirty="0">
                        <a:solidFill>
                          <a:schemeClr val="tx2">
                            <a:lumMod val="75000"/>
                          </a:schemeClr>
                        </a:solidFill>
                      </a:endParaRPr>
                    </a:p>
                  </a:txBody>
                  <a:tcPr marL="96012" marR="96012" marT="48768" marB="48768">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700" dirty="0" smtClean="0">
                          <a:solidFill>
                            <a:schemeClr val="tx2">
                              <a:lumMod val="75000"/>
                            </a:schemeClr>
                          </a:solidFill>
                        </a:rPr>
                        <a:t>$31,110.00</a:t>
                      </a:r>
                      <a:endParaRPr lang="en-US" sz="1700" dirty="0">
                        <a:solidFill>
                          <a:schemeClr val="tx2">
                            <a:lumMod val="75000"/>
                          </a:schemeClr>
                        </a:solidFill>
                      </a:endParaRPr>
                    </a:p>
                  </a:txBody>
                  <a:tcPr marL="96012" marR="96012" marT="48768" marB="48768">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376741">
                <a:tc>
                  <a:txBody>
                    <a:bodyPr/>
                    <a:lstStyle/>
                    <a:p>
                      <a:r>
                        <a:rPr lang="en-US" sz="1700" dirty="0" smtClean="0"/>
                        <a:t>PA Monuments License Plate</a:t>
                      </a:r>
                      <a:endParaRPr lang="en-US" sz="1700" dirty="0"/>
                    </a:p>
                  </a:txBody>
                  <a:tcPr marL="96012" marR="96012" marT="48768" marB="48768">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700" dirty="0" smtClean="0">
                          <a:solidFill>
                            <a:schemeClr val="tx2">
                              <a:lumMod val="75000"/>
                            </a:schemeClr>
                          </a:solidFill>
                        </a:rPr>
                        <a:t>$3,404.00*</a:t>
                      </a:r>
                      <a:endParaRPr lang="en-US" sz="1700" dirty="0">
                        <a:solidFill>
                          <a:schemeClr val="tx2">
                            <a:lumMod val="75000"/>
                          </a:schemeClr>
                        </a:solidFill>
                      </a:endParaRPr>
                    </a:p>
                  </a:txBody>
                  <a:tcPr marL="96012" marR="96012" marT="48768" marB="48768">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700" dirty="0" smtClean="0">
                          <a:solidFill>
                            <a:schemeClr val="tx2">
                              <a:lumMod val="75000"/>
                            </a:schemeClr>
                          </a:solidFill>
                        </a:rPr>
                        <a:t>$7,707.00</a:t>
                      </a:r>
                      <a:endParaRPr lang="en-US" sz="1700" dirty="0">
                        <a:solidFill>
                          <a:schemeClr val="tx2">
                            <a:lumMod val="75000"/>
                          </a:schemeClr>
                        </a:solidFill>
                      </a:endParaRPr>
                    </a:p>
                  </a:txBody>
                  <a:tcPr marL="96012" marR="96012" marT="48768" marB="48768">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700" dirty="0" smtClean="0">
                          <a:solidFill>
                            <a:schemeClr val="tx2">
                              <a:lumMod val="75000"/>
                            </a:schemeClr>
                          </a:solidFill>
                        </a:rPr>
                        <a:t>$7,707.00</a:t>
                      </a:r>
                      <a:endParaRPr lang="en-US" sz="1700" dirty="0">
                        <a:solidFill>
                          <a:schemeClr val="tx2">
                            <a:lumMod val="75000"/>
                          </a:schemeClr>
                        </a:solidFill>
                      </a:endParaRPr>
                    </a:p>
                  </a:txBody>
                  <a:tcPr marL="96012" marR="96012" marT="48768" marB="48768">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6741">
                <a:tc>
                  <a:txBody>
                    <a:bodyPr/>
                    <a:lstStyle/>
                    <a:p>
                      <a:r>
                        <a:rPr lang="en-US" sz="1700" dirty="0" smtClean="0"/>
                        <a:t>Interest</a:t>
                      </a:r>
                      <a:endParaRPr lang="en-US" sz="1700" dirty="0"/>
                    </a:p>
                  </a:txBody>
                  <a:tcPr marL="96012" marR="96012" marT="48768" marB="48768">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700" dirty="0" smtClean="0">
                          <a:solidFill>
                            <a:schemeClr val="tx2">
                              <a:lumMod val="75000"/>
                            </a:schemeClr>
                          </a:solidFill>
                        </a:rPr>
                        <a:t>$704.54</a:t>
                      </a:r>
                      <a:endParaRPr lang="en-US" sz="1700" dirty="0">
                        <a:solidFill>
                          <a:schemeClr val="tx2">
                            <a:lumMod val="75000"/>
                          </a:schemeClr>
                        </a:solidFill>
                      </a:endParaRPr>
                    </a:p>
                  </a:txBody>
                  <a:tcPr marL="96012" marR="96012" marT="48768" marB="48768">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700" dirty="0" smtClean="0">
                          <a:solidFill>
                            <a:schemeClr val="tx2">
                              <a:lumMod val="75000"/>
                            </a:schemeClr>
                          </a:solidFill>
                        </a:rPr>
                        <a:t>$2,799.33</a:t>
                      </a:r>
                      <a:endParaRPr lang="en-US" sz="1700" dirty="0">
                        <a:solidFill>
                          <a:schemeClr val="tx2">
                            <a:lumMod val="75000"/>
                          </a:schemeClr>
                        </a:solidFill>
                      </a:endParaRPr>
                    </a:p>
                  </a:txBody>
                  <a:tcPr marL="96012" marR="96012" marT="48768" marB="48768">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700" dirty="0" smtClean="0">
                          <a:solidFill>
                            <a:schemeClr val="tx2">
                              <a:lumMod val="75000"/>
                            </a:schemeClr>
                          </a:solidFill>
                        </a:rPr>
                        <a:t>$5,737.44</a:t>
                      </a:r>
                      <a:endParaRPr lang="en-US" sz="1700" dirty="0">
                        <a:solidFill>
                          <a:schemeClr val="tx2">
                            <a:lumMod val="75000"/>
                          </a:schemeClr>
                        </a:solidFill>
                      </a:endParaRPr>
                    </a:p>
                  </a:txBody>
                  <a:tcPr marL="96012" marR="96012" marT="48768" marB="48768">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6741">
                <a:tc>
                  <a:txBody>
                    <a:bodyPr/>
                    <a:lstStyle/>
                    <a:p>
                      <a:r>
                        <a:rPr lang="en-US" sz="1700" b="1" dirty="0" smtClean="0">
                          <a:solidFill>
                            <a:schemeClr val="bg1"/>
                          </a:solidFill>
                        </a:rPr>
                        <a:t>Disbursements</a:t>
                      </a:r>
                      <a:endParaRPr lang="en-US" sz="1700" b="1" dirty="0">
                        <a:solidFill>
                          <a:schemeClr val="bg1"/>
                        </a:solidFill>
                      </a:endParaRPr>
                    </a:p>
                  </a:txBody>
                  <a:tcPr marL="96012" marR="96012" marT="48768" marB="48768">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solidFill>
                  </a:tcPr>
                </a:tc>
                <a:tc>
                  <a:txBody>
                    <a:bodyPr/>
                    <a:lstStyle/>
                    <a:p>
                      <a:endParaRPr lang="en-US" sz="1700" dirty="0">
                        <a:solidFill>
                          <a:srgbClr val="00B050"/>
                        </a:solidFill>
                      </a:endParaRPr>
                    </a:p>
                  </a:txBody>
                  <a:tcPr marL="96012" marR="96012" marT="48768" marB="48768">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solidFill>
                  </a:tcPr>
                </a:tc>
                <a:tc>
                  <a:txBody>
                    <a:bodyPr/>
                    <a:lstStyle/>
                    <a:p>
                      <a:pPr algn="r"/>
                      <a:endParaRPr lang="en-US" sz="1700" dirty="0">
                        <a:solidFill>
                          <a:srgbClr val="00B050"/>
                        </a:solidFill>
                      </a:endParaRPr>
                    </a:p>
                  </a:txBody>
                  <a:tcPr marL="96012" marR="96012" marT="48768" marB="48768">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700" dirty="0">
                        <a:solidFill>
                          <a:srgbClr val="00B050"/>
                        </a:solidFill>
                      </a:endParaRPr>
                    </a:p>
                  </a:txBody>
                  <a:tcPr marL="96012" marR="96012" marT="48768" marB="48768">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solidFill>
                  </a:tcPr>
                </a:tc>
              </a:tr>
              <a:tr h="376741">
                <a:tc>
                  <a:txBody>
                    <a:bodyPr/>
                    <a:lstStyle/>
                    <a:p>
                      <a:r>
                        <a:rPr lang="en-US" sz="1700" dirty="0" smtClean="0"/>
                        <a:t>VTF Grants</a:t>
                      </a:r>
                      <a:endParaRPr lang="en-US" sz="1700" dirty="0"/>
                    </a:p>
                  </a:txBody>
                  <a:tcPr marL="96012" marR="96012" marT="48768" marB="48768">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700" dirty="0" smtClean="0">
                          <a:solidFill>
                            <a:srgbClr val="FF0000"/>
                          </a:solidFill>
                        </a:rPr>
                        <a:t>$0.00**</a:t>
                      </a:r>
                      <a:endParaRPr lang="en-US" sz="1700" dirty="0">
                        <a:solidFill>
                          <a:srgbClr val="FF0000"/>
                        </a:solidFill>
                      </a:endParaRPr>
                    </a:p>
                  </a:txBody>
                  <a:tcPr marL="96012" marR="96012" marT="48768" marB="48768">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700" dirty="0" smtClean="0">
                          <a:solidFill>
                            <a:srgbClr val="FF0000"/>
                          </a:solidFill>
                        </a:rPr>
                        <a:t>$209,650.00</a:t>
                      </a:r>
                      <a:endParaRPr lang="en-US" sz="1700" dirty="0">
                        <a:solidFill>
                          <a:srgbClr val="FF0000"/>
                        </a:solidFill>
                      </a:endParaRPr>
                    </a:p>
                  </a:txBody>
                  <a:tcPr marL="96012" marR="96012" marT="48768" marB="48768">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endParaRPr lang="en-US" sz="1700" dirty="0">
                        <a:solidFill>
                          <a:srgbClr val="FF0000"/>
                        </a:solidFill>
                      </a:endParaRPr>
                    </a:p>
                  </a:txBody>
                  <a:tcPr marL="96012" marR="96012" marT="48768" marB="48768">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376741">
                <a:tc>
                  <a:txBody>
                    <a:bodyPr/>
                    <a:lstStyle/>
                    <a:p>
                      <a:r>
                        <a:rPr lang="en-US" sz="1700" dirty="0" smtClean="0"/>
                        <a:t>VTA </a:t>
                      </a:r>
                      <a:endParaRPr lang="en-US" sz="1700" dirty="0"/>
                    </a:p>
                  </a:txBody>
                  <a:tcPr marL="96012" marR="96012" marT="48768" marB="48768">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US" sz="1700" dirty="0" smtClean="0">
                          <a:solidFill>
                            <a:srgbClr val="FF0000"/>
                          </a:solidFill>
                        </a:rPr>
                        <a:t>$79,709.00</a:t>
                      </a:r>
                      <a:endParaRPr lang="en-US" sz="1700" dirty="0">
                        <a:solidFill>
                          <a:srgbClr val="FF0000"/>
                        </a:solidFill>
                      </a:endParaRPr>
                    </a:p>
                  </a:txBody>
                  <a:tcPr marL="96012" marR="96012" marT="48768" marB="48768">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700" dirty="0" smtClean="0">
                          <a:solidFill>
                            <a:srgbClr val="FF0000"/>
                          </a:solidFill>
                        </a:rPr>
                        <a:t>$612,783</a:t>
                      </a:r>
                      <a:endParaRPr lang="en-US" sz="1700" dirty="0">
                        <a:solidFill>
                          <a:srgbClr val="FF0000"/>
                        </a:solidFill>
                      </a:endParaRPr>
                    </a:p>
                  </a:txBody>
                  <a:tcPr marL="96012" marR="96012" marT="48768" marB="48768">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700" dirty="0">
                        <a:solidFill>
                          <a:srgbClr val="FF0000"/>
                        </a:solidFill>
                      </a:endParaRPr>
                    </a:p>
                  </a:txBody>
                  <a:tcPr marL="96012" marR="96012" marT="48768" marB="48768">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r>
              <a:tr h="376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t>PENN DOT Costs</a:t>
                      </a:r>
                      <a:endParaRPr lang="en-US" sz="1700" dirty="0"/>
                    </a:p>
                  </a:txBody>
                  <a:tcPr marL="96012" marR="96012" marT="48768" marB="48768">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700" dirty="0" smtClean="0">
                          <a:solidFill>
                            <a:srgbClr val="FF0000"/>
                          </a:solidFill>
                        </a:rPr>
                        <a:t>$0.00***</a:t>
                      </a:r>
                      <a:endParaRPr lang="en-US" sz="1700" dirty="0">
                        <a:solidFill>
                          <a:srgbClr val="FF0000"/>
                        </a:solidFill>
                      </a:endParaRPr>
                    </a:p>
                  </a:txBody>
                  <a:tcPr marL="96012" marR="96012" marT="48768" marB="48768">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700" dirty="0" smtClean="0">
                          <a:solidFill>
                            <a:srgbClr val="FF0000"/>
                          </a:solidFill>
                        </a:rPr>
                        <a:t>$194,000.00</a:t>
                      </a:r>
                      <a:endParaRPr lang="en-US" sz="1700" dirty="0">
                        <a:solidFill>
                          <a:srgbClr val="FF0000"/>
                        </a:solidFill>
                      </a:endParaRPr>
                    </a:p>
                  </a:txBody>
                  <a:tcPr marL="96012" marR="96012" marT="48768" marB="48768">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US" sz="1700" dirty="0">
                        <a:solidFill>
                          <a:srgbClr val="FF0000"/>
                        </a:solidFill>
                      </a:endParaRPr>
                    </a:p>
                  </a:txBody>
                  <a:tcPr marL="96012" marR="96012" marT="48768" marB="48768">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2" name="TextBox 21"/>
          <p:cNvSpPr txBox="1"/>
          <p:nvPr/>
        </p:nvSpPr>
        <p:spPr>
          <a:xfrm>
            <a:off x="480060" y="5581630"/>
            <a:ext cx="8881110" cy="1113224"/>
          </a:xfrm>
          <a:prstGeom prst="rect">
            <a:avLst/>
          </a:prstGeom>
          <a:noFill/>
        </p:spPr>
        <p:txBody>
          <a:bodyPr wrap="square" lIns="96618" tIns="48309" rIns="96618" bIns="48309">
            <a:spAutoFit/>
          </a:bodyPr>
          <a:lstStyle/>
          <a:p>
            <a:pPr>
              <a:buFont typeface="Arial" charset="0"/>
              <a:buChar char="•"/>
              <a:defRPr/>
            </a:pPr>
            <a:r>
              <a:rPr lang="en-US" sz="1100" dirty="0">
                <a:latin typeface="Times New Roman" pitchFamily="18" charset="0"/>
                <a:cs typeface="Times New Roman" pitchFamily="18" charset="0"/>
              </a:rPr>
              <a:t>Total number of HOV License plates sold since last meeting  = 32   (Total since inception = 2,074</a:t>
            </a:r>
          </a:p>
          <a:p>
            <a:pPr>
              <a:defRPr/>
            </a:pPr>
            <a:r>
              <a:rPr lang="en-US" sz="1100" dirty="0">
                <a:latin typeface="Times New Roman" pitchFamily="18" charset="0"/>
                <a:cs typeface="Times New Roman" pitchFamily="18" charset="0"/>
              </a:rPr>
              <a:t>*Total number of PA Monuments License plates sold since last meeting = 148(Total since inception =339)</a:t>
            </a:r>
          </a:p>
          <a:p>
            <a:pPr>
              <a:defRPr/>
            </a:pPr>
            <a:r>
              <a:rPr lang="en-US" sz="1100" b="1" dirty="0">
                <a:latin typeface="Times New Roman" pitchFamily="18" charset="0"/>
                <a:cs typeface="Times New Roman" pitchFamily="18" charset="0"/>
              </a:rPr>
              <a:t>**    </a:t>
            </a:r>
            <a:r>
              <a:rPr lang="en-US" sz="1100" dirty="0">
                <a:latin typeface="Times New Roman" pitchFamily="18" charset="0"/>
                <a:cs typeface="Times New Roman" pitchFamily="18" charset="0"/>
              </a:rPr>
              <a:t>Grant Award announcements have been made.  Awards and distribution of funds are contingent upon the completion of a fully executed grant agreement</a:t>
            </a:r>
            <a:endParaRPr lang="en-US" sz="1100" b="1" dirty="0">
              <a:latin typeface="Times New Roman" pitchFamily="18" charset="0"/>
              <a:cs typeface="Times New Roman" pitchFamily="18" charset="0"/>
            </a:endParaRPr>
          </a:p>
          <a:p>
            <a:r>
              <a:rPr lang="en-US" sz="1100" b="1" dirty="0">
                <a:latin typeface="Times New Roman" pitchFamily="18" charset="0"/>
                <a:cs typeface="Times New Roman" pitchFamily="18" charset="0"/>
              </a:rPr>
              <a:t>***   </a:t>
            </a:r>
            <a:r>
              <a:rPr lang="en-US" sz="1100" dirty="0">
                <a:latin typeface="Times New Roman" pitchFamily="18" charset="0"/>
                <a:cs typeface="Times New Roman" pitchFamily="18" charset="0"/>
              </a:rPr>
              <a:t>PENNDOT PAYMENT/INVOICING – DMVA has Agreed to pay $194,000/FY over four years.   Current Balance is $368,000. DOT will issue invoices at the beginning of April for Annual Payments.</a:t>
            </a:r>
            <a:r>
              <a:rPr lang="en-US" sz="1100" b="1" i="1" dirty="0">
                <a:latin typeface="Times New Roman" pitchFamily="18" charset="0"/>
                <a:cs typeface="Times New Roman" pitchFamily="18" charset="0"/>
              </a:rPr>
              <a:t> </a:t>
            </a:r>
            <a:r>
              <a:rPr lang="en-US" sz="1100" i="1" dirty="0">
                <a:latin typeface="Times New Roman" pitchFamily="18" charset="0"/>
                <a:cs typeface="Times New Roman" pitchFamily="18" charset="0"/>
              </a:rPr>
              <a:t> (Total Cost was 966,000.00)</a:t>
            </a:r>
            <a:endParaRPr lang="en-US" sz="1100" dirty="0">
              <a:latin typeface="Times New Roman" pitchFamily="18" charset="0"/>
              <a:cs typeface="Times New Roman" pitchFamily="18" charset="0"/>
            </a:endParaRPr>
          </a:p>
        </p:txBody>
      </p:sp>
      <p:sp>
        <p:nvSpPr>
          <p:cNvPr id="16" name="TextBox 15"/>
          <p:cNvSpPr txBox="1"/>
          <p:nvPr/>
        </p:nvSpPr>
        <p:spPr>
          <a:xfrm>
            <a:off x="480065" y="6664964"/>
            <a:ext cx="2020944" cy="359172"/>
          </a:xfrm>
          <a:prstGeom prst="rect">
            <a:avLst/>
          </a:prstGeom>
          <a:noFill/>
        </p:spPr>
        <p:txBody>
          <a:bodyPr wrap="none" lIns="96618" tIns="48309" rIns="96618" bIns="48309" rtlCol="0">
            <a:spAutoFit/>
          </a:bodyPr>
          <a:lstStyle/>
          <a:p>
            <a:r>
              <a:rPr lang="en-US" sz="1700" dirty="0">
                <a:solidFill>
                  <a:schemeClr val="bg1"/>
                </a:solidFill>
                <a:latin typeface="+mj-lt"/>
              </a:rPr>
              <a:t>As of 25 March 2015</a:t>
            </a:r>
          </a:p>
        </p:txBody>
      </p:sp>
    </p:spTree>
    <p:extLst>
      <p:ext uri="{BB962C8B-B14F-4D97-AF65-F5344CB8AC3E}">
        <p14:creationId xmlns:p14="http://schemas.microsoft.com/office/powerpoint/2010/main" val="2079113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F9DC47195621748943E419562098934" ma:contentTypeVersion="7" ma:contentTypeDescription="Create a new document." ma:contentTypeScope="" ma:versionID="ff287e84c5cfdc416dca88a5926d5aea">
  <xsd:schema xmlns:xsd="http://www.w3.org/2001/XMLSchema" xmlns:xs="http://www.w3.org/2001/XMLSchema" xmlns:p="http://schemas.microsoft.com/office/2006/metadata/properties" xmlns:ns1="http://schemas.microsoft.com/sharepoint/v3" xmlns:ns2="http://schemas.microsoft.com/sharepoint/v4" targetNamespace="http://schemas.microsoft.com/office/2006/metadata/properties" ma:root="true" ma:fieldsID="5da2308a0b4d714a3f08d4204759b388" ns1:_="" ns2:_="">
    <xsd:import namespace="http://schemas.microsoft.com/sharepoint/v3"/>
    <xsd:import namespace="http://schemas.microsoft.com/sharepoint/v4"/>
    <xsd:element name="properties">
      <xsd:complexType>
        <xsd:sequence>
          <xsd:element name="documentManagement">
            <xsd:complexType>
              <xsd:all>
                <xsd:element ref="ns1:PublishingStartDate" minOccurs="0"/>
                <xsd:element ref="ns1:PublishingExpirationDate" minOccurs="0"/>
                <xsd:element ref="ns1:EmailSender" minOccurs="0"/>
                <xsd:element ref="ns1:EmailTo" minOccurs="0"/>
                <xsd:element ref="ns1:EmailCc" minOccurs="0"/>
                <xsd:element ref="ns1:EmailFrom" minOccurs="0"/>
                <xsd:element ref="ns1:EmailSubject" minOccurs="0"/>
                <xsd:element ref="ns2:EmailHead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element name="EmailSender" ma:index="10" nillable="true" ma:displayName="E-Mail Sender" ma:hidden="true" ma:internalName="EmailSender">
      <xsd:simpleType>
        <xsd:restriction base="dms:Note">
          <xsd:maxLength value="255"/>
        </xsd:restriction>
      </xsd:simpleType>
    </xsd:element>
    <xsd:element name="EmailTo" ma:index="11" nillable="true" ma:displayName="E-Mail To" ma:hidden="true" ma:internalName="EmailTo">
      <xsd:simpleType>
        <xsd:restriction base="dms:Note">
          <xsd:maxLength value="255"/>
        </xsd:restriction>
      </xsd:simpleType>
    </xsd:element>
    <xsd:element name="EmailCc" ma:index="12" nillable="true" ma:displayName="E-Mail Cc" ma:hidden="true" ma:internalName="EmailCc">
      <xsd:simpleType>
        <xsd:restriction base="dms:Note">
          <xsd:maxLength value="255"/>
        </xsd:restriction>
      </xsd:simpleType>
    </xsd:element>
    <xsd:element name="EmailFrom" ma:index="13" nillable="true" ma:displayName="E-Mail From" ma:hidden="true" ma:internalName="EmailFrom">
      <xsd:simpleType>
        <xsd:restriction base="dms:Text"/>
      </xsd:simpleType>
    </xsd:element>
    <xsd:element name="EmailSubject" ma:index="14" nillable="true" ma:displayName="E-Mail Subject" ma:hidden="true" ma:internalName="EmailSubjec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EmailHeaders" ma:index="15" nillable="true" ma:displayName="E-Mail Headers" ma:hidden="true" ma:internalName="EmailHeaders">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EmailTo xmlns="http://schemas.microsoft.com/sharepoint/v3" xsi:nil="true"/>
    <EmailHeaders xmlns="http://schemas.microsoft.com/sharepoint/v4" xsi:nil="true"/>
    <EmailSender xmlns="http://schemas.microsoft.com/sharepoint/v3" xsi:nil="true"/>
    <EmailFrom xmlns="http://schemas.microsoft.com/sharepoint/v3" xsi:nil="true"/>
    <EmailSubject xmlns="http://schemas.microsoft.com/sharepoint/v3" xsi:nil="true"/>
    <EmailCc xmlns="http://schemas.microsoft.com/sharepoint/v3" xsi:nil="true"/>
  </documentManagement>
</p:properties>
</file>

<file path=customXml/itemProps1.xml><?xml version="1.0" encoding="utf-8"?>
<ds:datastoreItem xmlns:ds="http://schemas.openxmlformats.org/officeDocument/2006/customXml" ds:itemID="{A5D2083B-FC5D-4DEF-A28D-447283E76591}"/>
</file>

<file path=customXml/itemProps2.xml><?xml version="1.0" encoding="utf-8"?>
<ds:datastoreItem xmlns:ds="http://schemas.openxmlformats.org/officeDocument/2006/customXml" ds:itemID="{41190D22-8822-4E73-BEB1-41D4FD755E6C}"/>
</file>

<file path=customXml/itemProps3.xml><?xml version="1.0" encoding="utf-8"?>
<ds:datastoreItem xmlns:ds="http://schemas.openxmlformats.org/officeDocument/2006/customXml" ds:itemID="{B9398BD3-83BA-4E8A-A6A9-80917CBF3855}"/>
</file>

<file path=docProps/app.xml><?xml version="1.0" encoding="utf-8"?>
<Properties xmlns="http://schemas.openxmlformats.org/officeDocument/2006/extended-properties" xmlns:vt="http://schemas.openxmlformats.org/officeDocument/2006/docPropsVTypes">
  <TotalTime>1172</TotalTime>
  <Words>1871</Words>
  <Application>Microsoft Office PowerPoint</Application>
  <PresentationFormat>Custom</PresentationFormat>
  <Paragraphs>444</Paragraphs>
  <Slides>21</Slides>
  <Notes>6</Notes>
  <HiddenSlides>0</HiddenSlides>
  <MMClips>0</MMClips>
  <ScaleCrop>false</ScaleCrop>
  <HeadingPairs>
    <vt:vector size="6" baseType="variant">
      <vt:variant>
        <vt:lpstr>Theme</vt:lpstr>
      </vt:variant>
      <vt:variant>
        <vt:i4>7</vt:i4>
      </vt:variant>
      <vt:variant>
        <vt:lpstr>Embedded OLE Servers</vt:lpstr>
      </vt:variant>
      <vt:variant>
        <vt:i4>1</vt:i4>
      </vt:variant>
      <vt:variant>
        <vt:lpstr>Slide Titles</vt:lpstr>
      </vt:variant>
      <vt:variant>
        <vt:i4>21</vt:i4>
      </vt:variant>
    </vt:vector>
  </HeadingPairs>
  <TitlesOfParts>
    <vt:vector size="29" baseType="lpstr">
      <vt:lpstr>Office Theme</vt:lpstr>
      <vt:lpstr>1_Office Theme</vt:lpstr>
      <vt:lpstr>2_Office Theme</vt:lpstr>
      <vt:lpstr>3_Office Theme</vt:lpstr>
      <vt:lpstr>4_Office Theme</vt:lpstr>
      <vt:lpstr>5_Office Theme</vt:lpstr>
      <vt:lpstr>6_Office Theme</vt:lpstr>
      <vt:lpstr>Worksheet</vt:lpstr>
      <vt:lpstr>UNIT MOBILIZATIONS / TOTAL DEPLOYMENTS</vt:lpstr>
      <vt:lpstr>CURRENT MOBILIZATIONS &amp; TOTAL DEPLOYMENTS</vt:lpstr>
      <vt:lpstr>Air Guard Update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PERSIAN GULF BONUS PROGRAM SUMMARY</vt:lpstr>
      <vt:lpstr>PERSIAN GULF BONUS PROGRAM SUMMARY</vt:lpstr>
      <vt:lpstr>PowerPoint Presentation</vt:lpstr>
      <vt:lpstr>PERSIAN GULF BONUS PROGRAM SUMMARY</vt:lpstr>
      <vt:lpstr>PERSIAN GULF BONUS PROGRAM SUMMARY</vt:lpstr>
      <vt:lpstr>PERSIAN GULF BONUS PROGRAM SUMMARY</vt:lpstr>
      <vt:lpstr>PERSIAN GULF BONUS PROGRAM SUMMARY</vt:lpstr>
      <vt:lpstr>PERSIAN GULF BONUS PROGRAM SUMMARY</vt:lpstr>
      <vt:lpstr>ACT 66 SUMMARY</vt:lpstr>
      <vt:lpstr>OUTREACH ENGAGEMENTS</vt:lpstr>
      <vt:lpstr>PowerPoint Presentation</vt:lpstr>
    </vt:vector>
  </TitlesOfParts>
  <Company>DMVA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sukenney</dc:creator>
  <cp:lastModifiedBy>joygibson</cp:lastModifiedBy>
  <cp:revision>120</cp:revision>
  <cp:lastPrinted>2015-05-29T17:56:43Z</cp:lastPrinted>
  <dcterms:created xsi:type="dcterms:W3CDTF">2014-09-22T14:18:28Z</dcterms:created>
  <dcterms:modified xsi:type="dcterms:W3CDTF">2015-05-29T20:06:57Z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0x010100FF9DC47195621748943E419562098934</vt:lpwstr>
  </property>
  <property fmtid="{D5CDD505-2E9C-101B-9397-08002B2CF9AE}" pid="3" name="Order">
    <vt:r8>4900</vt:r8>
  </property>
  <property fmtid="{D5CDD505-2E9C-101B-9397-08002B2CF9AE}" pid="4" name="TemplateUrl">
    <vt:lpwstr/>
  </property>
  <property fmtid="{D5CDD505-2E9C-101B-9397-08002B2CF9AE}" pid="5" name="_SourceUrl">
    <vt:lpwstr/>
  </property>
  <property fmtid="{D5CDD505-2E9C-101B-9397-08002B2CF9AE}" pid="6" name="_SharedFileIndex">
    <vt:lpwstr/>
  </property>
  <property fmtid="{D5CDD505-2E9C-101B-9397-08002B2CF9AE}" pid="7" name="xd_Signature">
    <vt:bool>false</vt:bool>
  </property>
  <property fmtid="{D5CDD505-2E9C-101B-9397-08002B2CF9AE}" pid="8" name="xd_ProgID">
    <vt:lpwstr/>
  </property>
</Properties>
</file>