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61" r:id="rId2"/>
    <p:sldId id="360" r:id="rId3"/>
    <p:sldId id="313" r:id="rId4"/>
    <p:sldId id="306" r:id="rId5"/>
    <p:sldId id="308" r:id="rId6"/>
    <p:sldId id="309" r:id="rId7"/>
    <p:sldId id="316" r:id="rId8"/>
    <p:sldId id="314" r:id="rId9"/>
    <p:sldId id="315" r:id="rId10"/>
    <p:sldId id="317" r:id="rId11"/>
    <p:sldId id="365" r:id="rId12"/>
    <p:sldId id="302" r:id="rId13"/>
    <p:sldId id="300" r:id="rId14"/>
    <p:sldId id="301" r:id="rId15"/>
    <p:sldId id="367" r:id="rId16"/>
    <p:sldId id="366" r:id="rId17"/>
    <p:sldId id="327" r:id="rId18"/>
    <p:sldId id="328" r:id="rId19"/>
    <p:sldId id="359" r:id="rId20"/>
    <p:sldId id="336" r:id="rId21"/>
    <p:sldId id="332" r:id="rId22"/>
    <p:sldId id="334" r:id="rId23"/>
    <p:sldId id="318" r:id="rId24"/>
    <p:sldId id="320" r:id="rId25"/>
    <p:sldId id="321" r:id="rId26"/>
    <p:sldId id="322" r:id="rId27"/>
    <p:sldId id="323" r:id="rId28"/>
    <p:sldId id="324" r:id="rId29"/>
    <p:sldId id="325" r:id="rId30"/>
    <p:sldId id="326" r:id="rId31"/>
    <p:sldId id="331" r:id="rId32"/>
    <p:sldId id="362" r:id="rId33"/>
    <p:sldId id="363" r:id="rId34"/>
    <p:sldId id="352" r:id="rId35"/>
    <p:sldId id="353" r:id="rId36"/>
    <p:sldId id="354" r:id="rId37"/>
    <p:sldId id="355" r:id="rId38"/>
    <p:sldId id="356" r:id="rId39"/>
    <p:sldId id="357" r:id="rId40"/>
    <p:sldId id="358" r:id="rId41"/>
    <p:sldId id="333" r:id="rId42"/>
    <p:sldId id="338" r:id="rId43"/>
    <p:sldId id="305" r:id="rId44"/>
    <p:sldId id="337" r:id="rId45"/>
    <p:sldId id="339" r:id="rId46"/>
    <p:sldId id="341" r:id="rId47"/>
    <p:sldId id="347" r:id="rId48"/>
    <p:sldId id="340" r:id="rId49"/>
    <p:sldId id="342" r:id="rId50"/>
    <p:sldId id="343" r:id="rId51"/>
    <p:sldId id="344" r:id="rId52"/>
    <p:sldId id="345" r:id="rId53"/>
    <p:sldId id="346" r:id="rId54"/>
    <p:sldId id="349" r:id="rId55"/>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44" autoAdjust="0"/>
    <p:restoredTop sz="94632" autoAdjust="0"/>
  </p:normalViewPr>
  <p:slideViewPr>
    <p:cSldViewPr>
      <p:cViewPr varScale="1">
        <p:scale>
          <a:sx n="80" d="100"/>
          <a:sy n="80" d="100"/>
        </p:scale>
        <p:origin x="-164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72"/>
    </p:cViewPr>
  </p:sorterViewPr>
  <p:notesViewPr>
    <p:cSldViewPr>
      <p:cViewPr varScale="1">
        <p:scale>
          <a:sx n="64" d="100"/>
          <a:sy n="64" d="100"/>
        </p:scale>
        <p:origin x="-3144" y="-77"/>
      </p:cViewPr>
      <p:guideLst>
        <p:guide orient="horz" pos="2926"/>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figclstrfs\fig_dept_folders\VA_Share\PROGRAMS\Program%20Slides\Oct%202013\Oct%2013%20Updated%20PVP%20Chart%20in%20Microsoft%20Office%20PowerPoi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6768558951965122E-2"/>
          <c:y val="0.21142857142857138"/>
          <c:w val="0.77292576419214065"/>
          <c:h val="0.70666666666666667"/>
        </c:manualLayout>
      </c:layout>
      <c:barChart>
        <c:barDir val="col"/>
        <c:grouping val="stacked"/>
        <c:ser>
          <c:idx val="0"/>
          <c:order val="0"/>
          <c:tx>
            <c:strRef>
              <c:f>Sheet1!$E$14</c:f>
              <c:strCache>
                <c:ptCount val="1"/>
                <c:pt idx="0">
                  <c:v>Expended</c:v>
                </c:pt>
              </c:strCache>
            </c:strRef>
          </c:tx>
          <c:dLbls>
            <c:dLbl>
              <c:idx val="0"/>
              <c:layout>
                <c:manualLayout>
                  <c:x val="-1.4637083646651743E-3"/>
                  <c:y val="-5.0793650793650905E-2"/>
                </c:manualLayout>
              </c:layout>
              <c:tx>
                <c:rich>
                  <a:bodyPr/>
                  <a:lstStyle/>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$4,850 Lapse</a:t>
                    </a:r>
                  </a:p>
                  <a:p>
                    <a:r>
                      <a:rPr lang="en-US" sz="1050" b="0" i="0" u="none" strike="noStrike" baseline="0">
                        <a:solidFill>
                          <a:srgbClr val="000000"/>
                        </a:solidFill>
                        <a:latin typeface="Arial"/>
                        <a:cs typeface="Arial"/>
                      </a:rPr>
                      <a:t>236 Claimants</a:t>
                    </a:r>
                  </a:p>
                  <a:p>
                    <a:r>
                      <a:rPr lang="en-US" sz="1050" b="0" i="0" u="none" strike="noStrike" baseline="0">
                        <a:solidFill>
                          <a:srgbClr val="000000"/>
                        </a:solidFill>
                        <a:latin typeface="Arial"/>
                        <a:cs typeface="Arial"/>
                      </a:rPr>
                      <a:t> $414, 150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Pos val="ctr"/>
            </c:dLbl>
            <c:dLbl>
              <c:idx val="1"/>
              <c:layout/>
              <c:tx>
                <c:rich>
                  <a:bodyPr/>
                  <a:lstStyle/>
                  <a:p>
                    <a:r>
                      <a:rPr lang="en-US" sz="1050" b="0" i="0" u="none" strike="noStrike" baseline="0">
                        <a:solidFill>
                          <a:srgbClr val="000000"/>
                        </a:solidFill>
                        <a:latin typeface="Arial"/>
                        <a:cs typeface="Arial"/>
                      </a:rPr>
                      <a:t>245 Claimants</a:t>
                    </a:r>
                  </a:p>
                  <a:p>
                    <a:r>
                      <a:rPr lang="en-US" sz="1050" b="0" i="0" u="none" strike="noStrike" baseline="0">
                        <a:solidFill>
                          <a:srgbClr val="000000"/>
                        </a:solidFill>
                        <a:latin typeface="Arial"/>
                        <a:cs typeface="Arial"/>
                      </a:rPr>
                      <a:t>$531,150 Expended </a:t>
                    </a:r>
                  </a:p>
                  <a:p>
                    <a:r>
                      <a:rPr lang="en-US" sz="1050" b="0" i="0" u="none" strike="noStrike" baseline="0">
                        <a:solidFill>
                          <a:srgbClr val="000000"/>
                        </a:solidFill>
                        <a:latin typeface="Arial"/>
                        <a:cs typeface="Arial"/>
                      </a:rPr>
                      <a:t>(exceeded appropriation by $106,150)</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
            <c:dLbl>
              <c:idx val="2"/>
              <c:layout>
                <c:manualLayout>
                  <c:x val="1.4635931211123339E-3"/>
                  <c:y val="-0.10920634920634978"/>
                </c:manualLayout>
              </c:layout>
              <c:tx>
                <c:rich>
                  <a:bodyPr/>
                  <a:lstStyle/>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810 Claimants </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$1,192,650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(exceeded Appropriation </a:t>
                    </a:r>
                  </a:p>
                  <a:p>
                    <a:r>
                      <a:rPr lang="en-US" sz="1050" b="0" i="0" u="none" strike="noStrike" baseline="0">
                        <a:solidFill>
                          <a:srgbClr val="000000"/>
                        </a:solidFill>
                        <a:latin typeface="Arial"/>
                        <a:cs typeface="Arial"/>
                      </a:rPr>
                      <a:t>by</a:t>
                    </a:r>
                  </a:p>
                  <a:p>
                    <a:r>
                      <a:rPr lang="en-US" sz="1050" b="0" i="0" u="none" strike="noStrike" baseline="0">
                        <a:solidFill>
                          <a:srgbClr val="000000"/>
                        </a:solidFill>
                        <a:latin typeface="Arial"/>
                        <a:cs typeface="Arial"/>
                      </a:rPr>
                      <a:t>$737,650</a:t>
                    </a:r>
                  </a:p>
                </c:rich>
              </c:tx>
              <c:dLblPos val="ctr"/>
            </c:dLbl>
            <c:dLbl>
              <c:idx val="3"/>
              <c:layout>
                <c:manualLayout>
                  <c:x val="5.8224670797939393E-3"/>
                  <c:y val="8.1269841269841298E-2"/>
                </c:manualLayout>
              </c:layout>
              <c:tx>
                <c:rich>
                  <a:bodyPr/>
                  <a:lstStyle/>
                  <a:p>
                    <a:r>
                      <a:rPr lang="en-US"/>
                      <a:t>Exceded Appropriation by </a:t>
                    </a:r>
                    <a:br>
                      <a:rPr lang="en-US"/>
                    </a:br>
                    <a:r>
                      <a:rPr lang="en-US"/>
                      <a:t>$843,000</a:t>
                    </a:r>
                  </a:p>
                </c:rich>
              </c:tx>
              <c:dLblPos val="ctr"/>
            </c:dLbl>
            <c:txPr>
              <a:bodyPr/>
              <a:lstStyle/>
              <a:p>
                <a:pPr>
                  <a:defRPr sz="1050" b="0" i="0" u="none" strike="noStrike" baseline="0">
                    <a:solidFill>
                      <a:srgbClr val="000000"/>
                    </a:solidFill>
                    <a:latin typeface="Arial"/>
                    <a:ea typeface="Arial"/>
                    <a:cs typeface="Arial"/>
                  </a:defRPr>
                </a:pPr>
                <a:endParaRPr lang="en-US"/>
              </a:p>
            </c:txPr>
            <c:showVal val="1"/>
            <c:showCatName val="1"/>
            <c:showSerName val="1"/>
          </c:dLbls>
          <c:cat>
            <c:strRef>
              <c:f>Sheet1!$F$13:$J$13</c:f>
              <c:strCache>
                <c:ptCount val="5"/>
                <c:pt idx="0">
                  <c:v>FY 10-11</c:v>
                </c:pt>
                <c:pt idx="1">
                  <c:v>FY 11-12</c:v>
                </c:pt>
                <c:pt idx="2">
                  <c:v>FY 12-13</c:v>
                </c:pt>
                <c:pt idx="3">
                  <c:v>FY 13-14</c:v>
                </c:pt>
                <c:pt idx="4">
                  <c:v> FY 14-15</c:v>
                </c:pt>
              </c:strCache>
            </c:strRef>
          </c:cat>
          <c:val>
            <c:numRef>
              <c:f>Sheet1!$F$14:$J$14</c:f>
              <c:numCache>
                <c:formatCode>0%</c:formatCode>
                <c:ptCount val="5"/>
                <c:pt idx="0">
                  <c:v>0.99</c:v>
                </c:pt>
                <c:pt idx="1">
                  <c:v>1.25</c:v>
                </c:pt>
                <c:pt idx="2">
                  <c:v>2.6212087912087907</c:v>
                </c:pt>
                <c:pt idx="3">
                  <c:v>1.6545031055900621</c:v>
                </c:pt>
                <c:pt idx="4">
                  <c:v>0.21377287658376348</c:v>
                </c:pt>
              </c:numCache>
            </c:numRef>
          </c:val>
        </c:ser>
        <c:ser>
          <c:idx val="1"/>
          <c:order val="1"/>
          <c:tx>
            <c:strRef>
              <c:f>Sheet1!$E$15</c:f>
              <c:strCache>
                <c:ptCount val="1"/>
                <c:pt idx="0">
                  <c:v>Projected Expenditure</c:v>
                </c:pt>
              </c:strCache>
            </c:strRef>
          </c:tx>
          <c:spPr>
            <a:solidFill>
              <a:srgbClr val="92D050"/>
            </a:solidFill>
          </c:spPr>
          <c:cat>
            <c:strRef>
              <c:f>Sheet1!$F$13:$J$13</c:f>
              <c:strCache>
                <c:ptCount val="5"/>
                <c:pt idx="0">
                  <c:v>FY 10-11</c:v>
                </c:pt>
                <c:pt idx="1">
                  <c:v>FY 11-12</c:v>
                </c:pt>
                <c:pt idx="2">
                  <c:v>FY 12-13</c:v>
                </c:pt>
                <c:pt idx="3">
                  <c:v>FY 13-14</c:v>
                </c:pt>
                <c:pt idx="4">
                  <c:v> FY 14-15</c:v>
                </c:pt>
              </c:strCache>
            </c:strRef>
          </c:cat>
          <c:val>
            <c:numRef>
              <c:f>Sheet1!$F$15:$J$15</c:f>
              <c:numCache>
                <c:formatCode>#,##0</c:formatCode>
                <c:ptCount val="5"/>
                <c:pt idx="0" formatCode="General">
                  <c:v>0</c:v>
                </c:pt>
                <c:pt idx="1">
                  <c:v>0</c:v>
                </c:pt>
                <c:pt idx="2" formatCode="0%">
                  <c:v>0</c:v>
                </c:pt>
                <c:pt idx="3" formatCode="0%">
                  <c:v>0</c:v>
                </c:pt>
                <c:pt idx="4" formatCode="0%">
                  <c:v>1.3261379633974661</c:v>
                </c:pt>
              </c:numCache>
            </c:numRef>
          </c:val>
        </c:ser>
        <c:ser>
          <c:idx val="2"/>
          <c:order val="2"/>
          <c:tx>
            <c:strRef>
              <c:f>Sheet1!$E$16</c:f>
              <c:strCache>
                <c:ptCount val="1"/>
                <c:pt idx="0">
                  <c:v>Lapse</c:v>
                </c:pt>
              </c:strCache>
            </c:strRef>
          </c:tx>
          <c:spPr>
            <a:solidFill>
              <a:srgbClr val="C00000"/>
            </a:solidFill>
          </c:spPr>
          <c:cat>
            <c:strRef>
              <c:f>Sheet1!$F$13:$J$13</c:f>
              <c:strCache>
                <c:ptCount val="5"/>
                <c:pt idx="0">
                  <c:v>FY 10-11</c:v>
                </c:pt>
                <c:pt idx="1">
                  <c:v>FY 11-12</c:v>
                </c:pt>
                <c:pt idx="2">
                  <c:v>FY 12-13</c:v>
                </c:pt>
                <c:pt idx="3">
                  <c:v>FY 13-14</c:v>
                </c:pt>
                <c:pt idx="4">
                  <c:v> FY 14-15</c:v>
                </c:pt>
              </c:strCache>
            </c:strRef>
          </c:cat>
          <c:val>
            <c:numRef>
              <c:f>Sheet1!$F$16:$H$16</c:f>
              <c:numCache>
                <c:formatCode>General</c:formatCode>
                <c:ptCount val="3"/>
                <c:pt idx="0" formatCode="0%">
                  <c:v>1.0000000000000028E-2</c:v>
                </c:pt>
                <c:pt idx="1">
                  <c:v>0</c:v>
                </c:pt>
                <c:pt idx="2">
                  <c:v>0</c:v>
                </c:pt>
              </c:numCache>
            </c:numRef>
          </c:val>
        </c:ser>
        <c:gapWidth val="22"/>
        <c:overlap val="100"/>
        <c:axId val="123830656"/>
        <c:axId val="123832576"/>
      </c:barChart>
      <c:catAx>
        <c:axId val="123830656"/>
        <c:scaling>
          <c:orientation val="minMax"/>
        </c:scaling>
        <c:axPos val="b"/>
        <c:numFmt formatCode="General"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123832576"/>
        <c:crosses val="autoZero"/>
        <c:auto val="1"/>
        <c:lblAlgn val="ctr"/>
        <c:lblOffset val="100"/>
      </c:catAx>
      <c:valAx>
        <c:axId val="123832576"/>
        <c:scaling>
          <c:orientation val="minMax"/>
        </c:scaling>
        <c:axPos val="l"/>
        <c:majorGridlines/>
        <c:numFmt formatCode="0%"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123830656"/>
        <c:crosses val="autoZero"/>
        <c:crossBetween val="between"/>
      </c:valAx>
    </c:plotArea>
    <c:legend>
      <c:legendPos val="r"/>
      <c:layout/>
      <c:txPr>
        <a:bodyPr/>
        <a:lstStyle/>
        <a:p>
          <a:pPr>
            <a:defRPr sz="965" b="0" i="0" u="none" strike="noStrike" baseline="0">
              <a:solidFill>
                <a:srgbClr val="000000"/>
              </a:solidFill>
              <a:latin typeface="Arial"/>
              <a:ea typeface="Arial"/>
              <a:cs typeface="Arial"/>
            </a:defRPr>
          </a:pPr>
          <a:endParaRPr lang="en-US"/>
        </a:p>
      </c:txPr>
    </c:legend>
    <c:plotVisOnly val="1"/>
    <c:dispBlanksAs val="gap"/>
  </c:chart>
  <c:txPr>
    <a:bodyPr/>
    <a:lstStyle/>
    <a:p>
      <a:pPr>
        <a:defRPr sz="1050" b="0" i="0" u="none" strike="noStrike" baseline="0">
          <a:solidFill>
            <a:srgbClr val="000000"/>
          </a:solidFill>
          <a:latin typeface="Arial"/>
          <a:ea typeface="Arial"/>
          <a:cs typeface="Arial"/>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0.53607</cdr:x>
      <cdr:y>0.55047</cdr:y>
    </cdr:from>
    <cdr:to>
      <cdr:x>0.66816</cdr:x>
      <cdr:y>0.75238</cdr:y>
    </cdr:to>
    <cdr:sp macro="" textlink="">
      <cdr:nvSpPr>
        <cdr:cNvPr id="4" name="TextBox 3"/>
        <cdr:cNvSpPr txBox="1"/>
      </cdr:nvSpPr>
      <cdr:spPr>
        <a:xfrm xmlns:a="http://schemas.openxmlformats.org/drawingml/2006/main">
          <a:off x="4794594" y="2752700"/>
          <a:ext cx="1181409" cy="1009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1,444 Claimants</a:t>
          </a:r>
          <a:br>
            <a:rPr lang="en-US" sz="1100"/>
          </a:br>
          <a:r>
            <a:rPr lang="en-US" sz="1100"/>
            <a:t/>
          </a:r>
          <a:br>
            <a:rPr lang="en-US" sz="1100"/>
          </a:br>
          <a:r>
            <a:rPr lang="en-US" sz="1100"/>
            <a:t>Total Expended</a:t>
          </a:r>
          <a:br>
            <a:rPr lang="en-US" sz="1100"/>
          </a:br>
          <a:r>
            <a:rPr lang="en-US" sz="1100"/>
            <a:t>$2,131,000</a:t>
          </a:r>
          <a:br>
            <a:rPr lang="en-US" sz="1100"/>
          </a:br>
          <a:r>
            <a:rPr lang="en-US" sz="1100"/>
            <a:t/>
          </a:r>
          <a:br>
            <a:rPr lang="en-US" sz="1100"/>
          </a:br>
          <a:endParaRPr lang="en-US" sz="110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a:t>Paralyzed Veterans Pension</a:t>
          </a:r>
        </a:p>
        <a:p xmlns:a="http://schemas.openxmlformats.org/drawingml/2006/main">
          <a:pPr algn="ctr"/>
          <a:r>
            <a:rPr lang="en-US" sz="3200" b="1"/>
            <a:t>$2,131,000</a:t>
          </a:r>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0.68903</cdr:x>
      <cdr:y>0.58286</cdr:y>
    </cdr:from>
    <cdr:to>
      <cdr:x>0.81789</cdr:x>
      <cdr:y>0.81143</cdr:y>
    </cdr:to>
    <cdr:sp macro="" textlink="">
      <cdr:nvSpPr>
        <cdr:cNvPr id="9" name="TextBox 8"/>
        <cdr:cNvSpPr txBox="1"/>
      </cdr:nvSpPr>
      <cdr:spPr>
        <a:xfrm xmlns:a="http://schemas.openxmlformats.org/drawingml/2006/main">
          <a:off x="6162675" y="2914650"/>
          <a:ext cx="1152525"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1,524 Claimants</a:t>
          </a:r>
        </a:p>
        <a:p xmlns:a="http://schemas.openxmlformats.org/drawingml/2006/main">
          <a:endParaRPr lang="en-US" sz="1100"/>
        </a:p>
        <a:p xmlns:a="http://schemas.openxmlformats.org/drawingml/2006/main">
          <a:r>
            <a:rPr lang="en-US" sz="1100"/>
            <a:t>Total Expended</a:t>
          </a:r>
        </a:p>
        <a:p xmlns:a="http://schemas.openxmlformats.org/drawingml/2006/main">
          <a:r>
            <a:rPr lang="en-US" sz="1100"/>
            <a:t>$455,550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r>
              <a:rPr lang="en-US" dirty="0" smtClean="0"/>
              <a:t>State Veterans Commission Meeting Slides</a:t>
            </a:r>
            <a:endParaRPr lang="en-US" dirty="0"/>
          </a:p>
        </p:txBody>
      </p:sp>
      <p:sp>
        <p:nvSpPr>
          <p:cNvPr id="3" name="Date Placeholder 2"/>
          <p:cNvSpPr>
            <a:spLocks noGrp="1"/>
          </p:cNvSpPr>
          <p:nvPr>
            <p:ph type="dt" sz="quarter" idx="1"/>
          </p:nvPr>
        </p:nvSpPr>
        <p:spPr>
          <a:xfrm>
            <a:off x="3884613" y="0"/>
            <a:ext cx="2971800" cy="464503"/>
          </a:xfrm>
          <a:prstGeom prst="rect">
            <a:avLst/>
          </a:prstGeom>
        </p:spPr>
        <p:txBody>
          <a:bodyPr vert="horz" lIns="91440" tIns="45720" rIns="91440" bIns="45720" rtlCol="0"/>
          <a:lstStyle>
            <a:lvl1pPr algn="r">
              <a:defRPr sz="1200"/>
            </a:lvl1pPr>
          </a:lstStyle>
          <a:p>
            <a:r>
              <a:rPr lang="en-US" dirty="0" smtClean="0"/>
              <a:t>09/05/2014</a:t>
            </a:r>
            <a:endParaRPr lang="en-US" dirty="0"/>
          </a:p>
        </p:txBody>
      </p:sp>
      <p:sp>
        <p:nvSpPr>
          <p:cNvPr id="4" name="Footer Placeholder 3"/>
          <p:cNvSpPr>
            <a:spLocks noGrp="1"/>
          </p:cNvSpPr>
          <p:nvPr>
            <p:ph type="ftr" sz="quarter" idx="2"/>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1440" tIns="45720" rIns="91440" bIns="45720" rtlCol="0" anchor="b"/>
          <a:lstStyle>
            <a:lvl1pPr algn="r">
              <a:defRPr sz="1200"/>
            </a:lvl1pPr>
          </a:lstStyle>
          <a:p>
            <a:fld id="{BAD0C9F0-3A71-46DA-8BD5-20766A9E77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184C1B6A-EE43-4B16-836E-53AC9D815A28}" type="datetimeFigureOut">
              <a:rPr lang="en-US" smtClean="0"/>
              <a:pPr/>
              <a:t>9/10/2014</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5CFF98AF-F975-4A80-9EC6-D905EB5302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F98AF-F975-4A80-9EC6-D905EB530283}"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pPr/>
              <a:t>38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B45C3-616F-41DE-8267-1A197B619CF5}"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B45C3-616F-41DE-8267-1A197B619CF5}"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B45C3-616F-41DE-8267-1A197B619CF5}"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B45C3-616F-41DE-8267-1A197B619CF5}"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B45C3-616F-41DE-8267-1A197B619CF5}"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B45C3-616F-41DE-8267-1A197B619CF5}"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B45C3-616F-41DE-8267-1A197B619CF5}" type="datetimeFigureOut">
              <a:rPr lang="en-US" smtClean="0"/>
              <a:pPr/>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B45C3-616F-41DE-8267-1A197B619CF5}" type="datetimeFigureOut">
              <a:rPr lang="en-US" smtClean="0"/>
              <a:pPr/>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B45C3-616F-41DE-8267-1A197B619CF5}" type="datetimeFigureOut">
              <a:rPr lang="en-US" smtClean="0"/>
              <a:pPr/>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B45C3-616F-41DE-8267-1A197B619CF5}"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B45C3-616F-41DE-8267-1A197B619CF5}"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FB29C-8C79-42C7-950C-FA5C1D512A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B45C3-616F-41DE-8267-1A197B619CF5}" type="datetimeFigureOut">
              <a:rPr lang="en-US" smtClean="0"/>
              <a:pPr/>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FB29C-8C79-42C7-950C-FA5C1D51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timothy.m.zerbe.mil@mail.mil"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Office_Excel_Worksheet1.xlsx"/></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Microsoft_Office_Excel_97-2003_Worksheet3.xls"/><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Microsoft_Office_Excel_97-2003_Worksheet4.xls"/><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Microsoft_Office_Excel_97-2003_Worksheet5.xls"/><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Microsoft_Office_Excel_97-2003_Worksheet6.xls"/><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Microsoft_Office_Excel_97-2003_Worksheet7.xls"/><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6kioHPaK32ZquM&amp;tbnid=dgDch3E_YGi60M:&amp;ved=0CAUQjRw&amp;url=http://www.vectorstock.com/royalty-free-vector/pennsylvania-coatofarms-vector-891355&amp;ei=Sa33U7SZD9a2yAT3z4D4BQ&amp;psig=AFQjCNH-fRlOPSgVD1wmj2C8mbZG8uusyw&amp;ust=1408827008601295"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facebook.com/Libertywarbird" TargetMode="External"/><Relationship Id="rId5" Type="http://schemas.openxmlformats.org/officeDocument/2006/relationships/hyperlink" Target="http://libertywarbirds.com/" TargetMode="Externa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a:srcRect/>
          <a:stretch>
            <a:fillRect/>
          </a:stretch>
        </p:blipFill>
        <p:spPr bwMode="auto">
          <a:xfrm>
            <a:off x="914400" y="685800"/>
            <a:ext cx="7391400" cy="5410200"/>
          </a:xfrm>
          <a:prstGeom prst="rect">
            <a:avLst/>
          </a:prstGeom>
          <a:noFill/>
          <a:ln w="28575">
            <a:noFill/>
            <a:miter lim="800000"/>
            <a:headEnd/>
            <a:tailEnd/>
          </a:ln>
        </p:spPr>
      </p:pic>
      <p:sp>
        <p:nvSpPr>
          <p:cNvPr id="5" name="Rectangle 4"/>
          <p:cNvSpPr/>
          <p:nvPr/>
        </p:nvSpPr>
        <p:spPr>
          <a:xfrm>
            <a:off x="914400" y="2590800"/>
            <a:ext cx="7391400" cy="1508125"/>
          </a:xfrm>
          <a:prstGeom prst="rect">
            <a:avLst/>
          </a:prstGeom>
          <a:solidFill>
            <a:schemeClr val="bg1"/>
          </a:solidFill>
          <a:ln>
            <a:noFill/>
          </a:ln>
        </p:spPr>
        <p:txBody>
          <a:bodyPr>
            <a:spAutoFit/>
          </a:bodyPr>
          <a:lstStyle/>
          <a:p>
            <a:pPr algn="ctr">
              <a:defRPr/>
            </a:pPr>
            <a:endParaRPr lang="en-US" sz="600" b="1" dirty="0">
              <a:latin typeface="+mj-lt"/>
            </a:endParaRPr>
          </a:p>
          <a:p>
            <a:pPr algn="ctr">
              <a:defRPr/>
            </a:pPr>
            <a:r>
              <a:rPr lang="en-US" sz="3600" b="1" dirty="0">
                <a:latin typeface="+mj-lt"/>
              </a:rPr>
              <a:t>State Veterans Commission Meeting</a:t>
            </a:r>
          </a:p>
          <a:p>
            <a:pPr algn="ctr">
              <a:defRPr/>
            </a:pPr>
            <a:r>
              <a:rPr lang="en-US" sz="3600" b="1" dirty="0" smtClean="0">
                <a:latin typeface="+mj-lt"/>
              </a:rPr>
              <a:t>September 5, </a:t>
            </a:r>
            <a:r>
              <a:rPr lang="en-US" sz="3600" b="1" dirty="0">
                <a:latin typeface="+mj-lt"/>
              </a:rPr>
              <a:t>2014</a:t>
            </a:r>
          </a:p>
          <a:p>
            <a:pPr algn="ctr">
              <a:defRPr/>
            </a:pPr>
            <a:endParaRPr lang="en-US" sz="1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228600"/>
            <a:ext cx="1371600" cy="1465847"/>
          </a:xfrm>
          <a:prstGeom prst="rect">
            <a:avLst/>
          </a:prstGeom>
          <a:ln>
            <a:noFill/>
          </a:ln>
        </p:spPr>
      </p:pic>
      <p:sp>
        <p:nvSpPr>
          <p:cNvPr id="16" name="Rectangle 5"/>
          <p:cNvSpPr txBox="1">
            <a:spLocks noChangeArrowheads="1"/>
          </p:cNvSpPr>
          <p:nvPr/>
        </p:nvSpPr>
        <p:spPr>
          <a:xfrm>
            <a:off x="457200" y="438090"/>
            <a:ext cx="6629400" cy="40011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bg1"/>
                </a:solidFill>
                <a:latin typeface="+mj-lt"/>
                <a:ea typeface="+mj-ea"/>
                <a:cs typeface="+mj-cs"/>
              </a:rPr>
              <a:t>CONTACT INFORMATION</a:t>
            </a:r>
            <a:endParaRPr kumimoji="0" lang="en-US" sz="2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7" name="TextBox 16"/>
          <p:cNvSpPr txBox="1"/>
          <p:nvPr/>
        </p:nvSpPr>
        <p:spPr>
          <a:xfrm>
            <a:off x="457200" y="1676400"/>
            <a:ext cx="8229600" cy="4585871"/>
          </a:xfrm>
          <a:prstGeom prst="rect">
            <a:avLst/>
          </a:prstGeom>
          <a:noFill/>
        </p:spPr>
        <p:txBody>
          <a:bodyPr wrap="square" rtlCol="0">
            <a:spAutoFit/>
          </a:bodyPr>
          <a:lstStyle/>
          <a:p>
            <a:pPr algn="ctr"/>
            <a:r>
              <a:rPr lang="en-US" sz="3200" b="1" dirty="0" smtClean="0">
                <a:cs typeface="Arial" pitchFamily="34" charset="0"/>
              </a:rPr>
              <a:t>If the State Veterans Commission or</a:t>
            </a:r>
          </a:p>
          <a:p>
            <a:pPr algn="ctr"/>
            <a:r>
              <a:rPr lang="en-US" sz="3200" b="1" dirty="0" smtClean="0">
                <a:cs typeface="Arial" pitchFamily="34" charset="0"/>
              </a:rPr>
              <a:t>an individual Veteran’s Organization is interested in becoming a member of the Vietnam War Commemoration Partnership</a:t>
            </a:r>
          </a:p>
          <a:p>
            <a:pPr algn="ctr"/>
            <a:r>
              <a:rPr lang="en-US" sz="3200" b="1" dirty="0" smtClean="0">
                <a:cs typeface="Arial" pitchFamily="34" charset="0"/>
              </a:rPr>
              <a:t>and need assistance</a:t>
            </a:r>
          </a:p>
          <a:p>
            <a:pPr algn="ctr"/>
            <a:r>
              <a:rPr lang="en-US" sz="3200" b="1" dirty="0" smtClean="0">
                <a:cs typeface="Arial" pitchFamily="34" charset="0"/>
              </a:rPr>
              <a:t>Contact Major Tim Zerbe</a:t>
            </a:r>
          </a:p>
          <a:p>
            <a:pPr algn="ctr"/>
            <a:r>
              <a:rPr lang="en-US" sz="3200" b="1" dirty="0" smtClean="0">
                <a:cs typeface="Arial" pitchFamily="34" charset="0"/>
              </a:rPr>
              <a:t>(717) 861-8596 </a:t>
            </a:r>
          </a:p>
          <a:p>
            <a:pPr algn="ctr"/>
            <a:r>
              <a:rPr lang="en-US" sz="3200" b="1" dirty="0" smtClean="0">
                <a:cs typeface="Arial" pitchFamily="34" charset="0"/>
              </a:rPr>
              <a:t> </a:t>
            </a:r>
            <a:r>
              <a:rPr lang="en-US" sz="3200" b="1" dirty="0" smtClean="0">
                <a:cs typeface="Arial" pitchFamily="34" charset="0"/>
                <a:hlinkClick r:id="rId5"/>
              </a:rPr>
              <a:t>timothy.m.zerbe.mil@mail.mil</a:t>
            </a:r>
            <a:endParaRPr lang="en-US" sz="3200" b="1" dirty="0" smtClean="0">
              <a:cs typeface="Arial" pitchFamily="34" charset="0"/>
            </a:endParaRPr>
          </a:p>
          <a:p>
            <a:pPr algn="ct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sukenney\AppData\Local\Microsoft\Windows\Temporary Internet Files\Content.Outlook\RV87WN0C\photo (2).JPG"/>
          <p:cNvPicPr>
            <a:picLocks noGrp="1" noChangeAspect="1" noChangeArrowheads="1"/>
          </p:cNvPicPr>
          <p:nvPr>
            <p:ph idx="1"/>
          </p:nvPr>
        </p:nvPicPr>
        <p:blipFill>
          <a:blip r:embed="rId2" cstate="print"/>
          <a:srcRect/>
          <a:stretch>
            <a:fillRect/>
          </a:stretch>
        </p:blipFill>
        <p:spPr bwMode="auto">
          <a:xfrm>
            <a:off x="578317" y="503237"/>
            <a:ext cx="8032283" cy="58213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a:latin typeface="+mj-lt"/>
              </a:rPr>
              <a:t>MG Wesley E. Craig</a:t>
            </a:r>
          </a:p>
          <a:p>
            <a:pPr algn="ctr">
              <a:defRPr/>
            </a:pPr>
            <a:r>
              <a:rPr lang="en-US" sz="3600" b="1" dirty="0" smtClean="0">
                <a:latin typeface="+mj-lt"/>
              </a:rPr>
              <a:t>Adjutant General Briefing</a:t>
            </a:r>
            <a:endParaRPr lang="en-US" sz="3600" b="1" dirty="0">
              <a:latin typeface="+mj-lt"/>
            </a:endParaRPr>
          </a:p>
          <a:p>
            <a:pPr algn="ctr">
              <a:defRPr/>
            </a:pPr>
            <a:endParaRPr lang="en-US" sz="1050" b="1" dirty="0">
              <a:latin typeface="+mj-lt"/>
            </a:endParaRPr>
          </a:p>
        </p:txBody>
      </p:sp>
      <p:pic>
        <p:nvPicPr>
          <p:cNvPr id="6" name="Picture 8" descr="PANG_Lion_Facing_Left"/>
          <p:cNvPicPr>
            <a:picLocks noChangeAspect="1" noChangeArrowheads="1"/>
          </p:cNvPicPr>
          <p:nvPr/>
        </p:nvPicPr>
        <p:blipFill>
          <a:blip r:embed="rId4"/>
          <a:srcRect/>
          <a:stretch>
            <a:fillRect/>
          </a:stretch>
        </p:blipFill>
        <p:spPr bwMode="auto">
          <a:xfrm>
            <a:off x="3048000" y="3886199"/>
            <a:ext cx="3058558" cy="2491993"/>
          </a:xfrm>
          <a:prstGeom prst="rect">
            <a:avLst/>
          </a:prstGeom>
          <a:noFill/>
          <a:ln w="9525">
            <a:noFill/>
            <a:miter lim="800000"/>
            <a:headEnd/>
            <a:tailEnd/>
          </a:ln>
          <a:effectLst>
            <a:softEdge rad="127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11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57200"/>
            <a:ext cx="5715000" cy="369332"/>
          </a:xfrm>
          <a:noFill/>
        </p:spPr>
        <p:txBody>
          <a:bodyPr>
            <a:spAutoFit/>
          </a:bodyPr>
          <a:lstStyle/>
          <a:p>
            <a:r>
              <a:rPr lang="en-US" sz="1800" b="1" dirty="0" smtClean="0">
                <a:solidFill>
                  <a:schemeClr val="bg1"/>
                </a:solidFill>
              </a:rPr>
              <a:t>CURRENT MOBILIZATIONS &amp; TOTAL DEPLOYMENTS</a:t>
            </a:r>
          </a:p>
        </p:txBody>
      </p:sp>
      <p:graphicFrame>
        <p:nvGraphicFramePr>
          <p:cNvPr id="10" name="Table 9"/>
          <p:cNvGraphicFramePr>
            <a:graphicFrameLocks noGrp="1"/>
          </p:cNvGraphicFramePr>
          <p:nvPr/>
        </p:nvGraphicFramePr>
        <p:xfrm>
          <a:off x="533400" y="1338263"/>
          <a:ext cx="8077200" cy="1775989"/>
        </p:xfrm>
        <a:graphic>
          <a:graphicData uri="http://schemas.openxmlformats.org/drawingml/2006/table">
            <a:tbl>
              <a:tblPr firstRow="1" bandRow="1">
                <a:tableStyleId>{5C22544A-7EE6-4342-B048-85BDC9FD1C3A}</a:tableStyleId>
              </a:tblPr>
              <a:tblGrid>
                <a:gridCol w="1143000"/>
                <a:gridCol w="1066800"/>
                <a:gridCol w="1676400"/>
                <a:gridCol w="914400"/>
                <a:gridCol w="533400"/>
                <a:gridCol w="1062368"/>
                <a:gridCol w="1680832"/>
              </a:tblGrid>
              <a:tr h="529326">
                <a:tc>
                  <a:txBody>
                    <a:bodyPr/>
                    <a:lstStyle/>
                    <a:p>
                      <a:pPr algn="ctr"/>
                      <a:r>
                        <a:rPr lang="en-US" sz="1600" b="1" dirty="0" smtClean="0">
                          <a:solidFill>
                            <a:schemeClr val="tx1"/>
                          </a:solidFill>
                          <a:latin typeface="+mn-lt"/>
                          <a:cs typeface="Arial" pitchFamily="34" charset="0"/>
                        </a:rPr>
                        <a:t>MDATE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MSAD</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UNIT</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OPN</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PAX</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MISSION</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dirty="0" smtClean="0">
                          <a:solidFill>
                            <a:schemeClr val="tx1"/>
                          </a:solidFill>
                          <a:latin typeface="+mn-lt"/>
                          <a:cs typeface="Arial" pitchFamily="34" charset="0"/>
                        </a:rPr>
                        <a:t>Projected Return</a:t>
                      </a:r>
                      <a:r>
                        <a:rPr lang="en-US" sz="1600" b="1" baseline="0" dirty="0" smtClean="0">
                          <a:solidFill>
                            <a:schemeClr val="tx1"/>
                          </a:solidFill>
                          <a:latin typeface="+mn-lt"/>
                          <a:cs typeface="Arial" pitchFamily="34" charset="0"/>
                        </a:rPr>
                        <a:t> Date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529326">
                <a:tc>
                  <a:txBody>
                    <a:bodyPr/>
                    <a:lstStyle/>
                    <a:p>
                      <a:pPr algn="ctr"/>
                      <a:r>
                        <a:rPr lang="en-US" sz="1600" b="1" kern="1200" dirty="0" smtClean="0">
                          <a:solidFill>
                            <a:schemeClr val="tx1"/>
                          </a:solidFill>
                          <a:latin typeface="+mn-lt"/>
                          <a:ea typeface="+mn-ea"/>
                          <a:cs typeface="Arial" pitchFamily="34" charset="0"/>
                        </a:rPr>
                        <a:t>03APR14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smtClean="0">
                          <a:solidFill>
                            <a:schemeClr val="tx1"/>
                          </a:solidFill>
                          <a:latin typeface="+mn-lt"/>
                          <a:ea typeface="+mn-ea"/>
                          <a:cs typeface="Arial" pitchFamily="34" charset="0"/>
                        </a:rPr>
                        <a:t>06APR14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itchFamily="34" charset="0"/>
                        </a:rPr>
                        <a:t>252 EN 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OEF-A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157</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Base</a:t>
                      </a:r>
                      <a:r>
                        <a:rPr lang="en-US" sz="1600" b="1" baseline="0" dirty="0" smtClean="0">
                          <a:solidFill>
                            <a:schemeClr val="tx1"/>
                          </a:solidFill>
                          <a:latin typeface="+mn-lt"/>
                          <a:cs typeface="Arial" pitchFamily="34" charset="0"/>
                        </a:rPr>
                        <a:t> Closure</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baseline="0" dirty="0" smtClean="0">
                          <a:solidFill>
                            <a:schemeClr val="tx1"/>
                          </a:solidFill>
                          <a:latin typeface="+mn-lt"/>
                          <a:cs typeface="Arial" pitchFamily="34" charset="0"/>
                        </a:rPr>
                        <a:t> Late MAR</a:t>
                      </a:r>
                      <a:r>
                        <a:rPr lang="en-US" sz="1600" b="1" dirty="0" smtClean="0">
                          <a:solidFill>
                            <a:schemeClr val="tx1"/>
                          </a:solidFill>
                          <a:latin typeface="+mn-lt"/>
                          <a:cs typeface="Arial" pitchFamily="34" charset="0"/>
                        </a:rPr>
                        <a:t>15</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749">
                <a:tc>
                  <a:txBody>
                    <a:bodyPr/>
                    <a:lstStyle/>
                    <a:p>
                      <a:pPr algn="ctr"/>
                      <a:r>
                        <a:rPr lang="en-US" sz="1600" b="1" kern="1200" dirty="0" smtClean="0">
                          <a:solidFill>
                            <a:schemeClr val="tx1"/>
                          </a:solidFill>
                          <a:latin typeface="+mn-lt"/>
                          <a:ea typeface="+mn-ea"/>
                          <a:cs typeface="Arial" pitchFamily="34" charset="0"/>
                        </a:rPr>
                        <a:t>05JUN14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smtClean="0">
                          <a:solidFill>
                            <a:schemeClr val="tx1"/>
                          </a:solidFill>
                          <a:latin typeface="+mn-lt"/>
                          <a:ea typeface="+mn-ea"/>
                          <a:cs typeface="Arial" pitchFamily="34" charset="0"/>
                        </a:rPr>
                        <a:t>05JUN14</a:t>
                      </a:r>
                      <a:endParaRPr lang="en-US"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itchFamily="34" charset="0"/>
                        </a:rPr>
                        <a:t>DET 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OEF-A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8</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ISR</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mn-lt"/>
                          <a:cs typeface="Arial" pitchFamily="34" charset="0"/>
                        </a:rPr>
                        <a:t>Early JUN15</a:t>
                      </a:r>
                      <a:endParaRPr lang="en-US" sz="16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26" name="Object 3"/>
          <p:cNvGraphicFramePr>
            <a:graphicFrameLocks noChangeAspect="1"/>
          </p:cNvGraphicFramePr>
          <p:nvPr/>
        </p:nvGraphicFramePr>
        <p:xfrm>
          <a:off x="538163" y="3657600"/>
          <a:ext cx="3748087" cy="1601787"/>
        </p:xfrm>
        <a:graphic>
          <a:graphicData uri="http://schemas.openxmlformats.org/presentationml/2006/ole">
            <p:oleObj spid="_x0000_s47106" name="Worksheet" r:id="rId4" imgW="2476397" imgH="1057159" progId="Excel.Sheet.12">
              <p:embed/>
            </p:oleObj>
          </a:graphicData>
        </a:graphic>
      </p:graphicFrame>
      <p:grpSp>
        <p:nvGrpSpPr>
          <p:cNvPr id="2" name="Group 17"/>
          <p:cNvGrpSpPr>
            <a:grpSpLocks/>
          </p:cNvGrpSpPr>
          <p:nvPr/>
        </p:nvGrpSpPr>
        <p:grpSpPr bwMode="auto">
          <a:xfrm>
            <a:off x="4800600" y="3663950"/>
            <a:ext cx="3810000" cy="1712912"/>
            <a:chOff x="4572000" y="4234594"/>
            <a:chExt cx="3048000" cy="1145003"/>
          </a:xfrm>
        </p:grpSpPr>
        <p:sp>
          <p:nvSpPr>
            <p:cNvPr id="13" name="TextBox 12"/>
            <p:cNvSpPr txBox="1"/>
            <p:nvPr/>
          </p:nvSpPr>
          <p:spPr>
            <a:xfrm>
              <a:off x="4572000" y="4947701"/>
              <a:ext cx="3048000" cy="431896"/>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PANG </a:t>
              </a:r>
              <a:r>
                <a:rPr lang="en-US" dirty="0" smtClean="0">
                  <a:solidFill>
                    <a:schemeClr val="tx1"/>
                  </a:solidFill>
                  <a:cs typeface="Arial" pitchFamily="34" charset="0"/>
                </a:rPr>
                <a:t>Deployed</a:t>
              </a:r>
              <a:r>
                <a:rPr lang="en-US" dirty="0">
                  <a:solidFill>
                    <a:schemeClr val="tx1"/>
                  </a:solidFill>
                  <a:cs typeface="Arial" pitchFamily="34" charset="0"/>
                </a:rPr>
                <a:t>	</a:t>
              </a:r>
              <a:r>
                <a:rPr lang="en-US" b="1" dirty="0" smtClean="0">
                  <a:solidFill>
                    <a:schemeClr val="tx1"/>
                  </a:solidFill>
                  <a:cs typeface="Arial" pitchFamily="34" charset="0"/>
                </a:rPr>
                <a:t>692</a:t>
              </a:r>
              <a:r>
                <a:rPr lang="en-US" dirty="0" smtClean="0">
                  <a:solidFill>
                    <a:schemeClr val="tx1"/>
                  </a:solidFill>
                  <a:cs typeface="Arial" pitchFamily="34" charset="0"/>
                </a:rPr>
                <a:t>            </a:t>
              </a:r>
              <a:endParaRPr lang="en-US" b="1" dirty="0">
                <a:solidFill>
                  <a:schemeClr val="tx1"/>
                </a:solidFill>
                <a:cs typeface="Arial" pitchFamily="34" charset="0"/>
              </a:endParaRPr>
            </a:p>
          </p:txBody>
        </p:sp>
        <p:sp>
          <p:nvSpPr>
            <p:cNvPr id="14" name="TextBox 13"/>
            <p:cNvSpPr txBox="1"/>
            <p:nvPr/>
          </p:nvSpPr>
          <p:spPr>
            <a:xfrm>
              <a:off x="4572000" y="4591000"/>
              <a:ext cx="3048000" cy="432043"/>
            </a:xfrm>
            <a:prstGeom prst="rect">
              <a:avLst/>
            </a:prstGeom>
          </p:spPr>
          <p:style>
            <a:lnRef idx="2">
              <a:schemeClr val="dk1"/>
            </a:lnRef>
            <a:fillRef idx="1">
              <a:schemeClr val="lt1"/>
            </a:fillRef>
            <a:effectRef idx="0">
              <a:schemeClr val="dk1"/>
            </a:effectRef>
            <a:fontRef idx="minor">
              <a:schemeClr val="dk1"/>
            </a:fontRef>
          </p:style>
          <p:txBody>
            <a:bodyPr anchor="b">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PAARNG </a:t>
              </a:r>
              <a:r>
                <a:rPr lang="en-US" dirty="0" smtClean="0">
                  <a:solidFill>
                    <a:prstClr val="black"/>
                  </a:solidFill>
                  <a:cs typeface="Arial" pitchFamily="34" charset="0"/>
                </a:rPr>
                <a:t>Units Deployed       </a:t>
              </a:r>
              <a:r>
                <a:rPr lang="en-US" b="1" dirty="0" smtClean="0">
                  <a:solidFill>
                    <a:schemeClr val="tx1"/>
                  </a:solidFill>
                  <a:cs typeface="Arial" pitchFamily="34" charset="0"/>
                </a:rPr>
                <a:t>165</a:t>
              </a:r>
              <a:endParaRPr lang="en-US" b="1" dirty="0">
                <a:solidFill>
                  <a:schemeClr val="tx1"/>
                </a:solidFill>
                <a:cs typeface="Arial" pitchFamily="34" charset="0"/>
              </a:endParaRPr>
            </a:p>
          </p:txBody>
        </p:sp>
        <p:sp>
          <p:nvSpPr>
            <p:cNvPr id="15" name="TextBox 14"/>
            <p:cNvSpPr txBox="1"/>
            <p:nvPr/>
          </p:nvSpPr>
          <p:spPr>
            <a:xfrm>
              <a:off x="4572000" y="4234594"/>
              <a:ext cx="3048000" cy="43189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prstClr val="black"/>
                  </a:solidFill>
                  <a:cs typeface="Arial" pitchFamily="34" charset="0"/>
                </a:rPr>
                <a:t>Total </a:t>
              </a:r>
              <a:r>
                <a:rPr lang="en-US" dirty="0" err="1">
                  <a:solidFill>
                    <a:prstClr val="black"/>
                  </a:solidFill>
                  <a:cs typeface="Arial" pitchFamily="34" charset="0"/>
                </a:rPr>
                <a:t>MOB’ed</a:t>
              </a:r>
              <a:r>
                <a:rPr lang="en-US" dirty="0">
                  <a:solidFill>
                    <a:prstClr val="black"/>
                  </a:solidFill>
                  <a:cs typeface="Arial" pitchFamily="34" charset="0"/>
                </a:rPr>
                <a:t> PAARNG (at HS or MOB/DEMOB site)                    </a:t>
              </a:r>
              <a:r>
                <a:rPr lang="en-US" b="1" dirty="0">
                  <a:solidFill>
                    <a:schemeClr val="tx1"/>
                  </a:solidFill>
                  <a:cs typeface="Arial" pitchFamily="34" charset="0"/>
                </a:rPr>
                <a:t>0</a:t>
              </a:r>
              <a:endParaRPr lang="en-US" b="1" dirty="0">
                <a:solidFill>
                  <a:srgbClr val="0000FF"/>
                </a:solidFill>
                <a:cs typeface="Arial" pitchFamily="34" charset="0"/>
              </a:endParaRPr>
            </a:p>
          </p:txBody>
        </p:sp>
      </p:grpSp>
      <p:sp>
        <p:nvSpPr>
          <p:cNvPr id="1061" name="TextBox 26"/>
          <p:cNvSpPr txBox="1">
            <a:spLocks noChangeArrowheads="1"/>
          </p:cNvSpPr>
          <p:nvPr/>
        </p:nvSpPr>
        <p:spPr bwMode="auto">
          <a:xfrm>
            <a:off x="457200" y="3090862"/>
            <a:ext cx="3352800" cy="338138"/>
          </a:xfrm>
          <a:prstGeom prst="rect">
            <a:avLst/>
          </a:prstGeom>
          <a:noFill/>
          <a:ln w="9525">
            <a:noFill/>
            <a:miter lim="800000"/>
            <a:headEnd/>
            <a:tailEnd/>
          </a:ln>
        </p:spPr>
        <p:txBody>
          <a:bodyPr>
            <a:spAutoFit/>
          </a:bodyPr>
          <a:lstStyle/>
          <a:p>
            <a:pPr>
              <a:defRPr/>
            </a:pPr>
            <a:r>
              <a:rPr lang="en-US" sz="1600" b="1" dirty="0">
                <a:solidFill>
                  <a:srgbClr val="000000"/>
                </a:solidFill>
                <a:latin typeface="+mn-lt"/>
              </a:rPr>
              <a:t>PAARNG Total as of</a:t>
            </a:r>
            <a:r>
              <a:rPr lang="en-US" sz="1600" b="1" dirty="0">
                <a:latin typeface="+mn-lt"/>
              </a:rPr>
              <a:t> </a:t>
            </a:r>
            <a:r>
              <a:rPr lang="en-US" sz="1600" b="1" dirty="0" smtClean="0"/>
              <a:t>08 AUG</a:t>
            </a:r>
            <a:r>
              <a:rPr lang="en-US" sz="1600" b="1" dirty="0" smtClean="0">
                <a:latin typeface="+mn-lt"/>
              </a:rPr>
              <a:t> </a:t>
            </a:r>
            <a:r>
              <a:rPr lang="en-US" sz="1600" b="1" dirty="0">
                <a:latin typeface="+mn-lt"/>
              </a:rPr>
              <a:t>14</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sp>
        <p:nvSpPr>
          <p:cNvPr id="17" name="TextBox 26"/>
          <p:cNvSpPr txBox="1">
            <a:spLocks noChangeArrowheads="1"/>
          </p:cNvSpPr>
          <p:nvPr/>
        </p:nvSpPr>
        <p:spPr bwMode="auto">
          <a:xfrm>
            <a:off x="533400" y="5343525"/>
            <a:ext cx="3352800" cy="338137"/>
          </a:xfrm>
          <a:prstGeom prst="rect">
            <a:avLst/>
          </a:prstGeom>
          <a:noFill/>
          <a:ln w="9525">
            <a:noFill/>
            <a:miter lim="800000"/>
            <a:headEnd/>
            <a:tailEnd/>
          </a:ln>
        </p:spPr>
        <p:txBody>
          <a:bodyPr>
            <a:spAutoFit/>
          </a:bodyPr>
          <a:lstStyle/>
          <a:p>
            <a:pPr>
              <a:defRPr/>
            </a:pPr>
            <a:r>
              <a:rPr lang="en-US" sz="1600" b="1" dirty="0">
                <a:solidFill>
                  <a:srgbClr val="000000"/>
                </a:solidFill>
                <a:latin typeface="+mn-lt"/>
              </a:rPr>
              <a:t>PAANG Total as of</a:t>
            </a:r>
            <a:r>
              <a:rPr lang="en-US" sz="1600" b="1" dirty="0">
                <a:latin typeface="+mn-lt"/>
              </a:rPr>
              <a:t> </a:t>
            </a:r>
            <a:r>
              <a:rPr lang="en-US" sz="1600" b="1" dirty="0" smtClean="0">
                <a:latin typeface="+mn-lt"/>
              </a:rPr>
              <a:t>07 AUG </a:t>
            </a:r>
            <a:r>
              <a:rPr lang="en-US" sz="1600" b="1" dirty="0">
                <a:latin typeface="+mn-lt"/>
              </a:rPr>
              <a:t>14</a:t>
            </a:r>
          </a:p>
        </p:txBody>
      </p:sp>
      <p:grpSp>
        <p:nvGrpSpPr>
          <p:cNvPr id="28"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5" cstate="print"/>
            <a:srcRect/>
            <a:stretch>
              <a:fillRect/>
            </a:stretch>
          </p:blipFill>
          <p:spPr bwMode="auto">
            <a:xfrm>
              <a:off x="457200" y="6172200"/>
              <a:ext cx="8153400" cy="377825"/>
            </a:xfrm>
            <a:prstGeom prst="rect">
              <a:avLst/>
            </a:prstGeom>
            <a:noFill/>
            <a:ln w="9525">
              <a:noFill/>
              <a:miter lim="800000"/>
              <a:headEnd/>
              <a:tailEnd/>
            </a:ln>
          </p:spPr>
        </p:pic>
        <p:grpSp>
          <p:nvGrpSpPr>
            <p:cNvPr id="30"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228600"/>
            <a:ext cx="8154987" cy="649288"/>
          </a:xfrm>
          <a:prstGeom prst="rect">
            <a:avLst/>
          </a:prstGeom>
          <a:noFill/>
          <a:ln w="9525">
            <a:noFill/>
            <a:miter lim="800000"/>
            <a:headEnd/>
            <a:tailEnd/>
          </a:ln>
        </p:spPr>
      </p:pic>
      <p:sp>
        <p:nvSpPr>
          <p:cNvPr id="2054"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5"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6" name="Rectangle 5"/>
          <p:cNvSpPr>
            <a:spLocks noGrp="1" noChangeArrowheads="1"/>
          </p:cNvSpPr>
          <p:nvPr>
            <p:ph type="ctrTitle"/>
          </p:nvPr>
        </p:nvSpPr>
        <p:spPr>
          <a:xfrm>
            <a:off x="457200" y="285750"/>
            <a:ext cx="5791200" cy="369332"/>
          </a:xfrm>
          <a:noFill/>
        </p:spPr>
        <p:txBody>
          <a:bodyPr>
            <a:spAutoFit/>
          </a:bodyPr>
          <a:lstStyle/>
          <a:p>
            <a:r>
              <a:rPr lang="en-US" sz="1800" b="1" dirty="0" smtClean="0">
                <a:solidFill>
                  <a:schemeClr val="bg1"/>
                </a:solidFill>
              </a:rPr>
              <a:t>UNIT MOBILIZATIONS / TOTAL DEPLOYMENTS</a:t>
            </a:r>
          </a:p>
        </p:txBody>
      </p:sp>
      <p:grpSp>
        <p:nvGrpSpPr>
          <p:cNvPr id="15" name="Group 14"/>
          <p:cNvGrpSpPr/>
          <p:nvPr/>
        </p:nvGrpSpPr>
        <p:grpSpPr>
          <a:xfrm>
            <a:off x="457200" y="6248400"/>
            <a:ext cx="8305800" cy="381000"/>
            <a:chOff x="457200" y="6172200"/>
            <a:chExt cx="8305800" cy="381000"/>
          </a:xfrm>
        </p:grpSpPr>
        <p:pic>
          <p:nvPicPr>
            <p:cNvPr id="2052" name="Picture 25" descr="red bottom banner"/>
            <p:cNvPicPr>
              <a:picLocks noChangeAspect="1" noChangeArrowheads="1"/>
            </p:cNvPicPr>
            <p:nvPr/>
          </p:nvPicPr>
          <p:blipFill>
            <a:blip r:embed="rId4" cstate="print"/>
            <a:srcRect/>
            <a:stretch>
              <a:fillRect/>
            </a:stretch>
          </p:blipFill>
          <p:spPr bwMode="auto">
            <a:xfrm>
              <a:off x="457200" y="6172200"/>
              <a:ext cx="8153400" cy="377825"/>
            </a:xfrm>
            <a:prstGeom prst="rect">
              <a:avLst/>
            </a:prstGeom>
            <a:noFill/>
            <a:ln w="9525">
              <a:noFill/>
              <a:miter lim="800000"/>
              <a:headEnd/>
              <a:tailEnd/>
            </a:ln>
          </p:spPr>
        </p:pic>
        <p:grpSp>
          <p:nvGrpSpPr>
            <p:cNvPr id="2" name="Group 11"/>
            <p:cNvGrpSpPr>
              <a:grpSpLocks/>
            </p:cNvGrpSpPr>
            <p:nvPr/>
          </p:nvGrpSpPr>
          <p:grpSpPr bwMode="auto">
            <a:xfrm>
              <a:off x="3657600" y="6172200"/>
              <a:ext cx="5105400" cy="381000"/>
              <a:chOff x="3657600" y="5943600"/>
              <a:chExt cx="5105400" cy="381000"/>
            </a:xfrm>
          </p:grpSpPr>
          <p:sp>
            <p:nvSpPr>
              <p:cNvPr id="2061"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2062"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2058"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graphicFrame>
        <p:nvGraphicFramePr>
          <p:cNvPr id="22" name="Object 32"/>
          <p:cNvGraphicFramePr>
            <a:graphicFrameLocks noChangeAspect="1"/>
          </p:cNvGraphicFramePr>
          <p:nvPr/>
        </p:nvGraphicFramePr>
        <p:xfrm>
          <a:off x="457200" y="990600"/>
          <a:ext cx="8151813" cy="4105275"/>
        </p:xfrm>
        <a:graphic>
          <a:graphicData uri="http://schemas.openxmlformats.org/presentationml/2006/ole">
            <p:oleObj spid="_x0000_s48132" name="Worksheet" r:id="rId5" imgW="10915631" imgH="5515014" progId="Excel.Sheet.12">
              <p:embed/>
            </p:oleObj>
          </a:graphicData>
        </a:graphic>
      </p:graphicFrame>
      <p:sp>
        <p:nvSpPr>
          <p:cNvPr id="23" name="TextBox 22"/>
          <p:cNvSpPr txBox="1"/>
          <p:nvPr/>
        </p:nvSpPr>
        <p:spPr>
          <a:xfrm>
            <a:off x="457200" y="5181600"/>
            <a:ext cx="2971800" cy="954107"/>
          </a:xfrm>
          <a:prstGeom prst="rect">
            <a:avLst/>
          </a:prstGeom>
          <a:solidFill>
            <a:schemeClr val="accent3">
              <a:lumMod val="75000"/>
            </a:schemeClr>
          </a:solidFill>
          <a:ln>
            <a:solidFill>
              <a:schemeClr val="tx1"/>
            </a:solidFill>
          </a:ln>
        </p:spPr>
        <p:txBody>
          <a:bodyPr wrap="square" rtlCol="0">
            <a:spAutoFit/>
          </a:bodyPr>
          <a:lstStyle/>
          <a:p>
            <a:r>
              <a:rPr lang="en-US" sz="1400" b="1" dirty="0" smtClean="0">
                <a:solidFill>
                  <a:schemeClr val="bg1"/>
                </a:solidFill>
                <a:latin typeface="+mj-lt"/>
                <a:cs typeface="Arial" pitchFamily="34" charset="0"/>
              </a:rPr>
              <a:t>ARNG Units in Theater: 165</a:t>
            </a:r>
          </a:p>
          <a:p>
            <a:r>
              <a:rPr lang="en-US" sz="1400" b="1" dirty="0" smtClean="0">
                <a:solidFill>
                  <a:schemeClr val="bg1"/>
                </a:solidFill>
                <a:latin typeface="+mj-lt"/>
                <a:cs typeface="Arial" pitchFamily="34" charset="0"/>
              </a:rPr>
              <a:t>ARNG Units at MOB/DEMOB Site: 0</a:t>
            </a:r>
          </a:p>
          <a:p>
            <a:r>
              <a:rPr lang="en-US" sz="1400" b="1" dirty="0" smtClean="0">
                <a:solidFill>
                  <a:schemeClr val="bg1"/>
                </a:solidFill>
                <a:latin typeface="+mj-lt"/>
                <a:cs typeface="Arial" pitchFamily="34" charset="0"/>
              </a:rPr>
              <a:t>ARNG Individual Mob: 22</a:t>
            </a:r>
          </a:p>
          <a:p>
            <a:r>
              <a:rPr lang="en-US" sz="1400" b="1" dirty="0" smtClean="0">
                <a:solidFill>
                  <a:schemeClr val="bg1"/>
                </a:solidFill>
                <a:latin typeface="+mj-lt"/>
                <a:cs typeface="Arial" pitchFamily="34" charset="0"/>
              </a:rPr>
              <a:t>Total ARNG Mob: 187</a:t>
            </a:r>
            <a:endParaRPr lang="en-US" sz="1400" b="1" dirty="0">
              <a:solidFill>
                <a:schemeClr val="bg1"/>
              </a:solidFill>
              <a:latin typeface="+mj-lt"/>
              <a:cs typeface="Arial" pitchFamily="34" charset="0"/>
            </a:endParaRPr>
          </a:p>
        </p:txBody>
      </p:sp>
      <p:sp>
        <p:nvSpPr>
          <p:cNvPr id="24" name="TextBox 23"/>
          <p:cNvSpPr txBox="1"/>
          <p:nvPr/>
        </p:nvSpPr>
        <p:spPr>
          <a:xfrm>
            <a:off x="5715000" y="5181600"/>
            <a:ext cx="2880372" cy="738664"/>
          </a:xfrm>
          <a:prstGeom prst="rect">
            <a:avLst/>
          </a:prstGeom>
          <a:solidFill>
            <a:srgbClr val="0000FF"/>
          </a:solidFill>
          <a:ln>
            <a:solidFill>
              <a:schemeClr val="tx1"/>
            </a:solidFill>
          </a:ln>
        </p:spPr>
        <p:txBody>
          <a:bodyPr wrap="square" rtlCol="0">
            <a:spAutoFit/>
          </a:bodyPr>
          <a:lstStyle/>
          <a:p>
            <a:r>
              <a:rPr lang="en-US" sz="1400" b="1" dirty="0" smtClean="0">
                <a:solidFill>
                  <a:schemeClr val="bg1"/>
                </a:solidFill>
                <a:latin typeface="+mj-lt"/>
                <a:cs typeface="Arial" pitchFamily="34" charset="0"/>
              </a:rPr>
              <a:t>Current ANG Unit Airmen Mob: 461 </a:t>
            </a:r>
          </a:p>
          <a:p>
            <a:r>
              <a:rPr lang="en-US" sz="1400" b="1" dirty="0" smtClean="0">
                <a:solidFill>
                  <a:schemeClr val="bg1"/>
                </a:solidFill>
                <a:latin typeface="+mj-lt"/>
                <a:cs typeface="Arial" pitchFamily="34" charset="0"/>
              </a:rPr>
              <a:t>Current ANG Individual Mob: 66</a:t>
            </a:r>
          </a:p>
          <a:p>
            <a:r>
              <a:rPr lang="en-US" sz="1400" b="1" dirty="0" smtClean="0">
                <a:solidFill>
                  <a:schemeClr val="bg1"/>
                </a:solidFill>
                <a:latin typeface="+mj-lt"/>
                <a:cs typeface="Arial" pitchFamily="34" charset="0"/>
              </a:rPr>
              <a:t>Total: ANG Mob: 527</a:t>
            </a:r>
            <a:endParaRPr lang="en-US" sz="1400" b="1" dirty="0">
              <a:solidFill>
                <a:schemeClr val="bg1"/>
              </a:solidFill>
              <a:latin typeface="+mj-lt"/>
              <a:cs typeface="Arial" pitchFamily="34" charset="0"/>
            </a:endParaRPr>
          </a:p>
        </p:txBody>
      </p:sp>
      <p:sp>
        <p:nvSpPr>
          <p:cNvPr id="25" name="TextBox 24"/>
          <p:cNvSpPr txBox="1"/>
          <p:nvPr/>
        </p:nvSpPr>
        <p:spPr>
          <a:xfrm>
            <a:off x="3810000" y="5181600"/>
            <a:ext cx="1553034" cy="523220"/>
          </a:xfrm>
          <a:prstGeom prst="rect">
            <a:avLst/>
          </a:prstGeom>
          <a:solidFill>
            <a:srgbClr val="7030A0"/>
          </a:solidFill>
          <a:ln>
            <a:solidFill>
              <a:schemeClr val="tx1"/>
            </a:solidFill>
          </a:ln>
        </p:spPr>
        <p:txBody>
          <a:bodyPr wrap="square" rtlCol="0">
            <a:spAutoFit/>
          </a:bodyPr>
          <a:lstStyle/>
          <a:p>
            <a:r>
              <a:rPr lang="en-US" sz="1400" b="1" dirty="0" smtClean="0">
                <a:solidFill>
                  <a:schemeClr val="bg1"/>
                </a:solidFill>
                <a:latin typeface="+mj-lt"/>
                <a:cs typeface="Arial" pitchFamily="34" charset="0"/>
              </a:rPr>
              <a:t>Total PANG Mobilized: 714</a:t>
            </a:r>
            <a:endParaRPr lang="en-US" sz="1400" b="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00"/>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331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2295"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rgbClr val="000000"/>
                </a:solidFill>
              </a:rPr>
              <a:t>  </a:t>
            </a:r>
            <a:r>
              <a:rPr lang="en-US" sz="1600" dirty="0">
                <a:solidFill>
                  <a:schemeClr val="bg1"/>
                </a:solidFill>
                <a:latin typeface="+mn-lt"/>
              </a:rPr>
              <a:t>As of 25 Mar14</a:t>
            </a:r>
          </a:p>
        </p:txBody>
      </p:sp>
      <p:grpSp>
        <p:nvGrpSpPr>
          <p:cNvPr id="2" name="Group 23"/>
          <p:cNvGrpSpPr>
            <a:grpSpLocks/>
          </p:cNvGrpSpPr>
          <p:nvPr/>
        </p:nvGrpSpPr>
        <p:grpSpPr bwMode="auto">
          <a:xfrm>
            <a:off x="455613" y="228600"/>
            <a:ext cx="83835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a:spAutoFit/>
          </a:bodyPr>
          <a:lstStyle/>
          <a:p>
            <a:pPr algn="ctr" eaLnBrk="0" hangingPunct="0">
              <a:defRPr/>
            </a:pPr>
            <a:r>
              <a:rPr lang="en-US" sz="2000" b="1" dirty="0" smtClean="0">
                <a:solidFill>
                  <a:schemeClr val="bg1"/>
                </a:solidFill>
                <a:latin typeface="+mj-lt"/>
              </a:rPr>
              <a:t>55ABCT, 28</a:t>
            </a:r>
            <a:r>
              <a:rPr lang="en-US" sz="2000" b="1" baseline="30000" dirty="0" smtClean="0">
                <a:solidFill>
                  <a:schemeClr val="bg1"/>
                </a:solidFill>
                <a:latin typeface="+mj-lt"/>
              </a:rPr>
              <a:t>th</a:t>
            </a:r>
            <a:r>
              <a:rPr lang="en-US" sz="2000" b="1" dirty="0" smtClean="0">
                <a:solidFill>
                  <a:schemeClr val="bg1"/>
                </a:solidFill>
                <a:latin typeface="+mj-lt"/>
              </a:rPr>
              <a:t> ID</a:t>
            </a:r>
            <a:endParaRPr lang="en-US" sz="2000" b="1" dirty="0">
              <a:solidFill>
                <a:schemeClr val="bg1"/>
              </a:solidFill>
              <a:latin typeface="+mj-lt"/>
            </a:endParaRPr>
          </a:p>
        </p:txBody>
      </p:sp>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7" name="TextBox 16"/>
          <p:cNvSpPr txBox="1"/>
          <p:nvPr/>
        </p:nvSpPr>
        <p:spPr>
          <a:xfrm>
            <a:off x="457200" y="1295400"/>
            <a:ext cx="8305800" cy="1815882"/>
          </a:xfrm>
          <a:prstGeom prst="rect">
            <a:avLst/>
          </a:prstGeom>
          <a:noFill/>
        </p:spPr>
        <p:txBody>
          <a:bodyPr wrap="square" rtlCol="0">
            <a:spAutoFit/>
          </a:bodyPr>
          <a:lstStyle/>
          <a:p>
            <a:r>
              <a:rPr lang="en-US" dirty="0" smtClean="0"/>
              <a:t>Issue:   Proposed Elimination of 55ABCT, 28</a:t>
            </a:r>
            <a:r>
              <a:rPr lang="en-US" baseline="30000" dirty="0" smtClean="0"/>
              <a:t>th</a:t>
            </a:r>
            <a:r>
              <a:rPr lang="en-US" dirty="0" smtClean="0"/>
              <a:t> ID</a:t>
            </a:r>
          </a:p>
          <a:p>
            <a:endParaRPr lang="en-US" sz="1200" dirty="0" smtClean="0"/>
          </a:p>
          <a:p>
            <a:r>
              <a:rPr lang="en-US" dirty="0" smtClean="0"/>
              <a:t>Locations:   Scranton, Wilkes-Barre, Lewisburg, Sellersville, Philadelphia</a:t>
            </a:r>
          </a:p>
          <a:p>
            <a:endParaRPr lang="en-US" sz="1200" dirty="0" smtClean="0"/>
          </a:p>
          <a:p>
            <a:r>
              <a:rPr lang="en-US" dirty="0" smtClean="0"/>
              <a:t>Impact:   Loss of 1400 Soldiers</a:t>
            </a:r>
          </a:p>
          <a:p>
            <a:endParaRPr lang="en-US" sz="1200" dirty="0" smtClean="0"/>
          </a:p>
          <a:p>
            <a:r>
              <a:rPr lang="en-US" dirty="0" smtClean="0"/>
              <a:t>Actions Taken:  Governor Corbett's letter</a:t>
            </a:r>
            <a:endParaRPr lang="en-US" dirty="0"/>
          </a:p>
        </p:txBody>
      </p:sp>
      <p:sp>
        <p:nvSpPr>
          <p:cNvPr id="20" name="TextBox 19"/>
          <p:cNvSpPr txBox="1"/>
          <p:nvPr/>
        </p:nvSpPr>
        <p:spPr>
          <a:xfrm>
            <a:off x="457200" y="3124200"/>
            <a:ext cx="8305800" cy="2831544"/>
          </a:xfrm>
          <a:prstGeom prst="rect">
            <a:avLst/>
          </a:prstGeom>
          <a:noFill/>
        </p:spPr>
        <p:txBody>
          <a:bodyPr wrap="square" rtlCol="0">
            <a:spAutoFit/>
          </a:bodyPr>
          <a:lstStyle/>
          <a:p>
            <a:pPr marL="0" lvl="1"/>
            <a:r>
              <a:rPr lang="en-US" dirty="0" smtClean="0"/>
              <a:t>PA CODEL support for HR 3930 (Army Commission)</a:t>
            </a:r>
          </a:p>
          <a:p>
            <a:endParaRPr lang="en-US" sz="1400" dirty="0" smtClean="0"/>
          </a:p>
          <a:p>
            <a:r>
              <a:rPr lang="en-US" sz="1400" dirty="0" smtClean="0"/>
              <a:t>       </a:t>
            </a:r>
            <a:r>
              <a:rPr lang="en-US" dirty="0" smtClean="0"/>
              <a:t>CM Robert Brady	   CM Scott Perry	                 CM Glenn Thompson</a:t>
            </a:r>
          </a:p>
          <a:p>
            <a:r>
              <a:rPr lang="en-US" dirty="0" smtClean="0"/>
              <a:t>     CM Jim Gerlach	                    CM Pat Meehan                     CM Mike Fitzpatrick</a:t>
            </a:r>
          </a:p>
          <a:p>
            <a:r>
              <a:rPr lang="en-US" dirty="0" smtClean="0"/>
              <a:t>     CM Bill Shuster	                    CM Tom Marino                     CM Lou Barletta</a:t>
            </a:r>
          </a:p>
          <a:p>
            <a:r>
              <a:rPr lang="en-US" dirty="0" smtClean="0"/>
              <a:t>     CM Keith </a:t>
            </a:r>
            <a:r>
              <a:rPr lang="en-US" dirty="0" err="1" smtClean="0"/>
              <a:t>Rothfus</a:t>
            </a:r>
            <a:r>
              <a:rPr lang="en-US" dirty="0" smtClean="0"/>
              <a:t>                   CM Charles Dent                    CM Allyson Schwartz</a:t>
            </a:r>
          </a:p>
          <a:p>
            <a:r>
              <a:rPr lang="en-US" dirty="0" smtClean="0"/>
              <a:t>     CM Matt Cartwright              CM Timothy Murphy</a:t>
            </a:r>
          </a:p>
          <a:p>
            <a:endParaRPr lang="en-US" sz="1000" dirty="0" smtClean="0"/>
          </a:p>
          <a:p>
            <a:pPr lvl="1" indent="-457200"/>
            <a:r>
              <a:rPr lang="en-US" sz="1500" b="1" dirty="0" smtClean="0"/>
              <a:t> CM Chaka Fattah, CM Mike Kelly, CM Michael Doyle and CM Joseph Pitts did not Co-sponsor HR.3930</a:t>
            </a:r>
          </a:p>
          <a:p>
            <a:pPr marL="0" lvl="1"/>
            <a:endParaRPr lang="en-US" sz="1400" b="1" dirty="0" smtClean="0"/>
          </a:p>
          <a:p>
            <a:pPr marL="0" lvl="1"/>
            <a:r>
              <a:rPr lang="en-US" dirty="0" smtClean="0"/>
              <a:t> Both Senator Casey and Senator Toomey support S2295	</a:t>
            </a:r>
          </a:p>
        </p:txBody>
      </p:sp>
      <p:pic>
        <p:nvPicPr>
          <p:cNvPr id="21" name="Picture 20" descr="2012 Military-Vet-left-rgb (2).TIF"/>
          <p:cNvPicPr>
            <a:picLocks noChangeAspect="1"/>
          </p:cNvPicPr>
          <p:nvPr/>
        </p:nvPicPr>
        <p:blipFill>
          <a:blip r:embed="rId4" cstate="print"/>
          <a:stretch>
            <a:fillRect/>
          </a:stretch>
        </p:blipFill>
        <p:spPr>
          <a:xfrm>
            <a:off x="6324600" y="381000"/>
            <a:ext cx="2667000" cy="64950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00"/>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331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2295"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rgbClr val="000000"/>
                </a:solidFill>
              </a:rPr>
              <a:t>  </a:t>
            </a:r>
            <a:r>
              <a:rPr lang="en-US" sz="1600" dirty="0">
                <a:solidFill>
                  <a:schemeClr val="bg1"/>
                </a:solidFill>
                <a:latin typeface="+mn-lt"/>
              </a:rPr>
              <a:t>As of 25 Mar14</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a:spAutoFit/>
          </a:bodyPr>
          <a:lstStyle/>
          <a:p>
            <a:pPr algn="ctr" eaLnBrk="0" hangingPunct="0">
              <a:defRPr/>
            </a:pPr>
            <a:r>
              <a:rPr lang="en-US" sz="20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400800" y="457200"/>
            <a:ext cx="2209800" cy="609600"/>
          </a:xfrm>
          <a:prstGeom prst="rect">
            <a:avLst/>
          </a:prstGeom>
          <a:noFill/>
          <a:ln w="9525">
            <a:noFill/>
            <a:miter lim="800000"/>
            <a:headEnd/>
            <a:tailEnd/>
          </a:ln>
        </p:spPr>
      </p:pic>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graphicFrame>
        <p:nvGraphicFramePr>
          <p:cNvPr id="19" name="Table 18"/>
          <p:cNvGraphicFramePr>
            <a:graphicFrameLocks noGrp="1"/>
          </p:cNvGraphicFramePr>
          <p:nvPr/>
        </p:nvGraphicFramePr>
        <p:xfrm>
          <a:off x="457200" y="1295400"/>
          <a:ext cx="8305798" cy="3213954"/>
        </p:xfrm>
        <a:graphic>
          <a:graphicData uri="http://schemas.openxmlformats.org/drawingml/2006/table">
            <a:tbl>
              <a:tblPr firstRow="1" bandRow="1">
                <a:tableStyleId>{5C22544A-7EE6-4342-B048-85BDC9FD1C3A}</a:tableStyleId>
              </a:tblPr>
              <a:tblGrid>
                <a:gridCol w="2475680"/>
                <a:gridCol w="1761972"/>
                <a:gridCol w="2034073"/>
                <a:gridCol w="2034073"/>
              </a:tblGrid>
              <a:tr h="328501">
                <a:tc>
                  <a:txBody>
                    <a:bodyPr/>
                    <a:lstStyle/>
                    <a:p>
                      <a:r>
                        <a:rPr lang="en-US" sz="1600" dirty="0" smtClean="0"/>
                        <a:t>Revenue</a:t>
                      </a:r>
                      <a:endParaRPr lang="en-US" sz="1600" dirty="0"/>
                    </a:p>
                  </a:txBody>
                  <a:tcPr/>
                </a:tc>
                <a:tc>
                  <a:txBody>
                    <a:bodyPr/>
                    <a:lstStyle/>
                    <a:p>
                      <a:pPr algn="ctr"/>
                      <a:r>
                        <a:rPr lang="en-US" sz="1600" dirty="0" smtClean="0"/>
                        <a:t>Since Last Meeting</a:t>
                      </a:r>
                      <a:endParaRPr lang="en-US" sz="1600" dirty="0"/>
                    </a:p>
                  </a:txBody>
                  <a:tcPr/>
                </a:tc>
                <a:tc>
                  <a:txBody>
                    <a:bodyPr/>
                    <a:lstStyle/>
                    <a:p>
                      <a:pPr algn="ctr"/>
                      <a:r>
                        <a:rPr lang="en-US" sz="1600" dirty="0" smtClean="0"/>
                        <a:t>SFY 14-15</a:t>
                      </a:r>
                      <a:endParaRPr lang="en-US" sz="1600" dirty="0"/>
                    </a:p>
                  </a:txBody>
                  <a:tcPr/>
                </a:tc>
                <a:tc>
                  <a:txBody>
                    <a:bodyPr/>
                    <a:lstStyle/>
                    <a:p>
                      <a:pPr algn="ctr"/>
                      <a:r>
                        <a:rPr lang="en-US" sz="1600" dirty="0" smtClean="0"/>
                        <a:t>Cumulative Total</a:t>
                      </a:r>
                    </a:p>
                  </a:txBody>
                  <a:tcPr/>
                </a:tc>
              </a:tr>
              <a:tr h="363342">
                <a:tc>
                  <a:txBody>
                    <a:bodyPr/>
                    <a:lstStyle/>
                    <a:p>
                      <a:r>
                        <a:rPr lang="en-US" sz="1600" dirty="0" err="1" smtClean="0"/>
                        <a:t>Checkoff</a:t>
                      </a:r>
                      <a:r>
                        <a:rPr lang="en-US" sz="1600" baseline="0" dirty="0" smtClean="0"/>
                        <a:t> &amp; Donations</a:t>
                      </a:r>
                      <a:endParaRPr lang="en-US" sz="1600" dirty="0"/>
                    </a:p>
                  </a:txBody>
                  <a:tcPr/>
                </a:tc>
                <a:tc>
                  <a:txBody>
                    <a:bodyPr/>
                    <a:lstStyle/>
                    <a:p>
                      <a:r>
                        <a:rPr lang="en-US" sz="1600" dirty="0" smtClean="0">
                          <a:solidFill>
                            <a:srgbClr val="00B050"/>
                          </a:solidFill>
                        </a:rPr>
                        <a:t>$62,339.00</a:t>
                      </a:r>
                      <a:endParaRPr lang="en-US" sz="1600" dirty="0">
                        <a:solidFill>
                          <a:srgbClr val="00B050"/>
                        </a:solidFill>
                      </a:endParaRPr>
                    </a:p>
                  </a:txBody>
                  <a:tcPr/>
                </a:tc>
                <a:tc>
                  <a:txBody>
                    <a:bodyPr/>
                    <a:lstStyle/>
                    <a:p>
                      <a:pPr algn="r"/>
                      <a:r>
                        <a:rPr lang="en-US" sz="1600" dirty="0" smtClean="0">
                          <a:solidFill>
                            <a:srgbClr val="00B050"/>
                          </a:solidFill>
                        </a:rPr>
                        <a:t>36,871.00</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$1,147,903.50</a:t>
                      </a:r>
                      <a:endParaRPr lang="en-US" sz="1600" dirty="0">
                        <a:solidFill>
                          <a:srgbClr val="00B050"/>
                        </a:solidFill>
                      </a:endParaRPr>
                    </a:p>
                  </a:txBody>
                  <a:tcPr/>
                </a:tc>
              </a:tr>
              <a:tr h="363342">
                <a:tc>
                  <a:txBody>
                    <a:bodyPr/>
                    <a:lstStyle/>
                    <a:p>
                      <a:r>
                        <a:rPr lang="en-US" sz="1600" dirty="0" smtClean="0"/>
                        <a:t>HOV License Plate </a:t>
                      </a:r>
                      <a:endParaRPr lang="en-US" sz="1600" dirty="0"/>
                    </a:p>
                  </a:txBody>
                  <a:tcPr/>
                </a:tc>
                <a:tc>
                  <a:txBody>
                    <a:bodyPr/>
                    <a:lstStyle/>
                    <a:p>
                      <a:r>
                        <a:rPr lang="en-US" sz="1600" dirty="0" smtClean="0">
                          <a:solidFill>
                            <a:srgbClr val="00B050"/>
                          </a:solidFill>
                        </a:rPr>
                        <a:t>$5,115.00*</a:t>
                      </a:r>
                      <a:endParaRPr lang="en-US" sz="1600" dirty="0">
                        <a:solidFill>
                          <a:srgbClr val="00B050"/>
                        </a:solidFill>
                      </a:endParaRPr>
                    </a:p>
                  </a:txBody>
                  <a:tcPr/>
                </a:tc>
                <a:tc>
                  <a:txBody>
                    <a:bodyPr/>
                    <a:lstStyle/>
                    <a:p>
                      <a:pPr algn="r"/>
                      <a:r>
                        <a:rPr lang="en-US" sz="1600" dirty="0" smtClean="0">
                          <a:solidFill>
                            <a:srgbClr val="00B050"/>
                          </a:solidFill>
                        </a:rPr>
                        <a:t>$3,840.00</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$28,830.00</a:t>
                      </a:r>
                      <a:endParaRPr lang="en-US" sz="1600" dirty="0">
                        <a:solidFill>
                          <a:srgbClr val="00B050"/>
                        </a:solidFill>
                      </a:endParaRPr>
                    </a:p>
                  </a:txBody>
                  <a:tcPr/>
                </a:tc>
              </a:tr>
              <a:tr h="363342">
                <a:tc>
                  <a:txBody>
                    <a:bodyPr/>
                    <a:lstStyle/>
                    <a:p>
                      <a:r>
                        <a:rPr lang="en-US" sz="1600" dirty="0" smtClean="0"/>
                        <a:t>Interest</a:t>
                      </a:r>
                      <a:endParaRPr lang="en-US" sz="1600" dirty="0"/>
                    </a:p>
                  </a:txBody>
                  <a:tcPr/>
                </a:tc>
                <a:tc>
                  <a:txBody>
                    <a:bodyPr/>
                    <a:lstStyle/>
                    <a:p>
                      <a:r>
                        <a:rPr lang="en-US" sz="1600" dirty="0" smtClean="0">
                          <a:solidFill>
                            <a:srgbClr val="00B050"/>
                          </a:solidFill>
                        </a:rPr>
                        <a:t>$203.24</a:t>
                      </a:r>
                      <a:endParaRPr lang="en-US" sz="1600" dirty="0">
                        <a:solidFill>
                          <a:srgbClr val="00B050"/>
                        </a:solidFill>
                      </a:endParaRPr>
                    </a:p>
                  </a:txBody>
                  <a:tcPr/>
                </a:tc>
                <a:tc>
                  <a:txBody>
                    <a:bodyPr/>
                    <a:lstStyle/>
                    <a:p>
                      <a:pPr algn="r"/>
                      <a:r>
                        <a:rPr lang="en-US" sz="1600" dirty="0" smtClean="0">
                          <a:solidFill>
                            <a:srgbClr val="00B050"/>
                          </a:solidFill>
                        </a:rPr>
                        <a:t>$203.24</a:t>
                      </a:r>
                      <a:endParaRPr lang="en-US" sz="1600" dirty="0">
                        <a:solidFill>
                          <a:srgbClr val="00B05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$2,938.11</a:t>
                      </a:r>
                      <a:endParaRPr lang="en-US" sz="1600" dirty="0">
                        <a:solidFill>
                          <a:srgbClr val="00B050"/>
                        </a:solidFill>
                      </a:endParaRPr>
                    </a:p>
                  </a:txBody>
                  <a:tcPr/>
                </a:tc>
              </a:tr>
              <a:tr h="328501">
                <a:tc>
                  <a:txBody>
                    <a:bodyPr/>
                    <a:lstStyle/>
                    <a:p>
                      <a:endParaRPr lang="en-US" sz="1600" dirty="0">
                        <a:solidFill>
                          <a:srgbClr val="0070C0"/>
                        </a:solidFill>
                      </a:endParaRPr>
                    </a:p>
                  </a:txBody>
                  <a:tcPr>
                    <a:noFill/>
                  </a:tcPr>
                </a:tc>
                <a:tc>
                  <a:txBody>
                    <a:bodyPr/>
                    <a:lstStyle/>
                    <a:p>
                      <a:endParaRPr lang="en-US" sz="1600" dirty="0">
                        <a:solidFill>
                          <a:srgbClr val="0070C0"/>
                        </a:solidFill>
                      </a:endParaRPr>
                    </a:p>
                  </a:txBody>
                  <a:tcPr>
                    <a:noFill/>
                  </a:tcPr>
                </a:tc>
                <a:tc>
                  <a:txBody>
                    <a:bodyPr/>
                    <a:lstStyle/>
                    <a:p>
                      <a:pPr algn="r"/>
                      <a:endParaRPr lang="en-US" sz="1600" dirty="0">
                        <a:solidFill>
                          <a:srgbClr val="0070C0"/>
                        </a:solidFill>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srgbClr val="0070C0"/>
                        </a:solidFill>
                      </a:endParaRPr>
                    </a:p>
                  </a:txBody>
                  <a:tcPr>
                    <a:noFill/>
                  </a:tcPr>
                </a:tc>
              </a:tr>
              <a:tr h="363342">
                <a:tc>
                  <a:txBody>
                    <a:bodyPr/>
                    <a:lstStyle/>
                    <a:p>
                      <a:r>
                        <a:rPr lang="en-US" sz="1600" b="1" dirty="0" smtClean="0">
                          <a:solidFill>
                            <a:schemeClr val="bg1"/>
                          </a:solidFill>
                        </a:rPr>
                        <a:t>Disbursements</a:t>
                      </a:r>
                      <a:endParaRPr lang="en-US" sz="1600" b="1" dirty="0">
                        <a:solidFill>
                          <a:schemeClr val="bg1"/>
                        </a:solidFill>
                      </a:endParaRPr>
                    </a:p>
                  </a:txBody>
                  <a:tcPr>
                    <a:solidFill>
                      <a:schemeClr val="accent1"/>
                    </a:solidFill>
                  </a:tcPr>
                </a:tc>
                <a:tc>
                  <a:txBody>
                    <a:bodyPr/>
                    <a:lstStyle/>
                    <a:p>
                      <a:endParaRPr lang="en-US" sz="1600" dirty="0">
                        <a:solidFill>
                          <a:srgbClr val="00B050"/>
                        </a:solidFill>
                      </a:endParaRPr>
                    </a:p>
                  </a:txBody>
                  <a:tcPr>
                    <a:solidFill>
                      <a:schemeClr val="accent1"/>
                    </a:solidFill>
                  </a:tcPr>
                </a:tc>
                <a:tc>
                  <a:txBody>
                    <a:bodyPr/>
                    <a:lstStyle/>
                    <a:p>
                      <a:pPr algn="r"/>
                      <a:endParaRPr lang="en-US" sz="1600" dirty="0">
                        <a:solidFill>
                          <a:srgbClr val="00B050"/>
                        </a:solidFill>
                      </a:endParaRPr>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srgbClr val="00B050"/>
                        </a:solidFill>
                      </a:endParaRPr>
                    </a:p>
                  </a:txBody>
                  <a:tcPr>
                    <a:solidFill>
                      <a:schemeClr val="accent1"/>
                    </a:solidFill>
                  </a:tcPr>
                </a:tc>
              </a:tr>
              <a:tr h="363342">
                <a:tc>
                  <a:txBody>
                    <a:bodyPr/>
                    <a:lstStyle/>
                    <a:p>
                      <a:r>
                        <a:rPr lang="en-US" sz="1600" dirty="0" smtClean="0"/>
                        <a:t>VTF Grants</a:t>
                      </a:r>
                      <a:endParaRPr lang="en-US" sz="1600" dirty="0"/>
                    </a:p>
                  </a:txBody>
                  <a:tcPr/>
                </a:tc>
                <a:tc>
                  <a:txBody>
                    <a:bodyPr/>
                    <a:lstStyle/>
                    <a:p>
                      <a:r>
                        <a:rPr lang="en-US" sz="1600" dirty="0" smtClean="0">
                          <a:solidFill>
                            <a:srgbClr val="FF0000"/>
                          </a:solidFill>
                        </a:rPr>
                        <a:t>$442,030.00**</a:t>
                      </a:r>
                      <a:endParaRPr lang="en-US" sz="1600" dirty="0">
                        <a:solidFill>
                          <a:srgbClr val="FF0000"/>
                        </a:solidFill>
                      </a:endParaRPr>
                    </a:p>
                  </a:txBody>
                  <a:tcPr/>
                </a:tc>
                <a:tc>
                  <a:txBody>
                    <a:bodyPr/>
                    <a:lstStyle/>
                    <a:p>
                      <a:pPr algn="r"/>
                      <a:r>
                        <a:rPr lang="en-US" sz="1600" dirty="0" smtClean="0">
                          <a:solidFill>
                            <a:srgbClr val="FF0000"/>
                          </a:solidFill>
                        </a:rPr>
                        <a:t>$0.00</a:t>
                      </a:r>
                      <a:endParaRPr lang="en-US" sz="1600" dirty="0">
                        <a:solidFill>
                          <a:srgbClr val="FF0000"/>
                        </a:solidFill>
                      </a:endParaRPr>
                    </a:p>
                  </a:txBody>
                  <a:tcPr/>
                </a:tc>
                <a:tc>
                  <a:txBody>
                    <a:bodyPr/>
                    <a:lstStyle/>
                    <a:p>
                      <a:pPr algn="r"/>
                      <a:r>
                        <a:rPr lang="en-US" sz="1600" dirty="0" smtClean="0">
                          <a:solidFill>
                            <a:srgbClr val="FF0000"/>
                          </a:solidFill>
                        </a:rPr>
                        <a:t>$442,030.00</a:t>
                      </a:r>
                      <a:endParaRPr lang="en-US" sz="1600" dirty="0">
                        <a:solidFill>
                          <a:srgbClr val="FF0000"/>
                        </a:solidFill>
                      </a:endParaRPr>
                    </a:p>
                  </a:txBody>
                  <a:tcPr/>
                </a:tc>
              </a:tr>
              <a:tr h="363342">
                <a:tc>
                  <a:txBody>
                    <a:bodyPr/>
                    <a:lstStyle/>
                    <a:p>
                      <a:r>
                        <a:rPr lang="en-US" sz="1600" dirty="0" smtClean="0"/>
                        <a:t>VINTA </a:t>
                      </a:r>
                      <a:endParaRPr lang="en-US" sz="1600" dirty="0"/>
                    </a:p>
                  </a:txBody>
                  <a:tcPr/>
                </a:tc>
                <a:tc>
                  <a:txBody>
                    <a:bodyPr/>
                    <a:lstStyle/>
                    <a:p>
                      <a:pPr algn="l"/>
                      <a:r>
                        <a:rPr lang="en-US" sz="1600" dirty="0" smtClean="0">
                          <a:solidFill>
                            <a:srgbClr val="FF0000"/>
                          </a:solidFill>
                        </a:rPr>
                        <a:t>$43,380.00</a:t>
                      </a:r>
                      <a:endParaRPr lang="en-US" sz="1600" dirty="0">
                        <a:solidFill>
                          <a:srgbClr val="FF0000"/>
                        </a:solidFill>
                      </a:endParaRPr>
                    </a:p>
                  </a:txBody>
                  <a:tcPr/>
                </a:tc>
                <a:tc>
                  <a:txBody>
                    <a:bodyPr/>
                    <a:lstStyle/>
                    <a:p>
                      <a:pPr algn="r"/>
                      <a:r>
                        <a:rPr lang="en-US" sz="1600" dirty="0" smtClean="0">
                          <a:solidFill>
                            <a:srgbClr val="FF0000"/>
                          </a:solidFill>
                        </a:rPr>
                        <a:t>24,070.00</a:t>
                      </a:r>
                      <a:endParaRPr lang="en-US" sz="1600" dirty="0">
                        <a:solidFill>
                          <a:srgbClr val="FF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$43,380.00</a:t>
                      </a:r>
                      <a:endParaRPr lang="en-US" sz="1600" dirty="0">
                        <a:solidFill>
                          <a:srgbClr val="FF0000"/>
                        </a:solidFill>
                      </a:endParaRPr>
                    </a:p>
                  </a:txBody>
                  <a:tcPr/>
                </a:tc>
              </a:tr>
              <a:tr h="363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PENN DOT Costs</a:t>
                      </a:r>
                      <a:endParaRPr lang="en-US" sz="1600" dirty="0"/>
                    </a:p>
                  </a:txBody>
                  <a:tcPr/>
                </a:tc>
                <a:tc>
                  <a:txBody>
                    <a:bodyPr/>
                    <a:lstStyle/>
                    <a:p>
                      <a:r>
                        <a:rPr lang="en-US" sz="1600" dirty="0" smtClean="0">
                          <a:solidFill>
                            <a:srgbClr val="FF0000"/>
                          </a:solidFill>
                        </a:rPr>
                        <a:t>$194,000.00***</a:t>
                      </a:r>
                      <a:endParaRPr lang="en-US" sz="1600" dirty="0">
                        <a:solidFill>
                          <a:srgbClr val="FF0000"/>
                        </a:solidFill>
                      </a:endParaRPr>
                    </a:p>
                  </a:txBody>
                  <a:tcPr/>
                </a:tc>
                <a:tc>
                  <a:txBody>
                    <a:bodyPr/>
                    <a:lstStyle/>
                    <a:p>
                      <a:pPr algn="r"/>
                      <a:r>
                        <a:rPr lang="en-US" sz="1600" dirty="0" smtClean="0">
                          <a:solidFill>
                            <a:srgbClr val="FF0000"/>
                          </a:solidFill>
                        </a:rPr>
                        <a:t>$0.00</a:t>
                      </a:r>
                      <a:endParaRPr lang="en-US" sz="1600" dirty="0">
                        <a:solidFill>
                          <a:srgbClr val="FF0000"/>
                        </a:solidFill>
                      </a:endParaRPr>
                    </a:p>
                  </a:txBody>
                  <a:tcPr/>
                </a:tc>
                <a:tc>
                  <a:txBody>
                    <a:bodyPr/>
                    <a:lstStyle/>
                    <a:p>
                      <a:pPr algn="r"/>
                      <a:r>
                        <a:rPr lang="en-US" sz="1600" dirty="0" smtClean="0">
                          <a:solidFill>
                            <a:srgbClr val="FF0000"/>
                          </a:solidFill>
                        </a:rPr>
                        <a:t>$384,000.00</a:t>
                      </a:r>
                      <a:endParaRPr lang="en-US" sz="1600" dirty="0">
                        <a:solidFill>
                          <a:srgbClr val="FF0000"/>
                        </a:solidFill>
                      </a:endParaRPr>
                    </a:p>
                  </a:txBody>
                  <a:tcPr/>
                </a:tc>
              </a:tr>
            </a:tbl>
          </a:graphicData>
        </a:graphic>
      </p:graphicFrame>
      <p:sp>
        <p:nvSpPr>
          <p:cNvPr id="22" name="TextBox 21"/>
          <p:cNvSpPr txBox="1"/>
          <p:nvPr/>
        </p:nvSpPr>
        <p:spPr>
          <a:xfrm>
            <a:off x="457200" y="4572000"/>
            <a:ext cx="8229600" cy="1569660"/>
          </a:xfrm>
          <a:prstGeom prst="rect">
            <a:avLst/>
          </a:prstGeom>
          <a:noFill/>
        </p:spPr>
        <p:txBody>
          <a:bodyPr wrap="square">
            <a:spAutoFit/>
          </a:bodyPr>
          <a:lstStyle/>
          <a:p>
            <a:pPr>
              <a:defRPr/>
            </a:pPr>
            <a:r>
              <a:rPr lang="en-US" sz="2000" dirty="0"/>
              <a:t>  </a:t>
            </a:r>
            <a:r>
              <a:rPr lang="en-US" sz="2000" dirty="0" smtClean="0"/>
              <a:t> * </a:t>
            </a:r>
            <a:r>
              <a:rPr lang="en-US" sz="1400" dirty="0" smtClean="0"/>
              <a:t>   </a:t>
            </a:r>
            <a:r>
              <a:rPr lang="en-US" sz="1400" dirty="0" smtClean="0">
                <a:latin typeface="+mn-lt"/>
              </a:rPr>
              <a:t>Total </a:t>
            </a:r>
            <a:r>
              <a:rPr lang="en-US" sz="1400" dirty="0">
                <a:latin typeface="+mn-lt"/>
              </a:rPr>
              <a:t>number of HOV License plates sold  </a:t>
            </a:r>
            <a:r>
              <a:rPr lang="en-US" sz="1400" dirty="0" smtClean="0">
                <a:latin typeface="+mn-lt"/>
              </a:rPr>
              <a:t>= 339/256 (Total since inception =1,922)</a:t>
            </a:r>
            <a:endParaRPr lang="en-US" sz="1400" dirty="0">
              <a:latin typeface="+mn-lt"/>
            </a:endParaRPr>
          </a:p>
          <a:p>
            <a:pPr>
              <a:defRPr/>
            </a:pPr>
            <a:endParaRPr lang="en-US" sz="200" dirty="0"/>
          </a:p>
          <a:p>
            <a:pPr>
              <a:defRPr/>
            </a:pPr>
            <a:r>
              <a:rPr lang="en-US" sz="2000" dirty="0"/>
              <a:t> **</a:t>
            </a:r>
            <a:r>
              <a:rPr lang="en-US" sz="1400" dirty="0"/>
              <a:t>   </a:t>
            </a:r>
            <a:r>
              <a:rPr lang="en-US" sz="1400" dirty="0" smtClean="0"/>
              <a:t> </a:t>
            </a:r>
            <a:r>
              <a:rPr lang="en-US" sz="1400" dirty="0" smtClean="0">
                <a:latin typeface="+mn-lt"/>
              </a:rPr>
              <a:t>Notice of Funding Grant Estimates for Grant Season 14-15.  Timeline and NOFA are being prepared.</a:t>
            </a:r>
            <a:endParaRPr lang="en-US" sz="1400" dirty="0">
              <a:latin typeface="+mn-lt"/>
            </a:endParaRPr>
          </a:p>
          <a:p>
            <a:pPr>
              <a:defRPr/>
            </a:pPr>
            <a:endParaRPr lang="en-US" sz="600" dirty="0"/>
          </a:p>
          <a:p>
            <a:r>
              <a:rPr lang="en-US" sz="2000" dirty="0" smtClean="0"/>
              <a:t>***</a:t>
            </a:r>
            <a:r>
              <a:rPr lang="en-US" sz="1400" dirty="0" smtClean="0"/>
              <a:t>  PENNDOT PAYMENT/INVOICING – DMVA has Agreed to pay $194,000/FY over four years.   Current Balance is $582,000. DOT will issue invoices at the beginning of April for Annual Payments.</a:t>
            </a:r>
            <a:r>
              <a:rPr lang="en-US" sz="1100" b="1" i="1" dirty="0" smtClean="0"/>
              <a:t>  </a:t>
            </a:r>
            <a:r>
              <a:rPr lang="en-US" sz="1400" b="1" i="1" dirty="0" smtClean="0"/>
              <a:t>(Total Cost was 966,000.00)</a:t>
            </a:r>
            <a:endParaRPr lang="en-US" sz="1100" b="1" i="1" dirty="0" smtClean="0"/>
          </a:p>
        </p:txBody>
      </p:sp>
      <p:sp>
        <p:nvSpPr>
          <p:cNvPr id="16" name="TextBox 15"/>
          <p:cNvSpPr txBox="1"/>
          <p:nvPr/>
        </p:nvSpPr>
        <p:spPr>
          <a:xfrm>
            <a:off x="457200" y="6248400"/>
            <a:ext cx="1988942" cy="338554"/>
          </a:xfrm>
          <a:prstGeom prst="rect">
            <a:avLst/>
          </a:prstGeom>
          <a:noFill/>
        </p:spPr>
        <p:txBody>
          <a:bodyPr wrap="none" rtlCol="0">
            <a:spAutoFit/>
          </a:bodyPr>
          <a:lstStyle/>
          <a:p>
            <a:r>
              <a:rPr lang="en-US" sz="1600" dirty="0" smtClean="0">
                <a:solidFill>
                  <a:schemeClr val="bg1"/>
                </a:solidFill>
              </a:rPr>
              <a:t>As of 27 August 2014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3076"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3077"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3078"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3079"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3080" name="Rectangle 5"/>
          <p:cNvSpPr>
            <a:spLocks noGrp="1" noChangeArrowheads="1"/>
          </p:cNvSpPr>
          <p:nvPr>
            <p:ph type="ctrTitle"/>
          </p:nvPr>
        </p:nvSpPr>
        <p:spPr>
          <a:xfrm>
            <a:off x="457200" y="457200"/>
            <a:ext cx="5791200" cy="400110"/>
          </a:xfrm>
        </p:spPr>
        <p:txBody>
          <a:bodyPr>
            <a:spAutoFit/>
          </a:bodyPr>
          <a:lstStyle/>
          <a:p>
            <a:r>
              <a:rPr lang="en-US" sz="2000" b="1" dirty="0" smtClean="0">
                <a:solidFill>
                  <a:schemeClr val="bg1"/>
                </a:solidFill>
              </a:rPr>
              <a:t>OUTREACH ENGAGEMENTS</a:t>
            </a:r>
          </a:p>
        </p:txBody>
      </p:sp>
      <p:sp>
        <p:nvSpPr>
          <p:cNvPr id="13332" name="TextBox 13"/>
          <p:cNvSpPr txBox="1">
            <a:spLocks noChangeArrowheads="1"/>
          </p:cNvSpPr>
          <p:nvPr/>
        </p:nvSpPr>
        <p:spPr bwMode="auto">
          <a:xfrm>
            <a:off x="457200" y="5943600"/>
            <a:ext cx="2895600" cy="369888"/>
          </a:xfrm>
          <a:prstGeom prst="rect">
            <a:avLst/>
          </a:prstGeom>
          <a:noFill/>
          <a:ln w="9525">
            <a:noFill/>
            <a:miter lim="800000"/>
            <a:headEnd/>
            <a:tailEnd/>
          </a:ln>
        </p:spPr>
        <p:txBody>
          <a:bodyPr>
            <a:spAutoFit/>
          </a:bodyPr>
          <a:lstStyle/>
          <a:p>
            <a:pPr>
              <a:defRPr/>
            </a:pPr>
            <a:r>
              <a:rPr lang="en-US" b="1" dirty="0">
                <a:solidFill>
                  <a:schemeClr val="bg1"/>
                </a:solidFill>
                <a:latin typeface="+mn-lt"/>
              </a:rPr>
              <a:t>As of </a:t>
            </a:r>
            <a:r>
              <a:rPr lang="en-US" b="1" dirty="0" smtClean="0">
                <a:solidFill>
                  <a:schemeClr val="bg1"/>
                </a:solidFill>
                <a:latin typeface="+mn-lt"/>
              </a:rPr>
              <a:t>21 Aug 14</a:t>
            </a:r>
            <a:endParaRPr lang="en-US" b="1" dirty="0">
              <a:solidFill>
                <a:schemeClr val="bg1"/>
              </a:solidFill>
              <a:latin typeface="+mn-lt"/>
            </a:endParaRPr>
          </a:p>
        </p:txBody>
      </p:sp>
      <p:graphicFrame>
        <p:nvGraphicFramePr>
          <p:cNvPr id="14" name="Table 13"/>
          <p:cNvGraphicFramePr>
            <a:graphicFrameLocks noGrp="1"/>
          </p:cNvGraphicFramePr>
          <p:nvPr/>
        </p:nvGraphicFramePr>
        <p:xfrm>
          <a:off x="685800" y="1143000"/>
          <a:ext cx="7833860" cy="4698887"/>
        </p:xfrm>
        <a:graphic>
          <a:graphicData uri="http://schemas.openxmlformats.org/drawingml/2006/table">
            <a:tbl>
              <a:tblPr/>
              <a:tblGrid>
                <a:gridCol w="3214073"/>
                <a:gridCol w="896950"/>
                <a:gridCol w="896951"/>
                <a:gridCol w="822205"/>
                <a:gridCol w="822206"/>
                <a:gridCol w="1181475"/>
              </a:tblGrid>
              <a:tr h="262892">
                <a:tc gridSpan="6">
                  <a:txBody>
                    <a:bodyPr/>
                    <a:lstStyle/>
                    <a:p>
                      <a:pPr algn="ctr" fontAlgn="b"/>
                      <a:r>
                        <a:rPr lang="en-US" sz="2000" b="1" i="0" u="none" strike="noStrike" dirty="0" smtClean="0">
                          <a:solidFill>
                            <a:srgbClr val="000000"/>
                          </a:solidFill>
                          <a:latin typeface="+mn-lt"/>
                          <a:ea typeface="Tahoma" pitchFamily="34" charset="0"/>
                          <a:cs typeface="Tahoma" pitchFamily="34" charset="0"/>
                        </a:rPr>
                        <a:t>Outreach Statistics </a:t>
                      </a:r>
                      <a:endParaRPr lang="en-US" sz="20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31266">
                <a:tc>
                  <a:txBody>
                    <a:bodyPr/>
                    <a:lstStyle/>
                    <a:p>
                      <a:pPr algn="l" fontAlgn="b"/>
                      <a:r>
                        <a:rPr lang="en-US" sz="1200" b="0" i="0" u="none" strike="noStrike" dirty="0">
                          <a:solidFill>
                            <a:srgbClr val="000000"/>
                          </a:solidFill>
                          <a:latin typeface="+mn-lt"/>
                          <a:ea typeface="Tahoma" pitchFamily="34" charset="0"/>
                          <a:cs typeface="Tahoma"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1st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2nd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3rd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4th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n-lt"/>
                          <a:ea typeface="Tahoma" pitchFamily="34" charset="0"/>
                          <a:cs typeface="Tahoma" pitchFamily="34" charset="0"/>
                        </a:rPr>
                        <a:t> </a:t>
                      </a:r>
                      <a:r>
                        <a:rPr lang="en-US" sz="1400" b="1" i="0" u="none" strike="noStrike" dirty="0" smtClean="0">
                          <a:solidFill>
                            <a:srgbClr val="000000"/>
                          </a:solidFill>
                          <a:latin typeface="+mn-lt"/>
                          <a:ea typeface="Tahoma" pitchFamily="34" charset="0"/>
                          <a:cs typeface="Tahoma" pitchFamily="34" charset="0"/>
                        </a:rPr>
                        <a:t>Year to Date</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Outreach Events</a:t>
                      </a:r>
                      <a:r>
                        <a:rPr lang="en-US" sz="1400" b="0" i="0" u="none" strike="noStrike" baseline="0" dirty="0" smtClean="0">
                          <a:solidFill>
                            <a:srgbClr val="000000"/>
                          </a:solidFill>
                          <a:latin typeface="+mn-lt"/>
                          <a:ea typeface="Tahoma" pitchFamily="34" charset="0"/>
                          <a:cs typeface="Tahoma" pitchFamily="34" charset="0"/>
                        </a:rPr>
                        <a:t> Supported</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11</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11</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Mobile Outreach Van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10</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10</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Veteran</a:t>
                      </a:r>
                      <a:r>
                        <a:rPr lang="en-US" sz="1400" b="0" i="0" u="none" strike="noStrike" baseline="0" dirty="0" smtClean="0">
                          <a:solidFill>
                            <a:srgbClr val="000000"/>
                          </a:solidFill>
                          <a:latin typeface="+mn-lt"/>
                          <a:ea typeface="Tahoma" pitchFamily="34" charset="0"/>
                          <a:cs typeface="Tahoma" pitchFamily="34" charset="0"/>
                        </a:rPr>
                        <a:t> Interactions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288</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288</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2648">
                <a:tc>
                  <a:txBody>
                    <a:bodyPr/>
                    <a:lstStyle/>
                    <a:p>
                      <a:pPr algn="l" fontAlgn="b"/>
                      <a:r>
                        <a:rPr lang="en-US" sz="1400" b="0" i="0" u="none" strike="noStrike" dirty="0" smtClean="0">
                          <a:solidFill>
                            <a:srgbClr val="000000"/>
                          </a:solidFill>
                          <a:latin typeface="+mn-lt"/>
                          <a:ea typeface="Tahoma" pitchFamily="34" charset="0"/>
                          <a:cs typeface="Tahoma" pitchFamily="34" charset="0"/>
                        </a:rPr>
                        <a:t>Claim</a:t>
                      </a:r>
                      <a:r>
                        <a:rPr lang="en-US" sz="14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83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83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Legislator</a:t>
                      </a:r>
                      <a:r>
                        <a:rPr lang="en-US" sz="1400" b="0" i="0" u="none" strike="noStrike" baseline="0" dirty="0" smtClean="0">
                          <a:solidFill>
                            <a:srgbClr val="000000"/>
                          </a:solidFill>
                          <a:latin typeface="+mn-lt"/>
                          <a:ea typeface="Tahoma" pitchFamily="34" charset="0"/>
                          <a:cs typeface="Tahoma" pitchFamily="34" charset="0"/>
                        </a:rPr>
                        <a:t> Attended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5584">
                <a:tc gridSpan="6">
                  <a:txBody>
                    <a:bodyPr/>
                    <a:lstStyle/>
                    <a:p>
                      <a:pPr algn="l" fontAlgn="b"/>
                      <a:endParaRPr lang="en-US" sz="1050" b="0" i="0" u="none" strike="noStrike" baseline="0" dirty="0" smtClean="0">
                        <a:solidFill>
                          <a:srgbClr val="000000"/>
                        </a:solidFill>
                        <a:latin typeface="+mn-lt"/>
                        <a:ea typeface="Tahoma" pitchFamily="34" charset="0"/>
                        <a:cs typeface="Tahoma" pitchFamily="34" charset="0"/>
                      </a:endParaRPr>
                    </a:p>
                    <a:p>
                      <a:pPr algn="l" fontAlgn="b"/>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dirty="0" smtClean="0">
                          <a:solidFill>
                            <a:srgbClr val="000000"/>
                          </a:solidFill>
                          <a:latin typeface="+mn-lt"/>
                          <a:ea typeface="Tahoma" pitchFamily="34" charset="0"/>
                          <a:cs typeface="Tahoma" pitchFamily="34" charset="0"/>
                        </a:rPr>
                        <a:t>Notes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none" strike="noStrike" baseline="0" dirty="0" smtClean="0">
                          <a:solidFill>
                            <a:srgbClr val="000000"/>
                          </a:solidFill>
                          <a:latin typeface="Arial"/>
                          <a:ea typeface="Tahoma" pitchFamily="34" charset="0"/>
                          <a:cs typeface="Arial"/>
                        </a:rPr>
                        <a:t>•  </a:t>
                      </a:r>
                      <a:r>
                        <a:rPr lang="en-US" sz="1400" b="0" i="0" u="none" strike="noStrike" baseline="0" dirty="0" smtClean="0">
                          <a:solidFill>
                            <a:srgbClr val="000000"/>
                          </a:solidFill>
                          <a:latin typeface="+mn-lt"/>
                          <a:ea typeface="Tahoma" pitchFamily="34" charset="0"/>
                          <a:cs typeface="Tahoma" pitchFamily="34" charset="0"/>
                        </a:rPr>
                        <a:t>Two outreach vans are operational and supporting outreach events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none" strike="noStrike" baseline="0" dirty="0" smtClean="0">
                          <a:solidFill>
                            <a:srgbClr val="000000"/>
                          </a:solidFill>
                          <a:latin typeface="Arial"/>
                          <a:ea typeface="Tahoma" pitchFamily="34" charset="0"/>
                          <a:cs typeface="Arial"/>
                        </a:rPr>
                        <a:t>•  </a:t>
                      </a:r>
                      <a:r>
                        <a:rPr lang="en-US" sz="1400" b="0" i="0" u="none" strike="noStrike" baseline="0" dirty="0" smtClean="0">
                          <a:solidFill>
                            <a:srgbClr val="000000"/>
                          </a:solidFill>
                          <a:latin typeface="+mn-lt"/>
                          <a:ea typeface="Tahoma" pitchFamily="34" charset="0"/>
                          <a:cs typeface="Tahoma" pitchFamily="34" charset="0"/>
                        </a:rPr>
                        <a:t>Representatives </a:t>
                      </a:r>
                      <a:r>
                        <a:rPr lang="en-US" sz="1400" b="0" i="0" u="none" strike="noStrike" baseline="0" dirty="0" err="1" smtClean="0">
                          <a:solidFill>
                            <a:srgbClr val="000000"/>
                          </a:solidFill>
                          <a:latin typeface="+mn-lt"/>
                          <a:ea typeface="Tahoma" pitchFamily="34" charset="0"/>
                          <a:cs typeface="Tahoma" pitchFamily="34" charset="0"/>
                        </a:rPr>
                        <a:t>Scavello</a:t>
                      </a:r>
                      <a:r>
                        <a:rPr lang="en-US" sz="1400" b="0" i="0" u="none" strike="noStrike" baseline="0" dirty="0" smtClean="0">
                          <a:solidFill>
                            <a:srgbClr val="000000"/>
                          </a:solidFill>
                          <a:latin typeface="+mn-lt"/>
                          <a:ea typeface="Tahoma" pitchFamily="34" charset="0"/>
                          <a:cs typeface="Tahoma" pitchFamily="34" charset="0"/>
                        </a:rPr>
                        <a:t>, Brown, and Pyle attended outreach events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none" strike="noStrike" baseline="0" dirty="0" smtClean="0">
                          <a:solidFill>
                            <a:srgbClr val="000000"/>
                          </a:solidFill>
                          <a:latin typeface="Arial"/>
                          <a:ea typeface="Tahoma" pitchFamily="34" charset="0"/>
                          <a:cs typeface="Arial"/>
                        </a:rPr>
                        <a:t>•  </a:t>
                      </a:r>
                      <a:r>
                        <a:rPr lang="en-US" sz="1400" b="0" i="0" u="none" strike="noStrike" baseline="0" dirty="0" smtClean="0">
                          <a:solidFill>
                            <a:srgbClr val="000000"/>
                          </a:solidFill>
                          <a:latin typeface="+mn-lt"/>
                          <a:ea typeface="Tahoma" pitchFamily="34" charset="0"/>
                          <a:cs typeface="Tahoma" pitchFamily="34" charset="0"/>
                        </a:rPr>
                        <a:t>Representatives from Senator Toomey and Senator Vogel offices attended outreach events</a:t>
                      </a:r>
                      <a:br>
                        <a:rPr lang="en-US" sz="1400" b="0" i="0" u="none" strike="noStrike" baseline="0" dirty="0" smtClean="0">
                          <a:solidFill>
                            <a:srgbClr val="000000"/>
                          </a:solidFill>
                          <a:latin typeface="+mn-lt"/>
                          <a:ea typeface="Tahoma" pitchFamily="34" charset="0"/>
                          <a:cs typeface="Tahoma" pitchFamily="34" charset="0"/>
                        </a:rPr>
                      </a:br>
                      <a:r>
                        <a:rPr lang="en-US" sz="14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baseline="0" dirty="0" smtClean="0">
                          <a:solidFill>
                            <a:srgbClr val="000000"/>
                          </a:solidFill>
                          <a:latin typeface="+mn-lt"/>
                          <a:ea typeface="Tahoma" pitchFamily="34" charset="0"/>
                          <a:cs typeface="Tahoma" pitchFamily="34" charset="0"/>
                        </a:rPr>
                        <a:t>Upcoming Events  September</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none" strike="noStrike" baseline="0" dirty="0" smtClean="0">
                          <a:solidFill>
                            <a:srgbClr val="000000"/>
                          </a:solidFill>
                          <a:latin typeface="Arial"/>
                          <a:ea typeface="Tahoma" pitchFamily="34" charset="0"/>
                          <a:cs typeface="Arial"/>
                        </a:rPr>
                        <a:t>•   </a:t>
                      </a:r>
                      <a:r>
                        <a:rPr lang="en-US" sz="1400" b="0" i="0" u="none" strike="noStrike" baseline="0" dirty="0" smtClean="0">
                          <a:solidFill>
                            <a:srgbClr val="000000"/>
                          </a:solidFill>
                          <a:latin typeface="+mn-lt"/>
                          <a:ea typeface="Tahoma" pitchFamily="34" charset="0"/>
                          <a:cs typeface="Tahoma" pitchFamily="34" charset="0"/>
                        </a:rPr>
                        <a:t>State Senate and Representative Events (Various)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none" strike="noStrike" baseline="0" dirty="0" smtClean="0">
                          <a:solidFill>
                            <a:srgbClr val="000000"/>
                          </a:solidFill>
                          <a:latin typeface="Arial"/>
                          <a:ea typeface="Tahoma" pitchFamily="34" charset="0"/>
                          <a:cs typeface="Arial"/>
                        </a:rPr>
                        <a:t>•   </a:t>
                      </a:r>
                      <a:r>
                        <a:rPr lang="en-US" sz="1400" b="0" i="0" u="none" strike="noStrike" baseline="0" dirty="0" smtClean="0">
                          <a:solidFill>
                            <a:srgbClr val="000000"/>
                          </a:solidFill>
                          <a:latin typeface="+mn-lt"/>
                          <a:ea typeface="Tahoma" pitchFamily="34" charset="0"/>
                          <a:cs typeface="Tahoma" pitchFamily="34" charset="0"/>
                        </a:rPr>
                        <a:t>FTIG Open House, Pinchot State Park Event, </a:t>
                      </a:r>
                      <a:r>
                        <a:rPr lang="en-US" sz="1400" b="0" i="0" u="none" strike="noStrike" baseline="0" dirty="0" err="1" smtClean="0">
                          <a:solidFill>
                            <a:srgbClr val="000000"/>
                          </a:solidFill>
                          <a:latin typeface="+mn-lt"/>
                          <a:ea typeface="Tahoma" pitchFamily="34" charset="0"/>
                          <a:cs typeface="Tahoma" pitchFamily="34" charset="0"/>
                        </a:rPr>
                        <a:t>Pennsdale</a:t>
                      </a:r>
                      <a:r>
                        <a:rPr lang="en-US" sz="1400" b="0" i="0" u="none" strike="noStrike" baseline="0" dirty="0" smtClean="0">
                          <a:solidFill>
                            <a:srgbClr val="000000"/>
                          </a:solidFill>
                          <a:latin typeface="+mn-lt"/>
                          <a:ea typeface="Tahoma" pitchFamily="34" charset="0"/>
                          <a:cs typeface="Tahoma" pitchFamily="34" charset="0"/>
                        </a:rPr>
                        <a:t> Senior Expo, Monaca Veteran’s Breakfast,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Northumberland Senior Expo, Pottstown International Day of Service, Ross Township Community Day,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Representative </a:t>
                      </a:r>
                      <a:r>
                        <a:rPr lang="en-US" sz="1400" b="0" i="0" u="none" strike="noStrike" baseline="0" dirty="0" err="1" smtClean="0">
                          <a:solidFill>
                            <a:srgbClr val="000000"/>
                          </a:solidFill>
                          <a:latin typeface="+mn-lt"/>
                          <a:ea typeface="Tahoma" pitchFamily="34" charset="0"/>
                          <a:cs typeface="Tahoma" pitchFamily="34" charset="0"/>
                        </a:rPr>
                        <a:t>Marsico</a:t>
                      </a:r>
                      <a:r>
                        <a:rPr lang="en-US" sz="1400" b="0" i="0" u="none" strike="noStrike" baseline="0" dirty="0" smtClean="0">
                          <a:solidFill>
                            <a:srgbClr val="000000"/>
                          </a:solidFill>
                          <a:latin typeface="+mn-lt"/>
                          <a:ea typeface="Tahoma" pitchFamily="34" charset="0"/>
                          <a:cs typeface="Tahoma" pitchFamily="34" charset="0"/>
                        </a:rPr>
                        <a:t> Veteran Picnic, Huntingdon NGRC Veteran Expo, Fox 29 Salute to Troops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2052"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53"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54"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5"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6" name="Rectangle 5"/>
          <p:cNvSpPr>
            <a:spLocks noGrp="1" noChangeArrowheads="1"/>
          </p:cNvSpPr>
          <p:nvPr>
            <p:ph type="ctrTitle"/>
          </p:nvPr>
        </p:nvSpPr>
        <p:spPr>
          <a:xfrm>
            <a:off x="457200" y="457200"/>
            <a:ext cx="5791200" cy="400110"/>
          </a:xfrm>
          <a:noFill/>
        </p:spPr>
        <p:txBody>
          <a:bodyPr>
            <a:spAutoFit/>
          </a:bodyPr>
          <a:lstStyle/>
          <a:p>
            <a:r>
              <a:rPr lang="en-US" sz="2000" b="1" dirty="0" smtClean="0">
                <a:solidFill>
                  <a:schemeClr val="bg1"/>
                </a:solidFill>
              </a:rPr>
              <a:t>ACT 66 SUMMARY</a:t>
            </a:r>
          </a:p>
        </p:txBody>
      </p:sp>
      <p:sp>
        <p:nvSpPr>
          <p:cNvPr id="13332" name="TextBox 13"/>
          <p:cNvSpPr txBox="1">
            <a:spLocks noChangeArrowheads="1"/>
          </p:cNvSpPr>
          <p:nvPr/>
        </p:nvSpPr>
        <p:spPr bwMode="auto">
          <a:xfrm>
            <a:off x="457200" y="5943600"/>
            <a:ext cx="2895600" cy="369888"/>
          </a:xfrm>
          <a:prstGeom prst="rect">
            <a:avLst/>
          </a:prstGeom>
          <a:noFill/>
          <a:ln w="9525">
            <a:noFill/>
            <a:miter lim="800000"/>
            <a:headEnd/>
            <a:tailEnd/>
          </a:ln>
        </p:spPr>
        <p:txBody>
          <a:bodyPr>
            <a:spAutoFit/>
          </a:bodyPr>
          <a:lstStyle/>
          <a:p>
            <a:pPr>
              <a:defRPr/>
            </a:pPr>
            <a:r>
              <a:rPr lang="en-US" b="1" dirty="0">
                <a:solidFill>
                  <a:schemeClr val="bg1"/>
                </a:solidFill>
                <a:latin typeface="+mn-lt"/>
              </a:rPr>
              <a:t>As of </a:t>
            </a:r>
            <a:r>
              <a:rPr lang="en-US" b="1" dirty="0" smtClean="0">
                <a:solidFill>
                  <a:schemeClr val="bg1"/>
                </a:solidFill>
                <a:latin typeface="+mn-lt"/>
              </a:rPr>
              <a:t>21 Aug </a:t>
            </a:r>
            <a:r>
              <a:rPr lang="en-US" b="1" dirty="0">
                <a:solidFill>
                  <a:schemeClr val="bg1"/>
                </a:solidFill>
                <a:latin typeface="+mn-lt"/>
              </a:rPr>
              <a:t>14</a:t>
            </a:r>
          </a:p>
        </p:txBody>
      </p:sp>
      <p:graphicFrame>
        <p:nvGraphicFramePr>
          <p:cNvPr id="16" name="Table 15"/>
          <p:cNvGraphicFramePr>
            <a:graphicFrameLocks noGrp="1"/>
          </p:cNvGraphicFramePr>
          <p:nvPr/>
        </p:nvGraphicFramePr>
        <p:xfrm>
          <a:off x="533400" y="1219200"/>
          <a:ext cx="8153403" cy="2255877"/>
        </p:xfrm>
        <a:graphic>
          <a:graphicData uri="http://schemas.openxmlformats.org/drawingml/2006/table">
            <a:tbl>
              <a:tblPr/>
              <a:tblGrid>
                <a:gridCol w="946377"/>
                <a:gridCol w="1383167"/>
                <a:gridCol w="1383167"/>
                <a:gridCol w="1455965"/>
                <a:gridCol w="1739491"/>
                <a:gridCol w="1245236"/>
              </a:tblGrid>
              <a:tr h="273269">
                <a:tc gridSpan="5">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14</a:t>
                      </a:r>
                      <a:r>
                        <a:rPr lang="en-US" sz="1200" b="1" i="0" u="none" strike="noStrike" baseline="0" dirty="0" smtClean="0">
                          <a:solidFill>
                            <a:srgbClr val="000000"/>
                          </a:solidFill>
                          <a:latin typeface="Tahoma" pitchFamily="34" charset="0"/>
                          <a:ea typeface="Tahoma" pitchFamily="34" charset="0"/>
                          <a:cs typeface="Tahoma" pitchFamily="34" charset="0"/>
                        </a:rPr>
                        <a:t> - 15</a:t>
                      </a:r>
                      <a:endParaRPr lang="en-US" sz="1200" b="1" i="0" u="none" strike="noStrike" dirty="0" smtClean="0">
                        <a:solidFill>
                          <a:srgbClr val="000000"/>
                        </a:solidFill>
                        <a:latin typeface="Tahoma" pitchFamily="34" charset="0"/>
                        <a:ea typeface="Tahoma" pitchFamily="34" charset="0"/>
                        <a:cs typeface="Tahoma" pitchFamily="34" charset="0"/>
                      </a:endParaRP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74590">
                <a:tc>
                  <a:txBody>
                    <a:bodyPr/>
                    <a:lstStyle/>
                    <a:p>
                      <a:pPr algn="l" fontAlgn="b"/>
                      <a:r>
                        <a:rPr lang="en-US" sz="1000" b="0" i="0" u="none" strike="noStrike" dirty="0">
                          <a:solidFill>
                            <a:srgbClr val="000000"/>
                          </a:solidFill>
                          <a:latin typeface="Calibri"/>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1st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2nd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3rd Qtr</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4th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696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696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721">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1356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1356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649">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2052</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2052</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304119">
                <a:tc gridSpan="5">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Year to Date Recoveries</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$5,072,110.00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$5,072,110.00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$4,443,636.00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$4,443,636.00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054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$9,515,746.00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smtClean="0">
                          <a:solidFill>
                            <a:srgbClr val="000000"/>
                          </a:solidFill>
                          <a:latin typeface="Tahoma" pitchFamily="34" charset="0"/>
                          <a:ea typeface="Tahoma" pitchFamily="34" charset="0"/>
                          <a:cs typeface="Tahoma" pitchFamily="34" charset="0"/>
                        </a:rPr>
                        <a:t>$9,515,746.00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graphicFrame>
        <p:nvGraphicFramePr>
          <p:cNvPr id="17" name="Table 16"/>
          <p:cNvGraphicFramePr>
            <a:graphicFrameLocks noGrp="1"/>
          </p:cNvGraphicFramePr>
          <p:nvPr/>
        </p:nvGraphicFramePr>
        <p:xfrm>
          <a:off x="533400" y="3657600"/>
          <a:ext cx="8153403" cy="2168306"/>
        </p:xfrm>
        <a:graphic>
          <a:graphicData uri="http://schemas.openxmlformats.org/drawingml/2006/table">
            <a:tbl>
              <a:tblPr/>
              <a:tblGrid>
                <a:gridCol w="946377"/>
                <a:gridCol w="1383167"/>
                <a:gridCol w="1383167"/>
                <a:gridCol w="1455965"/>
                <a:gridCol w="1739491"/>
                <a:gridCol w="1245236"/>
              </a:tblGrid>
              <a:tr h="204952">
                <a:tc gridSpan="5">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13</a:t>
                      </a:r>
                      <a:r>
                        <a:rPr lang="en-US" sz="1200" b="1" i="0" u="none" strike="noStrike" baseline="0" dirty="0" smtClean="0">
                          <a:solidFill>
                            <a:srgbClr val="000000"/>
                          </a:solidFill>
                          <a:latin typeface="Tahoma" pitchFamily="34" charset="0"/>
                          <a:ea typeface="Tahoma" pitchFamily="34" charset="0"/>
                          <a:cs typeface="Tahoma" pitchFamily="34" charset="0"/>
                        </a:rPr>
                        <a:t> – 14 </a:t>
                      </a: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74590">
                <a:tc>
                  <a:txBody>
                    <a:bodyPr/>
                    <a:lstStyle/>
                    <a:p>
                      <a:pPr algn="l" fontAlgn="b"/>
                      <a:r>
                        <a:rPr lang="en-US" sz="1000" b="0" i="0" u="none" strike="noStrike" dirty="0">
                          <a:solidFill>
                            <a:srgbClr val="000000"/>
                          </a:solidFill>
                          <a:latin typeface="Calibri"/>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1st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2nd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3rd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4th Qtr</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313">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1,648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1,601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1,683</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1,798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6,730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5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3,828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3,078</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3,239</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3,956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14,101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5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5,476</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4,679</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4,922</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5,754</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20,831</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263129">
                <a:tc gridSpan="5">
                  <a:txBody>
                    <a:bodyPr/>
                    <a:lstStyle/>
                    <a:p>
                      <a:pPr algn="ctr" fontAlgn="b"/>
                      <a:r>
                        <a:rPr lang="en-US" sz="1200" b="0" i="0" u="none" strike="noStrike" dirty="0">
                          <a:solidFill>
                            <a:srgbClr val="000000"/>
                          </a:solidFill>
                          <a:latin typeface="Tahoma" pitchFamily="34" charset="0"/>
                          <a:ea typeface="Tahoma" pitchFamily="34" charset="0"/>
                          <a:cs typeface="Tahoma" pitchFamily="34" charset="0"/>
                        </a:rPr>
                        <a:t>Year to Date Recoveries</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 </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ODAGVA</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$19,123,495.00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$18,806,739.00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$18,288,671.00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$17,630,846.00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$73,849,751.00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942">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Act 66</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$25,974,879.00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$20,670,859.00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$16,610,648.00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$14,411,848.00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$77,668,234.00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428">
                <a:tc>
                  <a:txBody>
                    <a:bodyPr/>
                    <a:lstStyle/>
                    <a:p>
                      <a:pPr algn="l" fontAlgn="b"/>
                      <a:r>
                        <a:rPr lang="en-US" sz="1200" b="0" i="0" u="none" strike="noStrike" dirty="0">
                          <a:solidFill>
                            <a:srgbClr val="000000"/>
                          </a:solidFill>
                          <a:latin typeface="Tahoma" pitchFamily="34" charset="0"/>
                          <a:ea typeface="Tahoma" pitchFamily="34" charset="0"/>
                          <a:cs typeface="Tahoma" pitchFamily="34" charset="0"/>
                        </a:rPr>
                        <a:t>Total</a:t>
                      </a: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$45,098,374.00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$39,477,598.00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$34,899,319.00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$32,042,694.00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smtClean="0">
                          <a:solidFill>
                            <a:srgbClr val="000000"/>
                          </a:solidFill>
                          <a:latin typeface="Tahoma" pitchFamily="34" charset="0"/>
                          <a:ea typeface="Tahoma" pitchFamily="34" charset="0"/>
                          <a:cs typeface="Tahoma" pitchFamily="34" charset="0"/>
                        </a:rPr>
                        <a:t>$151,517,985.00</a:t>
                      </a:r>
                      <a:endParaRPr lang="en-US" sz="1200" b="0"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Michael Barrett</a:t>
            </a:r>
            <a:endParaRPr lang="en-US" sz="3600" b="1" dirty="0">
              <a:latin typeface="+mj-lt"/>
            </a:endParaRPr>
          </a:p>
          <a:p>
            <a:pPr algn="ctr">
              <a:defRPr/>
            </a:pPr>
            <a:r>
              <a:rPr lang="en-US" sz="3600" b="1" dirty="0" smtClean="0">
                <a:latin typeface="+mj-lt"/>
              </a:rPr>
              <a:t>Chief Counsel </a:t>
            </a:r>
            <a:r>
              <a:rPr lang="en-US" sz="3600" b="1" dirty="0" smtClean="0"/>
              <a:t>Briefing</a:t>
            </a:r>
            <a:endParaRPr lang="en-US" sz="3600" b="1" dirty="0">
              <a:latin typeface="+mj-lt"/>
            </a:endParaRPr>
          </a:p>
          <a:p>
            <a:pPr algn="ctr">
              <a:defRPr/>
            </a:pPr>
            <a:endParaRPr lang="en-US" sz="105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Vietnam </a:t>
            </a:r>
          </a:p>
          <a:p>
            <a:pPr algn="ctr">
              <a:defRPr/>
            </a:pPr>
            <a:r>
              <a:rPr lang="en-US" sz="3600" b="1" dirty="0" smtClean="0">
                <a:latin typeface="+mj-lt"/>
              </a:rPr>
              <a:t>Commemorative Partner Program</a:t>
            </a:r>
            <a:endParaRPr lang="en-US" sz="3600" b="1" dirty="0">
              <a:latin typeface="+mj-lt"/>
            </a:endParaRPr>
          </a:p>
          <a:p>
            <a:pPr algn="ctr">
              <a:defRPr/>
            </a:pPr>
            <a:endParaRPr lang="en-US" sz="1050" b="1" dirty="0">
              <a:latin typeface="+mj-lt"/>
            </a:endParaRPr>
          </a:p>
        </p:txBody>
      </p:sp>
      <p:grpSp>
        <p:nvGrpSpPr>
          <p:cNvPr id="2" name="Group 8"/>
          <p:cNvGrpSpPr/>
          <p:nvPr/>
        </p:nvGrpSpPr>
        <p:grpSpPr>
          <a:xfrm>
            <a:off x="3429000" y="3962400"/>
            <a:ext cx="2286000" cy="2590800"/>
            <a:chOff x="4114800" y="-1143000"/>
            <a:chExt cx="1371600" cy="1465847"/>
          </a:xfrm>
        </p:grpSpPr>
        <p:sp>
          <p:nvSpPr>
            <p:cNvPr id="8" name="Oval 7"/>
            <p:cNvSpPr/>
            <p:nvPr/>
          </p:nvSpPr>
          <p:spPr>
            <a:xfrm>
              <a:off x="4191000" y="-1143000"/>
              <a:ext cx="12192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ietnam Commemorative Partner 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114800" y="-1143000"/>
              <a:ext cx="1371600" cy="1465847"/>
            </a:xfrm>
            <a:prstGeom prst="rect">
              <a:avLst/>
            </a:prstGeom>
            <a:ln>
              <a:noFill/>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57200"/>
            <a:ext cx="5791200" cy="400050"/>
          </a:xfrm>
          <a:noFill/>
        </p:spPr>
        <p:txBody>
          <a:bodyPr wrap="square">
            <a:spAutoFit/>
          </a:bodyPr>
          <a:lstStyle/>
          <a:p>
            <a:r>
              <a:rPr lang="en-US" sz="2000" b="1" dirty="0" smtClean="0">
                <a:solidFill>
                  <a:schemeClr val="bg1"/>
                </a:solidFill>
              </a:rPr>
              <a:t>CHIEF COUNSEL UPDATE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t>
            </a:r>
          </a:p>
        </p:txBody>
      </p:sp>
      <p:sp>
        <p:nvSpPr>
          <p:cNvPr id="19" name="Text Box 15"/>
          <p:cNvSpPr txBox="1">
            <a:spLocks noChangeArrowheads="1"/>
          </p:cNvSpPr>
          <p:nvPr/>
        </p:nvSpPr>
        <p:spPr bwMode="auto">
          <a:xfrm>
            <a:off x="457200" y="5943600"/>
            <a:ext cx="19812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 20 AUG 14</a:t>
            </a:r>
            <a:endParaRPr lang="en-US" sz="1600" dirty="0">
              <a:solidFill>
                <a:schemeClr val="bg1"/>
              </a:solidFill>
              <a:latin typeface="+mj-lt"/>
            </a:endParaRPr>
          </a:p>
        </p:txBody>
      </p:sp>
      <p:sp>
        <p:nvSpPr>
          <p:cNvPr id="12" name="Rectangle 11"/>
          <p:cNvSpPr/>
          <p:nvPr/>
        </p:nvSpPr>
        <p:spPr>
          <a:xfrm>
            <a:off x="533400" y="1143000"/>
            <a:ext cx="8229600" cy="4524315"/>
          </a:xfrm>
          <a:prstGeom prst="rect">
            <a:avLst/>
          </a:prstGeom>
        </p:spPr>
        <p:txBody>
          <a:bodyPr wrap="square">
            <a:spAutoFit/>
          </a:bodyPr>
          <a:lstStyle/>
          <a:p>
            <a:pPr>
              <a:buNone/>
            </a:pPr>
            <a:r>
              <a:rPr lang="en-US" b="1" u="sng" dirty="0" smtClean="0"/>
              <a:t>Veterans Services</a:t>
            </a:r>
          </a:p>
          <a:p>
            <a:pPr>
              <a:buNone/>
            </a:pPr>
            <a:endParaRPr lang="en-US" dirty="0" smtClean="0"/>
          </a:p>
          <a:p>
            <a:pPr>
              <a:buNone/>
            </a:pPr>
            <a:r>
              <a:rPr lang="en-US" dirty="0" smtClean="0"/>
              <a:t>Chapter 5, Proposed changes to Regulations, 43 Pa. Code</a:t>
            </a:r>
          </a:p>
          <a:p>
            <a:r>
              <a:rPr lang="en-US" dirty="0" smtClean="0"/>
              <a:t>     </a:t>
            </a:r>
          </a:p>
          <a:p>
            <a:pPr>
              <a:buFont typeface="Arial" pitchFamily="34" charset="0"/>
              <a:buChar char="•"/>
            </a:pPr>
            <a:r>
              <a:rPr lang="en-US" dirty="0" smtClean="0"/>
              <a:t>     5.11-5.20- Education Gratuity Program</a:t>
            </a:r>
          </a:p>
          <a:p>
            <a:pPr>
              <a:buFont typeface="Arial" pitchFamily="34" charset="0"/>
              <a:buChar char="•"/>
            </a:pPr>
            <a:r>
              <a:rPr lang="en-US" dirty="0" smtClean="0"/>
              <a:t>     5.21-5.27-Disabled Veterans’ Real Estate Exemption Program</a:t>
            </a:r>
          </a:p>
          <a:p>
            <a:pPr>
              <a:buFont typeface="Arial" pitchFamily="34" charset="0"/>
              <a:buChar char="•"/>
            </a:pPr>
            <a:r>
              <a:rPr lang="en-US" dirty="0" smtClean="0"/>
              <a:t>     5.31-5.36- Blind Veterans Pension</a:t>
            </a:r>
          </a:p>
          <a:p>
            <a:pPr>
              <a:buFont typeface="Arial" pitchFamily="34" charset="0"/>
              <a:buChar char="•"/>
            </a:pPr>
            <a:r>
              <a:rPr lang="en-US" dirty="0" smtClean="0"/>
              <a:t>     5.41-5.46-Existing Paralyzed Veteran’s Pension</a:t>
            </a:r>
          </a:p>
          <a:p>
            <a:pPr>
              <a:buFont typeface="Arial" pitchFamily="34" charset="0"/>
              <a:buChar char="•"/>
            </a:pPr>
            <a:r>
              <a:rPr lang="en-US" dirty="0" smtClean="0"/>
              <a:t>     5.41-5.46-Proposed Regulations if the Amputee and Paralyzed Veteran’s Pension Bill passes</a:t>
            </a:r>
          </a:p>
          <a:p>
            <a:pPr>
              <a:buNone/>
            </a:pPr>
            <a:r>
              <a:rPr lang="en-US" b="1" dirty="0" smtClean="0"/>
              <a:t> </a:t>
            </a:r>
            <a:endParaRPr lang="en-US" u="sng" dirty="0" smtClean="0"/>
          </a:p>
          <a:p>
            <a:pPr>
              <a:buNone/>
            </a:pPr>
            <a:r>
              <a:rPr lang="en-US" b="1" u="sng" dirty="0" smtClean="0"/>
              <a:t>Bureau of Veterans Homes</a:t>
            </a:r>
            <a:endParaRPr lang="en-US" u="sng" dirty="0" smtClean="0"/>
          </a:p>
          <a:p>
            <a:pPr>
              <a:buNone/>
            </a:pPr>
            <a:endParaRPr lang="en-US" dirty="0" smtClean="0"/>
          </a:p>
          <a:p>
            <a:pPr>
              <a:buFont typeface="Arial" pitchFamily="34" charset="0"/>
              <a:buChar char="•"/>
            </a:pPr>
            <a:r>
              <a:rPr lang="en-US" dirty="0" smtClean="0"/>
              <a:t>     Chapter 7, Proposed Veterans Homes Regulations</a:t>
            </a:r>
          </a:p>
          <a:p>
            <a:pPr>
              <a:buNone/>
            </a:pPr>
            <a:r>
              <a:rPr lang="en-US" dirty="0" smtClean="0"/>
              <a:t> </a:t>
            </a:r>
          </a:p>
          <a:p>
            <a:r>
              <a:rPr lang="en-US" b="1" dirty="0" smtClean="0"/>
              <a:t>Underlines are added material and Brackets are to be deleted</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Dusty Durand</a:t>
            </a:r>
            <a:endParaRPr lang="en-US" sz="3600" b="1" dirty="0">
              <a:latin typeface="+mj-lt"/>
            </a:endParaRPr>
          </a:p>
          <a:p>
            <a:pPr algn="ctr">
              <a:defRPr/>
            </a:pPr>
            <a:r>
              <a:rPr lang="en-US" sz="3600" b="1" dirty="0" smtClean="0">
                <a:latin typeface="+mj-lt"/>
              </a:rPr>
              <a:t>Legislative </a:t>
            </a:r>
            <a:r>
              <a:rPr lang="en-US" sz="3600" b="1" dirty="0" smtClean="0"/>
              <a:t>Briefing</a:t>
            </a:r>
            <a:endParaRPr lang="en-US" sz="3600" b="1" dirty="0">
              <a:latin typeface="+mj-lt"/>
            </a:endParaRPr>
          </a:p>
          <a:p>
            <a:pPr algn="ctr">
              <a:defRPr/>
            </a:pPr>
            <a:endParaRPr lang="en-US" sz="1050" b="1"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a:stretch>
            <a:fillRect/>
          </a:stretch>
        </p:blipFill>
        <p:spPr bwMode="auto">
          <a:xfrm>
            <a:off x="455613" y="381000"/>
            <a:ext cx="82311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5715000" cy="400110"/>
          </a:xfrm>
          <a:noFill/>
        </p:spPr>
        <p:txBody>
          <a:bodyPr wrap="square">
            <a:spAutoFit/>
          </a:bodyPr>
          <a:lstStyle/>
          <a:p>
            <a:r>
              <a:rPr lang="en-US" sz="2000" b="1" dirty="0" smtClean="0">
                <a:solidFill>
                  <a:schemeClr val="bg1"/>
                </a:solidFill>
              </a:rPr>
              <a:t>CURRENT LEGISLATIVE PRIORITIES</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
        <p:nvSpPr>
          <p:cNvPr id="15" name="Text Box 4"/>
          <p:cNvSpPr txBox="1">
            <a:spLocks noChangeArrowheads="1"/>
          </p:cNvSpPr>
          <p:nvPr/>
        </p:nvSpPr>
        <p:spPr bwMode="auto">
          <a:xfrm>
            <a:off x="381000" y="1219200"/>
            <a:ext cx="8229600" cy="4428125"/>
          </a:xfrm>
          <a:prstGeom prst="rect">
            <a:avLst/>
          </a:prstGeom>
          <a:noFill/>
          <a:ln w="9525">
            <a:noFill/>
            <a:miter lim="800000"/>
            <a:headEnd/>
            <a:tailEnd/>
          </a:ln>
        </p:spPr>
        <p:txBody>
          <a:bodyPr wrap="square" lIns="91430" tIns="45715" rIns="91430" bIns="45715">
            <a:spAutoFit/>
          </a:bodyPr>
          <a:lstStyle/>
          <a:p>
            <a:pPr marL="457200" indent="-457200" algn="ctr"/>
            <a:endParaRPr lang="en-US" b="1" dirty="0" smtClean="0"/>
          </a:p>
          <a:p>
            <a:pPr marL="457200" indent="-457200">
              <a:lnSpc>
                <a:spcPts val="2880"/>
              </a:lnSpc>
              <a:buFont typeface="+mj-lt"/>
              <a:buAutoNum type="arabicPeriod"/>
            </a:pPr>
            <a:r>
              <a:rPr lang="en-US" dirty="0" smtClean="0"/>
              <a:t>SB 1129/</a:t>
            </a:r>
            <a:r>
              <a:rPr lang="en-US" dirty="0" err="1" smtClean="0"/>
              <a:t>Sen</a:t>
            </a:r>
            <a:r>
              <a:rPr lang="en-US" dirty="0" smtClean="0"/>
              <a:t> Robbins: Amputee and Paralyzed Veteran Pension, Senate Appropriations Comm. 06MAY14</a:t>
            </a:r>
          </a:p>
          <a:p>
            <a:pPr marL="457200" indent="-457200">
              <a:lnSpc>
                <a:spcPts val="2880"/>
              </a:lnSpc>
              <a:buFont typeface="+mj-lt"/>
              <a:buAutoNum type="arabicPeriod"/>
            </a:pPr>
            <a:r>
              <a:rPr lang="en-US" dirty="0" smtClean="0"/>
              <a:t>HB 107/Rep </a:t>
            </a:r>
            <a:r>
              <a:rPr lang="en-US" dirty="0" err="1" smtClean="0"/>
              <a:t>Heffley</a:t>
            </a:r>
            <a:r>
              <a:rPr lang="en-US" dirty="0" smtClean="0"/>
              <a:t>: Military education and training considered for professional credentials, Re-referred to Senate Appropriations Comm. 07MAY13</a:t>
            </a:r>
          </a:p>
          <a:p>
            <a:pPr marL="457200" indent="-457200">
              <a:lnSpc>
                <a:spcPts val="2880"/>
              </a:lnSpc>
              <a:buFont typeface="+mj-lt"/>
              <a:buAutoNum type="arabicPeriod"/>
            </a:pPr>
            <a:r>
              <a:rPr lang="en-US" dirty="0" smtClean="0"/>
              <a:t>HB 472/Rep </a:t>
            </a:r>
            <a:r>
              <a:rPr lang="en-US" dirty="0" err="1" smtClean="0"/>
              <a:t>Barrar</a:t>
            </a:r>
            <a:r>
              <a:rPr lang="en-US" dirty="0" smtClean="0"/>
              <a:t>: Education/PA Residency to Military/Veterans, Senate Education Comm. 16APR14</a:t>
            </a:r>
          </a:p>
          <a:p>
            <a:pPr marL="457200" indent="-457200">
              <a:lnSpc>
                <a:spcPts val="2880"/>
              </a:lnSpc>
              <a:buFont typeface="+mj-lt"/>
              <a:buAutoNum type="arabicPeriod"/>
            </a:pPr>
            <a:r>
              <a:rPr lang="en-US" dirty="0" smtClean="0"/>
              <a:t>SB 803/</a:t>
            </a:r>
            <a:r>
              <a:rPr lang="en-US" dirty="0" err="1" smtClean="0"/>
              <a:t>Sen</a:t>
            </a:r>
            <a:r>
              <a:rPr lang="en-US" dirty="0" smtClean="0"/>
              <a:t> Baker: Exempt active duty military pay from the local earned income tax, House and referred to House Finance Comm. 10JUN14</a:t>
            </a:r>
          </a:p>
          <a:p>
            <a:pPr marL="457200" lvl="0" indent="-457200">
              <a:lnSpc>
                <a:spcPts val="2880"/>
              </a:lnSpc>
              <a:buFont typeface="+mj-lt"/>
              <a:buAutoNum type="arabicPeriod"/>
            </a:pPr>
            <a:r>
              <a:rPr lang="en-US" dirty="0" smtClean="0"/>
              <a:t>SB 1224/</a:t>
            </a:r>
            <a:r>
              <a:rPr lang="en-US" dirty="0" err="1" smtClean="0"/>
              <a:t>Sen</a:t>
            </a:r>
            <a:r>
              <a:rPr lang="en-US" dirty="0" smtClean="0"/>
              <a:t> Vance: Extends pharmaceutical cost saving measures to veterans residing in assisted living residences and personal care homes, Re-referred to Senate Appropriations Comm. 07MAY13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Andrew Ruscavage</a:t>
            </a:r>
            <a:endParaRPr lang="en-US" sz="3600" b="1" dirty="0">
              <a:latin typeface="+mj-lt"/>
            </a:endParaRPr>
          </a:p>
          <a:p>
            <a:pPr algn="ctr">
              <a:defRPr/>
            </a:pPr>
            <a:r>
              <a:rPr lang="en-US" sz="3600" b="1" dirty="0" smtClean="0">
                <a:latin typeface="+mj-lt"/>
              </a:rPr>
              <a:t>Veterans Homes </a:t>
            </a:r>
            <a:r>
              <a:rPr lang="en-US" sz="3600" b="1" dirty="0" smtClean="0"/>
              <a:t>Briefing</a:t>
            </a:r>
            <a:endParaRPr lang="en-US" sz="3600" b="1" dirty="0">
              <a:latin typeface="+mj-lt"/>
            </a:endParaRPr>
          </a:p>
          <a:p>
            <a:pPr algn="ctr">
              <a:defRPr/>
            </a:pPr>
            <a:endParaRPr lang="en-US" sz="105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3"/>
          <a:srcRect/>
          <a:stretch>
            <a:fillRect/>
          </a:stretch>
        </p:blipFill>
        <p:spPr bwMode="auto">
          <a:xfrm>
            <a:off x="455613" y="381000"/>
            <a:ext cx="8232775" cy="649288"/>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4"/>
          <a:srcRect/>
          <a:stretch>
            <a:fillRect/>
          </a:stretch>
        </p:blipFill>
        <p:spPr bwMode="auto">
          <a:xfrm>
            <a:off x="457200" y="5946775"/>
            <a:ext cx="8382000" cy="377825"/>
          </a:xfrm>
          <a:prstGeom prst="rect">
            <a:avLst/>
          </a:prstGeom>
          <a:noFill/>
          <a:ln w="9525">
            <a:noFill/>
            <a:miter lim="800000"/>
            <a:headEnd/>
            <a:tailEnd/>
          </a:ln>
        </p:spPr>
      </p:pic>
      <p:sp>
        <p:nvSpPr>
          <p:cNvPr id="6"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7"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8"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9"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sp>
        <p:nvSpPr>
          <p:cNvPr id="10"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smtClean="0">
                <a:solidFill>
                  <a:schemeClr val="bg1"/>
                </a:solidFill>
                <a:latin typeface="+mn-lt"/>
              </a:rPr>
              <a:t>As </a:t>
            </a:r>
            <a:r>
              <a:rPr lang="en-US" sz="1600" dirty="0">
                <a:solidFill>
                  <a:schemeClr val="bg1"/>
                </a:solidFill>
                <a:latin typeface="+mn-lt"/>
              </a:rPr>
              <a:t>of </a:t>
            </a:r>
            <a:r>
              <a:rPr lang="en-US" sz="1600" dirty="0" smtClean="0">
                <a:solidFill>
                  <a:schemeClr val="bg1"/>
                </a:solidFill>
                <a:latin typeface="+mn-lt"/>
              </a:rPr>
              <a:t>31 Aug 14</a:t>
            </a:r>
            <a:endParaRPr lang="en-US" sz="1600" dirty="0">
              <a:solidFill>
                <a:schemeClr val="bg1"/>
              </a:solidFill>
              <a:latin typeface="+mn-lt"/>
            </a:endParaRPr>
          </a:p>
        </p:txBody>
      </p:sp>
      <p:sp>
        <p:nvSpPr>
          <p:cNvPr id="11" name="Rectangle 3"/>
          <p:cNvSpPr txBox="1">
            <a:spLocks noChangeArrowheads="1"/>
          </p:cNvSpPr>
          <p:nvPr/>
        </p:nvSpPr>
        <p:spPr bwMode="auto">
          <a:xfrm>
            <a:off x="457200" y="1143000"/>
            <a:ext cx="8458200" cy="16002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dirty="0">
                <a:latin typeface="+mn-lt"/>
                <a:cs typeface="+mn-cs"/>
              </a:rPr>
              <a:t>Total State Veterans’ Homes Occupancy:  </a:t>
            </a:r>
            <a:r>
              <a:rPr lang="en-US" b="1" dirty="0" smtClean="0">
                <a:solidFill>
                  <a:srgbClr val="000099"/>
                </a:solidFill>
                <a:latin typeface="+mn-lt"/>
                <a:cs typeface="+mn-cs"/>
              </a:rPr>
              <a:t>91%</a:t>
            </a:r>
          </a:p>
          <a:p>
            <a:pPr marL="342900" indent="-342900">
              <a:spcBef>
                <a:spcPct val="20000"/>
              </a:spcBef>
              <a:defRPr/>
            </a:pPr>
            <a:r>
              <a:rPr lang="en-US" b="1" dirty="0" smtClean="0">
                <a:solidFill>
                  <a:srgbClr val="000099"/>
                </a:solidFill>
              </a:rPr>
              <a:t>      </a:t>
            </a:r>
            <a:r>
              <a:rPr lang="en-US" b="1" dirty="0" smtClean="0"/>
              <a:t> -  </a:t>
            </a:r>
            <a:r>
              <a:rPr lang="en-US" sz="1600" dirty="0" smtClean="0">
                <a:latin typeface="+mn-lt"/>
                <a:cs typeface="+mn-cs"/>
              </a:rPr>
              <a:t>Total </a:t>
            </a:r>
            <a:r>
              <a:rPr lang="en-US" sz="1600" dirty="0">
                <a:latin typeface="+mn-lt"/>
                <a:cs typeface="+mn-cs"/>
              </a:rPr>
              <a:t>State Veterans’ Homes Non-Veteran Census Percentage:  </a:t>
            </a:r>
            <a:r>
              <a:rPr lang="en-US" sz="1600" b="1" dirty="0">
                <a:solidFill>
                  <a:schemeClr val="accent2"/>
                </a:solidFill>
                <a:latin typeface="+mn-lt"/>
                <a:cs typeface="+mn-cs"/>
              </a:rPr>
              <a:t>10%</a:t>
            </a:r>
          </a:p>
          <a:p>
            <a:pPr marL="342900" indent="-342900">
              <a:spcBef>
                <a:spcPct val="20000"/>
              </a:spcBef>
              <a:buFont typeface="Arial" charset="0"/>
              <a:buChar char="•"/>
              <a:defRPr/>
            </a:pPr>
            <a:r>
              <a:rPr lang="en-US" dirty="0">
                <a:latin typeface="+mn-lt"/>
                <a:cs typeface="+mn-cs"/>
              </a:rPr>
              <a:t>State Veterans’ Homes Nursing Care (NC) / Dementia (DEM) Occupancy:  </a:t>
            </a:r>
            <a:r>
              <a:rPr lang="en-US" b="1" dirty="0" smtClean="0">
                <a:solidFill>
                  <a:srgbClr val="000099"/>
                </a:solidFill>
                <a:latin typeface="+mn-lt"/>
                <a:cs typeface="+mn-cs"/>
              </a:rPr>
              <a:t>95%</a:t>
            </a:r>
            <a:endParaRPr lang="en-US" b="1" dirty="0">
              <a:solidFill>
                <a:srgbClr val="000099"/>
              </a:solidFill>
              <a:latin typeface="+mn-lt"/>
              <a:cs typeface="+mn-cs"/>
            </a:endParaRPr>
          </a:p>
          <a:p>
            <a:pPr marL="342900" indent="-342900">
              <a:spcBef>
                <a:spcPct val="20000"/>
              </a:spcBef>
              <a:buFont typeface="Arial" charset="0"/>
              <a:buChar char="•"/>
              <a:defRPr/>
            </a:pPr>
            <a:r>
              <a:rPr lang="en-US" dirty="0">
                <a:latin typeface="+mn-lt"/>
                <a:cs typeface="+mn-cs"/>
              </a:rPr>
              <a:t>State Veterans’ Homes Personal Care (PC) / Domiciliary (DOM) Occupancy:  </a:t>
            </a:r>
            <a:r>
              <a:rPr lang="en-US" b="1" dirty="0" smtClean="0">
                <a:solidFill>
                  <a:srgbClr val="000099"/>
                </a:solidFill>
                <a:latin typeface="+mn-lt"/>
                <a:cs typeface="+mn-cs"/>
              </a:rPr>
              <a:t>79%</a:t>
            </a:r>
            <a:endParaRPr lang="en-US" b="1" dirty="0">
              <a:solidFill>
                <a:srgbClr val="000099"/>
              </a:solidFill>
              <a:latin typeface="+mn-lt"/>
              <a:cs typeface="+mn-cs"/>
            </a:endParaRPr>
          </a:p>
        </p:txBody>
      </p:sp>
      <p:sp>
        <p:nvSpPr>
          <p:cNvPr id="13" name="Rectangle 12"/>
          <p:cNvSpPr/>
          <p:nvPr/>
        </p:nvSpPr>
        <p:spPr>
          <a:xfrm>
            <a:off x="304800" y="5334000"/>
            <a:ext cx="8610600" cy="523220"/>
          </a:xfrm>
          <a:prstGeom prst="rect">
            <a:avLst/>
          </a:prstGeom>
        </p:spPr>
        <p:txBody>
          <a:bodyPr wrap="square">
            <a:spAutoFit/>
          </a:bodyPr>
          <a:lstStyle/>
          <a:p>
            <a:pPr>
              <a:defRPr/>
            </a:pPr>
            <a:endParaRPr lang="en-US" sz="1400" i="1" u="sng" dirty="0" smtClean="0">
              <a:latin typeface="+mn-lt"/>
            </a:endParaRPr>
          </a:p>
          <a:p>
            <a:pPr>
              <a:defRPr/>
            </a:pPr>
            <a:r>
              <a:rPr lang="en-US" sz="1400" i="1" u="sng" dirty="0" smtClean="0">
                <a:latin typeface="+mn-lt"/>
              </a:rPr>
              <a:t>Source </a:t>
            </a:r>
            <a:r>
              <a:rPr lang="en-US" sz="1400" i="1" u="sng" dirty="0">
                <a:latin typeface="+mn-lt"/>
              </a:rPr>
              <a:t>of National Data</a:t>
            </a:r>
            <a:r>
              <a:rPr lang="en-US" sz="1400" dirty="0">
                <a:latin typeface="+mn-lt"/>
              </a:rPr>
              <a:t>:  Department of Veterans Affairs’ nation-wide census report for State Veterans’ Homes.</a:t>
            </a:r>
          </a:p>
        </p:txBody>
      </p:sp>
      <p:graphicFrame>
        <p:nvGraphicFramePr>
          <p:cNvPr id="1046" name="Object 22"/>
          <p:cNvGraphicFramePr>
            <a:graphicFrameLocks noGrp="1" noChangeAspect="1"/>
          </p:cNvGraphicFramePr>
          <p:nvPr/>
        </p:nvGraphicFramePr>
        <p:xfrm>
          <a:off x="1295400" y="2057400"/>
          <a:ext cx="5715000" cy="4519647"/>
        </p:xfrm>
        <a:graphic>
          <a:graphicData uri="http://schemas.openxmlformats.org/presentationml/2006/ole">
            <p:oleObj spid="_x0000_s74754" name="Worksheet" r:id="rId5" imgW="9360027" imgH="5200650" progId="Excel.Sheet.8">
              <p:embed/>
            </p:oleObj>
          </a:graphicData>
        </a:graphic>
      </p:graphicFrame>
    </p:spTree>
    <p:extLst>
      <p:ext uri="{BB962C8B-B14F-4D97-AF65-F5344CB8AC3E}">
        <p14:creationId xmlns="" xmlns:p14="http://schemas.microsoft.com/office/powerpoint/2010/main" val="3654071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3" name="TextBox 2"/>
          <p:cNvSpPr txBox="1"/>
          <p:nvPr/>
        </p:nvSpPr>
        <p:spPr>
          <a:xfrm>
            <a:off x="457200" y="1439882"/>
            <a:ext cx="8305800" cy="3970318"/>
          </a:xfrm>
          <a:prstGeom prst="rect">
            <a:avLst/>
          </a:prstGeom>
          <a:noFill/>
        </p:spPr>
        <p:txBody>
          <a:bodyPr wrap="square" rtlCol="0">
            <a:spAutoFit/>
          </a:bodyPr>
          <a:lstStyle/>
          <a:p>
            <a:pPr algn="ctr"/>
            <a:r>
              <a:rPr lang="en-US" b="1" dirty="0" smtClean="0"/>
              <a:t>Licensure - Gino J. </a:t>
            </a:r>
            <a:r>
              <a:rPr lang="en-US" b="1" dirty="0" err="1" smtClean="0"/>
              <a:t>Merli</a:t>
            </a:r>
            <a:r>
              <a:rPr lang="en-US" b="1" dirty="0" smtClean="0"/>
              <a:t> Veterans’ Center -  Scranton PA</a:t>
            </a:r>
          </a:p>
          <a:p>
            <a:endParaRPr lang="en-US" dirty="0"/>
          </a:p>
          <a:p>
            <a:r>
              <a:rPr lang="en-US" dirty="0"/>
              <a:t>Based on a Medicaid </a:t>
            </a:r>
            <a:r>
              <a:rPr lang="en-US" dirty="0" smtClean="0"/>
              <a:t>Recertification Compliance Survey completed </a:t>
            </a:r>
            <a:r>
              <a:rPr lang="en-US" dirty="0"/>
              <a:t>on June 20, 2014, it was </a:t>
            </a:r>
            <a:r>
              <a:rPr lang="en-US" dirty="0" smtClean="0"/>
              <a:t>determined that </a:t>
            </a:r>
            <a:r>
              <a:rPr lang="en-US" dirty="0"/>
              <a:t>the Gino J. </a:t>
            </a:r>
            <a:r>
              <a:rPr lang="en-US" dirty="0" err="1"/>
              <a:t>Merli</a:t>
            </a:r>
            <a:r>
              <a:rPr lang="en-US" dirty="0"/>
              <a:t> Veterans Center </a:t>
            </a:r>
            <a:r>
              <a:rPr lang="en-US" dirty="0" smtClean="0"/>
              <a:t>(GMVC) was </a:t>
            </a:r>
            <a:r>
              <a:rPr lang="en-US" dirty="0"/>
              <a:t>not </a:t>
            </a:r>
            <a:r>
              <a:rPr lang="en-US" dirty="0" smtClean="0"/>
              <a:t>in compliance </a:t>
            </a:r>
            <a:r>
              <a:rPr lang="en-US" dirty="0"/>
              <a:t>with the </a:t>
            </a:r>
            <a:r>
              <a:rPr lang="en-US" dirty="0" smtClean="0"/>
              <a:t>requirements for Long Term </a:t>
            </a:r>
            <a:r>
              <a:rPr lang="en-US" dirty="0"/>
              <a:t>Care Facilities and the </a:t>
            </a:r>
            <a:r>
              <a:rPr lang="en-US" dirty="0" smtClean="0"/>
              <a:t>Commonwealth </a:t>
            </a:r>
            <a:r>
              <a:rPr lang="en-US" dirty="0"/>
              <a:t>of Pennsylvania Long </a:t>
            </a:r>
            <a:r>
              <a:rPr lang="en-US" dirty="0" smtClean="0"/>
              <a:t>Term Licensure </a:t>
            </a:r>
            <a:r>
              <a:rPr lang="en-US" dirty="0"/>
              <a:t>Regulations</a:t>
            </a:r>
            <a:r>
              <a:rPr lang="en-US" dirty="0" smtClean="0"/>
              <a:t>.  GMVC obtained 13 deficiencies during this annual inspection, the state average for an annual inspection is 6.7 deficiencies.</a:t>
            </a:r>
          </a:p>
          <a:p>
            <a:endParaRPr lang="en-US" dirty="0" smtClean="0"/>
          </a:p>
          <a:p>
            <a:r>
              <a:rPr lang="en-US" dirty="0" smtClean="0"/>
              <a:t>Based on this survey the Department of Health (DOH) issued a Provisional I License to GMVC effective June 20, 2014 to December 20, 2014 for failure to enforce the rules necessary to ensure the health and safety of the residents.  </a:t>
            </a:r>
          </a:p>
          <a:p>
            <a:endParaRPr lang="en-US" dirty="0" smtClean="0"/>
          </a:p>
          <a:p>
            <a:r>
              <a:rPr lang="en-US" dirty="0" smtClean="0"/>
              <a:t>A Plan of Correction to remedy the deficiencies has been developed by the GMVC management and staff and has been accepted by DOH.  </a:t>
            </a:r>
            <a:endParaRPr lang="en-US" dirty="0"/>
          </a:p>
        </p:txBody>
      </p:sp>
    </p:spTree>
    <p:extLst>
      <p:ext uri="{BB962C8B-B14F-4D97-AF65-F5344CB8AC3E}">
        <p14:creationId xmlns="" xmlns:p14="http://schemas.microsoft.com/office/powerpoint/2010/main" val="4133967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0" name="TextBox 9"/>
          <p:cNvSpPr txBox="1"/>
          <p:nvPr/>
        </p:nvSpPr>
        <p:spPr>
          <a:xfrm>
            <a:off x="457201" y="1295400"/>
            <a:ext cx="8305800" cy="4301177"/>
          </a:xfrm>
          <a:prstGeom prst="rect">
            <a:avLst/>
          </a:prstGeom>
          <a:noFill/>
        </p:spPr>
        <p:txBody>
          <a:bodyPr wrap="square" rtlCol="0">
            <a:spAutoFit/>
          </a:bodyPr>
          <a:lstStyle/>
          <a:p>
            <a:pPr algn="ctr"/>
            <a:r>
              <a:rPr lang="en-US" b="1" dirty="0" smtClean="0"/>
              <a:t>Provisional Licensure: </a:t>
            </a:r>
          </a:p>
          <a:p>
            <a:pPr algn="ctr"/>
            <a:endParaRPr lang="en-US" sz="1050" b="1" dirty="0" smtClean="0"/>
          </a:p>
          <a:p>
            <a:r>
              <a:rPr lang="en-US" dirty="0" smtClean="0"/>
              <a:t>DOH has the authority to determine the compliance of the long term care facility as it relates to license authority. </a:t>
            </a:r>
          </a:p>
          <a:p>
            <a:endParaRPr lang="en-US" sz="1050" dirty="0"/>
          </a:p>
          <a:p>
            <a:r>
              <a:rPr lang="en-US" dirty="0" smtClean="0"/>
              <a:t>A provisional license is issued if there are numerous deficiencies or a serious specific deficiency.  The provisional license is issued for a set period of time not more than 6 months and it may be renewed at the discretion of the Department but no more than three times.  Sanctions can be placed on the home if compliance is not achieved, a plan of correction is a sanction that is commonly seen in responding to DOH deficiencies.  Other sanctions that may be imposed include limitation or suspension of admissions, refusal to renew license, or suspension of license.  </a:t>
            </a:r>
          </a:p>
          <a:p>
            <a:endParaRPr lang="en-US" sz="1050" dirty="0" smtClean="0"/>
          </a:p>
          <a:p>
            <a:r>
              <a:rPr lang="en-US" dirty="0" smtClean="0"/>
              <a:t>As stated earlier GMVC has an approved plan of correction and no further sanctions have been imposed.  </a:t>
            </a:r>
          </a:p>
          <a:p>
            <a:endParaRPr lang="en-US" sz="1050" dirty="0"/>
          </a:p>
          <a:p>
            <a:r>
              <a:rPr lang="en-US" dirty="0" smtClean="0"/>
              <a:t>Upon substantial compliance with regulations, a regular license will be re-issued.  </a:t>
            </a:r>
            <a:endParaRPr lang="en-US" dirty="0"/>
          </a:p>
        </p:txBody>
      </p:sp>
    </p:spTree>
    <p:extLst>
      <p:ext uri="{BB962C8B-B14F-4D97-AF65-F5344CB8AC3E}">
        <p14:creationId xmlns="" xmlns:p14="http://schemas.microsoft.com/office/powerpoint/2010/main" val="2887256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5946775"/>
            <a:ext cx="83058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1430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2" name="TextBox 11"/>
          <p:cNvSpPr txBox="1"/>
          <p:nvPr/>
        </p:nvSpPr>
        <p:spPr>
          <a:xfrm>
            <a:off x="457201" y="4209871"/>
            <a:ext cx="8305800" cy="1200329"/>
          </a:xfrm>
          <a:prstGeom prst="rect">
            <a:avLst/>
          </a:prstGeom>
          <a:noFill/>
        </p:spPr>
        <p:txBody>
          <a:bodyPr wrap="square" rtlCol="0">
            <a:spAutoFit/>
          </a:bodyPr>
          <a:lstStyle/>
          <a:p>
            <a:r>
              <a:rPr lang="en-US" dirty="0" smtClean="0"/>
              <a:t>As of September 1, 2009 smoking has not been permitted for any new admission coming into the State Veteran Home (SVH) system.  On May 20, 2014 the Policy Information Memorandum for the SVH was updated to align the Veterans Homes with the Federal, State and The Adjutant Generals policies and guidelines on smoking.  </a:t>
            </a:r>
            <a:endParaRPr lang="en-US" dirty="0"/>
          </a:p>
        </p:txBody>
      </p:sp>
      <p:sp>
        <p:nvSpPr>
          <p:cNvPr id="13" name="Rectangle 12"/>
          <p:cNvSpPr/>
          <p:nvPr/>
        </p:nvSpPr>
        <p:spPr>
          <a:xfrm>
            <a:off x="3886200" y="3081362"/>
            <a:ext cx="3099987" cy="369332"/>
          </a:xfrm>
          <a:prstGeom prst="rect">
            <a:avLst/>
          </a:prstGeom>
        </p:spPr>
        <p:txBody>
          <a:bodyPr wrap="square">
            <a:spAutoFit/>
          </a:bodyPr>
          <a:lstStyle/>
          <a:p>
            <a:r>
              <a:rPr lang="en-US" dirty="0" smtClean="0"/>
              <a:t> </a:t>
            </a:r>
            <a:endParaRPr lang="en-US" dirty="0"/>
          </a:p>
        </p:txBody>
      </p:sp>
      <p:sp>
        <p:nvSpPr>
          <p:cNvPr id="14" name="Rectangle 13"/>
          <p:cNvSpPr/>
          <p:nvPr/>
        </p:nvSpPr>
        <p:spPr>
          <a:xfrm>
            <a:off x="457200" y="1280279"/>
            <a:ext cx="8153400" cy="3139321"/>
          </a:xfrm>
          <a:prstGeom prst="rect">
            <a:avLst/>
          </a:prstGeom>
        </p:spPr>
        <p:txBody>
          <a:bodyPr wrap="square">
            <a:spAutoFit/>
          </a:bodyPr>
          <a:lstStyle/>
          <a:p>
            <a:pPr algn="ctr"/>
            <a:r>
              <a:rPr lang="en-US" dirty="0" smtClean="0"/>
              <a:t> </a:t>
            </a:r>
            <a:r>
              <a:rPr lang="en-US" b="1" dirty="0" smtClean="0"/>
              <a:t>Smoking in the State Veterans Home</a:t>
            </a:r>
          </a:p>
          <a:p>
            <a:pPr algn="ctr"/>
            <a:endParaRPr lang="en-US" b="1" dirty="0" smtClean="0"/>
          </a:p>
          <a:p>
            <a:r>
              <a:rPr lang="en-US" i="1" dirty="0" smtClean="0"/>
              <a:t>“</a:t>
            </a:r>
            <a:r>
              <a:rPr lang="en-US" i="1" dirty="0"/>
              <a:t>Smoking and secondhand smoke kills and costs our health care system billions of dollars in Pennsylvania. It only makes sense for us to attack this problem and the public overwhelmingly supports these protections. The members of the conference committee that developed this measure are to be congratulated on achieving a long sought compromise that will benefit the people of the Commonwealth.” </a:t>
            </a:r>
            <a:endParaRPr lang="en-US" i="1" dirty="0" smtClean="0"/>
          </a:p>
          <a:p>
            <a:pPr algn="r"/>
            <a:endParaRPr lang="en-US" i="1" dirty="0" smtClean="0"/>
          </a:p>
          <a:p>
            <a:pPr algn="r"/>
            <a:r>
              <a:rPr lang="en-US" i="1" dirty="0" smtClean="0"/>
              <a:t>Governor Edward G. Rendell</a:t>
            </a:r>
          </a:p>
          <a:p>
            <a:endParaRPr lang="en-US" dirty="0" smtClean="0"/>
          </a:p>
          <a:p>
            <a:endParaRPr lang="en-US" dirty="0"/>
          </a:p>
        </p:txBody>
      </p:sp>
    </p:spTree>
    <p:extLst>
      <p:ext uri="{BB962C8B-B14F-4D97-AF65-F5344CB8AC3E}">
        <p14:creationId xmlns="" xmlns:p14="http://schemas.microsoft.com/office/powerpoint/2010/main" val="2235808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04800"/>
            <a:ext cx="8232775" cy="649288"/>
          </a:xfrm>
          <a:prstGeom prst="rect">
            <a:avLst/>
          </a:prstGeom>
          <a:noFill/>
          <a:ln w="9525">
            <a:noFill/>
            <a:miter lim="800000"/>
            <a:headEnd/>
            <a:tailEnd/>
          </a:ln>
        </p:spPr>
      </p:pic>
      <p:sp>
        <p:nvSpPr>
          <p:cNvPr id="5" name="Rectangle 5"/>
          <p:cNvSpPr txBox="1">
            <a:spLocks noChangeArrowheads="1"/>
          </p:cNvSpPr>
          <p:nvPr/>
        </p:nvSpPr>
        <p:spPr>
          <a:xfrm>
            <a:off x="457200" y="3810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grpSp>
        <p:nvGrpSpPr>
          <p:cNvPr id="16" name="Group 15"/>
          <p:cNvGrpSpPr/>
          <p:nvPr/>
        </p:nvGrpSpPr>
        <p:grpSpPr>
          <a:xfrm>
            <a:off x="381000" y="6248192"/>
            <a:ext cx="8458200" cy="381208"/>
            <a:chOff x="381000" y="5943392"/>
            <a:chExt cx="8458200" cy="381208"/>
          </a:xfrm>
        </p:grpSpPr>
        <p:pic>
          <p:nvPicPr>
            <p:cNvPr id="6"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grpSp>
      <p:sp>
        <p:nvSpPr>
          <p:cNvPr id="2" name="TextBox 1"/>
          <p:cNvSpPr txBox="1"/>
          <p:nvPr/>
        </p:nvSpPr>
        <p:spPr>
          <a:xfrm>
            <a:off x="455613" y="1066800"/>
            <a:ext cx="8307387" cy="1708160"/>
          </a:xfrm>
          <a:prstGeom prst="rect">
            <a:avLst/>
          </a:prstGeom>
          <a:noFill/>
        </p:spPr>
        <p:txBody>
          <a:bodyPr wrap="square" rtlCol="0">
            <a:spAutoFit/>
          </a:bodyPr>
          <a:lstStyle/>
          <a:p>
            <a:pPr algn="ctr"/>
            <a:r>
              <a:rPr lang="en-US" sz="1600" b="1" dirty="0" smtClean="0"/>
              <a:t>Smoking in the State Veterans Homes</a:t>
            </a:r>
          </a:p>
          <a:p>
            <a:endParaRPr lang="en-US" sz="900" dirty="0" smtClean="0"/>
          </a:p>
          <a:p>
            <a:r>
              <a:rPr lang="en-US" sz="1600" dirty="0" smtClean="0"/>
              <a:t>The main change to the policy surrounds the indoor smoking of our Personal Care residents within the SVH.   The indoor smoking rooms will be closed and those residents will utilize outdoor smoking areas that meet policy guidelines, for example; measure of protection from environment, located 50 feet from common entrance, windows, or ventilation system.  All SVH’s have designated areas that meet these requirements as you can see from the below images.  </a:t>
            </a:r>
            <a:endParaRPr lang="en-US" sz="1600" dirty="0"/>
          </a:p>
        </p:txBody>
      </p:sp>
      <p:pic>
        <p:nvPicPr>
          <p:cNvPr id="2050" name="Picture 2" descr="C:\Users\aruscavage\AppData\Local\Microsoft\Windows\Temporary Internet Files\Content.Outlook\ZIORHSEC\IMG_0046 (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 y="2893220"/>
            <a:ext cx="2133600" cy="1524000"/>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2051" name="Picture 3" descr="C:\Users\aruscavage\AppData\Local\Microsoft\Windows\Temporary Internet Files\Content.Outlook\ZIORHSEC\photo (2) (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b="17391"/>
          <a:stretch>
            <a:fillRect/>
          </a:stretch>
        </p:blipFill>
        <p:spPr bwMode="auto">
          <a:xfrm>
            <a:off x="685800" y="4572000"/>
            <a:ext cx="2133600" cy="1521620"/>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2052" name="Picture 4" descr="C:\Users\aruscavage\AppData\Local\Microsoft\Windows\Temporary Internet Files\Content.Outlook\ZIORHSEC\Designated Smoking Building (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05201" y="2895600"/>
            <a:ext cx="2202425" cy="1524000"/>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2053" name="Picture 5" descr="C:\Users\aruscavage\AppData\Local\Microsoft\Windows\Temporary Internet Files\Content.Outlook\ZIORHSEC\DSCN0514.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b="10145"/>
          <a:stretch>
            <a:fillRect/>
          </a:stretch>
        </p:blipFill>
        <p:spPr bwMode="auto">
          <a:xfrm>
            <a:off x="3505200" y="4538665"/>
            <a:ext cx="2202425" cy="1557335"/>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2054" name="Picture 6" descr="C:\Users\aruscavage\AppData\Local\Microsoft\Windows\Temporary Internet Files\Content.Outlook\ZIORHSEC\Smoking hut pictures Aug 2014 001.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400800" y="2897978"/>
            <a:ext cx="2114328" cy="1521621"/>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pic>
        <p:nvPicPr>
          <p:cNvPr id="2055" name="Picture 7" descr="C:\Users\aruscavage\AppData\Local\Microsoft\Windows\Temporary Internet Files\Content.Outlook\ZIORHSEC\003 (2).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00800" y="4541044"/>
            <a:ext cx="2110657" cy="1554956"/>
          </a:xfrm>
          <a:prstGeom prst="rect">
            <a:avLst/>
          </a:prstGeom>
          <a:noFill/>
          <a:ln>
            <a:solidFill>
              <a:schemeClr val="tx1">
                <a:lumMod val="65000"/>
                <a:lumOff val="3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3498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6" name="Picture 25" descr="red bottom banner"/>
          <p:cNvPicPr>
            <a:picLocks noChangeAspect="1" noChangeArrowheads="1"/>
          </p:cNvPicPr>
          <p:nvPr/>
        </p:nvPicPr>
        <p:blipFill>
          <a:blip r:embed="rId3"/>
          <a:srcRect/>
          <a:stretch>
            <a:fillRect/>
          </a:stretch>
        </p:blipFill>
        <p:spPr bwMode="auto">
          <a:xfrm>
            <a:off x="457200" y="5946775"/>
            <a:ext cx="8382000" cy="377825"/>
          </a:xfrm>
          <a:prstGeom prst="rect">
            <a:avLst/>
          </a:prstGeom>
          <a:noFill/>
          <a:ln w="9525">
            <a:noFill/>
            <a:miter lim="800000"/>
            <a:headEnd/>
            <a:tailEnd/>
          </a:ln>
        </p:spPr>
      </p:pic>
      <p:sp>
        <p:nvSpPr>
          <p:cNvPr id="7"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0" name="TextBox 9"/>
          <p:cNvSpPr txBox="1"/>
          <p:nvPr/>
        </p:nvSpPr>
        <p:spPr>
          <a:xfrm>
            <a:off x="457200" y="1307068"/>
            <a:ext cx="8383587" cy="369332"/>
          </a:xfrm>
          <a:prstGeom prst="rect">
            <a:avLst/>
          </a:prstGeom>
          <a:noFill/>
        </p:spPr>
        <p:txBody>
          <a:bodyPr wrap="square" rtlCol="0">
            <a:spAutoFit/>
          </a:bodyPr>
          <a:lstStyle/>
          <a:p>
            <a:pPr algn="ctr"/>
            <a:r>
              <a:rPr lang="en-US" b="1" dirty="0" smtClean="0"/>
              <a:t>Smoking in the State Veterans Home</a:t>
            </a:r>
            <a:endParaRPr lang="en-US" b="1" dirty="0"/>
          </a:p>
        </p:txBody>
      </p:sp>
      <p:sp>
        <p:nvSpPr>
          <p:cNvPr id="3" name="TextBox 2"/>
          <p:cNvSpPr txBox="1"/>
          <p:nvPr/>
        </p:nvSpPr>
        <p:spPr>
          <a:xfrm>
            <a:off x="839787" y="1789113"/>
            <a:ext cx="7542213" cy="3970318"/>
          </a:xfrm>
          <a:prstGeom prst="rect">
            <a:avLst/>
          </a:prstGeom>
          <a:noFill/>
        </p:spPr>
        <p:txBody>
          <a:bodyPr wrap="square" rtlCol="0">
            <a:spAutoFit/>
          </a:bodyPr>
          <a:lstStyle/>
          <a:p>
            <a:r>
              <a:rPr lang="en-US" dirty="0" smtClean="0"/>
              <a:t>The percentage of smokers in the SVH is a much smaller population than their </a:t>
            </a:r>
          </a:p>
          <a:p>
            <a:r>
              <a:rPr lang="en-US" dirty="0" smtClean="0"/>
              <a:t>non-smoking counterparts.  </a:t>
            </a:r>
          </a:p>
          <a:p>
            <a:endParaRPr lang="en-US" dirty="0"/>
          </a:p>
          <a:p>
            <a:pPr lvl="1"/>
            <a:r>
              <a:rPr lang="en-US" dirty="0" smtClean="0"/>
              <a:t>Total census across all six Veteran homes 		              1414</a:t>
            </a:r>
          </a:p>
          <a:p>
            <a:pPr lvl="1"/>
            <a:r>
              <a:rPr lang="en-US" dirty="0" smtClean="0"/>
              <a:t>Total resident that smoke 				92</a:t>
            </a:r>
          </a:p>
          <a:p>
            <a:pPr lvl="1"/>
            <a:r>
              <a:rPr lang="en-US" dirty="0" smtClean="0"/>
              <a:t>Percentage of residents that smoke		                6.5%	</a:t>
            </a:r>
          </a:p>
          <a:p>
            <a:pPr lvl="1"/>
            <a:r>
              <a:rPr lang="en-US" dirty="0" smtClean="0"/>
              <a:t> </a:t>
            </a:r>
          </a:p>
          <a:p>
            <a:pPr lvl="1"/>
            <a:r>
              <a:rPr lang="en-US" dirty="0" smtClean="0"/>
              <a:t>Skilled nursing census 				              1101</a:t>
            </a:r>
          </a:p>
          <a:p>
            <a:pPr lvl="1"/>
            <a:r>
              <a:rPr lang="en-US" dirty="0"/>
              <a:t>Skilled nursing residents that smoke 			43</a:t>
            </a:r>
          </a:p>
          <a:p>
            <a:pPr lvl="1"/>
            <a:r>
              <a:rPr lang="en-US" dirty="0"/>
              <a:t>Percentage of skilled residents that smoke		</a:t>
            </a:r>
            <a:r>
              <a:rPr lang="en-US" dirty="0" smtClean="0"/>
              <a:t>                 3.9%</a:t>
            </a:r>
            <a:endParaRPr lang="en-US" dirty="0"/>
          </a:p>
          <a:p>
            <a:pPr lvl="1"/>
            <a:endParaRPr lang="en-US" dirty="0" smtClean="0"/>
          </a:p>
          <a:p>
            <a:pPr lvl="1"/>
            <a:r>
              <a:rPr lang="en-US" dirty="0" smtClean="0"/>
              <a:t>Personal care census 				                310</a:t>
            </a:r>
          </a:p>
          <a:p>
            <a:pPr lvl="1"/>
            <a:r>
              <a:rPr lang="en-US" dirty="0" smtClean="0"/>
              <a:t>Personal care residents that smoke 			49</a:t>
            </a:r>
          </a:p>
          <a:p>
            <a:pPr lvl="1"/>
            <a:r>
              <a:rPr lang="en-US" dirty="0" smtClean="0"/>
              <a:t>Percentage of personal care residents that smoke  	             15.8%	</a:t>
            </a:r>
            <a:endParaRPr lang="en-US" dirty="0"/>
          </a:p>
        </p:txBody>
      </p:sp>
    </p:spTree>
    <p:extLst>
      <p:ext uri="{BB962C8B-B14F-4D97-AF65-F5344CB8AC3E}">
        <p14:creationId xmlns="" xmlns:p14="http://schemas.microsoft.com/office/powerpoint/2010/main" val="424066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685800" y="685800"/>
            <a:ext cx="7772400" cy="5486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3"/>
          <a:srcRect/>
          <a:stretch>
            <a:fillRect/>
          </a:stretch>
        </p:blipFill>
        <p:spPr bwMode="auto">
          <a:xfrm>
            <a:off x="455613" y="381000"/>
            <a:ext cx="8232775" cy="649288"/>
          </a:xfrm>
          <a:prstGeom prst="rect">
            <a:avLst/>
          </a:prstGeom>
          <a:noFill/>
          <a:ln w="9525">
            <a:noFill/>
            <a:miter lim="800000"/>
            <a:headEnd/>
            <a:tailEnd/>
          </a:ln>
        </p:spPr>
      </p:pic>
      <p:sp>
        <p:nvSpPr>
          <p:cNvPr id="5" name="Rectangle 5"/>
          <p:cNvSpPr txBox="1">
            <a:spLocks noChangeArrowheads="1"/>
          </p:cNvSpPr>
          <p:nvPr/>
        </p:nvSpPr>
        <p:spPr>
          <a:xfrm>
            <a:off x="457200" y="457200"/>
            <a:ext cx="5715000" cy="400050"/>
          </a:xfrm>
          <a:prstGeom prst="rect">
            <a:avLst/>
          </a:prstGeom>
          <a:noFill/>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BUREAU OF VETERANS’ HOMES</a:t>
            </a:r>
            <a:endParaRPr lang="en-US" sz="2000" b="1" dirty="0">
              <a:solidFill>
                <a:schemeClr val="bg1"/>
              </a:solidFill>
            </a:endParaRPr>
          </a:p>
        </p:txBody>
      </p:sp>
      <p:pic>
        <p:nvPicPr>
          <p:cNvPr id="7" name="Picture 25" descr="red bottom banner"/>
          <p:cNvPicPr>
            <a:picLocks noChangeAspect="1" noChangeArrowheads="1"/>
          </p:cNvPicPr>
          <p:nvPr/>
        </p:nvPicPr>
        <p:blipFill>
          <a:blip r:embed="rId4"/>
          <a:srcRect/>
          <a:stretch>
            <a:fillRect/>
          </a:stretch>
        </p:blipFill>
        <p:spPr bwMode="auto">
          <a:xfrm>
            <a:off x="457200" y="5946775"/>
            <a:ext cx="8382000" cy="377825"/>
          </a:xfrm>
          <a:prstGeom prst="rect">
            <a:avLst/>
          </a:prstGeom>
          <a:noFill/>
          <a:ln w="9525">
            <a:noFill/>
            <a:miter lim="800000"/>
            <a:headEnd/>
            <a:tailEnd/>
          </a:ln>
        </p:spPr>
      </p:pic>
      <p:sp>
        <p:nvSpPr>
          <p:cNvPr id="8" name="Text Box 15"/>
          <p:cNvSpPr txBox="1">
            <a:spLocks noChangeArrowheads="1"/>
          </p:cNvSpPr>
          <p:nvPr/>
        </p:nvSpPr>
        <p:spPr bwMode="auto">
          <a:xfrm>
            <a:off x="381000" y="5943392"/>
            <a:ext cx="1752600" cy="338554"/>
          </a:xfrm>
          <a:prstGeom prst="rect">
            <a:avLst/>
          </a:prstGeom>
          <a:noFill/>
          <a:ln w="9525">
            <a:noFill/>
            <a:miter lim="800000"/>
            <a:headEnd/>
            <a:tailEnd/>
          </a:ln>
        </p:spPr>
        <p:txBody>
          <a:bodyPr anchor="ctr">
            <a:spAutoFit/>
          </a:bodyPr>
          <a:lstStyle/>
          <a:p>
            <a:pPr eaLnBrk="0" hangingPunct="0">
              <a:spcBef>
                <a:spcPct val="50000"/>
              </a:spcBef>
              <a:defRPr/>
            </a:pPr>
            <a:r>
              <a:rPr lang="en-US" sz="1600" b="1" dirty="0">
                <a:solidFill>
                  <a:schemeClr val="bg1"/>
                </a:solidFill>
                <a:latin typeface="+mn-lt"/>
              </a:rPr>
              <a:t>  </a:t>
            </a:r>
            <a:r>
              <a:rPr lang="en-US" sz="1600" dirty="0">
                <a:solidFill>
                  <a:schemeClr val="bg1"/>
                </a:solidFill>
                <a:latin typeface="+mn-lt"/>
              </a:rPr>
              <a:t>As of </a:t>
            </a:r>
            <a:r>
              <a:rPr lang="en-US" sz="1600" dirty="0" smtClean="0">
                <a:solidFill>
                  <a:schemeClr val="bg1"/>
                </a:solidFill>
                <a:latin typeface="+mn-lt"/>
              </a:rPr>
              <a:t>31 Aug </a:t>
            </a:r>
            <a:r>
              <a:rPr lang="en-US" sz="1600" dirty="0">
                <a:solidFill>
                  <a:schemeClr val="bg1"/>
                </a:solidFill>
                <a:latin typeface="+mn-lt"/>
              </a:rPr>
              <a:t>14</a:t>
            </a:r>
          </a:p>
        </p:txBody>
      </p:sp>
      <p:sp>
        <p:nvSpPr>
          <p:cNvPr id="9"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0" name="Rectangle 9"/>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1" name="TextBox 10"/>
          <p:cNvSpPr txBox="1"/>
          <p:nvPr/>
        </p:nvSpPr>
        <p:spPr>
          <a:xfrm>
            <a:off x="533400" y="1709678"/>
            <a:ext cx="8153400" cy="2862322"/>
          </a:xfrm>
          <a:prstGeom prst="rect">
            <a:avLst/>
          </a:prstGeom>
          <a:noFill/>
        </p:spPr>
        <p:txBody>
          <a:bodyPr wrap="square" rtlCol="0">
            <a:spAutoFit/>
          </a:bodyPr>
          <a:lstStyle/>
          <a:p>
            <a:pPr algn="ctr"/>
            <a:r>
              <a:rPr lang="en-US" b="1" dirty="0" smtClean="0"/>
              <a:t>Smoking in the State Veterans Home</a:t>
            </a:r>
          </a:p>
          <a:p>
            <a:endParaRPr lang="en-US" b="1" dirty="0" smtClean="0"/>
          </a:p>
          <a:p>
            <a:r>
              <a:rPr lang="en-US" dirty="0" smtClean="0"/>
              <a:t>The Departments website clearly indicates that the State Veterans Homes are smoke free.  During the admission process the Veteran is made aware that the SVH is a non-smoking health care facility.  Smoking cessation programs are offered to the Veteran during the initial application process.  If the Veteran indicates they are not interested in quitting smoking, they are at that time not considered for admission.  </a:t>
            </a:r>
          </a:p>
          <a:p>
            <a:endParaRPr lang="en-US" dirty="0" smtClean="0"/>
          </a:p>
          <a:p>
            <a:r>
              <a:rPr lang="en-US" dirty="0" smtClean="0"/>
              <a:t>In the past year there have been 10 Veterans that have decided not to enter into the State Veterans Home related to their choice to continue  smoking.  </a:t>
            </a:r>
            <a:endParaRPr lang="en-US" dirty="0"/>
          </a:p>
        </p:txBody>
      </p:sp>
    </p:spTree>
    <p:extLst>
      <p:ext uri="{BB962C8B-B14F-4D97-AF65-F5344CB8AC3E}">
        <p14:creationId xmlns="" xmlns:p14="http://schemas.microsoft.com/office/powerpoint/2010/main" val="4169602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Brian Natali</a:t>
            </a:r>
            <a:endParaRPr lang="en-US" sz="3600" b="1" dirty="0">
              <a:latin typeface="+mj-lt"/>
            </a:endParaRPr>
          </a:p>
          <a:p>
            <a:pPr algn="ctr">
              <a:defRPr/>
            </a:pPr>
            <a:r>
              <a:rPr lang="en-US" sz="3600" b="1" dirty="0" smtClean="0">
                <a:latin typeface="+mj-lt"/>
              </a:rPr>
              <a:t>Programs and Reports </a:t>
            </a:r>
            <a:r>
              <a:rPr lang="en-US" sz="3600" b="1" dirty="0" smtClean="0"/>
              <a:t>Briefing</a:t>
            </a:r>
            <a:endParaRPr lang="en-US" sz="3600" b="1" dirty="0">
              <a:latin typeface="+mj-lt"/>
            </a:endParaRPr>
          </a:p>
          <a:p>
            <a:pPr algn="ctr">
              <a:defRPr/>
            </a:pPr>
            <a:endParaRPr lang="en-US" sz="1050" b="1"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2053"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2054"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205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7"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EMERGENCY ASSISTANCE</a:t>
              </a:r>
            </a:p>
          </p:txBody>
        </p:sp>
      </p:grpSp>
      <p:sp>
        <p:nvSpPr>
          <p:cNvPr id="14" name="Title 1"/>
          <p:cNvSpPr txBox="1">
            <a:spLocks/>
          </p:cNvSpPr>
          <p:nvPr/>
        </p:nvSpPr>
        <p:spPr bwMode="auto">
          <a:xfrm>
            <a:off x="685800" y="1143000"/>
            <a:ext cx="57150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12800" dirty="0" smtClean="0">
                <a:latin typeface="+mj-lt"/>
                <a:ea typeface="+mj-ea"/>
                <a:cs typeface="+mj-cs"/>
              </a:rPr>
              <a:t>$0</a:t>
            </a:r>
            <a:endParaRPr lang="en-US" sz="4400" dirty="0">
              <a:latin typeface="+mj-lt"/>
              <a:ea typeface="+mj-ea"/>
              <a:cs typeface="+mj-cs"/>
            </a:endParaRPr>
          </a:p>
        </p:txBody>
      </p:sp>
      <p:graphicFrame>
        <p:nvGraphicFramePr>
          <p:cNvPr id="2050" name="Content Placeholder 3"/>
          <p:cNvGraphicFramePr>
            <a:graphicFrameLocks noGrp="1"/>
          </p:cNvGraphicFramePr>
          <p:nvPr/>
        </p:nvGraphicFramePr>
        <p:xfrm>
          <a:off x="301625" y="1527175"/>
          <a:ext cx="8628063" cy="3848100"/>
        </p:xfrm>
        <a:graphic>
          <a:graphicData uri="http://schemas.openxmlformats.org/presentationml/2006/ole">
            <p:oleObj spid="_x0000_s122882" name="Worksheet" r:id="rId5" imgW="7162800" imgH="3190859" progId="Excel.Sheet.8">
              <p:embed/>
            </p:oleObj>
          </a:graphicData>
        </a:graphic>
      </p:graphicFrame>
      <p:sp>
        <p:nvSpPr>
          <p:cNvPr id="2061" name="TextBox 4"/>
          <p:cNvSpPr txBox="1">
            <a:spLocks noChangeArrowheads="1"/>
          </p:cNvSpPr>
          <p:nvPr/>
        </p:nvSpPr>
        <p:spPr bwMode="auto">
          <a:xfrm>
            <a:off x="1524000" y="5257800"/>
            <a:ext cx="1524000" cy="369888"/>
          </a:xfrm>
          <a:prstGeom prst="rect">
            <a:avLst/>
          </a:prstGeom>
          <a:noFill/>
          <a:ln w="9525">
            <a:noFill/>
            <a:miter lim="800000"/>
            <a:headEnd/>
            <a:tailEnd/>
          </a:ln>
        </p:spPr>
        <p:txBody>
          <a:bodyPr>
            <a:spAutoFit/>
          </a:bodyPr>
          <a:lstStyle/>
          <a:p>
            <a:r>
              <a:rPr lang="en-US" dirty="0" smtClean="0">
                <a:latin typeface="Calibri" pitchFamily="34" charset="0"/>
              </a:rPr>
              <a:t>305 </a:t>
            </a:r>
            <a:r>
              <a:rPr lang="en-US" dirty="0">
                <a:latin typeface="Calibri" pitchFamily="34" charset="0"/>
              </a:rPr>
              <a:t>Claimants</a:t>
            </a:r>
          </a:p>
        </p:txBody>
      </p:sp>
      <p:sp>
        <p:nvSpPr>
          <p:cNvPr id="2062" name="TextBox 5"/>
          <p:cNvSpPr txBox="1">
            <a:spLocks noChangeArrowheads="1"/>
          </p:cNvSpPr>
          <p:nvPr/>
        </p:nvSpPr>
        <p:spPr bwMode="auto">
          <a:xfrm>
            <a:off x="3352800" y="5257800"/>
            <a:ext cx="1524000" cy="369888"/>
          </a:xfrm>
          <a:prstGeom prst="rect">
            <a:avLst/>
          </a:prstGeom>
          <a:noFill/>
          <a:ln w="9525">
            <a:noFill/>
            <a:miter lim="800000"/>
            <a:headEnd/>
            <a:tailEnd/>
          </a:ln>
        </p:spPr>
        <p:txBody>
          <a:bodyPr>
            <a:spAutoFit/>
          </a:bodyPr>
          <a:lstStyle/>
          <a:p>
            <a:r>
              <a:rPr lang="en-US" dirty="0" smtClean="0">
                <a:latin typeface="Calibri" pitchFamily="34" charset="0"/>
              </a:rPr>
              <a:t>229 </a:t>
            </a:r>
            <a:r>
              <a:rPr lang="en-US" dirty="0">
                <a:latin typeface="Calibri" pitchFamily="34" charset="0"/>
              </a:rPr>
              <a:t>Claimants</a:t>
            </a:r>
          </a:p>
        </p:txBody>
      </p:sp>
      <p:sp>
        <p:nvSpPr>
          <p:cNvPr id="2063" name="TextBox 6"/>
          <p:cNvSpPr txBox="1">
            <a:spLocks noChangeArrowheads="1"/>
          </p:cNvSpPr>
          <p:nvPr/>
        </p:nvSpPr>
        <p:spPr bwMode="auto">
          <a:xfrm>
            <a:off x="5105400" y="5257800"/>
            <a:ext cx="1524000" cy="646113"/>
          </a:xfrm>
          <a:prstGeom prst="rect">
            <a:avLst/>
          </a:prstGeom>
          <a:noFill/>
          <a:ln w="9525">
            <a:noFill/>
            <a:miter lim="800000"/>
            <a:headEnd/>
            <a:tailEnd/>
          </a:ln>
        </p:spPr>
        <p:txBody>
          <a:bodyPr>
            <a:spAutoFit/>
          </a:bodyPr>
          <a:lstStyle/>
          <a:p>
            <a:pPr algn="ctr"/>
            <a:r>
              <a:rPr lang="en-US" dirty="0" smtClean="0">
                <a:latin typeface="Calibri" pitchFamily="34" charset="0"/>
              </a:rPr>
              <a:t>20 </a:t>
            </a:r>
            <a:r>
              <a:rPr lang="en-US" dirty="0">
                <a:latin typeface="Calibri" pitchFamily="34" charset="0"/>
              </a:rPr>
              <a:t>Claimants</a:t>
            </a:r>
            <a:br>
              <a:rPr lang="en-US" dirty="0">
                <a:latin typeface="Calibri" pitchFamily="34" charset="0"/>
              </a:rPr>
            </a:br>
            <a:r>
              <a:rPr lang="en-US" dirty="0">
                <a:latin typeface="Calibri" pitchFamily="34" charset="0"/>
              </a:rPr>
              <a:t>Projected</a:t>
            </a:r>
          </a:p>
        </p:txBody>
      </p:sp>
      <p:sp>
        <p:nvSpPr>
          <p:cNvPr id="2064" name="TextBox 7"/>
          <p:cNvSpPr txBox="1">
            <a:spLocks noChangeArrowheads="1"/>
          </p:cNvSpPr>
          <p:nvPr/>
        </p:nvSpPr>
        <p:spPr bwMode="auto">
          <a:xfrm>
            <a:off x="6324600" y="3863975"/>
            <a:ext cx="2514600" cy="708025"/>
          </a:xfrm>
          <a:prstGeom prst="rect">
            <a:avLst/>
          </a:prstGeom>
          <a:noFill/>
          <a:ln w="9525">
            <a:noFill/>
            <a:miter lim="800000"/>
            <a:headEnd/>
            <a:tailEnd/>
          </a:ln>
        </p:spPr>
        <p:txBody>
          <a:bodyPr>
            <a:spAutoFit/>
          </a:bodyPr>
          <a:lstStyle/>
          <a:p>
            <a:pPr algn="ctr"/>
            <a:r>
              <a:rPr lang="en-US" sz="2000" dirty="0" smtClean="0">
                <a:latin typeface="Calibri" pitchFamily="34" charset="0"/>
              </a:rPr>
              <a:t>18 </a:t>
            </a:r>
            <a:r>
              <a:rPr lang="en-US" sz="2000" dirty="0">
                <a:latin typeface="Calibri" pitchFamily="34" charset="0"/>
              </a:rPr>
              <a:t>Claimants </a:t>
            </a:r>
          </a:p>
          <a:p>
            <a:pPr algn="ctr"/>
            <a:r>
              <a:rPr lang="en-US" sz="2000" dirty="0">
                <a:latin typeface="Calibri" pitchFamily="34" charset="0"/>
              </a:rPr>
              <a:t>on the program</a:t>
            </a:r>
          </a:p>
        </p:txBody>
      </p:sp>
      <p:sp>
        <p:nvSpPr>
          <p:cNvPr id="2065" name="TextBox 11"/>
          <p:cNvSpPr txBox="1">
            <a:spLocks noChangeArrowheads="1"/>
          </p:cNvSpPr>
          <p:nvPr/>
        </p:nvSpPr>
        <p:spPr bwMode="auto">
          <a:xfrm>
            <a:off x="6248400" y="1752600"/>
            <a:ext cx="2590800" cy="2032000"/>
          </a:xfrm>
          <a:prstGeom prst="rect">
            <a:avLst/>
          </a:prstGeom>
          <a:noFill/>
          <a:ln w="9525">
            <a:noFill/>
            <a:miter lim="800000"/>
            <a:headEnd/>
            <a:tailEnd/>
          </a:ln>
        </p:spPr>
        <p:txBody>
          <a:bodyPr>
            <a:spAutoFit/>
          </a:bodyPr>
          <a:lstStyle/>
          <a:p>
            <a:pPr algn="ctr"/>
            <a:r>
              <a:rPr lang="en-US" dirty="0"/>
              <a:t>Lapse </a:t>
            </a:r>
            <a:r>
              <a:rPr lang="en-US" dirty="0" smtClean="0"/>
              <a:t>$0</a:t>
            </a:r>
            <a:endParaRPr lang="en-US" dirty="0"/>
          </a:p>
          <a:p>
            <a:pPr algn="ctr"/>
            <a:endParaRPr lang="en-US" dirty="0"/>
          </a:p>
          <a:p>
            <a:pPr algn="ctr"/>
            <a:r>
              <a:rPr lang="en-US" dirty="0"/>
              <a:t>Projected Expenditures</a:t>
            </a:r>
          </a:p>
          <a:p>
            <a:pPr algn="ctr"/>
            <a:r>
              <a:rPr lang="en-US" dirty="0" smtClean="0"/>
              <a:t>$10,000</a:t>
            </a:r>
            <a:endParaRPr lang="en-US" dirty="0"/>
          </a:p>
          <a:p>
            <a:pPr algn="ctr"/>
            <a:endParaRPr lang="en-US" dirty="0"/>
          </a:p>
          <a:p>
            <a:pPr algn="ctr"/>
            <a:endParaRPr lang="en-US" dirty="0"/>
          </a:p>
          <a:p>
            <a:pPr algn="ctr"/>
            <a:r>
              <a:rPr lang="en-US" dirty="0"/>
              <a:t>Expended $</a:t>
            </a:r>
            <a:r>
              <a:rPr lang="en-US" dirty="0" smtClean="0"/>
              <a:t>16,289</a:t>
            </a:r>
            <a:endParaRPr lang="en-US" sz="1600" dirty="0"/>
          </a:p>
        </p:txBody>
      </p:sp>
      <p:grpSp>
        <p:nvGrpSpPr>
          <p:cNvPr id="3" name="Group 20"/>
          <p:cNvGrpSpPr>
            <a:grpSpLocks/>
          </p:cNvGrpSpPr>
          <p:nvPr/>
        </p:nvGrpSpPr>
        <p:grpSpPr bwMode="auto">
          <a:xfrm>
            <a:off x="457200" y="6019800"/>
            <a:ext cx="8382000" cy="3810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6019800"/>
              <a:ext cx="1479892" cy="338554"/>
            </a:xfrm>
            <a:prstGeom prst="rect">
              <a:avLst/>
            </a:prstGeom>
          </p:spPr>
          <p:txBody>
            <a:bodyPr wrap="none">
              <a:spAutoFit/>
            </a:bodyPr>
            <a:lstStyle/>
            <a:p>
              <a:pPr>
                <a:defRPr/>
              </a:pPr>
              <a:r>
                <a:rPr lang="en-US" sz="1600" dirty="0">
                  <a:solidFill>
                    <a:schemeClr val="bg1"/>
                  </a:solidFill>
                  <a:latin typeface="+mn-lt"/>
                  <a:cs typeface="Arial" pitchFamily="34" charset="0"/>
                </a:rPr>
                <a:t>As of </a:t>
              </a:r>
              <a:r>
                <a:rPr lang="en-US" sz="1600" dirty="0" smtClean="0">
                  <a:solidFill>
                    <a:schemeClr val="bg1"/>
                  </a:solidFill>
                  <a:latin typeface="+mn-lt"/>
                  <a:cs typeface="Arial" pitchFamily="34" charset="0"/>
                </a:rPr>
                <a:t>26 Aug 14</a:t>
              </a:r>
              <a:endParaRPr lang="en-US" sz="1600"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2053"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2054"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2055"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2056"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2057"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smtClean="0">
                  <a:solidFill>
                    <a:schemeClr val="bg1"/>
                  </a:solidFill>
                  <a:latin typeface="+mj-lt"/>
                  <a:ea typeface="+mj-ea"/>
                  <a:cs typeface="+mj-cs"/>
                </a:rPr>
                <a:t>VETERANS TEMPORARY ASSISTANCE</a:t>
              </a:r>
              <a:endParaRPr lang="en-US" sz="2000" b="1" dirty="0">
                <a:solidFill>
                  <a:schemeClr val="bg1"/>
                </a:solidFill>
                <a:latin typeface="+mj-lt"/>
                <a:ea typeface="+mj-ea"/>
                <a:cs typeface="+mj-cs"/>
              </a:endParaRPr>
            </a:p>
          </p:txBody>
        </p:sp>
      </p:grpSp>
      <p:sp>
        <p:nvSpPr>
          <p:cNvPr id="14" name="Title 1"/>
          <p:cNvSpPr txBox="1">
            <a:spLocks/>
          </p:cNvSpPr>
          <p:nvPr/>
        </p:nvSpPr>
        <p:spPr bwMode="auto">
          <a:xfrm>
            <a:off x="685800" y="1143000"/>
            <a:ext cx="57150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12800" dirty="0" smtClean="0">
                <a:latin typeface="+mj-lt"/>
                <a:ea typeface="+mj-ea"/>
                <a:cs typeface="+mj-cs"/>
              </a:rPr>
              <a:t>$400,000</a:t>
            </a:r>
            <a:endParaRPr lang="en-US" sz="4400" dirty="0">
              <a:latin typeface="+mj-lt"/>
              <a:ea typeface="+mj-ea"/>
              <a:cs typeface="+mj-cs"/>
            </a:endParaRPr>
          </a:p>
        </p:txBody>
      </p:sp>
      <p:graphicFrame>
        <p:nvGraphicFramePr>
          <p:cNvPr id="2050" name="Content Placeholder 3"/>
          <p:cNvGraphicFramePr>
            <a:graphicFrameLocks noGrp="1"/>
          </p:cNvGraphicFramePr>
          <p:nvPr/>
        </p:nvGraphicFramePr>
        <p:xfrm>
          <a:off x="301625" y="1527175"/>
          <a:ext cx="8443913" cy="3848100"/>
        </p:xfrm>
        <a:graphic>
          <a:graphicData uri="http://schemas.openxmlformats.org/presentationml/2006/ole">
            <p:oleObj spid="_x0000_s123906" name="Worksheet" r:id="rId5" imgW="7010400" imgH="3190859" progId="Excel.Sheet.8">
              <p:embed/>
            </p:oleObj>
          </a:graphicData>
        </a:graphic>
      </p:graphicFrame>
      <p:sp>
        <p:nvSpPr>
          <p:cNvPr id="2062" name="TextBox 5"/>
          <p:cNvSpPr txBox="1">
            <a:spLocks noChangeArrowheads="1"/>
          </p:cNvSpPr>
          <p:nvPr/>
        </p:nvSpPr>
        <p:spPr bwMode="auto">
          <a:xfrm>
            <a:off x="3352800" y="5257800"/>
            <a:ext cx="1524000" cy="646331"/>
          </a:xfrm>
          <a:prstGeom prst="rect">
            <a:avLst/>
          </a:prstGeom>
          <a:noFill/>
          <a:ln w="9525">
            <a:noFill/>
            <a:miter lim="800000"/>
            <a:headEnd/>
            <a:tailEnd/>
          </a:ln>
        </p:spPr>
        <p:txBody>
          <a:bodyPr>
            <a:spAutoFit/>
          </a:bodyPr>
          <a:lstStyle/>
          <a:p>
            <a:r>
              <a:rPr lang="en-US" dirty="0" smtClean="0">
                <a:latin typeface="Calibri" pitchFamily="34" charset="0"/>
              </a:rPr>
              <a:t>400 Claimants</a:t>
            </a:r>
            <a:br>
              <a:rPr lang="en-US" dirty="0" smtClean="0">
                <a:latin typeface="Calibri" pitchFamily="34" charset="0"/>
              </a:rPr>
            </a:br>
            <a:r>
              <a:rPr lang="en-US" dirty="0" smtClean="0">
                <a:latin typeface="Calibri" pitchFamily="34" charset="0"/>
              </a:rPr>
              <a:t>Projected</a:t>
            </a:r>
            <a:endParaRPr lang="en-US" dirty="0">
              <a:latin typeface="Calibri" pitchFamily="34" charset="0"/>
            </a:endParaRPr>
          </a:p>
        </p:txBody>
      </p:sp>
      <p:sp>
        <p:nvSpPr>
          <p:cNvPr id="2064" name="TextBox 7"/>
          <p:cNvSpPr txBox="1">
            <a:spLocks noChangeArrowheads="1"/>
          </p:cNvSpPr>
          <p:nvPr/>
        </p:nvSpPr>
        <p:spPr bwMode="auto">
          <a:xfrm>
            <a:off x="6324600" y="3863975"/>
            <a:ext cx="2514600" cy="708025"/>
          </a:xfrm>
          <a:prstGeom prst="rect">
            <a:avLst/>
          </a:prstGeom>
          <a:noFill/>
          <a:ln w="9525">
            <a:noFill/>
            <a:miter lim="800000"/>
            <a:headEnd/>
            <a:tailEnd/>
          </a:ln>
        </p:spPr>
        <p:txBody>
          <a:bodyPr>
            <a:spAutoFit/>
          </a:bodyPr>
          <a:lstStyle/>
          <a:p>
            <a:pPr algn="ctr"/>
            <a:r>
              <a:rPr lang="en-US" sz="2000" dirty="0" smtClean="0">
                <a:latin typeface="Calibri" pitchFamily="34" charset="0"/>
              </a:rPr>
              <a:t>15 </a:t>
            </a:r>
            <a:r>
              <a:rPr lang="en-US" sz="2000" dirty="0">
                <a:latin typeface="Calibri" pitchFamily="34" charset="0"/>
              </a:rPr>
              <a:t>Claimants </a:t>
            </a:r>
          </a:p>
          <a:p>
            <a:pPr algn="ctr"/>
            <a:r>
              <a:rPr lang="en-US" sz="2000" dirty="0">
                <a:latin typeface="Calibri" pitchFamily="34" charset="0"/>
              </a:rPr>
              <a:t>on the program</a:t>
            </a:r>
          </a:p>
        </p:txBody>
      </p:sp>
      <p:sp>
        <p:nvSpPr>
          <p:cNvPr id="2065" name="TextBox 11"/>
          <p:cNvSpPr txBox="1">
            <a:spLocks noChangeArrowheads="1"/>
          </p:cNvSpPr>
          <p:nvPr/>
        </p:nvSpPr>
        <p:spPr bwMode="auto">
          <a:xfrm>
            <a:off x="6248400" y="1752600"/>
            <a:ext cx="2590800" cy="2032000"/>
          </a:xfrm>
          <a:prstGeom prst="rect">
            <a:avLst/>
          </a:prstGeom>
          <a:noFill/>
          <a:ln w="9525">
            <a:noFill/>
            <a:miter lim="800000"/>
            <a:headEnd/>
            <a:tailEnd/>
          </a:ln>
        </p:spPr>
        <p:txBody>
          <a:bodyPr>
            <a:spAutoFit/>
          </a:bodyPr>
          <a:lstStyle/>
          <a:p>
            <a:pPr algn="ctr"/>
            <a:r>
              <a:rPr lang="en-US" dirty="0"/>
              <a:t>Lapse </a:t>
            </a:r>
            <a:r>
              <a:rPr lang="en-US" dirty="0" smtClean="0"/>
              <a:t>$0</a:t>
            </a:r>
            <a:endParaRPr lang="en-US" dirty="0"/>
          </a:p>
          <a:p>
            <a:pPr algn="ctr"/>
            <a:endParaRPr lang="en-US" dirty="0"/>
          </a:p>
          <a:p>
            <a:pPr algn="ctr"/>
            <a:r>
              <a:rPr lang="en-US" dirty="0"/>
              <a:t>Projected Expenditures</a:t>
            </a:r>
          </a:p>
          <a:p>
            <a:pPr algn="ctr"/>
            <a:r>
              <a:rPr lang="en-US" dirty="0" smtClean="0"/>
              <a:t>$19,242</a:t>
            </a:r>
            <a:endParaRPr lang="en-US" dirty="0"/>
          </a:p>
          <a:p>
            <a:pPr algn="ctr"/>
            <a:endParaRPr lang="en-US" dirty="0"/>
          </a:p>
          <a:p>
            <a:pPr algn="ctr"/>
            <a:endParaRPr lang="en-US" dirty="0"/>
          </a:p>
          <a:p>
            <a:pPr algn="ctr"/>
            <a:r>
              <a:rPr lang="en-US" dirty="0"/>
              <a:t>Expended </a:t>
            </a:r>
            <a:r>
              <a:rPr lang="en-US" dirty="0" smtClean="0"/>
              <a:t>$35,531</a:t>
            </a:r>
            <a:endParaRPr lang="en-US" sz="1600" dirty="0"/>
          </a:p>
        </p:txBody>
      </p:sp>
      <p:grpSp>
        <p:nvGrpSpPr>
          <p:cNvPr id="3" name="Group 20"/>
          <p:cNvGrpSpPr>
            <a:grpSpLocks/>
          </p:cNvGrpSpPr>
          <p:nvPr/>
        </p:nvGrpSpPr>
        <p:grpSpPr bwMode="auto">
          <a:xfrm>
            <a:off x="457200" y="6019800"/>
            <a:ext cx="8382000" cy="3810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6019800"/>
              <a:ext cx="1479892" cy="338554"/>
            </a:xfrm>
            <a:prstGeom prst="rect">
              <a:avLst/>
            </a:prstGeom>
          </p:spPr>
          <p:txBody>
            <a:bodyPr wrap="none">
              <a:spAutoFit/>
            </a:bodyPr>
            <a:lstStyle/>
            <a:p>
              <a:pPr>
                <a:defRPr/>
              </a:pPr>
              <a:r>
                <a:rPr lang="en-US" sz="1600" dirty="0">
                  <a:solidFill>
                    <a:schemeClr val="bg1"/>
                  </a:solidFill>
                  <a:latin typeface="+mn-lt"/>
                  <a:cs typeface="Arial" pitchFamily="34" charset="0"/>
                </a:rPr>
                <a:t>As of </a:t>
              </a:r>
              <a:r>
                <a:rPr lang="en-US" sz="1600" dirty="0" smtClean="0">
                  <a:solidFill>
                    <a:schemeClr val="bg1"/>
                  </a:solidFill>
                  <a:latin typeface="+mn-lt"/>
                  <a:cs typeface="Arial" pitchFamily="34" charset="0"/>
                </a:rPr>
                <a:t>26 Aug 14</a:t>
              </a:r>
              <a:endParaRPr lang="en-US" sz="1600"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4339"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4340"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4341"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4342"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4343"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4344"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435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PARALYZED VETERANS PENSION</a:t>
              </a:r>
            </a:p>
          </p:txBody>
        </p:sp>
      </p:grpSp>
      <p:sp>
        <p:nvSpPr>
          <p:cNvPr id="14347"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14351"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4352"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4353"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1282" name="Rectangle 19"/>
            <p:cNvSpPr>
              <a:spLocks noChangeArrowheads="1"/>
            </p:cNvSpPr>
            <p:nvPr/>
          </p:nvSpPr>
          <p:spPr bwMode="auto">
            <a:xfrm>
              <a:off x="457200" y="6019800"/>
              <a:ext cx="1534394" cy="338554"/>
            </a:xfrm>
            <a:prstGeom prst="rect">
              <a:avLst/>
            </a:prstGeom>
            <a:noFill/>
            <a:ln w="9525">
              <a:noFill/>
              <a:miter lim="800000"/>
              <a:headEnd/>
              <a:tailEnd/>
            </a:ln>
          </p:spPr>
          <p:txBody>
            <a:bodyPr wrap="none">
              <a:spAutoFit/>
            </a:bodyPr>
            <a:lstStyle/>
            <a:p>
              <a:pPr>
                <a:defRPr/>
              </a:pPr>
              <a:r>
                <a:rPr lang="en-US" sz="1600" dirty="0">
                  <a:solidFill>
                    <a:schemeClr val="bg1"/>
                  </a:solidFill>
                  <a:latin typeface="+mn-lt"/>
                </a:rPr>
                <a:t>As of </a:t>
              </a:r>
              <a:r>
                <a:rPr lang="en-US" sz="1600" dirty="0" smtClean="0">
                  <a:solidFill>
                    <a:schemeClr val="bg1"/>
                  </a:solidFill>
                  <a:latin typeface="+mn-lt"/>
                </a:rPr>
                <a:t>21 AUG </a:t>
              </a:r>
              <a:r>
                <a:rPr lang="en-US" sz="1600" dirty="0">
                  <a:solidFill>
                    <a:schemeClr val="bg1"/>
                  </a:solidFill>
                  <a:latin typeface="+mn-lt"/>
                </a:rPr>
                <a:t>14</a:t>
              </a:r>
            </a:p>
          </p:txBody>
        </p:sp>
      </p:grpSp>
      <p:sp>
        <p:nvSpPr>
          <p:cNvPr id="14349" name="TextBox 19"/>
          <p:cNvSpPr txBox="1">
            <a:spLocks noChangeArrowheads="1"/>
          </p:cNvSpPr>
          <p:nvPr/>
        </p:nvSpPr>
        <p:spPr bwMode="auto">
          <a:xfrm>
            <a:off x="7315200" y="4343400"/>
            <a:ext cx="1371600" cy="307975"/>
          </a:xfrm>
          <a:prstGeom prst="rect">
            <a:avLst/>
          </a:prstGeom>
          <a:noFill/>
          <a:ln w="9525">
            <a:noFill/>
            <a:miter lim="800000"/>
            <a:headEnd/>
            <a:tailEnd/>
          </a:ln>
        </p:spPr>
        <p:txBody>
          <a:bodyPr>
            <a:spAutoFit/>
          </a:bodyPr>
          <a:lstStyle/>
          <a:p>
            <a:endParaRPr lang="en-US" sz="1400"/>
          </a:p>
        </p:txBody>
      </p:sp>
      <p:graphicFrame>
        <p:nvGraphicFramePr>
          <p:cNvPr id="23" name="Chart 22"/>
          <p:cNvGraphicFramePr>
            <a:graphicFrameLocks/>
          </p:cNvGraphicFramePr>
          <p:nvPr/>
        </p:nvGraphicFramePr>
        <p:xfrm>
          <a:off x="100012" y="928687"/>
          <a:ext cx="8943975" cy="50006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030"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BLIND VETERANS PENSION</a:t>
              </a:r>
            </a:p>
          </p:txBody>
        </p:sp>
      </p:grpSp>
      <p:sp>
        <p:nvSpPr>
          <p:cNvPr id="14" name="Title 1"/>
          <p:cNvSpPr txBox="1">
            <a:spLocks/>
          </p:cNvSpPr>
          <p:nvPr/>
        </p:nvSpPr>
        <p:spPr bwMode="auto">
          <a:xfrm>
            <a:off x="685800" y="1143000"/>
            <a:ext cx="5943600" cy="427038"/>
          </a:xfrm>
          <a:prstGeom prst="rect">
            <a:avLst/>
          </a:prstGeom>
          <a:noFill/>
          <a:ln w="9525">
            <a:noFill/>
            <a:miter lim="800000"/>
            <a:headEnd/>
            <a:tailEnd/>
          </a:ln>
        </p:spPr>
        <p:txBody>
          <a:bodyPr anchor="ctr">
            <a:normAutofit fontScale="25000" lnSpcReduction="20000"/>
          </a:bodyPr>
          <a:lstStyle/>
          <a:p>
            <a:pPr algn="ctr" fontAlgn="auto">
              <a:spcAft>
                <a:spcPts val="0"/>
              </a:spcAft>
              <a:defRPr/>
            </a:pPr>
            <a:r>
              <a:rPr lang="en-US" sz="4400" dirty="0">
                <a:latin typeface="+mj-lt"/>
                <a:ea typeface="+mj-ea"/>
                <a:cs typeface="+mj-cs"/>
              </a:rPr>
              <a:t/>
            </a:r>
            <a:br>
              <a:rPr lang="en-US" sz="4400" dirty="0">
                <a:latin typeface="+mj-lt"/>
                <a:ea typeface="+mj-ea"/>
                <a:cs typeface="+mj-cs"/>
              </a:rPr>
            </a:br>
            <a:r>
              <a:rPr lang="en-US" sz="4400" dirty="0">
                <a:latin typeface="+mj-lt"/>
                <a:ea typeface="+mj-ea"/>
                <a:cs typeface="+mj-cs"/>
              </a:rPr>
              <a:t>       </a:t>
            </a:r>
            <a:r>
              <a:rPr lang="en-US" sz="12800" dirty="0">
                <a:latin typeface="+mj-lt"/>
                <a:ea typeface="+mj-ea"/>
                <a:cs typeface="+mj-cs"/>
              </a:rPr>
              <a:t>$222,000</a:t>
            </a:r>
            <a:endParaRPr lang="en-US" sz="4400" dirty="0">
              <a:latin typeface="+mj-lt"/>
              <a:ea typeface="+mj-ea"/>
              <a:cs typeface="+mj-cs"/>
            </a:endParaRPr>
          </a:p>
        </p:txBody>
      </p:sp>
      <p:graphicFrame>
        <p:nvGraphicFramePr>
          <p:cNvPr id="1026" name="Content Placeholder 5"/>
          <p:cNvGraphicFramePr>
            <a:graphicFrameLocks noGrp="1"/>
          </p:cNvGraphicFramePr>
          <p:nvPr/>
        </p:nvGraphicFramePr>
        <p:xfrm>
          <a:off x="609600" y="1524000"/>
          <a:ext cx="8140700" cy="3768725"/>
        </p:xfrm>
        <a:graphic>
          <a:graphicData uri="http://schemas.openxmlformats.org/presentationml/2006/ole">
            <p:oleObj spid="_x0000_s109570" name="Worksheet" r:id="rId5" imgW="7067592" imgH="2600270" progId="Excel.Sheet.8">
              <p:embed/>
            </p:oleObj>
          </a:graphicData>
        </a:graphic>
      </p:graphicFrame>
      <p:sp>
        <p:nvSpPr>
          <p:cNvPr id="1037" name="TextBox 8"/>
          <p:cNvSpPr txBox="1">
            <a:spLocks noChangeArrowheads="1"/>
          </p:cNvSpPr>
          <p:nvPr/>
        </p:nvSpPr>
        <p:spPr bwMode="auto">
          <a:xfrm>
            <a:off x="6477000" y="1981200"/>
            <a:ext cx="2286000" cy="1692275"/>
          </a:xfrm>
          <a:prstGeom prst="rect">
            <a:avLst/>
          </a:prstGeom>
          <a:noFill/>
          <a:ln w="9525">
            <a:noFill/>
            <a:miter lim="800000"/>
            <a:headEnd/>
            <a:tailEnd/>
          </a:ln>
        </p:spPr>
        <p:txBody>
          <a:bodyPr>
            <a:spAutoFit/>
          </a:bodyPr>
          <a:lstStyle/>
          <a:p>
            <a:r>
              <a:rPr lang="en-US" sz="1400" dirty="0"/>
              <a:t>Lapse </a:t>
            </a:r>
            <a:r>
              <a:rPr lang="en-US" sz="1400" dirty="0" smtClean="0"/>
              <a:t>$0</a:t>
            </a:r>
            <a:endParaRPr lang="en-US" sz="1400" dirty="0"/>
          </a:p>
          <a:p>
            <a:endParaRPr lang="en-US" sz="1600" dirty="0"/>
          </a:p>
          <a:p>
            <a:r>
              <a:rPr lang="en-US" sz="1400" dirty="0"/>
              <a:t>Projected Expenditure</a:t>
            </a:r>
          </a:p>
          <a:p>
            <a:r>
              <a:rPr lang="en-US" sz="1400" dirty="0" smtClean="0"/>
              <a:t>$171,150</a:t>
            </a:r>
            <a:endParaRPr lang="en-US" sz="1400" dirty="0"/>
          </a:p>
          <a:p>
            <a:endParaRPr lang="en-US" sz="1400" dirty="0"/>
          </a:p>
          <a:p>
            <a:r>
              <a:rPr lang="en-US" sz="1400" dirty="0"/>
              <a:t>Expended </a:t>
            </a:r>
            <a:r>
              <a:rPr lang="en-US" sz="1400" dirty="0" smtClean="0"/>
              <a:t>$50,850</a:t>
            </a:r>
            <a:endParaRPr lang="en-US" sz="1400" dirty="0"/>
          </a:p>
          <a:p>
            <a:endParaRPr lang="en-US" dirty="0"/>
          </a:p>
        </p:txBody>
      </p:sp>
      <p:sp>
        <p:nvSpPr>
          <p:cNvPr id="18" name="Rectangle 17"/>
          <p:cNvSpPr/>
          <p:nvPr/>
        </p:nvSpPr>
        <p:spPr>
          <a:xfrm>
            <a:off x="6324600" y="2057400"/>
            <a:ext cx="158750" cy="141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9" name="Rectangle 18"/>
          <p:cNvSpPr/>
          <p:nvPr/>
        </p:nvSpPr>
        <p:spPr>
          <a:xfrm>
            <a:off x="6318250" y="2525713"/>
            <a:ext cx="158750" cy="141287"/>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0" name="Rectangle 19"/>
          <p:cNvSpPr/>
          <p:nvPr/>
        </p:nvSpPr>
        <p:spPr>
          <a:xfrm>
            <a:off x="6323013" y="3124200"/>
            <a:ext cx="153987" cy="15240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grpSp>
        <p:nvGrpSpPr>
          <p:cNvPr id="3" name="Group 20"/>
          <p:cNvGrpSpPr>
            <a:grpSpLocks/>
          </p:cNvGrpSpPr>
          <p:nvPr/>
        </p:nvGrpSpPr>
        <p:grpSpPr bwMode="auto">
          <a:xfrm>
            <a:off x="457200" y="6019800"/>
            <a:ext cx="8382000" cy="381000"/>
            <a:chOff x="457200" y="6019800"/>
            <a:chExt cx="8382000" cy="381000"/>
          </a:xfrm>
        </p:grpSpPr>
        <p:pic>
          <p:nvPicPr>
            <p:cNvPr id="104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6019800"/>
              <a:ext cx="1479892" cy="338554"/>
            </a:xfrm>
            <a:prstGeom prst="rect">
              <a:avLst/>
            </a:prstGeom>
          </p:spPr>
          <p:txBody>
            <a:bodyPr wrap="none">
              <a:spAutoFit/>
            </a:bodyPr>
            <a:lstStyle/>
            <a:p>
              <a:pPr>
                <a:defRPr/>
              </a:pPr>
              <a:r>
                <a:rPr lang="en-US" sz="1600" dirty="0">
                  <a:solidFill>
                    <a:schemeClr val="bg1"/>
                  </a:solidFill>
                  <a:latin typeface="+mn-lt"/>
                  <a:cs typeface="Arial" pitchFamily="34" charset="0"/>
                </a:rPr>
                <a:t>As of </a:t>
              </a:r>
              <a:r>
                <a:rPr lang="en-US" sz="1600" dirty="0" smtClean="0">
                  <a:solidFill>
                    <a:schemeClr val="bg1"/>
                  </a:solidFill>
                  <a:latin typeface="+mn-lt"/>
                  <a:cs typeface="Arial" pitchFamily="34" charset="0"/>
                </a:rPr>
                <a:t>19 Aug 14</a:t>
              </a:r>
              <a:endParaRPr lang="en-US" sz="1600" dirty="0">
                <a:solidFill>
                  <a:schemeClr val="bg1"/>
                </a:solidFill>
                <a:latin typeface="+mn-lt"/>
              </a:endParaRPr>
            </a:p>
          </p:txBody>
        </p:sp>
      </p:grpSp>
      <p:sp>
        <p:nvSpPr>
          <p:cNvPr id="1042" name="TextBox 23"/>
          <p:cNvSpPr txBox="1">
            <a:spLocks noChangeArrowheads="1"/>
          </p:cNvSpPr>
          <p:nvPr/>
        </p:nvSpPr>
        <p:spPr bwMode="auto">
          <a:xfrm>
            <a:off x="1752600" y="5419725"/>
            <a:ext cx="1447800" cy="307975"/>
          </a:xfrm>
          <a:prstGeom prst="rect">
            <a:avLst/>
          </a:prstGeom>
          <a:noFill/>
          <a:ln w="9525">
            <a:noFill/>
            <a:miter lim="800000"/>
            <a:headEnd/>
            <a:tailEnd/>
          </a:ln>
        </p:spPr>
        <p:txBody>
          <a:bodyPr>
            <a:spAutoFit/>
          </a:bodyPr>
          <a:lstStyle/>
          <a:p>
            <a:r>
              <a:rPr lang="en-US" sz="1400" dirty="0" smtClean="0"/>
              <a:t>116 </a:t>
            </a:r>
            <a:r>
              <a:rPr lang="en-US" sz="1400" dirty="0"/>
              <a:t>Claimants</a:t>
            </a:r>
          </a:p>
        </p:txBody>
      </p:sp>
      <p:sp>
        <p:nvSpPr>
          <p:cNvPr id="1043" name="Rectangle 25"/>
          <p:cNvSpPr>
            <a:spLocks noChangeArrowheads="1"/>
          </p:cNvSpPr>
          <p:nvPr/>
        </p:nvSpPr>
        <p:spPr bwMode="auto">
          <a:xfrm>
            <a:off x="3124200" y="5419725"/>
            <a:ext cx="1218539" cy="307777"/>
          </a:xfrm>
          <a:prstGeom prst="rect">
            <a:avLst/>
          </a:prstGeom>
          <a:noFill/>
          <a:ln w="9525">
            <a:noFill/>
            <a:miter lim="800000"/>
            <a:headEnd/>
            <a:tailEnd/>
          </a:ln>
        </p:spPr>
        <p:txBody>
          <a:bodyPr wrap="none">
            <a:spAutoFit/>
          </a:bodyPr>
          <a:lstStyle/>
          <a:p>
            <a:r>
              <a:rPr lang="en-US" sz="1400" dirty="0" smtClean="0"/>
              <a:t>119 </a:t>
            </a:r>
            <a:r>
              <a:rPr lang="en-US" sz="1400" dirty="0"/>
              <a:t>Claimants</a:t>
            </a:r>
          </a:p>
        </p:txBody>
      </p:sp>
      <p:sp>
        <p:nvSpPr>
          <p:cNvPr id="1044" name="Rectangle 26"/>
          <p:cNvSpPr>
            <a:spLocks noChangeArrowheads="1"/>
          </p:cNvSpPr>
          <p:nvPr/>
        </p:nvSpPr>
        <p:spPr bwMode="auto">
          <a:xfrm>
            <a:off x="4495800" y="5410200"/>
            <a:ext cx="1957524" cy="307777"/>
          </a:xfrm>
          <a:prstGeom prst="rect">
            <a:avLst/>
          </a:prstGeom>
          <a:noFill/>
          <a:ln w="9525">
            <a:noFill/>
            <a:miter lim="800000"/>
            <a:headEnd/>
            <a:tailEnd/>
          </a:ln>
        </p:spPr>
        <p:txBody>
          <a:bodyPr wrap="none">
            <a:spAutoFit/>
          </a:bodyPr>
          <a:lstStyle/>
          <a:p>
            <a:pPr algn="ctr"/>
            <a:r>
              <a:rPr lang="en-US" sz="1400" dirty="0" smtClean="0"/>
              <a:t>121 Claimants Projected</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3077"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307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3079"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3080"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3081"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309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EDUCATIONAL GRATUITY</a:t>
              </a:r>
            </a:p>
          </p:txBody>
        </p:sp>
      </p:grpSp>
      <p:sp>
        <p:nvSpPr>
          <p:cNvPr id="3084"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309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3098" name="Rectangle 19"/>
            <p:cNvSpPr>
              <a:spLocks noChangeArrowheads="1"/>
            </p:cNvSpPr>
            <p:nvPr/>
          </p:nvSpPr>
          <p:spPr bwMode="auto">
            <a:xfrm>
              <a:off x="457200" y="6019800"/>
              <a:ext cx="1688283" cy="338554"/>
            </a:xfrm>
            <a:prstGeom prst="rect">
              <a:avLst/>
            </a:prstGeom>
            <a:noFill/>
            <a:ln w="9525">
              <a:noFill/>
              <a:miter lim="800000"/>
              <a:headEnd/>
              <a:tailEnd/>
            </a:ln>
          </p:spPr>
          <p:txBody>
            <a:bodyPr wrap="none">
              <a:spAutoFit/>
            </a:bodyPr>
            <a:lstStyle/>
            <a:p>
              <a:pPr>
                <a:defRPr/>
              </a:pPr>
              <a:r>
                <a:rPr lang="en-US" sz="1600" dirty="0">
                  <a:solidFill>
                    <a:schemeClr val="bg1"/>
                  </a:solidFill>
                  <a:latin typeface="+mn-lt"/>
                </a:rPr>
                <a:t>As of </a:t>
              </a:r>
              <a:r>
                <a:rPr lang="en-US" sz="1600" dirty="0" smtClean="0">
                  <a:solidFill>
                    <a:schemeClr val="bg1"/>
                  </a:solidFill>
                  <a:latin typeface="+mn-lt"/>
                </a:rPr>
                <a:t>19 Aug 2014</a:t>
              </a:r>
              <a:endParaRPr lang="en-US" sz="1600" dirty="0">
                <a:solidFill>
                  <a:schemeClr val="bg1"/>
                </a:solidFill>
                <a:latin typeface="+mn-lt"/>
              </a:endParaRPr>
            </a:p>
          </p:txBody>
        </p:sp>
      </p:grpSp>
      <p:graphicFrame>
        <p:nvGraphicFramePr>
          <p:cNvPr id="3074" name="Content Placeholder 3"/>
          <p:cNvGraphicFramePr>
            <a:graphicFrameLocks noGrp="1"/>
          </p:cNvGraphicFramePr>
          <p:nvPr/>
        </p:nvGraphicFramePr>
        <p:xfrm>
          <a:off x="304800" y="1752601"/>
          <a:ext cx="8667750" cy="3733800"/>
        </p:xfrm>
        <a:graphic>
          <a:graphicData uri="http://schemas.openxmlformats.org/presentationml/2006/ole">
            <p:oleObj spid="_x0000_s110594" name="Worksheet" r:id="rId5" imgW="7191495" imgH="1714618" progId="Excel.Sheet.8">
              <p:embed/>
            </p:oleObj>
          </a:graphicData>
        </a:graphic>
      </p:graphicFrame>
      <p:sp>
        <p:nvSpPr>
          <p:cNvPr id="22" name="Title 1"/>
          <p:cNvSpPr txBox="1">
            <a:spLocks/>
          </p:cNvSpPr>
          <p:nvPr/>
        </p:nvSpPr>
        <p:spPr bwMode="auto">
          <a:xfrm>
            <a:off x="457200" y="1066800"/>
            <a:ext cx="8229600" cy="792163"/>
          </a:xfrm>
          <a:prstGeom prst="rect">
            <a:avLst/>
          </a:prstGeom>
          <a:noFill/>
          <a:ln w="9525">
            <a:noFill/>
            <a:miter lim="800000"/>
            <a:headEnd/>
            <a:tailEnd/>
          </a:ln>
        </p:spPr>
        <p:txBody>
          <a:bodyPr anchor="ctr">
            <a:normAutofit/>
          </a:bodyPr>
          <a:lstStyle/>
          <a:p>
            <a:pPr algn="ctr" fontAlgn="auto">
              <a:spcAft>
                <a:spcPts val="0"/>
              </a:spcAft>
              <a:defRPr/>
            </a:pPr>
            <a:r>
              <a:rPr lang="en-US" sz="4400">
                <a:latin typeface="+mj-lt"/>
                <a:ea typeface="+mj-ea"/>
                <a:cs typeface="+mj-cs"/>
              </a:rPr>
              <a:t>$101,000</a:t>
            </a:r>
            <a:endParaRPr lang="en-US" sz="4400" dirty="0">
              <a:latin typeface="+mj-lt"/>
              <a:ea typeface="+mj-ea"/>
              <a:cs typeface="+mj-cs"/>
            </a:endParaRPr>
          </a:p>
        </p:txBody>
      </p:sp>
      <p:sp>
        <p:nvSpPr>
          <p:cNvPr id="3087" name="TextBox 4"/>
          <p:cNvSpPr txBox="1">
            <a:spLocks noChangeArrowheads="1"/>
          </p:cNvSpPr>
          <p:nvPr/>
        </p:nvSpPr>
        <p:spPr bwMode="auto">
          <a:xfrm>
            <a:off x="1600200" y="5486400"/>
            <a:ext cx="1447800" cy="369887"/>
          </a:xfrm>
          <a:prstGeom prst="rect">
            <a:avLst/>
          </a:prstGeom>
          <a:noFill/>
          <a:ln w="9525">
            <a:noFill/>
            <a:miter lim="800000"/>
            <a:headEnd/>
            <a:tailEnd/>
          </a:ln>
        </p:spPr>
        <p:txBody>
          <a:bodyPr>
            <a:spAutoFit/>
          </a:bodyPr>
          <a:lstStyle/>
          <a:p>
            <a:pPr algn="ctr"/>
            <a:r>
              <a:rPr lang="en-US" dirty="0" smtClean="0">
                <a:latin typeface="Calibri" pitchFamily="34" charset="0"/>
              </a:rPr>
              <a:t>91 </a:t>
            </a:r>
            <a:r>
              <a:rPr lang="en-US" dirty="0">
                <a:latin typeface="Calibri" pitchFamily="34" charset="0"/>
              </a:rPr>
              <a:t>Claimants</a:t>
            </a:r>
          </a:p>
        </p:txBody>
      </p:sp>
      <p:sp>
        <p:nvSpPr>
          <p:cNvPr id="3088" name="TextBox 5"/>
          <p:cNvSpPr txBox="1">
            <a:spLocks noChangeArrowheads="1"/>
          </p:cNvSpPr>
          <p:nvPr/>
        </p:nvSpPr>
        <p:spPr bwMode="auto">
          <a:xfrm>
            <a:off x="3581400" y="5486400"/>
            <a:ext cx="1524000" cy="369887"/>
          </a:xfrm>
          <a:prstGeom prst="rect">
            <a:avLst/>
          </a:prstGeom>
          <a:noFill/>
          <a:ln w="9525">
            <a:noFill/>
            <a:miter lim="800000"/>
            <a:headEnd/>
            <a:tailEnd/>
          </a:ln>
        </p:spPr>
        <p:txBody>
          <a:bodyPr>
            <a:spAutoFit/>
          </a:bodyPr>
          <a:lstStyle/>
          <a:p>
            <a:pPr algn="ctr"/>
            <a:r>
              <a:rPr lang="en-US" dirty="0" smtClean="0">
                <a:latin typeface="Calibri" pitchFamily="34" charset="0"/>
              </a:rPr>
              <a:t>104 </a:t>
            </a:r>
            <a:r>
              <a:rPr lang="en-US" dirty="0">
                <a:latin typeface="Calibri" pitchFamily="34" charset="0"/>
              </a:rPr>
              <a:t>Claimants</a:t>
            </a:r>
          </a:p>
        </p:txBody>
      </p:sp>
      <p:sp>
        <p:nvSpPr>
          <p:cNvPr id="3089" name="TextBox 6"/>
          <p:cNvSpPr txBox="1">
            <a:spLocks noChangeArrowheads="1"/>
          </p:cNvSpPr>
          <p:nvPr/>
        </p:nvSpPr>
        <p:spPr bwMode="auto">
          <a:xfrm>
            <a:off x="5257800" y="5486400"/>
            <a:ext cx="2743200" cy="646331"/>
          </a:xfrm>
          <a:prstGeom prst="rect">
            <a:avLst/>
          </a:prstGeom>
          <a:noFill/>
          <a:ln w="9525">
            <a:noFill/>
            <a:miter lim="800000"/>
            <a:headEnd/>
            <a:tailEnd/>
          </a:ln>
        </p:spPr>
        <p:txBody>
          <a:bodyPr wrap="square">
            <a:spAutoFit/>
          </a:bodyPr>
          <a:lstStyle/>
          <a:p>
            <a:pPr algn="ctr"/>
            <a:r>
              <a:rPr lang="en-US" dirty="0" smtClean="0">
                <a:latin typeface="Calibri" pitchFamily="34" charset="0"/>
              </a:rPr>
              <a:t>100 Claimants Projected</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090" name="TextBox 9"/>
          <p:cNvSpPr txBox="1">
            <a:spLocks noChangeArrowheads="1"/>
          </p:cNvSpPr>
          <p:nvPr/>
        </p:nvSpPr>
        <p:spPr bwMode="auto">
          <a:xfrm>
            <a:off x="7239000" y="2514600"/>
            <a:ext cx="1752600" cy="1231106"/>
          </a:xfrm>
          <a:prstGeom prst="rect">
            <a:avLst/>
          </a:prstGeom>
          <a:noFill/>
          <a:ln w="9525">
            <a:noFill/>
            <a:miter lim="800000"/>
            <a:headEnd/>
            <a:tailEnd/>
          </a:ln>
        </p:spPr>
        <p:txBody>
          <a:bodyPr>
            <a:spAutoFit/>
          </a:bodyPr>
          <a:lstStyle/>
          <a:p>
            <a:r>
              <a:rPr lang="en-US" sz="1100" dirty="0"/>
              <a:t>Lapse </a:t>
            </a:r>
            <a:r>
              <a:rPr lang="en-US" sz="1100" dirty="0" smtClean="0"/>
              <a:t>0</a:t>
            </a:r>
            <a:endParaRPr lang="en-US" sz="1100" dirty="0"/>
          </a:p>
          <a:p>
            <a:endParaRPr lang="en-US" dirty="0"/>
          </a:p>
          <a:p>
            <a:r>
              <a:rPr lang="en-US" sz="1100" dirty="0"/>
              <a:t>Projected Expenditure    </a:t>
            </a:r>
            <a:r>
              <a:rPr lang="en-US" sz="1100" dirty="0" smtClean="0"/>
              <a:t>$101,000</a:t>
            </a:r>
            <a:endParaRPr lang="en-US" sz="1100" dirty="0"/>
          </a:p>
          <a:p>
            <a:endParaRPr lang="en-US" sz="1200" dirty="0"/>
          </a:p>
          <a:p>
            <a:r>
              <a:rPr lang="en-US" sz="1100" dirty="0"/>
              <a:t>Expended </a:t>
            </a:r>
            <a:r>
              <a:rPr lang="en-US" sz="1100" dirty="0" smtClean="0"/>
              <a:t>$0</a:t>
            </a:r>
            <a:endParaRPr lang="en-US" sz="1100" dirty="0"/>
          </a:p>
        </p:txBody>
      </p:sp>
      <p:sp>
        <p:nvSpPr>
          <p:cNvPr id="29" name="Rectangle 28"/>
          <p:cNvSpPr/>
          <p:nvPr/>
        </p:nvSpPr>
        <p:spPr>
          <a:xfrm>
            <a:off x="7086600" y="3505200"/>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086600" y="3048000"/>
            <a:ext cx="152400" cy="15240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1" name="Rectangle 30"/>
          <p:cNvSpPr/>
          <p:nvPr/>
        </p:nvSpPr>
        <p:spPr>
          <a:xfrm>
            <a:off x="7086600" y="2590800"/>
            <a:ext cx="152400" cy="15240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3094" name="TextBox 27"/>
          <p:cNvSpPr txBox="1">
            <a:spLocks noChangeArrowheads="1"/>
          </p:cNvSpPr>
          <p:nvPr/>
        </p:nvSpPr>
        <p:spPr bwMode="auto">
          <a:xfrm>
            <a:off x="7239000" y="3810000"/>
            <a:ext cx="1447800" cy="461963"/>
          </a:xfrm>
          <a:prstGeom prst="rect">
            <a:avLst/>
          </a:prstGeom>
          <a:noFill/>
          <a:ln w="9525">
            <a:noFill/>
            <a:miter lim="800000"/>
            <a:headEnd/>
            <a:tailEnd/>
          </a:ln>
        </p:spPr>
        <p:txBody>
          <a:bodyPr>
            <a:spAutoFit/>
          </a:bodyPr>
          <a:lstStyle/>
          <a:p>
            <a:pPr algn="ctr"/>
            <a:r>
              <a:rPr lang="en-US" sz="1200" dirty="0" smtClean="0"/>
              <a:t>0 </a:t>
            </a:r>
            <a:r>
              <a:rPr lang="en-US" sz="1200" dirty="0"/>
              <a:t>claimants on the  program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57200" y="5946775"/>
            <a:ext cx="8382000" cy="377825"/>
          </a:xfrm>
          <a:prstGeom prst="rect">
            <a:avLst/>
          </a:prstGeom>
          <a:noFill/>
          <a:ln w="9525">
            <a:noFill/>
            <a:miter lim="800000"/>
            <a:headEnd/>
            <a:tailEnd/>
          </a:ln>
        </p:spPr>
      </p:pic>
      <p:sp>
        <p:nvSpPr>
          <p:cNvPr id="410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410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4103"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4104"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4105"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a:t>
              </a:r>
              <a:r>
                <a:rPr lang="en-US" sz="2000" b="1" dirty="0" smtClean="0">
                  <a:solidFill>
                    <a:schemeClr val="bg1"/>
                  </a:solidFill>
                  <a:latin typeface="+mj-lt"/>
                  <a:ea typeface="+mj-ea"/>
                  <a:cs typeface="+mj-cs"/>
                </a:rPr>
                <a:t>VETERANS TAX EXEMPTION PROGRAM</a:t>
              </a:r>
              <a:endParaRPr lang="en-US" sz="2000" b="1" dirty="0">
                <a:solidFill>
                  <a:schemeClr val="bg1"/>
                </a:solidFill>
                <a:latin typeface="+mj-lt"/>
                <a:ea typeface="+mj-ea"/>
                <a:cs typeface="+mj-cs"/>
              </a:endParaRPr>
            </a:p>
          </p:txBody>
        </p:sp>
      </p:grpSp>
      <p:sp>
        <p:nvSpPr>
          <p:cNvPr id="4108"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19800"/>
              <a:ext cx="1688283" cy="338554"/>
            </a:xfrm>
            <a:prstGeom prst="rect">
              <a:avLst/>
            </a:prstGeom>
          </p:spPr>
          <p:txBody>
            <a:bodyPr wrap="none">
              <a:spAutoFit/>
            </a:bodyPr>
            <a:lstStyle/>
            <a:p>
              <a:pPr>
                <a:defRPr/>
              </a:pPr>
              <a:r>
                <a:rPr lang="en-US" sz="1600" dirty="0">
                  <a:solidFill>
                    <a:schemeClr val="bg1"/>
                  </a:solidFill>
                  <a:latin typeface="+mj-lt"/>
                  <a:cs typeface="Arial" pitchFamily="34" charset="0"/>
                </a:rPr>
                <a:t>As of </a:t>
              </a:r>
              <a:r>
                <a:rPr lang="en-US" sz="1600" dirty="0" smtClean="0">
                  <a:solidFill>
                    <a:schemeClr val="bg1"/>
                  </a:solidFill>
                  <a:latin typeface="+mj-lt"/>
                  <a:cs typeface="Arial" pitchFamily="34" charset="0"/>
                </a:rPr>
                <a:t>19 Aug 2014</a:t>
              </a:r>
              <a:endParaRPr lang="en-US" sz="1600" dirty="0">
                <a:solidFill>
                  <a:schemeClr val="bg1"/>
                </a:solidFill>
                <a:latin typeface="+mj-lt"/>
              </a:endParaRPr>
            </a:p>
          </p:txBody>
        </p:sp>
      </p:grpSp>
      <p:graphicFrame>
        <p:nvGraphicFramePr>
          <p:cNvPr id="4098" name="Chart 5"/>
          <p:cNvGraphicFramePr>
            <a:graphicFrameLocks/>
          </p:cNvGraphicFramePr>
          <p:nvPr/>
        </p:nvGraphicFramePr>
        <p:xfrm>
          <a:off x="533400" y="1371601"/>
          <a:ext cx="8224838" cy="4419600"/>
        </p:xfrm>
        <a:graphic>
          <a:graphicData uri="http://schemas.openxmlformats.org/presentationml/2006/ole">
            <p:oleObj spid="_x0000_s111618" name="Worksheet" r:id="rId5" imgW="7724898" imgH="3886234" progId="Excel.Shee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55613" y="381000"/>
            <a:ext cx="8232775" cy="649288"/>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57200" y="5946775"/>
            <a:ext cx="8382000" cy="377825"/>
          </a:xfrm>
          <a:prstGeom prst="rect">
            <a:avLst/>
          </a:prstGeom>
          <a:noFill/>
          <a:ln w="9525">
            <a:noFill/>
            <a:miter lim="800000"/>
            <a:headEnd/>
            <a:tailEnd/>
          </a:ln>
        </p:spPr>
      </p:pic>
      <p:sp>
        <p:nvSpPr>
          <p:cNvPr id="5125"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5126"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5127"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5128"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5129"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VETERANS’ RETX PROGRAM</a:t>
              </a:r>
            </a:p>
          </p:txBody>
        </p:sp>
      </p:grpSp>
      <p:sp>
        <p:nvSpPr>
          <p:cNvPr id="5132"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646331"/>
            <a:chOff x="457200" y="6019799"/>
            <a:chExt cx="8382000" cy="646549"/>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19799"/>
              <a:ext cx="1877437" cy="646549"/>
            </a:xfrm>
            <a:prstGeom prst="rect">
              <a:avLst/>
            </a:prstGeom>
          </p:spPr>
          <p:txBody>
            <a:bodyPr wrap="none">
              <a:spAutoFit/>
            </a:bodyPr>
            <a:lstStyle/>
            <a:p>
              <a:pPr>
                <a:defRPr/>
              </a:pPr>
              <a:r>
                <a:rPr lang="en-US" dirty="0">
                  <a:solidFill>
                    <a:schemeClr val="bg1"/>
                  </a:solidFill>
                  <a:latin typeface="+mn-lt"/>
                  <a:cs typeface="Arial" pitchFamily="34" charset="0"/>
                </a:rPr>
                <a:t>As of </a:t>
              </a:r>
              <a:r>
                <a:rPr lang="en-US" dirty="0" smtClean="0">
                  <a:solidFill>
                    <a:schemeClr val="bg1"/>
                  </a:solidFill>
                  <a:latin typeface="+mn-lt"/>
                  <a:cs typeface="Arial" pitchFamily="34" charset="0"/>
                </a:rPr>
                <a:t>19 Aug 2014</a:t>
              </a:r>
              <a:endParaRPr lang="en-US" dirty="0">
                <a:solidFill>
                  <a:schemeClr val="bg1"/>
                </a:solidFill>
                <a:latin typeface="+mn-lt"/>
                <a:cs typeface="Arial" pitchFamily="34" charset="0"/>
              </a:endParaRPr>
            </a:p>
            <a:p>
              <a:pPr>
                <a:defRPr/>
              </a:pPr>
              <a:r>
                <a:rPr lang="en-US" dirty="0">
                  <a:solidFill>
                    <a:schemeClr val="bg1"/>
                  </a:solidFill>
                  <a:latin typeface="+mn-lt"/>
                  <a:cs typeface="Arial" pitchFamily="34" charset="0"/>
                </a:rPr>
                <a:t> MAY 14</a:t>
              </a:r>
              <a:endParaRPr lang="en-US" dirty="0">
                <a:solidFill>
                  <a:schemeClr val="bg1"/>
                </a:solidFill>
                <a:latin typeface="+mn-lt"/>
              </a:endParaRPr>
            </a:p>
          </p:txBody>
        </p:sp>
      </p:grpSp>
      <p:sp>
        <p:nvSpPr>
          <p:cNvPr id="21" name="TextBox 5"/>
          <p:cNvSpPr txBox="1">
            <a:spLocks noChangeArrowheads="1"/>
          </p:cNvSpPr>
          <p:nvPr/>
        </p:nvSpPr>
        <p:spPr bwMode="auto">
          <a:xfrm>
            <a:off x="381000" y="5562600"/>
            <a:ext cx="8077200" cy="338138"/>
          </a:xfrm>
          <a:prstGeom prst="rect">
            <a:avLst/>
          </a:prstGeom>
          <a:noFill/>
          <a:ln w="9525">
            <a:noFill/>
            <a:miter lim="800000"/>
            <a:headEnd/>
            <a:tailEnd/>
          </a:ln>
        </p:spPr>
        <p:txBody>
          <a:bodyPr>
            <a:spAutoFit/>
          </a:bodyPr>
          <a:lstStyle/>
          <a:p>
            <a:pPr algn="ctr">
              <a:defRPr/>
            </a:pPr>
            <a:r>
              <a:rPr lang="en-US" sz="1600" dirty="0" smtClean="0">
                <a:latin typeface="+mn-lt"/>
              </a:rPr>
              <a:t>*591</a:t>
            </a:r>
            <a:r>
              <a:rPr lang="en-US" sz="1400" dirty="0" smtClean="0">
                <a:latin typeface="+mn-lt"/>
              </a:rPr>
              <a:t> Applications </a:t>
            </a:r>
            <a:r>
              <a:rPr lang="en-US" sz="1400" dirty="0">
                <a:latin typeface="+mn-lt"/>
              </a:rPr>
              <a:t>Received since </a:t>
            </a:r>
            <a:r>
              <a:rPr lang="en-US" sz="1400" dirty="0" smtClean="0">
                <a:latin typeface="+mn-lt"/>
              </a:rPr>
              <a:t>May 17, </a:t>
            </a:r>
            <a:r>
              <a:rPr lang="en-US" sz="1400" dirty="0">
                <a:latin typeface="+mn-lt"/>
              </a:rPr>
              <a:t>2014</a:t>
            </a:r>
          </a:p>
        </p:txBody>
      </p:sp>
      <p:graphicFrame>
        <p:nvGraphicFramePr>
          <p:cNvPr id="5122" name="Content Placeholder 3"/>
          <p:cNvGraphicFramePr>
            <a:graphicFrameLocks noGrp="1"/>
          </p:cNvGraphicFramePr>
          <p:nvPr/>
        </p:nvGraphicFramePr>
        <p:xfrm>
          <a:off x="457200" y="1219200"/>
          <a:ext cx="8270875" cy="4343400"/>
        </p:xfrm>
        <a:graphic>
          <a:graphicData uri="http://schemas.openxmlformats.org/presentationml/2006/ole">
            <p:oleObj spid="_x0000_s112642" name="Worksheet" r:id="rId6" imgW="6972303" imgH="2524149" progId="Excel.Shee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5364"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5365"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5366"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5367"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5368"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PERSIAN GULF VETERANS BENEFIT PROGRAM</a:t>
              </a:r>
            </a:p>
          </p:txBody>
        </p:sp>
      </p:grpSp>
      <p:sp>
        <p:nvSpPr>
          <p:cNvPr id="15371"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85775" y="6019800"/>
              <a:ext cx="1688283" cy="338554"/>
            </a:xfrm>
            <a:prstGeom prst="rect">
              <a:avLst/>
            </a:prstGeom>
          </p:spPr>
          <p:txBody>
            <a:bodyPr wrap="none">
              <a:spAutoFit/>
            </a:bodyPr>
            <a:lstStyle/>
            <a:p>
              <a:pPr>
                <a:defRPr/>
              </a:pPr>
              <a:r>
                <a:rPr lang="en-US" sz="1600" dirty="0">
                  <a:solidFill>
                    <a:schemeClr val="bg1"/>
                  </a:solidFill>
                  <a:latin typeface="+mn-lt"/>
                  <a:cs typeface="Arial" pitchFamily="34" charset="0"/>
                </a:rPr>
                <a:t>As of </a:t>
              </a:r>
              <a:r>
                <a:rPr lang="en-US" sz="1600" dirty="0" smtClean="0">
                  <a:solidFill>
                    <a:schemeClr val="bg1"/>
                  </a:solidFill>
                  <a:latin typeface="+mn-lt"/>
                  <a:cs typeface="Arial" pitchFamily="34" charset="0"/>
                </a:rPr>
                <a:t>19 Aug 2014</a:t>
              </a:r>
              <a:endParaRPr lang="en-US" sz="1600" dirty="0">
                <a:solidFill>
                  <a:schemeClr val="bg1"/>
                </a:solidFill>
                <a:latin typeface="+mn-lt"/>
              </a:endParaRPr>
            </a:p>
          </p:txBody>
        </p:sp>
      </p:grpSp>
      <p:sp>
        <p:nvSpPr>
          <p:cNvPr id="21" name="Text Box 4"/>
          <p:cNvSpPr txBox="1">
            <a:spLocks noChangeArrowheads="1"/>
          </p:cNvSpPr>
          <p:nvPr/>
        </p:nvSpPr>
        <p:spPr bwMode="auto">
          <a:xfrm>
            <a:off x="1600200" y="1343025"/>
            <a:ext cx="6096000" cy="506413"/>
          </a:xfrm>
          <a:prstGeom prst="rect">
            <a:avLst/>
          </a:prstGeom>
          <a:noFill/>
          <a:ln w="9525">
            <a:noFill/>
            <a:miter lim="800000"/>
            <a:headEnd/>
            <a:tailEnd/>
          </a:ln>
        </p:spPr>
        <p:txBody>
          <a:bodyPr lIns="91430" tIns="45715" rIns="91430" bIns="45715">
            <a:spAutoFit/>
          </a:bodyPr>
          <a:lstStyle/>
          <a:p>
            <a:pPr>
              <a:lnSpc>
                <a:spcPct val="120000"/>
              </a:lnSpc>
              <a:tabLst>
                <a:tab pos="742950" algn="l"/>
              </a:tabLst>
              <a:defRPr/>
            </a:pPr>
            <a:endParaRPr lang="en-US" sz="2400" b="1" dirty="0">
              <a:solidFill>
                <a:srgbClr val="000000"/>
              </a:solidFill>
              <a:latin typeface="+mn-lt"/>
            </a:endParaRPr>
          </a:p>
        </p:txBody>
      </p:sp>
      <p:sp>
        <p:nvSpPr>
          <p:cNvPr id="15374" name="Rectangle 21"/>
          <p:cNvSpPr>
            <a:spLocks noChangeArrowheads="1"/>
          </p:cNvSpPr>
          <p:nvPr/>
        </p:nvSpPr>
        <p:spPr bwMode="auto">
          <a:xfrm>
            <a:off x="1828800" y="1600200"/>
            <a:ext cx="5181600" cy="3748719"/>
          </a:xfrm>
          <a:prstGeom prst="rect">
            <a:avLst/>
          </a:prstGeom>
          <a:noFill/>
          <a:ln w="9525">
            <a:noFill/>
            <a:miter lim="800000"/>
            <a:headEnd/>
            <a:tailEnd/>
          </a:ln>
        </p:spPr>
        <p:txBody>
          <a:bodyPr wrap="square">
            <a:spAutoFit/>
          </a:bodyPr>
          <a:lstStyle/>
          <a:p>
            <a:pPr>
              <a:lnSpc>
                <a:spcPct val="120000"/>
              </a:lnSpc>
              <a:tabLst>
                <a:tab pos="742950" algn="l"/>
              </a:tabLst>
            </a:pPr>
            <a:r>
              <a:rPr lang="en-US" sz="2000" b="1" dirty="0">
                <a:solidFill>
                  <a:srgbClr val="000000"/>
                </a:solidFill>
              </a:rPr>
              <a:t>Total Applications:  	</a:t>
            </a:r>
            <a:r>
              <a:rPr lang="en-US" sz="2000" b="1" dirty="0" smtClean="0">
                <a:solidFill>
                  <a:srgbClr val="000000"/>
                </a:solidFill>
              </a:rPr>
              <a:t>10,639</a:t>
            </a:r>
            <a:endParaRPr lang="en-US" sz="2000" b="1" dirty="0">
              <a:solidFill>
                <a:srgbClr val="000000"/>
              </a:solidFill>
            </a:endParaRPr>
          </a:p>
          <a:p>
            <a:pPr>
              <a:lnSpc>
                <a:spcPct val="120000"/>
              </a:lnSpc>
              <a:tabLst>
                <a:tab pos="742950" algn="l"/>
              </a:tabLst>
            </a:pPr>
            <a:endParaRPr lang="en-US" sz="2000" b="1" dirty="0">
              <a:solidFill>
                <a:srgbClr val="000000"/>
              </a:solidFill>
            </a:endParaRPr>
          </a:p>
          <a:p>
            <a:pPr>
              <a:lnSpc>
                <a:spcPct val="120000"/>
              </a:lnSpc>
              <a:tabLst>
                <a:tab pos="742950" algn="l"/>
              </a:tabLst>
            </a:pPr>
            <a:r>
              <a:rPr lang="en-US" sz="2000" b="1" dirty="0"/>
              <a:t>Payments Sent:  		</a:t>
            </a:r>
            <a:r>
              <a:rPr lang="en-US" sz="2000" b="1" dirty="0" smtClean="0"/>
              <a:t>8,330</a:t>
            </a:r>
            <a:endParaRPr lang="en-US" sz="2000" dirty="0"/>
          </a:p>
          <a:p>
            <a:pPr>
              <a:lnSpc>
                <a:spcPct val="120000"/>
              </a:lnSpc>
              <a:tabLst>
                <a:tab pos="742950" algn="l"/>
              </a:tabLst>
            </a:pPr>
            <a:endParaRPr lang="en-US" sz="2000" b="1" dirty="0">
              <a:solidFill>
                <a:srgbClr val="000000"/>
              </a:solidFill>
            </a:endParaRPr>
          </a:p>
          <a:p>
            <a:pPr>
              <a:lnSpc>
                <a:spcPct val="120000"/>
              </a:lnSpc>
              <a:tabLst>
                <a:tab pos="742950" algn="l"/>
              </a:tabLst>
            </a:pPr>
            <a:r>
              <a:rPr lang="en-US" sz="2000" b="1" dirty="0">
                <a:solidFill>
                  <a:srgbClr val="000000"/>
                </a:solidFill>
              </a:rPr>
              <a:t>Total Payments:  		</a:t>
            </a:r>
            <a:r>
              <a:rPr lang="en-US" sz="2000" b="1" dirty="0" smtClean="0"/>
              <a:t>$3,536,912.50 </a:t>
            </a:r>
            <a:endParaRPr lang="en-US" sz="2000" b="1" dirty="0">
              <a:solidFill>
                <a:srgbClr val="000000"/>
              </a:solidFill>
            </a:endParaRPr>
          </a:p>
          <a:p>
            <a:pPr>
              <a:lnSpc>
                <a:spcPct val="120000"/>
              </a:lnSpc>
              <a:tabLst>
                <a:tab pos="742950" algn="l"/>
              </a:tabLst>
            </a:pPr>
            <a:endParaRPr lang="en-US" sz="2000" b="1" dirty="0">
              <a:solidFill>
                <a:srgbClr val="000000"/>
              </a:solidFill>
            </a:endParaRPr>
          </a:p>
          <a:p>
            <a:pPr>
              <a:lnSpc>
                <a:spcPct val="120000"/>
              </a:lnSpc>
              <a:tabLst>
                <a:tab pos="742950" algn="l"/>
              </a:tabLst>
            </a:pPr>
            <a:r>
              <a:rPr lang="en-US" sz="2000" b="1" dirty="0">
                <a:solidFill>
                  <a:srgbClr val="000000"/>
                </a:solidFill>
              </a:rPr>
              <a:t>Average Payment:  </a:t>
            </a:r>
            <a:r>
              <a:rPr lang="en-US" sz="2000" b="1" dirty="0" smtClean="0">
                <a:solidFill>
                  <a:srgbClr val="000000"/>
                </a:solidFill>
              </a:rPr>
              <a:t> </a:t>
            </a:r>
            <a:r>
              <a:rPr lang="en-US" sz="2000" b="1" dirty="0">
                <a:solidFill>
                  <a:srgbClr val="000000"/>
                </a:solidFill>
              </a:rPr>
              <a:t>	</a:t>
            </a:r>
            <a:r>
              <a:rPr lang="en-US" sz="2000" b="1" dirty="0"/>
              <a:t>$</a:t>
            </a:r>
            <a:r>
              <a:rPr lang="en-US" sz="2000" b="1" dirty="0" smtClean="0"/>
              <a:t>424.60</a:t>
            </a:r>
            <a:endParaRPr lang="en-US" sz="2000" b="1" dirty="0">
              <a:solidFill>
                <a:srgbClr val="000000"/>
              </a:solidFill>
            </a:endParaRPr>
          </a:p>
          <a:p>
            <a:pPr>
              <a:lnSpc>
                <a:spcPct val="120000"/>
              </a:lnSpc>
              <a:tabLst>
                <a:tab pos="742950" algn="l"/>
              </a:tabLst>
            </a:pPr>
            <a:endParaRPr lang="en-US" sz="2000" b="1" dirty="0">
              <a:solidFill>
                <a:srgbClr val="000000"/>
              </a:solidFill>
            </a:endParaRPr>
          </a:p>
          <a:p>
            <a:pPr>
              <a:lnSpc>
                <a:spcPct val="120000"/>
              </a:lnSpc>
              <a:tabLst>
                <a:tab pos="742950" algn="l"/>
              </a:tabLst>
            </a:pPr>
            <a:r>
              <a:rPr lang="en-US" sz="2000" b="1" dirty="0">
                <a:solidFill>
                  <a:srgbClr val="000000"/>
                </a:solidFill>
              </a:rPr>
              <a:t>Average Processing Time: 	 </a:t>
            </a:r>
            <a:r>
              <a:rPr lang="en-US" sz="2000" b="1" dirty="0" smtClean="0">
                <a:solidFill>
                  <a:srgbClr val="000000"/>
                </a:solidFill>
              </a:rPr>
              <a:t>4.61 </a:t>
            </a:r>
            <a:r>
              <a:rPr lang="en-US" sz="2000" b="1" dirty="0">
                <a:solidFill>
                  <a:srgbClr val="000000"/>
                </a:solidFill>
              </a:rPr>
              <a:t>days</a:t>
            </a:r>
          </a:p>
          <a:p>
            <a:pPr>
              <a:lnSpc>
                <a:spcPct val="120000"/>
              </a:lnSpc>
              <a:tabLst>
                <a:tab pos="742950" algn="l"/>
              </a:tabLst>
            </a:pPr>
            <a:r>
              <a:rPr lang="en-US" b="1" dirty="0">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MISSION</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228600"/>
            <a:ext cx="1371600" cy="1465847"/>
          </a:xfrm>
          <a:prstGeom prst="rect">
            <a:avLst/>
          </a:prstGeom>
          <a:ln>
            <a:noFill/>
          </a:ln>
        </p:spPr>
      </p:pic>
      <p:sp>
        <p:nvSpPr>
          <p:cNvPr id="17" name="Content Placeholder 2"/>
          <p:cNvSpPr txBox="1">
            <a:spLocks/>
          </p:cNvSpPr>
          <p:nvPr/>
        </p:nvSpPr>
        <p:spPr>
          <a:xfrm>
            <a:off x="457200" y="1143000"/>
            <a:ext cx="8229600" cy="4876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20000"/>
              </a:spcBef>
              <a:spcAft>
                <a:spcPts val="600"/>
              </a:spcAft>
              <a:buClrTx/>
              <a:buSzTx/>
              <a:buFont typeface="Arial" pitchFamily="34" charset="0"/>
              <a:buNone/>
              <a:tabLst/>
              <a:defRPr/>
            </a:pPr>
            <a:r>
              <a:rPr kumimoji="0" lang="en-US" sz="2000" b="0" i="0" u="none" strike="noStrike" kern="1200" cap="none" spc="0" normalizeH="0" noProof="0" dirty="0" smtClean="0">
                <a:ln>
                  <a:noFill/>
                </a:ln>
                <a:effectLst/>
                <a:uLnTx/>
                <a:uFillTx/>
                <a:latin typeface="+mn-lt"/>
                <a:ea typeface="+mn-ea"/>
                <a:cs typeface="+mn-cs"/>
              </a:rPr>
              <a:t>     </a:t>
            </a:r>
            <a:r>
              <a:rPr kumimoji="0" lang="en-US" b="0" i="0" u="none" strike="noStrike" kern="1200" cap="none" spc="0" normalizeH="0" baseline="0" noProof="0" dirty="0" smtClean="0">
                <a:ln>
                  <a:noFill/>
                </a:ln>
                <a:effectLst/>
                <a:uLnTx/>
                <a:uFillTx/>
                <a:latin typeface="+mn-lt"/>
                <a:ea typeface="+mn-ea"/>
                <a:cs typeface="+mn-cs"/>
              </a:rPr>
              <a:t>The Commemorative Partner Program (CPP) is designed for Federal                  agencies, States, local civilian and military communities, international governments, veterans’ organizations, civic groups, industries, educational institutions, libraries, museums, business and other organizations to assist a grateful nation </a:t>
            </a:r>
            <a:r>
              <a:rPr kumimoji="0" lang="en-US" b="1" i="0" u="sng" strike="noStrike" kern="1200" cap="none" spc="0" normalizeH="0" baseline="0" noProof="0" dirty="0" smtClean="0">
                <a:ln>
                  <a:noFill/>
                </a:ln>
                <a:effectLst/>
                <a:uLnTx/>
                <a:uFillTx/>
                <a:latin typeface="+mn-lt"/>
                <a:ea typeface="+mn-ea"/>
                <a:cs typeface="+mn-cs"/>
              </a:rPr>
              <a:t>in thanking and honoring our Vietnam Veterans and their families to include those who lost loved ones during the war and those families still awaiting the fullest possible accounting of their loved one.</a:t>
            </a:r>
            <a:endParaRPr lang="en-US" b="1" dirty="0" smtClean="0"/>
          </a:p>
          <a:p>
            <a:pPr marL="0" marR="0" lvl="0" indent="0" defTabSz="914400" rtl="0" eaLnBrk="1" fontAlgn="auto" latinLnBrk="0" hangingPunct="1">
              <a:lnSpc>
                <a:spcPct val="150000"/>
              </a:lnSpc>
              <a:spcBef>
                <a:spcPct val="20000"/>
              </a:spcBef>
              <a:spcAft>
                <a:spcPts val="600"/>
              </a:spcAft>
              <a:buClrTx/>
              <a:buSzTx/>
              <a:buFont typeface="Arial" pitchFamily="34" charset="0"/>
              <a:buNone/>
              <a:tabLst/>
              <a:defRPr/>
            </a:pPr>
            <a:r>
              <a:rPr kumimoji="0" lang="en-US" b="1" i="0" u="none" strike="noStrike" kern="1200" cap="none" spc="0" normalizeH="0" noProof="0" dirty="0" smtClean="0">
                <a:ln>
                  <a:noFill/>
                </a:ln>
                <a:effectLst/>
                <a:uLnTx/>
                <a:uFillTx/>
                <a:latin typeface="+mn-lt"/>
                <a:ea typeface="+mn-ea"/>
                <a:cs typeface="+mn-cs"/>
              </a:rPr>
              <a:t>     </a:t>
            </a:r>
            <a:r>
              <a:rPr kumimoji="0" lang="en-US" b="0" i="0" u="none" strike="noStrike" kern="1200" cap="none" spc="0" normalizeH="0" baseline="0" noProof="0" dirty="0" smtClean="0">
                <a:ln>
                  <a:noFill/>
                </a:ln>
                <a:effectLst/>
                <a:uLnTx/>
                <a:uFillTx/>
                <a:latin typeface="+mn-lt"/>
                <a:ea typeface="+mn-ea"/>
                <a:cs typeface="+mn-cs"/>
              </a:rPr>
              <a:t>It is both a multi-level government and community grass-roots outreach initiative designed to achieve the following five objectives outlined in the 2008 National Defense Authorization Act</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57200" y="5946775"/>
            <a:ext cx="8382000" cy="377825"/>
          </a:xfrm>
          <a:prstGeom prst="rect">
            <a:avLst/>
          </a:prstGeom>
          <a:noFill/>
          <a:ln w="9525">
            <a:noFill/>
            <a:miter lim="800000"/>
            <a:headEnd/>
            <a:tailEnd/>
          </a:ln>
        </p:spPr>
      </p:pic>
      <p:sp>
        <p:nvSpPr>
          <p:cNvPr id="16388"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Technology</a:t>
            </a:r>
          </a:p>
        </p:txBody>
      </p:sp>
      <p:sp>
        <p:nvSpPr>
          <p:cNvPr id="16389"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People &gt; Processes </a:t>
            </a:r>
          </a:p>
        </p:txBody>
      </p:sp>
      <p:sp>
        <p:nvSpPr>
          <p:cNvPr id="16390"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6391"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6392" name="Rectangle 5"/>
          <p:cNvSpPr>
            <a:spLocks noGrp="1" noChangeArrowheads="1"/>
          </p:cNvSpPr>
          <p:nvPr>
            <p:ph type="ctrTitle"/>
          </p:nvPr>
        </p:nvSpPr>
        <p:spPr>
          <a:xfrm>
            <a:off x="457200" y="457200"/>
            <a:ext cx="5791200" cy="400050"/>
          </a:xfrm>
          <a:noFill/>
        </p:spPr>
        <p:txBody>
          <a:bodyPr>
            <a:spAutoFit/>
          </a:bodyPr>
          <a:lstStyle/>
          <a:p>
            <a:r>
              <a:rPr lang="en-US" sz="2000" b="1" smtClean="0">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MILITARY FAMILY RELIEF ASSISTANCE PROGRAM</a:t>
              </a:r>
            </a:p>
          </p:txBody>
        </p:sp>
      </p:grpSp>
      <p:sp>
        <p:nvSpPr>
          <p:cNvPr id="16395"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30913"/>
              <a:ext cx="1877437" cy="369332"/>
            </a:xfrm>
            <a:prstGeom prst="rect">
              <a:avLst/>
            </a:prstGeom>
          </p:spPr>
          <p:txBody>
            <a:bodyPr wrap="none">
              <a:spAutoFit/>
            </a:bodyPr>
            <a:lstStyle/>
            <a:p>
              <a:pPr>
                <a:defRPr/>
              </a:pPr>
              <a:r>
                <a:rPr lang="en-US" dirty="0">
                  <a:solidFill>
                    <a:schemeClr val="bg1"/>
                  </a:solidFill>
                  <a:latin typeface="+mn-lt"/>
                  <a:cs typeface="Arial" pitchFamily="34" charset="0"/>
                </a:rPr>
                <a:t>As of </a:t>
              </a:r>
              <a:r>
                <a:rPr lang="en-US" dirty="0" smtClean="0">
                  <a:solidFill>
                    <a:schemeClr val="bg1"/>
                  </a:solidFill>
                  <a:cs typeface="Arial" pitchFamily="34" charset="0"/>
                </a:rPr>
                <a:t>16 Aug 2014</a:t>
              </a:r>
              <a:endParaRPr lang="en-US" dirty="0">
                <a:solidFill>
                  <a:schemeClr val="bg1"/>
                </a:solidFill>
                <a:latin typeface="+mn-lt"/>
              </a:endParaRPr>
            </a:p>
          </p:txBody>
        </p:sp>
      </p:grpSp>
      <p:graphicFrame>
        <p:nvGraphicFramePr>
          <p:cNvPr id="22" name="Table 21"/>
          <p:cNvGraphicFramePr>
            <a:graphicFrameLocks noGrp="1"/>
          </p:cNvGraphicFramePr>
          <p:nvPr/>
        </p:nvGraphicFramePr>
        <p:xfrm>
          <a:off x="838200" y="1371600"/>
          <a:ext cx="7620000" cy="4478655"/>
        </p:xfrm>
        <a:graphic>
          <a:graphicData uri="http://schemas.openxmlformats.org/drawingml/2006/table">
            <a:tbl>
              <a:tblPr>
                <a:tableStyleId>{2D5ABB26-0587-4C30-8999-92F81FD0307C}</a:tableStyleId>
              </a:tblPr>
              <a:tblGrid>
                <a:gridCol w="5980709"/>
                <a:gridCol w="1639291"/>
              </a:tblGrid>
              <a:tr h="532859">
                <a:tc gridSpan="2">
                  <a:txBody>
                    <a:bodyPr/>
                    <a:lstStyle/>
                    <a:p>
                      <a:pPr algn="ctr" fontAlgn="b"/>
                      <a:r>
                        <a:rPr lang="en-US" sz="2000" b="1" u="none" strike="noStrike" dirty="0"/>
                        <a:t>OVERALL MFRAP CONTRIBUTIONS - FY 2005 THRU </a:t>
                      </a:r>
                      <a:r>
                        <a:rPr lang="en-US" sz="2000" b="1" u="none" strike="noStrike" dirty="0" smtClean="0"/>
                        <a:t>AUG 2014</a:t>
                      </a:r>
                    </a:p>
                    <a:p>
                      <a:pPr algn="ctr" fontAlgn="b"/>
                      <a:endParaRPr lang="en-US" sz="2000" b="1" i="0" u="none" strike="noStrike" dirty="0">
                        <a:latin typeface="Arial"/>
                      </a:endParaRPr>
                    </a:p>
                  </a:txBody>
                  <a:tcPr marL="9525" marR="9525" marT="9525" marB="0" anchor="ctr"/>
                </a:tc>
                <a:tc hMerge="1">
                  <a:txBody>
                    <a:bodyPr/>
                    <a:lstStyle/>
                    <a:p>
                      <a:endParaRPr lang="en-US"/>
                    </a:p>
                  </a:txBody>
                  <a:tcPr/>
                </a:tc>
              </a:tr>
              <a:tr h="731520">
                <a:tc>
                  <a:txBody>
                    <a:bodyPr/>
                    <a:lstStyle/>
                    <a:p>
                      <a:pPr algn="l" fontAlgn="ctr"/>
                      <a:r>
                        <a:rPr lang="en-US" sz="1800" u="none" strike="noStrike" dirty="0" smtClean="0"/>
                        <a:t>TOTAL PRIVATE CONTRIBUTIONS </a:t>
                      </a:r>
                      <a:endParaRPr lang="en-US" sz="1800" b="0" i="0" u="none" strike="noStrike" dirty="0">
                        <a:latin typeface="Arial"/>
                      </a:endParaRPr>
                    </a:p>
                  </a:txBody>
                  <a:tcPr marL="9525" marR="9525" marT="9525" marB="0" anchor="ctr"/>
                </a:tc>
                <a:tc>
                  <a:txBody>
                    <a:bodyPr/>
                    <a:lstStyle/>
                    <a:p>
                      <a:pPr algn="r" fontAlgn="b"/>
                      <a:r>
                        <a:rPr lang="en-US" sz="1800" u="none" strike="noStrike" dirty="0"/>
                        <a:t> </a:t>
                      </a:r>
                      <a:r>
                        <a:rPr lang="en-US" sz="1800" u="none" strike="noStrike" dirty="0" smtClean="0"/>
                        <a:t>$      108,658.00 </a:t>
                      </a:r>
                      <a:endParaRPr lang="en-US" sz="1800" b="0" i="0" u="none" strike="noStrike" dirty="0">
                        <a:latin typeface="Arial"/>
                      </a:endParaRPr>
                    </a:p>
                  </a:txBody>
                  <a:tcPr marL="9525" marR="9525" marT="9525" marB="0" anchor="ctr"/>
                </a:tc>
              </a:tr>
              <a:tr h="7315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smtClean="0"/>
                        <a:t>DEPT OF REVENUE - PIT DONATIONS </a:t>
                      </a:r>
                    </a:p>
                    <a:p>
                      <a:pPr algn="l" fontAlgn="ctr"/>
                      <a:endParaRPr lang="en-US" sz="1800" b="0" i="0" u="none" strike="noStrike" dirty="0">
                        <a:latin typeface="Arial"/>
                      </a:endParaRPr>
                    </a:p>
                  </a:txBody>
                  <a:tcPr marL="9525" marR="9525" marT="9525" marB="0" anchor="ctr"/>
                </a:tc>
                <a:tc>
                  <a:txBody>
                    <a:bodyPr/>
                    <a:lstStyle/>
                    <a:p>
                      <a:pPr algn="r" fontAlgn="b"/>
                      <a:r>
                        <a:rPr lang="en-US" sz="1800" u="none" strike="noStrike" dirty="0"/>
                        <a:t> </a:t>
                      </a:r>
                      <a:r>
                        <a:rPr lang="en-US" sz="1800" u="none" strike="noStrike" dirty="0" smtClean="0"/>
                        <a:t>$    1,386,880.94</a:t>
                      </a:r>
                      <a:endParaRPr lang="en-US" sz="1800" b="0" i="0" u="none" strike="noStrike" dirty="0">
                        <a:latin typeface="Arial"/>
                      </a:endParaRPr>
                    </a:p>
                  </a:txBody>
                  <a:tcPr marL="9525" marR="9525" marT="9525" marB="0" anchor="ctr"/>
                </a:tc>
              </a:tr>
              <a:tr h="7315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smtClean="0"/>
                        <a:t>TOTAL ALL CONTRIBUTIONS - PRIVATE &amp; PIT DONATIONS</a:t>
                      </a:r>
                    </a:p>
                    <a:p>
                      <a:pPr algn="l" fontAlgn="ctr"/>
                      <a:endParaRPr lang="en-US" sz="1800" b="0" i="0" u="none" strike="noStrike" dirty="0">
                        <a:latin typeface="Arial"/>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a:t> </a:t>
                      </a:r>
                      <a:r>
                        <a:rPr lang="en-US" sz="1800" u="none" strike="noStrike" dirty="0" smtClean="0"/>
                        <a:t>$    1,495,538.94 </a:t>
                      </a:r>
                    </a:p>
                    <a:p>
                      <a:pPr algn="r" fontAlgn="b"/>
                      <a:r>
                        <a:rPr lang="en-US" sz="1800" u="none" strike="noStrike" dirty="0" smtClean="0"/>
                        <a:t>  </a:t>
                      </a:r>
                      <a:endParaRPr lang="en-US" sz="1800" b="0" i="0" u="none" strike="noStrike" dirty="0">
                        <a:latin typeface="Arial"/>
                      </a:endParaRPr>
                    </a:p>
                  </a:txBody>
                  <a:tcPr marL="9525" marR="9525" marT="9525" marB="0" anchor="ctr"/>
                </a:tc>
              </a:tr>
              <a:tr h="731520">
                <a:tc>
                  <a:txBody>
                    <a:bodyPr/>
                    <a:lstStyle/>
                    <a:p>
                      <a:pPr algn="l" fontAlgn="ctr"/>
                      <a:r>
                        <a:rPr lang="en-US" sz="1800" u="none" strike="noStrike" dirty="0"/>
                        <a:t>APPROVED GRANT APPLICATION PAYMENTS </a:t>
                      </a:r>
                      <a:endParaRPr lang="en-US" sz="1800" b="0" i="0" u="none" strike="noStrike" dirty="0">
                        <a:latin typeface="Arial"/>
                      </a:endParaRPr>
                    </a:p>
                  </a:txBody>
                  <a:tcPr marL="9525" marR="9525" marT="9525" marB="0" anchor="ctr"/>
                </a:tc>
                <a:tc>
                  <a:txBody>
                    <a:bodyPr/>
                    <a:lstStyle/>
                    <a:p>
                      <a:pPr algn="r" fontAlgn="b"/>
                      <a:r>
                        <a:rPr lang="en-US" sz="1800" u="none" strike="noStrike" dirty="0"/>
                        <a:t> $      </a:t>
                      </a:r>
                      <a:r>
                        <a:rPr lang="en-US" sz="1800" u="none" strike="noStrike" dirty="0" smtClean="0"/>
                        <a:t>516,201.58 </a:t>
                      </a:r>
                      <a:endParaRPr lang="en-US" sz="1800" b="0" i="0" u="none" strike="noStrike" dirty="0">
                        <a:latin typeface="Arial"/>
                      </a:endParaRPr>
                    </a:p>
                  </a:txBody>
                  <a:tcPr marL="9525" marR="9525" marT="9525" marB="0" anchor="ctr"/>
                </a:tc>
              </a:tr>
              <a:tr h="731520">
                <a:tc>
                  <a:txBody>
                    <a:bodyPr/>
                    <a:lstStyle/>
                    <a:p>
                      <a:pPr algn="l" fontAlgn="ctr"/>
                      <a:r>
                        <a:rPr lang="en-US" sz="1800" u="none" strike="noStrike" dirty="0"/>
                        <a:t>ACCOUNT BALANCE </a:t>
                      </a:r>
                      <a:endParaRPr lang="en-US" sz="1800" b="0" i="0" u="none" strike="noStrike" dirty="0">
                        <a:latin typeface="Arial"/>
                      </a:endParaRPr>
                    </a:p>
                  </a:txBody>
                  <a:tcPr marL="9525" marR="9525" marT="9525" marB="0" anchor="ctr"/>
                </a:tc>
                <a:tc>
                  <a:txBody>
                    <a:bodyPr/>
                    <a:lstStyle/>
                    <a:p>
                      <a:pPr algn="r" fontAlgn="b"/>
                      <a:r>
                        <a:rPr lang="en-US" sz="1800" u="none" strike="noStrike" dirty="0"/>
                        <a:t> $   </a:t>
                      </a:r>
                      <a:r>
                        <a:rPr lang="en-US" sz="1800" u="none" strike="noStrike" baseline="0" dirty="0" smtClean="0"/>
                        <a:t>   979,337.36</a:t>
                      </a:r>
                      <a:r>
                        <a:rPr lang="en-US" sz="1800" u="none" strike="noStrike" dirty="0" smtClean="0"/>
                        <a:t> </a:t>
                      </a:r>
                      <a:endParaRPr lang="en-US" sz="1800" b="0" i="0" u="none" strike="noStrike" dirty="0">
                        <a:latin typeface="Arial"/>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2077492"/>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Robert Gray</a:t>
            </a:r>
            <a:endParaRPr lang="en-US" sz="3600" b="1" dirty="0">
              <a:latin typeface="+mj-lt"/>
            </a:endParaRPr>
          </a:p>
          <a:p>
            <a:pPr algn="ctr">
              <a:defRPr/>
            </a:pPr>
            <a:r>
              <a:rPr lang="en-US" sz="3600" b="1" dirty="0" smtClean="0">
                <a:latin typeface="+mj-lt"/>
              </a:rPr>
              <a:t>PA War Veterans Council </a:t>
            </a:r>
          </a:p>
          <a:p>
            <a:pPr algn="ctr">
              <a:defRPr/>
            </a:pPr>
            <a:r>
              <a:rPr lang="en-US" sz="3600" b="1" dirty="0" smtClean="0">
                <a:latin typeface="+mj-lt"/>
              </a:rPr>
              <a:t>Legislative Committee </a:t>
            </a:r>
            <a:r>
              <a:rPr lang="en-US" sz="3600" b="1" dirty="0" smtClean="0"/>
              <a:t>Briefing</a:t>
            </a:r>
            <a:endParaRPr lang="en-US" sz="3600" b="1" dirty="0">
              <a:latin typeface="+mj-lt"/>
            </a:endParaRPr>
          </a:p>
          <a:p>
            <a:pPr algn="ctr">
              <a:defRPr/>
            </a:pPr>
            <a:endParaRPr lang="en-US" sz="1050" b="1"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LEGISLATIVE COMMITTEE ROLE</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
        <p:nvSpPr>
          <p:cNvPr id="90118" name="AutoShape 6" descr="data:image/jpeg;base64,/9j/4AAQSkZJRgABAQAAAQABAAD/2wCEAAkGBxMSEhUUEhQVFhUXGCIYGBcYGR4gHxsfHB0fHR0eICAgHiggHSEmIBoeIjEjJikrMC4uHx8zODMsNyotMCsBCgoKDg0OGxAQGywmICYsNCw0ODEwLDc0MDQ0LCwsLDQsNC0vLDcwLCwsNCwsLC80LCwvLywsLCwtLCwsLCwsLP/AABEIAK0BIwMBEQACEQEDEQH/xAAcAAACAwEBAQEAAAAAAAAAAAAABgQFBwMIAgH/xABFEAACAgAEBAUCBAMFBgQGAwABAgMRAAQSIQUGMUEHEyJRYTJxFEJSgSNikTNygqHBFUOisdHwU5Ph8TVEVLPC4wgkNP/EABsBAQACAwEBAAAAAAAAAAAAAAADBAECBQYH/8QAOhEAAgECAwUHAwMDBAIDAQAAAAECAxEEITEFEkFRYRNxgZGhsfAiwdEUMuEjUvEGFTNCcoJDYpIW/9oADAMBAAIRAxEAPwDccAGADABgAwAYAMAGADABgAwAYAMAGAI/EM15UUkhBbQjPpHU6QTQ+TWAEXw78T4+JStBJGsMtFowHLBwOosqPUBvXcWexxrGVzLQycx8CedklhlKSIKCtujD2O1j7j9wcVsTh5VbShJqS7/nv3ElOoo5NXR04cpiijNkbiNk6iy2jsAF0n2FGjZaw2LMN7dW9rxI3a+Qtcd8WMnlc22WeOVtB0vImmg3cAFgWq6NdwQAcYc0nYWHXhnEYsxEs0Dh43Fqw79j8gg7EHcEEHG6dzBKwAYAMAGADABgAwAYAMAGADABgAwAYAMAGADABgAwAYAMAGADABgAwAYAMAGADABgAwB8yIGBB3BFH98AePJPNyGbLRsRJlpSmr5iev8ATcdxtiK+djYfeYPGDOTzqcrUMKqtxsobzGIBbUeum7AAI2onc0EqllcWLDh3i9KpQSZVPLRSFWNiACATGNFUFDBR7gAkX9OMdvEbjMk4lM88jyMSzMxZj0JY2zGvkk4zF214h9B98J+en4fLomJOWlP8QddB6CUD4FBgOoF7kUcKSi7cBa56TikVlDKQysLBBsEHcEHuDiY1PvABgAwAYAMAGADABgAwAYAMAGADABgAwAYAMAGADABgAwAYAMAGADABgAwAYAMAGADAHmjxd4b5HFcxt6Zgsy/410t/xo2K9ZZ3N4iWhANdxv8Af/vpiNp2uZJP29umI+82If8AtJfbfEvYPma75b8Q4LPBHFLNC8ccyq8TmirBhqWmUkBiN9Jo/GMSpyiE0x58MfEU5IjL5picqT6X6mEn/MoepH5eo26SUqnBmJLib3DKrqGUhlYWGBsEHcEEdQcWDQ+8AGADABgAwAYAMAGADABgAwAYAMAGADABgAwAYAMAGADAESficKP5byIr+WZSpIsIpAZyOygnrgDpls5HJGsqMGjZQ6uDsVIsG/asAd8AGADABgAwAYAMAYx//Ibhn/8AkzAHdoWP9HT+lSf1xHV0ubRIPLXhXBxHhWXzCO0OaOv17srASuFDKTt6QBa18g4zFJxMPUROauXp+GTLDmwluutXjJKkWR1IBsVuK7j4xBOi1obqQuzcO39J9JxtGvlnqYcRz5L52nySHLzouayTbNBJvQPXRew99J2PwTeMqsjG6XPFeR4szE2c4K5miG8mVP8AaxH2WzZ/unc1alrGEqSksjKlbUl+EnMGcikWCErPGXqTKswSSIWdUkesgEDqyA3d+kXqO1O6VjDsb3iU1DABgAwAYAMAfl4AiScUgXXqljGhlR7YDSz1oU77FtS0O9jAEzABgAwAYAMAGADABgAwAYAMAZ34ieIy5J/KgYGZCrPYtKOxjY2CrUwcV7UasBgMo5k54zmem83zjEigBY4y2la72CLYnud+wwBXJxvMEZx3Mkk2bjEJkJ3WPWhIIO5BRNNV3xhtLU3hCU3uxV2TuD858QRI8pEJHijB0QLG1sAS3rIUu0ancqCLUFTscZND0rw/NpLGrxuHUjZh3/79sAScAGADABgAwAYASfGHhBzPDJStaoSJxfsgIf8AfQzY1mrxMrUn+GOVMfCsmp2JhD/+Zb//AJYytDDKjxb5VXiECBJIknhJdfMarQj1jYEj6QbrquNZWasZRjg5KzmzCM+UekljSx3AUd7tTYoUBZra6UGpQVTg7ertzJmrScRrPhDmf9npICPxm7PCWFFT9KBugcD9iTV98WXQViPeELgY4hl80TlIswuZi2dUidmX+WRAp9JroRR69rwipINo3DlzhUHFUXM57h75bORsAz1LAzEAEOrAq5H3JK1VmgTNrqamh4yYDABgAwAYAMAY14n+IE2Uzo/ByIQqAO4poyxL3FJsaZaDrRBAdweooDOIeYpJfxplVnGeCmTSNg6TLIpo9FCalG52Iwubbsrb1sj7TmrP1HecnDQrpUh3AAXpaghTtVlg19ycDU0bgnjI7SRrmo0RAvraMMxkegBpuggslj9Ww6+4Gv5eZXVXRgysAyspsEHcEHuCMAdMAGADABgAwAYAMABwB5X5jAfOZl42NNK1WiKTW1mgALq62NHeyScAVkjbhb2Uam+56V2+e+5GACGbWzobX0ijYvfv8GyNvtjSSd7ot4epTUJQndb3FcFytyfEnO+go0SujoLMvmvq13epVXToOn07E+/XGVJaGs8LOK3o/VHmvvxXiOfBfFvN5bSuYrMKdgGBWTY706im26als92xsVjd4pAyhlIKkWCO4O4OAPvABgAwAYAMAQ+L5tIomL6TakBGIGs0fTv1vpjSpUjCLlJpd+RtGLk7IzubmeYhWUOET/dV5MdVQViacD+6Wo1sRsfOw2tX7X6t3d5LPytx77IvvCw3cr3KrivE8rNmI8xJl4NKLRXQ7Kd9m8waBfXqrbV7YsS2k5TuqXTN5+WZGqFl+70KmOFfMkLAr5jalQiQ9uo9AZ9tqJugNWoEY59Ws5RSjouTVl62Xf5WZPGNnnqMWR46scXkv5ts1rIZXjlXoQLEaawD+oiwaJoXjow2ot3d3X3pxbXXqV3h873Xqhm5O47I8nlTOSGTUPMADqwIGgEUJNr9yNPUgipdmY6pWbhUabWjXHw/hGuIoxhZxuOeOuVQwAYAMAGADAGfeIXiR/s+YZeKJHkKBtbvSqWJCjSAS59NkWuxXffYDIOP8yZnOsTmZHkUG1RCERWsiwtFDW+7lm+fc3Y2hCU3uxV2V2dCrrZWfQAdIbSWA+SAoJ7WABiNty0L9OEaF1WlqrOKzfjwVteZC/EXUgG4AJB9iNwD7Ht8gYkOcdPJ31JpAIvVp63vuQw2wB6H8I5A3DIfUSRakURpK7EC2ax3sVd2QDeAHPABgAwAYAMAGADABgDy1zVkGy+ZkSV9Uls0nw7yOwHzaGJr93P7gV/FoNEx0rs8MMyj9VxoXr/EGH3GAPnNZewskVWNx7MD74AtODcP4c8DNmc7m1zKglIhFQLVsoYBwwLCtTFNuwxiVrZktFzU1uOzeQ28mcg5POyOZs7FMCoPkxMUkVlI6rey6QQRXfbTWC0MVklN2VkbqqgAAbAbAYyRn7gD5dwBZIAHc4A/VYEWDY9xgD9wBT8a48kB0BdclXpugB/MaNfYAn4rfFHGbQpYVfVm+RNSoSqaaCNx/jLSuXag1aVUbhR8dLJPwLoDoCR5vFYmWMmpNWitF8+JevQpU1SVlqLUbtJoawzSX5StuoVSA0h7OSSKPQCjvRufDYWVat2FNZ8eHW3RJXb48ORDicTGhSdapov8ebdki/jy7gf2hJ76hYP7bUftt8Y9M/8AS2FdNR3nvc1byty8W+p5Zf6mxG+3urd5Z+/8IjZLhhirS7N6AluSSFW+nazYvpelfbGa3+maNSaam0t67VlnpldWtx56in/qWqotOCvay1yfW9/iPvOQBvTJ6kb06qFqT0vaiCdtx1oEG9uZtfYawcP1GGbstU+HVPX78bnR2Ttt4qfYV0t56Ncej6+n3qspmHilaF2LDtd9Pvd6gSDfUhkBJbc8KUYyiqsMn9/nqm7WyXfTae6/nz5maXwLmlXEaS3ZpfMFFWPQE9CpY/BG/XHfwm1adaSpzVpel+nzoUauGlFbyzQz46pWDABgAwAYAzvxK8PY84WzaS+XOsYUB3Cw7HdnOhiDpJFj2XpvgDLoOW8qQwzHFoIvKACtColEu7dCpVpCK9iSCN+gGlk5ZlrfnCitxtJ69eXzoK80JeRo1kMkQaxKU0agK20HdRfv1rG5VPvNhVsDYKpJ+PYf6/tgCRxDLeSwiUEMsURKk76jCjON/aRmFdr7DAHoPwryDQZAKWDoZXaJgKDRs1qwFmtX1VZ+rrgBvwAYAMAGADABgAwAYA8/eM/BwnELRK8yLznkNm680yfsqxpQHevfACjIGliUDeXLglOnrj6yR/JU6pVHsZe4UECDlcyBRDAI1Vv9Lfp+3evvgCd7kiiP89uv/ftjSTLWGgm96Wn2teXpl3tEHKcFeWXVE2hl9ZksqE3HrZuqgX1G5NAAkgHbJIgblUnfi37mx8A8SxlUT8dIzQM/lwzOpMrBFp5HVeqawBtZBbTb6WONYS3s+BNicOqDUW/qtmuXTyNBz/NWThyv4xp0MFel1IOo/pWurbEV12PscblY8/8ANfN+a4nNZRjGzKMvlwbBs7Wo6yHrZvrQ+QGTJeEvFVXVHmosux38tJJFq+zNGACfci/ucARs3y9xrLHS2fJcUWKZyc7V3DLpBPa/f98U8TjqOHspvN8FqS06M6mhF4C3EXLPmJmSE6jJJKyPYFgFWNtsABbbUO+OTtCrg6jvFOVR2slf1/GpaoRqxWbtHwLTM8NjkVgks0baSVkcAA9vpZRqHS9hYreqxWqUcVhdyVallJ5Lj6PJ8vYUsRh8Q5RpTu46/OKI3A+IEyrrjkTyYEj0sPU0m9hff01v8E9BePSbGwU8PiJymv7vVq338Dg7bxMK+Fgqcsm15JO787eOWoxcMz4lTUQVN0QRXX6a97sUR1O3UED0sZpq7yPLTpNT3Y530tn8ZFyczDMS64pU1sApY7emNdtOqgbvdQbog/TiOFWLm0nr1XLvLNbDVI0otrTX6Xxb42937neR2kE2kgqBSAA3qA1XquiLIrbqOuFeHa0pw5przRHQkqNWnN8Gm+64u54NLMzu/wCHQFu1s4YIihQdizMjencilBWzQ+edhUw1OMZwbb5prRtvrZXWeS1s8j6FCvTrybhNWXJp66ac/iPjiUkqKBlJS8hOkpKFNgg3pK0jNtekktQPYVhRpw37YmO6lndXVu++aXXJXN5Tbjek7+X+DllOOcdkJQ5iZQv1K7RI249JB0g17mx0PsQO49oYe8UpXvl05FPsJ55aF1JybzJNu2c0D9P4qQf1Ma7/ANcXSEU+JLxDheZAkMkc+kssyMWEnsAT/aD3Vx23HTAGz+HXPkfEo9D6Y83GP4sXv/Onup9typ2PYkDvzNz3l8rIuXjeKTNudKwmTTRokB2CsELGlAarLDoLIGVrmYdz9mM5nwJ5Z3dFpXhI0jLy/SQUH5WN6XO/5GJIGrWElJE+Jw8qErPNPNPg0UmSy4VdHUDff/v3F/vjDyZJTXaUd3in76et1/7I6SzlVBA3Oyp7n/TG5TDh8Ss5aSnihp5Rf9q3+7hHwxG/sgdu1ECNnZJJswZHUyM7aid/UzhzW1Eaip6H8u1YA9YcG4cuWgjhS9Ma6V1GyB2F966YAm4AMAGADABgAwAYAMAJPipy+2ayrNGo1ohDMSdotcckgUD6mPkqADQovvvRAwbORyZbNtCxKywPuw2IKNpVh7XYYfBGAOWayly3HEan+qFF2VqB1Io/I25AA9NEdKvDdjeEHN2RNysEfSVmAXbSgtm7UCfSPaySR+k4hc0nmdiODqSpbsFa/F5WWr8ZPPpFJMsOIfwFqSLy409f4VX9bEkKpma9QZiwosAdOrQqjGd2U/3ZIi7ejhE40Pqn/dwXd88XoKnFszJNIZJgGkIAVQCERBsqIOgA7D/W7mOU227siZebWNLs5RSTpZjQJG7VdBiqab9wvtsMGw+A3L7SySZ+ZdluKAH3P1sL/SKQEe8g7YA2bOz+XG7/AKVLf0F4w3ZXCMlzoM0nlE2B65Te7WdgfbUbJ+Aem2PDdrLOvL9zeX38uHLI7W6v2LRH1lEEpEhHoB/hL2odJK6Wfy+y0diTj3GwNkxw9JV6i+uWfcn93x8jxW3dqSrVHh6b+iOT6v8AC+cCyyUImmEKsmug1MR6QbAaup6GgPbsN8d2tXVJdTk4PBTxMsslz/HMl8LhiHEPRE0/lxPHfoJ3dNTnWyhV1IUAH6Sd7Y451ZylBTm837fPsd7BqEK0qVJfTFZvm+r6emZx4/noY+IRs0ZUqIrjpCfS7Nq0oTdBh7nrQ64zSjvUZJasxipqGLpyk8knfXje3zz4HXmTmnKZ2JY4JJGPmCwI5FBHlsa1lQu+pdww6jffGMPSlv8An7GcdiafZZNap26KSvkdcnk8rm5yuTYxiKxmL1E6iIygAY1em/VRA6EHGVXq0m1LXqYlgsNioxlDJa5K19fv0KrM5VNbKbbSzaS17rqOk3QDCq+MW6caWIjF1EpNc0svwcfFdrhKso0m4xfK+eXra5x4hkllWjV9j7f61f8AoRRAI2xeFp4mm4T8HxT5r5msnkV8Hi6mFqKcPFcGuvzIqJ9TRiXfzYLDdLZPzA9iRR+CyN2OPmtSk6FaVCa1du5rl0fD/wCrXE+kUqsa1KNWHK/h89UaDyFxBpA6lrUKpUE9NyGAvcDZfT+X4vHb2RXqTjKFR33ba65+5VxUIxaceJ38RuWhn8lJGoHnKNcLdw670D21D0n732x1yqeZMvm5EYTRs0U8RpXU0y9avfahqVgeu3vgCvMiyEtJqO59ZO4s3/iJJs99zgBv4bxeWUjXYzKpvMa0TR7L/F1enULUMzellNvWks0coZ70dS/hsXGMOxrK8PVd3z73kZ/hyK5GlstKNzC9+W1943NlAeoD2vcSAUMaOpfJ5MtU8E4y36b36bydtUn05p2fPLRFFn4mWnCtb+mNip0+xINV96xJGWRRxNFxm359/Pueq77cDvxCURxJEg0xxAfdmbTrkPydq9lVRvVncqDz4Y8qyy5hJ2TVAVVzvpKlJ7jYAim9UDgjb0O1Xe4G8YAMAGADABgAwAYAMAGADAChzp4e5XiGqQgxZnTpWdOu26616OAQOu9CgRgDMeP8vtksr5meiUVAsa06ajNHMNozTemSI3dGgragNsYlFSVmS0a0qM1OOqFTK8UmO8apl13ryr1/vKSXH+AqOu2MRhGOhvWxVat++Tft5I+2VUh06t5XEjAEfShOnVT/AJnttLJ/u1YGjvsVyjXiJDMJenwNqurHc9MASZ+GKzarIUkagDRoGzpajRq9yD2+2AN35N8QuFeXHlY2/C+WoVY5dhQ2sSWVNnuWskmxd4AYecOIaMvSkVJ1NitIFnfpvsPsTjm7Vrulh7R1k93z19CxhoKU8+GZm+Rf0SsCNUrsqkFTuE2Frt1Vjt3J73jy9VfVFPSKV9efXwOlF5N8ygyfFZDDHozLatI9BVFoUNraMKK/VqP93H1ZOXgeIeEoP/rn3v8APzkWGcR2jEqzuG02pkaIdd6B8uIA2BurvXYHETbk7P57/YlWFowW9FW46v7uxy4NzRncnIojypnkKEEpmImDC13IWMlaoAWel9eop4iM3lbJdGW8LTp022nm9btfOLIvFecsxmp21ZCYSVpZVnQDbr9UJ3OwNddIB6YxB1qcco5dxivhqFad5PPTJlflOKS26R5HM6r9X/8AZju9KqP9xvQXrv1Nn2z2laKvu69GaPBUJNfU8uq5t8upK4LzZmIpyYMlP5gNkfiFIICqpU/wdxS79ySTewrE5VXH6o5PozalhqUJpxk7rqud88v8cLEkcyTzyHzTLlTGoQRmTXr6/Sfw0gXT3FC7HtifDKok8rfOrI8TSozf1ve11el+Vl7k3M5iWP8AtJ51FbPpIF9QG1ZIb9vT8bdTiwpSej9vyV3g8OtYesjrypOXMut/MYEW1UCGG22lehD9h1OPD/6opbmJjP8AuV/FZe1j0ex91UHCOifvnx63JHLeYeC9P1RM2g67JCEjSQfVRAogWPatsc+NaVOvGrT42ura3tdZZfe+epdcFKDjI1fjXH8rk115meOIdtbCz/dXqx+ADj15yjzn4gHJ5zONPkA6o4bzC66Qzt1dB9W9kkMFs79zgCizDpAoA+oKSNv6n4s7dcATeC5oFg81KpDIxK36HGktVE7bOKF+kV1wBNkkny9wGmVCR5Mo1IP7vRo763GVJ2O+MNJ6klKrOlLeg7MlcvaM4ZoIoWXMMg8uIyExs/mRqXUkAroQu1MXNXvtjSNNRd0Wa+Oq1obk7d/H54DzwrwtGbzM8ucEkeXD6IYhStKiUNT9WVSVFD0tV3XeQpGsZTKpEipGoVEUKqgUAqigB8AYA7YAMAGADABgAwAYAgcX4zl8qofMzRwqTQLsBZ9hfU/bAH7wnjOXzSlsvNHKo6lGBq+l+374AnYAVua+f8jkLWWTXKP9zENT/uOi/wCIjAGR8b5pbiDPNMknkMDE8BYExLqUpIhqgxZAbIPqUqfS4BinJxafA6GDoU68JUnlPVP7fPsVi8KEaeaWWSAbK6/nY9IypYNG3dlJsKGKlwATImmrop1aU6Ut2asyu4hmi5LSG2P3oACgBZJCqAANyQAN8ZIyhGTbMzLDFG0kjsAir9R23+w7m6AomxvgDTuH+BmbKjzc4kRKgEKGevjfT/zwB98R8C8xEpfK51ZJAPpkjK3RugwZutdK/fAH74XcQM3C543YmSLMB0X9KyrVDrQtZD33+cc3a0YvCyb4NP1SLGFb7RWOuWmBSQfU0Uol0klyVXSzdgdVFgBQINY83OD3o8FKNuWbulzy0b6F9O6fR3GqDguV0rpghK0NJ0KbFbGyCTt3vHKltDGKTTqzT/8AJr04Eio0mv2ryInGMpl4ED/gVlGqmEUKMyj9WnYsBtsLOJsPi8XWlu/qJR5XlJJ9L8PE1nSpRV9xPwRAyvE+Dy7D8Ip6FZI1Qg+1OoOLFRbXp571RrpKT9myNLDPhHyRYfhuG/pyVfaLFf8AVbS/vq+cjfssP/bHyR+HL8N/Tkv6RYfqtp/31fOY7LD/ANsfJHSHIcPc6VjyjH2Cxk/0AxrLG7RiryqVF4yMqjh3lux8kRuMnhmUAM8eWSxYXylLEfChSa+arEuHr7TxDtSqVH/7O3nc1nTw8P3Rj5Ii8GzOQzDlUyOlQL818sixnpsG99+hxLiJ7QoRvLENvkpyb8jWEKEnlBeSJrZSOOZxFGiDQl6FC2bfrQ9iP64gVerWpJ1ZuTu9W3y5k0YRg3upIoOX+IhEfMfUilpz6nYEBzJW40CxtQJrHWtuYmlFrNOK0XRd5Be9OT6MVOVeTeIcb8yVpUVNemWWQksz7NsB1IBXuAAdvbHrjljJmvBDPIP4OdifavUGQ/1AfACBzdypmuHzBc6rEMLRxvG9DoG26HqpAI+xBIBw9xQ3s4AvIUM6qii5I00oABciLsFAAGp0FAAamcH+T1AfeUy/4eQhGUZon+0sFcsFIdjq3UuNHqIsIoYWSToinP8A6x1OlhcGtx162UEvPlY1DlLxbycoWHNO8Eo9PmTABZK2DFlAVCQLIIUAmheJTmmjo4IBBBBFgjoRgD9JrrgCryXMmTmk8qLNZeST9CSozbddgbwBa4AMAGADABgDzRz7xeTM5/MM52jleGMdlWNtND71qPyT26AQuWeYJcjmUzEYbYAun/iIdyvtuN1PvRs9CBo3OvPkuZUw8PkaNWQMkqUXm/WkZBtGAOw+okEAAldWu99VidYeUqLqrROz6cn3GV5TLKBY9Wrcsd7+b73jYgLPh2oMXDBVUetiAV0saIKn+0v9ABJ9tiQMptO6I+blQsWRPLUj6NRIH2uyPsWet/Ucaxgo6E9fFVa6XaO9j95a5czXE5THllpFP8SR9lT792Psos9Lob42K5v3JHI2W4Yn8Ma5mFSTsBqb4H6Vv8o+LJO+AGjABgDz/wAjKo4xncsCVWWaaNfYFJGdDXfZGXtsxHyIcRQjXpOnLib05uElJDBxvhcuXmBUHWPyjcMN/psjbrXbcj0E3jylbDyoXpVtOD4P5x46P6tDpQmp/VD58+WOOUzM0RWKHzNzaQlVKKt+oA1r8uyBZoKKA7LipUp0pxc6lurzvfh03rcM78eZvnHJeXzgORP/AEAHUk7AD5J2xxqVKdWahBXbJ5SUVdnHNZGGTUJkjk07Paq+m7UourYud1LdB6lHRyvucBs+ns2lKrUlnbN8Eunj4vLI5VWs68lGKIMPKWWmYlcjl233IjQItbVqI9VVuRZuyQLrHNS2lj6na0m4Q4ZtZeGr66dSf+jRW7LNkg+HOX/+kyd/b/8AXi29k4+2WJd/H8/Yj/UUb/sFbnHkAgKMrkPWxoyiSljFj1aA9se/07V36HfC4PaFOT7ae9FcFZ73S7St87zFSpRa+lW+wtZvljNLm/JTXLPSSDNyCVGi07EeolWX+p3odKEdSrGjR3q8dyOa3Ppal5Wz9PMyouUrQd3z5DXNyzEChzZfOTNZ1TMdAoCwsYOkXfSv1H4xxKeOqO6oWpxXCKV/F6/EW+xX/bNnPiOdWzDGU819mVWH8NSKG2xNKoUBRfQ0BiSjRaSqSvurpq/85u7twuZlJftWpE5pyQh4c7atJeRYB7nbzGHsqaFIoDqfj1dvZeF7VrET4PJfd/OvQqYmrurs14jt4IwheEQMOrvKzH3Pmuv/ACUY9AUR8wBB41wiDNwtDmI1kjbqp/5g9QR2I3GAME518M81w+5MtqzOWFmwLkj/ALygeoD9Sj3sDACvkM4WW1ZlJFEgkdeo2O4I7d++BmLs0yycgxkRLpVVBluy7Uw9bEKFEQYqAo6N9WqkbGkYKOhZxOMq4h/W8uXAgyQhuoxuVS/5I5izfDtZikDZVd2hkvTZvSsZ6o7EE7bABmINAY1lJRV2TUKE601CGr+ZjB4rc+/iETK5csqFA+ZG2qz0gaiQCOri6+kXV42ITNVY2D0IIojqDexsbggm7B2/zwB6W8PuMPm+HwTSbuQVY+5Rimr7tpv98AMWADABgBH8RufVyCiKDQ+ab8psiMfqYDudqWx79twMElmaV3ketUkjOxr8zsxY/F6ht2wBrvhe8XEco0OdgjmOVIWNnQEiNgdK38aSPkab6WQMo4Hn1aPTJshOrUo3if8AWoHVdgGUbkBSLKKDpOG8izhcS6E76p5Nc0XGbgUsXm9Lg3MseklgekoBIClmKhvcProb60G9Jam2KpQT36N9x81x5dbfOZAzGZLdgiA2I1+lTVFt92avztZrbZQANyoUMudMurRso2B99v8ALtgD8yAKOHjZo5V3SRDpKkfavkfYjAHrDljPNPk8tM/1ywRyNXu6Bj/mcAWeADAHn/k3iH4vmETtAuW0GVniTp6EkBL7C31tuaAJrvZwBsPHuXYuIxRGXzI3ADK8TaXTVRZQ1dDQv3oe2I6lKNSO7JfPE2hJxzQr8ZyHkTGJHY6UV0dtyNWpaPTV9BvpYavnHk9q4Wnh6qUF9MlmvnpyZ08NUdSGeqEuXnjMglJIYSQSrD1VYNHr8jG0NiUGlOE5LjwOZV2xOFR05QzTsSF5iziKZBko0ABN6SpodTVA181WIXs/CSludu36/wAE363EKO92L+dNSKOeJ2oeRCxPQbm7/bFl7GhFZ1ZWXzmVY7a3nZU7v50O0/MmaTd8kiirJKMAPudNDqMQQ2bhpu0a7fj/ACWp4+vBXlRZwh5ynZgqZaEsdgACSfsAuJZ7GpRi5SqNJfOZXhtmU5KMKd2zvPzfnI1DNl40VtgSGAO19a9t8RU9k4Sq2o1G2iartKvSW9Ok0u/8HThvHcznSyOkXlKttQOok/SoJNLdG2qwBtRII1xGAoYO04ye89OXVvn3f4JsFjZYu/02SHXhXJAky8bnMSL5iamRVXy6YWAq1aab7HfvZ3x3YbKpShFy/drfj/Py1lkavEyTaWhQeL0MLcIhOXk1RrmQGfqfUsiuD7NqNVQo7UOmOlRpRpU1CGiK8pub3mNfhJxNMxw2Mx5f8OqM0egEkMQbZ1J9RBYm9W9htz1MpqOWADAHn3xk45PJn5suZZFggCKsaMQGZ0VyzV1PqoX0rbqbAznK6kvRR9h2+1379D/pWALDhvGCXRkJR1Ngg7jYjb+v7ix74Au44UlPpAiP5lsaKAYsys7KF3CqI2Y7sPXVhV7GYxcnZK7JEr+T6nXS0d+TDYNE0fNc1TX6WB6OQtDy1AxEk5O7OlUrUsPR7Ki7yl+5/ZfPXRp8LuHZJ8jms/mYBK+WkkbUxY2qRLJupOkn1HcgnpiU5hn3EuISZmWTMS15khLMAKAoaVUfCqFUfA98APfhn4h/hNGUzARcsGYLLuChLE2+5BUk9aGnvsMAbirAgEGwdwRgD9wBxzuYEcbuapFLG9hsL/0wB5TzeakmZpXOp5CXdz3Y9aHsOnsBVdMAR1HVBZZzQA3YlgAKHUknpXXtgD0R4W8rPkMqyzgCaWQs9GwAPSig+2kX92OAMZ4ny6/D87NEQDpctlwfpEZtllYt6aUWK6akYtstPpKVslqW8NQjO9So7QWvXourOQzNxzItkFRKXIJeRllj1Ek7qul3IvfY36npcxjummJxDrS5JZJcl81IUXCc1ndcWTieVgAW00AATW5JAF7gb70fY1sVy64f4N8T8h2byomALCMvqdiNwo02guupbrgBKglLxl1vVRH3IH/tgD1lyw8JymX/AA7K0QiRUKmxSqAP6VVYAs8AGAM/5u4blOGRZ7Oxx6ZczHIhfchXZGZQB+USSAWR1Yr+2GYZc8pcfSTLRySyoofRHHqYDURGmoCzu3mFxXwMYTyuaxkmk+ZVc28vpFMuZSSXVLJoaMuShtGawvv6epuhsKAFcjbFCn2Eqr1y5c146cE7ceZews5b6jwMvn4hHFnmmZdaq2oAHvoBB/rv/wC2KsKFSrglSi7N5eua+xza1anS2i5yV197FrzJzMyRjywCSLTVqBth0AF2eu1XvpPS8cvB4BSn9fja3Dn869Dt1KrSyFbgOfaJlkaJJGY1oBKhdbfloHYKdNDsf2PdxlDtKTgpNJcdb2XHTjmeewleCxjlbXLx+XLXinMEjDzEUEqaCo0oAVjV7whbKswN9LDCqAxzcPgYp9m3rz3dV3Sb1St5O92dyrX3YufLv/BH5d4oMvIDoLO7BBXQAhgQe9aijWN/R/W3tHDOtTtvWSz8crel14nH2VWhGtKyzenRZ5ewcZ5heZQFAOoaW3lCqTvsGiVaobAm70+2IsJgY055vTNftu7d0m/jOjjMRajJtXytx4+CGXkbLM0QWMDXLKwGo0PSl1fbZDXycaYqhLFYvsk7Wj/JrsySpYNS5t+9jROEhuHwmTNyaY2ZECBi6xFnK3qIBAJcWPpULtQx3sHSq0ae7Vlfl3GtepBu6VhD4BkVmz3EuGZkHyZ2kegd1ZZNUbr2B0ENdb0t2NsSU3abRz6MmqsoPvNQ5eyOXykaZKA/2MYbSTbUzN6z2tmVz97xOXC2wAYA86+L8Sf7Wn0MDqSJpADdOFK0fY6FQ183gCl5U5KzvEVkmyoj8qFjGA70XagSF9J3AKm2rqNzvgCozfKedyMyHM5aWNNVByLXfYDWpK3++ALrhxJlQLuSQpFXqDbFasXYJFWD7EGiGpmMnF3Wp+tIs8AXVpXpFI25hYjV5MpA3jNllYD3ZQP4iCJPcdnodGcVi4upH/kWq/u6rrzXx7R4X8rnL8KEOYX1ZjXJMt/+INIH/lhQfm8SnNMQ43wObIzmDMKQb9BNepAxVW223Asjt3wBWxIfv8d8Abr4JcUaXJPEzahBJojvqEIBCnvsdQHsAB2wBomAErxI43lzks5lhmIhP5LExeYuugNTDTd2UB27jAHnlJAQPf29vYft/wB9RgDe/CflNYMpHNmMtGuZZ2kVnjXzEU+lRqI1Lai6u/UbANjAGgYAwnxk4uk+dEURBGXXTKy9WckMI/slBj21Hpa7BcT+DappnhQEqYXV2CsVU6S6aioNDWgO+wIveqIHofkrlaLh2WEMZ1MTqkkIou56muwHQDsAOpskC+YbYAxDLeCGYjUqubhO9qTG1/01f6nAELNeHXGsiTJk3U72fw0rIzD+ZGAVj8W2AOHBPF3PZWYJnSZlDaZI3jWOVBV2DSix7MN/cdQBu/B+KxZqJZoHDxsNj/zBB3BHQg7jAGeeLeWly+VkEdyZacaGiZifKkHrjeMmyq2tab02FArVtHN7vcQVZbivw4mZcPyT8REOTjk0sqyGP9PmFpJyL7BqVb+F9qxFF3kkypTe9OMXy+ehqPPnnOYX16EkhBYOWRotxqH0nd9QBrSw0Vq3GnnbWaTg3d62Vrq/PVZrrddNb93CXafv8/gQeK+WIcu8aRMolIkkjUC2T0hfhWF0CdtKD2xSwu+6tSMm03HJPrn5r7tke0Go0oySulJXt0ZLzPGsm6afLmpZCwXSgJti4310KLVfX0g+2K8Nn4uMr3jmravlblx18TV7Uwjjq/IoslnvJmEqotK5YJ0AFmgOtUDt2Fe2OtVw7q0HSbzatc4tPExji+2Ucr3t88y8z3MyMtHK0sgc7tQZvoGn07qLa/v9scujsuanlVzi14LXPrpbuOzW2lBU03TdpJ8io4HnUhlEkiFwBsFqwbG+5A6X/XHSx1CdeluQds+PxnH2diaeHqOU1wJGc4rCYvLjiffSGLECwjCgNJJulUX8t8YrUcFWjV7Sclx04XXVaXbfkdGttGhVh2cYt3t45lo+aGXzJhiUBWRZDEZdLI5OxQ3akaF6ULIIII3qw3501XcmpRbSlbh1837W5dbdhB9nFK3IfeLZR8zkGyskrNmcxGZ4UerqIxtougLNjr+puoUnHo6EasqK7V3k8+Xd/Jy8VGM7wjkJuR5hTLHLZ+UEz/hZsuYyCC00EkUal7Fg+W51E7+mutYkvureepV3lBKclnoPXhlkcxomzmbvzs0ymj10IDp2/KLZqHtpxvTTtd8SSgpWcpasqfEfxUXJN5GU8uScGnd78uP3Bogs21UDseu+2JCcSMpxbmDi/wDYNL5BNF49MCdSDT7O1VuAzf8AUCZl/B3P1bPlAbuvMkNn5Pl/9cAaN4W8qTcMyjQzvG7vM0p8u9K6gq0CQCfpvoOtdrwA05/JJPG8UqhkdSrKe4OAPPnFeVp+HZ6NZVMkJe45AdIdV9VFh9DUu/tRIFbkBW4fxAZbMZaSWzCSi5ja9aBlJsb7iiR3sYGVJxd0esopAyhlIKkWCOhB3BGBggcY4Fls2FGZgjmCm11qDV9avpf+gwB5h4pw2TKzyQSqVeNiNxWoWaYfDdfY7YAfPBPiccM2bkmmjii0IpaRwoLFm0bsQLpXGANxjcMAVIIIsEbgg9CMAIvibyOmcyrDLZeMZrUuhxpTYuA+s7Wuksa3N1QvAHTw88O4uHJqlEc2ZLavN0D0CqCoTuAB32Jv7YAeMAJ3i5nZYeFZiSF2R10bqSDpMiKwBG42J3HzgDGuRuUJuKPpUNDlkI86U1qOoatCjcF2Bsk3pBs2SAQNp47wCDL8OMGWjWKNGjOwJ2Eiay1EM9pd2bYWCd8AMvD5tcUb/qRW/qAcASMARM/xGOEXI1E9FG5P2H+vQd8R1KsKUd6bsjaMXJ2SFfN86k35YRAK3c2d+mwIAP2LY49bbUVlSg335fz7FqGDb/c7CdzgrcVg8oyN6XDqwhv1AMtGlBIpj39vbEdPaONlK7pXj0v73ZtLD0Urb2fUgeHaZvh+ZZJCWy0iVKqsQQwFLIgbSwboDVbHqSq4vS2pRhbtFKN+aIVhpS/a0/EvOa+LZqHLvHmazmRnGlMyAFdCT6ddDQHVgKtQGYDcE6Rbcm1fWLOdWc4XUldeqMjyWZkhlBUtEx3DKao7hgrfvt3r2rEfC6KF/p3ovT4jVfDjiX4+GfKzSHzsqdcUjGz5Ug3UkmyoYUfYFPbGlfCwxNHcn4PkdTA15RgpC5xPI5jLzuY4vxEMlCeJpGfVttIHf0jbTQBNrpO21cWUYL+lVluzho0kvCyzaet7a3636ub+qKvF6r/JAyg4c0gLSsiFTcUzFCLoKyuCNa7MNmayQb2xJUqY5Qsopu+sVfvTXB6cEVIYHB7+9bwf2PvJy5PKt5n40SUDQjS2IBDdRY6AAmgKJ6A4xWeIxMVDsrd7y5dPDXxM4bCUMNUdSM7/AC5cZ3iMMaKXilRGYR+kFtGpFYKF39BI0EJsWWt8UadGpOTUZJtK/fZtXb58Vfg7nQlOKWa6fPbIp8lksiLaTORSDT6F1iIi+5t7Jqquh12O1X6uJxbsoUnHPPK/2OZR2bhYNuT3u/gfuVMEOkwXnczXoqljDDqQTQJHWgWYfy9ca1Z1q11V/pw487dfiXeS4fC0MO701vS+fOY08jcszMsk87FSxLTSM7KvewUIABVdhVigNwKxmOHeKnFU0lTj0XDWz1d+OnXMndRUotyf1M+/EnNSS5jh2ZyTkeeuiB6K0xYDexa6hIB0ugdtsd6pm00chySrU5tXV9OZAmzRyebhbOrls3TOzMoLOsg0o+lNSqSTGoDuu7I/Q7sct218y3Wq4T65Zp3W6te/qO/O3Gc+vDdUEIjzUx0hA41RI1ktbabcKANvpZu9WdqtenSjvVHZGsISnkkZhyfy7+GzceZzhiby1IELOtklSvr2K7aiaAO9b45k9tUr/RGUlzsWVhJcWka/lOcItIuPSgHVCrKoH9Nh8XjNPbWHk92SlF9V+L+xiWEmldWZf5LPxzC43DV1HcfcHcfuMdSnVhUjvQaa6FaUXF2aJONzAYAVvECNJooco6q4zMyIyFiCUBBcrW5ZQNdbfSTe2AMi8SfDlsiGljBlyRNnu+XJPc/mS+jdR0PuwFr4L825lMwnDpT5sDKfJY/UgVS9X3SgRR6Gq22wBuOAKnmDlvK51NGZiV9iA1epb/S3Uf8AoMAZTyh4SyQcQAzqJNlhGxR0PpZgyhFkU+oekliNwSALNGwNeyvB8vGoSOCJEHRVRQB32AGAJ2ADABgBO8Xv/hGaH6gij7tKij/M4Ao/AEk5HM31/GP/APbiwA+cxQl8rOgNFonVSDRBKkKQeoN1RHfAHPlWQNlISBQ0Uooj0gkLsdwKA2OAI/HuYFhBWMgv3PZPv7t8dup7A0cbjoYaOecnovnAmo0XUfQR87mRIaYlzLYJPfZup+ymq9tq2x5OrXrVp9pUenppojqRhCC3YokclcHiacJPTlIwyq3SRif4jn3Oo2R/MprYY7OyFTq1JTeq0XLl5K1vEqYrejFJfP8AI9cT43Dl9mskCyq1sPc2QB/XHXxOMo4e3aPN8OJUp0pT/aRcnxXKZ8NECGIGooSNQB2DCia+4Nj9xjFOtRxcGrXXFNGZQlSdyt5Zj0TT5V6dGDGmAIOltDEjp6wy2Omx98VNnXpVKmGvdRaa7nn6EmItOManPUznxG5c4dBK0cGYEUlW2XZHdFvcUyqxj230m9itaRWL01FPLU49enTUrp2ZTcg8wJl8wvnBtOqg4H66V0PTUjijV2rKjb014U1BNvQzhnmoLiWHAeNwwK2VzMU0sYNQOhQOEshSdTeWVNAggkqbANbLWdOhic5Z20eafc9PJ/cswxFXDzdKfHNdS/4TwvLZx9MBTzFOoxTWkoYbamQhhI67DXqYA+2KMtmVbvsqmXXJpcsuHOyVy/TxtKeqz+c/udc7yNLfphYV39LVvqseo2xb1kmyXCMb0AYhWCxsbpxT7ms/bK2VsrK6Vrtk/bUXxt8+ePcQsryRK1KqN6QQqmPSqg6iRdAgW7LRN6SDepQcaKGLlK3Zu/G/hxeXBPv6Oxm9JL9y+fPjLdeSWUVLGunozOU0031Bt60k+oivqJIA7Y/RY5zyjbrdZcuN8tOdsncz21FLNlrmOWuH5KMS5uWgBVkn110Xa3lodL1Ha8dSOzKcVepJv0Xglp4Mp1MZuq+SXzzKrxI5ijPD4IskdS5o7aQbKLRK19WosyAqdyCwPXF6SjCmoQWWhRxsppWd7sUzns3F5GSzOi45A+WnAV1iKh4yy6aEvllrIJ9LLvdVjKbg7PTgdaGFoVsOuxdpQj9V3r/4+XsOnIHJ2SiczLN+LkjP9qF/hK38ps63Hc6mrY7HrtCmk7nIpUYp72rJMEbcQzThmZY0Hr0mjV7KD2uiLHZX7kEcSjT/ANwxDqT/AGx0Xt56vwR1py7CCjHVjHlctw+M+Si5YNenT6CxPsb9RP33x2Y9jGW4rX5ZX8io99q7uL/iFwSPL5WXN5ZFjkhGtguyuo6qV6bi96/zoivi8DSrR0s/z8v6aXJKVaUWLUEUkUokjdlSix39SEkN6fzG7NgkilC6d8eXpYmVPODtNZZcV14W04cb3OjKmpa6D3wLmXURHOQGOyyDZWPYH9LH+hPSiQuPRYDakMR9E8pe/d+PcoV8M6eazQzY6pWFvPEScTy6GwYYXmG2x13G2/uLXb+az0GAGDMQq6sjqGVgVZSLBBFEEdwRgDBeQeGrkuY2y+olV86OIHsNPmKL7+g/5H4wBv2ADABgAwAYAMAGAEbnnMR51PwGpozLKqCUKG0ujaha2LW1q7GKX6+l2/YK9/Qm7CW5vmdeEfOIy2b/AArSK2XnlZAwUgeb0jcX01qoUgk/k6b4ukJtXMmW8yCvTs6NbECgsiliCdg2kGulmhYuwAicy8VlymSTK5EakRNLSp9Srvsq/avUt9TVdcc+rtCjvdnGa3vnHS/idLAYek6iliL7vdr38beHkZnw3ipgkUgkqTbKCKYLvZvb23+2KVfD9rBxlr7M9Xi6FKrGO5a70fCyzztw9m0aTkOHNLDHPCVnVtKVGDqUqCbYE+k+o2vYDq2oDFatsee5elLeu30yf+PY8tKs6VRwqqzQy8o8FUfxJINJjP8ACZy+roQxCMaSgdINAn1dt26mzsPKEN+rBKemWrXXq+PmU8RNN2i7oXMwrzynvQeZx1J0lRp/YyBv8GOLUpTxOIrtZyWng7e114luMlThDk/nufHA86YcwMxL5R/hskehiCS5U0SRuPSOnettsNm4qnh5NJTbfBJfn7GcRSlNK7SG7lHh8gLzzatbihqFNV2zEbadRr01tpHS6x29n0Jx36tTKU3fuXBFOvOLtGOiFuDlJJeN5pp0WSLyVlAbcXLSr8dYpftti52d5tvQ5/Y3quTWVifxfw+4epEkcMqSCyPJ1Ne1EENagEGq9N7741qYeE4uL4ktOMact6KM443lNFLm43g+oxlwATfwpYWdOoiqskXe54/6Wvh3eGafd80y1LFSdDER3ayt3/Zixns06OhV2YqBpdQwIrp6gNSsvbcgCgDsK6FOUpK7Vn4fLeTONUgoy+malbRp5+PP53Gn8ieK6sBFn2A7DMVQ+0oGyn+cek99PU24z4Mt08Rd7s8n7jpzpzhDkIQ5IeRx/CjB+r+Y1+UWN/sBucbSluokq1VCN2Y6OPnMt+MzxbNBG/hQKP4Wq9tZAKRoCQNO7Ptdru0Dv+6RDRpVa01k228l+f5OGb41mJcwua4hA8sTA6dassW9gBBVMo/TqBJAsnfUv/3ka1YVaNW9dO6enJ+fkUgZWcKXlSONmaIrpLequtOhJGlRZbt3xomlpoXcbtKhiqMZTcu1WV7Jq2fqP/KXKMPEWBkz8syxbGPQ4K9PSHe1UVQpb29qxvCCnne5Rp0VUzcm0a/BkEjh8mFQiBdKgdBt/wBm++LFlaxdSSyRnOX4g+WXMoFe5AFtL1IwJ1jYWGp2IO2+n328xhcXLCQnRkrS4d+nHhpzOnVpKq1NaEDLofQFR9LlgUck0gBIchrK9Btt9QBF0Mc6NOVRyta8VvXXTXNa9/PR2J3JRtfi7DAclJxHJy5UyHVDIjrqJqROojkNElSQwJG9Bbve/SYGpPF4T6n9Wl/Z/OOZz60VSq5LLUoYjMrFpWjOrSqRxamANmzqZVLE2BWkdANyRjg18JTUlRoNykr3y7kl5+5ehVlbenkuBxz85yy3PGypRDBhsdKqpUdmNgg9hRvqL3ls3EXzXHXxef38UbUZqrLdhm7fZfPM+OC+Kk0bAOiywDYbnzAOn1k01fIBPc49BRrzhFRqZ9S49gb9PepzW9y4ef8AHgh24XxiDM5g5jKvrMiJE3p/swrEkNtYYlyKJroR19V+MlJXR56rSnSk4TVmOOMkZ58biN8fOciDNEuaOoqCajCeQzUNyDuRVkiq640qVI04703ZGYxcnZG78K4pFmU1wsSAdJtWUgjeirAMDRB3G4IPQjCnUhUjvQd10EouLsyZjcwGADABgAwAYAz3m+KGGfUholizKwH1H1WjEjSSTqO5HtvdcLadKNOXa095TfFacs8n6arvuXcNJyW7K1uolTcq5ad3kRZF3DP5TigbsHbUEtvlcVaONx7i7ZpcWrJeOXs2STo0b/yMk+fllYXqazQZrNn2Rfqbv0oVuL3xRnUxGJluObk3wWXnwXy9iZRhTV0kjg+eCKTJ6COxI2r9RvSvvV9PnYQzwrjLci7vjb2XF9bK3ebxqXVzP+YpImmaSJRpqz7E9Sw22siz79aDWG9BhIzVJQqP6vlk+7+NMzsYelVw9PtZxvFXyesVrdeKu1a/FZ3T6cr81zcPlDxtrDeqSP8AIUr4/wCFtz16ixi3TlKDy09/5NsZh6WJglN3la91b6V94+bebXG2+cs8zZfPR6oW9QHrjP1L9x3Hsw2OLsJxmro8picJVw8t2ou58H3MX+O8Kmy05zGXBKlvM9IvQxFMGX8yNe/QAd1IBPJxWHrUa/6igr81888s79NNqc4Th2czknOPrRlihVjevei/tTaQy9zurDtfQ4xLbMVZ7j69O7n3ZGVhHz7iYOcJFka4tURorZCsu24salbfoCVPye2XtqipaNrpqujTt5q5j9JO3U/OI88AIxhiAlrbznQA129LknqdjQ36jEj2xQ/6qT8BHCSv9TsjN+KeIWfzCaPOESk7mAaSR3UMdRX7g3f7jE/6mXFHejsHDVqW9SqSz45e1vuTeAcHy2YR5UjWQoR5pld9VnoSPOXVfQEDcggb7Yp7+KzkowsuLb/JwcVsmlQnuVU78ON+4nf7Eyx3fKxHb6VeaM/1Erj/AITilHbKTtOmn3N/c1lsmi80QOJcq5WQosXnZdmO8krq8CDv0AlJI2Goovu3QHpYfHYWu1GLafJ/GvUp1dlKOdvJ/kj5vkGbJSqc1B+MymyBopWRoxfp0rqFbk+g6k+Vsk33HdzloQKjJPP6vf56n1xzlGFUdcpNKsR3dZyoRq3FlaNCgbYEiscuptPDRluwcn3L/F/UtLZlVfVCW74jDybxPM5SNIsw8bwqNKxIqkkHp62KX17gk++Jf9xjTX1wml1hYljh60nedRSfqWfEOZ+FQm5MmBIfUF8iIsd+tglR+5F7+xxZpY6hVjvwfoyxR2ZXrT3YR9jrw7xRyJOkxzxKOh8sEAfaNmP9BiWOIhImxOycRh4b87W7197X8LjX/t/K1YnjYHf0tqP9Fs42lXpRV3JLxRzlCT0TFziudyU8hZlkDAbSodJaiPSfy9Dtr32IoVvza+I2fWv2lnbv9LZssQp14ft4kTN5vLJF/BVwZAutnstvVIAdwbr0qBZA2N4qYqrQpUnhsLH6pZNLh3vnwtfIlpxnKXaVHkhh5O4W8MTvKKkmbWV29CgBUXbvQ1HrTMwBIAOOtgcN+noKD11ff8yKtap2k2z75g4tlOHxvmJQiFvYAPIRvXufudh3xZbjDP4zNGjOtLdj39EuLfJGB80cyz8QzHmPsoPoS/So3oe9+562PbFOcnPXyPV4XDxwq+m2WcpPjr4pdNbpX1LjlLhUHkmYgOwv0N0SiSBW/bcXsLFVWOPjsTUU404uyfH8ffiyvjKsot00rJcOfHPpm0lotO51gd4JGMR8t1+rYEHqKZe/QjsRvRG+K8K+KwMmr3SdmnpzXmv5Why3CnWSOvM/NWbfJyxZaIDMsNKurjSAdmYaqKtXQb0SN/fr0dtUJxvNOPqvT8FSeEmnlmZ5yRwDNZaYtKBHF5ell1JbsNwfRYoG+pvr74g2jtDDVaEqcW5Ponl33JMPQqRmpPI2fkjL1C0u9yOdvYIdA+96S1+xHti9sqh2WGSb1z+XIcTPeqMYsdErhgAwAYAMAGADAEXP5COZdMgJW7oMy77jqpB7nEdWlGrFwmro2jJxd0VOZbI5Q6JdEPmIVEjkjUO6iUnY99OoHuPfGtOjSoq0EoryN12lV2V2/My/nXiX43MDLcPQPGgtRGv1sAdTnpYF1Z+f1b1pWb7OklboekwFGODovFYnKTyV9fLm/RChwhVSeIyM0caupdhbMqg3YWv+XTsD0MUGt9bx1cVSqvDSVFXurLPVPw5aWZpHP/h4sw/F5BVYN/EeFap731x9iTdlPzXY9Vh71WlvZx1PK7Px/YNU6ucL37v4zzXiuuYZLMyxSmRHaIqdiCQRX1Hra77afg2N9qN3GyWp6vcjiFKUrOm/G+Wb6dLaWfF5PnBPFzMoo/ERLKNOq/oevmgVv4CjFhYiSdmrnGnsSlUip0pON1vWkr2XetPVkvifiPlJgSuRDSHYs7BT+5Uaj9rGNKtSjPOUE31S/kiobCrN/wDIkum97NIQs1mzIxOlBqP0hdQF9hr1H/M4q7kW/pVu47K2XhKVO9TO2rbf8GocheHaBDNnokLvWiLSBoHW2016j7dh13JAv0sMor6s35nlMdXoTqWw8d2K77vrnp09eSn89chRzRa8pGkcsY+hAAJB7bfm9j36HsRvVoRlG0VaxLszaUsLU+rOD1/K6+68DG+HcRlykpkBKyA6SpFgi90KH6htuD332oVTV07Lx/k9PWp0q9J9s7pvJr03NXfn43yWWgct8SGbkWP0o8jglUpVVdgwUfloChtuaO5JOOa8E8Ri1eNodMv83yvxPP4mjUwkZJp5PXOzGfj3AosvpMcknq2MbEtf82o7r7VdG/jDauBoUaW/DJ305/NSphq05ysyhyWellgjQsCUPlx6ugsgAt7AatN9lUe5uPE1qmI7HDt669c2lfwXizanGNPeny/Bd8Q5cbLR+a+Y1gUGBQKNzQIN7b0P3xPjNj0qdBzg3dK/f88TSlipSmk+Ipyc6JlVZlLMVLBYbfyyDahmGyaT9QC2T6egOrEmzVVhFSlNvhu+C48EtLc14FqOD/UXla0VrL7JcWzP9UubmsBmZ32UKVOonbQKGx+nTVAbdBi5xtxfK3zqd2nGnTp7y+mEdb3TVuKulvb2jVuiyyeoy+HmZy2VWTLvrzFXNGDQI6gIRRtehBNN12IAO1bARqQSebXz/BxZbTp4jEN1rqGitqve9+PpoI78bnRiGL+knUrk7V1BDe3yMc14Gjpu2fh+DsLZVKUd+NRteDRacD5vy3/zQmVgAbjCmgenpY0p7GsbLZtDi5eDX4uc+eCq/wDxyjonZppq+nNd+Y1cP564RAwZVneTs7qpYbb0CwC7EXpAuxeOjh6eGw6/pxt4O/mUp7NxdR2dv/0unC/VeaOHGvGRSNOUhOpujyHbt+UHfrfX+uJ5V8skb0NkXku0ms+XHTi7Ljlr0WRmPEeIZnPSa5md3b09b3JqlAHUNVKBRsit8V3JuXNnYp0oU6T3UoRWrvx0eerknomrPNWsPOV4DFwrLGbN3+JkjZcvCKuMla8xj0tbH2+TQWZJUlvT1ZzZzqbRn2GGVqcefpf2S+JN4RlJ5ZVigFyv6NmPQ7G6Gyb79gN8VIwU3uncxzpwpOdZLLm8+5ZceS8R+5dzknD802T4mf4Mo1anYsA35XV7sKQCp9jXT1XYtrSrWafM4mLoUcRSWIwUWmnZpcOtl9svJjtLy3DPEJMtJYO6NqtTXQhgLo+4Jse4OK72Rh1JSp3XqmuKd+ZyP1VTSX8loeWMtqVtDWrBh632KkMPzb7jocWqWBoUpb0I2fe/yRSrTkrNlxi2RBgAwAYAMAGADABgAwBxzeVjlUpKiuh6q4BB+4O2BlNp3RH4bwfL5e/IhjjvqUQAn7kCzjCilojepVnUd5yb73cjcU5YymYvzYIyT1YCm++oUcYlCMtUb0cVWo/8cmu5kjgfDvw0EcIYsIxpUnrpBOm/sKGMpWVkRTm5ycpat3KfmXkTJ50l3QxynrLEQGP94EFX2AFsCQNgRjWdOM9UT4fGVsO/6crdOD70Z1xfwjzahlhkilQiupR69qOpenfUPsMV3hmneL8zsw25GVN060Grq14v7PTzI+Q8MOIMaZYoxf53Gw+Agf7/APTGv6WTebLP/wDQUYRtCDffZL0uaJylyBBkyJHPnTjo5FBP7q2aP8xJPWqBIxZp0ow0OFjNoVsU/reXJafyOGJCiGAEbnzkBM5c8ACZgb/yyff2b+b9j7iGrRU9NTqbO2nLCtKSvHlxXWPzMw7NZOXLO6yIyum5Uj1FzvZ+NhRG1dDWKck95J5fbuPSUKkJUpTpvfjZ35yb13lw4dyfJFvLzlm3iRZpWcRsAravXv6dOoHcb369XUHqNta0FWSjNX+d32Kc9nUbOpG8c0smmrt20vlrf92jTP3inNEbxxLFD5UUJGtQxbzNFNZIVSNh1B9h2o47Gm5xe7mlbXm+7i/d+Ff/AGyMYSk6uSbvaPJXfHRLw4a5EnmHn/PZpNEraIn9LJGAqmzVNuWIIPTUR2OJnWnLJPyLVPZmGw9pTg3dpfVayu7Zpc+GvWxVcO4RPmpljy6szey1XXctewHyf/TEVOLlklc6GLq08MlJy3EtErZ80l9+HPU27kXkWPIAO5EmYIot2QHqEvf41Hc/A2xfpUlDvPJY/aM8U7aQWi/PX24DhiU5xQ8ycoZTPA+fH6yK8xdn9tz0Yb9GBHxjWUIy1J6OKq0bqErJ6rg+9PJmfcU8GGJJgzIPWhIpBFjTuy2DsB+UbgYh/T20Z01thy/5IJvPNNp5qz1utLdLpOxUt4RZ8Nq1QE7/AEu3cKO6DoFxp+nla2Ra/wB5ob6nuyvny5RXokTOGeDmYOnzpoUAN2mpz0Ir8g6EjqcZWHbebIpbZhGKjTp5rRt9GtFws7WuaPyxyZlcjRiTVIBXmPRYfbal9thZHUnE8YRjocnEYuriH/UeXBcF3IlZvlnLTTmeeNZXoKokGpVUdgp9PUk2QTvjLhFu7RpDEVYQ3ISaXTLzLSDLogpFVR7KAB/ljYhOOf4bDOAJ4o5QNwJEDV9rBrGGk9TeFScHeDa7iQiBQAAAAKAHQAdhjJofWADABgAwAYAMAGADABgAwAYAMAGADABgAwAYAMAGADABgCr47y9ls4unMRK9bBtwy/ZhTAbDa6PfGHFSVmSUqs6Ut+DafQzLmvwyjy6GWOdigN6HQFr/ALylR/w4ryw0Xo7HXpbdqxS7WKlbPk788svQzeKJS3lV6WJv/Ed/+Zxp+ne9fe9C4ttQVJx7LJ3y3uevA0/lrwuimRZJp3KGqRFAO3uzFr/oD843jhop3bKlXb9acd2nFRXm/X8GlcF4JBlE0ZeNUXvW5Y+7MbLH7nFhRSVkcerVnVlvTbb6lhjJGGADABgAwAYAMAGADABgAwAYAMAGADABgD//2Q=="/>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533400" y="1219200"/>
            <a:ext cx="8153400" cy="4555093"/>
          </a:xfrm>
          <a:prstGeom prst="rect">
            <a:avLst/>
          </a:prstGeom>
          <a:noFill/>
        </p:spPr>
        <p:txBody>
          <a:bodyPr wrap="square" rtlCol="0" anchor="ctr">
            <a:spAutoFit/>
          </a:bodyPr>
          <a:lstStyle/>
          <a:p>
            <a:pPr marL="233363" lvl="0" indent="-233363">
              <a:spcAft>
                <a:spcPts val="600"/>
              </a:spcAft>
              <a:buFont typeface="Arial" pitchFamily="34" charset="0"/>
              <a:buChar char="•"/>
            </a:pPr>
            <a:r>
              <a:rPr lang="en-US" dirty="0" smtClean="0">
                <a:cs typeface="Times New Roman" pitchFamily="18" charset="0"/>
              </a:rPr>
              <a:t>Develop legislative goals for the PA War Veterans Council (PWVC)</a:t>
            </a:r>
          </a:p>
          <a:p>
            <a:pPr marL="233363" lvl="0" indent="-233363">
              <a:spcAft>
                <a:spcPts val="600"/>
              </a:spcAft>
            </a:pPr>
            <a:endParaRPr lang="en-US" sz="400" dirty="0" smtClean="0">
              <a:cs typeface="Times New Roman" pitchFamily="18" charset="0"/>
            </a:endParaRPr>
          </a:p>
          <a:p>
            <a:pPr marL="233363" indent="-233363">
              <a:spcAft>
                <a:spcPts val="600"/>
              </a:spcAft>
              <a:buFont typeface="Arial" pitchFamily="34" charset="0"/>
              <a:buChar char="•"/>
            </a:pPr>
            <a:r>
              <a:rPr lang="en-US" dirty="0" smtClean="0">
                <a:cs typeface="Times New Roman" pitchFamily="18" charset="0"/>
              </a:rPr>
              <a:t>Review veteran-related legislation introduced in the legislature</a:t>
            </a:r>
          </a:p>
          <a:p>
            <a:pPr marL="233363" indent="-233363">
              <a:spcAft>
                <a:spcPts val="600"/>
              </a:spcAft>
              <a:buFont typeface="Arial" pitchFamily="34" charset="0"/>
              <a:buChar char="•"/>
            </a:pPr>
            <a:endParaRPr lang="en-US" sz="400" dirty="0" smtClean="0">
              <a:cs typeface="Times New Roman" pitchFamily="18" charset="0"/>
            </a:endParaRPr>
          </a:p>
          <a:p>
            <a:pPr marL="233363" lvl="0" indent="-233363">
              <a:spcAft>
                <a:spcPts val="600"/>
              </a:spcAft>
              <a:buFont typeface="Arial" pitchFamily="34" charset="0"/>
              <a:buChar char="•"/>
            </a:pPr>
            <a:r>
              <a:rPr lang="en-US" dirty="0" smtClean="0">
                <a:cs typeface="Times New Roman" pitchFamily="18" charset="0"/>
              </a:rPr>
              <a:t>Advise the PA War Veterans Council on its positions regarding introduced legislation</a:t>
            </a:r>
            <a:r>
              <a:rPr lang="en-US" sz="1600" dirty="0" smtClean="0">
                <a:cs typeface="Times New Roman" pitchFamily="18" charset="0"/>
              </a:rPr>
              <a:t> </a:t>
            </a:r>
          </a:p>
          <a:p>
            <a:pPr marL="233363" lvl="0" indent="-233363">
              <a:spcAft>
                <a:spcPts val="600"/>
              </a:spcAft>
            </a:pPr>
            <a:endParaRPr lang="en-US" sz="400" dirty="0" smtClean="0">
              <a:cs typeface="Times New Roman" pitchFamily="18" charset="0"/>
            </a:endParaRPr>
          </a:p>
          <a:p>
            <a:pPr marL="233363" lvl="0" indent="-233363">
              <a:spcAft>
                <a:spcPts val="600"/>
              </a:spcAft>
              <a:buFont typeface="Arial" pitchFamily="34" charset="0"/>
              <a:buChar char="•"/>
            </a:pPr>
            <a:r>
              <a:rPr lang="en-US" dirty="0" smtClean="0">
                <a:cs typeface="Times New Roman" pitchFamily="18" charset="0"/>
              </a:rPr>
              <a:t>Advocate for effective veterans legislation and against harmful legislation</a:t>
            </a:r>
          </a:p>
          <a:p>
            <a:pPr marL="233363" lvl="0" indent="-233363">
              <a:spcAft>
                <a:spcPts val="600"/>
              </a:spcAft>
            </a:pPr>
            <a:endParaRPr lang="en-US" sz="400" dirty="0" smtClean="0">
              <a:cs typeface="Times New Roman" pitchFamily="18" charset="0"/>
            </a:endParaRPr>
          </a:p>
          <a:p>
            <a:pPr marL="233363" lvl="0" indent="-233363">
              <a:spcAft>
                <a:spcPts val="600"/>
              </a:spcAft>
              <a:buFont typeface="Arial" pitchFamily="34" charset="0"/>
              <a:buChar char="•"/>
            </a:pPr>
            <a:r>
              <a:rPr lang="en-US" sz="2000" dirty="0" smtClean="0">
                <a:cs typeface="Times New Roman" pitchFamily="18" charset="0"/>
              </a:rPr>
              <a:t>Inform the State Veterans Commission the PWVC’s legislative activities </a:t>
            </a:r>
          </a:p>
          <a:p>
            <a:pPr marL="233363" lvl="0" indent="-233363">
              <a:spcAft>
                <a:spcPts val="600"/>
              </a:spcAft>
            </a:pPr>
            <a:endParaRPr lang="en-US" sz="400" dirty="0" smtClean="0">
              <a:cs typeface="Times New Roman" pitchFamily="18" charset="0"/>
            </a:endParaRPr>
          </a:p>
          <a:p>
            <a:pPr marL="233363" lvl="0" indent="-233363">
              <a:spcAft>
                <a:spcPts val="600"/>
              </a:spcAft>
              <a:buFont typeface="Arial" pitchFamily="34" charset="0"/>
              <a:buChar char="•"/>
            </a:pPr>
            <a:r>
              <a:rPr lang="en-US" sz="2000" dirty="0" smtClean="0">
                <a:cs typeface="Times New Roman" pitchFamily="18" charset="0"/>
              </a:rPr>
              <a:t>Recommend legislative positions to the State Veterans Commission </a:t>
            </a:r>
          </a:p>
          <a:p>
            <a:pPr marL="233363" lvl="0" indent="-233363">
              <a:spcAft>
                <a:spcPts val="600"/>
              </a:spcAft>
            </a:pPr>
            <a:endParaRPr lang="en-US" sz="400" dirty="0" smtClean="0">
              <a:cs typeface="Times New Roman" pitchFamily="18" charset="0"/>
            </a:endParaRPr>
          </a:p>
          <a:p>
            <a:pPr marL="233363" lvl="0" indent="-233363">
              <a:spcAft>
                <a:spcPts val="600"/>
              </a:spcAft>
              <a:buFont typeface="Arial" pitchFamily="34" charset="0"/>
              <a:buChar char="•"/>
            </a:pPr>
            <a:r>
              <a:rPr lang="en-US" dirty="0" smtClean="0">
                <a:cs typeface="Times New Roman" pitchFamily="18" charset="0"/>
              </a:rPr>
              <a:t>Work with the DMVA Legislative Office where there are common goals and objectives</a:t>
            </a:r>
          </a:p>
          <a:p>
            <a:pPr marL="233363" lvl="0" indent="-233363">
              <a:spcAft>
                <a:spcPts val="600"/>
              </a:spcAft>
            </a:pPr>
            <a:endParaRPr lang="en-US" sz="400" dirty="0" smtClean="0">
              <a:cs typeface="Times New Roman" pitchFamily="18" charset="0"/>
            </a:endParaRPr>
          </a:p>
          <a:p>
            <a:pPr marL="233363" lvl="0" indent="-233363">
              <a:spcAft>
                <a:spcPts val="600"/>
              </a:spcAft>
              <a:buFont typeface="Arial" pitchFamily="34" charset="0"/>
              <a:buChar char="•"/>
            </a:pPr>
            <a:r>
              <a:rPr lang="en-US" dirty="0" smtClean="0">
                <a:cs typeface="Times New Roman" pitchFamily="18" charset="0"/>
              </a:rPr>
              <a:t>Advise the legislators on the crafting of new legislation</a:t>
            </a:r>
            <a:endParaRPr lang="en-US" dirty="0"/>
          </a:p>
        </p:txBody>
      </p:sp>
      <p:pic>
        <p:nvPicPr>
          <p:cNvPr id="20"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096000" cy="400110"/>
          </a:xfrm>
          <a:noFill/>
        </p:spPr>
        <p:txBody>
          <a:bodyPr wrap="square">
            <a:spAutoFit/>
          </a:bodyPr>
          <a:lstStyle/>
          <a:p>
            <a:r>
              <a:rPr lang="en-US" sz="2000" b="1" dirty="0" smtClean="0">
                <a:solidFill>
                  <a:schemeClr val="bg1"/>
                </a:solidFill>
              </a:rPr>
              <a:t>RESHAPING</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3"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4"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
        <p:nvSpPr>
          <p:cNvPr id="15" name="TextBox 14"/>
          <p:cNvSpPr txBox="1"/>
          <p:nvPr/>
        </p:nvSpPr>
        <p:spPr>
          <a:xfrm>
            <a:off x="609600" y="1676400"/>
            <a:ext cx="7543800" cy="3262432"/>
          </a:xfrm>
          <a:prstGeom prst="rect">
            <a:avLst/>
          </a:prstGeom>
          <a:noFill/>
        </p:spPr>
        <p:txBody>
          <a:bodyPr wrap="square" rtlCol="0">
            <a:spAutoFit/>
          </a:bodyPr>
          <a:lstStyle/>
          <a:p>
            <a:pPr algn="ctr"/>
            <a:r>
              <a:rPr lang="en-US" b="1" u="sng" dirty="0" smtClean="0"/>
              <a:t>PREMISE</a:t>
            </a:r>
          </a:p>
          <a:p>
            <a:r>
              <a:rPr lang="en-US" sz="2400" dirty="0" smtClean="0"/>
              <a:t> </a:t>
            </a:r>
            <a:endParaRPr lang="en-US" dirty="0" smtClean="0"/>
          </a:p>
          <a:p>
            <a:pPr marL="233363" lvl="0" indent="-233363">
              <a:buFont typeface="Arial" pitchFamily="34" charset="0"/>
              <a:buChar char="•"/>
            </a:pPr>
            <a:r>
              <a:rPr lang="en-US" dirty="0" smtClean="0">
                <a:cs typeface="Times New Roman" pitchFamily="18" charset="0"/>
              </a:rPr>
              <a:t>A legislative act should be the last resort for change, not the first  </a:t>
            </a:r>
          </a:p>
          <a:p>
            <a:pPr>
              <a:buFont typeface="Arial" pitchFamily="34" charset="0"/>
              <a:buChar char="•"/>
            </a:pPr>
            <a:endParaRPr lang="en-US" dirty="0" smtClean="0">
              <a:cs typeface="Times New Roman" pitchFamily="18" charset="0"/>
            </a:endParaRPr>
          </a:p>
          <a:p>
            <a:pPr marL="233363" lvl="0" indent="-233363">
              <a:buFont typeface="Arial" pitchFamily="34" charset="0"/>
              <a:buChar char="•"/>
            </a:pPr>
            <a:r>
              <a:rPr lang="en-US" dirty="0" smtClean="0">
                <a:cs typeface="Times New Roman" pitchFamily="18" charset="0"/>
              </a:rPr>
              <a:t>Cultural transformation (education) of both the executive and legislative branches on the valid needs of veterans, as opposed to the National Guard, is needed</a:t>
            </a:r>
          </a:p>
          <a:p>
            <a:pPr marL="233363" indent="-233363">
              <a:buFont typeface="Arial" pitchFamily="34" charset="0"/>
              <a:buChar char="•"/>
            </a:pPr>
            <a:endParaRPr lang="en-US" dirty="0" smtClean="0">
              <a:cs typeface="Times New Roman" pitchFamily="18" charset="0"/>
            </a:endParaRPr>
          </a:p>
          <a:p>
            <a:pPr marL="233363" lvl="0" indent="-233363">
              <a:buFont typeface="Arial" pitchFamily="34" charset="0"/>
              <a:buChar char="•"/>
            </a:pPr>
            <a:r>
              <a:rPr lang="en-US" dirty="0" smtClean="0">
                <a:cs typeface="Times New Roman" pitchFamily="18" charset="0"/>
              </a:rPr>
              <a:t>Access to state services can be threatened by misunderstandings about the Department of Veterans Affairs’ roles and missions </a:t>
            </a:r>
            <a:r>
              <a:rPr lang="en-US" i="1" dirty="0" smtClean="0">
                <a:cs typeface="Times New Roman" pitchFamily="18" charset="0"/>
              </a:rPr>
              <a:t>and limitations</a:t>
            </a:r>
            <a:endParaRPr lang="en-US" dirty="0" smtClean="0">
              <a:cs typeface="Times New Roman" pitchFamily="18" charset="0"/>
            </a:endParaRPr>
          </a:p>
          <a:p>
            <a:pPr marL="233363" lvl="0" indent="-233363">
              <a:spcAft>
                <a:spcPts val="600"/>
              </a:spcAft>
              <a:buFont typeface="Arial" pitchFamily="34" charset="0"/>
              <a:buChar char="•"/>
            </a:pPr>
            <a:endParaRPr lang="en-US" sz="2000" dirty="0"/>
          </a:p>
        </p:txBody>
      </p:sp>
      <p:pic>
        <p:nvPicPr>
          <p:cNvPr id="17"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RESHAPING  (Cont.)</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
        <p:nvSpPr>
          <p:cNvPr id="15" name="TextBox 14"/>
          <p:cNvSpPr txBox="1"/>
          <p:nvPr/>
        </p:nvSpPr>
        <p:spPr>
          <a:xfrm>
            <a:off x="685800" y="1524000"/>
            <a:ext cx="7543800" cy="4062651"/>
          </a:xfrm>
          <a:prstGeom prst="rect">
            <a:avLst/>
          </a:prstGeom>
          <a:noFill/>
        </p:spPr>
        <p:txBody>
          <a:bodyPr wrap="square" rtlCol="0">
            <a:spAutoFit/>
          </a:bodyPr>
          <a:lstStyle/>
          <a:p>
            <a:pPr algn="ctr"/>
            <a:r>
              <a:rPr lang="en-US" sz="2000" b="1" u="sng" dirty="0" smtClean="0"/>
              <a:t>A PROACTIVE PROCESS</a:t>
            </a:r>
          </a:p>
          <a:p>
            <a:r>
              <a:rPr lang="en-US" dirty="0" smtClean="0"/>
              <a:t> </a:t>
            </a:r>
          </a:p>
          <a:p>
            <a:pPr marL="233363" indent="-233363">
              <a:spcAft>
                <a:spcPts val="1200"/>
              </a:spcAft>
              <a:buFont typeface="Arial" pitchFamily="34" charset="0"/>
              <a:buChar char="•"/>
            </a:pPr>
            <a:r>
              <a:rPr lang="en-US" dirty="0" smtClean="0">
                <a:cs typeface="Times New Roman" pitchFamily="18" charset="0"/>
              </a:rPr>
              <a:t>Define a need and develop a concept to satisfy the need, as opposed to writing legislation itself</a:t>
            </a:r>
          </a:p>
          <a:p>
            <a:pPr marL="233363" indent="-233363">
              <a:spcAft>
                <a:spcPts val="1200"/>
              </a:spcAft>
              <a:buFont typeface="Arial" pitchFamily="34" charset="0"/>
              <a:buChar char="•"/>
            </a:pPr>
            <a:r>
              <a:rPr lang="en-US" dirty="0" smtClean="0">
                <a:cs typeface="Times New Roman" pitchFamily="18" charset="0"/>
              </a:rPr>
              <a:t>Work with OVA to determine if the Administration can satisfy the need through regulatory changes and/or executive orders</a:t>
            </a:r>
          </a:p>
          <a:p>
            <a:pPr marL="233363" indent="-233363">
              <a:spcAft>
                <a:spcPts val="1200"/>
              </a:spcAft>
              <a:buFont typeface="Arial" pitchFamily="34" charset="0"/>
              <a:buChar char="•"/>
            </a:pPr>
            <a:r>
              <a:rPr lang="en-US" dirty="0" smtClean="0">
                <a:cs typeface="Times New Roman" pitchFamily="18" charset="0"/>
              </a:rPr>
              <a:t>If not, advise House and Senate Veterans Affairs and Emergency Preparedness Committees on legislation</a:t>
            </a:r>
          </a:p>
          <a:p>
            <a:pPr marL="233363" indent="-233363">
              <a:spcAft>
                <a:spcPts val="1200"/>
              </a:spcAft>
              <a:buFont typeface="Arial" pitchFamily="34" charset="0"/>
              <a:buChar char="•"/>
            </a:pPr>
            <a:r>
              <a:rPr lang="en-US" dirty="0" smtClean="0">
                <a:cs typeface="Times New Roman" pitchFamily="18" charset="0"/>
              </a:rPr>
              <a:t>Request the assistance of and work with other special interest associations, such as AARP </a:t>
            </a:r>
          </a:p>
          <a:p>
            <a:pPr marL="233363" indent="-233363">
              <a:spcAft>
                <a:spcPts val="1200"/>
              </a:spcAft>
              <a:buFont typeface="Arial" pitchFamily="34" charset="0"/>
              <a:buChar char="•"/>
            </a:pPr>
            <a:r>
              <a:rPr lang="en-US" dirty="0" smtClean="0">
                <a:cs typeface="Times New Roman" pitchFamily="18" charset="0"/>
              </a:rPr>
              <a:t>Report progress to the PWVC membership – </a:t>
            </a:r>
            <a:r>
              <a:rPr lang="en-US" i="1" dirty="0" smtClean="0">
                <a:cs typeface="Times New Roman" pitchFamily="18" charset="0"/>
              </a:rPr>
              <a:t>both successes and failures; post on electronic media</a:t>
            </a:r>
            <a:endParaRPr lang="en-US" i="1" dirty="0"/>
          </a:p>
        </p:txBody>
      </p:sp>
      <p:pic>
        <p:nvPicPr>
          <p:cNvPr id="17"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173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172200" cy="400110"/>
          </a:xfrm>
          <a:noFill/>
        </p:spPr>
        <p:txBody>
          <a:bodyPr wrap="square">
            <a:spAutoFit/>
          </a:bodyPr>
          <a:lstStyle/>
          <a:p>
            <a:r>
              <a:rPr lang="en-US" sz="2000" b="1" dirty="0" smtClean="0">
                <a:solidFill>
                  <a:schemeClr val="bg1"/>
                </a:solidFill>
              </a:rPr>
              <a:t>AGENDA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sp>
        <p:nvSpPr>
          <p:cNvPr id="15" name="TextBox 14"/>
          <p:cNvSpPr txBox="1"/>
          <p:nvPr/>
        </p:nvSpPr>
        <p:spPr>
          <a:xfrm>
            <a:off x="533400" y="1371600"/>
            <a:ext cx="8077200" cy="4062651"/>
          </a:xfrm>
          <a:prstGeom prst="rect">
            <a:avLst/>
          </a:prstGeom>
          <a:noFill/>
        </p:spPr>
        <p:txBody>
          <a:bodyPr wrap="square" rtlCol="0">
            <a:spAutoFit/>
          </a:bodyPr>
          <a:lstStyle/>
          <a:p>
            <a:pPr marL="225425" indent="-225425" algn="ctr"/>
            <a:r>
              <a:rPr lang="en-US" b="1" u="sng" dirty="0" smtClean="0">
                <a:cs typeface="Times New Roman" pitchFamily="18" charset="0"/>
              </a:rPr>
              <a:t>A PROPOSED AGENDA FOR THE YEAR</a:t>
            </a:r>
          </a:p>
          <a:p>
            <a:pPr marL="225425" indent="-225425"/>
            <a:endParaRPr lang="en-US" dirty="0" smtClean="0">
              <a:cs typeface="Times New Roman" pitchFamily="18" charset="0"/>
            </a:endParaRPr>
          </a:p>
          <a:p>
            <a:pPr marL="225425" indent="-225425">
              <a:buFont typeface="Arial" pitchFamily="34" charset="0"/>
              <a:buChar char="•"/>
            </a:pPr>
            <a:r>
              <a:rPr lang="en-US" dirty="0" smtClean="0">
                <a:cs typeface="Times New Roman" pitchFamily="18" charset="0"/>
              </a:rPr>
              <a:t>Enact an in-state tuition residency waiver for </a:t>
            </a:r>
            <a:r>
              <a:rPr lang="en-US" u="sng" dirty="0" smtClean="0">
                <a:cs typeface="Times New Roman" pitchFamily="18" charset="0"/>
              </a:rPr>
              <a:t>honorably</a:t>
            </a:r>
            <a:r>
              <a:rPr lang="en-US" dirty="0" smtClean="0">
                <a:cs typeface="Times New Roman" pitchFamily="18" charset="0"/>
              </a:rPr>
              <a:t> discharged veterans (similar to that currently allowed for active duty military) to support the Post 9/11 GI Bill’s purposes and use – to the benefit of Pennsylvania’s future growth</a:t>
            </a:r>
          </a:p>
          <a:p>
            <a:pPr marL="225425" indent="-225425"/>
            <a:endParaRPr lang="en-US" sz="2000" dirty="0" smtClean="0">
              <a:cs typeface="Times New Roman" pitchFamily="18" charset="0"/>
            </a:endParaRPr>
          </a:p>
          <a:p>
            <a:pPr marL="225425" indent="-225425">
              <a:buFont typeface="Arial" pitchFamily="34" charset="0"/>
              <a:buChar char="•"/>
            </a:pPr>
            <a:r>
              <a:rPr lang="en-US" dirty="0" smtClean="0">
                <a:cs typeface="Times New Roman" pitchFamily="18" charset="0"/>
              </a:rPr>
              <a:t>Examine and enact pragmatic solutions towards employment of veterans transitioning to civilian life – make Pennsylvania the exemplar state</a:t>
            </a:r>
          </a:p>
          <a:p>
            <a:pPr marL="225425" indent="-225425"/>
            <a:endParaRPr lang="en-US" sz="2000" dirty="0" smtClean="0">
              <a:cs typeface="Times New Roman" pitchFamily="18" charset="0"/>
            </a:endParaRPr>
          </a:p>
          <a:p>
            <a:pPr marL="225425" indent="-225425">
              <a:buFont typeface="Arial" pitchFamily="34" charset="0"/>
              <a:buChar char="•"/>
            </a:pPr>
            <a:r>
              <a:rPr lang="en-US" dirty="0" smtClean="0">
                <a:cs typeface="Times New Roman" pitchFamily="18" charset="0"/>
              </a:rPr>
              <a:t>Revise the Veterans Trust Fund legislation/regulations to ensure management, accountability, sustainment, transparency – to the benefit of donors and veterans</a:t>
            </a:r>
          </a:p>
          <a:p>
            <a:pPr marL="225425" indent="-225425"/>
            <a:endParaRPr lang="en-US" sz="2000" dirty="0" smtClean="0">
              <a:cs typeface="Times New Roman" pitchFamily="18" charset="0"/>
            </a:endParaRPr>
          </a:p>
          <a:p>
            <a:pPr marL="225425" indent="-225425">
              <a:buFont typeface="Arial" pitchFamily="34" charset="0"/>
              <a:buChar char="•"/>
            </a:pPr>
            <a:r>
              <a:rPr lang="en-US" dirty="0" smtClean="0">
                <a:cs typeface="Times New Roman" pitchFamily="18" charset="0"/>
              </a:rPr>
              <a:t>Investigate a banking industry Better Choice Loan law that replicates the Credit Union industry’s – to the benefit of Pennsylvania’s citizens</a:t>
            </a:r>
            <a:endParaRPr lang="en-US" dirty="0">
              <a:cs typeface="Times New Roman" pitchFamily="18" charset="0"/>
            </a:endParaRPr>
          </a:p>
        </p:txBody>
      </p:sp>
      <p:pic>
        <p:nvPicPr>
          <p:cNvPr id="16" name="Picture 8" descr="https://encrypted-tbn0.gstatic.com/images?q=tbn:ANd9GcTf9gtOqHMgTxQCVOnnimbnc3-DHii1AoHGbGMlRcStKy130ZIW">
            <a:hlinkClick r:id="rId4"/>
          </p:cNvPr>
          <p:cNvPicPr>
            <a:picLocks noChangeAspect="1" noChangeArrowheads="1"/>
          </p:cNvPicPr>
          <p:nvPr/>
        </p:nvPicPr>
        <p:blipFill>
          <a:blip r:embed="rId5"/>
          <a:srcRect t="14602" b="16040"/>
          <a:stretch>
            <a:fillRect/>
          </a:stretch>
        </p:blipFill>
        <p:spPr bwMode="auto">
          <a:xfrm>
            <a:off x="7046495" y="228600"/>
            <a:ext cx="1564105" cy="1143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685800" y="685800"/>
            <a:ext cx="7772400" cy="5486400"/>
          </a:xfrm>
          <a:prstGeom prst="rect">
            <a:avLst/>
          </a:prstGeom>
          <a:noFill/>
          <a:ln w="28575">
            <a:noFill/>
            <a:miter lim="800000"/>
            <a:headEnd/>
            <a:tailEnd/>
          </a:ln>
        </p:spPr>
      </p:pic>
      <p:sp>
        <p:nvSpPr>
          <p:cNvPr id="5" name="Rectangle 4"/>
          <p:cNvSpPr/>
          <p:nvPr/>
        </p:nvSpPr>
        <p:spPr>
          <a:xfrm>
            <a:off x="685800" y="2591306"/>
            <a:ext cx="7772400" cy="1523494"/>
          </a:xfrm>
          <a:prstGeom prst="rect">
            <a:avLst/>
          </a:prstGeom>
          <a:solidFill>
            <a:schemeClr val="bg1"/>
          </a:solidFill>
          <a:ln>
            <a:noFill/>
          </a:ln>
        </p:spPr>
        <p:txBody>
          <a:bodyPr wrap="square">
            <a:spAutoFit/>
          </a:bodyPr>
          <a:lstStyle/>
          <a:p>
            <a:pPr algn="ctr">
              <a:defRPr/>
            </a:pPr>
            <a:endParaRPr lang="en-US" sz="1050" b="1" dirty="0">
              <a:latin typeface="+mj-lt"/>
            </a:endParaRPr>
          </a:p>
          <a:p>
            <a:pPr algn="ctr">
              <a:defRPr/>
            </a:pPr>
            <a:r>
              <a:rPr lang="en-US" sz="3600" b="1" dirty="0" smtClean="0">
                <a:latin typeface="+mj-lt"/>
              </a:rPr>
              <a:t>Mr. Larry Wade</a:t>
            </a:r>
          </a:p>
          <a:p>
            <a:pPr algn="ctr">
              <a:defRPr/>
            </a:pPr>
            <a:r>
              <a:rPr lang="en-US" sz="3600" b="1" dirty="0" smtClean="0">
                <a:latin typeface="+mj-lt"/>
              </a:rPr>
              <a:t>Liberty War Bird Association</a:t>
            </a:r>
          </a:p>
          <a:p>
            <a:pPr algn="ctr">
              <a:defRPr/>
            </a:pPr>
            <a:endParaRPr lang="en-US" sz="1050" b="1" dirty="0">
              <a:latin typeface="+mj-lt"/>
            </a:endParaRPr>
          </a:p>
        </p:txBody>
      </p:sp>
      <p:pic>
        <p:nvPicPr>
          <p:cNvPr id="90114" name="Picture 2" descr="http://libertywarbirds.com/uploads/2/9/5/4/2954103/8287775.jpg?234"/>
          <p:cNvPicPr>
            <a:picLocks noChangeAspect="1" noChangeArrowheads="1"/>
          </p:cNvPicPr>
          <p:nvPr/>
        </p:nvPicPr>
        <p:blipFill>
          <a:blip r:embed="rId4">
            <a:clrChange>
              <a:clrFrom>
                <a:srgbClr val="EFEFEF"/>
              </a:clrFrom>
              <a:clrTo>
                <a:srgbClr val="EFEFEF">
                  <a:alpha val="0"/>
                </a:srgbClr>
              </a:clrTo>
            </a:clrChange>
          </a:blip>
          <a:srcRect/>
          <a:stretch>
            <a:fillRect/>
          </a:stretch>
        </p:blipFill>
        <p:spPr bwMode="auto">
          <a:xfrm>
            <a:off x="3429000" y="4038600"/>
            <a:ext cx="2286000" cy="2286000"/>
          </a:xfrm>
          <a:prstGeom prst="ellipse">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MISSION STATEMENT</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8" name="Rectangle 17"/>
          <p:cNvSpPr/>
          <p:nvPr/>
        </p:nvSpPr>
        <p:spPr>
          <a:xfrm>
            <a:off x="838200" y="2057400"/>
            <a:ext cx="7315200" cy="2308324"/>
          </a:xfrm>
          <a:prstGeom prst="rect">
            <a:avLst/>
          </a:prstGeom>
        </p:spPr>
        <p:txBody>
          <a:bodyPr wrap="square">
            <a:spAutoFit/>
          </a:bodyPr>
          <a:lstStyle/>
          <a:p>
            <a:pPr>
              <a:lnSpc>
                <a:spcPct val="90000"/>
              </a:lnSpc>
              <a:buFont typeface="Arial" pitchFamily="34" charset="0"/>
              <a:buChar char="•"/>
            </a:pPr>
            <a:r>
              <a:rPr lang="en-US" sz="2000" dirty="0" smtClean="0"/>
              <a:t>  Provide Vietnam veterans with a link to their past by offering an opportunity to experience the excitement of flying in a “Huey” again</a:t>
            </a:r>
          </a:p>
          <a:p>
            <a:pPr>
              <a:lnSpc>
                <a:spcPct val="90000"/>
              </a:lnSpc>
              <a:buFont typeface="Arial" pitchFamily="34" charset="0"/>
              <a:buChar char="•"/>
            </a:pPr>
            <a:endParaRPr lang="en-US" sz="2000" dirty="0" smtClean="0"/>
          </a:p>
          <a:p>
            <a:pPr>
              <a:lnSpc>
                <a:spcPct val="90000"/>
              </a:lnSpc>
              <a:buFont typeface="Arial" pitchFamily="34" charset="0"/>
              <a:buChar char="•"/>
            </a:pPr>
            <a:r>
              <a:rPr lang="en-US" sz="2000" dirty="0" smtClean="0"/>
              <a:t>  Educate other vets, pilots, and the public about the unique historic role played by the Huey in the Vietnam conflict.  </a:t>
            </a:r>
          </a:p>
          <a:p>
            <a:pPr>
              <a:lnSpc>
                <a:spcPct val="90000"/>
              </a:lnSpc>
              <a:buFont typeface="Arial" pitchFamily="34" charset="0"/>
              <a:buChar char="•"/>
            </a:pPr>
            <a:endParaRPr lang="en-US" sz="2000" dirty="0" smtClean="0"/>
          </a:p>
          <a:p>
            <a:pPr>
              <a:lnSpc>
                <a:spcPct val="90000"/>
              </a:lnSpc>
              <a:buFont typeface="Arial" pitchFamily="34" charset="0"/>
              <a:buChar char="•"/>
            </a:pPr>
            <a:r>
              <a:rPr lang="en-US" sz="2000" dirty="0" smtClean="0"/>
              <a:t>  Ensure the legacy of service by both the aircraft and the veterans that flew in them is not forgotten.</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WHO WE ARE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20" name="Rectangle 19"/>
          <p:cNvSpPr/>
          <p:nvPr/>
        </p:nvSpPr>
        <p:spPr>
          <a:xfrm>
            <a:off x="533400" y="2057400"/>
            <a:ext cx="8077200" cy="2585323"/>
          </a:xfrm>
          <a:prstGeom prst="rect">
            <a:avLst/>
          </a:prstGeom>
        </p:spPr>
        <p:txBody>
          <a:bodyPr wrap="square">
            <a:spAutoFit/>
          </a:bodyPr>
          <a:lstStyle/>
          <a:p>
            <a:pPr>
              <a:lnSpc>
                <a:spcPct val="90000"/>
              </a:lnSpc>
              <a:buFont typeface="Wingdings" pitchFamily="2" charset="2"/>
              <a:buChar char="§"/>
            </a:pPr>
            <a:r>
              <a:rPr lang="en-US" b="1" dirty="0" smtClean="0"/>
              <a:t>  Jim </a:t>
            </a:r>
            <a:r>
              <a:rPr lang="en-US" b="1" dirty="0" err="1" smtClean="0"/>
              <a:t>Haga</a:t>
            </a:r>
            <a:r>
              <a:rPr lang="en-US" dirty="0" smtClean="0"/>
              <a:t>, President of LWBA,  flew Huey “slicks” and gunships in Vietnam with the 155</a:t>
            </a:r>
            <a:r>
              <a:rPr lang="en-US" baseline="30000" dirty="0" smtClean="0"/>
              <a:t>th</a:t>
            </a:r>
            <a:r>
              <a:rPr lang="en-US" dirty="0" smtClean="0"/>
              <a:t> AHC in support of the US 4</a:t>
            </a:r>
            <a:r>
              <a:rPr lang="en-US" baseline="30000" dirty="0" smtClean="0"/>
              <a:t>th</a:t>
            </a:r>
            <a:r>
              <a:rPr lang="en-US" dirty="0" smtClean="0"/>
              <a:t> and 25</a:t>
            </a:r>
            <a:r>
              <a:rPr lang="en-US" baseline="30000" dirty="0" smtClean="0"/>
              <a:t>th</a:t>
            </a:r>
            <a:r>
              <a:rPr lang="en-US" dirty="0" smtClean="0"/>
              <a:t> Infantry Divisions, 5</a:t>
            </a:r>
            <a:r>
              <a:rPr lang="en-US" baseline="30000" dirty="0" smtClean="0"/>
              <a:t>th</a:t>
            </a:r>
            <a:r>
              <a:rPr lang="en-US" dirty="0" smtClean="0"/>
              <a:t> Special Forces, 23</a:t>
            </a:r>
            <a:r>
              <a:rPr lang="en-US" baseline="30000" dirty="0" smtClean="0"/>
              <a:t>rd</a:t>
            </a:r>
            <a:r>
              <a:rPr lang="en-US" dirty="0" smtClean="0"/>
              <a:t> ARVN and the ROK Tiger Divisions.</a:t>
            </a:r>
          </a:p>
          <a:p>
            <a:pPr>
              <a:lnSpc>
                <a:spcPct val="90000"/>
              </a:lnSpc>
              <a:buFont typeface="Wingdings" pitchFamily="2" charset="2"/>
              <a:buChar char="§"/>
            </a:pPr>
            <a:endParaRPr lang="en-US" dirty="0" smtClean="0"/>
          </a:p>
          <a:p>
            <a:pPr>
              <a:lnSpc>
                <a:spcPct val="90000"/>
              </a:lnSpc>
              <a:buFont typeface="Wingdings" pitchFamily="2" charset="2"/>
              <a:buChar char="§"/>
            </a:pPr>
            <a:r>
              <a:rPr lang="en-US" dirty="0" smtClean="0"/>
              <a:t>  He is the recipient of 37 Air Medals, Air Medal with “V” for valor, the Army Commendation Medal, the Viet Nam Cross of Gallantry w/ Palm, the Army Aviator Badge and 7 other medals, ribbons and Unit Citations</a:t>
            </a:r>
          </a:p>
          <a:p>
            <a:pPr>
              <a:lnSpc>
                <a:spcPct val="90000"/>
              </a:lnSpc>
            </a:pPr>
            <a:endParaRPr lang="en-US" dirty="0" smtClean="0"/>
          </a:p>
          <a:p>
            <a:pPr>
              <a:lnSpc>
                <a:spcPct val="90000"/>
              </a:lnSpc>
              <a:buFont typeface="Wingdings" pitchFamily="2" charset="2"/>
              <a:buChar char="§"/>
            </a:pPr>
            <a:r>
              <a:rPr lang="en-US" dirty="0" smtClean="0"/>
              <a:t>  He is now the Chief Instructor Pilot at Dutch Country Helicopters at the Lancaster Airport.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WHO WE ARE  (Cont.)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533400" y="1752600"/>
            <a:ext cx="8153400" cy="4081117"/>
          </a:xfrm>
          <a:prstGeom prst="rect">
            <a:avLst/>
          </a:prstGeom>
        </p:spPr>
        <p:txBody>
          <a:bodyPr wrap="square" anchor="ctr">
            <a:spAutoFit/>
          </a:bodyPr>
          <a:lstStyle/>
          <a:p>
            <a:pPr>
              <a:lnSpc>
                <a:spcPct val="90000"/>
              </a:lnSpc>
              <a:buFont typeface="Arial" pitchFamily="34" charset="0"/>
              <a:buChar char="•"/>
            </a:pPr>
            <a:r>
              <a:rPr lang="en-US" dirty="0" smtClean="0"/>
              <a:t>  </a:t>
            </a:r>
            <a:r>
              <a:rPr lang="en-US" b="1" dirty="0" smtClean="0"/>
              <a:t>Captain Pete Bohn </a:t>
            </a:r>
            <a:r>
              <a:rPr lang="en-US" dirty="0" smtClean="0"/>
              <a:t>spent 41 years in the Army, Army Reserve and Guard. He is a Master Army Aviator who flew Cobra gunships in Vietnam. He flew UH-60s during </a:t>
            </a:r>
            <a:r>
              <a:rPr lang="en-US" dirty="0" err="1" smtClean="0"/>
              <a:t>Medevac</a:t>
            </a:r>
            <a:r>
              <a:rPr lang="en-US" dirty="0" smtClean="0"/>
              <a:t> missions for units operating in Iraq.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He is the recipient of 2 Distinguished Flying Crosses, the Bronze Star and 26 Air Medals as well as numerous other awards.</a:t>
            </a:r>
          </a:p>
          <a:p>
            <a:pPr>
              <a:lnSpc>
                <a:spcPct val="90000"/>
              </a:lnSpc>
            </a:pPr>
            <a:endParaRPr lang="en-US" dirty="0" smtClean="0"/>
          </a:p>
          <a:p>
            <a:pPr>
              <a:lnSpc>
                <a:spcPct val="90000"/>
              </a:lnSpc>
              <a:buFont typeface="Arial" pitchFamily="34" charset="0"/>
              <a:buChar char="•"/>
            </a:pPr>
            <a:r>
              <a:rPr lang="en-US" dirty="0" smtClean="0"/>
              <a:t>  </a:t>
            </a:r>
            <a:r>
              <a:rPr lang="en-US" b="1" dirty="0" smtClean="0"/>
              <a:t>Col (Ret.) Chuck Bechtel </a:t>
            </a:r>
            <a:r>
              <a:rPr lang="en-US" dirty="0" smtClean="0"/>
              <a:t>spent 36 years in the Army and full-time Army National Guard. He was an infantry platoon leader in Vietnam in the 1</a:t>
            </a:r>
            <a:r>
              <a:rPr lang="en-US" baseline="30000" dirty="0" smtClean="0"/>
              <a:t>st</a:t>
            </a:r>
            <a:r>
              <a:rPr lang="en-US" dirty="0" smtClean="0"/>
              <a:t> BN, 8</a:t>
            </a:r>
            <a:r>
              <a:rPr lang="en-US" baseline="30000" dirty="0" smtClean="0"/>
              <a:t>th</a:t>
            </a:r>
            <a:r>
              <a:rPr lang="en-US" dirty="0" smtClean="0"/>
              <a:t> Cavalry, 1</a:t>
            </a:r>
            <a:r>
              <a:rPr lang="en-US" baseline="30000" dirty="0" smtClean="0"/>
              <a:t>st</a:t>
            </a:r>
            <a:r>
              <a:rPr lang="en-US" dirty="0" smtClean="0"/>
              <a:t> Cavalry Division (Air Mobile).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He received the Combat Infantry Badge, Bronze Star with “V” and the Air Medal for more than 25 combat assaults in a Huey.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He is a flight instructor for gliders, single &amp; multiengine airplanes and helicopters.</a:t>
            </a:r>
          </a:p>
          <a:p>
            <a:pPr>
              <a:lnSpc>
                <a:spcPct val="90000"/>
              </a:lnSpc>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FIVE OBJECTIVES</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228600"/>
            <a:ext cx="1371600" cy="1465847"/>
          </a:xfrm>
          <a:prstGeom prst="rect">
            <a:avLst/>
          </a:prstGeom>
          <a:ln>
            <a:noFill/>
          </a:ln>
        </p:spPr>
      </p:pic>
      <p:sp>
        <p:nvSpPr>
          <p:cNvPr id="16" name="Content Placeholder 2"/>
          <p:cNvSpPr txBox="1">
            <a:spLocks/>
          </p:cNvSpPr>
          <p:nvPr/>
        </p:nvSpPr>
        <p:spPr>
          <a:xfrm>
            <a:off x="457200" y="1295400"/>
            <a:ext cx="8153400" cy="4648200"/>
          </a:xfrm>
          <a:prstGeom prst="rect">
            <a:avLst/>
          </a:prstGeom>
        </p:spPr>
        <p:txBody>
          <a:bodyPr vert="horz" lIns="91440" tIns="45720" rIns="91440" bIns="45720" rtlCol="0">
            <a:noAutofit/>
          </a:bodyPr>
          <a:lstStyle/>
          <a:p>
            <a:pPr marR="0" lvl="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To thank and honor veterans of the Vietnam War, including personnel                        who were held</a:t>
            </a:r>
            <a:r>
              <a:rPr kumimoji="0" lang="en-US" b="0" i="0" u="none" strike="noStrike" kern="1200" cap="none" spc="0" normalizeH="0" noProof="0" dirty="0" smtClean="0">
                <a:ln>
                  <a:noFill/>
                </a:ln>
                <a:effectLst/>
                <a:uLnTx/>
                <a:uFillTx/>
                <a:latin typeface="+mn-lt"/>
                <a:ea typeface="+mn-ea"/>
                <a:cs typeface="+mn-cs"/>
              </a:rPr>
              <a:t> </a:t>
            </a:r>
            <a:r>
              <a:rPr kumimoji="0" lang="en-US" b="0" i="0" u="none" strike="noStrike" kern="1200" cap="none" spc="0" normalizeH="0" baseline="0" noProof="0" dirty="0" smtClean="0">
                <a:ln>
                  <a:noFill/>
                </a:ln>
                <a:effectLst/>
                <a:uLnTx/>
                <a:uFillTx/>
                <a:latin typeface="+mn-lt"/>
                <a:ea typeface="+mn-ea"/>
                <a:cs typeface="+mn-cs"/>
              </a:rPr>
              <a:t>as prisoners of war or listed as missing in action, for their                   service and sacrifice on behalf of the United States and to thank and honor                    the families of these veterans.</a:t>
            </a:r>
          </a:p>
          <a:p>
            <a:pPr marL="457200" marR="0" lvl="0" indent="-4572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To highlight the service of the Armed Forces during the Vietnam War and the contributions of Federal agencies and governmental and non-governmental organizations that served with, or in support of, the Armed Forces.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To pay tribute to the contributions made on the home front by the people of the United States during the Vietnam War.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To highlight the advances in technology, science, and medicine related to military research conducted during the Vietnam War.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To recognize the contributions and sacrifices made by the allies of the United States during the Vietnam War.</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HOME BASE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609600" y="2409075"/>
            <a:ext cx="7924800" cy="2086725"/>
          </a:xfrm>
          <a:prstGeom prst="rect">
            <a:avLst/>
          </a:prstGeom>
        </p:spPr>
        <p:txBody>
          <a:bodyPr wrap="square">
            <a:spAutoFit/>
          </a:bodyPr>
          <a:lstStyle/>
          <a:p>
            <a:pPr>
              <a:lnSpc>
                <a:spcPct val="90000"/>
              </a:lnSpc>
              <a:buFont typeface="Arial" pitchFamily="34" charset="0"/>
              <a:buChar char="•"/>
            </a:pPr>
            <a:r>
              <a:rPr lang="en-US" sz="1600" dirty="0" smtClean="0"/>
              <a:t>  </a:t>
            </a:r>
            <a:r>
              <a:rPr lang="en-US" dirty="0" smtClean="0"/>
              <a:t>The Huey will be located and maintained at Dutch Country Helicopters (DCH) at the Lancaster Airport</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DCH has a long history of providing quality flight instruction for helicopter pilots. They have the expertise to maintain and fly the Huey</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The Huey will travel to various shows and events around the state in support of all our veterans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HOW YOU CAN HELP</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609600" y="2133600"/>
            <a:ext cx="8001000" cy="2585323"/>
          </a:xfrm>
          <a:prstGeom prst="rect">
            <a:avLst/>
          </a:prstGeom>
        </p:spPr>
        <p:txBody>
          <a:bodyPr wrap="square">
            <a:spAutoFit/>
          </a:bodyPr>
          <a:lstStyle/>
          <a:p>
            <a:pPr>
              <a:lnSpc>
                <a:spcPct val="90000"/>
              </a:lnSpc>
              <a:buFont typeface="Arial" pitchFamily="34" charset="0"/>
              <a:buChar char="•"/>
            </a:pPr>
            <a:r>
              <a:rPr lang="en-US" dirty="0" smtClean="0"/>
              <a:t>  LWBA needs your help to acquire and restore a UH-1 aircraft as a flying museum</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We have already located several aircraft we would like to purchase</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LWBA is a 501(c)(3) so your donation is tax deductible</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Your can donate any amount from $5 up to your comfort level</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We need approximately $350,000 to acquire a Huey and bring it to airworthy condition.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FOUNDING MEMBER</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533400" y="2362200"/>
            <a:ext cx="7696200" cy="2336024"/>
          </a:xfrm>
          <a:prstGeom prst="rect">
            <a:avLst/>
          </a:prstGeom>
        </p:spPr>
        <p:txBody>
          <a:bodyPr wrap="square">
            <a:spAutoFit/>
          </a:bodyPr>
          <a:lstStyle/>
          <a:p>
            <a:pPr>
              <a:lnSpc>
                <a:spcPct val="90000"/>
              </a:lnSpc>
            </a:pPr>
            <a:endParaRPr lang="en-US" dirty="0" smtClean="0"/>
          </a:p>
          <a:p>
            <a:pPr>
              <a:lnSpc>
                <a:spcPct val="90000"/>
              </a:lnSpc>
              <a:buFont typeface="Arial" pitchFamily="34" charset="0"/>
              <a:buChar char="•"/>
            </a:pPr>
            <a:r>
              <a:rPr lang="en-US" dirty="0" smtClean="0"/>
              <a:t>  $100=annual membership letter, invitation to all events, 10% discount on merchandise, flight pass for 1 person for 1 event per year.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$1,000=Framed Member Certificate, 15% discount on merchandise, challenge coins, flight pass for 2 at 2 events per year.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$5,000=Framed Member certificate, 20% discount on merchandise, flight pass for 4 at 5 events a year &amp; name permanently displayed inside the aircraft.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HOW TO DONATE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1295400" y="1295400"/>
            <a:ext cx="5638800" cy="4011867"/>
          </a:xfrm>
          <a:prstGeom prst="rect">
            <a:avLst/>
          </a:prstGeom>
        </p:spPr>
        <p:txBody>
          <a:bodyPr wrap="square">
            <a:spAutoFit/>
          </a:bodyPr>
          <a:lstStyle/>
          <a:p>
            <a:pPr lvl="1">
              <a:lnSpc>
                <a:spcPct val="90000"/>
              </a:lnSpc>
              <a:buFont typeface="Arial" pitchFamily="34" charset="0"/>
              <a:buChar char="•"/>
            </a:pPr>
            <a:endParaRPr lang="en-US" sz="2000" dirty="0" smtClean="0"/>
          </a:p>
          <a:p>
            <a:pPr lvl="1">
              <a:lnSpc>
                <a:spcPct val="90000"/>
              </a:lnSpc>
              <a:buFont typeface="Arial" pitchFamily="34" charset="0"/>
              <a:buChar char="•"/>
            </a:pPr>
            <a:r>
              <a:rPr lang="en-US" sz="2000" b="1" dirty="0" smtClean="0"/>
              <a:t>  Donate by credit card using PayPal</a:t>
            </a:r>
          </a:p>
          <a:p>
            <a:pPr lvl="1">
              <a:lnSpc>
                <a:spcPct val="90000"/>
              </a:lnSpc>
              <a:buFont typeface="Arial" pitchFamily="34" charset="0"/>
              <a:buChar char="•"/>
            </a:pPr>
            <a:endParaRPr lang="en-US" sz="2000" b="1" dirty="0" smtClean="0"/>
          </a:p>
          <a:p>
            <a:pPr lvl="2">
              <a:lnSpc>
                <a:spcPct val="90000"/>
              </a:lnSpc>
              <a:buFont typeface="Wingdings" pitchFamily="2" charset="2"/>
              <a:buChar char="§"/>
            </a:pPr>
            <a:r>
              <a:rPr lang="en-US" dirty="0" smtClean="0">
                <a:solidFill>
                  <a:srgbClr val="FF0000"/>
                </a:solidFill>
              </a:rPr>
              <a:t>  No PayPal account required</a:t>
            </a:r>
          </a:p>
          <a:p>
            <a:pPr lvl="2">
              <a:lnSpc>
                <a:spcPct val="90000"/>
              </a:lnSpc>
              <a:buFont typeface="Wingdings" pitchFamily="2" charset="2"/>
              <a:buChar char="§"/>
            </a:pPr>
            <a:r>
              <a:rPr lang="en-US" dirty="0" smtClean="0"/>
              <a:t>  Donate on the website: </a:t>
            </a:r>
          </a:p>
          <a:p>
            <a:pPr lvl="2">
              <a:lnSpc>
                <a:spcPct val="90000"/>
              </a:lnSpc>
              <a:buFont typeface="Wingdings" pitchFamily="2" charset="2"/>
              <a:buChar char="§"/>
            </a:pPr>
            <a:r>
              <a:rPr lang="en-US" dirty="0" smtClean="0"/>
              <a:t>  </a:t>
            </a:r>
            <a:r>
              <a:rPr lang="en-US" dirty="0" smtClean="0">
                <a:hlinkClick r:id="rId5"/>
              </a:rPr>
              <a:t>http://</a:t>
            </a:r>
            <a:r>
              <a:rPr lang="en-US" b="1" dirty="0" smtClean="0">
                <a:hlinkClick r:id="rId5"/>
              </a:rPr>
              <a:t>libertywarbirds.com</a:t>
            </a:r>
            <a:endParaRPr lang="en-US" b="1" dirty="0" smtClean="0"/>
          </a:p>
          <a:p>
            <a:pPr lvl="2">
              <a:lnSpc>
                <a:spcPct val="90000"/>
              </a:lnSpc>
              <a:buFont typeface="Wingdings" pitchFamily="2" charset="2"/>
              <a:buChar char="§"/>
            </a:pPr>
            <a:r>
              <a:rPr lang="en-US" dirty="0" smtClean="0"/>
              <a:t>  Or the </a:t>
            </a:r>
            <a:r>
              <a:rPr lang="en-US" dirty="0" err="1" smtClean="0"/>
              <a:t>Facebook</a:t>
            </a:r>
            <a:r>
              <a:rPr lang="en-US" dirty="0" smtClean="0"/>
              <a:t> page: </a:t>
            </a:r>
            <a:r>
              <a:rPr lang="en-US" dirty="0" smtClean="0">
                <a:hlinkClick r:id="rId6"/>
              </a:rPr>
              <a:t>www.facebook.com/Libertywarbird</a:t>
            </a:r>
            <a:endParaRPr lang="en-US" dirty="0" smtClean="0"/>
          </a:p>
          <a:p>
            <a:pPr lvl="2">
              <a:lnSpc>
                <a:spcPct val="90000"/>
              </a:lnSpc>
            </a:pPr>
            <a:r>
              <a:rPr lang="en-US" dirty="0" smtClean="0"/>
              <a:t>    </a:t>
            </a:r>
          </a:p>
          <a:p>
            <a:pPr lvl="2">
              <a:lnSpc>
                <a:spcPct val="90000"/>
              </a:lnSpc>
            </a:pPr>
            <a:r>
              <a:rPr lang="en-US" dirty="0" smtClean="0"/>
              <a:t>                             OR</a:t>
            </a:r>
          </a:p>
          <a:p>
            <a:pPr lvl="2">
              <a:lnSpc>
                <a:spcPct val="90000"/>
              </a:lnSpc>
            </a:pPr>
            <a:endParaRPr lang="en-US" sz="800" dirty="0" smtClean="0"/>
          </a:p>
          <a:p>
            <a:pPr lvl="1">
              <a:lnSpc>
                <a:spcPct val="90000"/>
              </a:lnSpc>
              <a:buFont typeface="Arial" pitchFamily="34" charset="0"/>
              <a:buChar char="•"/>
            </a:pPr>
            <a:r>
              <a:rPr lang="en-US" sz="2000" b="1" dirty="0" smtClean="0"/>
              <a:t>  Send a check to: </a:t>
            </a:r>
          </a:p>
          <a:p>
            <a:pPr lvl="1">
              <a:lnSpc>
                <a:spcPct val="90000"/>
              </a:lnSpc>
              <a:buFont typeface="Arial" pitchFamily="34" charset="0"/>
              <a:buChar char="•"/>
            </a:pPr>
            <a:endParaRPr lang="en-US" sz="1400" b="1" dirty="0" smtClean="0"/>
          </a:p>
          <a:p>
            <a:pPr lvl="2">
              <a:lnSpc>
                <a:spcPct val="90000"/>
              </a:lnSpc>
            </a:pPr>
            <a:r>
              <a:rPr lang="en-US" dirty="0" smtClean="0"/>
              <a:t>Liberty War Bird Association                               </a:t>
            </a:r>
          </a:p>
          <a:p>
            <a:pPr lvl="2">
              <a:lnSpc>
                <a:spcPct val="90000"/>
              </a:lnSpc>
            </a:pPr>
            <a:r>
              <a:rPr lang="en-US" dirty="0" smtClean="0"/>
              <a:t>500 Airport Rd, Suite T                                    </a:t>
            </a:r>
          </a:p>
          <a:p>
            <a:pPr lvl="2">
              <a:lnSpc>
                <a:spcPct val="90000"/>
              </a:lnSpc>
            </a:pPr>
            <a:r>
              <a:rPr lang="en-US" dirty="0" smtClean="0"/>
              <a:t>Lititz, PA 17543</a:t>
            </a:r>
            <a:endParaRPr lang="en-US"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30351"/>
          <a:stretch>
            <a:fillRect/>
          </a:stretch>
        </p:blipFill>
        <p:spPr bwMode="auto">
          <a:xfrm>
            <a:off x="455613" y="381000"/>
            <a:ext cx="65547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553200" cy="400110"/>
          </a:xfrm>
          <a:noFill/>
        </p:spPr>
        <p:txBody>
          <a:bodyPr wrap="square">
            <a:spAutoFit/>
          </a:bodyPr>
          <a:lstStyle/>
          <a:p>
            <a:r>
              <a:rPr lang="en-US" sz="2000" b="1" dirty="0" smtClean="0">
                <a:solidFill>
                  <a:schemeClr val="bg1"/>
                </a:solidFill>
              </a:rPr>
              <a:t>FOLLOW UP</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15200" y="228600"/>
            <a:ext cx="1381760" cy="1295400"/>
          </a:xfrm>
          <a:prstGeom prst="rect">
            <a:avLst/>
          </a:prstGeom>
          <a:ln>
            <a:noFill/>
          </a:ln>
        </p:spPr>
      </p:pic>
      <p:sp>
        <p:nvSpPr>
          <p:cNvPr id="16" name="Rectangle 15"/>
          <p:cNvSpPr/>
          <p:nvPr/>
        </p:nvSpPr>
        <p:spPr>
          <a:xfrm>
            <a:off x="1219200" y="2057400"/>
            <a:ext cx="6629400" cy="2917722"/>
          </a:xfrm>
          <a:prstGeom prst="rect">
            <a:avLst/>
          </a:prstGeom>
        </p:spPr>
        <p:txBody>
          <a:bodyPr wrap="square">
            <a:spAutoFit/>
          </a:bodyPr>
          <a:lstStyle/>
          <a:p>
            <a:pPr>
              <a:lnSpc>
                <a:spcPct val="90000"/>
              </a:lnSpc>
              <a:buFont typeface="Arial" pitchFamily="34" charset="0"/>
              <a:buChar char="•"/>
            </a:pPr>
            <a:r>
              <a:rPr lang="en-US" sz="2400" dirty="0" smtClean="0"/>
              <a:t>  </a:t>
            </a:r>
            <a:r>
              <a:rPr lang="en-US" sz="2000" dirty="0" smtClean="0"/>
              <a:t>See me at the Liberty War Bird Association table</a:t>
            </a:r>
          </a:p>
          <a:p>
            <a:pPr>
              <a:lnSpc>
                <a:spcPct val="90000"/>
              </a:lnSpc>
              <a:buFont typeface="Arial" pitchFamily="34" charset="0"/>
              <a:buChar char="•"/>
            </a:pPr>
            <a:endParaRPr lang="en-US" sz="2000" dirty="0" smtClean="0"/>
          </a:p>
          <a:p>
            <a:pPr>
              <a:lnSpc>
                <a:spcPct val="90000"/>
              </a:lnSpc>
              <a:buFont typeface="Arial" pitchFamily="34" charset="0"/>
              <a:buChar char="•"/>
            </a:pPr>
            <a:r>
              <a:rPr lang="en-US" sz="2000" dirty="0" smtClean="0"/>
              <a:t>  Read the LWBA brochure </a:t>
            </a:r>
            <a:r>
              <a:rPr lang="en-US" sz="2000" b="1" dirty="0" smtClean="0"/>
              <a:t>(handout)</a:t>
            </a:r>
          </a:p>
          <a:p>
            <a:pPr>
              <a:lnSpc>
                <a:spcPct val="90000"/>
              </a:lnSpc>
              <a:buFont typeface="Arial" pitchFamily="34" charset="0"/>
              <a:buChar char="•"/>
            </a:pPr>
            <a:endParaRPr lang="en-US" sz="2000" b="1" dirty="0" smtClean="0"/>
          </a:p>
          <a:p>
            <a:pPr>
              <a:lnSpc>
                <a:spcPct val="90000"/>
              </a:lnSpc>
              <a:buFont typeface="Arial" pitchFamily="34" charset="0"/>
              <a:buChar char="•"/>
            </a:pPr>
            <a:r>
              <a:rPr lang="en-US" sz="2000" dirty="0" smtClean="0"/>
              <a:t>   Visit our Website: </a:t>
            </a:r>
            <a:r>
              <a:rPr lang="en-US" sz="2000" b="1" u="sng" dirty="0" smtClean="0"/>
              <a:t>libertywarbirds.com</a:t>
            </a:r>
            <a:r>
              <a:rPr lang="en-US" sz="2000" dirty="0" smtClean="0"/>
              <a:t> </a:t>
            </a:r>
          </a:p>
          <a:p>
            <a:pPr lvl="1">
              <a:lnSpc>
                <a:spcPct val="90000"/>
              </a:lnSpc>
            </a:pPr>
            <a:r>
              <a:rPr lang="en-US" sz="2000" dirty="0" smtClean="0"/>
              <a:t>Ask questions using the Contact form</a:t>
            </a:r>
          </a:p>
          <a:p>
            <a:pPr lvl="1">
              <a:lnSpc>
                <a:spcPct val="90000"/>
              </a:lnSpc>
              <a:buFont typeface="Arial" pitchFamily="34" charset="0"/>
              <a:buChar char="•"/>
            </a:pPr>
            <a:endParaRPr lang="en-US" sz="2000" dirty="0" smtClean="0"/>
          </a:p>
          <a:p>
            <a:pPr>
              <a:lnSpc>
                <a:spcPct val="90000"/>
              </a:lnSpc>
              <a:buFont typeface="Arial" pitchFamily="34" charset="0"/>
              <a:buChar char="•"/>
            </a:pPr>
            <a:r>
              <a:rPr lang="en-US" sz="2000" dirty="0" smtClean="0"/>
              <a:t>  Check us out on </a:t>
            </a:r>
            <a:r>
              <a:rPr lang="en-US" sz="2000" dirty="0" err="1" smtClean="0"/>
              <a:t>Facebook</a:t>
            </a:r>
            <a:r>
              <a:rPr lang="en-US" sz="2000" dirty="0" smtClean="0"/>
              <a:t>.</a:t>
            </a:r>
          </a:p>
          <a:p>
            <a:pPr>
              <a:lnSpc>
                <a:spcPct val="90000"/>
              </a:lnSpc>
              <a:buFont typeface="Arial" pitchFamily="34" charset="0"/>
              <a:buChar char="•"/>
            </a:pPr>
            <a:endParaRPr lang="en-US" sz="2000" u="sng" dirty="0" smtClean="0"/>
          </a:p>
          <a:p>
            <a:pPr>
              <a:lnSpc>
                <a:spcPct val="90000"/>
              </a:lnSpc>
              <a:buFont typeface="Arial" pitchFamily="34" charset="0"/>
              <a:buChar char="•"/>
            </a:pPr>
            <a:r>
              <a:rPr lang="en-US" sz="2000" dirty="0" smtClean="0"/>
              <a:t>  Call the President, Jim </a:t>
            </a:r>
            <a:r>
              <a:rPr lang="en-US" sz="2000" dirty="0" err="1" smtClean="0"/>
              <a:t>Haga</a:t>
            </a:r>
            <a:r>
              <a:rPr lang="en-US" sz="2000" dirty="0" smtClean="0"/>
              <a:t> - 484-332-0866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 RESPONSIBILITIES</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228600"/>
            <a:ext cx="1371600" cy="1465847"/>
          </a:xfrm>
          <a:prstGeom prst="rect">
            <a:avLst/>
          </a:prstGeom>
          <a:ln>
            <a:noFill/>
          </a:ln>
        </p:spPr>
      </p:pic>
      <p:sp>
        <p:nvSpPr>
          <p:cNvPr id="16" name="Content Placeholder 2"/>
          <p:cNvSpPr txBox="1">
            <a:spLocks/>
          </p:cNvSpPr>
          <p:nvPr/>
        </p:nvSpPr>
        <p:spPr>
          <a:xfrm>
            <a:off x="457200" y="1676400"/>
            <a:ext cx="8229600" cy="40386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  </a:t>
            </a:r>
            <a:r>
              <a:rPr kumimoji="0" lang="en-US" b="0" i="0" u="none" strike="noStrike" kern="1200" cap="none" spc="0" normalizeH="0" baseline="0" noProof="0" dirty="0" smtClean="0">
                <a:ln>
                  <a:noFill/>
                </a:ln>
                <a:effectLst/>
                <a:uLnTx/>
                <a:uFillTx/>
                <a:latin typeface="+mn-lt"/>
                <a:ea typeface="+mn-ea"/>
                <a:cs typeface="+mn-cs"/>
              </a:rPr>
              <a:t>During the period of 2015-2017, Commemorative Partners will plan and conduct at least two appropriate events and activities each year that will “thank and honor” our Vietnam Veterans and their families in a memorable, dignified and special manner.  Events and activities should be designated to demonstrate a sensitivity and appreciation for the solemnity of the Vietnam War and the losses suffered by Vietnam service members.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Failure to comply will remove the Partner from the program</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AARs are required after each event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effectLst/>
                <a:uLnTx/>
                <a:uFillTx/>
                <a:latin typeface="+mn-lt"/>
                <a:ea typeface="+mn-ea"/>
                <a:cs typeface="+mn-cs"/>
              </a:rPr>
              <a:t>  Additional Events are encouraged</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228600"/>
            <a:ext cx="1371600" cy="1465847"/>
          </a:xfrm>
          <a:prstGeom prst="rect">
            <a:avLst/>
          </a:prstGeom>
          <a:ln>
            <a:noFill/>
          </a:ln>
        </p:spPr>
      </p:pic>
      <p:sp>
        <p:nvSpPr>
          <p:cNvPr id="16" name="Rectangle 5"/>
          <p:cNvSpPr txBox="1">
            <a:spLocks noChangeArrowheads="1"/>
          </p:cNvSpPr>
          <p:nvPr/>
        </p:nvSpPr>
        <p:spPr>
          <a:xfrm>
            <a:off x="457200" y="438090"/>
            <a:ext cx="6629400" cy="40011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SUGGESTED EVENTS / ACTIVITIES</a:t>
            </a:r>
          </a:p>
        </p:txBody>
      </p:sp>
      <p:sp>
        <p:nvSpPr>
          <p:cNvPr id="17" name="Content Placeholder 2"/>
          <p:cNvSpPr txBox="1">
            <a:spLocks/>
          </p:cNvSpPr>
          <p:nvPr/>
        </p:nvSpPr>
        <p:spPr>
          <a:xfrm>
            <a:off x="381000" y="1143000"/>
            <a:ext cx="8229600" cy="4648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Dedicate military installation open house each year for the period of                                2015-2017 to thank and honor Vietnam Veterans and their families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Participate in local parades with color guard or marching unit in Vietnam era uniforms.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Organize volunteer groups, military and civilian, to visit veteran’s or group homes, care facilities and hospitals.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Conduct wreath-laying ceremonies to honor Vietnam Veterans at national, state, and local cemeteries and at Vietnam Veteran Ware Memorials/Monuments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Use posters and facsimile reproduction of photographs, documents, or quotes to create a Vietnam corridor in a facility.</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Designate a representative to actively represent your organization on local community or state commemorative committees for events honoring Vietnam Veterans and their families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effectLst/>
                <a:uLnTx/>
                <a:uFillTx/>
                <a:latin typeface="+mn-lt"/>
                <a:ea typeface="+mn-ea"/>
                <a:cs typeface="+mn-cs"/>
              </a:rPr>
              <a:t>   Enhance organizational Vietnam War commemorative events with the addition of a local Vietnam veteran or national speaker at schools, social, veteran and civic groups.</a:t>
            </a:r>
            <a:endParaRPr kumimoji="0" lang="en-US" sz="18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2"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7" name="Picture 16" descr="Picture1.jpg"/>
          <p:cNvPicPr>
            <a:picLocks noChangeAspect="1"/>
          </p:cNvPicPr>
          <p:nvPr/>
        </p:nvPicPr>
        <p:blipFill>
          <a:blip r:embed="rId3" cstate="print"/>
          <a:srcRect t="51348"/>
          <a:stretch>
            <a:fillRect/>
          </a:stretch>
        </p:blipFill>
        <p:spPr>
          <a:xfrm>
            <a:off x="533400" y="2895600"/>
            <a:ext cx="4800600" cy="1155192"/>
          </a:xfrm>
          <a:prstGeom prst="rect">
            <a:avLst/>
          </a:prstGeom>
          <a:ln>
            <a:noFill/>
          </a:ln>
        </p:spPr>
      </p:pic>
      <p:pic>
        <p:nvPicPr>
          <p:cNvPr id="18" name="Picture 17" descr="Picture1.jpg"/>
          <p:cNvPicPr>
            <a:picLocks noChangeAspect="1"/>
          </p:cNvPicPr>
          <p:nvPr/>
        </p:nvPicPr>
        <p:blipFill>
          <a:blip r:embed="rId3" cstate="print"/>
          <a:srcRect b="48652"/>
          <a:stretch>
            <a:fillRect/>
          </a:stretch>
        </p:blipFill>
        <p:spPr>
          <a:xfrm>
            <a:off x="533400" y="1219200"/>
            <a:ext cx="4724400" cy="1219200"/>
          </a:xfrm>
          <a:prstGeom prst="rect">
            <a:avLst/>
          </a:prstGeom>
          <a:ln>
            <a:noFill/>
          </a:ln>
        </p:spPr>
      </p:pic>
      <p:pic>
        <p:nvPicPr>
          <p:cNvPr id="19" name="Picture 18" descr="Picture2.jpg"/>
          <p:cNvPicPr>
            <a:picLocks noChangeAspect="1"/>
          </p:cNvPicPr>
          <p:nvPr/>
        </p:nvPicPr>
        <p:blipFill>
          <a:blip r:embed="rId4" cstate="print"/>
          <a:srcRect l="4843" t="42222" r="61255"/>
          <a:stretch>
            <a:fillRect/>
          </a:stretch>
        </p:blipFill>
        <p:spPr>
          <a:xfrm>
            <a:off x="5486400" y="1219200"/>
            <a:ext cx="2057400" cy="2133600"/>
          </a:xfrm>
          <a:prstGeom prst="rect">
            <a:avLst/>
          </a:prstGeom>
          <a:ln>
            <a:noFill/>
          </a:ln>
        </p:spPr>
      </p:pic>
      <p:pic>
        <p:nvPicPr>
          <p:cNvPr id="20" name="Picture 19" descr="Picture2.jpg"/>
          <p:cNvPicPr>
            <a:picLocks noChangeAspect="1"/>
          </p:cNvPicPr>
          <p:nvPr/>
        </p:nvPicPr>
        <p:blipFill>
          <a:blip r:embed="rId4" cstate="print"/>
          <a:srcRect l="59539" t="47475" r="2023"/>
          <a:stretch>
            <a:fillRect/>
          </a:stretch>
        </p:blipFill>
        <p:spPr>
          <a:xfrm>
            <a:off x="5562600" y="3733800"/>
            <a:ext cx="2895600" cy="2286000"/>
          </a:xfrm>
          <a:prstGeom prst="rect">
            <a:avLst/>
          </a:prstGeom>
          <a:ln>
            <a:noFill/>
          </a:ln>
        </p:spPr>
      </p:pic>
      <p:pic>
        <p:nvPicPr>
          <p:cNvPr id="22" name="Picture 21" descr="Picture2.jpg"/>
          <p:cNvPicPr>
            <a:picLocks noChangeAspect="1"/>
          </p:cNvPicPr>
          <p:nvPr/>
        </p:nvPicPr>
        <p:blipFill>
          <a:blip r:embed="rId4" cstate="print"/>
          <a:srcRect r="79013" b="57778"/>
          <a:stretch>
            <a:fillRect/>
          </a:stretch>
        </p:blipFill>
        <p:spPr>
          <a:xfrm>
            <a:off x="2209800" y="4343400"/>
            <a:ext cx="990600" cy="1447800"/>
          </a:xfrm>
          <a:prstGeom prst="rect">
            <a:avLst/>
          </a:prstGeom>
          <a:ln>
            <a:noFill/>
          </a:ln>
        </p:spPr>
      </p:pic>
      <p:pic>
        <p:nvPicPr>
          <p:cNvPr id="23" name="Picture 22" descr="Picture2.jpg"/>
          <p:cNvPicPr>
            <a:picLocks noChangeAspect="1"/>
          </p:cNvPicPr>
          <p:nvPr/>
        </p:nvPicPr>
        <p:blipFill>
          <a:blip r:embed="rId4" cstate="print"/>
          <a:srcRect l="35517" r="33810" b="57778"/>
          <a:stretch>
            <a:fillRect/>
          </a:stretch>
        </p:blipFill>
        <p:spPr>
          <a:xfrm>
            <a:off x="3733800" y="4419600"/>
            <a:ext cx="1447800" cy="1447800"/>
          </a:xfrm>
          <a:prstGeom prst="rect">
            <a:avLst/>
          </a:prstGeom>
          <a:ln>
            <a:noFill/>
          </a:ln>
        </p:spPr>
      </p:pic>
      <p:pic>
        <p:nvPicPr>
          <p:cNvPr id="21" name="Picture 20" descr="Picture2.jpg"/>
          <p:cNvPicPr>
            <a:picLocks noChangeAspect="1"/>
          </p:cNvPicPr>
          <p:nvPr/>
        </p:nvPicPr>
        <p:blipFill>
          <a:blip r:embed="rId4" cstate="print"/>
          <a:srcRect l="77491" r="1522" b="57778"/>
          <a:stretch>
            <a:fillRect/>
          </a:stretch>
        </p:blipFill>
        <p:spPr>
          <a:xfrm>
            <a:off x="685800" y="4343400"/>
            <a:ext cx="990600" cy="1447800"/>
          </a:xfrm>
          <a:prstGeom prst="rect">
            <a:avLst/>
          </a:prstGeom>
          <a:ln>
            <a:noFill/>
          </a:ln>
        </p:spPr>
      </p:pic>
      <p:grpSp>
        <p:nvGrpSpPr>
          <p:cNvPr id="24" name="Group 23"/>
          <p:cNvGrpSpPr/>
          <p:nvPr/>
        </p:nvGrpSpPr>
        <p:grpSpPr>
          <a:xfrm>
            <a:off x="455613" y="228600"/>
            <a:ext cx="8307387" cy="1465847"/>
            <a:chOff x="455613" y="228600"/>
            <a:chExt cx="8307387" cy="1465847"/>
          </a:xfrm>
        </p:grpSpPr>
        <p:pic>
          <p:nvPicPr>
            <p:cNvPr id="1027" name="Picture 26" descr="Military Vet logo banner"/>
            <p:cNvPicPr>
              <a:picLocks noChangeAspect="1" noChangeArrowheads="1"/>
            </p:cNvPicPr>
            <p:nvPr/>
          </p:nvPicPr>
          <p:blipFill>
            <a:blip r:embed="rId5" cstate="print"/>
            <a:srcRect r="29624"/>
            <a:stretch>
              <a:fillRect/>
            </a:stretch>
          </p:blipFill>
          <p:spPr bwMode="auto">
            <a:xfrm>
              <a:off x="455613" y="381000"/>
              <a:ext cx="6630987" cy="649288"/>
            </a:xfrm>
            <a:prstGeom prst="rect">
              <a:avLst/>
            </a:prstGeom>
            <a:noFill/>
            <a:ln w="9525">
              <a:noFill/>
              <a:miter lim="800000"/>
              <a:headEnd/>
              <a:tailEnd/>
            </a:ln>
          </p:spPr>
        </p:pic>
        <p:sp>
          <p:nvSpPr>
            <p:cNvPr id="16" name="Rectangle 5"/>
            <p:cNvSpPr txBox="1">
              <a:spLocks noChangeArrowheads="1"/>
            </p:cNvSpPr>
            <p:nvPr/>
          </p:nvSpPr>
          <p:spPr>
            <a:xfrm>
              <a:off x="457200" y="438090"/>
              <a:ext cx="6629400" cy="40011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SUPPORT MATERIALS</a:t>
              </a:r>
            </a:p>
          </p:txBody>
        </p:sp>
        <p:pic>
          <p:nvPicPr>
            <p:cNvPr id="15" name="Picture 14" descr="Vietnam Commemorative Partner Seal.jpg"/>
            <p:cNvPicPr>
              <a:picLocks noChangeAspect="1"/>
            </p:cNvPicPr>
            <p:nvPr/>
          </p:nvPicPr>
          <p:blipFill>
            <a:blip r:embed="rId6" cstate="print"/>
            <a:stretch>
              <a:fillRect/>
            </a:stretch>
          </p:blipFill>
          <p:spPr>
            <a:xfrm>
              <a:off x="7391400" y="228600"/>
              <a:ext cx="1371600" cy="1465847"/>
            </a:xfrm>
            <a:prstGeom prst="rect">
              <a:avLst/>
            </a:prstGeom>
            <a:ln>
              <a:no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r="29624"/>
          <a:stretch>
            <a:fillRect/>
          </a:stretch>
        </p:blipFill>
        <p:spPr bwMode="auto">
          <a:xfrm>
            <a:off x="455613" y="381000"/>
            <a:ext cx="6630987"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30" name="Rectangle 10"/>
          <p:cNvSpPr>
            <a:spLocks noChangeArrowheads="1"/>
          </p:cNvSpPr>
          <p:nvPr/>
        </p:nvSpPr>
        <p:spPr bwMode="auto">
          <a:xfrm>
            <a:off x="3810000" y="59436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1031" name="Rectangle 2"/>
          <p:cNvSpPr>
            <a:spLocks noChangeArrowheads="1"/>
          </p:cNvSpPr>
          <p:nvPr/>
        </p:nvSpPr>
        <p:spPr bwMode="auto">
          <a:xfrm>
            <a:off x="381000" y="2166938"/>
            <a:ext cx="8305800" cy="554037"/>
          </a:xfrm>
          <a:prstGeom prst="rect">
            <a:avLst/>
          </a:prstGeom>
          <a:noFill/>
          <a:ln w="9525">
            <a:noFill/>
            <a:miter lim="800000"/>
            <a:headEnd/>
            <a:tailEnd/>
          </a:ln>
        </p:spPr>
        <p:txBody>
          <a:bodyPr>
            <a:spAutoFit/>
          </a:bodyPr>
          <a:lstStyle/>
          <a:p>
            <a:pPr algn="ctr"/>
            <a:endParaRPr lang="en-US" sz="3000" b="1"/>
          </a:p>
        </p:txBody>
      </p:sp>
      <p:sp>
        <p:nvSpPr>
          <p:cNvPr id="1032" name="Rectangle 7"/>
          <p:cNvSpPr>
            <a:spLocks noChangeArrowheads="1"/>
          </p:cNvSpPr>
          <p:nvPr/>
        </p:nvSpPr>
        <p:spPr bwMode="auto">
          <a:xfrm>
            <a:off x="2882900" y="3244850"/>
            <a:ext cx="185738" cy="368300"/>
          </a:xfrm>
          <a:prstGeom prst="rect">
            <a:avLst/>
          </a:prstGeom>
          <a:noFill/>
          <a:ln w="9525">
            <a:noFill/>
            <a:miter lim="800000"/>
            <a:headEnd/>
            <a:tailEnd/>
          </a:ln>
        </p:spPr>
        <p:txBody>
          <a:bodyPr wrap="none">
            <a:spAutoFit/>
          </a:bodyPr>
          <a:lstStyle/>
          <a:p>
            <a:endParaRPr lang="en-US"/>
          </a:p>
        </p:txBody>
      </p:sp>
      <p:sp>
        <p:nvSpPr>
          <p:cNvPr id="1033" name="Rectangle 5"/>
          <p:cNvSpPr>
            <a:spLocks noGrp="1" noChangeArrowheads="1"/>
          </p:cNvSpPr>
          <p:nvPr>
            <p:ph type="ctrTitle"/>
          </p:nvPr>
        </p:nvSpPr>
        <p:spPr>
          <a:xfrm>
            <a:off x="457200" y="438090"/>
            <a:ext cx="6705600" cy="400110"/>
          </a:xfrm>
          <a:noFill/>
        </p:spPr>
        <p:txBody>
          <a:bodyPr wrap="square">
            <a:spAutoFit/>
          </a:bodyPr>
          <a:lstStyle/>
          <a:p>
            <a:r>
              <a:rPr lang="en-US" sz="2000" b="1" dirty="0" smtClean="0">
                <a:solidFill>
                  <a:schemeClr val="bg1"/>
                </a:solidFill>
              </a:rPr>
              <a:t> </a:t>
            </a:r>
          </a:p>
        </p:txBody>
      </p:sp>
      <p:sp>
        <p:nvSpPr>
          <p:cNvPr id="1062" name="Text Box 15"/>
          <p:cNvSpPr txBox="1">
            <a:spLocks noChangeArrowheads="1"/>
          </p:cNvSpPr>
          <p:nvPr/>
        </p:nvSpPr>
        <p:spPr bwMode="auto">
          <a:xfrm>
            <a:off x="381000" y="5943600"/>
            <a:ext cx="1752600" cy="338138"/>
          </a:xfrm>
          <a:prstGeom prst="rect">
            <a:avLst/>
          </a:prstGeom>
          <a:noFill/>
          <a:ln w="9525">
            <a:noFill/>
            <a:miter lim="800000"/>
            <a:headEnd/>
            <a:tailEnd/>
          </a:ln>
        </p:spPr>
        <p:txBody>
          <a:bodyPr anchor="ctr">
            <a:spAutoFit/>
          </a:bodyPr>
          <a:lstStyle/>
          <a:p>
            <a:pPr eaLnBrk="0" hangingPunct="0">
              <a:spcBef>
                <a:spcPct val="50000"/>
              </a:spcBef>
              <a:defRPr/>
            </a:pPr>
            <a:r>
              <a:rPr lang="en-US" sz="1600" dirty="0">
                <a:solidFill>
                  <a:schemeClr val="bg1"/>
                </a:solidFill>
                <a:latin typeface="+mj-lt"/>
              </a:rPr>
              <a:t>  As of </a:t>
            </a:r>
            <a:r>
              <a:rPr lang="en-US" sz="1600" dirty="0" smtClean="0">
                <a:solidFill>
                  <a:schemeClr val="bg1"/>
                </a:solidFill>
                <a:latin typeface="+mj-lt"/>
              </a:rPr>
              <a:t>20 AUG </a:t>
            </a:r>
            <a:r>
              <a:rPr lang="en-US" sz="1600" dirty="0">
                <a:solidFill>
                  <a:schemeClr val="bg1"/>
                </a:solidFill>
                <a:latin typeface="+mj-lt"/>
              </a:rPr>
              <a:t>14</a:t>
            </a:r>
          </a:p>
        </p:txBody>
      </p:sp>
      <p:grpSp>
        <p:nvGrpSpPr>
          <p:cNvPr id="2" name="Group 27"/>
          <p:cNvGrpSpPr/>
          <p:nvPr/>
        </p:nvGrpSpPr>
        <p:grpSpPr>
          <a:xfrm>
            <a:off x="457200" y="6019800"/>
            <a:ext cx="8382000" cy="381000"/>
            <a:chOff x="457200" y="6172200"/>
            <a:chExt cx="8305800" cy="381000"/>
          </a:xfrm>
        </p:grpSpPr>
        <p:pic>
          <p:nvPicPr>
            <p:cNvPr id="29" name="Picture 25" descr="red bottom banner"/>
            <p:cNvPicPr>
              <a:picLocks noChangeAspect="1" noChangeArrowheads="1"/>
            </p:cNvPicPr>
            <p:nvPr/>
          </p:nvPicPr>
          <p:blipFill>
            <a:blip r:embed="rId3" cstate="print"/>
            <a:srcRect/>
            <a:stretch>
              <a:fillRect/>
            </a:stretch>
          </p:blipFill>
          <p:spPr bwMode="auto">
            <a:xfrm>
              <a:off x="457200" y="6172200"/>
              <a:ext cx="8153400" cy="377825"/>
            </a:xfrm>
            <a:prstGeom prst="rect">
              <a:avLst/>
            </a:prstGeom>
            <a:noFill/>
            <a:ln w="9525">
              <a:noFill/>
              <a:miter lim="800000"/>
              <a:headEnd/>
              <a:tailEnd/>
            </a:ln>
          </p:spPr>
        </p:pic>
        <p:grpSp>
          <p:nvGrpSpPr>
            <p:cNvPr id="3" name="Group 11"/>
            <p:cNvGrpSpPr>
              <a:grpSpLocks/>
            </p:cNvGrpSpPr>
            <p:nvPr/>
          </p:nvGrpSpPr>
          <p:grpSpPr bwMode="auto">
            <a:xfrm>
              <a:off x="3657600" y="6172200"/>
              <a:ext cx="5105400" cy="381000"/>
              <a:chOff x="3657600" y="5943600"/>
              <a:chExt cx="5105400" cy="381000"/>
            </a:xfrm>
          </p:grpSpPr>
          <p:sp>
            <p:nvSpPr>
              <p:cNvPr id="32" name="Rectangle 8"/>
              <p:cNvSpPr>
                <a:spLocks noChangeArrowheads="1"/>
              </p:cNvSpPr>
              <p:nvPr/>
            </p:nvSpPr>
            <p:spPr bwMode="auto">
              <a:xfrm>
                <a:off x="7543800" y="5943600"/>
                <a:ext cx="1219200" cy="381000"/>
              </a:xfrm>
              <a:prstGeom prst="rect">
                <a:avLst/>
              </a:prstGeom>
              <a:noFill/>
              <a:ln w="9525">
                <a:noFill/>
                <a:miter lim="800000"/>
                <a:headEnd/>
                <a:tailEnd/>
              </a:ln>
            </p:spPr>
            <p:txBody>
              <a:bodyPr anchor="ctr"/>
              <a:lstStyle/>
              <a:p>
                <a:r>
                  <a:rPr lang="en-US" sz="1400" dirty="0" smtClean="0">
                    <a:solidFill>
                      <a:schemeClr val="bg1"/>
                    </a:solidFill>
                  </a:rPr>
                  <a:t>&gt; </a:t>
                </a:r>
                <a:r>
                  <a:rPr lang="en-US" sz="1400" dirty="0">
                    <a:solidFill>
                      <a:schemeClr val="bg1"/>
                    </a:solidFill>
                  </a:rPr>
                  <a:t>country</a:t>
                </a:r>
              </a:p>
            </p:txBody>
          </p:sp>
          <p:sp>
            <p:nvSpPr>
              <p:cNvPr id="33" name="Rectangle 10"/>
              <p:cNvSpPr>
                <a:spLocks noChangeArrowheads="1"/>
              </p:cNvSpPr>
              <p:nvPr/>
            </p:nvSpPr>
            <p:spPr bwMode="auto">
              <a:xfrm>
                <a:off x="3657600" y="59436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a:t>
                </a:r>
                <a:r>
                  <a:rPr lang="en-US" sz="1400" dirty="0">
                    <a:solidFill>
                      <a:schemeClr val="bg1"/>
                    </a:solidFill>
                  </a:rPr>
                  <a:t>&gt; </a:t>
                </a:r>
                <a:r>
                  <a:rPr lang="en-US" sz="1400" dirty="0" smtClean="0">
                    <a:solidFill>
                      <a:schemeClr val="bg1"/>
                    </a:solidFill>
                  </a:rPr>
                  <a:t> community  &gt;  commonwealth </a:t>
                </a:r>
                <a:endParaRPr lang="en-US" sz="1400" dirty="0">
                  <a:solidFill>
                    <a:schemeClr val="bg1"/>
                  </a:solidFill>
                </a:endParaRPr>
              </a:p>
            </p:txBody>
          </p:sp>
        </p:grpSp>
        <p:sp>
          <p:nvSpPr>
            <p:cNvPr id="31" name="Text Box 15"/>
            <p:cNvSpPr txBox="1">
              <a:spLocks noChangeArrowheads="1"/>
            </p:cNvSpPr>
            <p:nvPr/>
          </p:nvSpPr>
          <p:spPr bwMode="auto">
            <a:xfrm>
              <a:off x="457200" y="6172200"/>
              <a:ext cx="1981200" cy="338138"/>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t>
              </a:r>
              <a:r>
                <a:rPr lang="en-US" sz="1400" dirty="0">
                  <a:solidFill>
                    <a:schemeClr val="bg1"/>
                  </a:solidFill>
                </a:rPr>
                <a:t>As of </a:t>
              </a:r>
              <a:r>
                <a:rPr lang="en-US" sz="1400" dirty="0" smtClean="0">
                  <a:solidFill>
                    <a:schemeClr val="bg1"/>
                  </a:solidFill>
                </a:rPr>
                <a:t>20 AUG </a:t>
              </a:r>
              <a:r>
                <a:rPr lang="en-US" sz="1400" dirty="0">
                  <a:solidFill>
                    <a:schemeClr val="bg1"/>
                  </a:solidFill>
                </a:rPr>
                <a:t>14</a:t>
              </a:r>
            </a:p>
          </p:txBody>
        </p:sp>
      </p:grpSp>
      <p:pic>
        <p:nvPicPr>
          <p:cNvPr id="15" name="Picture 14" descr="Vietnam Commemorative Partner Seal.jpg"/>
          <p:cNvPicPr>
            <a:picLocks noChangeAspect="1"/>
          </p:cNvPicPr>
          <p:nvPr/>
        </p:nvPicPr>
        <p:blipFill>
          <a:blip r:embed="rId4" cstate="print"/>
          <a:stretch>
            <a:fillRect/>
          </a:stretch>
        </p:blipFill>
        <p:spPr>
          <a:xfrm>
            <a:off x="7391400" y="152400"/>
            <a:ext cx="1371600" cy="1465847"/>
          </a:xfrm>
          <a:prstGeom prst="rect">
            <a:avLst/>
          </a:prstGeom>
          <a:ln>
            <a:noFill/>
          </a:ln>
        </p:spPr>
      </p:pic>
      <p:sp>
        <p:nvSpPr>
          <p:cNvPr id="16" name="Rectangle 5"/>
          <p:cNvSpPr txBox="1">
            <a:spLocks noChangeArrowheads="1"/>
          </p:cNvSpPr>
          <p:nvPr/>
        </p:nvSpPr>
        <p:spPr>
          <a:xfrm>
            <a:off x="457200" y="438090"/>
            <a:ext cx="6629400" cy="40011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WEBSITE</a:t>
            </a:r>
          </a:p>
        </p:txBody>
      </p:sp>
      <p:sp>
        <p:nvSpPr>
          <p:cNvPr id="17" name="TextBox 16"/>
          <p:cNvSpPr txBox="1"/>
          <p:nvPr/>
        </p:nvSpPr>
        <p:spPr>
          <a:xfrm>
            <a:off x="685800" y="1219200"/>
            <a:ext cx="6400800" cy="369332"/>
          </a:xfrm>
          <a:prstGeom prst="rect">
            <a:avLst/>
          </a:prstGeom>
          <a:noFill/>
        </p:spPr>
        <p:txBody>
          <a:bodyPr wrap="square" rtlCol="0" anchor="ctr">
            <a:spAutoFit/>
          </a:bodyPr>
          <a:lstStyle/>
          <a:p>
            <a:pPr algn="ctr"/>
            <a:r>
              <a:rPr lang="en-US" b="1" u="sng" dirty="0" smtClean="0">
                <a:solidFill>
                  <a:srgbClr val="0000FF"/>
                </a:solidFill>
              </a:rPr>
              <a:t>http://www.vietnamwar50th.com/about/</a:t>
            </a:r>
            <a:endParaRPr lang="en-US" b="1" u="sng" dirty="0">
              <a:solidFill>
                <a:srgbClr val="0000FF"/>
              </a:solidFill>
            </a:endParaRPr>
          </a:p>
        </p:txBody>
      </p:sp>
      <p:grpSp>
        <p:nvGrpSpPr>
          <p:cNvPr id="18" name="Group 17"/>
          <p:cNvGrpSpPr/>
          <p:nvPr/>
        </p:nvGrpSpPr>
        <p:grpSpPr>
          <a:xfrm>
            <a:off x="685800" y="1905000"/>
            <a:ext cx="7696200" cy="3898392"/>
            <a:chOff x="30480" y="1371600"/>
            <a:chExt cx="9083040" cy="5498592"/>
          </a:xfrm>
        </p:grpSpPr>
        <p:pic>
          <p:nvPicPr>
            <p:cNvPr id="19" name="Picture 18" descr="Picture1.jpg"/>
            <p:cNvPicPr>
              <a:picLocks noChangeAspect="1"/>
            </p:cNvPicPr>
            <p:nvPr/>
          </p:nvPicPr>
          <p:blipFill>
            <a:blip r:embed="rId5" cstate="print"/>
            <a:stretch>
              <a:fillRect/>
            </a:stretch>
          </p:blipFill>
          <p:spPr>
            <a:xfrm>
              <a:off x="30480" y="1371600"/>
              <a:ext cx="9083040" cy="5498592"/>
            </a:xfrm>
            <a:prstGeom prst="rect">
              <a:avLst/>
            </a:prstGeom>
          </p:spPr>
        </p:pic>
        <p:sp>
          <p:nvSpPr>
            <p:cNvPr id="20" name="Oval 19"/>
            <p:cNvSpPr/>
            <p:nvPr/>
          </p:nvSpPr>
          <p:spPr>
            <a:xfrm>
              <a:off x="5791200" y="4191000"/>
              <a:ext cx="2133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5D8EFD10-7C46-4891-AFE1-B460ED452518}"/>
</file>

<file path=customXml/itemProps2.xml><?xml version="1.0" encoding="utf-8"?>
<ds:datastoreItem xmlns:ds="http://schemas.openxmlformats.org/officeDocument/2006/customXml" ds:itemID="{916C6B2D-AAD0-4C0E-B2FB-8C8534EFE750}"/>
</file>

<file path=customXml/itemProps3.xml><?xml version="1.0" encoding="utf-8"?>
<ds:datastoreItem xmlns:ds="http://schemas.openxmlformats.org/officeDocument/2006/customXml" ds:itemID="{B2FE3E1E-39DE-490D-A25A-ED8B1C11F1D7}"/>
</file>

<file path=docProps/app.xml><?xml version="1.0" encoding="utf-8"?>
<Properties xmlns="http://schemas.openxmlformats.org/officeDocument/2006/extended-properties" xmlns:vt="http://schemas.openxmlformats.org/officeDocument/2006/docPropsVTypes">
  <TotalTime>1897</TotalTime>
  <Words>4108</Words>
  <Application>Microsoft Office PowerPoint</Application>
  <PresentationFormat>On-screen Show (4:3)</PresentationFormat>
  <Paragraphs>824</Paragraphs>
  <Slides>54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Worksheet</vt:lpstr>
      <vt:lpstr>Slide 1</vt:lpstr>
      <vt:lpstr>Slide 2</vt:lpstr>
      <vt:lpstr>Slide 3</vt:lpstr>
      <vt:lpstr>MISSION</vt:lpstr>
      <vt:lpstr>FIVE OBJECTIVES</vt:lpstr>
      <vt:lpstr> RESPONSIBILITIES</vt:lpstr>
      <vt:lpstr> </vt:lpstr>
      <vt:lpstr> </vt:lpstr>
      <vt:lpstr> </vt:lpstr>
      <vt:lpstr> </vt:lpstr>
      <vt:lpstr>Slide 11</vt:lpstr>
      <vt:lpstr>Slide 12</vt:lpstr>
      <vt:lpstr>CURRENT MOBILIZATIONS &amp; TOTAL DEPLOYMENTS</vt:lpstr>
      <vt:lpstr>UNIT MOBILIZATIONS / TOTAL DEPLOYMENTS</vt:lpstr>
      <vt:lpstr>Slide 15</vt:lpstr>
      <vt:lpstr>Slide 16</vt:lpstr>
      <vt:lpstr>OUTREACH ENGAGEMENTS</vt:lpstr>
      <vt:lpstr>ACT 66 SUMMARY</vt:lpstr>
      <vt:lpstr>Slide 19</vt:lpstr>
      <vt:lpstr>CHIEF COUNSEL UPDATE</vt:lpstr>
      <vt:lpstr>Slide 21</vt:lpstr>
      <vt:lpstr>CURRENT LEGISLATIVE PRIORITIES</vt:lpstr>
      <vt:lpstr>Slide 23</vt:lpstr>
      <vt:lpstr>Slide 24</vt:lpstr>
      <vt:lpstr>Slide 25</vt:lpstr>
      <vt:lpstr>Slide 26</vt:lpstr>
      <vt:lpstr>Slide 27</vt:lpstr>
      <vt:lpstr>Slide 28</vt:lpstr>
      <vt:lpstr>Slide 29</vt:lpstr>
      <vt:lpstr>Slide 30</vt:lpstr>
      <vt:lpstr>Slide 31</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PERSIAN GULF BONUS PROGRAM SUMMARY</vt:lpstr>
      <vt:lpstr>Slide 41</vt:lpstr>
      <vt:lpstr>LEGISLATIVE COMMITTEE ROLE</vt:lpstr>
      <vt:lpstr>RESHAPING</vt:lpstr>
      <vt:lpstr>RESHAPING  (Cont.)</vt:lpstr>
      <vt:lpstr>AGENDA </vt:lpstr>
      <vt:lpstr>Slide 46</vt:lpstr>
      <vt:lpstr>MISSION STATEMENT</vt:lpstr>
      <vt:lpstr>WHO WE ARE </vt:lpstr>
      <vt:lpstr>WHO WE ARE  (Cont.) </vt:lpstr>
      <vt:lpstr>HOME BASE </vt:lpstr>
      <vt:lpstr>HOW YOU CAN HELP</vt:lpstr>
      <vt:lpstr>FOUNDING MEMBER</vt:lpstr>
      <vt:lpstr>HOW TO DONATE </vt:lpstr>
      <vt:lpstr>FOLLOW UP</vt:lpstr>
    </vt:vector>
  </TitlesOfParts>
  <Company>DMVA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sukenney</cp:lastModifiedBy>
  <cp:revision>156</cp:revision>
  <dcterms:created xsi:type="dcterms:W3CDTF">2014-05-22T15:39:43Z</dcterms:created>
  <dcterms:modified xsi:type="dcterms:W3CDTF">2014-09-10T14:31:03Z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4800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