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0" r:id="rId2"/>
    <p:sldId id="301" r:id="rId3"/>
    <p:sldId id="257" r:id="rId4"/>
    <p:sldId id="271" r:id="rId5"/>
    <p:sldId id="272" r:id="rId6"/>
    <p:sldId id="258" r:id="rId7"/>
    <p:sldId id="303" r:id="rId8"/>
    <p:sldId id="278" r:id="rId9"/>
    <p:sldId id="279" r:id="rId10"/>
    <p:sldId id="280" r:id="rId11"/>
    <p:sldId id="283" r:id="rId12"/>
    <p:sldId id="287" r:id="rId13"/>
    <p:sldId id="299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685800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mvfigclstrfs\fig_dept_folders\VA_Share\PROGRAMS\Program%20Slides\Oct%202013\Oct%2013%20Updated%20PVP%20Chart%20in%20Microsoft%20Office%20PowerPoint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6768606799549523E-2"/>
          <c:y val="0.21142857142857138"/>
          <c:w val="0.77292576419214043"/>
          <c:h val="0.70666666666666667"/>
        </c:manualLayout>
      </c:layout>
      <c:barChart>
        <c:barDir val="col"/>
        <c:grouping val="stacked"/>
        <c:ser>
          <c:idx val="0"/>
          <c:order val="0"/>
          <c:tx>
            <c:strRef>
              <c:f>Sheet1!$E$13</c:f>
              <c:strCache>
                <c:ptCount val="1"/>
                <c:pt idx="0">
                  <c:v>Expended</c:v>
                </c:pt>
              </c:strCache>
            </c:strRef>
          </c:tx>
          <c:dLbls>
            <c:dLbl>
              <c:idx val="0"/>
              <c:layout>
                <c:manualLayout>
                  <c:x val="-1.4637083646651743E-3"/>
                  <c:y val="-5.0793650793650919E-2"/>
                </c:manualLayout>
              </c:layout>
              <c:tx>
                <c:rich>
                  <a:bodyPr/>
                  <a:lstStyle/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$4,850 Lapse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236 Claimants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$414, 150 Expended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dLblPos val="ctr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245 Claimants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$531,150 Expended 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(exceeded appropriation by $106,150)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</c:dLbl>
            <c:dLbl>
              <c:idx val="2"/>
              <c:layout>
                <c:manualLayout>
                  <c:x val="1.4635931211123335E-3"/>
                  <c:y val="-0.10920634920634968"/>
                </c:manualLayout>
              </c:layout>
              <c:tx>
                <c:rich>
                  <a:bodyPr/>
                  <a:lstStyle/>
                  <a:p>
                    <a:endParaRPr lang="en-US" sz="105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810 Claimants </a:t>
                    </a:r>
                  </a:p>
                  <a:p>
                    <a:endParaRPr lang="en-US" sz="105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</a:t>
                    </a:r>
                    <a:r>
                      <a:rPr lang="en-US" sz="105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1,207,950 </a:t>
                    </a:r>
                    <a:r>
                      <a:rPr lang="en-US" sz="105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Expended</a:t>
                    </a:r>
                  </a:p>
                  <a:p>
                    <a:endParaRPr lang="en-US" sz="105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(exceeded Appropriation </a:t>
                    </a:r>
                  </a:p>
                  <a:p>
                    <a:r>
                      <a:rPr lang="en-US" sz="105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by</a:t>
                    </a:r>
                  </a:p>
                  <a:p>
                    <a:r>
                      <a:rPr lang="en-US" sz="105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$737,650</a:t>
                    </a:r>
                  </a:p>
                </c:rich>
              </c:tx>
              <c:dLblPos val="ctr"/>
            </c:dLbl>
            <c:dLbl>
              <c:idx val="3"/>
              <c:layout>
                <c:manualLayout>
                  <c:x val="5.8224670797939393E-3"/>
                  <c:y val="9.14285714285714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Expended, FY 13-14, 166%
$1,893,600</a:t>
                    </a:r>
                  </a:p>
                </c:rich>
              </c:tx>
              <c:dLblPos val="ctr"/>
            </c:dLbl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SerName val="1"/>
          </c:dLbls>
          <c:cat>
            <c:strRef>
              <c:f>Sheet1!$F$12:$I$12</c:f>
              <c:strCache>
                <c:ptCount val="4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  <c:pt idx="3">
                  <c:v>FY 13-14</c:v>
                </c:pt>
              </c:strCache>
            </c:strRef>
          </c:cat>
          <c:val>
            <c:numRef>
              <c:f>Sheet1!$F$13:$I$13</c:f>
              <c:numCache>
                <c:formatCode>0%</c:formatCode>
                <c:ptCount val="4"/>
                <c:pt idx="0">
                  <c:v>0.99</c:v>
                </c:pt>
                <c:pt idx="1">
                  <c:v>1.25</c:v>
                </c:pt>
                <c:pt idx="2">
                  <c:v>2.6212087912087907</c:v>
                </c:pt>
                <c:pt idx="3">
                  <c:v>1.4701863354037281</c:v>
                </c:pt>
              </c:numCache>
            </c:numRef>
          </c:val>
        </c:ser>
        <c:ser>
          <c:idx val="1"/>
          <c:order val="1"/>
          <c:tx>
            <c:strRef>
              <c:f>Sheet1!$E$14</c:f>
              <c:strCache>
                <c:ptCount val="1"/>
                <c:pt idx="0">
                  <c:v>Projected Expenditure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Sheet1!$F$12:$I$12</c:f>
              <c:strCache>
                <c:ptCount val="4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  <c:pt idx="3">
                  <c:v>FY 13-14</c:v>
                </c:pt>
              </c:strCache>
            </c:strRef>
          </c:cat>
          <c:val>
            <c:numRef>
              <c:f>Sheet1!$F$14:$I$14</c:f>
              <c:numCache>
                <c:formatCode>#,##0</c:formatCode>
                <c:ptCount val="4"/>
                <c:pt idx="0" formatCode="General">
                  <c:v>0</c:v>
                </c:pt>
                <c:pt idx="1">
                  <c:v>0</c:v>
                </c:pt>
                <c:pt idx="2" formatCode="0%">
                  <c:v>0</c:v>
                </c:pt>
                <c:pt idx="3" formatCode="0%">
                  <c:v>0.18730590062111796</c:v>
                </c:pt>
              </c:numCache>
            </c:numRef>
          </c:val>
        </c:ser>
        <c:ser>
          <c:idx val="2"/>
          <c:order val="2"/>
          <c:tx>
            <c:strRef>
              <c:f>Sheet1!$E$15</c:f>
              <c:strCache>
                <c:ptCount val="1"/>
                <c:pt idx="0">
                  <c:v>Lapse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Sheet1!$F$12:$H$12</c:f>
              <c:strCache>
                <c:ptCount val="3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</c:strCache>
            </c:strRef>
          </c:cat>
          <c:val>
            <c:numRef>
              <c:f>Sheet1!$F$15:$H$15</c:f>
              <c:numCache>
                <c:formatCode>General</c:formatCode>
                <c:ptCount val="3"/>
                <c:pt idx="0" formatCode="0%">
                  <c:v>1.0000000000000031E-2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gapWidth val="22"/>
        <c:overlap val="100"/>
        <c:axId val="59592064"/>
        <c:axId val="59597952"/>
      </c:barChart>
      <c:catAx>
        <c:axId val="595920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97952"/>
        <c:crosses val="autoZero"/>
        <c:auto val="1"/>
        <c:lblAlgn val="ctr"/>
        <c:lblOffset val="100"/>
      </c:catAx>
      <c:valAx>
        <c:axId val="59597952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92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0.66919</cdr:x>
      <cdr:y>0.51809</cdr:y>
    </cdr:from>
    <cdr:to>
      <cdr:x>0.80128</cdr:x>
      <cdr:y>0.79238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85174" y="2590787"/>
          <a:ext cx="1181499" cy="1371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1,388 Claimants</a:t>
          </a:r>
          <a:br>
            <a:rPr lang="en-US" sz="1100" dirty="0"/>
          </a:br>
          <a:r>
            <a:rPr lang="en-US" sz="1100" dirty="0"/>
            <a:t/>
          </a:r>
          <a:br>
            <a:rPr lang="en-US" sz="1100" dirty="0"/>
          </a:br>
          <a:r>
            <a:rPr lang="en-US" sz="1100" dirty="0"/>
            <a:t>Total Projected Expenditures through June 30 2014</a:t>
          </a:r>
          <a:br>
            <a:rPr lang="en-US" sz="1100" dirty="0"/>
          </a:br>
          <a:r>
            <a:rPr lang="en-US" sz="1100" dirty="0"/>
            <a:t>$</a:t>
          </a:r>
          <a:r>
            <a:rPr lang="en-US" sz="1100" dirty="0" smtClean="0"/>
            <a:t>2,131,000</a:t>
          </a:r>
          <a:r>
            <a:rPr lang="en-US" sz="1100" dirty="0"/>
            <a:t/>
          </a:r>
          <a:br>
            <a:rPr lang="en-US" sz="1100" dirty="0"/>
          </a:br>
          <a:r>
            <a:rPr lang="en-US" sz="1100" dirty="0"/>
            <a:t/>
          </a:r>
          <a:br>
            <a:rPr lang="en-US" sz="1100" dirty="0"/>
          </a:br>
          <a:endParaRPr lang="en-US" sz="1100" dirty="0"/>
        </a:p>
      </cdr:txBody>
    </cdr:sp>
  </cdr:relSizeAnchor>
  <cdr:relSizeAnchor xmlns:cdr="http://schemas.openxmlformats.org/drawingml/2006/chartDrawing">
    <cdr:from>
      <cdr:x>0.05131</cdr:x>
      <cdr:y>0.01333</cdr:y>
    </cdr:from>
    <cdr:to>
      <cdr:x>0.93559</cdr:x>
      <cdr:y>0.19619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7675" y="66675"/>
          <a:ext cx="771524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0.03384</cdr:x>
      <cdr:y>0.00762</cdr:y>
    </cdr:from>
    <cdr:to>
      <cdr:x>0.96507</cdr:x>
      <cdr:y>0.22476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5275" y="38099"/>
          <a:ext cx="8124825" cy="1085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b="1"/>
            <a:t>Paralyzed Veterans Pension</a:t>
          </a:r>
        </a:p>
        <a:p xmlns:a="http://schemas.openxmlformats.org/drawingml/2006/main">
          <a:pPr algn="ctr"/>
          <a:r>
            <a:rPr lang="en-US" sz="3200" b="1"/>
            <a:t>$1,288,000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9A45C-25ED-4CF7-A953-CB17D158250B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57C5F-8502-4EF1-AECB-975365E7EB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C1B6A-EE43-4B16-836E-53AC9D815A28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2774"/>
            <a:ext cx="5486400" cy="4180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F98AF-F975-4A80-9EC6-D905EB53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5AFE3-97E4-4406-A4D0-052DA9859C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C5A458-8591-4A8A-998E-33B1781A148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C5A458-8591-4A8A-998E-33B1781A148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DC462B-F0B5-4BD4-B84E-6F3638DA116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B45C3-616F-41DE-8267-1A197B619CF5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B29C-8C79-42C7-950C-FA5C1D51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Excel_Worksheet1.xlsx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Excel_97-2003_Worksheet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Microsoft_Office_Excel_97-2003_Worksheet4.xls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Microsoft_Office_Excel_97-2003_Worksheet5.xls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Microsoft_Office_Excel_97-2003_Worksheet6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Excel_Worksheet2.xlsx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://www.milvet.state.pa.us/DMVA/Docs_BVA/gacvs_brochure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5" descr="red bottom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38100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CURRENT MOBILIZATIONS &amp; TOTAL DEPLOYMENTS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1447800"/>
          <a:ext cx="8077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066800"/>
                <a:gridCol w="1676400"/>
                <a:gridCol w="914400"/>
                <a:gridCol w="533400"/>
                <a:gridCol w="1062368"/>
                <a:gridCol w="1680832"/>
              </a:tblGrid>
              <a:tr h="6957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MDATE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MSAD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UNIT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OPN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MISSION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Projected Return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Date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7586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03APR14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06APR14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252 EN 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OEF-A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157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Base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Closure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Late MAR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38163" y="3614738"/>
          <a:ext cx="3748087" cy="1601787"/>
        </p:xfrm>
        <a:graphic>
          <a:graphicData uri="http://schemas.openxmlformats.org/presentationml/2006/ole">
            <p:oleObj spid="_x0000_s47106" name="Worksheet" r:id="rId5" imgW="2476397" imgH="1057159" progId="Excel.Sheet.12">
              <p:embed/>
            </p:oleObj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800600" y="3621088"/>
            <a:ext cx="3810000" cy="1712912"/>
            <a:chOff x="4572000" y="4234594"/>
            <a:chExt cx="3048000" cy="1145003"/>
          </a:xfrm>
        </p:grpSpPr>
        <p:sp>
          <p:nvSpPr>
            <p:cNvPr id="13" name="TextBox 12"/>
            <p:cNvSpPr txBox="1"/>
            <p:nvPr/>
          </p:nvSpPr>
          <p:spPr>
            <a:xfrm>
              <a:off x="4572000" y="4947701"/>
              <a:ext cx="3048000" cy="4318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cs typeface="Arial" pitchFamily="34" charset="0"/>
                </a:rPr>
                <a:t>Total PANG </a:t>
              </a:r>
              <a:r>
                <a:rPr lang="en-US" dirty="0">
                  <a:solidFill>
                    <a:schemeClr val="tx1"/>
                  </a:solidFill>
                  <a:cs typeface="Arial" pitchFamily="34" charset="0"/>
                </a:rPr>
                <a:t>Deployed	</a:t>
              </a:r>
              <a:r>
                <a:rPr lang="en-US" b="1" dirty="0">
                  <a:solidFill>
                    <a:schemeClr val="tx1"/>
                  </a:solidFill>
                  <a:cs typeface="Arial" pitchFamily="34" charset="0"/>
                </a:rPr>
                <a:t>538</a:t>
              </a:r>
              <a:r>
                <a:rPr lang="en-US" dirty="0">
                  <a:solidFill>
                    <a:schemeClr val="tx1"/>
                  </a:solidFill>
                  <a:cs typeface="Arial" pitchFamily="34" charset="0"/>
                </a:rPr>
                <a:t>            </a:t>
              </a:r>
              <a:endParaRPr lang="en-US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0" y="4591147"/>
              <a:ext cx="3048000" cy="4318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b">
              <a:spAutoFit/>
            </a:bodyPr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cs typeface="Arial" pitchFamily="34" charset="0"/>
                </a:rPr>
                <a:t>Total PAARNG Deployed         </a:t>
              </a:r>
              <a:r>
                <a:rPr lang="en-US" dirty="0">
                  <a:solidFill>
                    <a:schemeClr val="tx1"/>
                  </a:solidFill>
                  <a:cs typeface="Arial" pitchFamily="34" charset="0"/>
                </a:rPr>
                <a:t>  </a:t>
              </a:r>
              <a:r>
                <a:rPr lang="en-US" b="1" dirty="0">
                  <a:solidFill>
                    <a:schemeClr val="tx1"/>
                  </a:solidFill>
                  <a:cs typeface="Arial" pitchFamily="34" charset="0"/>
                </a:rPr>
                <a:t>157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2000" y="4234594"/>
              <a:ext cx="3048000" cy="4318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cs typeface="Arial" pitchFamily="34" charset="0"/>
                </a:rPr>
                <a:t>Total </a:t>
              </a:r>
              <a:r>
                <a:rPr lang="en-US" dirty="0" err="1">
                  <a:solidFill>
                    <a:prstClr val="black"/>
                  </a:solidFill>
                  <a:cs typeface="Arial" pitchFamily="34" charset="0"/>
                </a:rPr>
                <a:t>MOB’ed</a:t>
              </a:r>
              <a:r>
                <a:rPr lang="en-US" dirty="0">
                  <a:solidFill>
                    <a:prstClr val="black"/>
                  </a:solidFill>
                  <a:cs typeface="Arial" pitchFamily="34" charset="0"/>
                </a:rPr>
                <a:t> PAARNG (at HS or MOB/DEMOB site)                    </a:t>
              </a:r>
              <a:r>
                <a:rPr lang="en-US" b="1" dirty="0">
                  <a:solidFill>
                    <a:schemeClr val="tx1"/>
                  </a:solidFill>
                  <a:cs typeface="Arial" pitchFamily="34" charset="0"/>
                </a:rPr>
                <a:t>0</a:t>
              </a:r>
              <a:endParaRPr lang="en-US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sp>
        <p:nvSpPr>
          <p:cNvPr id="1061" name="TextBox 26"/>
          <p:cNvSpPr txBox="1">
            <a:spLocks noChangeArrowheads="1"/>
          </p:cNvSpPr>
          <p:nvPr/>
        </p:nvSpPr>
        <p:spPr bwMode="auto">
          <a:xfrm>
            <a:off x="457200" y="3048000"/>
            <a:ext cx="335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PAARNG Total as of</a:t>
            </a:r>
            <a:r>
              <a:rPr lang="en-US" sz="1600" b="1" dirty="0">
                <a:latin typeface="+mn-lt"/>
              </a:rPr>
              <a:t> 30 MAY 14</a:t>
            </a:r>
          </a:p>
        </p:txBody>
      </p:sp>
      <p:sp>
        <p:nvSpPr>
          <p:cNvPr id="1062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As of 30 MAY 14</a:t>
            </a:r>
          </a:p>
        </p:txBody>
      </p:sp>
      <p:sp>
        <p:nvSpPr>
          <p:cNvPr id="17" name="TextBox 26"/>
          <p:cNvSpPr txBox="1">
            <a:spLocks noChangeArrowheads="1"/>
          </p:cNvSpPr>
          <p:nvPr/>
        </p:nvSpPr>
        <p:spPr bwMode="auto">
          <a:xfrm>
            <a:off x="533400" y="5300663"/>
            <a:ext cx="3352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PAANG Total as of</a:t>
            </a:r>
            <a:r>
              <a:rPr lang="en-US" sz="1600" b="1" dirty="0">
                <a:latin typeface="+mn-lt"/>
              </a:rPr>
              <a:t> 08 MAY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991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7620000" y="6096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3810000" y="6096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Current Legislation of Interest</a:t>
            </a:r>
          </a:p>
        </p:txBody>
      </p:sp>
      <p:sp>
        <p:nvSpPr>
          <p:cNvPr id="1062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57200" y="60960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As of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27 May 14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990600"/>
            <a:ext cx="8382000" cy="518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/>
              <a:t>Education/PA Residency to Military/Veterans – HB 472/Rep. </a:t>
            </a:r>
            <a:r>
              <a:rPr lang="en-US" sz="2000" dirty="0" err="1" smtClean="0"/>
              <a:t>Barrar</a:t>
            </a:r>
            <a:r>
              <a:rPr lang="en-US" sz="2000" dirty="0" smtClean="0"/>
              <a:t> Senate Education Comm. 16APR14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en-US" sz="1000" dirty="0" smtClean="0"/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/>
              <a:t>Priority Registration for Current Military Service Personnel and Veterans – HB 1164/Rep. Murt </a:t>
            </a:r>
            <a:r>
              <a:rPr lang="en-US" sz="2000" dirty="0" smtClean="0">
                <a:solidFill>
                  <a:schemeClr val="tx2"/>
                </a:solidFill>
              </a:rPr>
              <a:t>Signed 05MAY14-Act 46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/>
              <a:t>Developing Opportunities in Veterans’ Education – DOVE Program – SB 1004/Sen. Baker Senate Education Comm. 24JUN13, Recommending Amendment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en-US" sz="1000" dirty="0" smtClean="0"/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/>
              <a:t>Providing for Transfer &amp; Articulation Oversight Committee – SB 232/Sen. </a:t>
            </a:r>
            <a:r>
              <a:rPr lang="en-US" sz="2000" dirty="0" err="1" smtClean="0"/>
              <a:t>Dinniman</a:t>
            </a:r>
            <a:r>
              <a:rPr lang="en-US" sz="2000" dirty="0" smtClean="0"/>
              <a:t> Senate Education Comm. 20MAR13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en-US" sz="1000" dirty="0" smtClean="0"/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/>
              <a:t>Local Earned Income Tax for Active Duty Pay</a:t>
            </a:r>
          </a:p>
          <a:p>
            <a:pPr marL="914400" lvl="1" indent="-457200" eaLnBrk="0" hangingPunct="0">
              <a:buFont typeface="+mj-lt"/>
              <a:buAutoNum type="arabicPeriod"/>
            </a:pPr>
            <a:r>
              <a:rPr lang="en-US" sz="2000" dirty="0" smtClean="0"/>
              <a:t>SB 803/Sen. Baker </a:t>
            </a:r>
            <a:r>
              <a:rPr lang="en-US" sz="2000" dirty="0" smtClean="0">
                <a:solidFill>
                  <a:schemeClr val="tx2"/>
                </a:solidFill>
              </a:rPr>
              <a:t>Senate Appropriations 06MAY13</a:t>
            </a:r>
            <a:endParaRPr lang="en-US" sz="2000" dirty="0" smtClean="0"/>
          </a:p>
          <a:p>
            <a:pPr marL="914400" lvl="1" indent="-457200" eaLnBrk="0" hangingPunct="0">
              <a:buFont typeface="+mj-lt"/>
              <a:buAutoNum type="arabicPeriod"/>
            </a:pPr>
            <a:r>
              <a:rPr lang="en-US" sz="2000" dirty="0" smtClean="0"/>
              <a:t>HB 481/Rep. Kauffman House Finance Comm. </a:t>
            </a:r>
            <a:r>
              <a:rPr lang="en-US" sz="2000" dirty="0" smtClean="0">
                <a:solidFill>
                  <a:schemeClr val="tx2"/>
                </a:solidFill>
              </a:rPr>
              <a:t>04FEB13</a:t>
            </a:r>
          </a:p>
          <a:p>
            <a:pPr marL="914400" lvl="1" indent="-457200" eaLnBrk="0" hangingPunct="0">
              <a:buFont typeface="+mj-lt"/>
              <a:buAutoNum type="arabicPeriod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lang="en-US" sz="2000" dirty="0" smtClean="0"/>
              <a:t>Veterans Lottery Game – HB 1205/Rep. </a:t>
            </a:r>
            <a:r>
              <a:rPr lang="en-US" sz="2000" dirty="0" err="1" smtClean="0"/>
              <a:t>Barrar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House Second Consideration 02JUN14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6" descr="Military Vet logo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5" descr="red bottom bann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BUREAU OF VETERANS’ HOMES</a:t>
            </a:r>
          </a:p>
        </p:txBody>
      </p:sp>
      <p:sp>
        <p:nvSpPr>
          <p:cNvPr id="1062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As of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31 May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28600" y="1143000"/>
            <a:ext cx="8763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Total State Veterans’ Homes Occupancy:  </a:t>
            </a:r>
            <a:r>
              <a:rPr lang="en-US" sz="2000" b="1" dirty="0" smtClean="0">
                <a:solidFill>
                  <a:srgbClr val="000099"/>
                </a:solidFill>
                <a:latin typeface="+mn-lt"/>
                <a:cs typeface="+mn-cs"/>
              </a:rPr>
              <a:t>90%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rgbClr val="000099"/>
                </a:solidFill>
              </a:rPr>
              <a:t>      </a:t>
            </a:r>
            <a:r>
              <a:rPr lang="en-US" sz="2000" b="1" dirty="0" smtClean="0"/>
              <a:t> -  </a:t>
            </a:r>
            <a:r>
              <a:rPr lang="en-US" dirty="0" smtClean="0">
                <a:latin typeface="+mn-lt"/>
                <a:cs typeface="+mn-cs"/>
              </a:rPr>
              <a:t>Total </a:t>
            </a:r>
            <a:r>
              <a:rPr lang="en-US" dirty="0">
                <a:latin typeface="+mn-lt"/>
                <a:cs typeface="+mn-cs"/>
              </a:rPr>
              <a:t>State Veterans’ Homes Non-Veteran Census Percentage:  </a:t>
            </a:r>
            <a:r>
              <a:rPr lang="en-US" b="1" dirty="0">
                <a:solidFill>
                  <a:schemeClr val="accent2"/>
                </a:solidFill>
                <a:latin typeface="+mn-lt"/>
                <a:cs typeface="+mn-cs"/>
              </a:rPr>
              <a:t>10%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State Veterans’ Homes Nursing Care (NC) / Dementia (DEM) Occupancy:  </a:t>
            </a:r>
            <a:r>
              <a:rPr lang="en-US" sz="2000" b="1" dirty="0" smtClean="0">
                <a:solidFill>
                  <a:srgbClr val="000099"/>
                </a:solidFill>
                <a:latin typeface="+mn-lt"/>
                <a:cs typeface="+mn-cs"/>
              </a:rPr>
              <a:t>95%</a:t>
            </a:r>
            <a:endParaRPr lang="en-US" sz="20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State Veterans’ Homes Personal Care (PC) / Domiciliary (DOM) Occupancy:  </a:t>
            </a:r>
            <a:r>
              <a:rPr lang="en-US" sz="2000" b="1" dirty="0">
                <a:solidFill>
                  <a:srgbClr val="000099"/>
                </a:solidFill>
                <a:latin typeface="+mn-lt"/>
                <a:cs typeface="+mn-cs"/>
              </a:rPr>
              <a:t>78%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/>
        </p:nvGraphicFramePr>
        <p:xfrm>
          <a:off x="304800" y="2667000"/>
          <a:ext cx="7239000" cy="2425700"/>
        </p:xfrm>
        <a:graphic>
          <a:graphicData uri="http://schemas.openxmlformats.org/presentationml/2006/ole">
            <p:oleObj spid="_x0000_s22530" name="Worksheet" r:id="rId6" imgW="8039005" imgH="1892379" progId="Excel.Sheet.8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04800" y="5181600"/>
            <a:ext cx="8610600" cy="646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u="sng" dirty="0">
                <a:latin typeface="+mn-lt"/>
              </a:rPr>
              <a:t>Source of National Data</a:t>
            </a:r>
            <a:r>
              <a:rPr lang="en-US" dirty="0">
                <a:latin typeface="+mn-lt"/>
              </a:rPr>
              <a:t>:  Department of Veterans Affairs’ nation-wide census report for State Veterans’ Homes.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algn="l" eaLnBrk="1" hangingPunct="1"/>
            <a:r>
              <a:rPr lang="en-US" sz="3000" smtClean="0">
                <a:solidFill>
                  <a:schemeClr val="bg1"/>
                </a:solidFill>
                <a:latin typeface="Verdana" pitchFamily="34" charset="0"/>
              </a:rPr>
              <a:t>               PARALYZED PENSION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57200" y="11430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Applicant </a:t>
            </a:r>
            <a:r>
              <a:rPr lang="en-US" dirty="0"/>
              <a:t>must have been discharged from the armed forces of the </a:t>
            </a:r>
            <a:r>
              <a:rPr lang="en-US" dirty="0" smtClean="0"/>
              <a:t>United </a:t>
            </a:r>
            <a:r>
              <a:rPr lang="en-US" dirty="0"/>
              <a:t>States under honorable conditions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Applicant must have been a legal resident of Pennsylvania at time of </a:t>
            </a:r>
            <a:r>
              <a:rPr lang="en-US" dirty="0" smtClean="0"/>
              <a:t>entry into </a:t>
            </a:r>
            <a:r>
              <a:rPr lang="en-US" dirty="0"/>
              <a:t>the armed forces of the United States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Suffered a service-connected injury or disease resulting in a loss or loss of </a:t>
            </a:r>
            <a:r>
              <a:rPr lang="en-US" dirty="0" smtClean="0"/>
              <a:t>use </a:t>
            </a:r>
            <a:r>
              <a:rPr lang="en-US" dirty="0"/>
              <a:t>of two or more extremities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Applicant must have suffered an injury or incurred a disease resulting in </a:t>
            </a:r>
            <a:r>
              <a:rPr lang="en-US" dirty="0" smtClean="0"/>
              <a:t>the loss </a:t>
            </a:r>
            <a:r>
              <a:rPr lang="en-US" dirty="0"/>
              <a:t>or loss of use of two or more extremities (arms/hands or legs/feet) as </a:t>
            </a:r>
            <a:r>
              <a:rPr lang="en-US" dirty="0" smtClean="0"/>
              <a:t>a result </a:t>
            </a:r>
            <a:r>
              <a:rPr lang="en-US" dirty="0"/>
              <a:t>of his or her performance of duties connected with their military </a:t>
            </a:r>
            <a:r>
              <a:rPr lang="en-US" dirty="0" smtClean="0"/>
              <a:t>service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Provides eligible paralyzed veterans a pension of $150.00 per month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Entitlement ends at death</a:t>
            </a:r>
            <a:endParaRPr lang="en-US" dirty="0"/>
          </a:p>
        </p:txBody>
      </p:sp>
      <p:pic>
        <p:nvPicPr>
          <p:cNvPr id="7" name="Picture 26" descr="Military Vet logo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457200"/>
            <a:ext cx="5715000" cy="4000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Eligibility Criteria</a:t>
            </a:r>
          </a:p>
        </p:txBody>
      </p:sp>
      <p:pic>
        <p:nvPicPr>
          <p:cNvPr id="9" name="Picture 25" descr="red bottom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991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620000" y="6096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0" y="6096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57200" y="60960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algn="l" eaLnBrk="1" hangingPunct="1"/>
            <a:r>
              <a:rPr lang="en-US" sz="3000" smtClean="0">
                <a:solidFill>
                  <a:schemeClr val="bg1"/>
                </a:solidFill>
                <a:latin typeface="Verdana" pitchFamily="34" charset="0"/>
              </a:rPr>
              <a:t>               PARALYZED PENSION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57200" y="11430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</a:t>
            </a:r>
          </a:p>
        </p:txBody>
      </p:sp>
      <p:pic>
        <p:nvPicPr>
          <p:cNvPr id="7" name="Picture 26" descr="Military Vet logo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457200"/>
            <a:ext cx="5715000" cy="4000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Paralyzed Veterans’ Pension Program</a:t>
            </a:r>
          </a:p>
        </p:txBody>
      </p:sp>
      <p:pic>
        <p:nvPicPr>
          <p:cNvPr id="9" name="Picture 25" descr="red bottom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991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620000" y="6096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0" y="6096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57200" y="60960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57200" y="1447800"/>
            <a:ext cx="82296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 </a:t>
            </a:r>
            <a:r>
              <a:rPr lang="en-US" sz="2800" dirty="0"/>
              <a:t>What is needed to apply:</a:t>
            </a:r>
          </a:p>
          <a:p>
            <a:endParaRPr lang="en-US" dirty="0"/>
          </a:p>
          <a:p>
            <a:endParaRPr lang="en-US" sz="2000" dirty="0"/>
          </a:p>
          <a:p>
            <a:pPr>
              <a:buFont typeface="Wingdings" pitchFamily="2" charset="2"/>
              <a:buChar char="v"/>
            </a:pPr>
            <a:r>
              <a:rPr lang="en-US" sz="2000" dirty="0"/>
              <a:t>  </a:t>
            </a:r>
            <a:r>
              <a:rPr lang="en-US" dirty="0"/>
              <a:t>Completed application (MA-VA 80)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Copy of a DD214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VA form 3288 for Paralyzed Pension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VA rating decision or code sheet if available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14355" name="Picture 26" descr="Military Vet logo 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PARALYZED VETERANS PENSION</a:t>
              </a:r>
            </a:p>
          </p:txBody>
        </p:sp>
      </p:grpSp>
      <p:sp>
        <p:nvSpPr>
          <p:cNvPr id="14347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14351" name="Picture 25" descr="red bottom 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2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1282" name="Rectangle 19"/>
            <p:cNvSpPr>
              <a:spLocks noChangeArrowheads="1"/>
            </p:cNvSpPr>
            <p:nvPr/>
          </p:nvSpPr>
          <p:spPr bwMode="auto">
            <a:xfrm>
              <a:off x="457200" y="6019800"/>
              <a:ext cx="1519238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</a:rPr>
                <a:t>As of 22 May 14</a:t>
              </a:r>
            </a:p>
          </p:txBody>
        </p:sp>
      </p:grpSp>
      <p:sp>
        <p:nvSpPr>
          <p:cNvPr id="14349" name="TextBox 19"/>
          <p:cNvSpPr txBox="1">
            <a:spLocks noChangeArrowheads="1"/>
          </p:cNvSpPr>
          <p:nvPr/>
        </p:nvSpPr>
        <p:spPr bwMode="auto">
          <a:xfrm>
            <a:off x="7315200" y="43434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/>
          </a:p>
        </p:txBody>
      </p:sp>
      <p:graphicFrame>
        <p:nvGraphicFramePr>
          <p:cNvPr id="22" name="Chart 21"/>
          <p:cNvGraphicFramePr>
            <a:graphicFrameLocks/>
          </p:cNvGraphicFramePr>
          <p:nvPr/>
        </p:nvGraphicFramePr>
        <p:xfrm>
          <a:off x="100012" y="928687"/>
          <a:ext cx="8943975" cy="501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5" descr="red bottom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1049" name="Picture 26" descr="Military Vet logo 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BLIND VETERANS PENSION</a:t>
              </a: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685800" y="1143000"/>
            <a:ext cx="594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       </a:t>
            </a:r>
            <a:r>
              <a:rPr lang="en-US" sz="12800" dirty="0">
                <a:latin typeface="+mj-lt"/>
                <a:ea typeface="+mj-ea"/>
                <a:cs typeface="+mj-cs"/>
              </a:rPr>
              <a:t>$222,000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6" name="Content Placeholder 5"/>
          <p:cNvGraphicFramePr>
            <a:graphicFrameLocks noGrp="1"/>
          </p:cNvGraphicFramePr>
          <p:nvPr/>
        </p:nvGraphicFramePr>
        <p:xfrm>
          <a:off x="609600" y="1524000"/>
          <a:ext cx="8131175" cy="3432175"/>
        </p:xfrm>
        <a:graphic>
          <a:graphicData uri="http://schemas.openxmlformats.org/presentationml/2006/ole">
            <p:oleObj spid="_x0000_s29698" name="Worksheet" r:id="rId5" imgW="7058143" imgH="2866910" progId="Excel.Sheet.8">
              <p:embed/>
            </p:oleObj>
          </a:graphicData>
        </a:graphic>
      </p:graphicFrame>
      <p:sp>
        <p:nvSpPr>
          <p:cNvPr id="1037" name="TextBox 8"/>
          <p:cNvSpPr txBox="1">
            <a:spLocks noChangeArrowheads="1"/>
          </p:cNvSpPr>
          <p:nvPr/>
        </p:nvSpPr>
        <p:spPr bwMode="auto">
          <a:xfrm>
            <a:off x="6477000" y="1981200"/>
            <a:ext cx="2286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Lapse $4,800</a:t>
            </a:r>
          </a:p>
          <a:p>
            <a:endParaRPr lang="en-US" sz="1600"/>
          </a:p>
          <a:p>
            <a:r>
              <a:rPr lang="en-US" sz="1400"/>
              <a:t>Projected Expenditure</a:t>
            </a:r>
          </a:p>
          <a:p>
            <a:r>
              <a:rPr lang="en-US" sz="1400"/>
              <a:t>$0</a:t>
            </a:r>
          </a:p>
          <a:p>
            <a:endParaRPr lang="en-US" sz="1400"/>
          </a:p>
          <a:p>
            <a:r>
              <a:rPr lang="en-US" sz="1400"/>
              <a:t>Expended $217,200</a:t>
            </a:r>
          </a:p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24600" y="2057400"/>
            <a:ext cx="158750" cy="1412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18250" y="2525713"/>
            <a:ext cx="158750" cy="141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 cap="flat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23013" y="3124200"/>
            <a:ext cx="153987" cy="152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1045" name="Picture 25" descr="red bottom bann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6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47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" y="6019800"/>
              <a:ext cx="1519238" cy="338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As of 22 May 14</a:t>
              </a:r>
              <a:endParaRPr lang="en-US" sz="16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042" name="TextBox 23"/>
          <p:cNvSpPr txBox="1">
            <a:spLocks noChangeArrowheads="1"/>
          </p:cNvSpPr>
          <p:nvPr/>
        </p:nvSpPr>
        <p:spPr bwMode="auto">
          <a:xfrm>
            <a:off x="1752600" y="5419725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115 Claimants</a:t>
            </a:r>
          </a:p>
        </p:txBody>
      </p:sp>
      <p:sp>
        <p:nvSpPr>
          <p:cNvPr id="1043" name="Rectangle 25"/>
          <p:cNvSpPr>
            <a:spLocks noChangeArrowheads="1"/>
          </p:cNvSpPr>
          <p:nvPr/>
        </p:nvSpPr>
        <p:spPr bwMode="auto">
          <a:xfrm>
            <a:off x="3124200" y="5419725"/>
            <a:ext cx="1316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116 Claimants</a:t>
            </a:r>
          </a:p>
        </p:txBody>
      </p:sp>
      <p:sp>
        <p:nvSpPr>
          <p:cNvPr id="1044" name="Rectangle 26"/>
          <p:cNvSpPr>
            <a:spLocks noChangeArrowheads="1"/>
          </p:cNvSpPr>
          <p:nvPr/>
        </p:nvSpPr>
        <p:spPr bwMode="auto">
          <a:xfrm>
            <a:off x="4572000" y="5419725"/>
            <a:ext cx="132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122 Claimants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6" descr="Military Vet logo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5" descr="red bottom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2071" name="Picture 26" descr="Military Vet logo 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EMERGENCY ASSISTANCE</a:t>
              </a: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685800" y="1143000"/>
            <a:ext cx="571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12800" dirty="0">
                <a:latin typeface="+mj-lt"/>
                <a:ea typeface="+mj-ea"/>
                <a:cs typeface="+mj-cs"/>
              </a:rPr>
              <a:t>$200,000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Content Placeholder 3"/>
          <p:cNvGraphicFramePr>
            <a:graphicFrameLocks noGrp="1"/>
          </p:cNvGraphicFramePr>
          <p:nvPr/>
        </p:nvGraphicFramePr>
        <p:xfrm>
          <a:off x="301625" y="1527175"/>
          <a:ext cx="8443913" cy="3744913"/>
        </p:xfrm>
        <a:graphic>
          <a:graphicData uri="http://schemas.openxmlformats.org/presentationml/2006/ole">
            <p:oleObj spid="_x0000_s30722" name="Chart" r:id="rId5" imgW="7010400" imgH="3105211" progId="Excel.Sheet.8">
              <p:embed/>
            </p:oleObj>
          </a:graphicData>
        </a:graphic>
      </p:graphicFrame>
      <p:sp>
        <p:nvSpPr>
          <p:cNvPr id="2061" name="TextBox 4"/>
          <p:cNvSpPr txBox="1">
            <a:spLocks noChangeArrowheads="1"/>
          </p:cNvSpPr>
          <p:nvPr/>
        </p:nvSpPr>
        <p:spPr bwMode="auto">
          <a:xfrm>
            <a:off x="1524000" y="52578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251 Claimants</a:t>
            </a:r>
          </a:p>
        </p:txBody>
      </p:sp>
      <p:sp>
        <p:nvSpPr>
          <p:cNvPr id="2062" name="TextBox 5"/>
          <p:cNvSpPr txBox="1">
            <a:spLocks noChangeArrowheads="1"/>
          </p:cNvSpPr>
          <p:nvPr/>
        </p:nvSpPr>
        <p:spPr bwMode="auto">
          <a:xfrm>
            <a:off x="3352800" y="52578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305 Claimants</a:t>
            </a:r>
          </a:p>
        </p:txBody>
      </p:sp>
      <p:sp>
        <p:nvSpPr>
          <p:cNvPr id="2063" name="TextBox 6"/>
          <p:cNvSpPr txBox="1">
            <a:spLocks noChangeArrowheads="1"/>
          </p:cNvSpPr>
          <p:nvPr/>
        </p:nvSpPr>
        <p:spPr bwMode="auto">
          <a:xfrm>
            <a:off x="5105400" y="52578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366 Claimants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Projected</a:t>
            </a:r>
          </a:p>
        </p:txBody>
      </p:sp>
      <p:sp>
        <p:nvSpPr>
          <p:cNvPr id="2064" name="TextBox 7"/>
          <p:cNvSpPr txBox="1">
            <a:spLocks noChangeArrowheads="1"/>
          </p:cNvSpPr>
          <p:nvPr/>
        </p:nvSpPr>
        <p:spPr bwMode="auto">
          <a:xfrm>
            <a:off x="6324600" y="3863975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209 Claimants </a:t>
            </a:r>
          </a:p>
          <a:p>
            <a:pPr algn="ctr"/>
            <a:r>
              <a:rPr lang="en-US" sz="2000">
                <a:latin typeface="Calibri" pitchFamily="34" charset="0"/>
              </a:rPr>
              <a:t>on the program</a:t>
            </a:r>
          </a:p>
        </p:txBody>
      </p:sp>
      <p:sp>
        <p:nvSpPr>
          <p:cNvPr id="2065" name="TextBox 11"/>
          <p:cNvSpPr txBox="1">
            <a:spLocks noChangeArrowheads="1"/>
          </p:cNvSpPr>
          <p:nvPr/>
        </p:nvSpPr>
        <p:spPr bwMode="auto">
          <a:xfrm>
            <a:off x="6248400" y="1752600"/>
            <a:ext cx="2590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Lapse $30,752</a:t>
            </a:r>
          </a:p>
          <a:p>
            <a:pPr algn="ctr"/>
            <a:endParaRPr lang="en-US"/>
          </a:p>
          <a:p>
            <a:pPr algn="ctr"/>
            <a:r>
              <a:rPr lang="en-US"/>
              <a:t>Projected Expenditures</a:t>
            </a:r>
          </a:p>
          <a:p>
            <a:pPr algn="ctr"/>
            <a:r>
              <a:rPr lang="en-US"/>
              <a:t>$14,104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Expended $155,144</a:t>
            </a:r>
            <a:endParaRPr lang="en-US" sz="1600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2067" name="Picture 25" descr="red bottom bann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8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2069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" y="6019800"/>
              <a:ext cx="1563688" cy="338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As of 22 MAY 14</a:t>
              </a:r>
              <a:endParaRPr lang="en-US" sz="160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6" descr="Military Vet logo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5" descr="red bottom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3099" name="Picture 26" descr="Military Vet logo 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EDUCATIONAL GRATUITY</a:t>
              </a:r>
            </a:p>
          </p:txBody>
        </p:sp>
      </p:grpSp>
      <p:sp>
        <p:nvSpPr>
          <p:cNvPr id="3084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3095" name="Picture 25" descr="red bottom bann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6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3097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3098" name="Rectangle 19"/>
            <p:cNvSpPr>
              <a:spLocks noChangeArrowheads="1"/>
            </p:cNvSpPr>
            <p:nvPr/>
          </p:nvSpPr>
          <p:spPr bwMode="auto">
            <a:xfrm>
              <a:off x="457200" y="6019800"/>
              <a:ext cx="1519238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</a:rPr>
                <a:t>As of 22 May 14</a:t>
              </a:r>
            </a:p>
          </p:txBody>
        </p:sp>
      </p:grpSp>
      <p:graphicFrame>
        <p:nvGraphicFramePr>
          <p:cNvPr id="3074" name="Content Placeholder 3"/>
          <p:cNvGraphicFramePr>
            <a:graphicFrameLocks noGrp="1"/>
          </p:cNvGraphicFramePr>
          <p:nvPr/>
        </p:nvGraphicFramePr>
        <p:xfrm>
          <a:off x="304800" y="1909763"/>
          <a:ext cx="8610600" cy="2738437"/>
        </p:xfrm>
        <a:graphic>
          <a:graphicData uri="http://schemas.openxmlformats.org/presentationml/2006/ole">
            <p:oleObj spid="_x0000_s31746" name="Worksheet" r:id="rId5" imgW="7143649" imgH="1704854" progId="Excel.Sheet.8">
              <p:embed/>
            </p:oleObj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 bwMode="auto">
          <a:xfrm>
            <a:off x="457200" y="10668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$101,000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087" name="TextBox 4"/>
          <p:cNvSpPr txBox="1">
            <a:spLocks noChangeArrowheads="1"/>
          </p:cNvSpPr>
          <p:nvPr/>
        </p:nvSpPr>
        <p:spPr bwMode="auto">
          <a:xfrm>
            <a:off x="1600200" y="4992688"/>
            <a:ext cx="144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90 Claimants</a:t>
            </a:r>
          </a:p>
        </p:txBody>
      </p:sp>
      <p:sp>
        <p:nvSpPr>
          <p:cNvPr id="3088" name="TextBox 5"/>
          <p:cNvSpPr txBox="1">
            <a:spLocks noChangeArrowheads="1"/>
          </p:cNvSpPr>
          <p:nvPr/>
        </p:nvSpPr>
        <p:spPr bwMode="auto">
          <a:xfrm>
            <a:off x="3581400" y="4992688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91 Claimants</a:t>
            </a:r>
          </a:p>
        </p:txBody>
      </p:sp>
      <p:sp>
        <p:nvSpPr>
          <p:cNvPr id="3089" name="TextBox 6"/>
          <p:cNvSpPr txBox="1">
            <a:spLocks noChangeArrowheads="1"/>
          </p:cNvSpPr>
          <p:nvPr/>
        </p:nvSpPr>
        <p:spPr bwMode="auto">
          <a:xfrm>
            <a:off x="5486400" y="4992688"/>
            <a:ext cx="1600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101 Claimants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Projected </a:t>
            </a:r>
          </a:p>
        </p:txBody>
      </p:sp>
      <p:sp>
        <p:nvSpPr>
          <p:cNvPr id="3090" name="TextBox 9"/>
          <p:cNvSpPr txBox="1">
            <a:spLocks noChangeArrowheads="1"/>
          </p:cNvSpPr>
          <p:nvPr/>
        </p:nvSpPr>
        <p:spPr bwMode="auto">
          <a:xfrm>
            <a:off x="7239000" y="2514600"/>
            <a:ext cx="17526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Lapse $4,170</a:t>
            </a:r>
          </a:p>
          <a:p>
            <a:endParaRPr lang="en-US"/>
          </a:p>
          <a:p>
            <a:r>
              <a:rPr lang="en-US" sz="1100"/>
              <a:t>Projected Expenditure    $4,500</a:t>
            </a:r>
          </a:p>
          <a:p>
            <a:endParaRPr lang="en-US" sz="1200"/>
          </a:p>
          <a:p>
            <a:r>
              <a:rPr lang="en-US" sz="1100"/>
              <a:t>Expended $92,329.11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086600" y="3048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      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86600" y="2590800"/>
            <a:ext cx="152400" cy="152400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</a:t>
            </a:r>
          </a:p>
        </p:txBody>
      </p:sp>
      <p:sp>
        <p:nvSpPr>
          <p:cNvPr id="3094" name="TextBox 27"/>
          <p:cNvSpPr txBox="1">
            <a:spLocks noChangeArrowheads="1"/>
          </p:cNvSpPr>
          <p:nvPr/>
        </p:nvSpPr>
        <p:spPr bwMode="auto">
          <a:xfrm>
            <a:off x="7239000" y="38100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104 claimants on the 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6" descr="Military Vet logo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5" descr="red bottom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4114" name="Picture 26" descr="Military Vet logo 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DISABLED VETERANS’ RETX PROGRAM</a:t>
              </a:r>
            </a:p>
          </p:txBody>
        </p:sp>
      </p:grpSp>
      <p:sp>
        <p:nvSpPr>
          <p:cNvPr id="4108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4110" name="Picture 25" descr="red bottom bann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1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4112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" y="6019800"/>
              <a:ext cx="1563688" cy="338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As of 15 MAR 14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aphicFrame>
        <p:nvGraphicFramePr>
          <p:cNvPr id="4098" name="Chart 5"/>
          <p:cNvGraphicFramePr>
            <a:graphicFrameLocks/>
          </p:cNvGraphicFramePr>
          <p:nvPr/>
        </p:nvGraphicFramePr>
        <p:xfrm>
          <a:off x="533400" y="1371600"/>
          <a:ext cx="8164513" cy="4419600"/>
        </p:xfrm>
        <a:graphic>
          <a:graphicData uri="http://schemas.openxmlformats.org/presentationml/2006/ole">
            <p:oleObj spid="_x0000_s32770" name="Worksheet" r:id="rId5" imgW="7667743" imgH="30003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6" descr="Military Vet logo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5" descr="red bottom bann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5127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5139" name="Picture 26" descr="Military Vet logo bann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DISABLED VETERANS’ RETX PROGRAM</a:t>
              </a:r>
            </a:p>
          </p:txBody>
        </p:sp>
      </p:grpSp>
      <p:sp>
        <p:nvSpPr>
          <p:cNvPr id="5132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646113"/>
            <a:chOff x="457200" y="6019800"/>
            <a:chExt cx="8382000" cy="646331"/>
          </a:xfrm>
        </p:grpSpPr>
        <p:pic>
          <p:nvPicPr>
            <p:cNvPr id="5135" name="Picture 25" descr="red bottom banner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6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5137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" y="6019800"/>
              <a:ext cx="94932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As of 15</a:t>
              </a:r>
            </a:p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 MAY 14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381000" y="5562600"/>
            <a:ext cx="807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</a:rPr>
              <a:t>*140</a:t>
            </a:r>
            <a:r>
              <a:rPr lang="en-US" sz="1400" dirty="0">
                <a:latin typeface="+mn-lt"/>
              </a:rPr>
              <a:t> New Applications Received since March16, 2014</a:t>
            </a:r>
          </a:p>
        </p:txBody>
      </p:sp>
      <p:graphicFrame>
        <p:nvGraphicFramePr>
          <p:cNvPr id="5122" name="Content Placeholder 3"/>
          <p:cNvGraphicFramePr>
            <a:graphicFrameLocks noGrp="1"/>
          </p:cNvGraphicFramePr>
          <p:nvPr/>
        </p:nvGraphicFramePr>
        <p:xfrm>
          <a:off x="457200" y="1295400"/>
          <a:ext cx="8294688" cy="3779838"/>
        </p:xfrm>
        <a:graphic>
          <a:graphicData uri="http://schemas.openxmlformats.org/presentationml/2006/ole">
            <p:oleObj spid="_x0000_s33794" name="Worksheet" r:id="rId6" imgW="6991249" imgH="288609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6" descr="Military Vet logo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2286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5" descr="red bottom 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6172200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33800" y="6172200"/>
            <a:ext cx="5105400" cy="381000"/>
            <a:chOff x="3733800" y="5943600"/>
            <a:chExt cx="5105400" cy="381000"/>
          </a:xfrm>
        </p:grpSpPr>
        <p:sp>
          <p:nvSpPr>
            <p:cNvPr id="2061" name="Rectangle 8"/>
            <p:cNvSpPr>
              <a:spLocks noChangeArrowheads="1"/>
            </p:cNvSpPr>
            <p:nvPr/>
          </p:nvSpPr>
          <p:spPr bwMode="auto">
            <a:xfrm>
              <a:off x="7620000" y="59436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3733800" y="59436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</p:grp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28575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UNIT MOBILIZATIONS / TOTAL DEPLOYMENTS</a:t>
            </a:r>
          </a:p>
        </p:txBody>
      </p:sp>
      <p:sp>
        <p:nvSpPr>
          <p:cNvPr id="2058" name="Text Box 15"/>
          <p:cNvSpPr txBox="1">
            <a:spLocks noChangeArrowheads="1"/>
          </p:cNvSpPr>
          <p:nvPr/>
        </p:nvSpPr>
        <p:spPr bwMode="auto">
          <a:xfrm>
            <a:off x="381000" y="6172200"/>
            <a:ext cx="205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As of 30 MAY 14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1" y="990600"/>
          <a:ext cx="8229600" cy="3698875"/>
        </p:xfrm>
        <a:graphic>
          <a:graphicData uri="http://schemas.openxmlformats.org/presentationml/2006/ole">
            <p:oleObj spid="_x0000_s48130" name="Worksheet" r:id="rId5" imgW="10810930" imgH="4886286" progId="Excel.Sheet.12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7200" y="4850249"/>
            <a:ext cx="3124200" cy="11695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ARNG Units in Theater: 0</a:t>
            </a:r>
          </a:p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ARNG Units at MOB/DEMOB Site: 157</a:t>
            </a:r>
          </a:p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ARNG Individual Mob: 16</a:t>
            </a:r>
          </a:p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Total ARNG Mob: 173</a:t>
            </a:r>
          </a:p>
        </p:txBody>
      </p:sp>
      <p:sp>
        <p:nvSpPr>
          <p:cNvPr id="2059" name="TextBox 17"/>
          <p:cNvSpPr txBox="1">
            <a:spLocks noChangeArrowheads="1"/>
          </p:cNvSpPr>
          <p:nvPr/>
        </p:nvSpPr>
        <p:spPr bwMode="auto">
          <a:xfrm>
            <a:off x="5638800" y="4966136"/>
            <a:ext cx="3048000" cy="73818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Current ANG Unit Airmen Mob: 361</a:t>
            </a:r>
          </a:p>
          <a:p>
            <a:r>
              <a:rPr lang="en-US" sz="1400" b="1">
                <a:solidFill>
                  <a:schemeClr val="bg1"/>
                </a:solidFill>
              </a:rPr>
              <a:t>Current ANG Individual Mob: 20</a:t>
            </a:r>
          </a:p>
          <a:p>
            <a:r>
              <a:rPr lang="en-US" sz="1400" b="1">
                <a:solidFill>
                  <a:schemeClr val="bg1"/>
                </a:solidFill>
              </a:rPr>
              <a:t>Total: ANG Mob: 381</a:t>
            </a:r>
          </a:p>
        </p:txBody>
      </p:sp>
      <p:sp>
        <p:nvSpPr>
          <p:cNvPr id="2060" name="TextBox 18"/>
          <p:cNvSpPr txBox="1">
            <a:spLocks noChangeArrowheads="1"/>
          </p:cNvSpPr>
          <p:nvPr/>
        </p:nvSpPr>
        <p:spPr bwMode="auto">
          <a:xfrm>
            <a:off x="3657600" y="5118536"/>
            <a:ext cx="1828800" cy="52387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Total PANG Mobilized: 554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15379" name="Picture 26" descr="Military Vet logo 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PERSIAN GULF VETERANS BENEFIT PROGRAM</a:t>
              </a:r>
            </a:p>
          </p:txBody>
        </p:sp>
      </p:grp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15375" name="Picture 25" descr="red bottom 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6" name="Rectangle 8"/>
            <p:cNvSpPr>
              <a:spLocks noChangeArrowheads="1"/>
            </p:cNvSpPr>
            <p:nvPr/>
          </p:nvSpPr>
          <p:spPr bwMode="auto">
            <a:xfrm>
              <a:off x="76962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5775" y="6019800"/>
              <a:ext cx="1743075" cy="338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As of 13 MAY 2014</a:t>
              </a:r>
              <a:endParaRPr lang="en-US" sz="16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600200" y="1343025"/>
            <a:ext cx="6096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lnSpc>
                <a:spcPct val="120000"/>
              </a:lnSpc>
              <a:tabLst>
                <a:tab pos="74295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374" name="Rectangle 21"/>
          <p:cNvSpPr>
            <a:spLocks noChangeArrowheads="1"/>
          </p:cNvSpPr>
          <p:nvPr/>
        </p:nvSpPr>
        <p:spPr bwMode="auto">
          <a:xfrm>
            <a:off x="1828800" y="1600200"/>
            <a:ext cx="5181600" cy="374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Total Applications:  	10,505</a:t>
            </a: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000" b="1" dirty="0"/>
              <a:t>Payments Sent:  		8,216</a:t>
            </a:r>
            <a:endParaRPr lang="en-US" sz="2000" dirty="0"/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Total Payments:  		</a:t>
            </a:r>
            <a:r>
              <a:rPr lang="en-US" sz="2000" b="1" dirty="0"/>
              <a:t>$3,493,337.50</a:t>
            </a: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Average Payment:  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	</a:t>
            </a:r>
            <a:r>
              <a:rPr lang="en-US" sz="2000" b="1" dirty="0"/>
              <a:t>$425.19</a:t>
            </a: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Average Processing Time: 	 4.56 days</a:t>
            </a: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b="1" dirty="0">
                <a:solidFill>
                  <a:srgbClr val="000000"/>
                </a:solidFill>
              </a:rPr>
              <a:t>					          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16432" name="Picture 26" descr="Military Vet logo bann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MILITARY FAMILY RELIEF ASSISTANCE PROGRAM</a:t>
              </a:r>
            </a:p>
          </p:txBody>
        </p:sp>
      </p:grp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16428" name="Picture 25" descr="red bottom 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29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64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" y="6030913"/>
              <a:ext cx="1704975" cy="369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As of 21 MAY 14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57200" y="1219200"/>
          <a:ext cx="8305800" cy="4495802"/>
        </p:xfrm>
        <a:graphic>
          <a:graphicData uri="http://schemas.openxmlformats.org/drawingml/2006/table">
            <a:tbl>
              <a:tblPr/>
              <a:tblGrid>
                <a:gridCol w="6518973"/>
                <a:gridCol w="1786827"/>
              </a:tblGrid>
              <a:tr h="52209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OVERALL MFRAP CONTRIBUTIONS - FY 2005 THRU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MAY 2014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PERSONAL / CORPORATE / ORGANIZATIONAL CONTRIBUTIONS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102,311.17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CASH CONTRIBUTIONS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      3,728.00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OTHER - DEPT OF REV TRANSFERS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(NOT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PART OF PIT CHECK OFF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PROGRAM)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   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1,583.19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TOTAL PRIVATE CONTRIBUTIONS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108,468.00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DEPT OF REVENUE - PIT DONATIONS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1,362,887.09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TOTAL ALL CONTRIBUTIONS - PRIVATE &amp; PIT DONATIONS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1,471,355.34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493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APPROVED GRANT APPLICATION PAYMENTS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483,700.77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22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ACCOUNT BALANCE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$   </a:t>
                      </a:r>
                      <a:r>
                        <a:rPr lang="en-US" sz="1400" b="1" i="0" u="none" strike="noStrike" baseline="0" dirty="0" smtClean="0">
                          <a:latin typeface="Arial"/>
                        </a:rPr>
                        <a:t>   987,654.57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5" descr="red bottom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48400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As of 25 Mar14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55613" y="228600"/>
            <a:ext cx="8459787" cy="914400"/>
            <a:chOff x="455613" y="228600"/>
            <a:chExt cx="8459787" cy="838200"/>
          </a:xfrm>
        </p:grpSpPr>
        <p:pic>
          <p:nvPicPr>
            <p:cNvPr id="13358" name="Picture 26" descr="Military Vet logo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5613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22"/>
            <p:cNvSpPr/>
            <p:nvPr/>
          </p:nvSpPr>
          <p:spPr>
            <a:xfrm>
              <a:off x="6248400" y="228600"/>
              <a:ext cx="26670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33400" y="468313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+mj-lt"/>
              </a:rPr>
              <a:t>VETERANS’ TRUST FUND</a:t>
            </a:r>
          </a:p>
        </p:txBody>
      </p:sp>
      <p:pic>
        <p:nvPicPr>
          <p:cNvPr id="13320" name="Picture 7" descr="PA-VTF left-rg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572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620000" y="6248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810000" y="62484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 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57200" y="1295400"/>
          <a:ext cx="83057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604"/>
                <a:gridCol w="2333422"/>
                <a:gridCol w="2693773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Year To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Checkoff</a:t>
                      </a:r>
                      <a:r>
                        <a:rPr lang="en-US" baseline="0" dirty="0" smtClean="0"/>
                        <a:t> &amp; Donations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$36, 871.00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$701,036.95.00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HOV License Plate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$3,165.00*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$23,670.00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$2,557.18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VTF 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$200,000.00**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$200,000.00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VINTA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$0.00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$0.00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PENN DOT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$0.00***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$0.00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57200" y="3886200"/>
            <a:ext cx="8153400" cy="23544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  * </a:t>
            </a:r>
            <a:r>
              <a:rPr lang="en-US" sz="1400" dirty="0"/>
              <a:t>  </a:t>
            </a:r>
            <a:r>
              <a:rPr lang="en-US" sz="1400" dirty="0">
                <a:latin typeface="+mn-lt"/>
              </a:rPr>
              <a:t>Total number of HOV License plates sold  YTD = 1,312</a:t>
            </a:r>
          </a:p>
          <a:p>
            <a:pPr>
              <a:defRPr/>
            </a:pPr>
            <a:endParaRPr lang="en-US" sz="200" dirty="0"/>
          </a:p>
          <a:p>
            <a:pPr>
              <a:defRPr/>
            </a:pPr>
            <a:r>
              <a:rPr lang="en-US" sz="2000" dirty="0"/>
              <a:t> **</a:t>
            </a:r>
            <a:r>
              <a:rPr lang="en-US" sz="1400" dirty="0"/>
              <a:t>   </a:t>
            </a:r>
            <a:r>
              <a:rPr lang="en-US" sz="1400" dirty="0" smtClean="0">
                <a:latin typeface="+mn-lt"/>
              </a:rPr>
              <a:t>Treatment Trends, 100,000.00 (Act 71); Journey to Normal, 100,000.00 (WVS Grant)</a:t>
            </a:r>
            <a:endParaRPr lang="en-US" sz="1400" dirty="0">
              <a:latin typeface="+mn-lt"/>
            </a:endParaRPr>
          </a:p>
          <a:p>
            <a:pPr>
              <a:defRPr/>
            </a:pPr>
            <a:endParaRPr lang="en-US" sz="600" dirty="0"/>
          </a:p>
          <a:p>
            <a:r>
              <a:rPr lang="en-US" sz="1400" dirty="0" smtClean="0"/>
              <a:t>*** PENNDOT Costs – Total projection $979,000; however, PENNDOT has agreed not to bill more than original projection in the amount of $966,000.  To date, $190,000 paid to PENNDOT from General Governmental Operating (GGO); therefore, outstanding balance of $776,000 payable.</a:t>
            </a:r>
          </a:p>
          <a:p>
            <a:r>
              <a:rPr lang="en-US" sz="1400" i="1" dirty="0" smtClean="0"/>
              <a:t> 3-year installment payment of:  $258,667.00/year</a:t>
            </a:r>
            <a:endParaRPr lang="en-US" sz="1400" dirty="0" smtClean="0"/>
          </a:p>
          <a:p>
            <a:r>
              <a:rPr lang="en-US" sz="1400" i="1" dirty="0" smtClean="0"/>
              <a:t>FY13-14 = $258,667.00 - FY14-15 = $258,667.00 - FY15/16 = $258,667.00 </a:t>
            </a:r>
            <a:endParaRPr lang="en-US" sz="1400" dirty="0" smtClean="0"/>
          </a:p>
          <a:p>
            <a:endParaRPr lang="en-US" sz="600" b="1" i="1" dirty="0" smtClean="0"/>
          </a:p>
          <a:p>
            <a:r>
              <a:rPr lang="en-US" sz="1100" b="1" i="1" dirty="0" smtClean="0"/>
              <a:t>PROVISION:  TAG/DAG want to make each payment at the </a:t>
            </a:r>
            <a:r>
              <a:rPr lang="en-US" sz="1100" b="1" i="1" u="sng" dirty="0" smtClean="0"/>
              <a:t>end</a:t>
            </a:r>
            <a:r>
              <a:rPr lang="en-US" sz="1100" b="1" i="1" dirty="0" smtClean="0"/>
              <a:t> of each FY, providing we have $1M available funding in VTF.  If that balance does not exist, we would make a lesser payment of $150k.  Need a formal, written agreement (memo for file).  </a:t>
            </a:r>
            <a:endParaRPr lang="en-US" sz="11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57200" y="6248400"/>
            <a:ext cx="2036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 of 19 May 2014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8100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30213"/>
          </a:xfrm>
          <a:noFill/>
        </p:spPr>
        <p:txBody>
          <a:bodyPr>
            <a:spAutoFit/>
          </a:bodyPr>
          <a:lstStyle/>
          <a:p>
            <a:r>
              <a:rPr lang="en-US" sz="2200" b="1" smtClean="0">
                <a:solidFill>
                  <a:schemeClr val="bg1"/>
                </a:solidFill>
              </a:rPr>
              <a:t>ACT 66 SUMMARY</a:t>
            </a:r>
          </a:p>
        </p:txBody>
      </p:sp>
      <p:sp>
        <p:nvSpPr>
          <p:cNvPr id="13332" name="TextBox 13"/>
          <p:cNvSpPr txBox="1">
            <a:spLocks noChangeArrowheads="1"/>
          </p:cNvSpPr>
          <p:nvPr/>
        </p:nvSpPr>
        <p:spPr bwMode="auto">
          <a:xfrm>
            <a:off x="457200" y="59436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As of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23 May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33400" y="1219200"/>
          <a:ext cx="8153403" cy="2255877"/>
        </p:xfrm>
        <a:graphic>
          <a:graphicData uri="http://schemas.openxmlformats.org/drawingml/2006/table">
            <a:tbl>
              <a:tblPr/>
              <a:tblGrid>
                <a:gridCol w="946377"/>
                <a:gridCol w="1383167"/>
                <a:gridCol w="1383167"/>
                <a:gridCol w="1455965"/>
                <a:gridCol w="1739491"/>
                <a:gridCol w="1245236"/>
              </a:tblGrid>
              <a:tr h="27326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FY 13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- 14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Claims, Compensation and Pension Summary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to Date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1st Qtr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2nd Qtr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3rd Qtr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4th Qtr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ODAGVA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1,648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1,601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1,683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5,537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 66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3,828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3,078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3,239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11,503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5,476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4,922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17,040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0411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to Date Recoveries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ODAGVA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$19,123,495.00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$18,806,739.00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$18,288,671.00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$4,667,718.00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$60,886,623.00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 66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$25,974,879.00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$20,670,859.00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$16,610,648.00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$4,374,083.00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$67,630,469.00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$45,098,374.00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$39,477,598.00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$34,899,319.00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$9,041,801.00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$128,517,092.00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33400" y="3657600"/>
          <a:ext cx="8153403" cy="2168306"/>
        </p:xfrm>
        <a:graphic>
          <a:graphicData uri="http://schemas.openxmlformats.org/drawingml/2006/table">
            <a:tbl>
              <a:tblPr/>
              <a:tblGrid>
                <a:gridCol w="946377"/>
                <a:gridCol w="1383167"/>
                <a:gridCol w="1383167"/>
                <a:gridCol w="1455965"/>
                <a:gridCol w="1739491"/>
                <a:gridCol w="1245236"/>
              </a:tblGrid>
              <a:tr h="20495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FY 12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– 13 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Claims, Compensation and Pension Summary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to Date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1st Qtr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2nd Qtr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3rd Qtr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4th Qtr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ODAGVA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1,631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 66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2,183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1,992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2,173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1,813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3,966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3,755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3,964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3,444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15,129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26312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to Date Recoveries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ODAGVA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$19,382,355.00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$12,172,277.00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$14,999,505.00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$16,127,194.00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$62,681,331.00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 66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$22,790,504.00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$16,299,798.00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$18,550,738.00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$22,763,271.00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$80,404,311.00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$42,172,859.00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$28,472,075.00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$33,550,243.00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$38,890,465.00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$143,085,624.00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38100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30213"/>
          </a:xfrm>
        </p:spPr>
        <p:txBody>
          <a:bodyPr>
            <a:spAutoFit/>
          </a:bodyPr>
          <a:lstStyle/>
          <a:p>
            <a:r>
              <a:rPr lang="en-US" sz="2200" b="1" smtClean="0">
                <a:solidFill>
                  <a:schemeClr val="bg1"/>
                </a:solidFill>
              </a:rPr>
              <a:t>OUTREACH ENGAGEMENTS</a:t>
            </a:r>
          </a:p>
        </p:txBody>
      </p:sp>
      <p:sp>
        <p:nvSpPr>
          <p:cNvPr id="13332" name="TextBox 13"/>
          <p:cNvSpPr txBox="1">
            <a:spLocks noChangeArrowheads="1"/>
          </p:cNvSpPr>
          <p:nvPr/>
        </p:nvSpPr>
        <p:spPr bwMode="auto">
          <a:xfrm>
            <a:off x="457200" y="59436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As of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23 May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7200" y="1138032"/>
          <a:ext cx="8076748" cy="4576967"/>
        </p:xfrm>
        <a:graphic>
          <a:graphicData uri="http://schemas.openxmlformats.org/drawingml/2006/table">
            <a:tbl>
              <a:tblPr/>
              <a:tblGrid>
                <a:gridCol w="3313725"/>
                <a:gridCol w="924760"/>
                <a:gridCol w="924761"/>
                <a:gridCol w="847697"/>
                <a:gridCol w="847698"/>
                <a:gridCol w="1218107"/>
              </a:tblGrid>
              <a:tr h="26289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Outreach Statistics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1st Qtr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2nd Qtr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3rd Qtr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4th Qtr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Year to Date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Outreach Events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Supported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Mobile Outreach Van Events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Veteran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Interactions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5,709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4,509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717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783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11,718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2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Claim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referrals to County Directors and Service Organizations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1866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3,856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Legislator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Attended Events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53664">
                <a:tc gridSpan="6">
                  <a:txBody>
                    <a:bodyPr/>
                    <a:lstStyle/>
                    <a:p>
                      <a:pPr algn="l" fontAlgn="b"/>
                      <a:endParaRPr lang="en-US" sz="105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Notes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Second outreach van is operational and conducting outreach events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Senator Rafferty attended an outreach event  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Representatives Grove, Lang, Saylor, Dean,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Murt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and Corbin attended outreach events 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Upcoming Events June- July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State Senate and Representative Events (Various),    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HVH Open House, MT. Carmel Police Fest, Annville Parade, Women’s Veterans Symposium, Lebanon 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Street Fair, State Vet Homes Week, Drive in Movie night in Lebanon, LEEK Open House, Hero’s on the 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Water event, Centre County Veteran event, Allegheny County Veteran’s Outreach Event, Adams County 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Veteran Event,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Ohiopyle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Veteran Event.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91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7620000" y="6096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3810000" y="6096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1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369888"/>
          </a:xfrm>
        </p:spPr>
        <p:txBody>
          <a:bodyPr>
            <a:spAutoFit/>
          </a:bodyPr>
          <a:lstStyle/>
          <a:p>
            <a:r>
              <a:rPr lang="en-US" sz="1800" b="1" smtClean="0">
                <a:solidFill>
                  <a:schemeClr val="bg1"/>
                </a:solidFill>
              </a:rPr>
              <a:t>GOVERNOR’S ADVISORY COUNCIL ON VETERANS SERVICES</a:t>
            </a:r>
          </a:p>
        </p:txBody>
      </p:sp>
      <p:sp>
        <p:nvSpPr>
          <p:cNvPr id="13332" name="TextBox 13"/>
          <p:cNvSpPr txBox="1">
            <a:spLocks noChangeArrowheads="1"/>
          </p:cNvSpPr>
          <p:nvPr/>
        </p:nvSpPr>
        <p:spPr bwMode="auto">
          <a:xfrm>
            <a:off x="457200" y="6096000"/>
            <a:ext cx="2895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As of: 7 May 2014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524000"/>
            <a:ext cx="2895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 Brochure has been </a:t>
            </a:r>
          </a:p>
          <a:p>
            <a:r>
              <a:rPr lang="en-US" b="1" dirty="0" smtClean="0"/>
              <a:t>expanded to a </a:t>
            </a:r>
          </a:p>
          <a:p>
            <a:r>
              <a:rPr lang="en-US" b="1" dirty="0" smtClean="0"/>
              <a:t>quarter fold publication to</a:t>
            </a:r>
          </a:p>
          <a:p>
            <a:r>
              <a:rPr lang="en-US" b="1" dirty="0" smtClean="0"/>
              <a:t>accommodate additional </a:t>
            </a:r>
          </a:p>
          <a:p>
            <a:r>
              <a:rPr lang="en-US" b="1" dirty="0" smtClean="0"/>
              <a:t>organizations and information that have been identified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2789872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Bundles of the new brochure are available for each service organization to distribute to your individual posts across the Commonwealth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519" y="4800600"/>
            <a:ext cx="287828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You can obtain electronic copies of the brochure at: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5498068"/>
            <a:ext cx="7315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http://www.milvet.state.pa.us/DMVA/Docs_BVA/gacvs_brochure.pdf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143000"/>
            <a:ext cx="2069432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38100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Chief Counsel</a:t>
            </a:r>
          </a:p>
        </p:txBody>
      </p:sp>
      <p:sp>
        <p:nvSpPr>
          <p:cNvPr id="1062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As of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2 Jun 2014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11430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u="sng" dirty="0" smtClean="0"/>
              <a:t>Veterans Services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Chapter 5, Proposed changes to Regulations, 43 Pa. Code</a:t>
            </a:r>
          </a:p>
          <a:p>
            <a:r>
              <a:rPr lang="en-US" dirty="0" smtClean="0"/>
              <a:t>  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5.11-5.20- Education Gratuity Program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5.21-5.27-Disabled Veterans’ Real Estate Exemption Program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5.31-5.36- Blind Veterans Pension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5.41-5.46-Existing Paralyzed Veteran’s Pension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5.41-5.46-Proposed Regulations if the Amputee and Paralyzed Veteran’s Pension Bill passes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u="sng" dirty="0" smtClean="0"/>
          </a:p>
          <a:p>
            <a:pPr>
              <a:buNone/>
            </a:pPr>
            <a:r>
              <a:rPr lang="en-US" b="1" u="sng" dirty="0" smtClean="0"/>
              <a:t>Bureau of Veterans Homes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Chapter 7, Proposed Veterans Homes Regulations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Underlines are added material and Brackets are to be deleted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38100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Current Legislative Priorities</a:t>
            </a:r>
          </a:p>
        </p:txBody>
      </p:sp>
      <p:sp>
        <p:nvSpPr>
          <p:cNvPr id="1062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57200" y="1236117"/>
            <a:ext cx="8382000" cy="455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marL="457200" indent="-457200">
              <a:lnSpc>
                <a:spcPts val="2880"/>
              </a:lnSpc>
              <a:buFont typeface="+mj-lt"/>
              <a:buAutoNum type="arabicPeriod"/>
            </a:pPr>
            <a:r>
              <a:rPr lang="en-US" sz="2000" dirty="0" smtClean="0"/>
              <a:t>Amputee and Paralyzed Veteran Pension - SB 1129/Sen. Robbins </a:t>
            </a:r>
            <a:r>
              <a:rPr lang="en-US" sz="2000" dirty="0" smtClean="0">
                <a:solidFill>
                  <a:schemeClr val="tx2"/>
                </a:solidFill>
              </a:rPr>
              <a:t>Senate Appropriations 06MAY14</a:t>
            </a:r>
          </a:p>
          <a:p>
            <a:pPr marL="457200" indent="-457200">
              <a:lnSpc>
                <a:spcPts val="2880"/>
              </a:lnSpc>
              <a:buFont typeface="+mj-lt"/>
              <a:buAutoNum type="arabicPeriod"/>
            </a:pPr>
            <a:r>
              <a:rPr lang="en-US" sz="2000" dirty="0" smtClean="0"/>
              <a:t>Educational Assistance Program (EAP) – SB 1115/Sen. Robbins </a:t>
            </a:r>
            <a:r>
              <a:rPr lang="en-US" sz="2000" dirty="0" smtClean="0">
                <a:solidFill>
                  <a:schemeClr val="tx2"/>
                </a:solidFill>
              </a:rPr>
              <a:t>Passed Senate (49-0) 18NOV13, House First Consideration 30APR13, Second Consideration 02JUN14</a:t>
            </a:r>
          </a:p>
          <a:p>
            <a:pPr marL="457200" indent="-457200">
              <a:lnSpc>
                <a:spcPts val="2880"/>
              </a:lnSpc>
              <a:buFont typeface="+mj-lt"/>
              <a:buAutoNum type="arabicPeriod"/>
            </a:pPr>
            <a:r>
              <a:rPr lang="en-US" sz="2000" dirty="0" smtClean="0"/>
              <a:t>Military Physician Incentive Program - SB 403/Sen. Hutchinson </a:t>
            </a:r>
            <a:r>
              <a:rPr lang="en-US" sz="2000" dirty="0" smtClean="0">
                <a:solidFill>
                  <a:schemeClr val="tx2"/>
                </a:solidFill>
              </a:rPr>
              <a:t>House First Consideration 30APR13, Second Consideration 02JUN14</a:t>
            </a:r>
          </a:p>
          <a:p>
            <a:pPr marL="457200" indent="-457200">
              <a:lnSpc>
                <a:spcPts val="2880"/>
              </a:lnSpc>
              <a:buFont typeface="+mj-lt"/>
              <a:buAutoNum type="arabicPeriod"/>
            </a:pPr>
            <a:r>
              <a:rPr lang="en-US" sz="2000" dirty="0" smtClean="0"/>
              <a:t>Military Family Relief Assistance – SB 923/Sen. Baker </a:t>
            </a:r>
            <a:r>
              <a:rPr lang="en-US" sz="2000" dirty="0" smtClean="0">
                <a:solidFill>
                  <a:schemeClr val="tx2"/>
                </a:solidFill>
              </a:rPr>
              <a:t>House First Consideration 30APR13, Second Consideration 02JUN14</a:t>
            </a:r>
          </a:p>
          <a:p>
            <a:pPr marL="457200" indent="-457200">
              <a:lnSpc>
                <a:spcPts val="2880"/>
              </a:lnSpc>
              <a:buFont typeface="+mj-lt"/>
              <a:buAutoNum type="arabicPeriod"/>
            </a:pPr>
            <a:r>
              <a:rPr lang="en-US" sz="2000" dirty="0" smtClean="0"/>
              <a:t>VTF Amendment</a:t>
            </a:r>
          </a:p>
          <a:p>
            <a:pPr marL="914400" lvl="1" indent="-457200">
              <a:lnSpc>
                <a:spcPts val="2880"/>
              </a:lnSpc>
              <a:buFont typeface="+mj-lt"/>
              <a:buAutoNum type="alphaLcPeriod"/>
            </a:pPr>
            <a:r>
              <a:rPr lang="en-US" sz="2000" dirty="0" smtClean="0"/>
              <a:t>VITNA</a:t>
            </a:r>
          </a:p>
          <a:p>
            <a:pPr marL="457200" indent="-457200">
              <a:lnSpc>
                <a:spcPts val="2880"/>
              </a:lnSpc>
              <a:buFont typeface="+mj-lt"/>
              <a:buAutoNum type="arabicPeriod"/>
            </a:pPr>
            <a:r>
              <a:rPr lang="en-US" sz="2000" dirty="0" smtClean="0"/>
              <a:t>Randolph-Sheppard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As of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27 May 14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38100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Proposed Legislative Priorities</a:t>
            </a:r>
          </a:p>
        </p:txBody>
      </p:sp>
      <p:sp>
        <p:nvSpPr>
          <p:cNvPr id="1062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1295400"/>
            <a:ext cx="830580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Motorcycle License Plate – SB 1146/Sen. Baker re-referred to Senate Appropriations 11DEC13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Volunteer Behavioral Health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SB 81/Sen. Greenleaf Senate final passage 23OCT13, referred to House Professional Licensure 29OCT13</a:t>
            </a:r>
          </a:p>
          <a:p>
            <a:pPr marL="914400" lvl="1" indent="-457200">
              <a:buFont typeface="+mj-lt"/>
              <a:buAutoNum type="arabicPeriod"/>
            </a:pPr>
            <a:endParaRPr lang="en-US" sz="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HB 43/Rep. Harper </a:t>
            </a:r>
            <a:r>
              <a:rPr lang="en-US" sz="2000" dirty="0" smtClean="0">
                <a:solidFill>
                  <a:schemeClr val="tx2"/>
                </a:solidFill>
              </a:rPr>
              <a:t>Passed House (199-0) 25JUN13, Senate First Consideration 07MAY14, Second Consideration 02JUN14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000" b="1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Sell/Convey - Hunt/Pine Grove Armories- </a:t>
            </a:r>
            <a:r>
              <a:rPr lang="en-US" sz="2000" dirty="0" smtClean="0">
                <a:solidFill>
                  <a:schemeClr val="tx2"/>
                </a:solidFill>
              </a:rPr>
              <a:t>HB 1945/Rep. Helm Third consideration/final passage 02JUN14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Youth Challenge Program 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  As of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27 May 14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9DC47195621748943E419562098934" ma:contentTypeVersion="7" ma:contentTypeDescription="Create a new document." ma:contentTypeScope="" ma:versionID="ff287e84c5cfdc416dca88a5926d5aea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da2308a0b4d714a3f08d4204759b388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  <xsd:element name="EmailSender" ma:index="10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Mail From" ma:hidden="true" ma:internalName="EmailFrom">
      <xsd:simpleType>
        <xsd:restriction base="dms:Text"/>
      </xsd:simpleType>
    </xsd:element>
    <xsd:element name="EmailSubject" ma:index="14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5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6F455A-967F-405A-AF89-AF61FD7DA5BB}"/>
</file>

<file path=customXml/itemProps2.xml><?xml version="1.0" encoding="utf-8"?>
<ds:datastoreItem xmlns:ds="http://schemas.openxmlformats.org/officeDocument/2006/customXml" ds:itemID="{05F111C3-FF1E-4EEB-83BD-0413B5D7EF45}"/>
</file>

<file path=customXml/itemProps3.xml><?xml version="1.0" encoding="utf-8"?>
<ds:datastoreItem xmlns:ds="http://schemas.openxmlformats.org/officeDocument/2006/customXml" ds:itemID="{1789E243-401A-4B99-97F2-B7CBC7E4D208}"/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1834</Words>
  <Application>Microsoft Office PowerPoint</Application>
  <PresentationFormat>On-screen Show (4:3)</PresentationFormat>
  <Paragraphs>509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Worksheet</vt:lpstr>
      <vt:lpstr>Chart</vt:lpstr>
      <vt:lpstr>CURRENT MOBILIZATIONS &amp; TOTAL DEPLOYMENTS</vt:lpstr>
      <vt:lpstr>UNIT MOBILIZATIONS / TOTAL DEPLOYMENTS</vt:lpstr>
      <vt:lpstr>Slide 3</vt:lpstr>
      <vt:lpstr>ACT 66 SUMMARY</vt:lpstr>
      <vt:lpstr>OUTREACH ENGAGEMENTS</vt:lpstr>
      <vt:lpstr>GOVERNOR’S ADVISORY COUNCIL ON VETERANS SERVICES</vt:lpstr>
      <vt:lpstr>Chief Counsel</vt:lpstr>
      <vt:lpstr>Current Legislative Priorities</vt:lpstr>
      <vt:lpstr>Proposed Legislative Priorities</vt:lpstr>
      <vt:lpstr>Current Legislation of Interest</vt:lpstr>
      <vt:lpstr>BUREAU OF VETERANS’ HOMES</vt:lpstr>
      <vt:lpstr>               PARALYZED PENSION</vt:lpstr>
      <vt:lpstr>               PARALYZED PENSION</vt:lpstr>
      <vt:lpstr>PERSIAN GULF BONUS PROGRAM SUMMARY</vt:lpstr>
      <vt:lpstr>PERSIAN GULF BONUS PROGRAM SUMMARY</vt:lpstr>
      <vt:lpstr>PERSIAN GULF BONUS PROGRAM SUMMARY</vt:lpstr>
      <vt:lpstr>PERSIAN GULF BONUS PROGRAM SUMMARY</vt:lpstr>
      <vt:lpstr>PERSIAN GULF BONUS PROGRAM SUMMARY</vt:lpstr>
      <vt:lpstr>PERSIAN GULF BONUS PROGRAM SUMMARY</vt:lpstr>
      <vt:lpstr>PERSIAN GULF BONUS PROGRAM SUMMARY</vt:lpstr>
      <vt:lpstr>PERSIAN GULF BONUS PROGRAM SUMMARY</vt:lpstr>
    </vt:vector>
  </TitlesOfParts>
  <Company>DMVA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rihamp</dc:creator>
  <cp:lastModifiedBy>sukenney</cp:lastModifiedBy>
  <cp:revision>78</cp:revision>
  <dcterms:created xsi:type="dcterms:W3CDTF">2014-05-22T15:39:43Z</dcterms:created>
  <dcterms:modified xsi:type="dcterms:W3CDTF">2014-06-04T19:24:39Z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0x010100FF9DC47195621748943E419562098934</vt:lpwstr>
  </property>
  <property fmtid="{D5CDD505-2E9C-101B-9397-08002B2CF9AE}" pid="3" name="Order">
    <vt:r8>5600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