
<file path=[Content_Types].xml><?xml version="1.0" encoding="utf-8"?>
<Types xmlns="http://schemas.openxmlformats.org/package/2006/content-types">
  <Default Extension="png" ContentType="image/png"/>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1" r:id="rId2"/>
    <p:sldId id="264" r:id="rId3"/>
    <p:sldId id="265" r:id="rId4"/>
    <p:sldId id="300" r:id="rId5"/>
    <p:sldId id="268" r:id="rId6"/>
    <p:sldId id="267" r:id="rId7"/>
    <p:sldId id="302" r:id="rId8"/>
    <p:sldId id="292" r:id="rId9"/>
    <p:sldId id="260" r:id="rId10"/>
    <p:sldId id="259"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8" r:id="rId24"/>
    <p:sldId id="285" r:id="rId25"/>
    <p:sldId id="286" r:id="rId26"/>
    <p:sldId id="287" r:id="rId27"/>
    <p:sldId id="289" r:id="rId28"/>
    <p:sldId id="290" r:id="rId29"/>
    <p:sldId id="294" r:id="rId30"/>
    <p:sldId id="295" r:id="rId31"/>
    <p:sldId id="296" r:id="rId32"/>
    <p:sldId id="297" r:id="rId33"/>
    <p:sldId id="298" r:id="rId34"/>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vfigclstrfs\fig_dept_folders\VA_Share\PROGRAMS\Program%20Slides\Oct%202013\Oct%2013%20Updated%20PVP%20Chart%20in%20Microsoft%20Office%20PowerPoi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6768558951965122E-2"/>
          <c:y val="0.21142857142857138"/>
          <c:w val="0.77292576419214065"/>
          <c:h val="0.70666666666666667"/>
        </c:manualLayout>
      </c:layout>
      <c:barChart>
        <c:barDir val="col"/>
        <c:grouping val="stacked"/>
        <c:ser>
          <c:idx val="0"/>
          <c:order val="0"/>
          <c:tx>
            <c:strRef>
              <c:f>Sheet1!$E$14</c:f>
              <c:strCache>
                <c:ptCount val="1"/>
                <c:pt idx="0">
                  <c:v>Expended</c:v>
                </c:pt>
              </c:strCache>
            </c:strRef>
          </c:tx>
          <c:dLbls>
            <c:dLbl>
              <c:idx val="0"/>
              <c:layout>
                <c:manualLayout>
                  <c:x val="-1.4637083646651743E-3"/>
                  <c:y val="-5.0793650793650932E-2"/>
                </c:manualLayout>
              </c:layout>
              <c:tx>
                <c:rich>
                  <a:bodyPr/>
                  <a:lstStyle/>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$4,850 Lapse</a:t>
                    </a:r>
                  </a:p>
                  <a:p>
                    <a:r>
                      <a:rPr lang="en-US" sz="1050" b="0" i="0" u="none" strike="noStrike" baseline="0">
                        <a:solidFill>
                          <a:srgbClr val="000000"/>
                        </a:solidFill>
                        <a:latin typeface="Arial"/>
                        <a:cs typeface="Arial"/>
                      </a:rPr>
                      <a:t>236 Claimants</a:t>
                    </a:r>
                  </a:p>
                  <a:p>
                    <a:r>
                      <a:rPr lang="en-US" sz="1050" b="0" i="0" u="none" strike="noStrike" baseline="0">
                        <a:solidFill>
                          <a:srgbClr val="000000"/>
                        </a:solidFill>
                        <a:latin typeface="Arial"/>
                        <a:cs typeface="Arial"/>
                      </a:rPr>
                      <a:t> $414, 150 Expended</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c:rich>
              </c:tx>
              <c:dLblPos val="ctr"/>
            </c:dLbl>
            <c:dLbl>
              <c:idx val="1"/>
              <c:layout/>
              <c:tx>
                <c:rich>
                  <a:bodyPr/>
                  <a:lstStyle/>
                  <a:p>
                    <a:r>
                      <a:rPr lang="en-US" sz="1050" b="0" i="0" u="none" strike="noStrike" baseline="0">
                        <a:solidFill>
                          <a:srgbClr val="000000"/>
                        </a:solidFill>
                        <a:latin typeface="Arial"/>
                        <a:cs typeface="Arial"/>
                      </a:rPr>
                      <a:t>245 Claimants</a:t>
                    </a:r>
                  </a:p>
                  <a:p>
                    <a:r>
                      <a:rPr lang="en-US" sz="1050" b="0" i="0" u="none" strike="noStrike" baseline="0">
                        <a:solidFill>
                          <a:srgbClr val="000000"/>
                        </a:solidFill>
                        <a:latin typeface="Arial"/>
                        <a:cs typeface="Arial"/>
                      </a:rPr>
                      <a:t>$531,150 Expended </a:t>
                    </a:r>
                  </a:p>
                  <a:p>
                    <a:r>
                      <a:rPr lang="en-US" sz="1050" b="0" i="0" u="none" strike="noStrike" baseline="0">
                        <a:solidFill>
                          <a:srgbClr val="000000"/>
                        </a:solidFill>
                        <a:latin typeface="Arial"/>
                        <a:cs typeface="Arial"/>
                      </a:rPr>
                      <a:t>(exceeded appropriation by $106,150)</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c:rich>
              </c:tx>
            </c:dLbl>
            <c:dLbl>
              <c:idx val="2"/>
              <c:layout>
                <c:manualLayout>
                  <c:x val="1.4635931211123341E-3"/>
                  <c:y val="-0.10920634920634974"/>
                </c:manualLayout>
              </c:layout>
              <c:tx>
                <c:rich>
                  <a:bodyPr/>
                  <a:lstStyle/>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810 Claimants </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$1,192,650 Expended</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(exceeded Appropriation </a:t>
                    </a:r>
                  </a:p>
                  <a:p>
                    <a:r>
                      <a:rPr lang="en-US" sz="1050" b="0" i="0" u="none" strike="noStrike" baseline="0">
                        <a:solidFill>
                          <a:srgbClr val="000000"/>
                        </a:solidFill>
                        <a:latin typeface="Arial"/>
                        <a:cs typeface="Arial"/>
                      </a:rPr>
                      <a:t>by</a:t>
                    </a:r>
                  </a:p>
                  <a:p>
                    <a:r>
                      <a:rPr lang="en-US" sz="1050" b="0" i="0" u="none" strike="noStrike" baseline="0">
                        <a:solidFill>
                          <a:srgbClr val="000000"/>
                        </a:solidFill>
                        <a:latin typeface="Arial"/>
                        <a:cs typeface="Arial"/>
                      </a:rPr>
                      <a:t>$737,650</a:t>
                    </a:r>
                  </a:p>
                </c:rich>
              </c:tx>
              <c:dLblPos val="ctr"/>
            </c:dLbl>
            <c:dLbl>
              <c:idx val="3"/>
              <c:layout>
                <c:manualLayout>
                  <c:x val="5.8224670797939393E-3"/>
                  <c:y val="8.1269841269841298E-2"/>
                </c:manualLayout>
              </c:layout>
              <c:tx>
                <c:rich>
                  <a:bodyPr/>
                  <a:lstStyle/>
                  <a:p>
                    <a:r>
                      <a:rPr lang="en-US"/>
                      <a:t>Exceded Appropriation by 
$843,000</a:t>
                    </a:r>
                  </a:p>
                </c:rich>
              </c:tx>
              <c:dLblPos val="ctr"/>
            </c:dLbl>
            <c:txPr>
              <a:bodyPr/>
              <a:lstStyle/>
              <a:p>
                <a:pPr>
                  <a:defRPr sz="1050" b="0" i="0" u="none" strike="noStrike" baseline="0">
                    <a:solidFill>
                      <a:srgbClr val="000000"/>
                    </a:solidFill>
                    <a:latin typeface="Arial"/>
                    <a:ea typeface="Arial"/>
                    <a:cs typeface="Arial"/>
                  </a:defRPr>
                </a:pPr>
                <a:endParaRPr lang="en-US"/>
              </a:p>
            </c:txPr>
            <c:showVal val="1"/>
            <c:showCatName val="1"/>
            <c:showSerName val="1"/>
          </c:dLbls>
          <c:cat>
            <c:strRef>
              <c:f>Sheet1!$F$13:$J$13</c:f>
              <c:strCache>
                <c:ptCount val="5"/>
                <c:pt idx="0">
                  <c:v>FY 10-11</c:v>
                </c:pt>
                <c:pt idx="1">
                  <c:v>FY 11-12</c:v>
                </c:pt>
                <c:pt idx="2">
                  <c:v>FY 12-13</c:v>
                </c:pt>
                <c:pt idx="3">
                  <c:v>FY 13-14</c:v>
                </c:pt>
                <c:pt idx="4">
                  <c:v> FY 14-15</c:v>
                </c:pt>
              </c:strCache>
            </c:strRef>
          </c:cat>
          <c:val>
            <c:numRef>
              <c:f>Sheet1!$F$14:$J$14</c:f>
              <c:numCache>
                <c:formatCode>0%</c:formatCode>
                <c:ptCount val="5"/>
                <c:pt idx="0">
                  <c:v>0.99</c:v>
                </c:pt>
                <c:pt idx="1">
                  <c:v>1.25</c:v>
                </c:pt>
                <c:pt idx="2">
                  <c:v>2.6212087912087907</c:v>
                </c:pt>
                <c:pt idx="3">
                  <c:v>1.6545031055900621</c:v>
                </c:pt>
                <c:pt idx="4">
                  <c:v>0.32639605818864498</c:v>
                </c:pt>
              </c:numCache>
            </c:numRef>
          </c:val>
        </c:ser>
        <c:ser>
          <c:idx val="1"/>
          <c:order val="1"/>
          <c:tx>
            <c:strRef>
              <c:f>Sheet1!$E$15</c:f>
              <c:strCache>
                <c:ptCount val="1"/>
                <c:pt idx="0">
                  <c:v>Projected Expenditure</c:v>
                </c:pt>
              </c:strCache>
            </c:strRef>
          </c:tx>
          <c:spPr>
            <a:solidFill>
              <a:srgbClr val="92D050"/>
            </a:solidFill>
          </c:spPr>
          <c:cat>
            <c:strRef>
              <c:f>Sheet1!$F$13:$J$13</c:f>
              <c:strCache>
                <c:ptCount val="5"/>
                <c:pt idx="0">
                  <c:v>FY 10-11</c:v>
                </c:pt>
                <c:pt idx="1">
                  <c:v>FY 11-12</c:v>
                </c:pt>
                <c:pt idx="2">
                  <c:v>FY 12-13</c:v>
                </c:pt>
                <c:pt idx="3">
                  <c:v>FY 13-14</c:v>
                </c:pt>
                <c:pt idx="4">
                  <c:v> FY 14-15</c:v>
                </c:pt>
              </c:strCache>
            </c:strRef>
          </c:cat>
          <c:val>
            <c:numRef>
              <c:f>Sheet1!$F$15:$J$15</c:f>
              <c:numCache>
                <c:formatCode>#,##0</c:formatCode>
                <c:ptCount val="5"/>
                <c:pt idx="0" formatCode="General">
                  <c:v>0</c:v>
                </c:pt>
                <c:pt idx="1">
                  <c:v>0</c:v>
                </c:pt>
                <c:pt idx="2" formatCode="0%">
                  <c:v>0</c:v>
                </c:pt>
                <c:pt idx="3" formatCode="0%">
                  <c:v>0</c:v>
                </c:pt>
                <c:pt idx="4" formatCode="0%">
                  <c:v>1.2135147817925858</c:v>
                </c:pt>
              </c:numCache>
            </c:numRef>
          </c:val>
        </c:ser>
        <c:ser>
          <c:idx val="2"/>
          <c:order val="2"/>
          <c:tx>
            <c:strRef>
              <c:f>Sheet1!$E$16</c:f>
              <c:strCache>
                <c:ptCount val="1"/>
                <c:pt idx="0">
                  <c:v>Lapse</c:v>
                </c:pt>
              </c:strCache>
            </c:strRef>
          </c:tx>
          <c:spPr>
            <a:solidFill>
              <a:srgbClr val="C00000"/>
            </a:solidFill>
          </c:spPr>
          <c:cat>
            <c:strRef>
              <c:f>Sheet1!$F$13:$J$13</c:f>
              <c:strCache>
                <c:ptCount val="5"/>
                <c:pt idx="0">
                  <c:v>FY 10-11</c:v>
                </c:pt>
                <c:pt idx="1">
                  <c:v>FY 11-12</c:v>
                </c:pt>
                <c:pt idx="2">
                  <c:v>FY 12-13</c:v>
                </c:pt>
                <c:pt idx="3">
                  <c:v>FY 13-14</c:v>
                </c:pt>
                <c:pt idx="4">
                  <c:v> FY 14-15</c:v>
                </c:pt>
              </c:strCache>
            </c:strRef>
          </c:cat>
          <c:val>
            <c:numRef>
              <c:f>Sheet1!$F$16:$H$16</c:f>
              <c:numCache>
                <c:formatCode>General</c:formatCode>
                <c:ptCount val="3"/>
                <c:pt idx="0" formatCode="0%">
                  <c:v>1.000000000000003E-2</c:v>
                </c:pt>
                <c:pt idx="1">
                  <c:v>0</c:v>
                </c:pt>
                <c:pt idx="2">
                  <c:v>0</c:v>
                </c:pt>
              </c:numCache>
            </c:numRef>
          </c:val>
        </c:ser>
        <c:gapWidth val="22"/>
        <c:overlap val="100"/>
        <c:axId val="80795904"/>
        <c:axId val="80814080"/>
      </c:barChart>
      <c:catAx>
        <c:axId val="80795904"/>
        <c:scaling>
          <c:orientation val="minMax"/>
        </c:scaling>
        <c:axPos val="b"/>
        <c:numFmt formatCode="General" sourceLinked="1"/>
        <c:tickLblPos val="nextTo"/>
        <c:txPr>
          <a:bodyPr rot="0" vert="horz"/>
          <a:lstStyle/>
          <a:p>
            <a:pPr>
              <a:defRPr sz="1050" b="0" i="0" u="none" strike="noStrike" baseline="0">
                <a:solidFill>
                  <a:srgbClr val="000000"/>
                </a:solidFill>
                <a:latin typeface="Arial"/>
                <a:ea typeface="Arial"/>
                <a:cs typeface="Arial"/>
              </a:defRPr>
            </a:pPr>
            <a:endParaRPr lang="en-US"/>
          </a:p>
        </c:txPr>
        <c:crossAx val="80814080"/>
        <c:crosses val="autoZero"/>
        <c:auto val="1"/>
        <c:lblAlgn val="ctr"/>
        <c:lblOffset val="100"/>
      </c:catAx>
      <c:valAx>
        <c:axId val="80814080"/>
        <c:scaling>
          <c:orientation val="minMax"/>
        </c:scaling>
        <c:axPos val="l"/>
        <c:majorGridlines/>
        <c:numFmt formatCode="0%" sourceLinked="1"/>
        <c:tickLblPos val="nextTo"/>
        <c:txPr>
          <a:bodyPr rot="0" vert="horz"/>
          <a:lstStyle/>
          <a:p>
            <a:pPr>
              <a:defRPr sz="1050" b="0" i="0" u="none" strike="noStrike" baseline="0">
                <a:solidFill>
                  <a:srgbClr val="000000"/>
                </a:solidFill>
                <a:latin typeface="Arial"/>
                <a:ea typeface="Arial"/>
                <a:cs typeface="Arial"/>
              </a:defRPr>
            </a:pPr>
            <a:endParaRPr lang="en-US"/>
          </a:p>
        </c:txPr>
        <c:crossAx val="80795904"/>
        <c:crosses val="autoZero"/>
        <c:crossBetween val="between"/>
      </c:valAx>
    </c:plotArea>
    <c:legend>
      <c:legendPos val="r"/>
      <c:layout>
        <c:manualLayout>
          <c:xMode val="edge"/>
          <c:yMode val="edge"/>
          <c:x val="0.82631507993319064"/>
          <c:y val="0.31743823688705658"/>
          <c:w val="0.16762431400620401"/>
          <c:h val="0.14819210098737701"/>
        </c:manualLayout>
      </c:layout>
      <c:txPr>
        <a:bodyPr/>
        <a:lstStyle/>
        <a:p>
          <a:pPr>
            <a:defRPr sz="965" b="0" i="0" u="none" strike="noStrike" baseline="0">
              <a:solidFill>
                <a:srgbClr val="000000"/>
              </a:solidFill>
              <a:latin typeface="Arial"/>
              <a:ea typeface="Arial"/>
              <a:cs typeface="Arial"/>
            </a:defRPr>
          </a:pPr>
          <a:endParaRPr lang="en-US"/>
        </a:p>
      </c:txPr>
    </c:legend>
    <c:plotVisOnly val="1"/>
    <c:dispBlanksAs val="gap"/>
  </c:chart>
  <c:txPr>
    <a:bodyPr/>
    <a:lstStyle/>
    <a:p>
      <a:pPr>
        <a:defRPr sz="1050" b="0" i="0" u="none" strike="noStrike" baseline="0">
          <a:solidFill>
            <a:srgbClr val="000000"/>
          </a:solidFill>
          <a:latin typeface="Arial"/>
          <a:ea typeface="Arial"/>
          <a:cs typeface="Arial"/>
        </a:defRPr>
      </a:pPr>
      <a:endParaRPr lang="en-US"/>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0.53607</cdr:x>
      <cdr:y>0.55047</cdr:y>
    </cdr:from>
    <cdr:to>
      <cdr:x>0.66816</cdr:x>
      <cdr:y>0.75238</cdr:y>
    </cdr:to>
    <cdr:sp macro="" textlink="">
      <cdr:nvSpPr>
        <cdr:cNvPr id="4" name="TextBox 3"/>
        <cdr:cNvSpPr txBox="1"/>
      </cdr:nvSpPr>
      <cdr:spPr>
        <a:xfrm xmlns:a="http://schemas.openxmlformats.org/drawingml/2006/main">
          <a:off x="4794594" y="2752700"/>
          <a:ext cx="1181409" cy="10096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1,444 Claimants</a:t>
          </a:r>
          <a:br>
            <a:rPr lang="en-US" sz="1100"/>
          </a:br>
          <a:r>
            <a:rPr lang="en-US" sz="1100"/>
            <a:t/>
          </a:r>
          <a:br>
            <a:rPr lang="en-US" sz="1100"/>
          </a:br>
          <a:r>
            <a:rPr lang="en-US" sz="1100"/>
            <a:t>Total Expended</a:t>
          </a:r>
          <a:br>
            <a:rPr lang="en-US" sz="1100"/>
          </a:br>
          <a:r>
            <a:rPr lang="en-US" sz="1100"/>
            <a:t>$2,131,000</a:t>
          </a:r>
          <a:br>
            <a:rPr lang="en-US" sz="1100"/>
          </a:br>
          <a:r>
            <a:rPr lang="en-US" sz="1100"/>
            <a:t/>
          </a:r>
          <a:br>
            <a:rPr lang="en-US" sz="1100"/>
          </a:br>
          <a:endParaRPr lang="en-US" sz="1100"/>
        </a:p>
      </cdr:txBody>
    </cdr:sp>
  </cdr:relSizeAnchor>
  <cdr:relSizeAnchor xmlns:cdr="http://schemas.openxmlformats.org/drawingml/2006/chartDrawing">
    <cdr:from>
      <cdr:x>0.05131</cdr:x>
      <cdr:y>0.01333</cdr:y>
    </cdr:from>
    <cdr:to>
      <cdr:x>0.93559</cdr:x>
      <cdr:y>0.19619</cdr:y>
    </cdr:to>
    <cdr:sp macro="" textlink="">
      <cdr:nvSpPr>
        <cdr:cNvPr id="5" name="TextBox 4"/>
        <cdr:cNvSpPr txBox="1"/>
      </cdr:nvSpPr>
      <cdr:spPr>
        <a:xfrm xmlns:a="http://schemas.openxmlformats.org/drawingml/2006/main">
          <a:off x="447675" y="66675"/>
          <a:ext cx="771524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0.06364</cdr:x>
      <cdr:y>0.00762</cdr:y>
    </cdr:from>
    <cdr:to>
      <cdr:x>0.83636</cdr:x>
      <cdr:y>0.22222</cdr:y>
    </cdr:to>
    <cdr:sp macro="" textlink="">
      <cdr:nvSpPr>
        <cdr:cNvPr id="6" name="TextBox 5"/>
        <cdr:cNvSpPr txBox="1"/>
      </cdr:nvSpPr>
      <cdr:spPr>
        <a:xfrm xmlns:a="http://schemas.openxmlformats.org/drawingml/2006/main">
          <a:off x="533399" y="36581"/>
          <a:ext cx="6477000" cy="10302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dirty="0"/>
            <a:t>Paralyzed Veterans Pension</a:t>
          </a:r>
        </a:p>
        <a:p xmlns:a="http://schemas.openxmlformats.org/drawingml/2006/main">
          <a:pPr algn="ctr"/>
          <a:r>
            <a:rPr lang="en-US" sz="2800" b="1" dirty="0"/>
            <a:t>$2,131,000</a:t>
          </a:r>
        </a:p>
      </cdr:txBody>
    </cdr:sp>
  </cdr:relSizeAnchor>
  <cdr:relSizeAnchor xmlns:cdr="http://schemas.openxmlformats.org/drawingml/2006/chartDrawing">
    <cdr:from>
      <cdr:x>0</cdr:x>
      <cdr:y>0</cdr:y>
    </cdr:from>
    <cdr:to>
      <cdr:x>0.00273</cdr:x>
      <cdr:y>0.00488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0.00273</cdr:x>
      <cdr:y>0.00488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0.68903</cdr:x>
      <cdr:y>0.58286</cdr:y>
    </cdr:from>
    <cdr:to>
      <cdr:x>0.81789</cdr:x>
      <cdr:y>0.81143</cdr:y>
    </cdr:to>
    <cdr:sp macro="" textlink="">
      <cdr:nvSpPr>
        <cdr:cNvPr id="9" name="TextBox 8"/>
        <cdr:cNvSpPr txBox="1"/>
      </cdr:nvSpPr>
      <cdr:spPr>
        <a:xfrm xmlns:a="http://schemas.openxmlformats.org/drawingml/2006/main">
          <a:off x="6162675" y="2914650"/>
          <a:ext cx="1152525"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1,560 Claimants</a:t>
          </a:r>
        </a:p>
        <a:p xmlns:a="http://schemas.openxmlformats.org/drawingml/2006/main">
          <a:endParaRPr lang="en-US" sz="1100"/>
        </a:p>
        <a:p xmlns:a="http://schemas.openxmlformats.org/drawingml/2006/main">
          <a:r>
            <a:rPr lang="en-US" sz="1100"/>
            <a:t>Total Expended</a:t>
          </a:r>
        </a:p>
        <a:p xmlns:a="http://schemas.openxmlformats.org/drawingml/2006/main">
          <a:r>
            <a:rPr lang="en-US" sz="1100"/>
            <a:t>$695,550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4F39A8A1-5FA1-4AC7-82F9-2BE0FE00147D}" type="datetimeFigureOut">
              <a:rPr lang="en-US" smtClean="0"/>
              <a:pPr/>
              <a:t>10/2/2014</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E2FBA102-9FFC-44CF-9A03-94EB8D1F205B}" type="slidenum">
              <a:rPr lang="en-US" smtClean="0"/>
              <a:pPr/>
              <a:t>‹#›</a:t>
            </a:fld>
            <a:endParaRPr lang="en-US"/>
          </a:p>
        </p:txBody>
      </p:sp>
    </p:spTree>
    <p:extLst>
      <p:ext uri="{BB962C8B-B14F-4D97-AF65-F5344CB8AC3E}">
        <p14:creationId xmlns="" xmlns:p14="http://schemas.microsoft.com/office/powerpoint/2010/main" val="352076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BA102-9FFC-44CF-9A03-94EB8D1F205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C462B-F0B5-4BD4-B84E-6F3638DA116F}"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097879-F235-4676-AFBD-39BBD3E01E5F}"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97879-F235-4676-AFBD-39BBD3E01E5F}"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97879-F235-4676-AFBD-39BBD3E01E5F}"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97879-F235-4676-AFBD-39BBD3E01E5F}"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097879-F235-4676-AFBD-39BBD3E01E5F}"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097879-F235-4676-AFBD-39BBD3E01E5F}"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097879-F235-4676-AFBD-39BBD3E01E5F}" type="datetimeFigureOut">
              <a:rPr lang="en-US" smtClean="0"/>
              <a:pPr/>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097879-F235-4676-AFBD-39BBD3E01E5F}" type="datetimeFigureOut">
              <a:rPr lang="en-US" smtClean="0"/>
              <a:pPr/>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97879-F235-4676-AFBD-39BBD3E01E5F}" type="datetimeFigureOut">
              <a:rPr lang="en-US" smtClean="0"/>
              <a:pPr/>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97879-F235-4676-AFBD-39BBD3E01E5F}"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97879-F235-4676-AFBD-39BBD3E01E5F}"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EF25-1E64-4379-9A9C-16859FCA2C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97879-F235-4676-AFBD-39BBD3E01E5F}" type="datetimeFigureOut">
              <a:rPr lang="en-US" smtClean="0"/>
              <a:pPr/>
              <a:t>10/2/2014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8EF25-1E64-4379-9A9C-16859FCA2C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Microsoft_Office_Excel_97-2003_Worksheet3.xls"/><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oleObject" Target="../embeddings/Microsoft_Office_Excel_97-2003_Worksheet4.xls"/><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oleObject" Target="../embeddings/Microsoft_Office_Excel_97-2003_Worksheet5.xls"/><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Microsoft_Office_Excel_97-2003_Worksheet6.xls"/><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Microsoft_Office_Excel_97-2003_Worksheet7.xls"/><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package" Target="../embeddings/Microsoft_Office_Excel_Worksheet1.xlsx"/><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Office_Excel_Worksheet2.xlsx"/><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http://www.donthatemiami.com/wp-content/uploads/2012/08/2009-usa-flag-graphics.jpg"/>
          <p:cNvPicPr>
            <a:picLocks noChangeAspect="1" noChangeArrowheads="1"/>
          </p:cNvPicPr>
          <p:nvPr/>
        </p:nvPicPr>
        <p:blipFill>
          <a:blip r:embed="rId3"/>
          <a:srcRect/>
          <a:stretch>
            <a:fillRect/>
          </a:stretch>
        </p:blipFill>
        <p:spPr bwMode="auto">
          <a:xfrm>
            <a:off x="914400" y="685800"/>
            <a:ext cx="7391400" cy="5410200"/>
          </a:xfrm>
          <a:prstGeom prst="rect">
            <a:avLst/>
          </a:prstGeom>
          <a:noFill/>
          <a:ln w="28575">
            <a:noFill/>
            <a:miter lim="800000"/>
            <a:headEnd/>
            <a:tailEnd/>
          </a:ln>
        </p:spPr>
      </p:pic>
      <p:sp>
        <p:nvSpPr>
          <p:cNvPr id="5" name="Rectangle 4"/>
          <p:cNvSpPr/>
          <p:nvPr/>
        </p:nvSpPr>
        <p:spPr>
          <a:xfrm>
            <a:off x="914400" y="2590800"/>
            <a:ext cx="7391400" cy="1508125"/>
          </a:xfrm>
          <a:prstGeom prst="rect">
            <a:avLst/>
          </a:prstGeom>
          <a:solidFill>
            <a:schemeClr val="bg1"/>
          </a:solidFill>
          <a:ln>
            <a:noFill/>
          </a:ln>
        </p:spPr>
        <p:txBody>
          <a:bodyPr>
            <a:spAutoFit/>
          </a:bodyPr>
          <a:lstStyle/>
          <a:p>
            <a:pPr algn="ctr">
              <a:defRPr/>
            </a:pPr>
            <a:endParaRPr lang="en-US" sz="600" b="1" dirty="0">
              <a:latin typeface="+mj-lt"/>
            </a:endParaRPr>
          </a:p>
          <a:p>
            <a:pPr algn="ctr">
              <a:defRPr/>
            </a:pPr>
            <a:r>
              <a:rPr lang="en-US" sz="3600" b="1" dirty="0">
                <a:latin typeface="+mj-lt"/>
              </a:rPr>
              <a:t>State Veterans Commission Meeting</a:t>
            </a:r>
          </a:p>
          <a:p>
            <a:pPr algn="ctr">
              <a:defRPr/>
            </a:pPr>
            <a:r>
              <a:rPr lang="en-US" sz="3600" b="1" dirty="0" smtClean="0">
                <a:latin typeface="+mj-lt"/>
              </a:rPr>
              <a:t>October 3, </a:t>
            </a:r>
            <a:r>
              <a:rPr lang="en-US" sz="3600" b="1" dirty="0">
                <a:latin typeface="+mj-lt"/>
              </a:rPr>
              <a:t>2014</a:t>
            </a:r>
          </a:p>
          <a:p>
            <a:pPr algn="ctr">
              <a:defRPr/>
            </a:pPr>
            <a:endParaRPr lang="en-US" sz="1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sp>
        <p:nvSpPr>
          <p:cNvPr id="5" name="Rectangle 5"/>
          <p:cNvSpPr txBox="1">
            <a:spLocks noChangeArrowheads="1"/>
          </p:cNvSpPr>
          <p:nvPr/>
        </p:nvSpPr>
        <p:spPr>
          <a:xfrm>
            <a:off x="457200" y="4572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BUREAU OF VETERANS’ HOMES</a:t>
            </a:r>
            <a:endParaRPr lang="en-US" sz="2000" b="1" dirty="0">
              <a:solidFill>
                <a:schemeClr val="bg1"/>
              </a:solidFill>
            </a:endParaRPr>
          </a:p>
        </p:txBody>
      </p:sp>
      <p:pic>
        <p:nvPicPr>
          <p:cNvPr id="6" name="Picture 25" descr="red bottom banner"/>
          <p:cNvPicPr>
            <a:picLocks noChangeAspect="1" noChangeArrowheads="1"/>
          </p:cNvPicPr>
          <p:nvPr/>
        </p:nvPicPr>
        <p:blipFill>
          <a:blip r:embed="rId3"/>
          <a:srcRect/>
          <a:stretch>
            <a:fillRect/>
          </a:stretch>
        </p:blipFill>
        <p:spPr bwMode="auto">
          <a:xfrm>
            <a:off x="457200" y="5946775"/>
            <a:ext cx="8382000" cy="377825"/>
          </a:xfrm>
          <a:prstGeom prst="rect">
            <a:avLst/>
          </a:prstGeom>
          <a:noFill/>
          <a:ln w="9525">
            <a:noFill/>
            <a:miter lim="800000"/>
            <a:headEnd/>
            <a:tailEnd/>
          </a:ln>
        </p:spPr>
      </p:pic>
      <p:sp>
        <p:nvSpPr>
          <p:cNvPr id="7" name="Text Box 15"/>
          <p:cNvSpPr txBox="1">
            <a:spLocks noChangeArrowheads="1"/>
          </p:cNvSpPr>
          <p:nvPr/>
        </p:nvSpPr>
        <p:spPr bwMode="auto">
          <a:xfrm>
            <a:off x="381000" y="59433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n-lt"/>
              </a:rPr>
              <a:t>As of </a:t>
            </a:r>
            <a:r>
              <a:rPr lang="en-US" sz="1600" dirty="0" smtClean="0">
                <a:solidFill>
                  <a:schemeClr val="bg1"/>
                </a:solidFill>
                <a:latin typeface="+mn-lt"/>
              </a:rPr>
              <a:t>30 Sept </a:t>
            </a:r>
            <a:r>
              <a:rPr lang="en-US" sz="1600" dirty="0">
                <a:solidFill>
                  <a:schemeClr val="bg1"/>
                </a:solidFill>
                <a:latin typeface="+mn-lt"/>
              </a:rPr>
              <a:t>14</a:t>
            </a:r>
          </a:p>
        </p:txBody>
      </p:sp>
      <p:sp>
        <p:nvSpPr>
          <p:cNvPr id="8"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3" name="TextBox 2"/>
          <p:cNvSpPr txBox="1"/>
          <p:nvPr/>
        </p:nvSpPr>
        <p:spPr>
          <a:xfrm>
            <a:off x="457200" y="1127641"/>
            <a:ext cx="8382000" cy="4739759"/>
          </a:xfrm>
          <a:prstGeom prst="rect">
            <a:avLst/>
          </a:prstGeom>
          <a:noFill/>
        </p:spPr>
        <p:txBody>
          <a:bodyPr wrap="square" rtlCol="0">
            <a:spAutoFit/>
          </a:bodyPr>
          <a:lstStyle/>
          <a:p>
            <a:endParaRPr lang="en-US" b="1" dirty="0" smtClean="0"/>
          </a:p>
          <a:p>
            <a:endParaRPr lang="en-US" b="1" dirty="0" smtClean="0"/>
          </a:p>
          <a:p>
            <a:r>
              <a:rPr lang="en-US" b="1" dirty="0" smtClean="0"/>
              <a:t>Licensure - Gino J. </a:t>
            </a:r>
            <a:r>
              <a:rPr lang="en-US" b="1" dirty="0" err="1" smtClean="0"/>
              <a:t>Merli</a:t>
            </a:r>
            <a:r>
              <a:rPr lang="en-US" b="1" dirty="0" smtClean="0"/>
              <a:t> Veterans’ Center -  Scranton PA</a:t>
            </a:r>
          </a:p>
          <a:p>
            <a:r>
              <a:rPr lang="en-US" sz="1600" dirty="0"/>
              <a:t>Based on the DOH re-inspection on 9/18/2014 GMVC cleared all Federal deficiencies previously noted.  No denial of payment will be incurred.  </a:t>
            </a:r>
            <a:r>
              <a:rPr lang="en-US" sz="1600" dirty="0" smtClean="0"/>
              <a:t>GMVC </a:t>
            </a:r>
            <a:r>
              <a:rPr lang="en-US" sz="1600" dirty="0"/>
              <a:t>remains on Provisional Licensure at this time with a compliance date of December 20, 2014.  </a:t>
            </a:r>
            <a:r>
              <a:rPr lang="en-US" sz="1600" dirty="0" smtClean="0"/>
              <a:t>The Department of Health will conduct a monitor visit of the home and annual survey prior to removal</a:t>
            </a:r>
            <a:r>
              <a:rPr lang="en-US" dirty="0" smtClean="0"/>
              <a:t>. </a:t>
            </a:r>
          </a:p>
          <a:p>
            <a:endParaRPr lang="en-US" dirty="0"/>
          </a:p>
          <a:p>
            <a:r>
              <a:rPr lang="en-US" b="1" dirty="0" smtClean="0"/>
              <a:t>Licensure – Southeastern Veterans’ Center- Spring City PA</a:t>
            </a:r>
          </a:p>
          <a:p>
            <a:r>
              <a:rPr lang="en-US" sz="1600" dirty="0"/>
              <a:t>Based on a Medicaid Recertification Compliance Survey completed on August 15, 2014, it was determined that the Southeastern Veterans Center (SEVC) was not in compliance with the requirements for Long Term Care Facilities and the Commonwealth of Pennsylvania Long Term Licensure Regulations.  SEVC obtained 12 deficiencies during this annual inspection, the state average for an annual inspection is 6.7 deficiencies</a:t>
            </a:r>
            <a:r>
              <a:rPr lang="en-US" sz="1600" dirty="0" smtClean="0"/>
              <a:t>.</a:t>
            </a:r>
          </a:p>
          <a:p>
            <a:endParaRPr lang="en-US" sz="1600" dirty="0"/>
          </a:p>
          <a:p>
            <a:r>
              <a:rPr lang="en-US" sz="1600" dirty="0"/>
              <a:t>A Plan of Correction to remedy the deficiencies has been developed by the SEVC management and staff and has been accepted by DOH. Date certain for re-inspection is October 8, 2014.  </a:t>
            </a:r>
            <a:endParaRPr lang="en-US" b="1" dirty="0"/>
          </a:p>
          <a:p>
            <a:endParaRPr lang="en-US" dirty="0" smtClean="0"/>
          </a:p>
        </p:txBody>
      </p:sp>
    </p:spTree>
    <p:extLst>
      <p:ext uri="{BB962C8B-B14F-4D97-AF65-F5344CB8AC3E}">
        <p14:creationId xmlns="" xmlns:p14="http://schemas.microsoft.com/office/powerpoint/2010/main" val="4133967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2053"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2054"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2055"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2056"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2057"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EMERGENCY ASSISTANCE</a:t>
              </a:r>
            </a:p>
          </p:txBody>
        </p:sp>
      </p:grpSp>
      <p:sp>
        <p:nvSpPr>
          <p:cNvPr id="14" name="Title 1"/>
          <p:cNvSpPr txBox="1">
            <a:spLocks/>
          </p:cNvSpPr>
          <p:nvPr/>
        </p:nvSpPr>
        <p:spPr bwMode="auto">
          <a:xfrm>
            <a:off x="1981200" y="1066800"/>
            <a:ext cx="4267200" cy="427038"/>
          </a:xfrm>
          <a:prstGeom prst="rect">
            <a:avLst/>
          </a:prstGeom>
          <a:noFill/>
          <a:ln w="9525">
            <a:noFill/>
            <a:miter lim="800000"/>
            <a:headEnd/>
            <a:tailEnd/>
          </a:ln>
        </p:spPr>
        <p:txBody>
          <a:bodyPr anchor="ctr">
            <a:normAutofit fontScale="25000" lnSpcReduction="20000"/>
          </a:bodyPr>
          <a:lstStyle/>
          <a:p>
            <a:pPr algn="ctr" fontAlgn="auto">
              <a:spcAft>
                <a:spcPts val="0"/>
              </a:spcAft>
              <a:defRPr/>
            </a:pPr>
            <a:r>
              <a:rPr lang="en-US" sz="4400" dirty="0">
                <a:latin typeface="+mj-lt"/>
                <a:ea typeface="+mj-ea"/>
                <a:cs typeface="+mj-cs"/>
              </a:rPr>
              <a:t/>
            </a:r>
            <a:br>
              <a:rPr lang="en-US" sz="4400" dirty="0">
                <a:latin typeface="+mj-lt"/>
                <a:ea typeface="+mj-ea"/>
                <a:cs typeface="+mj-cs"/>
              </a:rPr>
            </a:br>
            <a:r>
              <a:rPr lang="en-US" sz="12800" dirty="0" smtClean="0">
                <a:latin typeface="+mj-lt"/>
                <a:ea typeface="+mj-ea"/>
                <a:cs typeface="+mj-cs"/>
              </a:rPr>
              <a:t>$0</a:t>
            </a:r>
            <a:endParaRPr lang="en-US" sz="4400" dirty="0">
              <a:latin typeface="+mj-lt"/>
              <a:ea typeface="+mj-ea"/>
              <a:cs typeface="+mj-cs"/>
            </a:endParaRPr>
          </a:p>
        </p:txBody>
      </p:sp>
      <p:graphicFrame>
        <p:nvGraphicFramePr>
          <p:cNvPr id="2050" name="Content Placeholder 3"/>
          <p:cNvGraphicFramePr>
            <a:graphicFrameLocks noGrp="1"/>
          </p:cNvGraphicFramePr>
          <p:nvPr/>
        </p:nvGraphicFramePr>
        <p:xfrm>
          <a:off x="533400" y="1530350"/>
          <a:ext cx="8305800" cy="3519488"/>
        </p:xfrm>
        <a:graphic>
          <a:graphicData uri="http://schemas.openxmlformats.org/presentationml/2006/ole">
            <p:oleObj spid="_x0000_s50178" name="Worksheet" r:id="rId5" imgW="7153359" imgH="2866910" progId="Excel.Sheet.8">
              <p:embed/>
            </p:oleObj>
          </a:graphicData>
        </a:graphic>
      </p:graphicFrame>
      <p:sp>
        <p:nvSpPr>
          <p:cNvPr id="2061" name="TextBox 4"/>
          <p:cNvSpPr txBox="1">
            <a:spLocks noChangeArrowheads="1"/>
          </p:cNvSpPr>
          <p:nvPr/>
        </p:nvSpPr>
        <p:spPr bwMode="auto">
          <a:xfrm>
            <a:off x="1600200" y="5105400"/>
            <a:ext cx="1524000" cy="369888"/>
          </a:xfrm>
          <a:prstGeom prst="rect">
            <a:avLst/>
          </a:prstGeom>
          <a:noFill/>
          <a:ln w="9525">
            <a:noFill/>
            <a:miter lim="800000"/>
            <a:headEnd/>
            <a:tailEnd/>
          </a:ln>
        </p:spPr>
        <p:txBody>
          <a:bodyPr>
            <a:spAutoFit/>
          </a:bodyPr>
          <a:lstStyle/>
          <a:p>
            <a:r>
              <a:rPr lang="en-US" dirty="0" smtClean="0">
                <a:latin typeface="Calibri" pitchFamily="34" charset="0"/>
              </a:rPr>
              <a:t>305 </a:t>
            </a:r>
            <a:r>
              <a:rPr lang="en-US" dirty="0">
                <a:latin typeface="Calibri" pitchFamily="34" charset="0"/>
              </a:rPr>
              <a:t>Claimants</a:t>
            </a:r>
          </a:p>
        </p:txBody>
      </p:sp>
      <p:sp>
        <p:nvSpPr>
          <p:cNvPr id="2062" name="TextBox 5"/>
          <p:cNvSpPr txBox="1">
            <a:spLocks noChangeArrowheads="1"/>
          </p:cNvSpPr>
          <p:nvPr/>
        </p:nvSpPr>
        <p:spPr bwMode="auto">
          <a:xfrm>
            <a:off x="3429000" y="5105400"/>
            <a:ext cx="1524000" cy="369888"/>
          </a:xfrm>
          <a:prstGeom prst="rect">
            <a:avLst/>
          </a:prstGeom>
          <a:noFill/>
          <a:ln w="9525">
            <a:noFill/>
            <a:miter lim="800000"/>
            <a:headEnd/>
            <a:tailEnd/>
          </a:ln>
        </p:spPr>
        <p:txBody>
          <a:bodyPr>
            <a:spAutoFit/>
          </a:bodyPr>
          <a:lstStyle/>
          <a:p>
            <a:r>
              <a:rPr lang="en-US" dirty="0" smtClean="0">
                <a:latin typeface="Calibri" pitchFamily="34" charset="0"/>
              </a:rPr>
              <a:t>229 </a:t>
            </a:r>
            <a:r>
              <a:rPr lang="en-US" dirty="0">
                <a:latin typeface="Calibri" pitchFamily="34" charset="0"/>
              </a:rPr>
              <a:t>Claimants</a:t>
            </a:r>
          </a:p>
        </p:txBody>
      </p:sp>
      <p:sp>
        <p:nvSpPr>
          <p:cNvPr id="2063" name="TextBox 6"/>
          <p:cNvSpPr txBox="1">
            <a:spLocks noChangeArrowheads="1"/>
          </p:cNvSpPr>
          <p:nvPr/>
        </p:nvSpPr>
        <p:spPr bwMode="auto">
          <a:xfrm>
            <a:off x="5181600" y="5105400"/>
            <a:ext cx="1524000" cy="646113"/>
          </a:xfrm>
          <a:prstGeom prst="rect">
            <a:avLst/>
          </a:prstGeom>
          <a:noFill/>
          <a:ln w="9525">
            <a:noFill/>
            <a:miter lim="800000"/>
            <a:headEnd/>
            <a:tailEnd/>
          </a:ln>
        </p:spPr>
        <p:txBody>
          <a:bodyPr>
            <a:spAutoFit/>
          </a:bodyPr>
          <a:lstStyle/>
          <a:p>
            <a:pPr algn="ctr"/>
            <a:r>
              <a:rPr lang="en-US" dirty="0" smtClean="0">
                <a:latin typeface="Calibri" pitchFamily="34" charset="0"/>
              </a:rPr>
              <a:t>10 </a:t>
            </a:r>
            <a:r>
              <a:rPr lang="en-US" dirty="0">
                <a:latin typeface="Calibri" pitchFamily="34" charset="0"/>
              </a:rPr>
              <a:t>Claimants</a:t>
            </a:r>
            <a:br>
              <a:rPr lang="en-US" dirty="0">
                <a:latin typeface="Calibri" pitchFamily="34" charset="0"/>
              </a:rPr>
            </a:br>
            <a:r>
              <a:rPr lang="en-US" dirty="0">
                <a:latin typeface="Calibri" pitchFamily="34" charset="0"/>
              </a:rPr>
              <a:t>Projected</a:t>
            </a:r>
          </a:p>
        </p:txBody>
      </p:sp>
      <p:sp>
        <p:nvSpPr>
          <p:cNvPr id="2064" name="TextBox 7"/>
          <p:cNvSpPr txBox="1">
            <a:spLocks noChangeArrowheads="1"/>
          </p:cNvSpPr>
          <p:nvPr/>
        </p:nvSpPr>
        <p:spPr bwMode="auto">
          <a:xfrm>
            <a:off x="6324600" y="3863975"/>
            <a:ext cx="2514600" cy="708025"/>
          </a:xfrm>
          <a:prstGeom prst="rect">
            <a:avLst/>
          </a:prstGeom>
          <a:noFill/>
          <a:ln w="9525">
            <a:noFill/>
            <a:miter lim="800000"/>
            <a:headEnd/>
            <a:tailEnd/>
          </a:ln>
        </p:spPr>
        <p:txBody>
          <a:bodyPr>
            <a:spAutoFit/>
          </a:bodyPr>
          <a:lstStyle/>
          <a:p>
            <a:pPr algn="ctr"/>
            <a:r>
              <a:rPr lang="en-US" sz="2000" dirty="0" smtClean="0">
                <a:latin typeface="Calibri" pitchFamily="34" charset="0"/>
              </a:rPr>
              <a:t>10 </a:t>
            </a:r>
            <a:r>
              <a:rPr lang="en-US" sz="2000" dirty="0">
                <a:latin typeface="Calibri" pitchFamily="34" charset="0"/>
              </a:rPr>
              <a:t>Claimants </a:t>
            </a:r>
          </a:p>
          <a:p>
            <a:pPr algn="ctr"/>
            <a:r>
              <a:rPr lang="en-US" sz="2000" dirty="0">
                <a:latin typeface="Calibri" pitchFamily="34" charset="0"/>
              </a:rPr>
              <a:t>on the program</a:t>
            </a:r>
          </a:p>
        </p:txBody>
      </p:sp>
      <p:sp>
        <p:nvSpPr>
          <p:cNvPr id="2065" name="TextBox 11"/>
          <p:cNvSpPr txBox="1">
            <a:spLocks noChangeArrowheads="1"/>
          </p:cNvSpPr>
          <p:nvPr/>
        </p:nvSpPr>
        <p:spPr bwMode="auto">
          <a:xfrm>
            <a:off x="6248400" y="1752600"/>
            <a:ext cx="2590800" cy="2032000"/>
          </a:xfrm>
          <a:prstGeom prst="rect">
            <a:avLst/>
          </a:prstGeom>
          <a:noFill/>
          <a:ln w="9525">
            <a:noFill/>
            <a:miter lim="800000"/>
            <a:headEnd/>
            <a:tailEnd/>
          </a:ln>
        </p:spPr>
        <p:txBody>
          <a:bodyPr>
            <a:spAutoFit/>
          </a:bodyPr>
          <a:lstStyle/>
          <a:p>
            <a:pPr algn="ctr"/>
            <a:r>
              <a:rPr lang="en-US" dirty="0"/>
              <a:t>Lapse </a:t>
            </a:r>
            <a:r>
              <a:rPr lang="en-US" dirty="0" smtClean="0"/>
              <a:t>$0</a:t>
            </a:r>
            <a:endParaRPr lang="en-US" dirty="0"/>
          </a:p>
          <a:p>
            <a:pPr algn="ctr"/>
            <a:endParaRPr lang="en-US" dirty="0"/>
          </a:p>
          <a:p>
            <a:pPr algn="ctr"/>
            <a:r>
              <a:rPr lang="en-US" dirty="0"/>
              <a:t>Projected Expenditures</a:t>
            </a:r>
          </a:p>
          <a:p>
            <a:pPr algn="ctr"/>
            <a:r>
              <a:rPr lang="en-US" dirty="0" smtClean="0"/>
              <a:t>$ 2,905</a:t>
            </a:r>
            <a:endParaRPr lang="en-US" dirty="0"/>
          </a:p>
          <a:p>
            <a:pPr algn="ctr"/>
            <a:endParaRPr lang="en-US" dirty="0"/>
          </a:p>
          <a:p>
            <a:pPr algn="ctr"/>
            <a:endParaRPr lang="en-US" dirty="0"/>
          </a:p>
          <a:p>
            <a:pPr algn="ctr"/>
            <a:r>
              <a:rPr lang="en-US" dirty="0"/>
              <a:t>Expended </a:t>
            </a:r>
            <a:r>
              <a:rPr lang="en-US" dirty="0" smtClean="0"/>
              <a:t>$ 20,384</a:t>
            </a:r>
            <a:endParaRPr lang="en-US" sz="1600" dirty="0"/>
          </a:p>
        </p:txBody>
      </p:sp>
      <p:grpSp>
        <p:nvGrpSpPr>
          <p:cNvPr id="3" name="Group 20"/>
          <p:cNvGrpSpPr>
            <a:grpSpLocks/>
          </p:cNvGrpSpPr>
          <p:nvPr/>
        </p:nvGrpSpPr>
        <p:grpSpPr bwMode="auto">
          <a:xfrm>
            <a:off x="457200" y="5986046"/>
            <a:ext cx="8382000" cy="414754"/>
            <a:chOff x="457200" y="5986046"/>
            <a:chExt cx="8382000" cy="414754"/>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5" name="Rectangle 24"/>
            <p:cNvSpPr/>
            <p:nvPr/>
          </p:nvSpPr>
          <p:spPr>
            <a:xfrm>
              <a:off x="457200" y="5986046"/>
              <a:ext cx="1459054" cy="338554"/>
            </a:xfrm>
            <a:prstGeom prst="rect">
              <a:avLst/>
            </a:prstGeom>
          </p:spPr>
          <p:txBody>
            <a:bodyPr wrap="none">
              <a:spAutoFit/>
            </a:bodyPr>
            <a:lstStyle/>
            <a:p>
              <a:pPr>
                <a:defRPr/>
              </a:pPr>
              <a:r>
                <a:rPr lang="en-US" sz="1600" dirty="0">
                  <a:solidFill>
                    <a:schemeClr val="bg1"/>
                  </a:solidFill>
                  <a:latin typeface="+mj-lt"/>
                  <a:cs typeface="Times New Roman" pitchFamily="18" charset="0"/>
                </a:rPr>
                <a:t>As of </a:t>
              </a:r>
              <a:r>
                <a:rPr lang="en-US" sz="1600" dirty="0" smtClean="0">
                  <a:solidFill>
                    <a:schemeClr val="bg1"/>
                  </a:solidFill>
                  <a:latin typeface="+mj-lt"/>
                  <a:cs typeface="Times New Roman" pitchFamily="18" charset="0"/>
                </a:rPr>
                <a:t>19 SEP 14</a:t>
              </a:r>
              <a:endParaRPr lang="en-US" sz="1600" dirty="0">
                <a:solidFill>
                  <a:schemeClr val="bg1"/>
                </a:solidFill>
                <a:latin typeface="+mj-lt"/>
                <a:cs typeface="Times New Roman" pitchFamily="18"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2053"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2054"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2055"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2056"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2057"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smtClean="0">
                  <a:solidFill>
                    <a:schemeClr val="bg1"/>
                  </a:solidFill>
                  <a:latin typeface="+mj-lt"/>
                  <a:ea typeface="+mj-ea"/>
                  <a:cs typeface="+mj-cs"/>
                </a:rPr>
                <a:t>VETERANS TEMPORARY ASSISTANCE</a:t>
              </a:r>
              <a:endParaRPr lang="en-US" sz="2000" b="1" dirty="0">
                <a:solidFill>
                  <a:schemeClr val="bg1"/>
                </a:solidFill>
                <a:latin typeface="+mj-lt"/>
                <a:ea typeface="+mj-ea"/>
                <a:cs typeface="+mj-cs"/>
              </a:endParaRPr>
            </a:p>
          </p:txBody>
        </p:sp>
      </p:grpSp>
      <p:sp>
        <p:nvSpPr>
          <p:cNvPr id="14" name="Title 1"/>
          <p:cNvSpPr txBox="1">
            <a:spLocks/>
          </p:cNvSpPr>
          <p:nvPr/>
        </p:nvSpPr>
        <p:spPr bwMode="auto">
          <a:xfrm>
            <a:off x="1295400" y="1143000"/>
            <a:ext cx="5638800" cy="427038"/>
          </a:xfrm>
          <a:prstGeom prst="rect">
            <a:avLst/>
          </a:prstGeom>
          <a:noFill/>
          <a:ln w="9525">
            <a:noFill/>
            <a:miter lim="800000"/>
            <a:headEnd/>
            <a:tailEnd/>
          </a:ln>
        </p:spPr>
        <p:txBody>
          <a:bodyPr anchor="ctr">
            <a:normAutofit fontScale="25000" lnSpcReduction="20000"/>
          </a:bodyPr>
          <a:lstStyle/>
          <a:p>
            <a:pPr algn="ctr" fontAlgn="auto">
              <a:spcAft>
                <a:spcPts val="0"/>
              </a:spcAft>
              <a:defRPr/>
            </a:pPr>
            <a:r>
              <a:rPr lang="en-US" sz="4400" dirty="0">
                <a:latin typeface="+mj-lt"/>
                <a:ea typeface="+mj-ea"/>
                <a:cs typeface="+mj-cs"/>
              </a:rPr>
              <a:t/>
            </a:r>
            <a:br>
              <a:rPr lang="en-US" sz="4400" dirty="0">
                <a:latin typeface="+mj-lt"/>
                <a:ea typeface="+mj-ea"/>
                <a:cs typeface="+mj-cs"/>
              </a:rPr>
            </a:br>
            <a:r>
              <a:rPr lang="en-US" sz="12800" dirty="0" smtClean="0">
                <a:latin typeface="+mj-lt"/>
                <a:ea typeface="+mj-ea"/>
                <a:cs typeface="+mj-cs"/>
              </a:rPr>
              <a:t>$400,000</a:t>
            </a:r>
            <a:endParaRPr lang="en-US" sz="4400" dirty="0">
              <a:latin typeface="+mj-lt"/>
              <a:ea typeface="+mj-ea"/>
              <a:cs typeface="+mj-cs"/>
            </a:endParaRPr>
          </a:p>
        </p:txBody>
      </p:sp>
      <p:graphicFrame>
        <p:nvGraphicFramePr>
          <p:cNvPr id="2050" name="Content Placeholder 3"/>
          <p:cNvGraphicFramePr>
            <a:graphicFrameLocks noGrp="1"/>
          </p:cNvGraphicFramePr>
          <p:nvPr/>
        </p:nvGraphicFramePr>
        <p:xfrm>
          <a:off x="533399" y="1638300"/>
          <a:ext cx="8229601" cy="3543300"/>
        </p:xfrm>
        <a:graphic>
          <a:graphicData uri="http://schemas.openxmlformats.org/presentationml/2006/ole">
            <p:oleObj spid="_x0000_s51202" name="Worksheet" r:id="rId5" imgW="7258016" imgH="2914732" progId="Excel.Sheet.8">
              <p:embed/>
            </p:oleObj>
          </a:graphicData>
        </a:graphic>
      </p:graphicFrame>
      <p:sp>
        <p:nvSpPr>
          <p:cNvPr id="2062" name="TextBox 5"/>
          <p:cNvSpPr txBox="1">
            <a:spLocks noChangeArrowheads="1"/>
          </p:cNvSpPr>
          <p:nvPr/>
        </p:nvSpPr>
        <p:spPr bwMode="auto">
          <a:xfrm>
            <a:off x="3352800" y="5181600"/>
            <a:ext cx="1524000" cy="646331"/>
          </a:xfrm>
          <a:prstGeom prst="rect">
            <a:avLst/>
          </a:prstGeom>
          <a:noFill/>
          <a:ln w="9525">
            <a:noFill/>
            <a:miter lim="800000"/>
            <a:headEnd/>
            <a:tailEnd/>
          </a:ln>
        </p:spPr>
        <p:txBody>
          <a:bodyPr>
            <a:spAutoFit/>
          </a:bodyPr>
          <a:lstStyle/>
          <a:p>
            <a:pPr algn="ctr"/>
            <a:r>
              <a:rPr lang="en-US" dirty="0" smtClean="0">
                <a:latin typeface="Calibri" pitchFamily="34" charset="0"/>
              </a:rPr>
              <a:t>400 Claimants</a:t>
            </a:r>
            <a:br>
              <a:rPr lang="en-US" dirty="0" smtClean="0">
                <a:latin typeface="Calibri" pitchFamily="34" charset="0"/>
              </a:rPr>
            </a:br>
            <a:r>
              <a:rPr lang="en-US" dirty="0" smtClean="0">
                <a:latin typeface="Calibri" pitchFamily="34" charset="0"/>
              </a:rPr>
              <a:t>Projected</a:t>
            </a:r>
            <a:endParaRPr lang="en-US" dirty="0">
              <a:latin typeface="Calibri" pitchFamily="34" charset="0"/>
            </a:endParaRPr>
          </a:p>
        </p:txBody>
      </p:sp>
      <p:sp>
        <p:nvSpPr>
          <p:cNvPr id="2064" name="TextBox 7"/>
          <p:cNvSpPr txBox="1">
            <a:spLocks noChangeArrowheads="1"/>
          </p:cNvSpPr>
          <p:nvPr/>
        </p:nvSpPr>
        <p:spPr bwMode="auto">
          <a:xfrm>
            <a:off x="6324600" y="3863975"/>
            <a:ext cx="2514600" cy="708025"/>
          </a:xfrm>
          <a:prstGeom prst="rect">
            <a:avLst/>
          </a:prstGeom>
          <a:noFill/>
          <a:ln w="9525">
            <a:noFill/>
            <a:miter lim="800000"/>
            <a:headEnd/>
            <a:tailEnd/>
          </a:ln>
        </p:spPr>
        <p:txBody>
          <a:bodyPr>
            <a:spAutoFit/>
          </a:bodyPr>
          <a:lstStyle/>
          <a:p>
            <a:pPr algn="ctr"/>
            <a:r>
              <a:rPr lang="en-US" sz="2000" dirty="0" smtClean="0">
                <a:latin typeface="Calibri" pitchFamily="34" charset="0"/>
              </a:rPr>
              <a:t>41 </a:t>
            </a:r>
            <a:r>
              <a:rPr lang="en-US" sz="2000" dirty="0">
                <a:latin typeface="Calibri" pitchFamily="34" charset="0"/>
              </a:rPr>
              <a:t>Claimants </a:t>
            </a:r>
          </a:p>
          <a:p>
            <a:pPr algn="ctr"/>
            <a:r>
              <a:rPr lang="en-US" sz="2000" dirty="0">
                <a:latin typeface="Calibri" pitchFamily="34" charset="0"/>
              </a:rPr>
              <a:t>on the program</a:t>
            </a:r>
          </a:p>
        </p:txBody>
      </p:sp>
      <p:sp>
        <p:nvSpPr>
          <p:cNvPr id="2065" name="TextBox 11"/>
          <p:cNvSpPr txBox="1">
            <a:spLocks noChangeArrowheads="1"/>
          </p:cNvSpPr>
          <p:nvPr/>
        </p:nvSpPr>
        <p:spPr bwMode="auto">
          <a:xfrm>
            <a:off x="6248400" y="1752600"/>
            <a:ext cx="2590800" cy="2032000"/>
          </a:xfrm>
          <a:prstGeom prst="rect">
            <a:avLst/>
          </a:prstGeom>
          <a:noFill/>
          <a:ln w="9525">
            <a:noFill/>
            <a:miter lim="800000"/>
            <a:headEnd/>
            <a:tailEnd/>
          </a:ln>
        </p:spPr>
        <p:txBody>
          <a:bodyPr>
            <a:spAutoFit/>
          </a:bodyPr>
          <a:lstStyle/>
          <a:p>
            <a:pPr algn="ctr"/>
            <a:r>
              <a:rPr lang="en-US" dirty="0"/>
              <a:t>Lapse </a:t>
            </a:r>
            <a:r>
              <a:rPr lang="en-US" dirty="0" smtClean="0"/>
              <a:t>$0</a:t>
            </a:r>
            <a:endParaRPr lang="en-US" dirty="0"/>
          </a:p>
          <a:p>
            <a:pPr algn="ctr"/>
            <a:endParaRPr lang="en-US" dirty="0"/>
          </a:p>
          <a:p>
            <a:pPr algn="ctr"/>
            <a:r>
              <a:rPr lang="en-US" dirty="0"/>
              <a:t>Projected Expenditures</a:t>
            </a:r>
          </a:p>
          <a:p>
            <a:pPr algn="ctr"/>
            <a:r>
              <a:rPr lang="en-US" dirty="0" smtClean="0"/>
              <a:t>$ 326,344</a:t>
            </a:r>
            <a:endParaRPr lang="en-US" dirty="0"/>
          </a:p>
          <a:p>
            <a:pPr algn="ctr"/>
            <a:endParaRPr lang="en-US" dirty="0"/>
          </a:p>
          <a:p>
            <a:pPr algn="ctr"/>
            <a:endParaRPr lang="en-US" dirty="0"/>
          </a:p>
          <a:p>
            <a:pPr algn="ctr"/>
            <a:r>
              <a:rPr lang="en-US" dirty="0"/>
              <a:t>Expended </a:t>
            </a:r>
            <a:r>
              <a:rPr lang="en-US" dirty="0" smtClean="0"/>
              <a:t>$ 73,656</a:t>
            </a:r>
            <a:endParaRPr lang="en-US" sz="1600" dirty="0"/>
          </a:p>
        </p:txBody>
      </p:sp>
      <p:grpSp>
        <p:nvGrpSpPr>
          <p:cNvPr id="3" name="Group 20"/>
          <p:cNvGrpSpPr>
            <a:grpSpLocks/>
          </p:cNvGrpSpPr>
          <p:nvPr/>
        </p:nvGrpSpPr>
        <p:grpSpPr bwMode="auto">
          <a:xfrm>
            <a:off x="457200" y="5986046"/>
            <a:ext cx="8382000" cy="414754"/>
            <a:chOff x="457200" y="5986046"/>
            <a:chExt cx="8382000" cy="414754"/>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5" name="Rectangle 24"/>
            <p:cNvSpPr/>
            <p:nvPr/>
          </p:nvSpPr>
          <p:spPr>
            <a:xfrm>
              <a:off x="533400" y="5986046"/>
              <a:ext cx="1676400" cy="338554"/>
            </a:xfrm>
            <a:prstGeom prst="rect">
              <a:avLst/>
            </a:prstGeom>
          </p:spPr>
          <p:txBody>
            <a:bodyPr wrap="square">
              <a:spAutoFit/>
            </a:bodyPr>
            <a:lstStyle/>
            <a:p>
              <a:pPr>
                <a:defRPr/>
              </a:pPr>
              <a:r>
                <a:rPr lang="en-US" sz="1600" dirty="0">
                  <a:solidFill>
                    <a:schemeClr val="bg1"/>
                  </a:solidFill>
                  <a:latin typeface="+mj-lt"/>
                  <a:cs typeface="Times New Roman" pitchFamily="18" charset="0"/>
                </a:rPr>
                <a:t>As of </a:t>
              </a:r>
              <a:r>
                <a:rPr lang="en-US" sz="1600" dirty="0" smtClean="0">
                  <a:solidFill>
                    <a:schemeClr val="bg1"/>
                  </a:solidFill>
                  <a:latin typeface="+mj-lt"/>
                  <a:cs typeface="Times New Roman" pitchFamily="18" charset="0"/>
                </a:rPr>
                <a:t>19 SEP 14</a:t>
              </a:r>
              <a:endParaRPr lang="en-US" sz="1600" dirty="0">
                <a:solidFill>
                  <a:schemeClr val="bg1"/>
                </a:solidFill>
                <a:latin typeface="+mj-lt"/>
                <a:cs typeface="Times New Roman" pitchFamily="18"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Military Vet logo banner"/>
          <p:cNvPicPr>
            <a:picLocks noChangeAspect="1" noChangeArrowheads="1"/>
          </p:cNvPicPr>
          <p:nvPr/>
        </p:nvPicPr>
        <p:blipFill>
          <a:blip r:embed="rId2" cstate="print"/>
          <a:srcRect/>
          <a:stretch>
            <a:fillRect/>
          </a:stretch>
        </p:blipFill>
        <p:spPr bwMode="auto">
          <a:xfrm>
            <a:off x="455613" y="381000"/>
            <a:ext cx="8232775" cy="649288"/>
          </a:xfrm>
          <a:prstGeom prst="rect">
            <a:avLst/>
          </a:prstGeom>
          <a:noFill/>
          <a:ln w="9525">
            <a:noFill/>
            <a:miter lim="800000"/>
            <a:headEnd/>
            <a:tailEnd/>
          </a:ln>
        </p:spPr>
      </p:pic>
      <p:pic>
        <p:nvPicPr>
          <p:cNvPr id="14339" name="Picture 25" descr="red bottom banner"/>
          <p:cNvPicPr>
            <a:picLocks noChangeAspect="1" noChangeArrowheads="1"/>
          </p:cNvPicPr>
          <p:nvPr/>
        </p:nvPicPr>
        <p:blipFill>
          <a:blip r:embed="rId3" cstate="print"/>
          <a:srcRect/>
          <a:stretch>
            <a:fillRect/>
          </a:stretch>
        </p:blipFill>
        <p:spPr bwMode="auto">
          <a:xfrm>
            <a:off x="457200" y="5946775"/>
            <a:ext cx="8382000" cy="377825"/>
          </a:xfrm>
          <a:prstGeom prst="rect">
            <a:avLst/>
          </a:prstGeom>
          <a:noFill/>
          <a:ln w="9525">
            <a:noFill/>
            <a:miter lim="800000"/>
            <a:headEnd/>
            <a:tailEnd/>
          </a:ln>
        </p:spPr>
      </p:pic>
      <p:sp>
        <p:nvSpPr>
          <p:cNvPr id="14340"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14341"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14342"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4343"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4344"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4355"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PARALYZED VETERANS PENSION</a:t>
              </a:r>
            </a:p>
          </p:txBody>
        </p:sp>
      </p:grpSp>
      <p:sp>
        <p:nvSpPr>
          <p:cNvPr id="14347"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5986046"/>
            <a:ext cx="8382000" cy="414754"/>
            <a:chOff x="457200" y="5986046"/>
            <a:chExt cx="8382000" cy="414754"/>
          </a:xfrm>
        </p:grpSpPr>
        <p:pic>
          <p:nvPicPr>
            <p:cNvPr id="14351"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4352"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4353"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1282" name="Rectangle 19"/>
            <p:cNvSpPr>
              <a:spLocks noChangeArrowheads="1"/>
            </p:cNvSpPr>
            <p:nvPr/>
          </p:nvSpPr>
          <p:spPr bwMode="auto">
            <a:xfrm>
              <a:off x="522146" y="5986046"/>
              <a:ext cx="1459054" cy="338554"/>
            </a:xfrm>
            <a:prstGeom prst="rect">
              <a:avLst/>
            </a:prstGeom>
            <a:noFill/>
            <a:ln w="9525">
              <a:noFill/>
              <a:miter lim="800000"/>
              <a:headEnd/>
              <a:tailEnd/>
            </a:ln>
          </p:spPr>
          <p:txBody>
            <a:bodyPr wrap="none">
              <a:spAutoFit/>
            </a:bodyPr>
            <a:lstStyle/>
            <a:p>
              <a:pPr>
                <a:defRPr/>
              </a:pPr>
              <a:r>
                <a:rPr lang="en-US" sz="1600" dirty="0">
                  <a:solidFill>
                    <a:schemeClr val="bg1"/>
                  </a:solidFill>
                  <a:latin typeface="+mj-lt"/>
                  <a:cs typeface="Times New Roman" pitchFamily="18" charset="0"/>
                </a:rPr>
                <a:t>As of </a:t>
              </a:r>
              <a:r>
                <a:rPr lang="en-US" sz="1600" dirty="0" smtClean="0">
                  <a:solidFill>
                    <a:schemeClr val="bg1"/>
                  </a:solidFill>
                  <a:latin typeface="+mj-lt"/>
                  <a:cs typeface="Times New Roman" pitchFamily="18" charset="0"/>
                </a:rPr>
                <a:t>19 SEP 14</a:t>
              </a:r>
              <a:endParaRPr lang="en-US" sz="1600" dirty="0">
                <a:solidFill>
                  <a:schemeClr val="bg1"/>
                </a:solidFill>
                <a:latin typeface="+mj-lt"/>
                <a:cs typeface="Times New Roman" pitchFamily="18" charset="0"/>
              </a:endParaRPr>
            </a:p>
          </p:txBody>
        </p:sp>
      </p:grpSp>
      <p:sp>
        <p:nvSpPr>
          <p:cNvPr id="14349" name="TextBox 19"/>
          <p:cNvSpPr txBox="1">
            <a:spLocks noChangeArrowheads="1"/>
          </p:cNvSpPr>
          <p:nvPr/>
        </p:nvSpPr>
        <p:spPr bwMode="auto">
          <a:xfrm>
            <a:off x="7315200" y="4343400"/>
            <a:ext cx="1371600" cy="307975"/>
          </a:xfrm>
          <a:prstGeom prst="rect">
            <a:avLst/>
          </a:prstGeom>
          <a:noFill/>
          <a:ln w="9525">
            <a:noFill/>
            <a:miter lim="800000"/>
            <a:headEnd/>
            <a:tailEnd/>
          </a:ln>
        </p:spPr>
        <p:txBody>
          <a:bodyPr>
            <a:spAutoFit/>
          </a:bodyPr>
          <a:lstStyle/>
          <a:p>
            <a:endParaRPr lang="en-US" sz="1400"/>
          </a:p>
        </p:txBody>
      </p:sp>
      <p:graphicFrame>
        <p:nvGraphicFramePr>
          <p:cNvPr id="22" name="Chart 21"/>
          <p:cNvGraphicFramePr>
            <a:graphicFrameLocks/>
          </p:cNvGraphicFramePr>
          <p:nvPr/>
        </p:nvGraphicFramePr>
        <p:xfrm>
          <a:off x="457201" y="1066800"/>
          <a:ext cx="8382000" cy="4800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1030"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04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BLIND VETERANS PENSION</a:t>
              </a:r>
            </a:p>
          </p:txBody>
        </p:sp>
      </p:grpSp>
      <p:sp>
        <p:nvSpPr>
          <p:cNvPr id="14" name="Title 1"/>
          <p:cNvSpPr txBox="1">
            <a:spLocks/>
          </p:cNvSpPr>
          <p:nvPr/>
        </p:nvSpPr>
        <p:spPr bwMode="auto">
          <a:xfrm>
            <a:off x="1524000" y="1524000"/>
            <a:ext cx="4267200" cy="427038"/>
          </a:xfrm>
          <a:prstGeom prst="rect">
            <a:avLst/>
          </a:prstGeom>
          <a:noFill/>
          <a:ln w="9525">
            <a:noFill/>
            <a:miter lim="800000"/>
            <a:headEnd/>
            <a:tailEnd/>
          </a:ln>
        </p:spPr>
        <p:txBody>
          <a:bodyPr anchor="ctr">
            <a:normAutofit fontScale="25000" lnSpcReduction="20000"/>
          </a:bodyPr>
          <a:lstStyle/>
          <a:p>
            <a:pPr algn="ctr" fontAlgn="auto">
              <a:spcAft>
                <a:spcPts val="0"/>
              </a:spcAft>
              <a:defRPr/>
            </a:pPr>
            <a:r>
              <a:rPr lang="en-US" sz="4400" dirty="0">
                <a:latin typeface="+mj-lt"/>
                <a:ea typeface="+mj-ea"/>
                <a:cs typeface="+mj-cs"/>
              </a:rPr>
              <a:t/>
            </a:r>
            <a:br>
              <a:rPr lang="en-US" sz="4400" dirty="0">
                <a:latin typeface="+mj-lt"/>
                <a:ea typeface="+mj-ea"/>
                <a:cs typeface="+mj-cs"/>
              </a:rPr>
            </a:br>
            <a:r>
              <a:rPr lang="en-US" sz="4400" dirty="0">
                <a:latin typeface="+mj-lt"/>
                <a:ea typeface="+mj-ea"/>
                <a:cs typeface="+mj-cs"/>
              </a:rPr>
              <a:t>       </a:t>
            </a:r>
            <a:r>
              <a:rPr lang="en-US" sz="12800" dirty="0">
                <a:latin typeface="+mj-lt"/>
                <a:ea typeface="+mj-ea"/>
                <a:cs typeface="+mj-cs"/>
              </a:rPr>
              <a:t>$222,000</a:t>
            </a:r>
            <a:endParaRPr lang="en-US" sz="4400" dirty="0">
              <a:latin typeface="+mj-lt"/>
              <a:ea typeface="+mj-ea"/>
              <a:cs typeface="+mj-cs"/>
            </a:endParaRPr>
          </a:p>
        </p:txBody>
      </p:sp>
      <p:graphicFrame>
        <p:nvGraphicFramePr>
          <p:cNvPr id="1026" name="Content Placeholder 5"/>
          <p:cNvGraphicFramePr>
            <a:graphicFrameLocks noGrp="1"/>
          </p:cNvGraphicFramePr>
          <p:nvPr/>
        </p:nvGraphicFramePr>
        <p:xfrm>
          <a:off x="461963" y="1909763"/>
          <a:ext cx="8078787" cy="3525837"/>
        </p:xfrm>
        <a:graphic>
          <a:graphicData uri="http://schemas.openxmlformats.org/presentationml/2006/ole">
            <p:oleObj spid="_x0000_s52226" name="Worksheet" r:id="rId5" imgW="6029376" imgH="2628879" progId="Excel.Sheet.8">
              <p:embed/>
            </p:oleObj>
          </a:graphicData>
        </a:graphic>
      </p:graphicFrame>
      <p:sp>
        <p:nvSpPr>
          <p:cNvPr id="1037" name="TextBox 8"/>
          <p:cNvSpPr txBox="1">
            <a:spLocks noChangeArrowheads="1"/>
          </p:cNvSpPr>
          <p:nvPr/>
        </p:nvSpPr>
        <p:spPr bwMode="auto">
          <a:xfrm>
            <a:off x="6477000" y="1981200"/>
            <a:ext cx="2286000" cy="1692771"/>
          </a:xfrm>
          <a:prstGeom prst="rect">
            <a:avLst/>
          </a:prstGeom>
          <a:noFill/>
          <a:ln w="9525">
            <a:noFill/>
            <a:miter lim="800000"/>
            <a:headEnd/>
            <a:tailEnd/>
          </a:ln>
        </p:spPr>
        <p:txBody>
          <a:bodyPr>
            <a:spAutoFit/>
          </a:bodyPr>
          <a:lstStyle/>
          <a:p>
            <a:r>
              <a:rPr lang="en-US" sz="1400" dirty="0"/>
              <a:t>Lapse </a:t>
            </a:r>
            <a:r>
              <a:rPr lang="en-US" sz="1400" dirty="0" smtClean="0"/>
              <a:t>$0</a:t>
            </a:r>
            <a:endParaRPr lang="en-US" sz="1400" dirty="0"/>
          </a:p>
          <a:p>
            <a:endParaRPr lang="en-US" sz="1600" dirty="0"/>
          </a:p>
          <a:p>
            <a:r>
              <a:rPr lang="en-US" sz="1400" dirty="0"/>
              <a:t>Projected Expenditure</a:t>
            </a:r>
          </a:p>
          <a:p>
            <a:r>
              <a:rPr lang="en-US" sz="1400" dirty="0" smtClean="0"/>
              <a:t>$ 152,850</a:t>
            </a:r>
            <a:endParaRPr lang="en-US" sz="1400" dirty="0"/>
          </a:p>
          <a:p>
            <a:endParaRPr lang="en-US" sz="1400" dirty="0"/>
          </a:p>
          <a:p>
            <a:r>
              <a:rPr lang="en-US" sz="1400" dirty="0"/>
              <a:t>Expended </a:t>
            </a:r>
            <a:r>
              <a:rPr lang="en-US" sz="1400" dirty="0" smtClean="0"/>
              <a:t>$ 69,150</a:t>
            </a:r>
            <a:endParaRPr lang="en-US" sz="1400" dirty="0"/>
          </a:p>
          <a:p>
            <a:endParaRPr lang="en-US" dirty="0"/>
          </a:p>
        </p:txBody>
      </p:sp>
      <p:sp>
        <p:nvSpPr>
          <p:cNvPr id="18" name="Rectangle 17"/>
          <p:cNvSpPr/>
          <p:nvPr/>
        </p:nvSpPr>
        <p:spPr>
          <a:xfrm>
            <a:off x="6324600" y="2057400"/>
            <a:ext cx="158750" cy="141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19" name="Rectangle 18"/>
          <p:cNvSpPr/>
          <p:nvPr/>
        </p:nvSpPr>
        <p:spPr>
          <a:xfrm>
            <a:off x="6318250" y="2525713"/>
            <a:ext cx="158750" cy="141287"/>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20" name="Rectangle 19"/>
          <p:cNvSpPr/>
          <p:nvPr/>
        </p:nvSpPr>
        <p:spPr>
          <a:xfrm>
            <a:off x="6323013" y="3124200"/>
            <a:ext cx="153987" cy="15240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grpSp>
        <p:nvGrpSpPr>
          <p:cNvPr id="3" name="Group 20"/>
          <p:cNvGrpSpPr>
            <a:grpSpLocks/>
          </p:cNvGrpSpPr>
          <p:nvPr/>
        </p:nvGrpSpPr>
        <p:grpSpPr bwMode="auto">
          <a:xfrm>
            <a:off x="457200" y="5986046"/>
            <a:ext cx="8382000" cy="414754"/>
            <a:chOff x="457200" y="5986046"/>
            <a:chExt cx="8382000" cy="414754"/>
          </a:xfrm>
        </p:grpSpPr>
        <p:pic>
          <p:nvPicPr>
            <p:cNvPr id="1045"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4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4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5" name="Rectangle 24"/>
            <p:cNvSpPr/>
            <p:nvPr/>
          </p:nvSpPr>
          <p:spPr>
            <a:xfrm>
              <a:off x="533400" y="5986046"/>
              <a:ext cx="1714957" cy="338554"/>
            </a:xfrm>
            <a:prstGeom prst="rect">
              <a:avLst/>
            </a:prstGeom>
          </p:spPr>
          <p:txBody>
            <a:bodyPr wrap="square">
              <a:spAutoFit/>
            </a:bodyPr>
            <a:lstStyle/>
            <a:p>
              <a:pPr>
                <a:defRPr/>
              </a:pPr>
              <a:r>
                <a:rPr lang="en-US" sz="1600" dirty="0">
                  <a:solidFill>
                    <a:schemeClr val="bg1"/>
                  </a:solidFill>
                  <a:latin typeface="+mj-lt"/>
                  <a:cs typeface="Times New Roman" pitchFamily="18" charset="0"/>
                </a:rPr>
                <a:t>As of </a:t>
              </a:r>
              <a:r>
                <a:rPr lang="en-US" sz="1600" dirty="0" smtClean="0">
                  <a:solidFill>
                    <a:schemeClr val="bg1"/>
                  </a:solidFill>
                  <a:latin typeface="+mj-lt"/>
                  <a:cs typeface="Times New Roman" pitchFamily="18" charset="0"/>
                </a:rPr>
                <a:t>19 SEP 14</a:t>
              </a:r>
              <a:endParaRPr lang="en-US" sz="1600" dirty="0">
                <a:solidFill>
                  <a:schemeClr val="bg1"/>
                </a:solidFill>
                <a:latin typeface="+mj-lt"/>
                <a:cs typeface="Times New Roman" pitchFamily="18" charset="0"/>
              </a:endParaRPr>
            </a:p>
          </p:txBody>
        </p:sp>
      </p:grpSp>
      <p:sp>
        <p:nvSpPr>
          <p:cNvPr id="1042" name="TextBox 23"/>
          <p:cNvSpPr txBox="1">
            <a:spLocks noChangeArrowheads="1"/>
          </p:cNvSpPr>
          <p:nvPr/>
        </p:nvSpPr>
        <p:spPr bwMode="auto">
          <a:xfrm>
            <a:off x="1219200" y="5419725"/>
            <a:ext cx="1447800" cy="307975"/>
          </a:xfrm>
          <a:prstGeom prst="rect">
            <a:avLst/>
          </a:prstGeom>
          <a:noFill/>
          <a:ln w="9525">
            <a:noFill/>
            <a:miter lim="800000"/>
            <a:headEnd/>
            <a:tailEnd/>
          </a:ln>
        </p:spPr>
        <p:txBody>
          <a:bodyPr>
            <a:spAutoFit/>
          </a:bodyPr>
          <a:lstStyle/>
          <a:p>
            <a:r>
              <a:rPr lang="en-US" sz="1400" dirty="0" smtClean="0"/>
              <a:t>116 </a:t>
            </a:r>
            <a:r>
              <a:rPr lang="en-US" sz="1400" dirty="0"/>
              <a:t>Claimants</a:t>
            </a:r>
          </a:p>
        </p:txBody>
      </p:sp>
      <p:sp>
        <p:nvSpPr>
          <p:cNvPr id="1043" name="Rectangle 25"/>
          <p:cNvSpPr>
            <a:spLocks noChangeArrowheads="1"/>
          </p:cNvSpPr>
          <p:nvPr/>
        </p:nvSpPr>
        <p:spPr bwMode="auto">
          <a:xfrm>
            <a:off x="2514600" y="5419725"/>
            <a:ext cx="1218539" cy="307777"/>
          </a:xfrm>
          <a:prstGeom prst="rect">
            <a:avLst/>
          </a:prstGeom>
          <a:noFill/>
          <a:ln w="9525">
            <a:noFill/>
            <a:miter lim="800000"/>
            <a:headEnd/>
            <a:tailEnd/>
          </a:ln>
        </p:spPr>
        <p:txBody>
          <a:bodyPr wrap="none">
            <a:spAutoFit/>
          </a:bodyPr>
          <a:lstStyle/>
          <a:p>
            <a:r>
              <a:rPr lang="en-US" sz="1400" dirty="0" smtClean="0"/>
              <a:t>119 </a:t>
            </a:r>
            <a:r>
              <a:rPr lang="en-US" sz="1400" dirty="0"/>
              <a:t>Claimants</a:t>
            </a:r>
          </a:p>
        </p:txBody>
      </p:sp>
      <p:sp>
        <p:nvSpPr>
          <p:cNvPr id="1044" name="Rectangle 26"/>
          <p:cNvSpPr>
            <a:spLocks noChangeArrowheads="1"/>
          </p:cNvSpPr>
          <p:nvPr/>
        </p:nvSpPr>
        <p:spPr bwMode="auto">
          <a:xfrm>
            <a:off x="3810000" y="5410200"/>
            <a:ext cx="1258614" cy="523220"/>
          </a:xfrm>
          <a:prstGeom prst="rect">
            <a:avLst/>
          </a:prstGeom>
          <a:noFill/>
          <a:ln w="9525">
            <a:noFill/>
            <a:miter lim="800000"/>
            <a:headEnd/>
            <a:tailEnd/>
          </a:ln>
        </p:spPr>
        <p:txBody>
          <a:bodyPr wrap="none">
            <a:spAutoFit/>
          </a:bodyPr>
          <a:lstStyle/>
          <a:p>
            <a:pPr algn="ctr"/>
            <a:r>
              <a:rPr lang="en-US" sz="1400" dirty="0" smtClean="0"/>
              <a:t>121 Claimants </a:t>
            </a:r>
            <a:br>
              <a:rPr lang="en-US" sz="1400" dirty="0" smtClean="0"/>
            </a:br>
            <a:r>
              <a:rPr lang="en-US" sz="1400" dirty="0" smtClean="0"/>
              <a:t>Projected</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3076"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3077"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3078"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3079"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3080"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3081"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309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EDUCATIONAL GRATUITY</a:t>
              </a:r>
            </a:p>
          </p:txBody>
        </p:sp>
      </p:grpSp>
      <p:sp>
        <p:nvSpPr>
          <p:cNvPr id="3084"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5986046"/>
            <a:ext cx="8382000" cy="414754"/>
            <a:chOff x="457200" y="5986046"/>
            <a:chExt cx="8382000" cy="414754"/>
          </a:xfrm>
        </p:grpSpPr>
        <p:pic>
          <p:nvPicPr>
            <p:cNvPr id="3095"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309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309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3098" name="Rectangle 19"/>
            <p:cNvSpPr>
              <a:spLocks noChangeArrowheads="1"/>
            </p:cNvSpPr>
            <p:nvPr/>
          </p:nvSpPr>
          <p:spPr bwMode="auto">
            <a:xfrm>
              <a:off x="542356" y="5986046"/>
              <a:ext cx="1667444" cy="338554"/>
            </a:xfrm>
            <a:prstGeom prst="rect">
              <a:avLst/>
            </a:prstGeom>
            <a:noFill/>
            <a:ln w="9525">
              <a:noFill/>
              <a:miter lim="800000"/>
              <a:headEnd/>
              <a:tailEnd/>
            </a:ln>
          </p:spPr>
          <p:txBody>
            <a:bodyPr wrap="square">
              <a:spAutoFit/>
            </a:bodyPr>
            <a:lstStyle/>
            <a:p>
              <a:pPr>
                <a:defRPr/>
              </a:pPr>
              <a:r>
                <a:rPr lang="en-US" sz="1600" dirty="0">
                  <a:solidFill>
                    <a:schemeClr val="bg1"/>
                  </a:solidFill>
                  <a:latin typeface="+mj-lt"/>
                  <a:cs typeface="Times New Roman" pitchFamily="18" charset="0"/>
                </a:rPr>
                <a:t>As of </a:t>
              </a:r>
              <a:r>
                <a:rPr lang="en-US" sz="1600" dirty="0" smtClean="0">
                  <a:solidFill>
                    <a:schemeClr val="bg1"/>
                  </a:solidFill>
                  <a:latin typeface="+mj-lt"/>
                  <a:cs typeface="Times New Roman" pitchFamily="18" charset="0"/>
                </a:rPr>
                <a:t>19 SEP 2014</a:t>
              </a:r>
              <a:endParaRPr lang="en-US" sz="1600" dirty="0">
                <a:solidFill>
                  <a:schemeClr val="bg1"/>
                </a:solidFill>
                <a:latin typeface="+mj-lt"/>
                <a:cs typeface="Times New Roman" pitchFamily="18" charset="0"/>
              </a:endParaRPr>
            </a:p>
          </p:txBody>
        </p:sp>
      </p:grpSp>
      <p:graphicFrame>
        <p:nvGraphicFramePr>
          <p:cNvPr id="3074" name="Content Placeholder 3"/>
          <p:cNvGraphicFramePr>
            <a:graphicFrameLocks noGrp="1"/>
          </p:cNvGraphicFramePr>
          <p:nvPr/>
        </p:nvGraphicFramePr>
        <p:xfrm>
          <a:off x="304800" y="1752600"/>
          <a:ext cx="8621713" cy="3692525"/>
        </p:xfrm>
        <a:graphic>
          <a:graphicData uri="http://schemas.openxmlformats.org/presentationml/2006/ole">
            <p:oleObj spid="_x0000_s53250" name="Worksheet" r:id="rId5" imgW="7153359" imgH="1695397" progId="Excel.Sheet.8">
              <p:embed/>
            </p:oleObj>
          </a:graphicData>
        </a:graphic>
      </p:graphicFrame>
      <p:sp>
        <p:nvSpPr>
          <p:cNvPr id="22" name="Title 1"/>
          <p:cNvSpPr txBox="1">
            <a:spLocks/>
          </p:cNvSpPr>
          <p:nvPr/>
        </p:nvSpPr>
        <p:spPr bwMode="auto">
          <a:xfrm>
            <a:off x="457200" y="1066800"/>
            <a:ext cx="8229600" cy="792163"/>
          </a:xfrm>
          <a:prstGeom prst="rect">
            <a:avLst/>
          </a:prstGeom>
          <a:noFill/>
          <a:ln w="9525">
            <a:noFill/>
            <a:miter lim="800000"/>
            <a:headEnd/>
            <a:tailEnd/>
          </a:ln>
        </p:spPr>
        <p:txBody>
          <a:bodyPr anchor="ctr">
            <a:normAutofit/>
          </a:bodyPr>
          <a:lstStyle/>
          <a:p>
            <a:pPr algn="ctr" fontAlgn="auto">
              <a:spcAft>
                <a:spcPts val="0"/>
              </a:spcAft>
              <a:defRPr/>
            </a:pPr>
            <a:r>
              <a:rPr lang="en-US" sz="4400">
                <a:latin typeface="+mj-lt"/>
                <a:ea typeface="+mj-ea"/>
                <a:cs typeface="+mj-cs"/>
              </a:rPr>
              <a:t>$101,000</a:t>
            </a:r>
            <a:endParaRPr lang="en-US" sz="4400" dirty="0">
              <a:latin typeface="+mj-lt"/>
              <a:ea typeface="+mj-ea"/>
              <a:cs typeface="+mj-cs"/>
            </a:endParaRPr>
          </a:p>
        </p:txBody>
      </p:sp>
      <p:sp>
        <p:nvSpPr>
          <p:cNvPr id="3087" name="TextBox 4"/>
          <p:cNvSpPr txBox="1">
            <a:spLocks noChangeArrowheads="1"/>
          </p:cNvSpPr>
          <p:nvPr/>
        </p:nvSpPr>
        <p:spPr bwMode="auto">
          <a:xfrm>
            <a:off x="1600200" y="5486400"/>
            <a:ext cx="1447800" cy="369887"/>
          </a:xfrm>
          <a:prstGeom prst="rect">
            <a:avLst/>
          </a:prstGeom>
          <a:noFill/>
          <a:ln w="9525">
            <a:noFill/>
            <a:miter lim="800000"/>
            <a:headEnd/>
            <a:tailEnd/>
          </a:ln>
        </p:spPr>
        <p:txBody>
          <a:bodyPr>
            <a:spAutoFit/>
          </a:bodyPr>
          <a:lstStyle/>
          <a:p>
            <a:pPr algn="ctr"/>
            <a:r>
              <a:rPr lang="en-US" dirty="0" smtClean="0">
                <a:latin typeface="Calibri" pitchFamily="34" charset="0"/>
              </a:rPr>
              <a:t>91 </a:t>
            </a:r>
            <a:r>
              <a:rPr lang="en-US" dirty="0">
                <a:latin typeface="Calibri" pitchFamily="34" charset="0"/>
              </a:rPr>
              <a:t>Claimants</a:t>
            </a:r>
          </a:p>
        </p:txBody>
      </p:sp>
      <p:sp>
        <p:nvSpPr>
          <p:cNvPr id="3088" name="TextBox 5"/>
          <p:cNvSpPr txBox="1">
            <a:spLocks noChangeArrowheads="1"/>
          </p:cNvSpPr>
          <p:nvPr/>
        </p:nvSpPr>
        <p:spPr bwMode="auto">
          <a:xfrm>
            <a:off x="3581400" y="5486400"/>
            <a:ext cx="1524000" cy="369887"/>
          </a:xfrm>
          <a:prstGeom prst="rect">
            <a:avLst/>
          </a:prstGeom>
          <a:noFill/>
          <a:ln w="9525">
            <a:noFill/>
            <a:miter lim="800000"/>
            <a:headEnd/>
            <a:tailEnd/>
          </a:ln>
        </p:spPr>
        <p:txBody>
          <a:bodyPr>
            <a:spAutoFit/>
          </a:bodyPr>
          <a:lstStyle/>
          <a:p>
            <a:pPr algn="ctr"/>
            <a:r>
              <a:rPr lang="en-US" dirty="0" smtClean="0">
                <a:latin typeface="Calibri" pitchFamily="34" charset="0"/>
              </a:rPr>
              <a:t>104 </a:t>
            </a:r>
            <a:r>
              <a:rPr lang="en-US" dirty="0">
                <a:latin typeface="Calibri" pitchFamily="34" charset="0"/>
              </a:rPr>
              <a:t>Claimants</a:t>
            </a:r>
          </a:p>
        </p:txBody>
      </p:sp>
      <p:sp>
        <p:nvSpPr>
          <p:cNvPr id="3089" name="TextBox 6"/>
          <p:cNvSpPr txBox="1">
            <a:spLocks noChangeArrowheads="1"/>
          </p:cNvSpPr>
          <p:nvPr/>
        </p:nvSpPr>
        <p:spPr bwMode="auto">
          <a:xfrm>
            <a:off x="5257800" y="5486400"/>
            <a:ext cx="2743200" cy="646331"/>
          </a:xfrm>
          <a:prstGeom prst="rect">
            <a:avLst/>
          </a:prstGeom>
          <a:noFill/>
          <a:ln w="9525">
            <a:noFill/>
            <a:miter lim="800000"/>
            <a:headEnd/>
            <a:tailEnd/>
          </a:ln>
        </p:spPr>
        <p:txBody>
          <a:bodyPr wrap="square">
            <a:spAutoFit/>
          </a:bodyPr>
          <a:lstStyle/>
          <a:p>
            <a:pPr algn="ctr"/>
            <a:r>
              <a:rPr lang="en-US" dirty="0" smtClean="0">
                <a:latin typeface="Calibri" pitchFamily="34" charset="0"/>
              </a:rPr>
              <a:t>100 Claimants Projected</a:t>
            </a:r>
            <a:r>
              <a:rPr lang="en-US" dirty="0">
                <a:latin typeface="Calibri" pitchFamily="34" charset="0"/>
              </a:rPr>
              <a:t/>
            </a:r>
            <a:br>
              <a:rPr lang="en-US" dirty="0">
                <a:latin typeface="Calibri" pitchFamily="34" charset="0"/>
              </a:rPr>
            </a:br>
            <a:endParaRPr lang="en-US" dirty="0">
              <a:latin typeface="Calibri" pitchFamily="34" charset="0"/>
            </a:endParaRPr>
          </a:p>
        </p:txBody>
      </p:sp>
      <p:sp>
        <p:nvSpPr>
          <p:cNvPr id="3090" name="TextBox 9"/>
          <p:cNvSpPr txBox="1">
            <a:spLocks noChangeArrowheads="1"/>
          </p:cNvSpPr>
          <p:nvPr/>
        </p:nvSpPr>
        <p:spPr bwMode="auto">
          <a:xfrm>
            <a:off x="7239000" y="2438400"/>
            <a:ext cx="1752600" cy="1231106"/>
          </a:xfrm>
          <a:prstGeom prst="rect">
            <a:avLst/>
          </a:prstGeom>
          <a:noFill/>
          <a:ln w="9525">
            <a:noFill/>
            <a:miter lim="800000"/>
            <a:headEnd/>
            <a:tailEnd/>
          </a:ln>
        </p:spPr>
        <p:txBody>
          <a:bodyPr>
            <a:spAutoFit/>
          </a:bodyPr>
          <a:lstStyle/>
          <a:p>
            <a:r>
              <a:rPr lang="en-US" sz="1100" dirty="0"/>
              <a:t>Lapse </a:t>
            </a:r>
            <a:r>
              <a:rPr lang="en-US" sz="1100" dirty="0" smtClean="0"/>
              <a:t>0</a:t>
            </a:r>
            <a:endParaRPr lang="en-US" sz="1100" dirty="0"/>
          </a:p>
          <a:p>
            <a:endParaRPr lang="en-US" dirty="0"/>
          </a:p>
          <a:p>
            <a:r>
              <a:rPr lang="en-US" sz="1100" dirty="0"/>
              <a:t>Projected Expenditure    </a:t>
            </a:r>
            <a:r>
              <a:rPr lang="en-US" sz="1100" dirty="0" smtClean="0"/>
              <a:t>$101,000</a:t>
            </a:r>
            <a:endParaRPr lang="en-US" sz="1100" dirty="0"/>
          </a:p>
          <a:p>
            <a:endParaRPr lang="en-US" sz="1200" dirty="0"/>
          </a:p>
          <a:p>
            <a:r>
              <a:rPr lang="en-US" sz="1100" dirty="0"/>
              <a:t>Expended </a:t>
            </a:r>
            <a:r>
              <a:rPr lang="en-US" sz="1100" dirty="0" smtClean="0"/>
              <a:t>$6,500</a:t>
            </a:r>
            <a:endParaRPr lang="en-US" sz="1100" dirty="0"/>
          </a:p>
        </p:txBody>
      </p:sp>
      <p:sp>
        <p:nvSpPr>
          <p:cNvPr id="29" name="Rectangle 28"/>
          <p:cNvSpPr/>
          <p:nvPr/>
        </p:nvSpPr>
        <p:spPr>
          <a:xfrm>
            <a:off x="7086600" y="3505200"/>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086600" y="3048000"/>
            <a:ext cx="152400" cy="152400"/>
          </a:xfrm>
          <a:prstGeom prst="rect">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31" name="Rectangle 30"/>
          <p:cNvSpPr/>
          <p:nvPr/>
        </p:nvSpPr>
        <p:spPr>
          <a:xfrm>
            <a:off x="7086600" y="2590800"/>
            <a:ext cx="152400" cy="15240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3094" name="TextBox 27"/>
          <p:cNvSpPr txBox="1">
            <a:spLocks noChangeArrowheads="1"/>
          </p:cNvSpPr>
          <p:nvPr/>
        </p:nvSpPr>
        <p:spPr bwMode="auto">
          <a:xfrm>
            <a:off x="7239000" y="3810000"/>
            <a:ext cx="1447800" cy="461963"/>
          </a:xfrm>
          <a:prstGeom prst="rect">
            <a:avLst/>
          </a:prstGeom>
          <a:noFill/>
          <a:ln w="9525">
            <a:noFill/>
            <a:miter lim="800000"/>
            <a:headEnd/>
            <a:tailEnd/>
          </a:ln>
        </p:spPr>
        <p:txBody>
          <a:bodyPr>
            <a:spAutoFit/>
          </a:bodyPr>
          <a:lstStyle/>
          <a:p>
            <a:pPr algn="ctr"/>
            <a:r>
              <a:rPr lang="en-US" sz="1200" dirty="0" smtClean="0"/>
              <a:t>16 Claimants </a:t>
            </a:r>
            <a:r>
              <a:rPr lang="en-US" sz="1200" dirty="0"/>
              <a:t>on the  program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4100"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410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410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4103"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4104"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4105"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4114"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DISABLED </a:t>
              </a:r>
              <a:r>
                <a:rPr lang="en-US" sz="2000" b="1" dirty="0" smtClean="0">
                  <a:solidFill>
                    <a:schemeClr val="bg1"/>
                  </a:solidFill>
                  <a:latin typeface="+mj-lt"/>
                  <a:ea typeface="+mj-ea"/>
                  <a:cs typeface="+mj-cs"/>
                </a:rPr>
                <a:t>VETERANS TAX EXEMPTION PROGRAM</a:t>
              </a:r>
              <a:endParaRPr lang="en-US" sz="2000" b="1" dirty="0">
                <a:solidFill>
                  <a:schemeClr val="bg1"/>
                </a:solidFill>
                <a:latin typeface="+mj-lt"/>
                <a:ea typeface="+mj-ea"/>
                <a:cs typeface="+mj-cs"/>
              </a:endParaRPr>
            </a:p>
          </p:txBody>
        </p:sp>
      </p:grpSp>
      <p:sp>
        <p:nvSpPr>
          <p:cNvPr id="4108"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5986046"/>
            <a:ext cx="8382000" cy="414754"/>
            <a:chOff x="457200" y="5986046"/>
            <a:chExt cx="8382000" cy="414754"/>
          </a:xfrm>
        </p:grpSpPr>
        <p:pic>
          <p:nvPicPr>
            <p:cNvPr id="41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4111"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41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522146" y="5986046"/>
              <a:ext cx="1459054" cy="338554"/>
            </a:xfrm>
            <a:prstGeom prst="rect">
              <a:avLst/>
            </a:prstGeom>
          </p:spPr>
          <p:txBody>
            <a:bodyPr wrap="none">
              <a:spAutoFit/>
            </a:bodyPr>
            <a:lstStyle/>
            <a:p>
              <a:pPr>
                <a:defRPr/>
              </a:pPr>
              <a:r>
                <a:rPr lang="en-US" sz="1600" dirty="0" smtClean="0">
                  <a:solidFill>
                    <a:schemeClr val="bg1"/>
                  </a:solidFill>
                  <a:latin typeface="+mj-lt"/>
                  <a:cs typeface="Times New Roman" pitchFamily="18" charset="0"/>
                </a:rPr>
                <a:t>As of 19 SEP 14</a:t>
              </a:r>
              <a:endParaRPr lang="en-US" sz="1600" dirty="0">
                <a:solidFill>
                  <a:schemeClr val="bg1"/>
                </a:solidFill>
                <a:latin typeface="+mj-lt"/>
                <a:cs typeface="Times New Roman" pitchFamily="18" charset="0"/>
              </a:endParaRPr>
            </a:p>
          </p:txBody>
        </p:sp>
      </p:grpSp>
      <p:graphicFrame>
        <p:nvGraphicFramePr>
          <p:cNvPr id="4098" name="Chart 5"/>
          <p:cNvGraphicFramePr>
            <a:graphicFrameLocks/>
          </p:cNvGraphicFramePr>
          <p:nvPr/>
        </p:nvGraphicFramePr>
        <p:xfrm>
          <a:off x="531813" y="1147763"/>
          <a:ext cx="8324850" cy="4252912"/>
        </p:xfrm>
        <a:graphic>
          <a:graphicData uri="http://schemas.openxmlformats.org/presentationml/2006/ole">
            <p:oleObj spid="_x0000_s54274" name="Worksheet" r:id="rId5" imgW="7686624" imgH="3924406" progId="Excel.Shee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Military Vet logo banner"/>
          <p:cNvPicPr>
            <a:picLocks noChangeAspect="1" noChangeArrowheads="1"/>
          </p:cNvPicPr>
          <p:nvPr/>
        </p:nvPicPr>
        <p:blipFill>
          <a:blip r:embed="rId4" cstate="print"/>
          <a:srcRect/>
          <a:stretch>
            <a:fillRect/>
          </a:stretch>
        </p:blipFill>
        <p:spPr bwMode="auto">
          <a:xfrm>
            <a:off x="455613" y="381000"/>
            <a:ext cx="8232775" cy="649288"/>
          </a:xfrm>
          <a:prstGeom prst="rect">
            <a:avLst/>
          </a:prstGeom>
          <a:noFill/>
          <a:ln w="9525">
            <a:noFill/>
            <a:miter lim="800000"/>
            <a:headEnd/>
            <a:tailEnd/>
          </a:ln>
        </p:spPr>
      </p:pic>
      <p:pic>
        <p:nvPicPr>
          <p:cNvPr id="5124" name="Picture 25" descr="red bottom banner"/>
          <p:cNvPicPr>
            <a:picLocks noChangeAspect="1" noChangeArrowheads="1"/>
          </p:cNvPicPr>
          <p:nvPr/>
        </p:nvPicPr>
        <p:blipFill>
          <a:blip r:embed="rId5" cstate="print"/>
          <a:srcRect/>
          <a:stretch>
            <a:fillRect/>
          </a:stretch>
        </p:blipFill>
        <p:spPr bwMode="auto">
          <a:xfrm>
            <a:off x="457200" y="5946775"/>
            <a:ext cx="8382000" cy="377825"/>
          </a:xfrm>
          <a:prstGeom prst="rect">
            <a:avLst/>
          </a:prstGeom>
          <a:noFill/>
          <a:ln w="9525">
            <a:noFill/>
            <a:miter lim="800000"/>
            <a:headEnd/>
            <a:tailEnd/>
          </a:ln>
        </p:spPr>
      </p:pic>
      <p:sp>
        <p:nvSpPr>
          <p:cNvPr id="5125"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5126"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5127"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5128"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5129"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513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DISABLED VETERANS’ RETX PROGRAM</a:t>
              </a:r>
            </a:p>
          </p:txBody>
        </p:sp>
      </p:grpSp>
      <p:sp>
        <p:nvSpPr>
          <p:cNvPr id="5132"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pic>
        <p:nvPicPr>
          <p:cNvPr id="5135" name="Picture 25" descr="red bottom banner"/>
          <p:cNvPicPr>
            <a:picLocks noChangeAspect="1" noChangeArrowheads="1"/>
          </p:cNvPicPr>
          <p:nvPr/>
        </p:nvPicPr>
        <p:blipFill>
          <a:blip r:embed="rId5" cstate="print"/>
          <a:srcRect/>
          <a:stretch>
            <a:fillRect/>
          </a:stretch>
        </p:blipFill>
        <p:spPr bwMode="auto">
          <a:xfrm>
            <a:off x="457200" y="6022975"/>
            <a:ext cx="8382000" cy="377698"/>
          </a:xfrm>
          <a:prstGeom prst="rect">
            <a:avLst/>
          </a:prstGeom>
          <a:noFill/>
          <a:ln w="9525">
            <a:noFill/>
            <a:miter lim="800000"/>
            <a:headEnd/>
            <a:tailEnd/>
          </a:ln>
        </p:spPr>
      </p:pic>
      <p:sp>
        <p:nvSpPr>
          <p:cNvPr id="5136" name="Rectangle 8"/>
          <p:cNvSpPr>
            <a:spLocks noChangeArrowheads="1"/>
          </p:cNvSpPr>
          <p:nvPr/>
        </p:nvSpPr>
        <p:spPr bwMode="auto">
          <a:xfrm>
            <a:off x="7772400" y="6019801"/>
            <a:ext cx="1066800" cy="380872"/>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5137" name="Rectangle 10"/>
          <p:cNvSpPr>
            <a:spLocks noChangeArrowheads="1"/>
          </p:cNvSpPr>
          <p:nvPr/>
        </p:nvSpPr>
        <p:spPr bwMode="auto">
          <a:xfrm>
            <a:off x="3810000" y="6019801"/>
            <a:ext cx="3962400" cy="380872"/>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bwMode="auto">
          <a:xfrm>
            <a:off x="533400" y="5986046"/>
            <a:ext cx="1905000" cy="338554"/>
          </a:xfrm>
          <a:prstGeom prst="rect">
            <a:avLst/>
          </a:prstGeom>
        </p:spPr>
        <p:txBody>
          <a:bodyPr wrap="square">
            <a:spAutoFit/>
          </a:bodyPr>
          <a:lstStyle/>
          <a:p>
            <a:pPr>
              <a:defRPr/>
            </a:pPr>
            <a:r>
              <a:rPr lang="en-US" sz="1600" dirty="0" smtClean="0">
                <a:solidFill>
                  <a:schemeClr val="bg1"/>
                </a:solidFill>
                <a:latin typeface="+mj-lt"/>
                <a:cs typeface="Times New Roman" pitchFamily="18" charset="0"/>
              </a:rPr>
              <a:t>As of 19 Sep 14</a:t>
            </a:r>
            <a:endParaRPr lang="en-US" sz="1600" dirty="0">
              <a:solidFill>
                <a:schemeClr val="bg1"/>
              </a:solidFill>
              <a:latin typeface="+mj-lt"/>
            </a:endParaRPr>
          </a:p>
        </p:txBody>
      </p:sp>
      <p:sp>
        <p:nvSpPr>
          <p:cNvPr id="21" name="TextBox 5"/>
          <p:cNvSpPr txBox="1">
            <a:spLocks noChangeArrowheads="1"/>
          </p:cNvSpPr>
          <p:nvPr/>
        </p:nvSpPr>
        <p:spPr bwMode="auto">
          <a:xfrm>
            <a:off x="533400" y="5334000"/>
            <a:ext cx="8077200" cy="338138"/>
          </a:xfrm>
          <a:prstGeom prst="rect">
            <a:avLst/>
          </a:prstGeom>
          <a:noFill/>
          <a:ln w="9525">
            <a:noFill/>
            <a:miter lim="800000"/>
            <a:headEnd/>
            <a:tailEnd/>
          </a:ln>
        </p:spPr>
        <p:txBody>
          <a:bodyPr>
            <a:spAutoFit/>
          </a:bodyPr>
          <a:lstStyle/>
          <a:p>
            <a:pPr algn="ctr">
              <a:defRPr/>
            </a:pPr>
            <a:r>
              <a:rPr lang="en-US" sz="1600" dirty="0" smtClean="0">
                <a:latin typeface="+mn-lt"/>
              </a:rPr>
              <a:t>*</a:t>
            </a:r>
            <a:r>
              <a:rPr lang="en-US" sz="1600" dirty="0" smtClean="0"/>
              <a:t>173</a:t>
            </a:r>
            <a:r>
              <a:rPr lang="en-US" sz="1400" dirty="0" smtClean="0">
                <a:latin typeface="+mn-lt"/>
              </a:rPr>
              <a:t> Applications </a:t>
            </a:r>
            <a:r>
              <a:rPr lang="en-US" sz="1400" dirty="0">
                <a:latin typeface="+mn-lt"/>
              </a:rPr>
              <a:t>Received since </a:t>
            </a:r>
            <a:r>
              <a:rPr lang="en-US" sz="1400" dirty="0" smtClean="0"/>
              <a:t>Aug 20</a:t>
            </a:r>
            <a:r>
              <a:rPr lang="en-US" sz="1400" dirty="0" smtClean="0">
                <a:latin typeface="+mn-lt"/>
              </a:rPr>
              <a:t>, </a:t>
            </a:r>
            <a:r>
              <a:rPr lang="en-US" sz="1400" dirty="0">
                <a:latin typeface="+mn-lt"/>
              </a:rPr>
              <a:t>2014</a:t>
            </a:r>
          </a:p>
        </p:txBody>
      </p:sp>
      <p:graphicFrame>
        <p:nvGraphicFramePr>
          <p:cNvPr id="5122" name="Content Placeholder 3"/>
          <p:cNvGraphicFramePr>
            <a:graphicFrameLocks noGrp="1"/>
          </p:cNvGraphicFramePr>
          <p:nvPr/>
        </p:nvGraphicFramePr>
        <p:xfrm>
          <a:off x="382588" y="1222375"/>
          <a:ext cx="8347075" cy="4035425"/>
        </p:xfrm>
        <a:graphic>
          <a:graphicData uri="http://schemas.openxmlformats.org/presentationml/2006/ole">
            <p:oleObj spid="_x0000_s55298" name="Worksheet" r:id="rId6" imgW="6991249" imgH="2648062"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Military Vet logo banner"/>
          <p:cNvPicPr>
            <a:picLocks noChangeAspect="1" noChangeArrowheads="1"/>
          </p:cNvPicPr>
          <p:nvPr/>
        </p:nvPicPr>
        <p:blipFill>
          <a:blip r:embed="rId2" cstate="print"/>
          <a:srcRect/>
          <a:stretch>
            <a:fillRect/>
          </a:stretch>
        </p:blipFill>
        <p:spPr bwMode="auto">
          <a:xfrm>
            <a:off x="455613" y="381000"/>
            <a:ext cx="8232775" cy="649288"/>
          </a:xfrm>
          <a:prstGeom prst="rect">
            <a:avLst/>
          </a:prstGeom>
          <a:noFill/>
          <a:ln w="9525">
            <a:noFill/>
            <a:miter lim="800000"/>
            <a:headEnd/>
            <a:tailEnd/>
          </a:ln>
        </p:spPr>
      </p:pic>
      <p:pic>
        <p:nvPicPr>
          <p:cNvPr id="15363" name="Picture 25" descr="red bottom banner"/>
          <p:cNvPicPr>
            <a:picLocks noChangeAspect="1" noChangeArrowheads="1"/>
          </p:cNvPicPr>
          <p:nvPr/>
        </p:nvPicPr>
        <p:blipFill>
          <a:blip r:embed="rId3" cstate="print"/>
          <a:srcRect/>
          <a:stretch>
            <a:fillRect/>
          </a:stretch>
        </p:blipFill>
        <p:spPr bwMode="auto">
          <a:xfrm>
            <a:off x="457200" y="5946775"/>
            <a:ext cx="8382000" cy="377825"/>
          </a:xfrm>
          <a:prstGeom prst="rect">
            <a:avLst/>
          </a:prstGeom>
          <a:noFill/>
          <a:ln w="9525">
            <a:noFill/>
            <a:miter lim="800000"/>
            <a:headEnd/>
            <a:tailEnd/>
          </a:ln>
        </p:spPr>
      </p:pic>
      <p:sp>
        <p:nvSpPr>
          <p:cNvPr id="15364"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15365"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15366"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5367"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5368"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5379"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PERSIAN GULF VETERANS BENEFIT PROGRAM</a:t>
              </a:r>
            </a:p>
          </p:txBody>
        </p:sp>
      </p:grpSp>
      <p:sp>
        <p:nvSpPr>
          <p:cNvPr id="15371"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5986046"/>
            <a:ext cx="8382000" cy="414754"/>
            <a:chOff x="457200" y="5986046"/>
            <a:chExt cx="8382000" cy="414754"/>
          </a:xfrm>
        </p:grpSpPr>
        <p:pic>
          <p:nvPicPr>
            <p:cNvPr id="15375"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5376" name="Rectangle 8"/>
            <p:cNvSpPr>
              <a:spLocks noChangeArrowheads="1"/>
            </p:cNvSpPr>
            <p:nvPr/>
          </p:nvSpPr>
          <p:spPr bwMode="auto">
            <a:xfrm>
              <a:off x="76962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537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522146" y="5986046"/>
              <a:ext cx="1459054" cy="338554"/>
            </a:xfrm>
            <a:prstGeom prst="rect">
              <a:avLst/>
            </a:prstGeom>
          </p:spPr>
          <p:txBody>
            <a:bodyPr wrap="none">
              <a:spAutoFit/>
            </a:bodyPr>
            <a:lstStyle/>
            <a:p>
              <a:pPr>
                <a:defRPr/>
              </a:pPr>
              <a:r>
                <a:rPr lang="en-US" sz="1600" dirty="0" smtClean="0">
                  <a:solidFill>
                    <a:schemeClr val="bg1"/>
                  </a:solidFill>
                  <a:latin typeface="+mj-lt"/>
                  <a:cs typeface="Times New Roman" pitchFamily="18" charset="0"/>
                </a:rPr>
                <a:t>As of 19 SEP 14</a:t>
              </a:r>
              <a:endParaRPr lang="en-US" sz="1600" dirty="0">
                <a:solidFill>
                  <a:schemeClr val="bg1"/>
                </a:solidFill>
                <a:latin typeface="+mj-lt"/>
                <a:cs typeface="Times New Roman" pitchFamily="18" charset="0"/>
              </a:endParaRPr>
            </a:p>
          </p:txBody>
        </p:sp>
      </p:grpSp>
      <p:sp>
        <p:nvSpPr>
          <p:cNvPr id="21" name="Text Box 4"/>
          <p:cNvSpPr txBox="1">
            <a:spLocks noChangeArrowheads="1"/>
          </p:cNvSpPr>
          <p:nvPr/>
        </p:nvSpPr>
        <p:spPr bwMode="auto">
          <a:xfrm>
            <a:off x="1600200" y="1343025"/>
            <a:ext cx="6096000" cy="506413"/>
          </a:xfrm>
          <a:prstGeom prst="rect">
            <a:avLst/>
          </a:prstGeom>
          <a:noFill/>
          <a:ln w="9525">
            <a:noFill/>
            <a:miter lim="800000"/>
            <a:headEnd/>
            <a:tailEnd/>
          </a:ln>
        </p:spPr>
        <p:txBody>
          <a:bodyPr lIns="91430" tIns="45715" rIns="91430" bIns="45715">
            <a:spAutoFit/>
          </a:bodyPr>
          <a:lstStyle/>
          <a:p>
            <a:pPr>
              <a:lnSpc>
                <a:spcPct val="120000"/>
              </a:lnSpc>
              <a:tabLst>
                <a:tab pos="742950" algn="l"/>
              </a:tabLst>
              <a:defRPr/>
            </a:pPr>
            <a:endParaRPr lang="en-US" sz="2400" b="1" dirty="0">
              <a:solidFill>
                <a:srgbClr val="000000"/>
              </a:solidFill>
              <a:latin typeface="+mn-lt"/>
            </a:endParaRPr>
          </a:p>
        </p:txBody>
      </p:sp>
      <p:sp>
        <p:nvSpPr>
          <p:cNvPr id="15374" name="Rectangle 21"/>
          <p:cNvSpPr>
            <a:spLocks noChangeArrowheads="1"/>
          </p:cNvSpPr>
          <p:nvPr/>
        </p:nvSpPr>
        <p:spPr bwMode="auto">
          <a:xfrm>
            <a:off x="685800" y="1447800"/>
            <a:ext cx="7848600" cy="4494757"/>
          </a:xfrm>
          <a:prstGeom prst="rect">
            <a:avLst/>
          </a:prstGeom>
          <a:noFill/>
          <a:ln w="9525">
            <a:noFill/>
            <a:miter lim="800000"/>
            <a:headEnd/>
            <a:tailEnd/>
          </a:ln>
        </p:spPr>
        <p:txBody>
          <a:bodyPr wrap="square">
            <a:spAutoFit/>
          </a:bodyPr>
          <a:lstStyle/>
          <a:p>
            <a:pPr>
              <a:lnSpc>
                <a:spcPct val="120000"/>
              </a:lnSpc>
              <a:tabLst>
                <a:tab pos="742950" algn="l"/>
              </a:tabLst>
            </a:pPr>
            <a:r>
              <a:rPr lang="en-US" sz="2400" dirty="0">
                <a:solidFill>
                  <a:srgbClr val="000000"/>
                </a:solidFill>
              </a:rPr>
              <a:t>Total Applications:  	</a:t>
            </a:r>
            <a:r>
              <a:rPr lang="en-US" sz="2400" dirty="0" smtClean="0">
                <a:solidFill>
                  <a:srgbClr val="000000"/>
                </a:solidFill>
              </a:rPr>
              <a:t>			10,639</a:t>
            </a:r>
            <a:endParaRPr lang="en-US" sz="2400" dirty="0">
              <a:solidFill>
                <a:srgbClr val="000000"/>
              </a:solidFill>
            </a:endParaRPr>
          </a:p>
          <a:p>
            <a:pPr>
              <a:lnSpc>
                <a:spcPct val="120000"/>
              </a:lnSpc>
              <a:tabLst>
                <a:tab pos="742950" algn="l"/>
              </a:tabLst>
            </a:pPr>
            <a:endParaRPr lang="en-US" sz="2400" dirty="0">
              <a:solidFill>
                <a:srgbClr val="000000"/>
              </a:solidFill>
            </a:endParaRPr>
          </a:p>
          <a:p>
            <a:pPr>
              <a:lnSpc>
                <a:spcPct val="120000"/>
              </a:lnSpc>
              <a:tabLst>
                <a:tab pos="742950" algn="l"/>
              </a:tabLst>
            </a:pPr>
            <a:r>
              <a:rPr lang="en-US" sz="2400" dirty="0"/>
              <a:t>Payments Sent:  		</a:t>
            </a:r>
            <a:r>
              <a:rPr lang="en-US" sz="2400" dirty="0" smtClean="0"/>
              <a:t>		8,359</a:t>
            </a:r>
            <a:endParaRPr lang="en-US" sz="2400" dirty="0"/>
          </a:p>
          <a:p>
            <a:pPr>
              <a:lnSpc>
                <a:spcPct val="120000"/>
              </a:lnSpc>
              <a:tabLst>
                <a:tab pos="742950" algn="l"/>
              </a:tabLst>
            </a:pPr>
            <a:endParaRPr lang="en-US" sz="2400" dirty="0">
              <a:solidFill>
                <a:srgbClr val="000000"/>
              </a:solidFill>
            </a:endParaRPr>
          </a:p>
          <a:p>
            <a:pPr>
              <a:lnSpc>
                <a:spcPct val="120000"/>
              </a:lnSpc>
              <a:tabLst>
                <a:tab pos="742950" algn="l"/>
              </a:tabLst>
            </a:pPr>
            <a:r>
              <a:rPr lang="en-US" sz="2400" dirty="0">
                <a:solidFill>
                  <a:srgbClr val="000000"/>
                </a:solidFill>
              </a:rPr>
              <a:t>Total Payments:  		</a:t>
            </a:r>
            <a:r>
              <a:rPr lang="en-US" sz="2400" dirty="0" smtClean="0">
                <a:solidFill>
                  <a:srgbClr val="000000"/>
                </a:solidFill>
              </a:rPr>
              <a:t>		</a:t>
            </a:r>
            <a:r>
              <a:rPr lang="en-US" sz="2400" dirty="0" smtClean="0"/>
              <a:t>$3,548,987.50 </a:t>
            </a:r>
            <a:endParaRPr lang="en-US" sz="2400" dirty="0">
              <a:solidFill>
                <a:srgbClr val="000000"/>
              </a:solidFill>
            </a:endParaRPr>
          </a:p>
          <a:p>
            <a:pPr>
              <a:lnSpc>
                <a:spcPct val="120000"/>
              </a:lnSpc>
              <a:tabLst>
                <a:tab pos="742950" algn="l"/>
              </a:tabLst>
            </a:pPr>
            <a:endParaRPr lang="en-US" sz="2400" dirty="0">
              <a:solidFill>
                <a:srgbClr val="000000"/>
              </a:solidFill>
            </a:endParaRPr>
          </a:p>
          <a:p>
            <a:pPr>
              <a:lnSpc>
                <a:spcPct val="120000"/>
              </a:lnSpc>
              <a:tabLst>
                <a:tab pos="742950" algn="l"/>
              </a:tabLst>
            </a:pPr>
            <a:r>
              <a:rPr lang="en-US" sz="2400" dirty="0">
                <a:solidFill>
                  <a:srgbClr val="000000"/>
                </a:solidFill>
              </a:rPr>
              <a:t>Average Payment:  </a:t>
            </a:r>
            <a:r>
              <a:rPr lang="en-US" sz="2400" dirty="0" smtClean="0">
                <a:solidFill>
                  <a:srgbClr val="000000"/>
                </a:solidFill>
              </a:rPr>
              <a:t> </a:t>
            </a:r>
            <a:r>
              <a:rPr lang="en-US" sz="2400" dirty="0">
                <a:solidFill>
                  <a:srgbClr val="000000"/>
                </a:solidFill>
              </a:rPr>
              <a:t>	</a:t>
            </a:r>
            <a:r>
              <a:rPr lang="en-US" sz="2400" dirty="0" smtClean="0">
                <a:solidFill>
                  <a:srgbClr val="000000"/>
                </a:solidFill>
              </a:rPr>
              <a:t>			</a:t>
            </a:r>
            <a:r>
              <a:rPr lang="en-US" sz="2400" dirty="0" smtClean="0"/>
              <a:t>$424.57</a:t>
            </a:r>
            <a:endParaRPr lang="en-US" sz="2400" dirty="0">
              <a:solidFill>
                <a:srgbClr val="000000"/>
              </a:solidFill>
            </a:endParaRPr>
          </a:p>
          <a:p>
            <a:pPr>
              <a:lnSpc>
                <a:spcPct val="120000"/>
              </a:lnSpc>
              <a:tabLst>
                <a:tab pos="742950" algn="l"/>
              </a:tabLst>
            </a:pPr>
            <a:endParaRPr lang="en-US" sz="2400" dirty="0">
              <a:solidFill>
                <a:srgbClr val="000000"/>
              </a:solidFill>
            </a:endParaRPr>
          </a:p>
          <a:p>
            <a:pPr>
              <a:lnSpc>
                <a:spcPct val="120000"/>
              </a:lnSpc>
              <a:tabLst>
                <a:tab pos="742950" algn="l"/>
              </a:tabLst>
            </a:pPr>
            <a:r>
              <a:rPr lang="en-US" sz="2400" dirty="0">
                <a:solidFill>
                  <a:srgbClr val="000000"/>
                </a:solidFill>
              </a:rPr>
              <a:t>Average Processing Time: 	</a:t>
            </a:r>
            <a:r>
              <a:rPr lang="en-US" sz="2400" dirty="0" smtClean="0">
                <a:solidFill>
                  <a:srgbClr val="000000"/>
                </a:solidFill>
              </a:rPr>
              <a:t>		 4.61 </a:t>
            </a:r>
            <a:r>
              <a:rPr lang="en-US" sz="2400" dirty="0">
                <a:solidFill>
                  <a:srgbClr val="000000"/>
                </a:solidFill>
              </a:rPr>
              <a:t>days</a:t>
            </a:r>
          </a:p>
          <a:p>
            <a:pPr>
              <a:lnSpc>
                <a:spcPct val="120000"/>
              </a:lnSpc>
              <a:tabLst>
                <a:tab pos="742950" algn="l"/>
              </a:tabLst>
            </a:pPr>
            <a:r>
              <a:rPr lang="en-US" sz="2400" b="1" dirty="0">
                <a:solidFill>
                  <a:srgbClr val="000000"/>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Military Vet logo banner"/>
          <p:cNvPicPr>
            <a:picLocks noChangeAspect="1" noChangeArrowheads="1"/>
          </p:cNvPicPr>
          <p:nvPr/>
        </p:nvPicPr>
        <p:blipFill>
          <a:blip r:embed="rId2" cstate="print"/>
          <a:srcRect/>
          <a:stretch>
            <a:fillRect/>
          </a:stretch>
        </p:blipFill>
        <p:spPr bwMode="auto">
          <a:xfrm>
            <a:off x="455613" y="381000"/>
            <a:ext cx="8232775" cy="649288"/>
          </a:xfrm>
          <a:prstGeom prst="rect">
            <a:avLst/>
          </a:prstGeom>
          <a:noFill/>
          <a:ln w="9525">
            <a:noFill/>
            <a:miter lim="800000"/>
            <a:headEnd/>
            <a:tailEnd/>
          </a:ln>
        </p:spPr>
      </p:pic>
      <p:pic>
        <p:nvPicPr>
          <p:cNvPr id="16387" name="Picture 25" descr="red bottom banner"/>
          <p:cNvPicPr>
            <a:picLocks noChangeAspect="1" noChangeArrowheads="1"/>
          </p:cNvPicPr>
          <p:nvPr/>
        </p:nvPicPr>
        <p:blipFill>
          <a:blip r:embed="rId3" cstate="print"/>
          <a:srcRect/>
          <a:stretch>
            <a:fillRect/>
          </a:stretch>
        </p:blipFill>
        <p:spPr bwMode="auto">
          <a:xfrm>
            <a:off x="457200" y="5946775"/>
            <a:ext cx="8382000" cy="377825"/>
          </a:xfrm>
          <a:prstGeom prst="rect">
            <a:avLst/>
          </a:prstGeom>
          <a:noFill/>
          <a:ln w="9525">
            <a:noFill/>
            <a:miter lim="800000"/>
            <a:headEnd/>
            <a:tailEnd/>
          </a:ln>
        </p:spPr>
      </p:pic>
      <p:sp>
        <p:nvSpPr>
          <p:cNvPr id="16388"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16389"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16390"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6391"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6392"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6432"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MILITARY FAMILY RELIEF ASSISTANCE PROGRAM</a:t>
              </a:r>
            </a:p>
          </p:txBody>
        </p:sp>
      </p:grpSp>
      <p:sp>
        <p:nvSpPr>
          <p:cNvPr id="16395"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5986046"/>
            <a:ext cx="8382000" cy="414754"/>
            <a:chOff x="457200" y="5986046"/>
            <a:chExt cx="8382000" cy="414754"/>
          </a:xfrm>
        </p:grpSpPr>
        <p:pic>
          <p:nvPicPr>
            <p:cNvPr id="164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642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64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522146" y="5986046"/>
              <a:ext cx="1459054" cy="338554"/>
            </a:xfrm>
            <a:prstGeom prst="rect">
              <a:avLst/>
            </a:prstGeom>
          </p:spPr>
          <p:txBody>
            <a:bodyPr wrap="none">
              <a:spAutoFit/>
            </a:bodyPr>
            <a:lstStyle/>
            <a:p>
              <a:pPr>
                <a:defRPr/>
              </a:pPr>
              <a:r>
                <a:rPr lang="en-US" sz="1600" dirty="0" smtClean="0">
                  <a:solidFill>
                    <a:schemeClr val="bg1"/>
                  </a:solidFill>
                  <a:latin typeface="+mj-lt"/>
                  <a:cs typeface="Times New Roman" pitchFamily="18" charset="0"/>
                </a:rPr>
                <a:t>As of 19 SEP 14</a:t>
              </a:r>
              <a:endParaRPr lang="en-US" sz="1600" dirty="0">
                <a:solidFill>
                  <a:schemeClr val="bg1"/>
                </a:solidFill>
                <a:latin typeface="+mj-lt"/>
                <a:cs typeface="Times New Roman" pitchFamily="18" charset="0"/>
              </a:endParaRPr>
            </a:p>
          </p:txBody>
        </p:sp>
      </p:grpSp>
      <p:graphicFrame>
        <p:nvGraphicFramePr>
          <p:cNvPr id="22" name="Table 21"/>
          <p:cNvGraphicFramePr>
            <a:graphicFrameLocks noGrp="1"/>
          </p:cNvGraphicFramePr>
          <p:nvPr/>
        </p:nvGraphicFramePr>
        <p:xfrm>
          <a:off x="609600" y="1219201"/>
          <a:ext cx="8001000" cy="4530345"/>
        </p:xfrm>
        <a:graphic>
          <a:graphicData uri="http://schemas.openxmlformats.org/drawingml/2006/table">
            <a:tbl>
              <a:tblPr>
                <a:tableStyleId>{2D5ABB26-0587-4C30-8999-92F81FD0307C}</a:tableStyleId>
              </a:tblPr>
              <a:tblGrid>
                <a:gridCol w="6019800"/>
                <a:gridCol w="1981200"/>
              </a:tblGrid>
              <a:tr h="721284">
                <a:tc gridSpan="2">
                  <a:txBody>
                    <a:bodyPr/>
                    <a:lstStyle/>
                    <a:p>
                      <a:pPr algn="ctr" fontAlgn="b"/>
                      <a:r>
                        <a:rPr lang="en-US" sz="2000" b="0" u="none" strike="noStrike" dirty="0"/>
                        <a:t>OVERALL MFRAP CONTRIBUTIONS - FY 2005 THRU </a:t>
                      </a:r>
                      <a:r>
                        <a:rPr lang="en-US" sz="2000" b="0" u="none" strike="noStrike" dirty="0" smtClean="0"/>
                        <a:t>SEP 2014</a:t>
                      </a:r>
                      <a:endParaRPr lang="en-US" sz="2000" b="0" i="0" u="none" strike="noStrike" dirty="0">
                        <a:latin typeface="Arial"/>
                      </a:endParaRPr>
                    </a:p>
                  </a:txBody>
                  <a:tcPr marL="9525" marR="9525" marT="9525" marB="0" anchor="ctr"/>
                </a:tc>
                <a:tc hMerge="1">
                  <a:txBody>
                    <a:bodyPr/>
                    <a:lstStyle/>
                    <a:p>
                      <a:endParaRPr lang="en-US"/>
                    </a:p>
                  </a:txBody>
                  <a:tcPr/>
                </a:tc>
              </a:tr>
              <a:tr h="721284">
                <a:tc>
                  <a:txBody>
                    <a:bodyPr/>
                    <a:lstStyle/>
                    <a:p>
                      <a:pPr algn="l" fontAlgn="ctr"/>
                      <a:r>
                        <a:rPr lang="en-US" sz="2000" b="0" u="none" strike="noStrike" dirty="0" smtClean="0"/>
                        <a:t>TOTAL PRIVATE CONTRIBUTIONS </a:t>
                      </a:r>
                      <a:endParaRPr lang="en-US" sz="2000" b="0" i="0" u="none" strike="noStrike" dirty="0">
                        <a:latin typeface="Arial"/>
                      </a:endParaRPr>
                    </a:p>
                  </a:txBody>
                  <a:tcPr marL="9525" marR="9525" marT="9525" marB="0" anchor="ctr"/>
                </a:tc>
                <a:tc>
                  <a:txBody>
                    <a:bodyPr/>
                    <a:lstStyle/>
                    <a:p>
                      <a:pPr algn="r" fontAlgn="b"/>
                      <a:r>
                        <a:rPr lang="en-US" sz="2000" b="0" u="none" strike="noStrike" dirty="0"/>
                        <a:t> </a:t>
                      </a:r>
                      <a:r>
                        <a:rPr lang="en-US" sz="2000" b="0" u="none" strike="noStrike" dirty="0" smtClean="0"/>
                        <a:t>$       108,658.00 </a:t>
                      </a:r>
                      <a:endParaRPr lang="en-US" sz="2000" b="0" i="0" u="none" strike="noStrike" dirty="0">
                        <a:latin typeface="Arial"/>
                      </a:endParaRPr>
                    </a:p>
                  </a:txBody>
                  <a:tcPr marL="9525" marR="9525" marT="9525" marB="0" anchor="ctr"/>
                </a:tc>
              </a:tr>
              <a:tr h="7212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u="none" strike="noStrike" dirty="0" smtClean="0"/>
                        <a:t>DEPT OF REVENUE - PIT DONATIONS </a:t>
                      </a:r>
                      <a:endParaRPr lang="en-US" sz="2000" b="0" i="0" u="none" strike="noStrike" dirty="0">
                        <a:latin typeface="Arial"/>
                      </a:endParaRPr>
                    </a:p>
                  </a:txBody>
                  <a:tcPr marL="9525" marR="9525" marT="9525" marB="0" anchor="ctr"/>
                </a:tc>
                <a:tc>
                  <a:txBody>
                    <a:bodyPr/>
                    <a:lstStyle/>
                    <a:p>
                      <a:pPr algn="r" fontAlgn="b"/>
                      <a:r>
                        <a:rPr lang="en-US" sz="2000" b="0" u="none" strike="noStrike" dirty="0"/>
                        <a:t> </a:t>
                      </a:r>
                      <a:r>
                        <a:rPr lang="en-US" sz="2000" b="0" u="none" strike="noStrike" dirty="0" smtClean="0"/>
                        <a:t>$   1,388,348.54</a:t>
                      </a:r>
                      <a:endParaRPr lang="en-US" sz="2000" b="0" i="0" u="none" strike="noStrike" dirty="0">
                        <a:latin typeface="Arial"/>
                      </a:endParaRPr>
                    </a:p>
                  </a:txBody>
                  <a:tcPr marL="9525" marR="9525" marT="9525" marB="0" anchor="ctr"/>
                </a:tc>
              </a:tr>
              <a:tr h="88938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2000" b="0" u="none" strike="noStrike"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sz="2000" b="0" u="none" strike="noStrike" dirty="0" smtClean="0"/>
                        <a:t>TOTAL ALL CONTRIBUTIONS - PRIVATE &amp; PIT DONATIONS</a:t>
                      </a:r>
                    </a:p>
                    <a:p>
                      <a:pPr algn="l" fontAlgn="ctr"/>
                      <a:endParaRPr lang="en-US" sz="2000" b="0" i="0" u="none" strike="noStrike" dirty="0">
                        <a:latin typeface="Arial"/>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b="0" u="none" strike="noStrike" dirty="0"/>
                        <a:t> </a:t>
                      </a:r>
                      <a:r>
                        <a:rPr lang="en-US" sz="2000" b="0" u="none" strike="noStrike" dirty="0" smtClean="0"/>
                        <a:t>$    1,497,006.54  </a:t>
                      </a:r>
                      <a:endParaRPr lang="en-US" sz="2000" b="0" i="0" u="none" strike="noStrike" dirty="0">
                        <a:latin typeface="Arial"/>
                      </a:endParaRPr>
                    </a:p>
                  </a:txBody>
                  <a:tcPr marL="9525" marR="9525" marT="9525" marB="0" anchor="ctr"/>
                </a:tc>
              </a:tr>
              <a:tr h="721284">
                <a:tc>
                  <a:txBody>
                    <a:bodyPr/>
                    <a:lstStyle/>
                    <a:p>
                      <a:pPr algn="l" fontAlgn="ctr"/>
                      <a:r>
                        <a:rPr lang="en-US" sz="2000" b="0" u="none" strike="noStrike" dirty="0"/>
                        <a:t>APPROVED GRANT APPLICATION PAYMENTS </a:t>
                      </a:r>
                      <a:endParaRPr lang="en-US" sz="2000" b="0" i="0" u="none" strike="noStrike" dirty="0">
                        <a:latin typeface="Arial"/>
                      </a:endParaRPr>
                    </a:p>
                  </a:txBody>
                  <a:tcPr marL="9525" marR="9525" marT="9525" marB="0" anchor="ctr"/>
                </a:tc>
                <a:tc>
                  <a:txBody>
                    <a:bodyPr/>
                    <a:lstStyle/>
                    <a:p>
                      <a:pPr algn="r" fontAlgn="b"/>
                      <a:r>
                        <a:rPr lang="en-US" sz="2000" b="0" u="none" strike="noStrike" dirty="0"/>
                        <a:t> $   </a:t>
                      </a:r>
                      <a:r>
                        <a:rPr lang="en-US" sz="2000" b="0" u="none" strike="noStrike" dirty="0" smtClean="0"/>
                        <a:t>    540,843.58 </a:t>
                      </a:r>
                      <a:endParaRPr lang="en-US" sz="2000" b="0" i="0" u="none" strike="noStrike" dirty="0">
                        <a:latin typeface="Arial"/>
                      </a:endParaRPr>
                    </a:p>
                  </a:txBody>
                  <a:tcPr marL="9525" marR="9525" marT="9525" marB="0" anchor="ctr"/>
                </a:tc>
              </a:tr>
              <a:tr h="721284">
                <a:tc>
                  <a:txBody>
                    <a:bodyPr/>
                    <a:lstStyle/>
                    <a:p>
                      <a:pPr algn="l" fontAlgn="ctr"/>
                      <a:r>
                        <a:rPr lang="en-US" sz="2000" b="0" u="none" strike="noStrike" dirty="0"/>
                        <a:t>ACCOUNT BALANCE </a:t>
                      </a:r>
                      <a:endParaRPr lang="en-US" sz="2000" b="0" i="0" u="none" strike="noStrike" dirty="0">
                        <a:latin typeface="Arial"/>
                      </a:endParaRPr>
                    </a:p>
                  </a:txBody>
                  <a:tcPr marL="9525" marR="9525" marT="9525" marB="0" anchor="ctr"/>
                </a:tc>
                <a:tc>
                  <a:txBody>
                    <a:bodyPr/>
                    <a:lstStyle/>
                    <a:p>
                      <a:pPr algn="r" fontAlgn="b"/>
                      <a:r>
                        <a:rPr lang="en-US" sz="2000" b="0" u="none" strike="noStrike" dirty="0"/>
                        <a:t> $ </a:t>
                      </a:r>
                      <a:r>
                        <a:rPr lang="en-US" sz="2000" b="0" u="none" strike="noStrike" dirty="0" smtClean="0"/>
                        <a:t>   </a:t>
                      </a:r>
                      <a:r>
                        <a:rPr lang="en-US" sz="2000" b="0" u="none" strike="noStrike" baseline="0" dirty="0" smtClean="0"/>
                        <a:t>   956,162.96</a:t>
                      </a:r>
                      <a:r>
                        <a:rPr lang="en-US" sz="2000" b="0" u="none" strike="noStrike" dirty="0" smtClean="0"/>
                        <a:t> </a:t>
                      </a:r>
                      <a:endParaRPr lang="en-US" sz="2000" b="0" i="0" u="none" strike="noStrike" dirty="0">
                        <a:latin typeface="Arial"/>
                      </a:endParaRPr>
                    </a:p>
                  </a:txBody>
                  <a:tcPr marL="9525" marR="9525" marT="9525" marB="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57200"/>
            <a:ext cx="5715000" cy="400050"/>
          </a:xfrm>
          <a:noFill/>
        </p:spPr>
        <p:txBody>
          <a:bodyPr>
            <a:spAutoFit/>
          </a:bodyPr>
          <a:lstStyle/>
          <a:p>
            <a:r>
              <a:rPr lang="en-US" sz="2000" b="1" smtClean="0">
                <a:solidFill>
                  <a:schemeClr val="bg1"/>
                </a:solidFill>
              </a:rPr>
              <a:t>CURRENT MOBILIZATIONS &amp; TOTAL DEPLOYMENTS</a:t>
            </a:r>
          </a:p>
        </p:txBody>
      </p:sp>
      <p:graphicFrame>
        <p:nvGraphicFramePr>
          <p:cNvPr id="10" name="Table 9"/>
          <p:cNvGraphicFramePr>
            <a:graphicFrameLocks noGrp="1"/>
          </p:cNvGraphicFramePr>
          <p:nvPr/>
        </p:nvGraphicFramePr>
        <p:xfrm>
          <a:off x="533400" y="1143001"/>
          <a:ext cx="8077200" cy="1775989"/>
        </p:xfrm>
        <a:graphic>
          <a:graphicData uri="http://schemas.openxmlformats.org/drawingml/2006/table">
            <a:tbl>
              <a:tblPr firstRow="1" bandRow="1">
                <a:tableStyleId>{5C22544A-7EE6-4342-B048-85BDC9FD1C3A}</a:tableStyleId>
              </a:tblPr>
              <a:tblGrid>
                <a:gridCol w="1143000"/>
                <a:gridCol w="1066800"/>
                <a:gridCol w="1676400"/>
                <a:gridCol w="914400"/>
                <a:gridCol w="533400"/>
                <a:gridCol w="1062368"/>
                <a:gridCol w="1680832"/>
              </a:tblGrid>
              <a:tr h="529326">
                <a:tc>
                  <a:txBody>
                    <a:bodyPr/>
                    <a:lstStyle/>
                    <a:p>
                      <a:pPr algn="ctr"/>
                      <a:r>
                        <a:rPr lang="en-US" sz="1600" b="1" dirty="0" smtClean="0">
                          <a:solidFill>
                            <a:schemeClr val="tx1"/>
                          </a:solidFill>
                          <a:latin typeface="+mn-lt"/>
                          <a:cs typeface="Arial" pitchFamily="34" charset="0"/>
                        </a:rPr>
                        <a:t>MDATE</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MSAD</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UNIT</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OPN</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PAX</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MISSION</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Projected Return</a:t>
                      </a:r>
                      <a:r>
                        <a:rPr lang="en-US" sz="1600" b="1" baseline="0" dirty="0" smtClean="0">
                          <a:solidFill>
                            <a:schemeClr val="tx1"/>
                          </a:solidFill>
                          <a:latin typeface="+mn-lt"/>
                          <a:cs typeface="Arial" pitchFamily="34" charset="0"/>
                        </a:rPr>
                        <a:t> Date</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529326">
                <a:tc>
                  <a:txBody>
                    <a:bodyPr/>
                    <a:lstStyle/>
                    <a:p>
                      <a:pPr algn="ctr"/>
                      <a:r>
                        <a:rPr lang="en-US" sz="1600" b="1" kern="1200" dirty="0" smtClean="0">
                          <a:solidFill>
                            <a:schemeClr val="tx1"/>
                          </a:solidFill>
                          <a:latin typeface="+mn-lt"/>
                          <a:ea typeface="+mn-ea"/>
                          <a:cs typeface="Arial" pitchFamily="34" charset="0"/>
                        </a:rPr>
                        <a:t>03APR14</a:t>
                      </a:r>
                      <a:endParaRPr lang="en-US"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200" dirty="0" smtClean="0">
                          <a:solidFill>
                            <a:schemeClr val="tx1"/>
                          </a:solidFill>
                          <a:latin typeface="+mn-lt"/>
                          <a:ea typeface="+mn-ea"/>
                          <a:cs typeface="Arial" pitchFamily="34" charset="0"/>
                        </a:rPr>
                        <a:t>06APR14</a:t>
                      </a:r>
                      <a:endParaRPr lang="en-US"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Arial" pitchFamily="34" charset="0"/>
                        </a:rPr>
                        <a:t>252 EN 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itchFamily="34" charset="0"/>
                        </a:rPr>
                        <a:t>OEF-A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157</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Base</a:t>
                      </a:r>
                      <a:r>
                        <a:rPr lang="en-US" sz="1600" b="1" baseline="0" dirty="0" smtClean="0">
                          <a:solidFill>
                            <a:schemeClr val="tx1"/>
                          </a:solidFill>
                          <a:latin typeface="+mn-lt"/>
                          <a:cs typeface="Arial" pitchFamily="34" charset="0"/>
                        </a:rPr>
                        <a:t> Closure</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baseline="0" dirty="0" smtClean="0">
                          <a:solidFill>
                            <a:schemeClr val="tx1"/>
                          </a:solidFill>
                          <a:latin typeface="+mn-lt"/>
                          <a:cs typeface="Arial" pitchFamily="34" charset="0"/>
                        </a:rPr>
                        <a:t> Late NOV</a:t>
                      </a:r>
                      <a:r>
                        <a:rPr lang="en-US" sz="1600" b="1" dirty="0" smtClean="0">
                          <a:solidFill>
                            <a:schemeClr val="tx1"/>
                          </a:solidFill>
                          <a:latin typeface="+mn-lt"/>
                          <a:cs typeface="Arial" pitchFamily="34" charset="0"/>
                        </a:rPr>
                        <a:t>14</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7749">
                <a:tc>
                  <a:txBody>
                    <a:bodyPr/>
                    <a:lstStyle/>
                    <a:p>
                      <a:pPr algn="ctr"/>
                      <a:r>
                        <a:rPr lang="en-US" sz="1600" b="1" kern="1200" dirty="0" smtClean="0">
                          <a:solidFill>
                            <a:schemeClr val="tx1"/>
                          </a:solidFill>
                          <a:latin typeface="+mn-lt"/>
                          <a:ea typeface="+mn-ea"/>
                          <a:cs typeface="Arial" pitchFamily="34" charset="0"/>
                        </a:rPr>
                        <a:t>05JUN14</a:t>
                      </a:r>
                      <a:endParaRPr lang="en-US"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200" dirty="0" smtClean="0">
                          <a:solidFill>
                            <a:schemeClr val="tx1"/>
                          </a:solidFill>
                          <a:latin typeface="+mn-lt"/>
                          <a:ea typeface="+mn-ea"/>
                          <a:cs typeface="Arial" pitchFamily="34" charset="0"/>
                        </a:rPr>
                        <a:t>05JUN14</a:t>
                      </a:r>
                      <a:endParaRPr lang="en-US"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Arial" pitchFamily="34" charset="0"/>
                        </a:rPr>
                        <a:t>DET 22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itchFamily="34" charset="0"/>
                        </a:rPr>
                        <a:t>OEF-A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8</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ISR</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05JUN15</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26" name="Object 3"/>
          <p:cNvGraphicFramePr>
            <a:graphicFrameLocks noChangeAspect="1"/>
          </p:cNvGraphicFramePr>
          <p:nvPr/>
        </p:nvGraphicFramePr>
        <p:xfrm>
          <a:off x="538163" y="3614738"/>
          <a:ext cx="3748087" cy="1601787"/>
        </p:xfrm>
        <a:graphic>
          <a:graphicData uri="http://schemas.openxmlformats.org/presentationml/2006/ole">
            <p:oleObj spid="_x0000_s17410" name="Worksheet" r:id="rId5" imgW="2476397" imgH="1057159" progId="Excel.Sheet.12">
              <p:embed/>
            </p:oleObj>
          </a:graphicData>
        </a:graphic>
      </p:graphicFrame>
      <p:grpSp>
        <p:nvGrpSpPr>
          <p:cNvPr id="2" name="Group 17"/>
          <p:cNvGrpSpPr>
            <a:grpSpLocks/>
          </p:cNvGrpSpPr>
          <p:nvPr/>
        </p:nvGrpSpPr>
        <p:grpSpPr bwMode="auto">
          <a:xfrm>
            <a:off x="4800600" y="3621088"/>
            <a:ext cx="3810000" cy="1712912"/>
            <a:chOff x="4572000" y="4234594"/>
            <a:chExt cx="3048000" cy="1145003"/>
          </a:xfrm>
        </p:grpSpPr>
        <p:sp>
          <p:nvSpPr>
            <p:cNvPr id="13" name="TextBox 12"/>
            <p:cNvSpPr txBox="1"/>
            <p:nvPr/>
          </p:nvSpPr>
          <p:spPr>
            <a:xfrm>
              <a:off x="4572000" y="4947701"/>
              <a:ext cx="3048000" cy="431896"/>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a:defRPr/>
              </a:pPr>
              <a:endParaRPr lang="en-US" dirty="0">
                <a:solidFill>
                  <a:prstClr val="black"/>
                </a:solidFill>
                <a:latin typeface="Arial" pitchFamily="34" charset="0"/>
                <a:cs typeface="Arial" pitchFamily="34" charset="0"/>
              </a:endParaRPr>
            </a:p>
            <a:p>
              <a:pPr>
                <a:defRPr/>
              </a:pPr>
              <a:r>
                <a:rPr lang="en-US" dirty="0">
                  <a:solidFill>
                    <a:prstClr val="black"/>
                  </a:solidFill>
                  <a:cs typeface="Arial" pitchFamily="34" charset="0"/>
                </a:rPr>
                <a:t>Total PANG </a:t>
              </a:r>
              <a:r>
                <a:rPr lang="en-US" dirty="0" smtClean="0">
                  <a:solidFill>
                    <a:schemeClr val="tx1"/>
                  </a:solidFill>
                  <a:cs typeface="Arial" pitchFamily="34" charset="0"/>
                </a:rPr>
                <a:t>Deployed</a:t>
              </a:r>
              <a:r>
                <a:rPr lang="en-US" dirty="0">
                  <a:solidFill>
                    <a:schemeClr val="tx1"/>
                  </a:solidFill>
                  <a:cs typeface="Arial" pitchFamily="34" charset="0"/>
                </a:rPr>
                <a:t>	</a:t>
              </a:r>
              <a:r>
                <a:rPr lang="en-US" b="1" dirty="0" smtClean="0">
                  <a:solidFill>
                    <a:schemeClr val="tx1"/>
                  </a:solidFill>
                  <a:cs typeface="Arial" pitchFamily="34" charset="0"/>
                </a:rPr>
                <a:t>617</a:t>
              </a:r>
              <a:r>
                <a:rPr lang="en-US" dirty="0" smtClean="0">
                  <a:solidFill>
                    <a:schemeClr val="tx1"/>
                  </a:solidFill>
                  <a:cs typeface="Arial" pitchFamily="34" charset="0"/>
                </a:rPr>
                <a:t>            </a:t>
              </a:r>
              <a:endParaRPr lang="en-US" b="1" dirty="0">
                <a:solidFill>
                  <a:schemeClr val="tx1"/>
                </a:solidFill>
                <a:cs typeface="Arial" pitchFamily="34" charset="0"/>
              </a:endParaRPr>
            </a:p>
          </p:txBody>
        </p:sp>
        <p:sp>
          <p:nvSpPr>
            <p:cNvPr id="14" name="TextBox 13"/>
            <p:cNvSpPr txBox="1"/>
            <p:nvPr/>
          </p:nvSpPr>
          <p:spPr>
            <a:xfrm>
              <a:off x="4572000" y="4591000"/>
              <a:ext cx="3048000" cy="432043"/>
            </a:xfrm>
            <a:prstGeom prst="rect">
              <a:avLst/>
            </a:prstGeom>
          </p:spPr>
          <p:style>
            <a:lnRef idx="2">
              <a:schemeClr val="dk1"/>
            </a:lnRef>
            <a:fillRef idx="1">
              <a:schemeClr val="lt1"/>
            </a:fillRef>
            <a:effectRef idx="0">
              <a:schemeClr val="dk1"/>
            </a:effectRef>
            <a:fontRef idx="minor">
              <a:schemeClr val="dk1"/>
            </a:fontRef>
          </p:style>
          <p:txBody>
            <a:bodyPr anchor="b">
              <a:spAutoFit/>
            </a:bodyPr>
            <a:lstStyle/>
            <a:p>
              <a:pPr>
                <a:defRPr/>
              </a:pPr>
              <a:endParaRPr lang="en-US" dirty="0">
                <a:solidFill>
                  <a:prstClr val="black"/>
                </a:solidFill>
                <a:latin typeface="Arial" pitchFamily="34" charset="0"/>
                <a:cs typeface="Arial" pitchFamily="34" charset="0"/>
              </a:endParaRPr>
            </a:p>
            <a:p>
              <a:pPr>
                <a:defRPr/>
              </a:pPr>
              <a:r>
                <a:rPr lang="en-US" dirty="0">
                  <a:solidFill>
                    <a:prstClr val="black"/>
                  </a:solidFill>
                  <a:cs typeface="Arial" pitchFamily="34" charset="0"/>
                </a:rPr>
                <a:t>Total PAARNG </a:t>
              </a:r>
              <a:r>
                <a:rPr lang="en-US" dirty="0" smtClean="0">
                  <a:solidFill>
                    <a:prstClr val="black"/>
                  </a:solidFill>
                  <a:cs typeface="Arial" pitchFamily="34" charset="0"/>
                </a:rPr>
                <a:t>Units Deployed       </a:t>
              </a:r>
              <a:r>
                <a:rPr lang="en-US" b="1" dirty="0" smtClean="0">
                  <a:solidFill>
                    <a:schemeClr val="tx1"/>
                  </a:solidFill>
                  <a:cs typeface="Arial" pitchFamily="34" charset="0"/>
                </a:rPr>
                <a:t>165</a:t>
              </a:r>
              <a:endParaRPr lang="en-US" b="1" dirty="0">
                <a:solidFill>
                  <a:schemeClr val="tx1"/>
                </a:solidFill>
                <a:cs typeface="Arial" pitchFamily="34" charset="0"/>
              </a:endParaRPr>
            </a:p>
          </p:txBody>
        </p:sp>
        <p:sp>
          <p:nvSpPr>
            <p:cNvPr id="15" name="TextBox 14"/>
            <p:cNvSpPr txBox="1"/>
            <p:nvPr/>
          </p:nvSpPr>
          <p:spPr>
            <a:xfrm>
              <a:off x="4572000" y="4234594"/>
              <a:ext cx="3048000" cy="43189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prstClr val="black"/>
                  </a:solidFill>
                  <a:cs typeface="Arial" pitchFamily="34" charset="0"/>
                </a:rPr>
                <a:t>Total </a:t>
              </a:r>
              <a:r>
                <a:rPr lang="en-US" dirty="0" err="1">
                  <a:solidFill>
                    <a:prstClr val="black"/>
                  </a:solidFill>
                  <a:cs typeface="Arial" pitchFamily="34" charset="0"/>
                </a:rPr>
                <a:t>MOB’ed</a:t>
              </a:r>
              <a:r>
                <a:rPr lang="en-US" dirty="0">
                  <a:solidFill>
                    <a:prstClr val="black"/>
                  </a:solidFill>
                  <a:cs typeface="Arial" pitchFamily="34" charset="0"/>
                </a:rPr>
                <a:t> PAARNG (at HS or MOB/DEMOB site)                    </a:t>
              </a:r>
              <a:r>
                <a:rPr lang="en-US" b="1" dirty="0">
                  <a:solidFill>
                    <a:schemeClr val="tx1"/>
                  </a:solidFill>
                  <a:cs typeface="Arial" pitchFamily="34" charset="0"/>
                </a:rPr>
                <a:t>0</a:t>
              </a:r>
              <a:endParaRPr lang="en-US" b="1" dirty="0">
                <a:solidFill>
                  <a:srgbClr val="0000FF"/>
                </a:solidFill>
                <a:cs typeface="Arial" pitchFamily="34" charset="0"/>
              </a:endParaRPr>
            </a:p>
          </p:txBody>
        </p:sp>
      </p:grpSp>
      <p:sp>
        <p:nvSpPr>
          <p:cNvPr id="1061" name="TextBox 26"/>
          <p:cNvSpPr txBox="1">
            <a:spLocks noChangeArrowheads="1"/>
          </p:cNvSpPr>
          <p:nvPr/>
        </p:nvSpPr>
        <p:spPr bwMode="auto">
          <a:xfrm>
            <a:off x="457200" y="2895600"/>
            <a:ext cx="3352800" cy="338138"/>
          </a:xfrm>
          <a:prstGeom prst="rect">
            <a:avLst/>
          </a:prstGeom>
          <a:noFill/>
          <a:ln w="9525">
            <a:noFill/>
            <a:miter lim="800000"/>
            <a:headEnd/>
            <a:tailEnd/>
          </a:ln>
        </p:spPr>
        <p:txBody>
          <a:bodyPr>
            <a:spAutoFit/>
          </a:bodyPr>
          <a:lstStyle/>
          <a:p>
            <a:pPr>
              <a:defRPr/>
            </a:pPr>
            <a:r>
              <a:rPr lang="en-US" sz="1600" b="1" dirty="0">
                <a:solidFill>
                  <a:srgbClr val="000000"/>
                </a:solidFill>
                <a:latin typeface="+mn-lt"/>
              </a:rPr>
              <a:t>PAARNG Total as of</a:t>
            </a:r>
            <a:r>
              <a:rPr lang="en-US" sz="1600" b="1" dirty="0">
                <a:latin typeface="+mn-lt"/>
              </a:rPr>
              <a:t> </a:t>
            </a:r>
            <a:r>
              <a:rPr lang="en-US" sz="1600" b="1" dirty="0" smtClean="0"/>
              <a:t>23 SEP</a:t>
            </a:r>
            <a:r>
              <a:rPr lang="en-US" sz="1600" b="1" dirty="0" smtClean="0">
                <a:latin typeface="+mn-lt"/>
              </a:rPr>
              <a:t> </a:t>
            </a:r>
            <a:r>
              <a:rPr lang="en-US" sz="1600" b="1" dirty="0">
                <a:latin typeface="+mn-lt"/>
              </a:rPr>
              <a:t>14</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23 SEP </a:t>
            </a:r>
            <a:r>
              <a:rPr lang="en-US" sz="1600" dirty="0">
                <a:solidFill>
                  <a:schemeClr val="bg1"/>
                </a:solidFill>
                <a:latin typeface="+mj-lt"/>
              </a:rPr>
              <a:t>14</a:t>
            </a:r>
          </a:p>
        </p:txBody>
      </p:sp>
      <p:sp>
        <p:nvSpPr>
          <p:cNvPr id="17" name="TextBox 26"/>
          <p:cNvSpPr txBox="1">
            <a:spLocks noChangeArrowheads="1"/>
          </p:cNvSpPr>
          <p:nvPr/>
        </p:nvSpPr>
        <p:spPr bwMode="auto">
          <a:xfrm>
            <a:off x="533400" y="5300663"/>
            <a:ext cx="3352800" cy="338137"/>
          </a:xfrm>
          <a:prstGeom prst="rect">
            <a:avLst/>
          </a:prstGeom>
          <a:noFill/>
          <a:ln w="9525">
            <a:noFill/>
            <a:miter lim="800000"/>
            <a:headEnd/>
            <a:tailEnd/>
          </a:ln>
        </p:spPr>
        <p:txBody>
          <a:bodyPr>
            <a:spAutoFit/>
          </a:bodyPr>
          <a:lstStyle/>
          <a:p>
            <a:pPr>
              <a:defRPr/>
            </a:pPr>
            <a:r>
              <a:rPr lang="en-US" sz="1600" b="1" dirty="0">
                <a:solidFill>
                  <a:srgbClr val="000000"/>
                </a:solidFill>
                <a:latin typeface="+mn-lt"/>
              </a:rPr>
              <a:t>PAANG Total as of</a:t>
            </a:r>
            <a:r>
              <a:rPr lang="en-US" sz="1600" b="1" dirty="0">
                <a:latin typeface="+mn-lt"/>
              </a:rPr>
              <a:t> </a:t>
            </a:r>
            <a:r>
              <a:rPr lang="en-US" sz="1600" b="1" dirty="0" smtClean="0"/>
              <a:t>18</a:t>
            </a:r>
            <a:r>
              <a:rPr lang="en-US" sz="1600" b="1" dirty="0" smtClean="0">
                <a:latin typeface="+mn-lt"/>
              </a:rPr>
              <a:t> SEP </a:t>
            </a:r>
            <a:r>
              <a:rPr lang="en-US" sz="1600" b="1" dirty="0">
                <a:latin typeface="+mn-lt"/>
              </a:rPr>
              <a:t>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PWVC LEGISLATION COMMITTEE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 30 Sep 14</a:t>
              </a:r>
              <a:endParaRPr lang="en-US" sz="1400" dirty="0">
                <a:solidFill>
                  <a:schemeClr val="bg1"/>
                </a:solidFill>
                <a:latin typeface="+mj-lt"/>
              </a:endParaRP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
        <p:nvSpPr>
          <p:cNvPr id="18" name="Content Placeholder 2"/>
          <p:cNvSpPr txBox="1">
            <a:spLocks/>
          </p:cNvSpPr>
          <p:nvPr/>
        </p:nvSpPr>
        <p:spPr>
          <a:xfrm>
            <a:off x="457200" y="1828800"/>
            <a:ext cx="8229600" cy="3276600"/>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     </a:t>
            </a:r>
            <a:r>
              <a:rPr kumimoji="0" lang="en-US" sz="2800" b="0" i="0" u="none" strike="noStrike" kern="1200" cap="none" spc="0" normalizeH="0" baseline="0" noProof="0" dirty="0" smtClean="0">
                <a:ln>
                  <a:noFill/>
                </a:ln>
                <a:effectLst/>
                <a:uLnTx/>
                <a:uFillTx/>
                <a:latin typeface="+mn-lt"/>
                <a:ea typeface="+mn-ea"/>
                <a:cs typeface="+mn-cs"/>
              </a:rPr>
              <a:t>Agenda</a:t>
            </a:r>
          </a:p>
          <a:p>
            <a:pPr marL="0" marR="0" lvl="0" indent="0" defTabSz="914400" rtl="0" eaLnBrk="1" fontAlgn="auto" latinLnBrk="0" hangingPunct="1">
              <a:lnSpc>
                <a:spcPct val="100000"/>
              </a:lnSpc>
              <a:spcBef>
                <a:spcPct val="20000"/>
              </a:spcBef>
              <a:spcAft>
                <a:spcPts val="0"/>
              </a:spcAft>
              <a:buClrTx/>
              <a:buSzTx/>
              <a:tabLst/>
              <a:defRPr/>
            </a:pPr>
            <a:endParaRPr kumimoji="0" lang="en-US" sz="1300" b="0" i="0" u="none" strike="noStrike" kern="1200" cap="none" spc="0" normalizeH="0" baseline="0" noProof="0" dirty="0" smtClean="0">
              <a:ln>
                <a:noFill/>
              </a:ln>
              <a:effectLst/>
              <a:uLnTx/>
              <a:uFillTx/>
              <a:latin typeface="+mn-lt"/>
              <a:ea typeface="+mn-ea"/>
              <a:cs typeface="+mn-cs"/>
            </a:endParaRPr>
          </a:p>
          <a:p>
            <a:pPr lvl="1">
              <a:spcBef>
                <a:spcPct val="20000"/>
              </a:spcBef>
              <a:buFontTx/>
              <a:buChar char="-"/>
            </a:pPr>
            <a:r>
              <a:rPr kumimoji="0" lang="en-US" sz="28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effectLst/>
                <a:uLnTx/>
                <a:uFillTx/>
                <a:latin typeface="+mn-lt"/>
                <a:ea typeface="+mn-ea"/>
                <a:cs typeface="+mn-cs"/>
              </a:rPr>
              <a:t>PWVC Legislative Committee History 1983 – Present</a:t>
            </a:r>
            <a:endParaRPr kumimoji="0" lang="en-US" sz="28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  2014-2015 Legislative Committee</a:t>
            </a:r>
          </a:p>
          <a:p>
            <a:pPr marL="914400" marR="0" lvl="2"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ct val="20000"/>
              </a:spcBef>
              <a:spcAft>
                <a:spcPts val="0"/>
              </a:spcAft>
              <a:buClrTx/>
              <a:buSzTx/>
              <a:buFont typeface="Wingdings" pitchFamily="2" charset="2"/>
              <a:buChar char="§"/>
              <a:tabLst/>
              <a:defRPr/>
            </a:pPr>
            <a:r>
              <a:rPr lang="en-US" sz="2400" dirty="0" smtClean="0"/>
              <a:t>     </a:t>
            </a:r>
            <a:r>
              <a:rPr kumimoji="0" lang="en-US" sz="2400" b="0" i="0" u="none" strike="noStrike" kern="1200" cap="none" spc="0" normalizeH="0" baseline="0" noProof="0" dirty="0" smtClean="0">
                <a:ln>
                  <a:noFill/>
                </a:ln>
                <a:effectLst/>
                <a:uLnTx/>
                <a:uFillTx/>
                <a:latin typeface="+mn-lt"/>
                <a:ea typeface="+mn-ea"/>
                <a:cs typeface="+mn-cs"/>
              </a:rPr>
              <a:t>Current Members</a:t>
            </a:r>
          </a:p>
          <a:p>
            <a:pPr marL="914400" marR="0" lvl="2" indent="0"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dirty="0" smtClean="0">
                <a:ln>
                  <a:noFill/>
                </a:ln>
                <a:effectLst/>
                <a:uLnTx/>
                <a:uFillTx/>
                <a:latin typeface="+mn-lt"/>
                <a:ea typeface="+mn-ea"/>
                <a:cs typeface="+mn-cs"/>
              </a:rPr>
              <a:t>     Current Advisors</a:t>
            </a:r>
          </a:p>
          <a:p>
            <a:pPr marL="914400" marR="0" lvl="2"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PWVC LEGISLATION COMMITTEE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 30 Sep 14</a:t>
              </a:r>
              <a:endParaRPr lang="en-US" sz="1600" dirty="0">
                <a:solidFill>
                  <a:schemeClr val="bg1"/>
                </a:solidFill>
                <a:latin typeface="+mj-lt"/>
              </a:endParaRP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
        <p:nvSpPr>
          <p:cNvPr id="17" name="Content Placeholder 2"/>
          <p:cNvSpPr txBox="1">
            <a:spLocks/>
          </p:cNvSpPr>
          <p:nvPr/>
        </p:nvSpPr>
        <p:spPr>
          <a:xfrm>
            <a:off x="457200" y="2133600"/>
            <a:ext cx="8229600" cy="2590799"/>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     The goals of the 2014-2015 Legislative Committee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noProof="0" dirty="0" smtClean="0">
                <a:ln>
                  <a:noFill/>
                </a:ln>
                <a:effectLst/>
                <a:uLnTx/>
                <a:uFillTx/>
                <a:latin typeface="+mn-lt"/>
                <a:ea typeface="+mn-ea"/>
                <a:cs typeface="+mn-cs"/>
              </a:rPr>
              <a:t> - </a:t>
            </a:r>
            <a:r>
              <a:rPr kumimoji="0" lang="en-US" sz="2800" b="0" i="0" u="none" strike="noStrike" kern="1200" cap="none" spc="0" normalizeH="0" baseline="0" noProof="0" dirty="0" smtClean="0">
                <a:ln>
                  <a:noFill/>
                </a:ln>
                <a:effectLst/>
                <a:uLnTx/>
                <a:uFillTx/>
                <a:latin typeface="+mn-lt"/>
                <a:ea typeface="+mn-ea"/>
                <a:cs typeface="+mn-cs"/>
              </a:rPr>
              <a:t>Change the paradigm</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PWVC LEGISLATION COMMITTEE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 30 Sep 14</a:t>
              </a:r>
              <a:endParaRPr lang="en-US" sz="1400" dirty="0">
                <a:solidFill>
                  <a:schemeClr val="bg1"/>
                </a:solidFill>
              </a:endParaRP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
        <p:nvSpPr>
          <p:cNvPr id="1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effectLst/>
                <a:uLnTx/>
                <a:uFillTx/>
                <a:latin typeface="+mn-lt"/>
                <a:ea typeface="+mn-ea"/>
                <a:cs typeface="+mn-cs"/>
              </a:rPr>
              <a:t>How we will go about goal achievement: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1.   What is the problem effecting the Veteran support system?</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1"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1"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smtClean="0">
                <a:ln>
                  <a:noFill/>
                </a:ln>
                <a:effectLst/>
                <a:uLnTx/>
                <a:uFillTx/>
                <a:latin typeface="+mn-lt"/>
                <a:ea typeface="+mn-ea"/>
                <a:cs typeface="+mn-cs"/>
              </a:rPr>
              <a:t>Gather input from many sources</a:t>
            </a:r>
          </a:p>
          <a:p>
            <a:pPr marL="914400" marR="0" lvl="2" indent="0"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i="0" u="none" strike="noStrike" kern="1200" cap="none" spc="0" normalizeH="0" baseline="0" noProof="0" dirty="0" smtClean="0">
                <a:ln>
                  <a:noFill/>
                </a:ln>
                <a:effectLst/>
                <a:uLnTx/>
                <a:uFillTx/>
                <a:latin typeface="+mn-lt"/>
                <a:ea typeface="+mn-ea"/>
                <a:cs typeface="+mn-cs"/>
              </a:rPr>
              <a:t>  Consider employment, education, outreach, healthcare, state benefits etc</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PWVC LEGISLATION COMMITTEE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 30 Sep 14</a:t>
              </a:r>
              <a:endParaRPr lang="en-US" sz="1600" dirty="0">
                <a:solidFill>
                  <a:schemeClr val="bg1"/>
                </a:solidFill>
                <a:latin typeface="+mj-lt"/>
              </a:endParaRP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
        <p:nvSpPr>
          <p:cNvPr id="17" name="Content Placeholder 2"/>
          <p:cNvSpPr txBox="1">
            <a:spLocks/>
          </p:cNvSpPr>
          <p:nvPr/>
        </p:nvSpPr>
        <p:spPr>
          <a:xfrm>
            <a:off x="533400" y="1676400"/>
            <a:ext cx="8229600" cy="4038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2.   Gather the Facts And Make Assumptions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i="0" strike="noStrike" kern="1200" cap="none" spc="0" normalizeH="0" baseline="0" noProof="0" dirty="0" smtClean="0">
                <a:ln>
                  <a:noFill/>
                </a:ln>
                <a:effectLst/>
                <a:uLnTx/>
                <a:uFillTx/>
                <a:latin typeface="+mn-lt"/>
                <a:ea typeface="+mn-ea"/>
                <a:cs typeface="+mn-cs"/>
              </a:rPr>
              <a:t>-  </a:t>
            </a:r>
            <a:r>
              <a:rPr kumimoji="0" lang="en-US" sz="2400" b="1" i="0" u="sng" strike="noStrike" kern="1200" cap="none" spc="0" normalizeH="0" baseline="0" noProof="0" dirty="0" smtClean="0">
                <a:ln>
                  <a:noFill/>
                </a:ln>
                <a:effectLst/>
                <a:uLnTx/>
                <a:uFillTx/>
                <a:latin typeface="+mn-lt"/>
                <a:ea typeface="+mn-ea"/>
                <a:cs typeface="+mn-cs"/>
              </a:rPr>
              <a:t>Facts</a:t>
            </a:r>
            <a:r>
              <a:rPr kumimoji="0" lang="en-US" sz="2400" i="0"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1" u="none" strike="noStrike" kern="1200" cap="none" spc="0" normalizeH="0" baseline="0" noProof="0" dirty="0" smtClean="0">
                <a:ln>
                  <a:noFill/>
                </a:ln>
                <a:effectLst/>
                <a:uLnTx/>
                <a:uFillTx/>
                <a:latin typeface="+mn-lt"/>
                <a:ea typeface="+mn-ea"/>
                <a:cs typeface="+mn-cs"/>
              </a:rPr>
              <a:t>Statements about the problem known to be true or there is positive proof.</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a:p>
            <a:pPr lvl="1">
              <a:spcBef>
                <a:spcPct val="20000"/>
              </a:spcBef>
            </a:pPr>
            <a:r>
              <a:rPr lang="en-US" sz="2400" dirty="0" smtClean="0"/>
              <a:t>-  </a:t>
            </a:r>
            <a:r>
              <a:rPr kumimoji="0" lang="en-US" sz="2400" b="1" i="0" u="sng" strike="noStrike" kern="1200" cap="none" spc="0" normalizeH="0" baseline="0" noProof="0" dirty="0" smtClean="0">
                <a:ln>
                  <a:noFill/>
                </a:ln>
                <a:effectLst/>
                <a:uLnTx/>
                <a:uFillTx/>
                <a:latin typeface="+mn-lt"/>
                <a:ea typeface="+mn-ea"/>
                <a:cs typeface="+mn-cs"/>
              </a:rPr>
              <a:t>Assumptions</a:t>
            </a:r>
            <a:r>
              <a:rPr kumimoji="0" lang="en-US" sz="2400" i="0"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1" u="none" strike="noStrike" kern="1200" cap="none" spc="0" normalizeH="0" baseline="0" noProof="0" dirty="0" smtClean="0">
                <a:ln>
                  <a:noFill/>
                </a:ln>
                <a:effectLst/>
                <a:uLnTx/>
                <a:uFillTx/>
                <a:latin typeface="+mn-lt"/>
                <a:ea typeface="+mn-ea"/>
                <a:cs typeface="+mn-cs"/>
              </a:rPr>
              <a:t>Statement used to replace necessary but missing or unknown facts.  </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1" u="none" strike="noStrike" kern="1200" cap="none" spc="0" normalizeH="0" baseline="0" noProof="0" dirty="0" smtClean="0">
              <a:ln>
                <a:noFill/>
              </a:ln>
              <a:effectLst/>
              <a:uLnTx/>
              <a:uFillTx/>
              <a:latin typeface="+mn-lt"/>
              <a:ea typeface="+mn-ea"/>
              <a:cs typeface="+mn-cs"/>
            </a:endParaRPr>
          </a:p>
          <a:p>
            <a:pPr lvl="1">
              <a:spcBef>
                <a:spcPct val="20000"/>
              </a:spcBef>
            </a:pPr>
            <a:r>
              <a:rPr lang="en-US" sz="2400" dirty="0" smtClean="0"/>
              <a:t>-  </a:t>
            </a:r>
            <a:r>
              <a:rPr kumimoji="0" lang="en-US" sz="2400" b="1" i="1" u="none" strike="noStrike" kern="1200" cap="none" spc="0" normalizeH="0" baseline="0" noProof="0" dirty="0" smtClean="0">
                <a:ln>
                  <a:noFill/>
                </a:ln>
                <a:effectLst/>
                <a:uLnTx/>
                <a:uFillTx/>
                <a:latin typeface="+mn-lt"/>
                <a:ea typeface="+mn-ea"/>
                <a:cs typeface="+mn-cs"/>
              </a:rPr>
              <a:t>Prioritize the problem list </a:t>
            </a: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PWVC LEGISLATION COMMITTEE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69332"/>
            </a:xfrm>
            <a:prstGeom prst="rect">
              <a:avLst/>
            </a:prstGeom>
            <a:noFill/>
            <a:ln w="9525">
              <a:noFill/>
              <a:miter lim="800000"/>
              <a:headEnd/>
              <a:tailEnd/>
            </a:ln>
          </p:spPr>
          <p:txBody>
            <a:bodyPr wrap="square" anchor="ctr">
              <a:spAutoFit/>
            </a:bodyPr>
            <a:lstStyle/>
            <a:p>
              <a:pPr eaLnBrk="0" hangingPunct="0">
                <a:spcBef>
                  <a:spcPct val="50000"/>
                </a:spcBef>
                <a:defRPr/>
              </a:pPr>
              <a:r>
                <a:rPr lang="en-US" dirty="0">
                  <a:solidFill>
                    <a:schemeClr val="bg1"/>
                  </a:solidFill>
                  <a:latin typeface="+mj-lt"/>
                </a:rPr>
                <a:t>  </a:t>
              </a:r>
              <a:r>
                <a:rPr lang="en-US" sz="1600" dirty="0">
                  <a:solidFill>
                    <a:schemeClr val="bg1"/>
                  </a:solidFill>
                  <a:latin typeface="+mj-lt"/>
                </a:rPr>
                <a:t>As of </a:t>
              </a:r>
              <a:r>
                <a:rPr lang="en-US" sz="1600" dirty="0" smtClean="0">
                  <a:solidFill>
                    <a:schemeClr val="bg1"/>
                  </a:solidFill>
                  <a:latin typeface="+mj-lt"/>
                </a:rPr>
                <a:t> 30 Sep 14</a:t>
              </a:r>
              <a:endParaRPr lang="en-US" sz="1600" dirty="0">
                <a:solidFill>
                  <a:schemeClr val="bg1"/>
                </a:solidFill>
                <a:latin typeface="+mj-lt"/>
              </a:endParaRP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
        <p:nvSpPr>
          <p:cNvPr id="17" name="Content Placeholder 2"/>
          <p:cNvSpPr txBox="1">
            <a:spLocks/>
          </p:cNvSpPr>
          <p:nvPr/>
        </p:nvSpPr>
        <p:spPr>
          <a:xfrm>
            <a:off x="457200" y="1600201"/>
            <a:ext cx="8229600" cy="388619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3.      Define End states and establish Criteria</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   -  End States identify goals and objective</a:t>
            </a:r>
            <a:endParaRPr kumimoji="0" lang="en-US" sz="2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   -  Criteria</a:t>
            </a:r>
            <a:r>
              <a:rPr kumimoji="0" lang="en-US" sz="3200" b="0" i="0" u="none" strike="noStrike" kern="1200" cap="none" spc="0" normalizeH="0" noProof="0" dirty="0" smtClean="0">
                <a:ln>
                  <a:noFill/>
                </a:ln>
                <a:solidFill>
                  <a:schemeClr val="tx1">
                    <a:tint val="75000"/>
                  </a:schemeClr>
                </a:solidFill>
                <a:effectLst/>
                <a:uLnTx/>
                <a:uFillTx/>
                <a:latin typeface="+mn-lt"/>
                <a:ea typeface="+mn-ea"/>
                <a:cs typeface="+mn-cs"/>
              </a:rPr>
              <a:t> </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noProof="0" dirty="0" smtClean="0">
              <a:ln>
                <a:noFill/>
              </a:ln>
              <a:solidFill>
                <a:schemeClr val="tx1">
                  <a:tint val="75000"/>
                </a:schemeClr>
              </a:solidFill>
              <a:effectLst/>
              <a:uLnTx/>
              <a:uFillTx/>
              <a:latin typeface="+mn-lt"/>
              <a:ea typeface="+mn-ea"/>
              <a:cs typeface="+mn-cs"/>
            </a:endParaRPr>
          </a:p>
          <a:p>
            <a:pPr lvl="2">
              <a:spcBef>
                <a:spcPct val="20000"/>
              </a:spcBef>
              <a:buFont typeface="Arial" pitchFamily="34" charset="0"/>
              <a:buChar char="•"/>
            </a:pPr>
            <a:r>
              <a:rPr lang="en-US" sz="2400" dirty="0" smtClean="0"/>
              <a:t>  Selection - used to gather valid solution</a:t>
            </a:r>
          </a:p>
          <a:p>
            <a:pPr lvl="2">
              <a:spcBef>
                <a:spcPct val="20000"/>
              </a:spcBef>
              <a:buFont typeface="Arial" pitchFamily="34" charset="0"/>
              <a:buChar char="•"/>
            </a:pPr>
            <a:r>
              <a:rPr kumimoji="0" lang="en-US" sz="2400" b="0" i="0" u="none" strike="noStrike" kern="1200" cap="none" spc="0" normalizeH="0" noProof="0" dirty="0" smtClean="0">
                <a:ln>
                  <a:noFill/>
                </a:ln>
                <a:effectLst/>
                <a:uLnTx/>
                <a:uFillTx/>
                <a:latin typeface="+mn-lt"/>
                <a:ea typeface="+mn-ea"/>
                <a:cs typeface="+mn-cs"/>
              </a:rPr>
              <a:t>  Evaluation - used to compare solutions</a:t>
            </a: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PWVC LEGISLATION COMMITTEE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69332"/>
            </a:xfrm>
            <a:prstGeom prst="rect">
              <a:avLst/>
            </a:prstGeom>
            <a:noFill/>
            <a:ln w="9525">
              <a:noFill/>
              <a:miter lim="800000"/>
              <a:headEnd/>
              <a:tailEnd/>
            </a:ln>
          </p:spPr>
          <p:txBody>
            <a:bodyPr wrap="square" anchor="ctr">
              <a:spAutoFit/>
            </a:bodyPr>
            <a:lstStyle/>
            <a:p>
              <a:pPr eaLnBrk="0" hangingPunct="0">
                <a:spcBef>
                  <a:spcPct val="50000"/>
                </a:spcBef>
                <a:defRPr/>
              </a:pPr>
              <a:r>
                <a:rPr lang="en-US" dirty="0">
                  <a:solidFill>
                    <a:schemeClr val="bg1"/>
                  </a:solidFill>
                  <a:latin typeface="+mj-lt"/>
                </a:rPr>
                <a:t>  </a:t>
              </a:r>
              <a:r>
                <a:rPr lang="en-US" sz="1600" dirty="0">
                  <a:solidFill>
                    <a:schemeClr val="bg1"/>
                  </a:solidFill>
                  <a:latin typeface="+mj-lt"/>
                </a:rPr>
                <a:t>As of </a:t>
              </a:r>
              <a:r>
                <a:rPr lang="en-US" sz="1600" dirty="0" smtClean="0">
                  <a:solidFill>
                    <a:schemeClr val="bg1"/>
                  </a:solidFill>
                  <a:latin typeface="+mj-lt"/>
                </a:rPr>
                <a:t> 30 Sep 14</a:t>
              </a:r>
              <a:endParaRPr lang="en-US" sz="1600" dirty="0">
                <a:solidFill>
                  <a:schemeClr val="bg1"/>
                </a:solidFill>
                <a:latin typeface="+mj-lt"/>
              </a:endParaRP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
        <p:nvSpPr>
          <p:cNvPr id="17" name="Content Placeholder 2"/>
          <p:cNvSpPr txBox="1">
            <a:spLocks/>
          </p:cNvSpPr>
          <p:nvPr/>
        </p:nvSpPr>
        <p:spPr>
          <a:xfrm>
            <a:off x="609600" y="1981200"/>
            <a:ext cx="7848600" cy="30480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4.   Develop Possible Solutions</a:t>
            </a:r>
            <a:endParaRPr lang="en-US" sz="2400"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t>        -  </a:t>
            </a:r>
            <a:r>
              <a:rPr kumimoji="0" lang="en-US" sz="2400" b="1" i="0" u="none" strike="noStrike" kern="1200" cap="none" spc="0" normalizeH="0" baseline="0" noProof="0" dirty="0" smtClean="0">
                <a:ln>
                  <a:noFill/>
                </a:ln>
                <a:effectLst/>
                <a:uLnTx/>
                <a:uFillTx/>
                <a:latin typeface="+mn-lt"/>
                <a:ea typeface="+mn-ea"/>
                <a:cs typeface="+mn-cs"/>
              </a:rPr>
              <a:t>Brain Storming</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1"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noProof="0" dirty="0" smtClean="0">
                <a:ln>
                  <a:noFill/>
                </a:ln>
                <a:effectLst/>
                <a:uLnTx/>
                <a:uFillTx/>
                <a:latin typeface="+mn-lt"/>
                <a:ea typeface="+mn-ea"/>
                <a:cs typeface="+mn-cs"/>
              </a:rPr>
              <a:t>        -  </a:t>
            </a:r>
            <a:r>
              <a:rPr kumimoji="0" lang="en-US" sz="2400" b="1" i="0" u="none" strike="noStrike" kern="1200" cap="none" spc="0" normalizeH="0" baseline="0" noProof="0" dirty="0" smtClean="0">
                <a:ln>
                  <a:noFill/>
                </a:ln>
                <a:effectLst/>
                <a:uLnTx/>
                <a:uFillTx/>
                <a:latin typeface="+mn-lt"/>
                <a:ea typeface="+mn-ea"/>
                <a:cs typeface="+mn-cs"/>
              </a:rPr>
              <a:t>Mind Mapping</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PWVC LEGISLATION COMMITTEE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 30 Sep 14</a:t>
              </a:r>
              <a:endParaRPr lang="en-US" sz="1400" dirty="0">
                <a:solidFill>
                  <a:schemeClr val="bg1"/>
                </a:solidFill>
                <a:latin typeface="+mj-lt"/>
              </a:endParaRP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
        <p:nvSpPr>
          <p:cNvPr id="17" name="Content Placeholder 2"/>
          <p:cNvSpPr txBox="1">
            <a:spLocks/>
          </p:cNvSpPr>
          <p:nvPr/>
        </p:nvSpPr>
        <p:spPr>
          <a:xfrm>
            <a:off x="609600" y="1828800"/>
            <a:ext cx="8001000" cy="3657600"/>
          </a:xfrm>
          <a:prstGeom prst="rect">
            <a:avLst/>
          </a:prstGeom>
        </p:spPr>
        <p:txBody>
          <a:bodyPr vert="horz" lIns="91440" tIns="45720" rIns="91440" bIns="45720" rtlCol="0">
            <a:normAutofit/>
          </a:bodyPr>
          <a:lstStyle/>
          <a:p>
            <a:pPr marL="457200" marR="0" lvl="0" indent="-457200" defTabSz="914400" rtl="0" eaLnBrk="1" fontAlgn="auto" latinLnBrk="0" hangingPunct="1">
              <a:lnSpc>
                <a:spcPct val="100000"/>
              </a:lnSpc>
              <a:spcBef>
                <a:spcPct val="20000"/>
              </a:spcBef>
              <a:spcAft>
                <a:spcPts val="0"/>
              </a:spcAft>
              <a:buClrTx/>
              <a:buSzTx/>
              <a:buFont typeface="Arial" pitchFamily="34" charset="0"/>
              <a:buAutoNum type="arabicPeriod" startAt="5"/>
              <a:tabLst/>
              <a:defRPr/>
            </a:pPr>
            <a:r>
              <a:rPr kumimoji="0" lang="en-US" sz="2400" b="1" i="0" u="none" strike="noStrike" kern="1200" cap="none" spc="0" normalizeH="0" baseline="0" noProof="0" dirty="0" smtClean="0">
                <a:ln>
                  <a:noFill/>
                </a:ln>
                <a:effectLst/>
                <a:uLnTx/>
                <a:uFillTx/>
                <a:latin typeface="+mn-lt"/>
                <a:ea typeface="+mn-ea"/>
                <a:cs typeface="+mn-cs"/>
              </a:rPr>
              <a:t>Analyze And Compare Possible Solutions</a:t>
            </a:r>
          </a:p>
          <a:p>
            <a:pPr marL="457200" marR="0" lvl="0" indent="-457200" defTabSz="914400" rtl="0" eaLnBrk="1" fontAlgn="auto" latinLnBrk="0" hangingPunct="1">
              <a:lnSpc>
                <a:spcPct val="100000"/>
              </a:lnSpc>
              <a:spcBef>
                <a:spcPct val="20000"/>
              </a:spcBef>
              <a:spcAft>
                <a:spcPts val="0"/>
              </a:spcAft>
              <a:buClrTx/>
              <a:buSzTx/>
              <a:tabLst/>
              <a:defRPr/>
            </a:pPr>
            <a:endParaRPr kumimoji="0" lang="en-US" sz="12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  Use predetermined evaluation criteria</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Tx/>
              <a:buChar char="-"/>
              <a:tabLst/>
              <a:defRPr/>
            </a:pPr>
            <a:r>
              <a:rPr kumimoji="0" lang="en-US" sz="2400" b="1" i="0" u="none" strike="noStrike" kern="1200" cap="none" spc="0" normalizeH="0" baseline="0" noProof="0" dirty="0" smtClean="0">
                <a:ln>
                  <a:noFill/>
                </a:ln>
                <a:effectLst/>
                <a:uLnTx/>
                <a:uFillTx/>
                <a:latin typeface="+mn-lt"/>
                <a:ea typeface="+mn-ea"/>
                <a:cs typeface="+mn-cs"/>
              </a:rPr>
              <a:t>  Go back to “Facts and Assumptions” or “Establish</a:t>
            </a:r>
          </a:p>
          <a:p>
            <a:pPr marL="457200" marR="0" lvl="1" indent="0"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effectLst/>
                <a:uLnTx/>
                <a:uFillTx/>
                <a:latin typeface="+mn-lt"/>
                <a:ea typeface="+mn-ea"/>
                <a:cs typeface="+mn-cs"/>
              </a:rPr>
              <a:t>   Criteria” if necessary</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1"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  Talk to all parties effected </a:t>
            </a:r>
            <a:endParaRPr kumimoji="0" lang="en-US" sz="2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PWVC LEGISLATION COMMITTEE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 30 Sep 14</a:t>
              </a:r>
              <a:endParaRPr lang="en-US" sz="1400" dirty="0">
                <a:solidFill>
                  <a:schemeClr val="bg1"/>
                </a:solidFill>
                <a:latin typeface="+mj-lt"/>
              </a:endParaRP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
        <p:nvSpPr>
          <p:cNvPr id="17" name="Content Placeholder 2"/>
          <p:cNvSpPr txBox="1">
            <a:spLocks/>
          </p:cNvSpPr>
          <p:nvPr/>
        </p:nvSpPr>
        <p:spPr>
          <a:xfrm>
            <a:off x="304800" y="2057400"/>
            <a:ext cx="8229600" cy="2819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   6.   Select and recommend the best practical Solutions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t>         -  </a:t>
            </a:r>
            <a:r>
              <a:rPr kumimoji="0" lang="en-US" sz="2400" b="1" i="0" u="none" strike="noStrike" kern="1200" cap="none" spc="0" normalizeH="0" baseline="0" noProof="0" dirty="0" smtClean="0">
                <a:ln>
                  <a:noFill/>
                </a:ln>
                <a:effectLst/>
                <a:uLnTx/>
                <a:uFillTx/>
                <a:latin typeface="+mn-lt"/>
                <a:ea typeface="+mn-ea"/>
                <a:cs typeface="+mn-cs"/>
              </a:rPr>
              <a:t>Brief the SVC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         -  Make sure its Acceptable, Feasible, Suitable and</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t>           </a:t>
            </a:r>
            <a:r>
              <a:rPr kumimoji="0" lang="en-US" sz="2400" b="1" i="0" u="none" strike="noStrike" kern="1200" cap="none" spc="0" normalizeH="0" baseline="0" noProof="0" dirty="0" smtClean="0">
                <a:ln>
                  <a:noFill/>
                </a:ln>
                <a:effectLst/>
                <a:uLnTx/>
                <a:uFillTx/>
                <a:latin typeface="+mn-lt"/>
                <a:ea typeface="+mn-ea"/>
                <a:cs typeface="+mn-cs"/>
              </a:rPr>
              <a:t> Affordable</a:t>
            </a:r>
            <a:endParaRPr kumimoji="0" lang="en-US" sz="2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PWVC LEGISLATION COMMITTEE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 30 Sep 14</a:t>
              </a:r>
              <a:endParaRPr lang="en-US" sz="1400" dirty="0">
                <a:solidFill>
                  <a:schemeClr val="bg1"/>
                </a:solidFill>
                <a:latin typeface="+mj-lt"/>
              </a:endParaRP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
        <p:nvSpPr>
          <p:cNvPr id="17" name="Content Placeholder 2"/>
          <p:cNvSpPr txBox="1">
            <a:spLocks/>
          </p:cNvSpPr>
          <p:nvPr/>
        </p:nvSpPr>
        <p:spPr>
          <a:xfrm>
            <a:off x="762000" y="1905000"/>
            <a:ext cx="7086600" cy="2895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7.   Analyze solution for effectiveness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1"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  May take time</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1"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  Identify and Overcome possible roadblock</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1"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  Update SVC on effectiveness</a:t>
            </a:r>
            <a:endParaRPr kumimoji="0" lang="en-US" sz="2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895600"/>
            <a:ext cx="7772400" cy="1165225"/>
          </a:xfrm>
        </p:spPr>
        <p:txBody>
          <a:bodyPr/>
          <a:lstStyle/>
          <a:p>
            <a:pPr eaLnBrk="1" hangingPunct="1"/>
            <a:r>
              <a:rPr lang="en-US" b="1" smtClean="0"/>
              <a:t>We Were There….</a:t>
            </a:r>
          </a:p>
        </p:txBody>
      </p:sp>
      <p:sp>
        <p:nvSpPr>
          <p:cNvPr id="3" name="Subtitle 2"/>
          <p:cNvSpPr>
            <a:spLocks noGrp="1"/>
          </p:cNvSpPr>
          <p:nvPr>
            <p:ph type="subTitle" idx="1"/>
          </p:nvPr>
        </p:nvSpPr>
        <p:spPr>
          <a:xfrm>
            <a:off x="914400" y="4267200"/>
            <a:ext cx="7239000" cy="1752600"/>
          </a:xfrm>
        </p:spPr>
        <p:txBody>
          <a:bodyPr rtlCol="0">
            <a:normAutofit fontScale="92500" lnSpcReduction="10000"/>
          </a:bodyPr>
          <a:lstStyle/>
          <a:p>
            <a:pPr eaLnBrk="1" fontAlgn="auto" hangingPunct="1">
              <a:spcAft>
                <a:spcPts val="0"/>
              </a:spcAft>
              <a:buFont typeface="Arial" pitchFamily="34" charset="0"/>
              <a:buNone/>
              <a:defRPr/>
            </a:pPr>
            <a:r>
              <a:rPr lang="en-US" i="1" dirty="0" smtClean="0"/>
              <a:t>Since 1845, influential Americans have turned to NYL. For more than 165 years we have kept our promises, built success and secured legacies…</a:t>
            </a:r>
          </a:p>
        </p:txBody>
      </p:sp>
      <p:pic>
        <p:nvPicPr>
          <p:cNvPr id="2052" name="Picture 4" descr="NYL_Logo_With_Tagline.jpg"/>
          <p:cNvPicPr>
            <a:picLocks noChangeAspect="1"/>
          </p:cNvPicPr>
          <p:nvPr/>
        </p:nvPicPr>
        <p:blipFill>
          <a:blip r:embed="rId2"/>
          <a:srcRect/>
          <a:stretch>
            <a:fillRect/>
          </a:stretch>
        </p:blipFill>
        <p:spPr bwMode="auto">
          <a:xfrm>
            <a:off x="685800" y="304800"/>
            <a:ext cx="7620000" cy="240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4" cstate="print"/>
          <a:srcRect/>
          <a:stretch>
            <a:fillRect/>
          </a:stretch>
        </p:blipFill>
        <p:spPr bwMode="auto">
          <a:xfrm>
            <a:off x="455613" y="228600"/>
            <a:ext cx="8232775" cy="649288"/>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5" cstate="print"/>
          <a:srcRect/>
          <a:stretch>
            <a:fillRect/>
          </a:stretch>
        </p:blipFill>
        <p:spPr bwMode="auto">
          <a:xfrm>
            <a:off x="381000" y="6172200"/>
            <a:ext cx="8382000" cy="377825"/>
          </a:xfrm>
          <a:prstGeom prst="rect">
            <a:avLst/>
          </a:prstGeom>
          <a:noFill/>
          <a:ln w="9525">
            <a:noFill/>
            <a:miter lim="800000"/>
            <a:headEnd/>
            <a:tailEnd/>
          </a:ln>
        </p:spPr>
      </p:pic>
      <p:grpSp>
        <p:nvGrpSpPr>
          <p:cNvPr id="2" name="Group 11"/>
          <p:cNvGrpSpPr>
            <a:grpSpLocks/>
          </p:cNvGrpSpPr>
          <p:nvPr/>
        </p:nvGrpSpPr>
        <p:grpSpPr bwMode="auto">
          <a:xfrm>
            <a:off x="3733800" y="6172200"/>
            <a:ext cx="5105400" cy="381000"/>
            <a:chOff x="3733800" y="5943600"/>
            <a:chExt cx="5105400" cy="381000"/>
          </a:xfrm>
        </p:grpSpPr>
        <p:sp>
          <p:nvSpPr>
            <p:cNvPr id="206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206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grpSp>
      <p:sp>
        <p:nvSpPr>
          <p:cNvPr id="2054"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2055"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2056" name="Rectangle 5"/>
          <p:cNvSpPr>
            <a:spLocks noGrp="1" noChangeArrowheads="1"/>
          </p:cNvSpPr>
          <p:nvPr>
            <p:ph type="ctrTitle"/>
          </p:nvPr>
        </p:nvSpPr>
        <p:spPr>
          <a:xfrm>
            <a:off x="457200" y="285750"/>
            <a:ext cx="5791200" cy="400050"/>
          </a:xfrm>
          <a:noFill/>
        </p:spPr>
        <p:txBody>
          <a:bodyPr>
            <a:spAutoFit/>
          </a:bodyPr>
          <a:lstStyle/>
          <a:p>
            <a:r>
              <a:rPr lang="en-US" sz="2000" b="1" dirty="0" smtClean="0">
                <a:solidFill>
                  <a:schemeClr val="bg1"/>
                </a:solidFill>
              </a:rPr>
              <a:t>UNIT MOBILIZATIONS / TOTAL DEPLOYMENTS</a:t>
            </a:r>
          </a:p>
        </p:txBody>
      </p:sp>
      <p:sp>
        <p:nvSpPr>
          <p:cNvPr id="2058" name="Text Box 15"/>
          <p:cNvSpPr txBox="1">
            <a:spLocks noChangeArrowheads="1"/>
          </p:cNvSpPr>
          <p:nvPr/>
        </p:nvSpPr>
        <p:spPr bwMode="auto">
          <a:xfrm>
            <a:off x="381000" y="6172200"/>
            <a:ext cx="20574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23 SEP </a:t>
            </a:r>
            <a:r>
              <a:rPr lang="en-US" sz="1600" dirty="0">
                <a:solidFill>
                  <a:schemeClr val="bg1"/>
                </a:solidFill>
                <a:latin typeface="+mj-lt"/>
              </a:rPr>
              <a:t>14</a:t>
            </a:r>
          </a:p>
        </p:txBody>
      </p:sp>
      <p:graphicFrame>
        <p:nvGraphicFramePr>
          <p:cNvPr id="22" name="Object 32"/>
          <p:cNvGraphicFramePr>
            <a:graphicFrameLocks noChangeAspect="1"/>
          </p:cNvGraphicFramePr>
          <p:nvPr/>
        </p:nvGraphicFramePr>
        <p:xfrm>
          <a:off x="381000" y="1066801"/>
          <a:ext cx="8305800" cy="3886200"/>
        </p:xfrm>
        <a:graphic>
          <a:graphicData uri="http://schemas.openxmlformats.org/presentationml/2006/ole">
            <p:oleObj spid="_x0000_s18434" name="Worksheet" r:id="rId6" imgW="7934347" imgH="4200525" progId="Excel.Sheet.12">
              <p:embed/>
            </p:oleObj>
          </a:graphicData>
        </a:graphic>
      </p:graphicFrame>
      <p:sp>
        <p:nvSpPr>
          <p:cNvPr id="23" name="TextBox 22"/>
          <p:cNvSpPr txBox="1"/>
          <p:nvPr/>
        </p:nvSpPr>
        <p:spPr>
          <a:xfrm>
            <a:off x="381000" y="5105400"/>
            <a:ext cx="3200400" cy="954107"/>
          </a:xfrm>
          <a:prstGeom prst="rect">
            <a:avLst/>
          </a:prstGeom>
          <a:solidFill>
            <a:schemeClr val="accent3">
              <a:lumMod val="75000"/>
            </a:schemeClr>
          </a:solidFill>
          <a:ln>
            <a:solidFill>
              <a:schemeClr val="tx1"/>
            </a:solidFill>
          </a:ln>
        </p:spPr>
        <p:txBody>
          <a:bodyPr wrap="square" rtlCol="0">
            <a:spAutoFit/>
          </a:bodyPr>
          <a:lstStyle/>
          <a:p>
            <a:pPr algn="r"/>
            <a:r>
              <a:rPr lang="en-US" sz="1400" b="1" dirty="0" smtClean="0">
                <a:solidFill>
                  <a:schemeClr val="bg1"/>
                </a:solidFill>
                <a:latin typeface="Arial" pitchFamily="34" charset="0"/>
                <a:cs typeface="Arial" pitchFamily="34" charset="0"/>
              </a:rPr>
              <a:t>ARNG Units in Theater: 165</a:t>
            </a:r>
          </a:p>
          <a:p>
            <a:pPr algn="r"/>
            <a:r>
              <a:rPr lang="en-US" sz="1400" b="1" dirty="0" smtClean="0">
                <a:solidFill>
                  <a:schemeClr val="bg1"/>
                </a:solidFill>
                <a:latin typeface="Arial" pitchFamily="34" charset="0"/>
                <a:cs typeface="Arial" pitchFamily="34" charset="0"/>
              </a:rPr>
              <a:t>ARNG Units at MOB/DEMOB Site: 0</a:t>
            </a:r>
          </a:p>
          <a:p>
            <a:pPr algn="r"/>
            <a:r>
              <a:rPr lang="en-US" sz="1400" b="1" dirty="0" smtClean="0">
                <a:solidFill>
                  <a:schemeClr val="bg1"/>
                </a:solidFill>
                <a:latin typeface="Arial" pitchFamily="34" charset="0"/>
                <a:cs typeface="Arial" pitchFamily="34" charset="0"/>
              </a:rPr>
              <a:t>ARNG Individual Mob: 20</a:t>
            </a:r>
          </a:p>
          <a:p>
            <a:pPr algn="r"/>
            <a:r>
              <a:rPr lang="en-US" sz="1400" b="1" dirty="0" smtClean="0">
                <a:solidFill>
                  <a:schemeClr val="bg1"/>
                </a:solidFill>
                <a:latin typeface="Arial" pitchFamily="34" charset="0"/>
                <a:cs typeface="Arial" pitchFamily="34" charset="0"/>
              </a:rPr>
              <a:t>Total ARNG Mob: 185</a:t>
            </a:r>
            <a:endParaRPr lang="en-US" sz="1400" b="1" dirty="0">
              <a:solidFill>
                <a:schemeClr val="bg1"/>
              </a:solidFill>
              <a:latin typeface="Arial" pitchFamily="34" charset="0"/>
              <a:cs typeface="Arial" pitchFamily="34" charset="0"/>
            </a:endParaRPr>
          </a:p>
        </p:txBody>
      </p:sp>
      <p:sp>
        <p:nvSpPr>
          <p:cNvPr id="24" name="TextBox 23"/>
          <p:cNvSpPr txBox="1"/>
          <p:nvPr/>
        </p:nvSpPr>
        <p:spPr>
          <a:xfrm>
            <a:off x="5486400" y="5105400"/>
            <a:ext cx="3200400" cy="738664"/>
          </a:xfrm>
          <a:prstGeom prst="rect">
            <a:avLst/>
          </a:prstGeom>
          <a:solidFill>
            <a:srgbClr val="0000FF"/>
          </a:solidFill>
          <a:ln>
            <a:solidFill>
              <a:schemeClr val="tx1"/>
            </a:solidFill>
          </a:ln>
        </p:spPr>
        <p:txBody>
          <a:bodyPr wrap="square" rtlCol="0">
            <a:spAutoFit/>
          </a:bodyPr>
          <a:lstStyle/>
          <a:p>
            <a:r>
              <a:rPr lang="en-US" sz="1400" b="1" dirty="0" smtClean="0">
                <a:solidFill>
                  <a:schemeClr val="bg1"/>
                </a:solidFill>
                <a:latin typeface="Arial" pitchFamily="34" charset="0"/>
                <a:cs typeface="Arial" pitchFamily="34" charset="0"/>
              </a:rPr>
              <a:t>Current ANG Unit Airmen Mob: 422 </a:t>
            </a:r>
          </a:p>
          <a:p>
            <a:r>
              <a:rPr lang="en-US" sz="1400" b="1" dirty="0" smtClean="0">
                <a:solidFill>
                  <a:schemeClr val="bg1"/>
                </a:solidFill>
                <a:latin typeface="Arial" pitchFamily="34" charset="0"/>
                <a:cs typeface="Arial" pitchFamily="34" charset="0"/>
              </a:rPr>
              <a:t>Current ANG Individual Mob: 30</a:t>
            </a:r>
          </a:p>
          <a:p>
            <a:r>
              <a:rPr lang="en-US" sz="1400" b="1" dirty="0" smtClean="0">
                <a:solidFill>
                  <a:schemeClr val="bg1"/>
                </a:solidFill>
                <a:latin typeface="Arial" pitchFamily="34" charset="0"/>
                <a:cs typeface="Arial" pitchFamily="34" charset="0"/>
              </a:rPr>
              <a:t>Total: ANG Mob: 452</a:t>
            </a:r>
            <a:endParaRPr lang="en-US" sz="1400" b="1" dirty="0">
              <a:solidFill>
                <a:schemeClr val="bg1"/>
              </a:solidFill>
              <a:latin typeface="Arial" pitchFamily="34" charset="0"/>
              <a:cs typeface="Arial" pitchFamily="34" charset="0"/>
            </a:endParaRPr>
          </a:p>
        </p:txBody>
      </p:sp>
      <p:sp>
        <p:nvSpPr>
          <p:cNvPr id="25" name="TextBox 24"/>
          <p:cNvSpPr txBox="1"/>
          <p:nvPr/>
        </p:nvSpPr>
        <p:spPr>
          <a:xfrm>
            <a:off x="3733800" y="5105400"/>
            <a:ext cx="1600200" cy="523220"/>
          </a:xfrm>
          <a:prstGeom prst="rect">
            <a:avLst/>
          </a:prstGeom>
          <a:solidFill>
            <a:srgbClr val="7030A0"/>
          </a:solidFill>
          <a:ln>
            <a:solidFill>
              <a:schemeClr val="tx1"/>
            </a:solidFill>
          </a:ln>
        </p:spPr>
        <p:txBody>
          <a:bodyPr wrap="square" rtlCol="0">
            <a:spAutoFit/>
          </a:bodyPr>
          <a:lstStyle/>
          <a:p>
            <a:pPr algn="ctr"/>
            <a:r>
              <a:rPr lang="en-US" sz="1400" b="1" dirty="0" smtClean="0">
                <a:solidFill>
                  <a:schemeClr val="bg1"/>
                </a:solidFill>
                <a:latin typeface="Arial" pitchFamily="34" charset="0"/>
                <a:cs typeface="Arial" pitchFamily="34" charset="0"/>
              </a:rPr>
              <a:t>Total PANG Mobilized: 637</a:t>
            </a:r>
            <a:endParaRPr lang="en-US" sz="1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When Tragedy Hit…</a:t>
            </a:r>
          </a:p>
        </p:txBody>
      </p:sp>
      <p:sp>
        <p:nvSpPr>
          <p:cNvPr id="3075" name="Content Placeholder 2"/>
          <p:cNvSpPr>
            <a:spLocks noGrp="1"/>
          </p:cNvSpPr>
          <p:nvPr>
            <p:ph idx="1"/>
          </p:nvPr>
        </p:nvSpPr>
        <p:spPr>
          <a:xfrm>
            <a:off x="457200" y="1600200"/>
            <a:ext cx="8229600" cy="1371600"/>
          </a:xfrm>
        </p:spPr>
        <p:txBody>
          <a:bodyPr/>
          <a:lstStyle/>
          <a:p>
            <a:pPr eaLnBrk="1" hangingPunct="1"/>
            <a:r>
              <a:rPr lang="en-US" smtClean="0"/>
              <a:t>September 11, 2001 Terrorist Attacks</a:t>
            </a:r>
          </a:p>
          <a:p>
            <a:pPr eaLnBrk="1" hangingPunct="1"/>
            <a:r>
              <a:rPr lang="en-US" smtClean="0"/>
              <a:t>Hurricane Katrina, 2005 - $2 Million</a:t>
            </a:r>
          </a:p>
        </p:txBody>
      </p:sp>
      <p:pic>
        <p:nvPicPr>
          <p:cNvPr id="3076" name="Picture 3" descr="911.jpg"/>
          <p:cNvPicPr>
            <a:picLocks noChangeAspect="1"/>
          </p:cNvPicPr>
          <p:nvPr/>
        </p:nvPicPr>
        <p:blipFill>
          <a:blip r:embed="rId2"/>
          <a:srcRect/>
          <a:stretch>
            <a:fillRect/>
          </a:stretch>
        </p:blipFill>
        <p:spPr bwMode="auto">
          <a:xfrm>
            <a:off x="4267200" y="3962400"/>
            <a:ext cx="3597275" cy="2568575"/>
          </a:xfrm>
          <a:prstGeom prst="rect">
            <a:avLst/>
          </a:prstGeom>
          <a:noFill/>
          <a:ln w="9525">
            <a:noFill/>
            <a:miter lim="800000"/>
            <a:headEnd/>
            <a:tailEnd/>
          </a:ln>
        </p:spPr>
      </p:pic>
      <p:pic>
        <p:nvPicPr>
          <p:cNvPr id="3077" name="Picture 4" descr="9112.jpg"/>
          <p:cNvPicPr>
            <a:picLocks noChangeAspect="1"/>
          </p:cNvPicPr>
          <p:nvPr/>
        </p:nvPicPr>
        <p:blipFill>
          <a:blip r:embed="rId3"/>
          <a:srcRect/>
          <a:stretch>
            <a:fillRect/>
          </a:stretch>
        </p:blipFill>
        <p:spPr bwMode="auto">
          <a:xfrm>
            <a:off x="5334000" y="2743200"/>
            <a:ext cx="3429000" cy="2281238"/>
          </a:xfrm>
          <a:prstGeom prst="rect">
            <a:avLst/>
          </a:prstGeom>
          <a:noFill/>
          <a:ln w="9525">
            <a:noFill/>
            <a:miter lim="800000"/>
            <a:headEnd/>
            <a:tailEnd/>
          </a:ln>
        </p:spPr>
      </p:pic>
      <p:pic>
        <p:nvPicPr>
          <p:cNvPr id="3078" name="Picture 6" descr="katrina.jpg"/>
          <p:cNvPicPr>
            <a:picLocks noChangeAspect="1"/>
          </p:cNvPicPr>
          <p:nvPr/>
        </p:nvPicPr>
        <p:blipFill>
          <a:blip r:embed="rId4"/>
          <a:srcRect/>
          <a:stretch>
            <a:fillRect/>
          </a:stretch>
        </p:blipFill>
        <p:spPr bwMode="auto">
          <a:xfrm>
            <a:off x="457200" y="2971800"/>
            <a:ext cx="373062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2667000"/>
            <a:ext cx="4953000" cy="3124200"/>
          </a:xfrm>
        </p:spPr>
        <p:txBody>
          <a:bodyPr/>
          <a:lstStyle/>
          <a:p>
            <a:pPr eaLnBrk="1" hangingPunct="1"/>
            <a:r>
              <a:rPr lang="en-US" b="1" smtClean="0"/>
              <a:t>Enough about us…how can we help you?</a:t>
            </a:r>
          </a:p>
        </p:txBody>
      </p:sp>
      <p:pic>
        <p:nvPicPr>
          <p:cNvPr id="4099" name="Content Placeholder 3" descr="NYL_Logo_With_Tagline.jpg"/>
          <p:cNvPicPr>
            <a:picLocks noGrp="1" noChangeAspect="1"/>
          </p:cNvPicPr>
          <p:nvPr>
            <p:ph idx="1"/>
          </p:nvPr>
        </p:nvPicPr>
        <p:blipFill>
          <a:blip r:embed="rId2"/>
          <a:srcRect/>
          <a:stretch>
            <a:fillRect/>
          </a:stretch>
        </p:blipFill>
        <p:spPr>
          <a:xfrm>
            <a:off x="609600" y="304800"/>
            <a:ext cx="7924800" cy="2209800"/>
          </a:xfrm>
        </p:spPr>
      </p:pic>
      <p:pic>
        <p:nvPicPr>
          <p:cNvPr id="4100" name="Picture 4" descr="flag.jpg"/>
          <p:cNvPicPr>
            <a:picLocks noChangeAspect="1"/>
          </p:cNvPicPr>
          <p:nvPr/>
        </p:nvPicPr>
        <p:blipFill>
          <a:blip r:embed="rId3"/>
          <a:srcRect/>
          <a:stretch>
            <a:fillRect/>
          </a:stretch>
        </p:blipFill>
        <p:spPr bwMode="auto">
          <a:xfrm rot="521795">
            <a:off x="4830763" y="2620963"/>
            <a:ext cx="3697287" cy="369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p:cNvSpPr>
            <a:spLocks noGrp="1"/>
          </p:cNvSpPr>
          <p:nvPr>
            <p:ph type="body" idx="1"/>
          </p:nvPr>
        </p:nvSpPr>
        <p:spPr/>
        <p:txBody>
          <a:bodyPr>
            <a:noAutofit/>
          </a:bodyPr>
          <a:lstStyle/>
          <a:p>
            <a:pPr eaLnBrk="1" hangingPunct="1"/>
            <a:r>
              <a:rPr lang="en-US" sz="2000" dirty="0" smtClean="0"/>
              <a:t>PROTECTING YOU WHILE YOU’RE PROTECTING US</a:t>
            </a:r>
          </a:p>
        </p:txBody>
      </p:sp>
      <p:sp>
        <p:nvSpPr>
          <p:cNvPr id="5123" name="Content Placeholder 3"/>
          <p:cNvSpPr>
            <a:spLocks noGrp="1"/>
          </p:cNvSpPr>
          <p:nvPr>
            <p:ph sz="half" idx="2"/>
          </p:nvPr>
        </p:nvSpPr>
        <p:spPr>
          <a:xfrm>
            <a:off x="381000" y="2220912"/>
            <a:ext cx="4040188" cy="3951288"/>
          </a:xfrm>
        </p:spPr>
        <p:txBody>
          <a:bodyPr>
            <a:normAutofit/>
          </a:bodyPr>
          <a:lstStyle/>
          <a:p>
            <a:pPr eaLnBrk="1" hangingPunct="1"/>
            <a:r>
              <a:rPr lang="en-US" sz="2200" dirty="0" smtClean="0"/>
              <a:t>Primary purpose is a death benefit to replace lost income – what about LIFE?</a:t>
            </a:r>
          </a:p>
          <a:p>
            <a:pPr eaLnBrk="1" hangingPunct="1"/>
            <a:r>
              <a:rPr lang="en-US" sz="2200" dirty="0" smtClean="0"/>
              <a:t>The “living benefits” of insurance to pay off debts, provide additional funds for education and even supplement retirement.</a:t>
            </a:r>
          </a:p>
        </p:txBody>
      </p:sp>
      <p:sp>
        <p:nvSpPr>
          <p:cNvPr id="5124" name="Text Placeholder 4"/>
          <p:cNvSpPr>
            <a:spLocks noGrp="1"/>
          </p:cNvSpPr>
          <p:nvPr>
            <p:ph type="body" sz="quarter" idx="3"/>
          </p:nvPr>
        </p:nvSpPr>
        <p:spPr>
          <a:xfrm>
            <a:off x="4724400" y="1447800"/>
            <a:ext cx="4041775" cy="639762"/>
          </a:xfrm>
        </p:spPr>
        <p:txBody>
          <a:bodyPr anchor="t">
            <a:normAutofit fontScale="92500"/>
          </a:bodyPr>
          <a:lstStyle/>
          <a:p>
            <a:pPr eaLnBrk="1" hangingPunct="1"/>
            <a:r>
              <a:rPr lang="en-US" dirty="0" smtClean="0"/>
              <a:t>BE </a:t>
            </a:r>
            <a:r>
              <a:rPr lang="en-US" sz="2200" dirty="0" smtClean="0"/>
              <a:t>PROUD</a:t>
            </a:r>
            <a:r>
              <a:rPr lang="en-US" dirty="0" smtClean="0"/>
              <a:t> TO JOIN OUR RANKS</a:t>
            </a:r>
          </a:p>
        </p:txBody>
      </p:sp>
      <p:sp>
        <p:nvSpPr>
          <p:cNvPr id="5125" name="Content Placeholder 5"/>
          <p:cNvSpPr>
            <a:spLocks noGrp="1"/>
          </p:cNvSpPr>
          <p:nvPr>
            <p:ph sz="quarter" idx="4"/>
          </p:nvPr>
        </p:nvSpPr>
        <p:spPr>
          <a:xfrm>
            <a:off x="4648200" y="2133600"/>
            <a:ext cx="4041775" cy="3810000"/>
          </a:xfrm>
        </p:spPr>
        <p:txBody>
          <a:bodyPr>
            <a:normAutofit/>
          </a:bodyPr>
          <a:lstStyle/>
          <a:p>
            <a:pPr eaLnBrk="1" hangingPunct="1"/>
            <a:r>
              <a:rPr lang="en-US" sz="2200" dirty="0" smtClean="0"/>
              <a:t>You joined to serve country, allow us to provide the opportunity to continue to serve your community.</a:t>
            </a:r>
          </a:p>
          <a:p>
            <a:pPr eaLnBrk="1" hangingPunct="1"/>
            <a:r>
              <a:rPr lang="en-US" sz="2200" dirty="0" smtClean="0"/>
              <a:t>Translation of skills sets such as overcoming obstacles, learn and adapt quickly, teamwork and goal setting.</a:t>
            </a:r>
          </a:p>
          <a:p>
            <a:pPr eaLnBrk="1" hangingPunct="1"/>
            <a:r>
              <a:rPr lang="en-US" sz="2200" dirty="0" smtClean="0"/>
              <a:t>Specially trained management team to work with veterans.</a:t>
            </a:r>
          </a:p>
        </p:txBody>
      </p:sp>
      <p:pic>
        <p:nvPicPr>
          <p:cNvPr id="5126" name="Picture 6" descr="military.png"/>
          <p:cNvPicPr>
            <a:picLocks noChangeAspect="1"/>
          </p:cNvPicPr>
          <p:nvPr/>
        </p:nvPicPr>
        <p:blipFill>
          <a:blip r:embed="rId2"/>
          <a:srcRect/>
          <a:stretch>
            <a:fillRect/>
          </a:stretch>
        </p:blipFill>
        <p:spPr bwMode="auto">
          <a:xfrm>
            <a:off x="304800" y="228600"/>
            <a:ext cx="850423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9" descr="lh 1.png"/>
          <p:cNvPicPr>
            <a:picLocks noGrp="1" noChangeAspect="1"/>
          </p:cNvPicPr>
          <p:nvPr>
            <p:ph idx="1"/>
          </p:nvPr>
        </p:nvPicPr>
        <p:blipFill>
          <a:blip r:embed="rId2"/>
          <a:srcRect/>
          <a:stretch>
            <a:fillRect/>
          </a:stretch>
        </p:blipFill>
        <p:spPr>
          <a:xfrm rot="451419">
            <a:off x="6227763" y="2225675"/>
            <a:ext cx="2747962" cy="2747963"/>
          </a:xfrm>
        </p:spPr>
      </p:pic>
      <p:sp>
        <p:nvSpPr>
          <p:cNvPr id="6147" name="Text Placeholder 8"/>
          <p:cNvSpPr>
            <a:spLocks noGrp="1"/>
          </p:cNvSpPr>
          <p:nvPr>
            <p:ph type="body" sz="half" idx="2"/>
          </p:nvPr>
        </p:nvSpPr>
        <p:spPr>
          <a:xfrm>
            <a:off x="228600" y="2057400"/>
            <a:ext cx="3505200" cy="4419600"/>
          </a:xfrm>
        </p:spPr>
        <p:txBody>
          <a:bodyPr/>
          <a:lstStyle/>
          <a:p>
            <a:pPr eaLnBrk="1" hangingPunct="1"/>
            <a:r>
              <a:rPr lang="en-US" sz="2400" b="1" dirty="0" smtClean="0"/>
              <a:t>VIDEO: LIFEHAPPENS.ORG</a:t>
            </a:r>
          </a:p>
          <a:p>
            <a:pPr eaLnBrk="1" hangingPunct="1"/>
            <a:r>
              <a:rPr lang="en-US" sz="2400" b="1" dirty="0" smtClean="0"/>
              <a:t>“When the unthinkable happens.”</a:t>
            </a:r>
          </a:p>
          <a:p>
            <a:pPr eaLnBrk="1" hangingPunct="1"/>
            <a:endParaRPr lang="en-US" sz="2400" b="1" dirty="0" smtClean="0"/>
          </a:p>
          <a:p>
            <a:pPr eaLnBrk="1" hangingPunct="1"/>
            <a:r>
              <a:rPr lang="en-US" sz="2400" b="1" dirty="0" smtClean="0"/>
              <a:t>PRESENTED BY </a:t>
            </a:r>
          </a:p>
          <a:p>
            <a:pPr eaLnBrk="1" hangingPunct="1"/>
            <a:r>
              <a:rPr lang="en-US" sz="2400" b="1" dirty="0" smtClean="0"/>
              <a:t>JENIFER EPSTEIN</a:t>
            </a:r>
          </a:p>
          <a:p>
            <a:pPr eaLnBrk="1" hangingPunct="1"/>
            <a:r>
              <a:rPr lang="en-US" sz="2400" b="1" dirty="0" smtClean="0"/>
              <a:t>NEW YORK LIFE AGENT</a:t>
            </a:r>
          </a:p>
          <a:p>
            <a:pPr eaLnBrk="1" hangingPunct="1"/>
            <a:endParaRPr lang="en-US" sz="2400" b="1" dirty="0" smtClean="0"/>
          </a:p>
          <a:p>
            <a:pPr eaLnBrk="1" hangingPunct="1"/>
            <a:r>
              <a:rPr lang="en-US" sz="2400" b="1" dirty="0" smtClean="0"/>
              <a:t>717.226.9230</a:t>
            </a:r>
          </a:p>
          <a:p>
            <a:pPr eaLnBrk="1" hangingPunct="1"/>
            <a:r>
              <a:rPr lang="en-US" sz="1600" b="1" dirty="0" smtClean="0"/>
              <a:t>JEPSTEIN01@FT.NEWYORKLIFE.COM</a:t>
            </a:r>
          </a:p>
        </p:txBody>
      </p:sp>
      <p:pic>
        <p:nvPicPr>
          <p:cNvPr id="6148" name="Picture 10" descr="lh 2.jpg"/>
          <p:cNvPicPr>
            <a:picLocks noChangeAspect="1"/>
          </p:cNvPicPr>
          <p:nvPr/>
        </p:nvPicPr>
        <p:blipFill>
          <a:blip r:embed="rId3"/>
          <a:srcRect/>
          <a:stretch>
            <a:fillRect/>
          </a:stretch>
        </p:blipFill>
        <p:spPr bwMode="auto">
          <a:xfrm rot="-529741">
            <a:off x="3633788" y="2185988"/>
            <a:ext cx="2903537" cy="2903537"/>
          </a:xfrm>
          <a:prstGeom prst="rect">
            <a:avLst/>
          </a:prstGeom>
          <a:noFill/>
          <a:ln w="9525">
            <a:noFill/>
            <a:miter lim="800000"/>
            <a:headEnd/>
            <a:tailEnd/>
          </a:ln>
        </p:spPr>
      </p:pic>
      <p:pic>
        <p:nvPicPr>
          <p:cNvPr id="6149" name="Picture 11" descr="lh 3.jpg"/>
          <p:cNvPicPr>
            <a:picLocks noChangeAspect="1"/>
          </p:cNvPicPr>
          <p:nvPr/>
        </p:nvPicPr>
        <p:blipFill>
          <a:blip r:embed="rId4"/>
          <a:srcRect/>
          <a:stretch>
            <a:fillRect/>
          </a:stretch>
        </p:blipFill>
        <p:spPr bwMode="auto">
          <a:xfrm>
            <a:off x="304800" y="228600"/>
            <a:ext cx="8458200" cy="1676400"/>
          </a:xfrm>
          <a:prstGeom prst="rect">
            <a:avLst/>
          </a:prstGeom>
          <a:noFill/>
          <a:ln w="9525">
            <a:noFill/>
            <a:miter lim="800000"/>
            <a:headEnd/>
            <a:tailEnd/>
          </a:ln>
        </p:spPr>
      </p:pic>
      <p:pic>
        <p:nvPicPr>
          <p:cNvPr id="6150" name="Picture 12" descr="lh 4.png"/>
          <p:cNvPicPr>
            <a:picLocks noChangeAspect="1"/>
          </p:cNvPicPr>
          <p:nvPr/>
        </p:nvPicPr>
        <p:blipFill>
          <a:blip r:embed="rId5"/>
          <a:srcRect/>
          <a:stretch>
            <a:fillRect/>
          </a:stretch>
        </p:blipFill>
        <p:spPr bwMode="auto">
          <a:xfrm>
            <a:off x="4343400" y="4876800"/>
            <a:ext cx="3657600" cy="169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57200" y="6248400"/>
            <a:ext cx="8382000" cy="377825"/>
          </a:xfrm>
          <a:prstGeom prst="rect">
            <a:avLst/>
          </a:prstGeom>
          <a:noFill/>
          <a:ln w="9525">
            <a:noFill/>
            <a:miter lim="800000"/>
            <a:headEnd/>
            <a:tailEnd/>
          </a:ln>
        </p:spPr>
      </p:pic>
      <p:sp>
        <p:nvSpPr>
          <p:cNvPr id="13315"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3316"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2295"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rgbClr val="000000"/>
                </a:solidFill>
              </a:rPr>
              <a:t>  </a:t>
            </a:r>
            <a:r>
              <a:rPr lang="en-US" sz="1600" dirty="0">
                <a:solidFill>
                  <a:schemeClr val="bg1"/>
                </a:solidFill>
                <a:latin typeface="+mn-lt"/>
              </a:rPr>
              <a:t>As of 25 Mar14</a:t>
            </a:r>
          </a:p>
        </p:txBody>
      </p:sp>
      <p:grpSp>
        <p:nvGrpSpPr>
          <p:cNvPr id="2" name="Group 23"/>
          <p:cNvGrpSpPr>
            <a:grpSpLocks/>
          </p:cNvGrpSpPr>
          <p:nvPr/>
        </p:nvGrpSpPr>
        <p:grpSpPr bwMode="auto">
          <a:xfrm>
            <a:off x="455613" y="228600"/>
            <a:ext cx="8459787" cy="91440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 name="TextBox 4"/>
          <p:cNvSpPr txBox="1">
            <a:spLocks noChangeArrowheads="1"/>
          </p:cNvSpPr>
          <p:nvPr/>
        </p:nvSpPr>
        <p:spPr bwMode="auto">
          <a:xfrm>
            <a:off x="533400" y="468313"/>
            <a:ext cx="5638800" cy="400050"/>
          </a:xfrm>
          <a:prstGeom prst="rect">
            <a:avLst/>
          </a:prstGeom>
          <a:noFill/>
          <a:ln w="9525">
            <a:noFill/>
            <a:miter lim="800000"/>
            <a:headEnd/>
            <a:tailEnd/>
          </a:ln>
        </p:spPr>
        <p:txBody>
          <a:bodyPr>
            <a:spAutoFit/>
          </a:bodyPr>
          <a:lstStyle/>
          <a:p>
            <a:pPr algn="ctr" eaLnBrk="0" hangingPunct="0">
              <a:defRPr/>
            </a:pPr>
            <a:r>
              <a:rPr lang="en-US" sz="2000" b="1" dirty="0">
                <a:solidFill>
                  <a:schemeClr val="bg1"/>
                </a:solidFill>
                <a:latin typeface="+mj-lt"/>
              </a:rPr>
              <a:t>VETERANS’ TRUST FUND</a:t>
            </a:r>
          </a:p>
        </p:txBody>
      </p:sp>
      <p:pic>
        <p:nvPicPr>
          <p:cNvPr id="13320" name="Picture 7" descr="PA-VTF left-rgb.jpg"/>
          <p:cNvPicPr>
            <a:picLocks noChangeAspect="1"/>
          </p:cNvPicPr>
          <p:nvPr/>
        </p:nvPicPr>
        <p:blipFill>
          <a:blip r:embed="rId4" cstate="print"/>
          <a:srcRect/>
          <a:stretch>
            <a:fillRect/>
          </a:stretch>
        </p:blipFill>
        <p:spPr bwMode="auto">
          <a:xfrm>
            <a:off x="6400800" y="457200"/>
            <a:ext cx="2209800" cy="609600"/>
          </a:xfrm>
          <a:prstGeom prst="rect">
            <a:avLst/>
          </a:prstGeom>
          <a:noFill/>
          <a:ln w="9525">
            <a:noFill/>
            <a:miter lim="800000"/>
            <a:headEnd/>
            <a:tailEnd/>
          </a:ln>
        </p:spPr>
      </p:pic>
      <p:sp>
        <p:nvSpPr>
          <p:cNvPr id="13321" name="Rectangle 8"/>
          <p:cNvSpPr>
            <a:spLocks noChangeArrowheads="1"/>
          </p:cNvSpPr>
          <p:nvPr/>
        </p:nvSpPr>
        <p:spPr bwMode="auto">
          <a:xfrm>
            <a:off x="7620000" y="62484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3322" name="Rectangle 10"/>
          <p:cNvSpPr>
            <a:spLocks noChangeArrowheads="1"/>
          </p:cNvSpPr>
          <p:nvPr/>
        </p:nvSpPr>
        <p:spPr bwMode="auto">
          <a:xfrm>
            <a:off x="3810000" y="62484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graphicFrame>
        <p:nvGraphicFramePr>
          <p:cNvPr id="19" name="Table 18"/>
          <p:cNvGraphicFramePr>
            <a:graphicFrameLocks noGrp="1"/>
          </p:cNvGraphicFramePr>
          <p:nvPr/>
        </p:nvGraphicFramePr>
        <p:xfrm>
          <a:off x="457200" y="1295400"/>
          <a:ext cx="8305798" cy="3266440"/>
        </p:xfrm>
        <a:graphic>
          <a:graphicData uri="http://schemas.openxmlformats.org/drawingml/2006/table">
            <a:tbl>
              <a:tblPr firstRow="1" bandRow="1">
                <a:tableStyleId>{5C22544A-7EE6-4342-B048-85BDC9FD1C3A}</a:tableStyleId>
              </a:tblPr>
              <a:tblGrid>
                <a:gridCol w="2475680"/>
                <a:gridCol w="1761972"/>
                <a:gridCol w="2034073"/>
                <a:gridCol w="2034073"/>
              </a:tblGrid>
              <a:tr h="218440">
                <a:tc>
                  <a:txBody>
                    <a:bodyPr/>
                    <a:lstStyle/>
                    <a:p>
                      <a:r>
                        <a:rPr lang="en-US" sz="1600" dirty="0" smtClean="0"/>
                        <a:t>Revenue</a:t>
                      </a:r>
                      <a:endParaRPr lang="en-US" sz="1600" dirty="0"/>
                    </a:p>
                  </a:txBody>
                  <a:tcPr/>
                </a:tc>
                <a:tc>
                  <a:txBody>
                    <a:bodyPr/>
                    <a:lstStyle/>
                    <a:p>
                      <a:pPr algn="ctr"/>
                      <a:r>
                        <a:rPr lang="en-US" sz="1600" dirty="0" smtClean="0"/>
                        <a:t>Since Last Meeting</a:t>
                      </a:r>
                      <a:endParaRPr lang="en-US" sz="1600" dirty="0"/>
                    </a:p>
                  </a:txBody>
                  <a:tcPr/>
                </a:tc>
                <a:tc>
                  <a:txBody>
                    <a:bodyPr/>
                    <a:lstStyle/>
                    <a:p>
                      <a:pPr algn="ctr"/>
                      <a:r>
                        <a:rPr lang="en-US" sz="1600" dirty="0" smtClean="0"/>
                        <a:t>SFY 14-15</a:t>
                      </a:r>
                      <a:endParaRPr lang="en-US" sz="1600" dirty="0"/>
                    </a:p>
                  </a:txBody>
                  <a:tcPr/>
                </a:tc>
                <a:tc>
                  <a:txBody>
                    <a:bodyPr/>
                    <a:lstStyle/>
                    <a:p>
                      <a:pPr algn="ctr"/>
                      <a:r>
                        <a:rPr lang="en-US" sz="1600" dirty="0" smtClean="0"/>
                        <a:t>Cumulative Total</a:t>
                      </a:r>
                    </a:p>
                  </a:txBody>
                  <a:tcPr/>
                </a:tc>
              </a:tr>
              <a:tr h="370840">
                <a:tc>
                  <a:txBody>
                    <a:bodyPr/>
                    <a:lstStyle/>
                    <a:p>
                      <a:r>
                        <a:rPr lang="en-US" sz="1600" dirty="0" err="1" smtClean="0"/>
                        <a:t>Checkoff</a:t>
                      </a:r>
                      <a:r>
                        <a:rPr lang="en-US" sz="1600" baseline="0" dirty="0" smtClean="0"/>
                        <a:t> &amp; Donations</a:t>
                      </a:r>
                      <a:endParaRPr lang="en-US" sz="1600" dirty="0"/>
                    </a:p>
                  </a:txBody>
                  <a:tcPr/>
                </a:tc>
                <a:tc>
                  <a:txBody>
                    <a:bodyPr/>
                    <a:lstStyle/>
                    <a:p>
                      <a:r>
                        <a:rPr lang="en-US" sz="1600" dirty="0" smtClean="0">
                          <a:solidFill>
                            <a:srgbClr val="00B050"/>
                          </a:solidFill>
                        </a:rPr>
                        <a:t>$17,717.83</a:t>
                      </a:r>
                      <a:endParaRPr lang="en-US" sz="1600" dirty="0">
                        <a:solidFill>
                          <a:srgbClr val="00B050"/>
                        </a:solidFill>
                      </a:endParaRPr>
                    </a:p>
                  </a:txBody>
                  <a:tcPr/>
                </a:tc>
                <a:tc>
                  <a:txBody>
                    <a:bodyPr/>
                    <a:lstStyle/>
                    <a:p>
                      <a:pPr algn="r"/>
                      <a:r>
                        <a:rPr lang="en-US" sz="1600" dirty="0" smtClean="0">
                          <a:solidFill>
                            <a:srgbClr val="00B050"/>
                          </a:solidFill>
                        </a:rPr>
                        <a:t>60,735.80</a:t>
                      </a:r>
                      <a:endParaRPr lang="en-US" sz="1600" dirty="0">
                        <a:solidFill>
                          <a:srgbClr val="00B05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$1,273458.50</a:t>
                      </a:r>
                      <a:endParaRPr lang="en-US" sz="1600" dirty="0">
                        <a:solidFill>
                          <a:srgbClr val="00B050"/>
                        </a:solidFill>
                      </a:endParaRPr>
                    </a:p>
                  </a:txBody>
                  <a:tcPr/>
                </a:tc>
              </a:tr>
              <a:tr h="370840">
                <a:tc>
                  <a:txBody>
                    <a:bodyPr/>
                    <a:lstStyle/>
                    <a:p>
                      <a:r>
                        <a:rPr lang="en-US" sz="1600" dirty="0" smtClean="0"/>
                        <a:t>HOV License Plate </a:t>
                      </a:r>
                      <a:endParaRPr lang="en-US" sz="1600" dirty="0"/>
                    </a:p>
                  </a:txBody>
                  <a:tcPr/>
                </a:tc>
                <a:tc>
                  <a:txBody>
                    <a:bodyPr/>
                    <a:lstStyle/>
                    <a:p>
                      <a:r>
                        <a:rPr lang="en-US" sz="1600" dirty="0" smtClean="0">
                          <a:solidFill>
                            <a:srgbClr val="00B050"/>
                          </a:solidFill>
                        </a:rPr>
                        <a:t>$0.00*</a:t>
                      </a:r>
                      <a:endParaRPr lang="en-US" sz="1600" dirty="0">
                        <a:solidFill>
                          <a:srgbClr val="00B050"/>
                        </a:solidFill>
                      </a:endParaRPr>
                    </a:p>
                  </a:txBody>
                  <a:tcPr/>
                </a:tc>
                <a:tc>
                  <a:txBody>
                    <a:bodyPr/>
                    <a:lstStyle/>
                    <a:p>
                      <a:pPr algn="r"/>
                      <a:r>
                        <a:rPr lang="en-US" sz="1600" dirty="0" smtClean="0">
                          <a:solidFill>
                            <a:srgbClr val="00B050"/>
                          </a:solidFill>
                        </a:rPr>
                        <a:t>$1,635.00</a:t>
                      </a:r>
                      <a:endParaRPr lang="en-US" sz="1600" dirty="0">
                        <a:solidFill>
                          <a:srgbClr val="00B05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$28,860.00</a:t>
                      </a:r>
                      <a:endParaRPr lang="en-US" sz="1600" dirty="0">
                        <a:solidFill>
                          <a:srgbClr val="00B050"/>
                        </a:solidFill>
                      </a:endParaRPr>
                    </a:p>
                  </a:txBody>
                  <a:tcPr/>
                </a:tc>
              </a:tr>
              <a:tr h="370840">
                <a:tc>
                  <a:txBody>
                    <a:bodyPr/>
                    <a:lstStyle/>
                    <a:p>
                      <a:r>
                        <a:rPr lang="en-US" sz="1600" dirty="0" smtClean="0"/>
                        <a:t>Interest</a:t>
                      </a:r>
                      <a:endParaRPr lang="en-US" sz="1600" dirty="0"/>
                    </a:p>
                  </a:txBody>
                  <a:tcPr/>
                </a:tc>
                <a:tc>
                  <a:txBody>
                    <a:bodyPr/>
                    <a:lstStyle/>
                    <a:p>
                      <a:r>
                        <a:rPr lang="en-US" sz="1600" dirty="0" smtClean="0">
                          <a:solidFill>
                            <a:srgbClr val="00B050"/>
                          </a:solidFill>
                        </a:rPr>
                        <a:t>$0.00</a:t>
                      </a:r>
                      <a:endParaRPr lang="en-US" sz="1600" dirty="0">
                        <a:solidFill>
                          <a:srgbClr val="00B050"/>
                        </a:solidFill>
                      </a:endParaRPr>
                    </a:p>
                  </a:txBody>
                  <a:tcPr/>
                </a:tc>
                <a:tc>
                  <a:txBody>
                    <a:bodyPr/>
                    <a:lstStyle/>
                    <a:p>
                      <a:pPr algn="r"/>
                      <a:r>
                        <a:rPr lang="en-US" sz="1600" dirty="0" smtClean="0">
                          <a:solidFill>
                            <a:srgbClr val="00B050"/>
                          </a:solidFill>
                        </a:rPr>
                        <a:t>$203.24</a:t>
                      </a:r>
                      <a:endParaRPr lang="en-US" sz="1600" dirty="0">
                        <a:solidFill>
                          <a:srgbClr val="00B05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$2,938.11</a:t>
                      </a:r>
                      <a:endParaRPr lang="en-US" sz="1600" dirty="0">
                        <a:solidFill>
                          <a:srgbClr val="00B050"/>
                        </a:solidFill>
                      </a:endParaRPr>
                    </a:p>
                  </a:txBody>
                  <a:tcPr/>
                </a:tc>
              </a:tr>
              <a:tr h="152400">
                <a:tc>
                  <a:txBody>
                    <a:bodyPr/>
                    <a:lstStyle/>
                    <a:p>
                      <a:endParaRPr lang="en-US" sz="1600" dirty="0">
                        <a:solidFill>
                          <a:srgbClr val="0070C0"/>
                        </a:solidFill>
                      </a:endParaRPr>
                    </a:p>
                  </a:txBody>
                  <a:tcPr>
                    <a:noFill/>
                  </a:tcPr>
                </a:tc>
                <a:tc>
                  <a:txBody>
                    <a:bodyPr/>
                    <a:lstStyle/>
                    <a:p>
                      <a:endParaRPr lang="en-US" sz="1600" dirty="0">
                        <a:solidFill>
                          <a:srgbClr val="0070C0"/>
                        </a:solidFill>
                      </a:endParaRPr>
                    </a:p>
                  </a:txBody>
                  <a:tcPr>
                    <a:noFill/>
                  </a:tcPr>
                </a:tc>
                <a:tc>
                  <a:txBody>
                    <a:bodyPr/>
                    <a:lstStyle/>
                    <a:p>
                      <a:pPr algn="r"/>
                      <a:endParaRPr lang="en-US" sz="1600" dirty="0">
                        <a:solidFill>
                          <a:srgbClr val="0070C0"/>
                        </a:solidFill>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solidFill>
                          <a:srgbClr val="0070C0"/>
                        </a:solidFill>
                      </a:endParaRPr>
                    </a:p>
                  </a:txBody>
                  <a:tcPr>
                    <a:noFill/>
                  </a:tcPr>
                </a:tc>
              </a:tr>
              <a:tr h="370840">
                <a:tc>
                  <a:txBody>
                    <a:bodyPr/>
                    <a:lstStyle/>
                    <a:p>
                      <a:r>
                        <a:rPr lang="en-US" sz="1600" b="1" dirty="0" smtClean="0">
                          <a:solidFill>
                            <a:schemeClr val="bg1"/>
                          </a:solidFill>
                        </a:rPr>
                        <a:t>Disbursements</a:t>
                      </a:r>
                      <a:endParaRPr lang="en-US" sz="1600" b="1" dirty="0">
                        <a:solidFill>
                          <a:schemeClr val="bg1"/>
                        </a:solidFill>
                      </a:endParaRPr>
                    </a:p>
                  </a:txBody>
                  <a:tcPr>
                    <a:solidFill>
                      <a:schemeClr val="accent1"/>
                    </a:solidFill>
                  </a:tcPr>
                </a:tc>
                <a:tc>
                  <a:txBody>
                    <a:bodyPr/>
                    <a:lstStyle/>
                    <a:p>
                      <a:endParaRPr lang="en-US" sz="1600" dirty="0">
                        <a:solidFill>
                          <a:srgbClr val="00B050"/>
                        </a:solidFill>
                      </a:endParaRPr>
                    </a:p>
                  </a:txBody>
                  <a:tcPr>
                    <a:solidFill>
                      <a:schemeClr val="accent1"/>
                    </a:solidFill>
                  </a:tcPr>
                </a:tc>
                <a:tc>
                  <a:txBody>
                    <a:bodyPr/>
                    <a:lstStyle/>
                    <a:p>
                      <a:pPr algn="r"/>
                      <a:endParaRPr lang="en-US" sz="1600" dirty="0">
                        <a:solidFill>
                          <a:srgbClr val="00B050"/>
                        </a:solidFill>
                      </a:endParaRPr>
                    </a:p>
                  </a:txBody>
                  <a:tcP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solidFill>
                          <a:srgbClr val="00B050"/>
                        </a:solidFill>
                      </a:endParaRPr>
                    </a:p>
                  </a:txBody>
                  <a:tcPr>
                    <a:solidFill>
                      <a:schemeClr val="accent1"/>
                    </a:solidFill>
                  </a:tcPr>
                </a:tc>
              </a:tr>
              <a:tr h="370840">
                <a:tc>
                  <a:txBody>
                    <a:bodyPr/>
                    <a:lstStyle/>
                    <a:p>
                      <a:r>
                        <a:rPr lang="en-US" sz="1600" dirty="0" smtClean="0"/>
                        <a:t>VTF Grants</a:t>
                      </a:r>
                      <a:endParaRPr lang="en-US" sz="1600" dirty="0"/>
                    </a:p>
                  </a:txBody>
                  <a:tcPr/>
                </a:tc>
                <a:tc>
                  <a:txBody>
                    <a:bodyPr/>
                    <a:lstStyle/>
                    <a:p>
                      <a:r>
                        <a:rPr lang="en-US" sz="1600" dirty="0" smtClean="0">
                          <a:solidFill>
                            <a:srgbClr val="FF0000"/>
                          </a:solidFill>
                        </a:rPr>
                        <a:t>$0.00**</a:t>
                      </a:r>
                      <a:endParaRPr lang="en-US" sz="1600" dirty="0">
                        <a:solidFill>
                          <a:srgbClr val="FF0000"/>
                        </a:solidFill>
                      </a:endParaRPr>
                    </a:p>
                  </a:txBody>
                  <a:tcPr/>
                </a:tc>
                <a:tc>
                  <a:txBody>
                    <a:bodyPr/>
                    <a:lstStyle/>
                    <a:p>
                      <a:pPr algn="r"/>
                      <a:r>
                        <a:rPr lang="en-US" sz="1600" dirty="0" smtClean="0">
                          <a:solidFill>
                            <a:srgbClr val="FF0000"/>
                          </a:solidFill>
                        </a:rPr>
                        <a:t>$0.00</a:t>
                      </a:r>
                      <a:endParaRPr lang="en-US" sz="1600" dirty="0">
                        <a:solidFill>
                          <a:srgbClr val="FF0000"/>
                        </a:solidFill>
                      </a:endParaRPr>
                    </a:p>
                  </a:txBody>
                  <a:tcPr/>
                </a:tc>
                <a:tc>
                  <a:txBody>
                    <a:bodyPr/>
                    <a:lstStyle/>
                    <a:p>
                      <a:pPr algn="r"/>
                      <a:r>
                        <a:rPr lang="en-US" sz="1600" dirty="0" smtClean="0">
                          <a:solidFill>
                            <a:srgbClr val="FF0000"/>
                          </a:solidFill>
                        </a:rPr>
                        <a:t>$0.00</a:t>
                      </a:r>
                      <a:endParaRPr lang="en-US" sz="1600" dirty="0">
                        <a:solidFill>
                          <a:srgbClr val="FF0000"/>
                        </a:solidFill>
                      </a:endParaRPr>
                    </a:p>
                  </a:txBody>
                  <a:tcPr/>
                </a:tc>
              </a:tr>
              <a:tr h="370840">
                <a:tc>
                  <a:txBody>
                    <a:bodyPr/>
                    <a:lstStyle/>
                    <a:p>
                      <a:r>
                        <a:rPr lang="en-US" sz="1600" dirty="0" smtClean="0"/>
                        <a:t>VTA </a:t>
                      </a:r>
                      <a:endParaRPr lang="en-US" sz="1600" dirty="0"/>
                    </a:p>
                  </a:txBody>
                  <a:tcPr/>
                </a:tc>
                <a:tc>
                  <a:txBody>
                    <a:bodyPr/>
                    <a:lstStyle/>
                    <a:p>
                      <a:pPr algn="l"/>
                      <a:r>
                        <a:rPr lang="en-US" sz="1600" dirty="0" smtClean="0">
                          <a:solidFill>
                            <a:srgbClr val="FF0000"/>
                          </a:solidFill>
                        </a:rPr>
                        <a:t>$17355.80</a:t>
                      </a:r>
                      <a:endParaRPr lang="en-US" sz="1600" dirty="0">
                        <a:solidFill>
                          <a:srgbClr val="FF0000"/>
                        </a:solidFill>
                      </a:endParaRPr>
                    </a:p>
                  </a:txBody>
                  <a:tcPr/>
                </a:tc>
                <a:tc>
                  <a:txBody>
                    <a:bodyPr/>
                    <a:lstStyle/>
                    <a:p>
                      <a:pPr algn="r"/>
                      <a:r>
                        <a:rPr lang="en-US" sz="1600" dirty="0" smtClean="0">
                          <a:solidFill>
                            <a:srgbClr val="FF0000"/>
                          </a:solidFill>
                        </a:rPr>
                        <a:t>80,056.83</a:t>
                      </a:r>
                      <a:endParaRPr lang="en-US" sz="1600" dirty="0">
                        <a:solidFill>
                          <a:srgbClr val="FF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smtClean="0">
                          <a:solidFill>
                            <a:srgbClr val="FF0000"/>
                          </a:solidFill>
                        </a:rPr>
                        <a:t>N/A</a:t>
                      </a:r>
                      <a:endParaRPr lang="en-US" sz="1600" dirty="0">
                        <a:solidFill>
                          <a:srgbClr val="FF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PENN DOT Costs</a:t>
                      </a:r>
                      <a:endParaRPr lang="en-US" sz="1600" dirty="0"/>
                    </a:p>
                  </a:txBody>
                  <a:tcPr/>
                </a:tc>
                <a:tc>
                  <a:txBody>
                    <a:bodyPr/>
                    <a:lstStyle/>
                    <a:p>
                      <a:r>
                        <a:rPr lang="en-US" sz="1600" smtClean="0">
                          <a:solidFill>
                            <a:srgbClr val="FF0000"/>
                          </a:solidFill>
                        </a:rPr>
                        <a:t>$0.00</a:t>
                      </a:r>
                      <a:r>
                        <a:rPr lang="en-US" sz="1600" dirty="0" smtClean="0">
                          <a:solidFill>
                            <a:srgbClr val="FF0000"/>
                          </a:solidFill>
                        </a:rPr>
                        <a:t>***</a:t>
                      </a:r>
                      <a:endParaRPr lang="en-US" sz="1600" dirty="0">
                        <a:solidFill>
                          <a:srgbClr val="FF0000"/>
                        </a:solidFill>
                      </a:endParaRPr>
                    </a:p>
                  </a:txBody>
                  <a:tcPr/>
                </a:tc>
                <a:tc>
                  <a:txBody>
                    <a:bodyPr/>
                    <a:lstStyle/>
                    <a:p>
                      <a:pPr algn="r"/>
                      <a:r>
                        <a:rPr lang="en-US" sz="1600" dirty="0" smtClean="0">
                          <a:solidFill>
                            <a:srgbClr val="FF0000"/>
                          </a:solidFill>
                        </a:rPr>
                        <a:t>$0.00</a:t>
                      </a:r>
                      <a:endParaRPr lang="en-US" sz="1600" dirty="0">
                        <a:solidFill>
                          <a:srgbClr val="FF0000"/>
                        </a:solidFill>
                      </a:endParaRPr>
                    </a:p>
                  </a:txBody>
                  <a:tcPr/>
                </a:tc>
                <a:tc>
                  <a:txBody>
                    <a:bodyPr/>
                    <a:lstStyle/>
                    <a:p>
                      <a:pPr algn="r"/>
                      <a:r>
                        <a:rPr lang="en-US" sz="1600" dirty="0" smtClean="0">
                          <a:solidFill>
                            <a:srgbClr val="FF0000"/>
                          </a:solidFill>
                        </a:rPr>
                        <a:t>$384,000.00</a:t>
                      </a:r>
                      <a:endParaRPr lang="en-US" sz="1600" dirty="0">
                        <a:solidFill>
                          <a:srgbClr val="FF0000"/>
                        </a:solidFill>
                      </a:endParaRPr>
                    </a:p>
                  </a:txBody>
                  <a:tcPr/>
                </a:tc>
              </a:tr>
            </a:tbl>
          </a:graphicData>
        </a:graphic>
      </p:graphicFrame>
      <p:sp>
        <p:nvSpPr>
          <p:cNvPr id="22" name="TextBox 21"/>
          <p:cNvSpPr txBox="1"/>
          <p:nvPr/>
        </p:nvSpPr>
        <p:spPr>
          <a:xfrm>
            <a:off x="457200" y="4724400"/>
            <a:ext cx="8305800" cy="1292662"/>
          </a:xfrm>
          <a:prstGeom prst="rect">
            <a:avLst/>
          </a:prstGeom>
          <a:noFill/>
        </p:spPr>
        <p:txBody>
          <a:bodyPr wrap="square">
            <a:spAutoFit/>
          </a:bodyPr>
          <a:lstStyle/>
          <a:p>
            <a:pPr>
              <a:defRPr/>
            </a:pPr>
            <a:r>
              <a:rPr lang="en-US" sz="2000" dirty="0"/>
              <a:t>  </a:t>
            </a:r>
            <a:r>
              <a:rPr lang="en-US" sz="1600" b="1" dirty="0"/>
              <a:t>*</a:t>
            </a:r>
            <a:r>
              <a:rPr lang="en-US" sz="2000" dirty="0"/>
              <a:t> </a:t>
            </a:r>
            <a:r>
              <a:rPr lang="en-US" sz="1400" dirty="0"/>
              <a:t>  </a:t>
            </a:r>
            <a:r>
              <a:rPr lang="en-US" sz="1400" dirty="0">
                <a:latin typeface="+mn-lt"/>
              </a:rPr>
              <a:t>Total number of HOV License plates sold  </a:t>
            </a:r>
            <a:r>
              <a:rPr lang="en-US" sz="1400" dirty="0" smtClean="0">
                <a:latin typeface="+mn-lt"/>
              </a:rPr>
              <a:t>= 339/256 (Total since inception =1,922)</a:t>
            </a:r>
            <a:endParaRPr lang="en-US" sz="1400" dirty="0">
              <a:latin typeface="+mn-lt"/>
            </a:endParaRPr>
          </a:p>
          <a:p>
            <a:pPr>
              <a:defRPr/>
            </a:pPr>
            <a:endParaRPr lang="en-US" sz="200" dirty="0"/>
          </a:p>
          <a:p>
            <a:pPr>
              <a:defRPr/>
            </a:pPr>
            <a:r>
              <a:rPr lang="en-US" sz="2000" dirty="0"/>
              <a:t> </a:t>
            </a:r>
            <a:r>
              <a:rPr lang="en-US" sz="1600" b="1" dirty="0"/>
              <a:t>**</a:t>
            </a:r>
            <a:r>
              <a:rPr lang="en-US" sz="1400" dirty="0"/>
              <a:t>   </a:t>
            </a:r>
            <a:r>
              <a:rPr lang="en-US" sz="1400" dirty="0" smtClean="0">
                <a:latin typeface="+mn-lt"/>
              </a:rPr>
              <a:t>Notice of Funding Grant Estimates for Grant Season 14-15.  Timeline and NOFA are being prepared.</a:t>
            </a:r>
            <a:endParaRPr lang="en-US" sz="1400" dirty="0">
              <a:latin typeface="+mn-lt"/>
            </a:endParaRPr>
          </a:p>
          <a:p>
            <a:pPr>
              <a:defRPr/>
            </a:pPr>
            <a:endParaRPr lang="en-US" sz="600" dirty="0"/>
          </a:p>
          <a:p>
            <a:r>
              <a:rPr lang="en-US" sz="1600" b="1" dirty="0" smtClean="0"/>
              <a:t>***</a:t>
            </a:r>
            <a:r>
              <a:rPr lang="en-US" sz="1400" dirty="0" smtClean="0"/>
              <a:t> PENNDOT PAYMENT/INVOICING – DMVA has Agreed to pay $194,000/FY over four years.   Current Balance is $582,000.  DOT will issue invoices at the beginning of April for Annual Payments.</a:t>
            </a:r>
            <a:r>
              <a:rPr lang="en-US" sz="1100" b="1" i="1" dirty="0" smtClean="0"/>
              <a:t> </a:t>
            </a:r>
            <a:r>
              <a:rPr lang="en-US" sz="1200" i="1" dirty="0" smtClean="0"/>
              <a:t> </a:t>
            </a:r>
            <a:r>
              <a:rPr lang="en-US" sz="1400" b="1" i="1" dirty="0" smtClean="0"/>
              <a:t>(Total Cost was 966,000.00)</a:t>
            </a:r>
            <a:endParaRPr lang="en-US" sz="1100" b="1" dirty="0" smtClean="0"/>
          </a:p>
        </p:txBody>
      </p:sp>
      <p:sp>
        <p:nvSpPr>
          <p:cNvPr id="16" name="TextBox 15"/>
          <p:cNvSpPr txBox="1"/>
          <p:nvPr/>
        </p:nvSpPr>
        <p:spPr>
          <a:xfrm>
            <a:off x="457200" y="6248400"/>
            <a:ext cx="1462260" cy="338554"/>
          </a:xfrm>
          <a:prstGeom prst="rect">
            <a:avLst/>
          </a:prstGeom>
          <a:noFill/>
        </p:spPr>
        <p:txBody>
          <a:bodyPr wrap="none" rtlCol="0">
            <a:spAutoFit/>
          </a:bodyPr>
          <a:lstStyle/>
          <a:p>
            <a:r>
              <a:rPr lang="en-US" sz="1600" dirty="0" smtClean="0">
                <a:solidFill>
                  <a:schemeClr val="bg1"/>
                </a:solidFill>
                <a:latin typeface="+mj-lt"/>
              </a:rPr>
              <a:t>As of 25 Sep 14</a:t>
            </a:r>
            <a:endParaRPr lang="en-US"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pic>
        <p:nvPicPr>
          <p:cNvPr id="2051"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2052"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2053"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54"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2055"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2056" name="Rectangle 5"/>
          <p:cNvSpPr>
            <a:spLocks noGrp="1" noChangeArrowheads="1"/>
          </p:cNvSpPr>
          <p:nvPr>
            <p:ph type="ctrTitle"/>
          </p:nvPr>
        </p:nvSpPr>
        <p:spPr>
          <a:xfrm>
            <a:off x="457200" y="457200"/>
            <a:ext cx="5791200" cy="400110"/>
          </a:xfrm>
          <a:noFill/>
        </p:spPr>
        <p:txBody>
          <a:bodyPr>
            <a:spAutoFit/>
          </a:bodyPr>
          <a:lstStyle/>
          <a:p>
            <a:r>
              <a:rPr lang="en-US" sz="2000" b="1" dirty="0" smtClean="0">
                <a:solidFill>
                  <a:schemeClr val="bg1"/>
                </a:solidFill>
              </a:rPr>
              <a:t>ACT 66 SUMMARY</a:t>
            </a:r>
          </a:p>
        </p:txBody>
      </p:sp>
      <p:sp>
        <p:nvSpPr>
          <p:cNvPr id="13332" name="TextBox 13"/>
          <p:cNvSpPr txBox="1">
            <a:spLocks noChangeArrowheads="1"/>
          </p:cNvSpPr>
          <p:nvPr/>
        </p:nvSpPr>
        <p:spPr bwMode="auto">
          <a:xfrm>
            <a:off x="457200" y="6019800"/>
            <a:ext cx="2895600" cy="338554"/>
          </a:xfrm>
          <a:prstGeom prst="rect">
            <a:avLst/>
          </a:prstGeom>
          <a:noFill/>
          <a:ln w="9525">
            <a:noFill/>
            <a:miter lim="800000"/>
            <a:headEnd/>
            <a:tailEnd/>
          </a:ln>
        </p:spPr>
        <p:txBody>
          <a:bodyPr>
            <a:spAutoFit/>
          </a:bodyPr>
          <a:lstStyle/>
          <a:p>
            <a:pPr>
              <a:defRPr/>
            </a:pPr>
            <a:r>
              <a:rPr lang="en-US" sz="1600" dirty="0">
                <a:solidFill>
                  <a:schemeClr val="bg1"/>
                </a:solidFill>
                <a:latin typeface="+mj-lt"/>
              </a:rPr>
              <a:t>As </a:t>
            </a:r>
            <a:r>
              <a:rPr lang="en-US" sz="1600" dirty="0" smtClean="0">
                <a:solidFill>
                  <a:schemeClr val="bg1"/>
                </a:solidFill>
                <a:latin typeface="+mj-lt"/>
              </a:rPr>
              <a:t>of 25 Sep 14</a:t>
            </a:r>
            <a:endParaRPr lang="en-US" sz="1600" dirty="0">
              <a:solidFill>
                <a:schemeClr val="bg1"/>
              </a:solidFill>
              <a:latin typeface="+mj-lt"/>
            </a:endParaRPr>
          </a:p>
        </p:txBody>
      </p:sp>
      <p:graphicFrame>
        <p:nvGraphicFramePr>
          <p:cNvPr id="10" name="Table 9"/>
          <p:cNvGraphicFramePr>
            <a:graphicFrameLocks noGrp="1"/>
          </p:cNvGraphicFramePr>
          <p:nvPr/>
        </p:nvGraphicFramePr>
        <p:xfrm>
          <a:off x="533400" y="1219200"/>
          <a:ext cx="8153403" cy="2255877"/>
        </p:xfrm>
        <a:graphic>
          <a:graphicData uri="http://schemas.openxmlformats.org/drawingml/2006/table">
            <a:tbl>
              <a:tblPr/>
              <a:tblGrid>
                <a:gridCol w="946377"/>
                <a:gridCol w="1383167"/>
                <a:gridCol w="1383167"/>
                <a:gridCol w="1455965"/>
                <a:gridCol w="1739491"/>
                <a:gridCol w="1245236"/>
              </a:tblGrid>
              <a:tr h="273269">
                <a:tc gridSpan="5">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FY 14</a:t>
                      </a:r>
                      <a:r>
                        <a:rPr lang="en-US" sz="1200" b="1" i="0" u="none" strike="noStrike" baseline="0" dirty="0" smtClean="0">
                          <a:solidFill>
                            <a:srgbClr val="000000"/>
                          </a:solidFill>
                          <a:latin typeface="Tahoma" pitchFamily="34" charset="0"/>
                          <a:ea typeface="Tahoma" pitchFamily="34" charset="0"/>
                          <a:cs typeface="Tahoma" pitchFamily="34" charset="0"/>
                        </a:rPr>
                        <a:t> - 15</a:t>
                      </a:r>
                      <a:endParaRPr lang="en-US" sz="1200" b="1" i="0" u="none" strike="noStrike" dirty="0" smtClean="0">
                        <a:solidFill>
                          <a:srgbClr val="000000"/>
                        </a:solidFill>
                        <a:latin typeface="Tahoma" pitchFamily="34" charset="0"/>
                        <a:ea typeface="Tahoma" pitchFamily="34" charset="0"/>
                        <a:cs typeface="Tahoma" pitchFamily="34" charset="0"/>
                      </a:endParaRPr>
                    </a:p>
                    <a:p>
                      <a:pPr algn="ctr" fontAlgn="b"/>
                      <a:r>
                        <a:rPr lang="en-US" sz="12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dirty="0">
                          <a:solidFill>
                            <a:srgbClr val="000000"/>
                          </a:solidFill>
                          <a:latin typeface="Tahoma" pitchFamily="34" charset="0"/>
                          <a:ea typeface="Tahoma" pitchFamily="34" charset="0"/>
                          <a:cs typeface="Tahoma" pitchFamily="34" charset="0"/>
                        </a:rPr>
                        <a:t>Year to Date</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74590">
                <a:tc>
                  <a:txBody>
                    <a:bodyPr/>
                    <a:lstStyle/>
                    <a:p>
                      <a:pPr algn="l" fontAlgn="b"/>
                      <a:r>
                        <a:rPr lang="en-US" sz="1000" b="0" i="0" u="none" strike="noStrike" dirty="0">
                          <a:solidFill>
                            <a:srgbClr val="000000"/>
                          </a:solidFill>
                          <a:latin typeface="Calibri"/>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1st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2nd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3rd Qtr</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4th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313">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ODAGVA</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1337</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1337</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721">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Act 66</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2681</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2681</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649">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Total</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4018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4018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r h="304119">
                <a:tc gridSpan="5">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Year to Date Recoveries</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94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ODAGVA</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$7,894,106.00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$7,894,106.00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94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Act 66</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$8,749,931.00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$8,749,931.00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0543">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Total</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$16,644,037.00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$16,644,037.00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bl>
          </a:graphicData>
        </a:graphic>
      </p:graphicFrame>
      <p:graphicFrame>
        <p:nvGraphicFramePr>
          <p:cNvPr id="11" name="Table 10"/>
          <p:cNvGraphicFramePr>
            <a:graphicFrameLocks noGrp="1"/>
          </p:cNvGraphicFramePr>
          <p:nvPr/>
        </p:nvGraphicFramePr>
        <p:xfrm>
          <a:off x="533400" y="3657600"/>
          <a:ext cx="8153403" cy="2168306"/>
        </p:xfrm>
        <a:graphic>
          <a:graphicData uri="http://schemas.openxmlformats.org/drawingml/2006/table">
            <a:tbl>
              <a:tblPr/>
              <a:tblGrid>
                <a:gridCol w="946377"/>
                <a:gridCol w="1383167"/>
                <a:gridCol w="1383167"/>
                <a:gridCol w="1455965"/>
                <a:gridCol w="1739491"/>
                <a:gridCol w="1245236"/>
              </a:tblGrid>
              <a:tr h="204952">
                <a:tc gridSpan="5">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FY 13</a:t>
                      </a:r>
                      <a:r>
                        <a:rPr lang="en-US" sz="1200" b="1" i="0" u="none" strike="noStrike" baseline="0" dirty="0" smtClean="0">
                          <a:solidFill>
                            <a:srgbClr val="000000"/>
                          </a:solidFill>
                          <a:latin typeface="Tahoma" pitchFamily="34" charset="0"/>
                          <a:ea typeface="Tahoma" pitchFamily="34" charset="0"/>
                          <a:cs typeface="Tahoma" pitchFamily="34" charset="0"/>
                        </a:rPr>
                        <a:t> – 14 </a:t>
                      </a:r>
                    </a:p>
                    <a:p>
                      <a:pPr algn="ctr" fontAlgn="b"/>
                      <a:r>
                        <a:rPr lang="en-US" sz="12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dirty="0">
                          <a:solidFill>
                            <a:srgbClr val="000000"/>
                          </a:solidFill>
                          <a:latin typeface="Tahoma" pitchFamily="34" charset="0"/>
                          <a:ea typeface="Tahoma" pitchFamily="34" charset="0"/>
                          <a:cs typeface="Tahoma" pitchFamily="34" charset="0"/>
                        </a:rPr>
                        <a:t>Year to Date</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74590">
                <a:tc>
                  <a:txBody>
                    <a:bodyPr/>
                    <a:lstStyle/>
                    <a:p>
                      <a:pPr algn="l" fontAlgn="b"/>
                      <a:r>
                        <a:rPr lang="en-US" sz="1000" b="0" i="0" u="none" strike="noStrike" dirty="0">
                          <a:solidFill>
                            <a:srgbClr val="000000"/>
                          </a:solidFill>
                          <a:latin typeface="Calibri"/>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1st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2nd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3rd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4th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313">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ODAGVA</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1,648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1,601</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1,683</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1,798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6,730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95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Act 66</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3,828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3,078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3,239</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3,956</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14,101</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95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Total</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5,476</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4,679</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4,922</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5,754</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20,831</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r h="263129">
                <a:tc gridSpan="5">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Year to Date Recoveries</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94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ODAGVA</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$19,123,495.00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$18,806,739.00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$18,288,671.00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$17,630,846.00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$73,849,751.00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94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Act 66</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$25,974,879.00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$20,670,859.00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$16,610,648.00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$14,411,848.00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$77,668,234.00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428">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Total</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$45,098,374.00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$39,477,598.00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$34,899,319.00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$32,042,694.00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$151,517,985.00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pic>
        <p:nvPicPr>
          <p:cNvPr id="3075" name="Picture 25" descr="red bottom banner"/>
          <p:cNvPicPr>
            <a:picLocks noChangeAspect="1" noChangeArrowheads="1"/>
          </p:cNvPicPr>
          <p:nvPr/>
        </p:nvPicPr>
        <p:blipFill>
          <a:blip r:embed="rId3"/>
          <a:srcRect/>
          <a:stretch>
            <a:fillRect/>
          </a:stretch>
        </p:blipFill>
        <p:spPr bwMode="auto">
          <a:xfrm>
            <a:off x="457200" y="5946775"/>
            <a:ext cx="8382000" cy="377825"/>
          </a:xfrm>
          <a:prstGeom prst="rect">
            <a:avLst/>
          </a:prstGeom>
          <a:noFill/>
          <a:ln w="9525">
            <a:noFill/>
            <a:miter lim="800000"/>
            <a:headEnd/>
            <a:tailEnd/>
          </a:ln>
        </p:spPr>
      </p:pic>
      <p:sp>
        <p:nvSpPr>
          <p:cNvPr id="3076"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3077"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3078"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3079"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3080" name="Rectangle 5"/>
          <p:cNvSpPr>
            <a:spLocks noGrp="1" noChangeArrowheads="1"/>
          </p:cNvSpPr>
          <p:nvPr>
            <p:ph type="ctrTitle"/>
          </p:nvPr>
        </p:nvSpPr>
        <p:spPr>
          <a:xfrm>
            <a:off x="457200" y="457200"/>
            <a:ext cx="5791200" cy="400110"/>
          </a:xfrm>
        </p:spPr>
        <p:txBody>
          <a:bodyPr>
            <a:spAutoFit/>
          </a:bodyPr>
          <a:lstStyle/>
          <a:p>
            <a:r>
              <a:rPr lang="en-US" sz="2000" b="1" dirty="0" smtClean="0">
                <a:solidFill>
                  <a:schemeClr val="bg1"/>
                </a:solidFill>
              </a:rPr>
              <a:t>OUTREACH ENGAGEMENTS</a:t>
            </a:r>
          </a:p>
        </p:txBody>
      </p:sp>
      <p:sp>
        <p:nvSpPr>
          <p:cNvPr id="13332" name="TextBox 13"/>
          <p:cNvSpPr txBox="1">
            <a:spLocks noChangeArrowheads="1"/>
          </p:cNvSpPr>
          <p:nvPr/>
        </p:nvSpPr>
        <p:spPr bwMode="auto">
          <a:xfrm>
            <a:off x="457200" y="5943600"/>
            <a:ext cx="2895600" cy="338554"/>
          </a:xfrm>
          <a:prstGeom prst="rect">
            <a:avLst/>
          </a:prstGeom>
          <a:noFill/>
          <a:ln w="9525">
            <a:noFill/>
            <a:miter lim="800000"/>
            <a:headEnd/>
            <a:tailEnd/>
          </a:ln>
        </p:spPr>
        <p:txBody>
          <a:bodyPr>
            <a:spAutoFit/>
          </a:bodyPr>
          <a:lstStyle/>
          <a:p>
            <a:pPr>
              <a:defRPr/>
            </a:pPr>
            <a:r>
              <a:rPr lang="en-US" sz="1600" dirty="0">
                <a:solidFill>
                  <a:schemeClr val="bg1"/>
                </a:solidFill>
                <a:latin typeface="+mj-lt"/>
              </a:rPr>
              <a:t>As </a:t>
            </a:r>
            <a:r>
              <a:rPr lang="en-US" sz="1600" dirty="0" smtClean="0">
                <a:solidFill>
                  <a:schemeClr val="bg1"/>
                </a:solidFill>
                <a:latin typeface="+mj-lt"/>
              </a:rPr>
              <a:t>of 25 Sep 14</a:t>
            </a:r>
            <a:endParaRPr lang="en-US" sz="1600" dirty="0">
              <a:solidFill>
                <a:schemeClr val="bg1"/>
              </a:solidFill>
              <a:latin typeface="+mj-lt"/>
            </a:endParaRPr>
          </a:p>
        </p:txBody>
      </p:sp>
      <p:graphicFrame>
        <p:nvGraphicFramePr>
          <p:cNvPr id="11" name="Table 10"/>
          <p:cNvGraphicFramePr>
            <a:graphicFrameLocks noGrp="1"/>
          </p:cNvGraphicFramePr>
          <p:nvPr/>
        </p:nvGraphicFramePr>
        <p:xfrm>
          <a:off x="685800" y="1143000"/>
          <a:ext cx="7833860" cy="4698887"/>
        </p:xfrm>
        <a:graphic>
          <a:graphicData uri="http://schemas.openxmlformats.org/drawingml/2006/table">
            <a:tbl>
              <a:tblPr/>
              <a:tblGrid>
                <a:gridCol w="3214073"/>
                <a:gridCol w="896950"/>
                <a:gridCol w="896951"/>
                <a:gridCol w="822205"/>
                <a:gridCol w="822206"/>
                <a:gridCol w="1181475"/>
              </a:tblGrid>
              <a:tr h="262892">
                <a:tc gridSpan="6">
                  <a:txBody>
                    <a:bodyPr/>
                    <a:lstStyle/>
                    <a:p>
                      <a:pPr algn="ctr" fontAlgn="b"/>
                      <a:r>
                        <a:rPr lang="en-US" sz="2000" b="1" i="0" u="none" strike="noStrike" dirty="0" smtClean="0">
                          <a:solidFill>
                            <a:srgbClr val="000000"/>
                          </a:solidFill>
                          <a:latin typeface="+mn-lt"/>
                          <a:ea typeface="Tahoma" pitchFamily="34" charset="0"/>
                          <a:cs typeface="Tahoma" pitchFamily="34" charset="0"/>
                        </a:rPr>
                        <a:t>Outreach Statistics </a:t>
                      </a:r>
                      <a:endParaRPr lang="en-US" sz="20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31266">
                <a:tc>
                  <a:txBody>
                    <a:bodyPr/>
                    <a:lstStyle/>
                    <a:p>
                      <a:pPr algn="l" fontAlgn="b"/>
                      <a:r>
                        <a:rPr lang="en-US" sz="1200" b="0" i="0" u="none" strike="noStrike" dirty="0">
                          <a:solidFill>
                            <a:srgbClr val="000000"/>
                          </a:solidFill>
                          <a:latin typeface="+mn-lt"/>
                          <a:ea typeface="Tahoma" pitchFamily="34" charset="0"/>
                          <a:cs typeface="Tahoma"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1st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2nd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3rd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4th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mn-lt"/>
                          <a:ea typeface="Tahoma" pitchFamily="34" charset="0"/>
                          <a:cs typeface="Tahoma" pitchFamily="34" charset="0"/>
                        </a:rPr>
                        <a:t> </a:t>
                      </a:r>
                      <a:r>
                        <a:rPr lang="en-US" sz="1400" b="1" i="0" u="none" strike="noStrike" dirty="0" smtClean="0">
                          <a:solidFill>
                            <a:srgbClr val="000000"/>
                          </a:solidFill>
                          <a:latin typeface="+mn-lt"/>
                          <a:ea typeface="Tahoma" pitchFamily="34" charset="0"/>
                          <a:cs typeface="Tahoma" pitchFamily="34" charset="0"/>
                        </a:rPr>
                        <a:t>Year to Date</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Outreach Events</a:t>
                      </a:r>
                      <a:r>
                        <a:rPr lang="en-US" sz="1400" b="0" i="0" u="none" strike="noStrike" baseline="0" dirty="0" smtClean="0">
                          <a:solidFill>
                            <a:srgbClr val="000000"/>
                          </a:solidFill>
                          <a:latin typeface="+mn-lt"/>
                          <a:ea typeface="Tahoma" pitchFamily="34" charset="0"/>
                          <a:cs typeface="Tahoma" pitchFamily="34" charset="0"/>
                        </a:rPr>
                        <a:t> Supported</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33</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33</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Mobile Outreach Van Events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28</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28</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Veteran</a:t>
                      </a:r>
                      <a:r>
                        <a:rPr lang="en-US" sz="1400" b="0" i="0" u="none" strike="noStrike" baseline="0" dirty="0" smtClean="0">
                          <a:solidFill>
                            <a:srgbClr val="000000"/>
                          </a:solidFill>
                          <a:latin typeface="+mn-lt"/>
                          <a:ea typeface="Tahoma" pitchFamily="34" charset="0"/>
                          <a:cs typeface="Tahoma" pitchFamily="34" charset="0"/>
                        </a:rPr>
                        <a:t> Interactions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880</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880</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2648">
                <a:tc>
                  <a:txBody>
                    <a:bodyPr/>
                    <a:lstStyle/>
                    <a:p>
                      <a:pPr algn="l" fontAlgn="b"/>
                      <a:r>
                        <a:rPr lang="en-US" sz="1400" b="0" i="0" u="none" strike="noStrike" dirty="0" smtClean="0">
                          <a:solidFill>
                            <a:srgbClr val="000000"/>
                          </a:solidFill>
                          <a:latin typeface="+mn-lt"/>
                          <a:ea typeface="Tahoma" pitchFamily="34" charset="0"/>
                          <a:cs typeface="Tahoma" pitchFamily="34" charset="0"/>
                        </a:rPr>
                        <a:t>Claim</a:t>
                      </a:r>
                      <a:r>
                        <a:rPr lang="en-US" sz="1400" b="0" i="0" u="none" strike="noStrike" baseline="0" dirty="0" smtClean="0">
                          <a:solidFill>
                            <a:srgbClr val="000000"/>
                          </a:solidFill>
                          <a:latin typeface="+mn-lt"/>
                          <a:ea typeface="Tahoma" pitchFamily="34" charset="0"/>
                          <a:cs typeface="Tahoma" pitchFamily="34" charset="0"/>
                        </a:rPr>
                        <a:t> referrals to County Directors and Service Organizations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211</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211</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Legislator</a:t>
                      </a:r>
                      <a:r>
                        <a:rPr lang="en-US" sz="1400" b="0" i="0" u="none" strike="noStrike" baseline="0" dirty="0" smtClean="0">
                          <a:solidFill>
                            <a:srgbClr val="000000"/>
                          </a:solidFill>
                          <a:latin typeface="+mn-lt"/>
                          <a:ea typeface="Tahoma" pitchFamily="34" charset="0"/>
                          <a:cs typeface="Tahoma" pitchFamily="34" charset="0"/>
                        </a:rPr>
                        <a:t> Attended Events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14</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14</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5584">
                <a:tc gridSpan="6">
                  <a:txBody>
                    <a:bodyPr/>
                    <a:lstStyle/>
                    <a:p>
                      <a:pPr algn="l" fontAlgn="b"/>
                      <a:endParaRPr lang="en-US" sz="1050" b="0" i="0" u="none" strike="noStrike" baseline="0" dirty="0" smtClean="0">
                        <a:solidFill>
                          <a:srgbClr val="000000"/>
                        </a:solidFill>
                        <a:latin typeface="+mn-lt"/>
                        <a:ea typeface="Tahoma" pitchFamily="34" charset="0"/>
                        <a:cs typeface="Tahoma" pitchFamily="34" charset="0"/>
                      </a:endParaRPr>
                    </a:p>
                    <a:p>
                      <a:pPr algn="l" fontAlgn="b"/>
                      <a:r>
                        <a:rPr lang="en-US" sz="1400" b="0" i="0" u="none" strike="noStrike" baseline="0" dirty="0" smtClean="0">
                          <a:solidFill>
                            <a:srgbClr val="000000"/>
                          </a:solidFill>
                          <a:latin typeface="+mn-lt"/>
                          <a:ea typeface="Tahoma" pitchFamily="34" charset="0"/>
                          <a:cs typeface="Tahoma" pitchFamily="34" charset="0"/>
                        </a:rPr>
                        <a:t>      </a:t>
                      </a:r>
                      <a:r>
                        <a:rPr lang="en-US" sz="1400" b="0" i="0" u="sng" strike="noStrike" dirty="0" smtClean="0">
                          <a:solidFill>
                            <a:srgbClr val="000000"/>
                          </a:solidFill>
                          <a:latin typeface="+mn-lt"/>
                          <a:ea typeface="Tahoma" pitchFamily="34" charset="0"/>
                          <a:cs typeface="Tahoma" pitchFamily="34" charset="0"/>
                        </a:rPr>
                        <a:t>Notes</a:t>
                      </a:r>
                    </a:p>
                    <a:p>
                      <a:pPr algn="l" fontAlgn="b">
                        <a:buFont typeface="Arial" pitchFamily="34" charset="0"/>
                        <a:buChar char="•"/>
                      </a:pPr>
                      <a:r>
                        <a:rPr lang="en-US" sz="1400" b="0" i="0" u="none" strike="noStrike" baseline="0" dirty="0" smtClean="0">
                          <a:solidFill>
                            <a:srgbClr val="000000"/>
                          </a:solidFill>
                          <a:latin typeface="+mn-lt"/>
                          <a:ea typeface="Tahoma" pitchFamily="34" charset="0"/>
                          <a:cs typeface="Tahoma" pitchFamily="34" charset="0"/>
                        </a:rPr>
                        <a:t>  Two outreach vans are operational and supporting outreach events</a:t>
                      </a:r>
                    </a:p>
                    <a:p>
                      <a:pPr algn="l" fontAlgn="b">
                        <a:buFont typeface="Arial" pitchFamily="34" charset="0"/>
                        <a:buChar char="•"/>
                      </a:pPr>
                      <a:r>
                        <a:rPr lang="en-US" sz="1400" b="0" i="0" u="none" strike="noStrike" baseline="0" dirty="0" smtClean="0">
                          <a:solidFill>
                            <a:srgbClr val="000000"/>
                          </a:solidFill>
                          <a:latin typeface="+mn-lt"/>
                          <a:ea typeface="Tahoma" pitchFamily="34" charset="0"/>
                          <a:cs typeface="Tahoma" pitchFamily="34" charset="0"/>
                        </a:rPr>
                        <a:t>   Congressman Rothfus attended an outreach event</a:t>
                      </a:r>
                    </a:p>
                    <a:p>
                      <a:pPr algn="l" fontAlgn="b">
                        <a:buFont typeface="Arial" pitchFamily="34" charset="0"/>
                        <a:buChar char="•"/>
                      </a:pPr>
                      <a:r>
                        <a:rPr lang="en-US" sz="1400" b="0" i="0" u="none" strike="noStrike" baseline="0" dirty="0" smtClean="0">
                          <a:solidFill>
                            <a:srgbClr val="000000"/>
                          </a:solidFill>
                          <a:latin typeface="+mn-lt"/>
                          <a:ea typeface="Tahoma" pitchFamily="34" charset="0"/>
                          <a:cs typeface="Tahoma" pitchFamily="34" charset="0"/>
                        </a:rPr>
                        <a:t>   Senator Yaw attended an outreach event</a:t>
                      </a:r>
                    </a:p>
                    <a:p>
                      <a:pPr algn="l" fontAlgn="b">
                        <a:buFont typeface="Arial" pitchFamily="34" charset="0"/>
                        <a:buChar char="•"/>
                      </a:pPr>
                      <a:r>
                        <a:rPr lang="en-US" sz="1400" b="0" i="0" u="none" strike="noStrike" baseline="0" dirty="0" smtClean="0">
                          <a:solidFill>
                            <a:srgbClr val="000000"/>
                          </a:solidFill>
                          <a:latin typeface="+mn-lt"/>
                          <a:ea typeface="Tahoma" pitchFamily="34" charset="0"/>
                          <a:cs typeface="Tahoma" pitchFamily="34" charset="0"/>
                        </a:rPr>
                        <a:t>  Representatives Keller, Causer, Harris, Saccone, Bizzarro Christiana, Masser and Harhart attended   </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outreach events</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r>
                        <a:rPr lang="en-US" sz="1400" b="0" i="0" u="sng" strike="noStrike" baseline="0" dirty="0" smtClean="0">
                          <a:solidFill>
                            <a:srgbClr val="000000"/>
                          </a:solidFill>
                          <a:latin typeface="+mn-lt"/>
                          <a:ea typeface="Tahoma" pitchFamily="34" charset="0"/>
                          <a:cs typeface="Tahoma" pitchFamily="34" charset="0"/>
                        </a:rPr>
                        <a:t>Upcoming Events in October</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State Senate and Representative Events (Various)</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Salute to Service Job Fair, Elk County Veterans Outreach, Roulette Senior Expo, Senator Vogel Senior Expo,   </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VFW Outreach Event, Representative Hickernell Senior Expo, Berks County Veteran Information Event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sp>
        <p:nvSpPr>
          <p:cNvPr id="5" name="Rectangle 5"/>
          <p:cNvSpPr txBox="1">
            <a:spLocks noChangeArrowheads="1"/>
          </p:cNvSpPr>
          <p:nvPr/>
        </p:nvSpPr>
        <p:spPr>
          <a:xfrm>
            <a:off x="457200" y="4572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VISN 4 </a:t>
            </a:r>
            <a:endParaRPr lang="en-US" sz="2000" b="1" dirty="0">
              <a:solidFill>
                <a:schemeClr val="bg1"/>
              </a:solidFill>
            </a:endParaRPr>
          </a:p>
        </p:txBody>
      </p:sp>
      <p:pic>
        <p:nvPicPr>
          <p:cNvPr id="6"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7" name="Text Box 15"/>
          <p:cNvSpPr txBox="1">
            <a:spLocks noChangeArrowheads="1"/>
          </p:cNvSpPr>
          <p:nvPr/>
        </p:nvSpPr>
        <p:spPr bwMode="auto">
          <a:xfrm>
            <a:off x="381000" y="60195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j-lt"/>
              </a:rPr>
              <a:t>As of </a:t>
            </a:r>
            <a:r>
              <a:rPr lang="en-US" sz="1600" dirty="0" smtClean="0">
                <a:solidFill>
                  <a:schemeClr val="bg1"/>
                </a:solidFill>
                <a:latin typeface="+mj-lt"/>
              </a:rPr>
              <a:t>23 Sept </a:t>
            </a:r>
            <a:r>
              <a:rPr lang="en-US" sz="1600" dirty="0">
                <a:solidFill>
                  <a:schemeClr val="bg1"/>
                </a:solidFill>
                <a:latin typeface="+mj-lt"/>
              </a:rPr>
              <a:t>14</a:t>
            </a:r>
          </a:p>
        </p:txBody>
      </p:sp>
      <p:sp>
        <p:nvSpPr>
          <p:cNvPr id="8" name="Rectangle 10"/>
          <p:cNvSpPr>
            <a:spLocks noChangeArrowheads="1"/>
          </p:cNvSpPr>
          <p:nvPr/>
        </p:nvSpPr>
        <p:spPr bwMode="auto">
          <a:xfrm>
            <a:off x="3733800" y="60198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3" name="TextBox 2"/>
          <p:cNvSpPr txBox="1"/>
          <p:nvPr/>
        </p:nvSpPr>
        <p:spPr>
          <a:xfrm>
            <a:off x="457200" y="1127641"/>
            <a:ext cx="8382000" cy="923330"/>
          </a:xfrm>
          <a:prstGeom prst="rect">
            <a:avLst/>
          </a:prstGeom>
          <a:noFill/>
        </p:spPr>
        <p:txBody>
          <a:bodyPr wrap="square" rtlCol="0">
            <a:spAutoFit/>
          </a:bodyPr>
          <a:lstStyle/>
          <a:p>
            <a:endParaRPr lang="en-US" b="1" dirty="0" smtClean="0"/>
          </a:p>
          <a:p>
            <a:endParaRPr lang="en-US" b="1" dirty="0" smtClean="0"/>
          </a:p>
          <a:p>
            <a:endParaRPr lang="en-US" dirty="0" smtClean="0"/>
          </a:p>
        </p:txBody>
      </p:sp>
      <p:sp>
        <p:nvSpPr>
          <p:cNvPr id="10" name="Text Box 4"/>
          <p:cNvSpPr txBox="1">
            <a:spLocks noChangeArrowheads="1"/>
          </p:cNvSpPr>
          <p:nvPr/>
        </p:nvSpPr>
        <p:spPr bwMode="auto">
          <a:xfrm>
            <a:off x="838200" y="1600200"/>
            <a:ext cx="7848600" cy="3516337"/>
          </a:xfrm>
          <a:prstGeom prst="rect">
            <a:avLst/>
          </a:prstGeom>
          <a:noFill/>
          <a:ln w="9525">
            <a:noFill/>
            <a:miter lim="800000"/>
            <a:headEnd/>
            <a:tailEnd/>
          </a:ln>
        </p:spPr>
        <p:txBody>
          <a:bodyPr wrap="square" lIns="91430" tIns="45715" rIns="91430" bIns="45715">
            <a:spAutoFit/>
          </a:bodyPr>
          <a:lstStyle/>
          <a:p>
            <a:pPr marL="457200" indent="-457200"/>
            <a:r>
              <a:rPr lang="en-US" sz="2400" b="1" u="sng" dirty="0" smtClean="0"/>
              <a:t>UPDATES:</a:t>
            </a:r>
          </a:p>
          <a:p>
            <a:pPr marL="457200" indent="-457200"/>
            <a:endParaRPr lang="en-US" sz="2000" b="1" u="sng" dirty="0" smtClean="0"/>
          </a:p>
          <a:p>
            <a:pPr marL="914400" lvl="1" indent="-457200">
              <a:buFont typeface="Arial" pitchFamily="34" charset="0"/>
              <a:buChar char="•"/>
            </a:pPr>
            <a:r>
              <a:rPr lang="en-US" sz="2400" dirty="0" smtClean="0"/>
              <a:t>Leadership Changes</a:t>
            </a:r>
          </a:p>
          <a:p>
            <a:pPr marL="914400" lvl="1" indent="-457200"/>
            <a:endParaRPr lang="en-US" sz="2400" dirty="0" smtClean="0"/>
          </a:p>
          <a:p>
            <a:pPr marL="914400" lvl="1" indent="-457200">
              <a:buFont typeface="Arial" pitchFamily="34" charset="0"/>
              <a:buChar char="•"/>
            </a:pPr>
            <a:r>
              <a:rPr lang="en-US" sz="2400" dirty="0" smtClean="0"/>
              <a:t>Access</a:t>
            </a:r>
          </a:p>
          <a:p>
            <a:pPr marL="914400" lvl="1" indent="-457200"/>
            <a:endParaRPr lang="en-US" sz="2400" dirty="0" smtClean="0"/>
          </a:p>
          <a:p>
            <a:pPr marL="914400" lvl="1" indent="-457200">
              <a:buFont typeface="Arial" pitchFamily="34" charset="0"/>
              <a:buChar char="•"/>
            </a:pPr>
            <a:r>
              <a:rPr lang="en-US" sz="2400" dirty="0" smtClean="0"/>
              <a:t>New Community –Based Outpatient Clinics</a:t>
            </a:r>
          </a:p>
          <a:p>
            <a:pPr marL="914400" lvl="1" indent="-457200"/>
            <a:endParaRPr lang="en-US" sz="2400" dirty="0" smtClean="0"/>
          </a:p>
          <a:p>
            <a:pPr marL="914400" lvl="1" indent="-457200">
              <a:buFont typeface="Arial" pitchFamily="34" charset="0"/>
              <a:buChar char="•"/>
            </a:pPr>
            <a:r>
              <a:rPr lang="en-US" sz="2400" dirty="0" smtClean="0"/>
              <a:t>Town Hall Meeting</a:t>
            </a:r>
          </a:p>
          <a:p>
            <a:pPr marL="457200" indent="-457200"/>
            <a:endParaRPr lang="en-US" sz="1050" b="1" dirty="0" smtClean="0"/>
          </a:p>
        </p:txBody>
      </p:sp>
    </p:spTree>
    <p:extLst>
      <p:ext uri="{BB962C8B-B14F-4D97-AF65-F5344CB8AC3E}">
        <p14:creationId xmlns="" xmlns:p14="http://schemas.microsoft.com/office/powerpoint/2010/main" val="4133967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sp>
        <p:nvSpPr>
          <p:cNvPr id="5" name="Rectangle 5"/>
          <p:cNvSpPr txBox="1">
            <a:spLocks noChangeArrowheads="1"/>
          </p:cNvSpPr>
          <p:nvPr/>
        </p:nvSpPr>
        <p:spPr>
          <a:xfrm>
            <a:off x="457200" y="4572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POLICY, PLANNING &amp; LEGISLATIVE AFFAIRS</a:t>
            </a:r>
            <a:endParaRPr lang="en-US" sz="2000" b="1" dirty="0">
              <a:solidFill>
                <a:schemeClr val="bg1"/>
              </a:solidFill>
            </a:endParaRPr>
          </a:p>
        </p:txBody>
      </p:sp>
      <p:pic>
        <p:nvPicPr>
          <p:cNvPr id="6"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7" name="Text Box 15"/>
          <p:cNvSpPr txBox="1">
            <a:spLocks noChangeArrowheads="1"/>
          </p:cNvSpPr>
          <p:nvPr/>
        </p:nvSpPr>
        <p:spPr bwMode="auto">
          <a:xfrm>
            <a:off x="381000" y="60195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j-lt"/>
              </a:rPr>
              <a:t>As of </a:t>
            </a:r>
            <a:r>
              <a:rPr lang="en-US" sz="1600" dirty="0" smtClean="0">
                <a:solidFill>
                  <a:schemeClr val="bg1"/>
                </a:solidFill>
                <a:latin typeface="+mj-lt"/>
              </a:rPr>
              <a:t>23 Sept </a:t>
            </a:r>
            <a:r>
              <a:rPr lang="en-US" sz="1600" dirty="0">
                <a:solidFill>
                  <a:schemeClr val="bg1"/>
                </a:solidFill>
                <a:latin typeface="+mj-lt"/>
              </a:rPr>
              <a:t>14</a:t>
            </a:r>
          </a:p>
        </p:txBody>
      </p:sp>
      <p:sp>
        <p:nvSpPr>
          <p:cNvPr id="8" name="Rectangle 10"/>
          <p:cNvSpPr>
            <a:spLocks noChangeArrowheads="1"/>
          </p:cNvSpPr>
          <p:nvPr/>
        </p:nvSpPr>
        <p:spPr bwMode="auto">
          <a:xfrm>
            <a:off x="3733800" y="60198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3" name="TextBox 2"/>
          <p:cNvSpPr txBox="1"/>
          <p:nvPr/>
        </p:nvSpPr>
        <p:spPr>
          <a:xfrm>
            <a:off x="457200" y="1127641"/>
            <a:ext cx="8382000" cy="923330"/>
          </a:xfrm>
          <a:prstGeom prst="rect">
            <a:avLst/>
          </a:prstGeom>
          <a:noFill/>
        </p:spPr>
        <p:txBody>
          <a:bodyPr wrap="square" rtlCol="0">
            <a:spAutoFit/>
          </a:bodyPr>
          <a:lstStyle/>
          <a:p>
            <a:endParaRPr lang="en-US" b="1" dirty="0" smtClean="0"/>
          </a:p>
          <a:p>
            <a:endParaRPr lang="en-US" b="1" dirty="0" smtClean="0"/>
          </a:p>
          <a:p>
            <a:endParaRPr lang="en-US" dirty="0" smtClean="0"/>
          </a:p>
        </p:txBody>
      </p:sp>
      <p:sp>
        <p:nvSpPr>
          <p:cNvPr id="10" name="Text Box 4"/>
          <p:cNvSpPr txBox="1">
            <a:spLocks noChangeArrowheads="1"/>
          </p:cNvSpPr>
          <p:nvPr/>
        </p:nvSpPr>
        <p:spPr bwMode="auto">
          <a:xfrm>
            <a:off x="457200" y="1228423"/>
            <a:ext cx="8305800" cy="4562777"/>
          </a:xfrm>
          <a:prstGeom prst="rect">
            <a:avLst/>
          </a:prstGeom>
          <a:noFill/>
          <a:ln w="9525">
            <a:noFill/>
            <a:miter lim="800000"/>
            <a:headEnd/>
            <a:tailEnd/>
          </a:ln>
        </p:spPr>
        <p:txBody>
          <a:bodyPr wrap="square" lIns="91430" tIns="45715" rIns="91430" bIns="45715">
            <a:spAutoFit/>
          </a:bodyPr>
          <a:lstStyle/>
          <a:p>
            <a:pPr marL="457200" indent="-457200"/>
            <a:r>
              <a:rPr lang="en-US" sz="2000" b="1" u="sng" dirty="0" smtClean="0"/>
              <a:t>Current Legislative Priorities</a:t>
            </a:r>
          </a:p>
          <a:p>
            <a:pPr marL="457200" indent="-457200"/>
            <a:endParaRPr lang="en-US" sz="2000" b="1" u="sng" dirty="0" smtClean="0"/>
          </a:p>
          <a:p>
            <a:pPr marL="457200" indent="-457200">
              <a:buAutoNum type="arabicPeriod"/>
            </a:pPr>
            <a:r>
              <a:rPr lang="en-US" sz="2000" dirty="0" smtClean="0"/>
              <a:t>SB 1129 / </a:t>
            </a:r>
            <a:r>
              <a:rPr lang="en-US" sz="2000" dirty="0" err="1" smtClean="0"/>
              <a:t>Sen</a:t>
            </a:r>
            <a:r>
              <a:rPr lang="en-US" sz="2000" dirty="0" smtClean="0"/>
              <a:t> Robbins:  Amputee and Paralyzed Veteran Pension</a:t>
            </a:r>
          </a:p>
          <a:p>
            <a:pPr marL="457200" indent="-457200"/>
            <a:endParaRPr lang="en-US" sz="2000" dirty="0" smtClean="0"/>
          </a:p>
          <a:p>
            <a:pPr marL="457200" indent="-457200">
              <a:buAutoNum type="arabicPeriod" startAt="2"/>
            </a:pPr>
            <a:r>
              <a:rPr lang="en-US" sz="2000" dirty="0" smtClean="0"/>
              <a:t>HB 107 / Rep </a:t>
            </a:r>
            <a:r>
              <a:rPr lang="en-US" sz="2000" dirty="0" err="1" smtClean="0"/>
              <a:t>Heffley</a:t>
            </a:r>
            <a:r>
              <a:rPr lang="en-US" sz="2000" dirty="0" smtClean="0"/>
              <a:t>:  Military education and training considered for professional credentials</a:t>
            </a:r>
          </a:p>
          <a:p>
            <a:pPr marL="457200" indent="-457200"/>
            <a:endParaRPr lang="en-US" sz="2000" dirty="0" smtClean="0"/>
          </a:p>
          <a:p>
            <a:pPr marL="457200" indent="-457200">
              <a:buAutoNum type="arabicPeriod" startAt="3"/>
            </a:pPr>
            <a:r>
              <a:rPr lang="en-US" sz="2000" dirty="0" smtClean="0"/>
              <a:t>HB 472 / Rep </a:t>
            </a:r>
            <a:r>
              <a:rPr lang="en-US" sz="2000" dirty="0" err="1" smtClean="0"/>
              <a:t>Barrar</a:t>
            </a:r>
            <a:r>
              <a:rPr lang="en-US" sz="2000" dirty="0" smtClean="0"/>
              <a:t>:  Education / PA Residency to Military / Veterans</a:t>
            </a:r>
          </a:p>
          <a:p>
            <a:pPr marL="457200" indent="-457200"/>
            <a:endParaRPr lang="en-US" sz="2000" dirty="0" smtClean="0"/>
          </a:p>
          <a:p>
            <a:pPr marL="457200" indent="-457200">
              <a:buAutoNum type="arabicPeriod" startAt="4"/>
            </a:pPr>
            <a:r>
              <a:rPr lang="en-US" sz="2000" dirty="0" smtClean="0"/>
              <a:t>SB 803 / </a:t>
            </a:r>
            <a:r>
              <a:rPr lang="en-US" sz="2000" dirty="0" err="1" smtClean="0"/>
              <a:t>Sen</a:t>
            </a:r>
            <a:r>
              <a:rPr lang="en-US" sz="2000" dirty="0" smtClean="0"/>
              <a:t> Baker:  Exempt active duty military pay from the local earned income tax</a:t>
            </a:r>
          </a:p>
          <a:p>
            <a:pPr marL="457200" indent="-457200"/>
            <a:endParaRPr lang="en-US" sz="2000" dirty="0" smtClean="0"/>
          </a:p>
          <a:p>
            <a:pPr marL="457200" indent="-457200"/>
            <a:r>
              <a:rPr lang="en-US" sz="2000" dirty="0" smtClean="0"/>
              <a:t>5.     SB 1224 / </a:t>
            </a:r>
            <a:r>
              <a:rPr lang="en-US" sz="2000" dirty="0" err="1" smtClean="0"/>
              <a:t>Sen</a:t>
            </a:r>
            <a:r>
              <a:rPr lang="en-US" sz="2000" dirty="0" smtClean="0"/>
              <a:t> Vance:  Extends pharmaceutical cost saving measures to Veterans residing in assisted living residence and personal care homes </a:t>
            </a:r>
          </a:p>
          <a:p>
            <a:pPr marL="457200" indent="-457200"/>
            <a:endParaRPr lang="en-US" sz="1050" b="1" dirty="0" smtClean="0"/>
          </a:p>
        </p:txBody>
      </p:sp>
    </p:spTree>
    <p:extLst>
      <p:ext uri="{BB962C8B-B14F-4D97-AF65-F5344CB8AC3E}">
        <p14:creationId xmlns="" xmlns:p14="http://schemas.microsoft.com/office/powerpoint/2010/main" val="4133967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nvGraphicFramePr>
        <p:xfrm>
          <a:off x="762000" y="2743200"/>
          <a:ext cx="7239000" cy="2971800"/>
        </p:xfrm>
        <a:graphic>
          <a:graphicData uri="http://schemas.openxmlformats.org/presentationml/2006/ole">
            <p:oleObj spid="_x0000_s1026" name="Worksheet" r:id="rId3" imgW="8039005" imgH="1892379" progId="Excel.Sheet.8">
              <p:embed/>
            </p:oleObj>
          </a:graphicData>
        </a:graphic>
      </p:graphicFrame>
      <p:sp>
        <p:nvSpPr>
          <p:cNvPr id="3" name="Rectangle 3"/>
          <p:cNvSpPr txBox="1">
            <a:spLocks noChangeArrowheads="1"/>
          </p:cNvSpPr>
          <p:nvPr/>
        </p:nvSpPr>
        <p:spPr bwMode="auto">
          <a:xfrm>
            <a:off x="457200" y="1371600"/>
            <a:ext cx="8382000" cy="15240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1700" dirty="0">
                <a:latin typeface="+mn-lt"/>
                <a:cs typeface="+mn-cs"/>
              </a:rPr>
              <a:t>Total State Veterans’ Homes Occupancy:  </a:t>
            </a:r>
            <a:r>
              <a:rPr lang="en-US" sz="1700" b="1" dirty="0" smtClean="0">
                <a:solidFill>
                  <a:srgbClr val="000099"/>
                </a:solidFill>
                <a:latin typeface="+mn-lt"/>
                <a:cs typeface="+mn-cs"/>
              </a:rPr>
              <a:t>92%</a:t>
            </a:r>
          </a:p>
          <a:p>
            <a:pPr marL="342900" indent="-342900">
              <a:spcBef>
                <a:spcPct val="20000"/>
              </a:spcBef>
              <a:defRPr/>
            </a:pPr>
            <a:r>
              <a:rPr lang="en-US" sz="1700" b="1" dirty="0" smtClean="0">
                <a:solidFill>
                  <a:srgbClr val="000099"/>
                </a:solidFill>
              </a:rPr>
              <a:t>      </a:t>
            </a:r>
            <a:r>
              <a:rPr lang="en-US" sz="1700" b="1" dirty="0" smtClean="0"/>
              <a:t> -  </a:t>
            </a:r>
            <a:r>
              <a:rPr lang="en-US" sz="1700" dirty="0" smtClean="0">
                <a:latin typeface="+mn-lt"/>
                <a:cs typeface="+mn-cs"/>
              </a:rPr>
              <a:t>Total </a:t>
            </a:r>
            <a:r>
              <a:rPr lang="en-US" sz="1700" dirty="0">
                <a:latin typeface="+mn-lt"/>
                <a:cs typeface="+mn-cs"/>
              </a:rPr>
              <a:t>State Veterans’ Homes Non-Veteran Census Percentage:  </a:t>
            </a:r>
            <a:r>
              <a:rPr lang="en-US" sz="1700" b="1" dirty="0">
                <a:solidFill>
                  <a:schemeClr val="accent2"/>
                </a:solidFill>
                <a:latin typeface="+mn-lt"/>
                <a:cs typeface="+mn-cs"/>
              </a:rPr>
              <a:t>10%</a:t>
            </a:r>
          </a:p>
          <a:p>
            <a:pPr marL="342900" indent="-342900">
              <a:spcBef>
                <a:spcPct val="20000"/>
              </a:spcBef>
              <a:buFont typeface="Arial" charset="0"/>
              <a:buChar char="•"/>
              <a:defRPr/>
            </a:pPr>
            <a:r>
              <a:rPr lang="en-US" sz="1700" dirty="0">
                <a:latin typeface="+mn-lt"/>
                <a:cs typeface="+mn-cs"/>
              </a:rPr>
              <a:t>State Veterans’ Homes Nursing Care (NC) / Dementia (DEM) Occupancy:  </a:t>
            </a:r>
            <a:r>
              <a:rPr lang="en-US" sz="1700" b="1" dirty="0" smtClean="0">
                <a:solidFill>
                  <a:srgbClr val="000099"/>
                </a:solidFill>
                <a:latin typeface="+mn-lt"/>
                <a:cs typeface="+mn-cs"/>
              </a:rPr>
              <a:t>96%</a:t>
            </a:r>
            <a:endParaRPr lang="en-US" sz="1700" b="1" dirty="0">
              <a:solidFill>
                <a:srgbClr val="000099"/>
              </a:solidFill>
              <a:latin typeface="+mn-lt"/>
              <a:cs typeface="+mn-cs"/>
            </a:endParaRPr>
          </a:p>
          <a:p>
            <a:pPr marL="342900" indent="-342900">
              <a:spcBef>
                <a:spcPct val="20000"/>
              </a:spcBef>
              <a:buFont typeface="Arial" charset="0"/>
              <a:buChar char="•"/>
              <a:defRPr/>
            </a:pPr>
            <a:r>
              <a:rPr lang="en-US" sz="1700" dirty="0">
                <a:latin typeface="+mn-lt"/>
                <a:cs typeface="+mn-cs"/>
              </a:rPr>
              <a:t>State Veterans’ Homes Personal Care (PC) / Domiciliary (DOM) Occupancy:  </a:t>
            </a:r>
            <a:r>
              <a:rPr lang="en-US" sz="1700" b="1" dirty="0">
                <a:solidFill>
                  <a:srgbClr val="000099"/>
                </a:solidFill>
                <a:latin typeface="+mn-lt"/>
                <a:cs typeface="+mn-cs"/>
              </a:rPr>
              <a:t>78%</a:t>
            </a:r>
          </a:p>
        </p:txBody>
      </p:sp>
      <p:sp>
        <p:nvSpPr>
          <p:cNvPr id="4" name="Rectangle 5"/>
          <p:cNvSpPr txBox="1">
            <a:spLocks noChangeArrowheads="1"/>
          </p:cNvSpPr>
          <p:nvPr/>
        </p:nvSpPr>
        <p:spPr>
          <a:xfrm>
            <a:off x="457200" y="457200"/>
            <a:ext cx="5715000" cy="400050"/>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bg1"/>
                </a:solidFill>
                <a:effectLst/>
                <a:uLnTx/>
                <a:uFillTx/>
                <a:latin typeface="+mj-lt"/>
                <a:ea typeface="+mj-ea"/>
                <a:cs typeface="+mj-cs"/>
              </a:rPr>
              <a:t>BUREAU OF VETERANS’ HOMES</a:t>
            </a:r>
            <a:endParaRPr kumimoji="0" lang="en-US" sz="20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8" name="Picture 26" descr="Military Vet logo banner"/>
          <p:cNvPicPr>
            <a:picLocks noChangeAspect="1" noChangeArrowheads="1"/>
          </p:cNvPicPr>
          <p:nvPr/>
        </p:nvPicPr>
        <p:blipFill>
          <a:blip r:embed="rId4"/>
          <a:srcRect/>
          <a:stretch>
            <a:fillRect/>
          </a:stretch>
        </p:blipFill>
        <p:spPr bwMode="auto">
          <a:xfrm>
            <a:off x="455613" y="381000"/>
            <a:ext cx="8232775" cy="649288"/>
          </a:xfrm>
          <a:prstGeom prst="rect">
            <a:avLst/>
          </a:prstGeom>
          <a:noFill/>
          <a:ln w="9525">
            <a:noFill/>
            <a:miter lim="800000"/>
            <a:headEnd/>
            <a:tailEnd/>
          </a:ln>
        </p:spPr>
      </p:pic>
      <p:sp>
        <p:nvSpPr>
          <p:cNvPr id="9" name="Rectangle 8"/>
          <p:cNvSpPr/>
          <p:nvPr/>
        </p:nvSpPr>
        <p:spPr>
          <a:xfrm>
            <a:off x="1371600" y="457200"/>
            <a:ext cx="3195042" cy="369332"/>
          </a:xfrm>
          <a:prstGeom prst="rect">
            <a:avLst/>
          </a:prstGeom>
        </p:spPr>
        <p:txBody>
          <a:bodyPr wrap="none">
            <a:spAutoFit/>
          </a:bodyPr>
          <a:lstStyle/>
          <a:p>
            <a:r>
              <a:rPr lang="en-US" b="1" dirty="0" smtClean="0">
                <a:solidFill>
                  <a:schemeClr val="bg1"/>
                </a:solidFill>
              </a:rPr>
              <a:t>BUREAU OF VETERANS’ HOMES</a:t>
            </a:r>
            <a:endParaRPr lang="en-US" dirty="0"/>
          </a:p>
        </p:txBody>
      </p:sp>
      <p:pic>
        <p:nvPicPr>
          <p:cNvPr id="10" name="Picture 25" descr="red bottom banner"/>
          <p:cNvPicPr>
            <a:picLocks noChangeAspect="1" noChangeArrowheads="1"/>
          </p:cNvPicPr>
          <p:nvPr/>
        </p:nvPicPr>
        <p:blipFill>
          <a:blip r:embed="rId5"/>
          <a:srcRect/>
          <a:stretch>
            <a:fillRect/>
          </a:stretch>
        </p:blipFill>
        <p:spPr bwMode="auto">
          <a:xfrm>
            <a:off x="457200" y="5946775"/>
            <a:ext cx="8382000" cy="377825"/>
          </a:xfrm>
          <a:prstGeom prst="rect">
            <a:avLst/>
          </a:prstGeom>
          <a:noFill/>
          <a:ln w="9525">
            <a:noFill/>
            <a:miter lim="800000"/>
            <a:headEnd/>
            <a:tailEnd/>
          </a:ln>
        </p:spPr>
      </p:pic>
      <p:sp>
        <p:nvSpPr>
          <p:cNvPr id="1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3" name="Text Box 15"/>
          <p:cNvSpPr txBox="1">
            <a:spLocks noChangeArrowheads="1"/>
          </p:cNvSpPr>
          <p:nvPr/>
        </p:nvSpPr>
        <p:spPr bwMode="auto">
          <a:xfrm>
            <a:off x="381000" y="5943600"/>
            <a:ext cx="8458200" cy="338554"/>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j-lt"/>
              </a:rPr>
              <a:t>As of </a:t>
            </a:r>
            <a:r>
              <a:rPr lang="en-US" sz="1600" dirty="0" smtClean="0">
                <a:solidFill>
                  <a:schemeClr val="bg1"/>
                </a:solidFill>
                <a:latin typeface="+mj-lt"/>
              </a:rPr>
              <a:t>30 Sept 14 </a:t>
            </a:r>
            <a:endParaRPr lang="en-US" sz="1600" dirty="0">
              <a:solidFill>
                <a:schemeClr val="bg1"/>
              </a:solidFill>
              <a:latin typeface="+mj-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9DC47195621748943E419562098934" ma:contentTypeVersion="7" ma:contentTypeDescription="Create a new document." ma:contentTypeScope="" ma:versionID="ff287e84c5cfdc416dca88a5926d5ae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da2308a0b4d714a3f08d4204759b388"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A22EB950-8C61-4E61-97F7-66BFFE719B0E}"/>
</file>

<file path=customXml/itemProps2.xml><?xml version="1.0" encoding="utf-8"?>
<ds:datastoreItem xmlns:ds="http://schemas.openxmlformats.org/officeDocument/2006/customXml" ds:itemID="{AE74B481-0C61-45F9-B798-10351922AFB9}"/>
</file>

<file path=customXml/itemProps3.xml><?xml version="1.0" encoding="utf-8"?>
<ds:datastoreItem xmlns:ds="http://schemas.openxmlformats.org/officeDocument/2006/customXml" ds:itemID="{324849A6-FD52-44AA-AA0B-87721B48538A}"/>
</file>

<file path=docProps/app.xml><?xml version="1.0" encoding="utf-8"?>
<Properties xmlns="http://schemas.openxmlformats.org/officeDocument/2006/extended-properties" xmlns:vt="http://schemas.openxmlformats.org/officeDocument/2006/docPropsVTypes">
  <TotalTime>359</TotalTime>
  <Words>2186</Words>
  <Application>Microsoft Office PowerPoint</Application>
  <PresentationFormat>On-screen Show (4:3)</PresentationFormat>
  <Paragraphs>593</Paragraphs>
  <Slides>33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Worksheet</vt:lpstr>
      <vt:lpstr>Slide 1</vt:lpstr>
      <vt:lpstr>CURRENT MOBILIZATIONS &amp; TOTAL DEPLOYMENTS</vt:lpstr>
      <vt:lpstr>UNIT MOBILIZATIONS / TOTAL DEPLOYMENTS</vt:lpstr>
      <vt:lpstr>Slide 4</vt:lpstr>
      <vt:lpstr>ACT 66 SUMMARY</vt:lpstr>
      <vt:lpstr>OUTREACH ENGAGEMENTS</vt:lpstr>
      <vt:lpstr>Slide 7</vt:lpstr>
      <vt:lpstr>Slide 8</vt:lpstr>
      <vt:lpstr>Slide 9</vt:lpstr>
      <vt:lpstr>Slide 10</vt:lpstr>
      <vt:lpstr>PERSIAN GULF BONUS PROGRAM SUMMARY</vt:lpstr>
      <vt:lpstr>PERSIAN GULF BONUS PROGRAM SUMMARY</vt:lpstr>
      <vt:lpstr>PERSIAN GULF BONUS PROGRAM SUMMARY</vt:lpstr>
      <vt:lpstr>PERSIAN GULF BONUS PROGRAM SUMMARY</vt:lpstr>
      <vt:lpstr>PERSIAN GULF BONUS PROGRAM SUMMARY</vt:lpstr>
      <vt:lpstr>PERSIAN GULF BONUS PROGRAM SUMMARY</vt:lpstr>
      <vt:lpstr>PERSIAN GULF BONUS PROGRAM SUMMARY</vt:lpstr>
      <vt:lpstr>PERSIAN GULF BONUS PROGRAM SUMMARY</vt:lpstr>
      <vt:lpstr>PERSIAN GULF BONUS PROGRAM SUMMARY</vt:lpstr>
      <vt:lpstr>PWVC LEGISLATION COMMITTEE</vt:lpstr>
      <vt:lpstr>PWVC LEGISLATION COMMITTEE</vt:lpstr>
      <vt:lpstr>PWVC LEGISLATION COMMITTEE</vt:lpstr>
      <vt:lpstr>PWVC LEGISLATION COMMITTEE</vt:lpstr>
      <vt:lpstr>PWVC LEGISLATION COMMITTEE</vt:lpstr>
      <vt:lpstr>PWVC LEGISLATION COMMITTEE</vt:lpstr>
      <vt:lpstr>PWVC LEGISLATION COMMITTEE</vt:lpstr>
      <vt:lpstr>PWVC LEGISLATION COMMITTEE</vt:lpstr>
      <vt:lpstr>PWVC LEGISLATION COMMITTEE</vt:lpstr>
      <vt:lpstr>We Were There….</vt:lpstr>
      <vt:lpstr>When Tragedy Hit…</vt:lpstr>
      <vt:lpstr>Enough about us…how can we help you?</vt:lpstr>
      <vt:lpstr>Slide 32</vt:lpstr>
      <vt:lpstr>Slide 33</vt:lpstr>
    </vt:vector>
  </TitlesOfParts>
  <Company>DMVA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sukenney</dc:creator>
  <cp:lastModifiedBy>sukenney</cp:lastModifiedBy>
  <cp:revision>57</cp:revision>
  <dcterms:created xsi:type="dcterms:W3CDTF">2014-09-22T14:18:28Z</dcterms:created>
  <dcterms:modified xsi:type="dcterms:W3CDTF">2014-10-02T14:33:58Z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0x010100FF9DC47195621748943E419562098934</vt:lpwstr>
  </property>
  <property fmtid="{D5CDD505-2E9C-101B-9397-08002B2CF9AE}" pid="3" name="Order">
    <vt:r8>5700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