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1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Masters/slideMaster2.xml" ContentType="application/vnd.openxmlformats-officedocument.presentationml.slideMaster+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1.xml" ContentType="application/vnd.openxmlformats-officedocument.drawingml.char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601200" cy="7315200"/>
  <p:notesSz cx="9296400" cy="7010400"/>
  <p:defaultTextStyle>
    <a:defPPr>
      <a:defRPr lang="en-US"/>
    </a:defPPr>
    <a:lvl1pPr algn="l" defTabSz="961509" rtl="0" fontAlgn="base">
      <a:spcBef>
        <a:spcPct val="0"/>
      </a:spcBef>
      <a:spcAft>
        <a:spcPct val="0"/>
      </a:spcAft>
      <a:defRPr sz="1900" kern="1200">
        <a:solidFill>
          <a:schemeClr val="tx1"/>
        </a:solidFill>
        <a:latin typeface="Arial" charset="0"/>
        <a:ea typeface="+mn-ea"/>
        <a:cs typeface="Arial" charset="0"/>
      </a:defRPr>
    </a:lvl1pPr>
    <a:lvl2pPr marL="480753" indent="-25304" algn="l" defTabSz="961509" rtl="0" fontAlgn="base">
      <a:spcBef>
        <a:spcPct val="0"/>
      </a:spcBef>
      <a:spcAft>
        <a:spcPct val="0"/>
      </a:spcAft>
      <a:defRPr sz="1900" kern="1200">
        <a:solidFill>
          <a:schemeClr val="tx1"/>
        </a:solidFill>
        <a:latin typeface="Arial" charset="0"/>
        <a:ea typeface="+mn-ea"/>
        <a:cs typeface="Arial" charset="0"/>
      </a:defRPr>
    </a:lvl2pPr>
    <a:lvl3pPr marL="961509" indent="-50608" algn="l" defTabSz="961509" rtl="0" fontAlgn="base">
      <a:spcBef>
        <a:spcPct val="0"/>
      </a:spcBef>
      <a:spcAft>
        <a:spcPct val="0"/>
      </a:spcAft>
      <a:defRPr sz="1900" kern="1200">
        <a:solidFill>
          <a:schemeClr val="tx1"/>
        </a:solidFill>
        <a:latin typeface="Arial" charset="0"/>
        <a:ea typeface="+mn-ea"/>
        <a:cs typeface="Arial" charset="0"/>
      </a:defRPr>
    </a:lvl3pPr>
    <a:lvl4pPr marL="1442256" indent="-75911" algn="l" defTabSz="961509" rtl="0" fontAlgn="base">
      <a:spcBef>
        <a:spcPct val="0"/>
      </a:spcBef>
      <a:spcAft>
        <a:spcPct val="0"/>
      </a:spcAft>
      <a:defRPr sz="1900" kern="1200">
        <a:solidFill>
          <a:schemeClr val="tx1"/>
        </a:solidFill>
        <a:latin typeface="Arial" charset="0"/>
        <a:ea typeface="+mn-ea"/>
        <a:cs typeface="Arial" charset="0"/>
      </a:defRPr>
    </a:lvl4pPr>
    <a:lvl5pPr marL="1924600" indent="-102791" algn="l" defTabSz="961509" rtl="0" fontAlgn="base">
      <a:spcBef>
        <a:spcPct val="0"/>
      </a:spcBef>
      <a:spcAft>
        <a:spcPct val="0"/>
      </a:spcAft>
      <a:defRPr sz="1900" kern="1200">
        <a:solidFill>
          <a:schemeClr val="tx1"/>
        </a:solidFill>
        <a:latin typeface="Arial" charset="0"/>
        <a:ea typeface="+mn-ea"/>
        <a:cs typeface="Arial" charset="0"/>
      </a:defRPr>
    </a:lvl5pPr>
    <a:lvl6pPr marL="2277257" algn="l" defTabSz="910900" rtl="0" eaLnBrk="1" latinLnBrk="0" hangingPunct="1">
      <a:defRPr sz="1900" kern="1200">
        <a:solidFill>
          <a:schemeClr val="tx1"/>
        </a:solidFill>
        <a:latin typeface="Arial" charset="0"/>
        <a:ea typeface="+mn-ea"/>
        <a:cs typeface="Arial" charset="0"/>
      </a:defRPr>
    </a:lvl6pPr>
    <a:lvl7pPr marL="2732710" algn="l" defTabSz="910900" rtl="0" eaLnBrk="1" latinLnBrk="0" hangingPunct="1">
      <a:defRPr sz="1900" kern="1200">
        <a:solidFill>
          <a:schemeClr val="tx1"/>
        </a:solidFill>
        <a:latin typeface="Arial" charset="0"/>
        <a:ea typeface="+mn-ea"/>
        <a:cs typeface="Arial" charset="0"/>
      </a:defRPr>
    </a:lvl7pPr>
    <a:lvl8pPr marL="3188160" algn="l" defTabSz="910900" rtl="0" eaLnBrk="1" latinLnBrk="0" hangingPunct="1">
      <a:defRPr sz="1900" kern="1200">
        <a:solidFill>
          <a:schemeClr val="tx1"/>
        </a:solidFill>
        <a:latin typeface="Arial" charset="0"/>
        <a:ea typeface="+mn-ea"/>
        <a:cs typeface="Arial" charset="0"/>
      </a:defRPr>
    </a:lvl8pPr>
    <a:lvl9pPr marL="3643611" algn="l" defTabSz="9109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23" autoAdjust="0"/>
  </p:normalViewPr>
  <p:slideViewPr>
    <p:cSldViewPr>
      <p:cViewPr varScale="1">
        <p:scale>
          <a:sx n="70" d="100"/>
          <a:sy n="70" d="100"/>
        </p:scale>
        <p:origin x="-426" y="-96"/>
      </p:cViewPr>
      <p:guideLst>
        <p:guide orient="horz" pos="2304"/>
        <p:guide pos="302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8" y="-7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78061767838126E-2"/>
          <c:y val="0.21142857142857144"/>
          <c:w val="0.87009811977076146"/>
          <c:h val="0.70666666666666667"/>
        </c:manualLayout>
      </c:layout>
      <c:barChart>
        <c:barDir val="col"/>
        <c:grouping val="stacked"/>
        <c:varyColors val="0"/>
        <c:ser>
          <c:idx val="0"/>
          <c:order val="0"/>
          <c:tx>
            <c:strRef>
              <c:f>Sheet1!$E$12</c:f>
              <c:strCache>
                <c:ptCount val="1"/>
                <c:pt idx="0">
                  <c:v>Expended</c:v>
                </c:pt>
              </c:strCache>
            </c:strRef>
          </c:tx>
          <c:invertIfNegative val="0"/>
          <c:dLbls>
            <c:dLbl>
              <c:idx val="0"/>
              <c:delete val="1"/>
            </c:dLbl>
            <c:dLbl>
              <c:idx val="1"/>
              <c:delete val="1"/>
            </c:dLbl>
            <c:dLbl>
              <c:idx val="2"/>
              <c:layout>
                <c:manualLayout>
                  <c:x val="-0.35233344393345922"/>
                  <c:y val="-0.23860325459317586"/>
                </c:manualLayout>
              </c:layout>
              <c:tx>
                <c:rich>
                  <a:bodyPr/>
                  <a:lstStyle/>
                  <a:p>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r>
                      <a:rPr lang="en-US" sz="1050" b="0" i="0" u="none" strike="noStrike" baseline="0" dirty="0">
                        <a:solidFill>
                          <a:srgbClr val="000000"/>
                        </a:solidFill>
                        <a:latin typeface="Arial"/>
                        <a:cs typeface="Arial"/>
                      </a:rPr>
                      <a:t>810 Claimants </a:t>
                    </a:r>
                  </a:p>
                  <a:p>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r>
                      <a:rPr lang="en-US" sz="1050" b="0" i="0" u="none" strike="noStrike" baseline="0" dirty="0" smtClean="0">
                        <a:solidFill>
                          <a:srgbClr val="000000"/>
                        </a:solidFill>
                        <a:latin typeface="Arial"/>
                        <a:cs typeface="Arial"/>
                      </a:rPr>
                      <a:t>Total </a:t>
                    </a:r>
                    <a:br>
                      <a:rPr lang="en-US" sz="1050" b="0" i="0" u="none" strike="noStrike" baseline="0" dirty="0" smtClean="0">
                        <a:solidFill>
                          <a:srgbClr val="000000"/>
                        </a:solidFill>
                        <a:latin typeface="Arial"/>
                        <a:cs typeface="Arial"/>
                      </a:rPr>
                    </a:br>
                    <a:r>
                      <a:rPr lang="en-US" sz="1050" b="0" i="0" u="none" strike="noStrike" baseline="0" dirty="0" smtClean="0">
                        <a:solidFill>
                          <a:srgbClr val="000000"/>
                        </a:solidFill>
                        <a:latin typeface="Arial"/>
                        <a:cs typeface="Arial"/>
                      </a:rPr>
                      <a:t>Expended</a:t>
                    </a:r>
                    <a:br>
                      <a:rPr lang="en-US" sz="1050" b="0" i="0" u="none" strike="noStrike" baseline="0" dirty="0" smtClean="0">
                        <a:solidFill>
                          <a:srgbClr val="000000"/>
                        </a:solidFill>
                        <a:latin typeface="Arial"/>
                        <a:cs typeface="Arial"/>
                      </a:rPr>
                    </a:br>
                    <a:r>
                      <a:rPr lang="en-US" sz="1050" b="0" i="0" u="none" strike="noStrike" baseline="0" dirty="0" smtClean="0">
                        <a:solidFill>
                          <a:srgbClr val="000000"/>
                        </a:solidFill>
                        <a:latin typeface="Arial"/>
                        <a:cs typeface="Arial"/>
                      </a:rPr>
                      <a:t>$1,192,650 </a:t>
                    </a:r>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r>
                      <a:rPr lang="en-US" sz="1050" b="0" i="0" u="none" strike="noStrike" baseline="0" dirty="0" smtClean="0">
                        <a:solidFill>
                          <a:srgbClr val="000000"/>
                        </a:solidFill>
                        <a:latin typeface="Arial"/>
                        <a:cs typeface="Arial"/>
                      </a:rPr>
                      <a:t>Exceeded</a:t>
                    </a:r>
                    <a:br>
                      <a:rPr lang="en-US" sz="1050" b="0" i="0" u="none" strike="noStrike" baseline="0" dirty="0" smtClean="0">
                        <a:solidFill>
                          <a:srgbClr val="000000"/>
                        </a:solidFill>
                        <a:latin typeface="Arial"/>
                        <a:cs typeface="Arial"/>
                      </a:rPr>
                    </a:br>
                    <a:r>
                      <a:rPr lang="en-US" sz="1050" b="0" i="0" u="none" strike="noStrike" baseline="0" dirty="0" smtClean="0">
                        <a:solidFill>
                          <a:srgbClr val="000000"/>
                        </a:solidFill>
                        <a:latin typeface="Arial"/>
                        <a:cs typeface="Arial"/>
                      </a:rPr>
                      <a:t> </a:t>
                    </a:r>
                    <a:r>
                      <a:rPr lang="en-US" sz="1050" b="0" i="0" u="none" strike="noStrike" baseline="0" dirty="0">
                        <a:solidFill>
                          <a:srgbClr val="000000"/>
                        </a:solidFill>
                        <a:latin typeface="Arial"/>
                        <a:cs typeface="Arial"/>
                      </a:rPr>
                      <a:t>Appropriation </a:t>
                    </a:r>
                  </a:p>
                  <a:p>
                    <a:r>
                      <a:rPr lang="en-US" sz="1050" b="0" i="0" u="none" strike="noStrike" baseline="0" dirty="0">
                        <a:solidFill>
                          <a:srgbClr val="000000"/>
                        </a:solidFill>
                        <a:latin typeface="Arial"/>
                        <a:cs typeface="Arial"/>
                      </a:rPr>
                      <a:t>by</a:t>
                    </a:r>
                  </a:p>
                  <a:p>
                    <a:r>
                      <a:rPr lang="en-US" sz="1050" b="0" i="0" u="none" strike="noStrike" baseline="0" dirty="0">
                        <a:solidFill>
                          <a:srgbClr val="000000"/>
                        </a:solidFill>
                        <a:latin typeface="Arial"/>
                        <a:cs typeface="Arial"/>
                      </a:rPr>
                      <a:t>$737,650</a:t>
                    </a:r>
                  </a:p>
                </c:rich>
              </c:tx>
              <c:dLblPos val="ctr"/>
              <c:showLegendKey val="0"/>
              <c:showVal val="0"/>
              <c:showCatName val="0"/>
              <c:showSerName val="0"/>
              <c:showPercent val="0"/>
              <c:showBubbleSize val="0"/>
            </c:dLbl>
            <c:dLbl>
              <c:idx val="3"/>
              <c:layout>
                <c:manualLayout>
                  <c:x val="1.5626161745756221E-3"/>
                  <c:y val="8.126984126984127E-2"/>
                </c:manualLayout>
              </c:layout>
              <c:tx>
                <c:rich>
                  <a:bodyPr/>
                  <a:lstStyle/>
                  <a:p>
                    <a:r>
                      <a:rPr lang="en-US"/>
                      <a:t>Exceded </a:t>
                    </a:r>
                    <a:br>
                      <a:rPr lang="en-US"/>
                    </a:br>
                    <a:r>
                      <a:rPr lang="en-US"/>
                      <a:t>Appropriation by 
$1,004,300</a:t>
                    </a:r>
                  </a:p>
                </c:rich>
              </c:tx>
              <c:dLblPos val="ctr"/>
              <c:showLegendKey val="0"/>
              <c:showVal val="0"/>
              <c:showCatName val="0"/>
              <c:showSerName val="0"/>
              <c:showPercent val="0"/>
              <c:showBubbleSize val="0"/>
            </c:dLbl>
            <c:dLbl>
              <c:idx val="4"/>
              <c:layout>
                <c:manualLayout>
                  <c:x val="8.5197018104366355E-3"/>
                  <c:y val="-1.5238095238095238E-2"/>
                </c:manualLayout>
              </c:layout>
              <c:showLegendKey val="0"/>
              <c:showVal val="1"/>
              <c:showCatName val="1"/>
              <c:showSerName val="1"/>
              <c:showPercent val="0"/>
              <c:showBubbleSize val="0"/>
            </c:dLbl>
            <c:txPr>
              <a:bodyPr/>
              <a:lstStyle/>
              <a:p>
                <a:pPr>
                  <a:defRPr sz="1050" b="0" i="0" u="none" strike="noStrike" baseline="0">
                    <a:solidFill>
                      <a:srgbClr val="000000"/>
                    </a:solidFill>
                    <a:latin typeface="Arial"/>
                    <a:ea typeface="Arial"/>
                    <a:cs typeface="Arial"/>
                  </a:defRPr>
                </a:pPr>
                <a:endParaRPr lang="en-US"/>
              </a:p>
            </c:txPr>
            <c:showLegendKey val="0"/>
            <c:showVal val="1"/>
            <c:showCatName val="1"/>
            <c:showSerName val="1"/>
            <c:showPercent val="0"/>
            <c:showBubbleSize val="0"/>
            <c:showLeaderLines val="0"/>
          </c:dLbls>
          <c:cat>
            <c:strRef>
              <c:f>Sheet1!$F$11:$J$11</c:f>
              <c:strCache>
                <c:ptCount val="3"/>
                <c:pt idx="0">
                  <c:v>FY 13-14</c:v>
                </c:pt>
                <c:pt idx="1">
                  <c:v>FY 14-15</c:v>
                </c:pt>
                <c:pt idx="2">
                  <c:v>FY 15-16</c:v>
                </c:pt>
              </c:strCache>
            </c:strRef>
          </c:cat>
          <c:val>
            <c:numRef>
              <c:f>Sheet1!$F$12:$J$12</c:f>
              <c:numCache>
                <c:formatCode>0%</c:formatCode>
                <c:ptCount val="5"/>
                <c:pt idx="0">
                  <c:v>1.6545031055900621</c:v>
                </c:pt>
                <c:pt idx="1">
                  <c:v>1.4712810886907555</c:v>
                </c:pt>
                <c:pt idx="2">
                  <c:v>0.70255714285714288</c:v>
                </c:pt>
              </c:numCache>
            </c:numRef>
          </c:val>
        </c:ser>
        <c:ser>
          <c:idx val="1"/>
          <c:order val="1"/>
          <c:tx>
            <c:strRef>
              <c:f>Sheet1!$E$13</c:f>
              <c:strCache>
                <c:ptCount val="1"/>
                <c:pt idx="0">
                  <c:v>Projected Expenditure</c:v>
                </c:pt>
              </c:strCache>
            </c:strRef>
          </c:tx>
          <c:spPr>
            <a:solidFill>
              <a:srgbClr val="92D050"/>
            </a:solidFill>
          </c:spPr>
          <c:invertIfNegative val="0"/>
          <c:cat>
            <c:strRef>
              <c:f>Sheet1!$F$11:$J$11</c:f>
              <c:strCache>
                <c:ptCount val="3"/>
                <c:pt idx="0">
                  <c:v>FY 13-14</c:v>
                </c:pt>
                <c:pt idx="1">
                  <c:v>FY 14-15</c:v>
                </c:pt>
                <c:pt idx="2">
                  <c:v>FY 15-16</c:v>
                </c:pt>
              </c:strCache>
            </c:strRef>
          </c:cat>
          <c:val>
            <c:numRef>
              <c:f>Sheet1!$F$13:$J$13</c:f>
              <c:numCache>
                <c:formatCode>#,##0</c:formatCode>
                <c:ptCount val="5"/>
                <c:pt idx="0" formatCode="General">
                  <c:v>0</c:v>
                </c:pt>
                <c:pt idx="1">
                  <c:v>0</c:v>
                </c:pt>
                <c:pt idx="2" formatCode="0%">
                  <c:v>0.24685714285714286</c:v>
                </c:pt>
              </c:numCache>
            </c:numRef>
          </c:val>
        </c:ser>
        <c:ser>
          <c:idx val="2"/>
          <c:order val="2"/>
          <c:tx>
            <c:strRef>
              <c:f>Sheet1!$E$14</c:f>
              <c:strCache>
                <c:ptCount val="1"/>
                <c:pt idx="0">
                  <c:v>Lapse</c:v>
                </c:pt>
              </c:strCache>
            </c:strRef>
          </c:tx>
          <c:spPr>
            <a:solidFill>
              <a:srgbClr val="C00000"/>
            </a:solidFill>
          </c:spPr>
          <c:invertIfNegative val="0"/>
          <c:cat>
            <c:strRef>
              <c:f>Sheet1!$F$11:$J$11</c:f>
              <c:strCache>
                <c:ptCount val="3"/>
                <c:pt idx="0">
                  <c:v>FY 13-14</c:v>
                </c:pt>
                <c:pt idx="1">
                  <c:v>FY 14-15</c:v>
                </c:pt>
                <c:pt idx="2">
                  <c:v>FY 15-16</c:v>
                </c:pt>
              </c:strCache>
            </c:strRef>
          </c:cat>
          <c:val>
            <c:numRef>
              <c:f>Sheet1!$F$14:$H$14</c:f>
              <c:numCache>
                <c:formatCode>General</c:formatCode>
                <c:ptCount val="3"/>
                <c:pt idx="0" formatCode="0%">
                  <c:v>0</c:v>
                </c:pt>
                <c:pt idx="1">
                  <c:v>0</c:v>
                </c:pt>
                <c:pt idx="2" formatCode="0%">
                  <c:v>0.05</c:v>
                </c:pt>
              </c:numCache>
            </c:numRef>
          </c:val>
        </c:ser>
        <c:dLbls>
          <c:showLegendKey val="0"/>
          <c:showVal val="0"/>
          <c:showCatName val="0"/>
          <c:showSerName val="0"/>
          <c:showPercent val="0"/>
          <c:showBubbleSize val="0"/>
        </c:dLbls>
        <c:gapWidth val="22"/>
        <c:overlap val="100"/>
        <c:axId val="68090112"/>
        <c:axId val="84545536"/>
      </c:barChart>
      <c:catAx>
        <c:axId val="68090112"/>
        <c:scaling>
          <c:orientation val="minMax"/>
        </c:scaling>
        <c:delete val="0"/>
        <c:axPos val="b"/>
        <c:numFmt formatCode="General"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84545536"/>
        <c:crosses val="autoZero"/>
        <c:auto val="1"/>
        <c:lblAlgn val="ctr"/>
        <c:lblOffset val="100"/>
        <c:noMultiLvlLbl val="0"/>
      </c:catAx>
      <c:valAx>
        <c:axId val="84545536"/>
        <c:scaling>
          <c:orientation val="minMax"/>
        </c:scaling>
        <c:delete val="0"/>
        <c:axPos val="l"/>
        <c:majorGridlines/>
        <c:numFmt formatCode="0%"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68090112"/>
        <c:crosses val="autoZero"/>
        <c:crossBetween val="between"/>
      </c:valAx>
      <c:spPr>
        <a:noFill/>
        <a:ln w="25400">
          <a:noFill/>
        </a:ln>
      </c:spPr>
    </c:plotArea>
    <c:legend>
      <c:legendPos val="r"/>
      <c:layout>
        <c:manualLayout>
          <c:xMode val="edge"/>
          <c:yMode val="edge"/>
          <c:x val="0.59749692176885272"/>
          <c:y val="0.4072472519882383"/>
          <c:w val="0.15981618765693292"/>
          <c:h val="0.18299903301560988"/>
        </c:manualLayout>
      </c:layout>
      <c:overlay val="0"/>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0.25292</cdr:x>
      <cdr:y>0.432</cdr:y>
    </cdr:from>
    <cdr:to>
      <cdr:x>0.38501</cdr:x>
      <cdr:y>0.82479</cdr:y>
    </cdr:to>
    <cdr:sp macro="" textlink="">
      <cdr:nvSpPr>
        <cdr:cNvPr id="4" name="TextBox 3"/>
        <cdr:cNvSpPr txBox="1"/>
      </cdr:nvSpPr>
      <cdr:spPr>
        <a:xfrm xmlns:a="http://schemas.openxmlformats.org/drawingml/2006/main">
          <a:off x="2177796" y="2057400"/>
          <a:ext cx="1137374" cy="1870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1,775</a:t>
          </a:r>
        </a:p>
        <a:p xmlns:a="http://schemas.openxmlformats.org/drawingml/2006/main">
          <a:pPr algn="ctr"/>
          <a:r>
            <a:rPr lang="en-US" sz="1100" dirty="0" smtClean="0"/>
            <a:t> </a:t>
          </a:r>
          <a:r>
            <a:rPr lang="en-US" sz="1100" dirty="0"/>
            <a:t>Claimants</a:t>
          </a:r>
          <a:br>
            <a:rPr lang="en-US" sz="1100" dirty="0"/>
          </a:br>
          <a:r>
            <a:rPr lang="en-US" sz="1100" dirty="0"/>
            <a:t/>
          </a:r>
          <a:br>
            <a:rPr lang="en-US" sz="1100" dirty="0"/>
          </a:br>
          <a:r>
            <a:rPr lang="en-US" sz="1100" dirty="0"/>
            <a:t>Total Expended</a:t>
          </a:r>
          <a:br>
            <a:rPr lang="en-US" sz="1100" dirty="0"/>
          </a:br>
          <a:r>
            <a:rPr lang="en-US" sz="1100" dirty="0"/>
            <a:t>$3,135,300</a:t>
          </a:r>
          <a:br>
            <a:rPr lang="en-US" sz="1100" dirty="0"/>
          </a:br>
          <a:r>
            <a:rPr lang="en-US" sz="1100" dirty="0" smtClean="0"/>
            <a:t/>
          </a:r>
          <a:br>
            <a:rPr lang="en-US" sz="1100" dirty="0" smtClean="0"/>
          </a:br>
          <a:r>
            <a:rPr lang="en-US" sz="1100" dirty="0"/>
            <a:t/>
          </a:r>
          <a:br>
            <a:rPr lang="en-US" sz="1100" dirty="0"/>
          </a:br>
          <a:r>
            <a:rPr lang="en-US" sz="1100" dirty="0" smtClean="0"/>
            <a:t>Exceeded </a:t>
          </a:r>
          <a:br>
            <a:rPr lang="en-US" sz="1100" dirty="0" smtClean="0"/>
          </a:br>
          <a:r>
            <a:rPr lang="en-US" sz="1100" dirty="0" smtClean="0"/>
            <a:t>Appropriation by</a:t>
          </a:r>
          <a:br>
            <a:rPr lang="en-US" sz="1100" dirty="0" smtClean="0"/>
          </a:br>
          <a:r>
            <a:rPr lang="en-US" sz="1100" dirty="0" smtClean="0"/>
            <a:t>$1,004,300</a:t>
          </a:r>
          <a:endParaRPr lang="en-US" sz="1100" dirty="0"/>
        </a:p>
      </cdr:txBody>
    </cdr:sp>
  </cdr:relSizeAnchor>
  <cdr:relSizeAnchor xmlns:cdr="http://schemas.openxmlformats.org/drawingml/2006/chartDrawing">
    <cdr:from>
      <cdr:x>0.05131</cdr:x>
      <cdr:y>0.01333</cdr:y>
    </cdr:from>
    <cdr:to>
      <cdr:x>0.93559</cdr:x>
      <cdr:y>0.19619</cdr:y>
    </cdr:to>
    <cdr:sp macro="" textlink="">
      <cdr:nvSpPr>
        <cdr:cNvPr id="5" name="TextBox 4"/>
        <cdr:cNvSpPr txBox="1"/>
      </cdr:nvSpPr>
      <cdr:spPr>
        <a:xfrm xmlns:a="http://schemas.openxmlformats.org/drawingml/2006/main">
          <a:off x="447675" y="66675"/>
          <a:ext cx="7715249"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0.03384</cdr:x>
      <cdr:y>0.00762</cdr:y>
    </cdr:from>
    <cdr:to>
      <cdr:x>0.96507</cdr:x>
      <cdr:y>0.22476</cdr:y>
    </cdr:to>
    <cdr:sp macro="" textlink="">
      <cdr:nvSpPr>
        <cdr:cNvPr id="6" name="TextBox 5"/>
        <cdr:cNvSpPr txBox="1"/>
      </cdr:nvSpPr>
      <cdr:spPr>
        <a:xfrm xmlns:a="http://schemas.openxmlformats.org/drawingml/2006/main">
          <a:off x="295275" y="38099"/>
          <a:ext cx="8124825" cy="10858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dirty="0" smtClean="0"/>
            <a:t>$3,500,000</a:t>
          </a:r>
          <a:endParaRPr lang="en-US" sz="3200" b="1" dirty="0"/>
        </a:p>
      </cdr:txBody>
    </cdr:sp>
  </cdr:relSizeAnchor>
  <cdr:relSizeAnchor xmlns:cdr="http://schemas.openxmlformats.org/drawingml/2006/chartDrawing">
    <cdr:from>
      <cdr:x>0</cdr:x>
      <cdr:y>0</cdr:y>
    </cdr:from>
    <cdr:to>
      <cdr:x>0.00273</cdr:x>
      <cdr:y>0.00488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0.00273</cdr:x>
      <cdr:y>0.00488</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0.42035</cdr:x>
      <cdr:y>0.576</cdr:y>
    </cdr:from>
    <cdr:to>
      <cdr:x>0.54921</cdr:x>
      <cdr:y>0.75885</cdr:y>
    </cdr:to>
    <cdr:sp macro="" textlink="">
      <cdr:nvSpPr>
        <cdr:cNvPr id="9" name="TextBox 8"/>
        <cdr:cNvSpPr txBox="1"/>
      </cdr:nvSpPr>
      <cdr:spPr>
        <a:xfrm xmlns:a="http://schemas.openxmlformats.org/drawingml/2006/main">
          <a:off x="3619500" y="2743200"/>
          <a:ext cx="1109562" cy="8708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1,814 </a:t>
          </a:r>
          <a:r>
            <a:rPr lang="en-US" sz="1100" dirty="0"/>
            <a:t>Claimants</a:t>
          </a:r>
        </a:p>
        <a:p xmlns:a="http://schemas.openxmlformats.org/drawingml/2006/main">
          <a:pPr algn="ctr"/>
          <a:endParaRPr lang="en-US" sz="1100" dirty="0"/>
        </a:p>
        <a:p xmlns:a="http://schemas.openxmlformats.org/drawingml/2006/main">
          <a:pPr algn="ctr"/>
          <a:r>
            <a:rPr lang="en-US" sz="1100" dirty="0"/>
            <a:t>Total Expended</a:t>
          </a:r>
        </a:p>
        <a:p xmlns:a="http://schemas.openxmlformats.org/drawingml/2006/main">
          <a:pPr algn="ctr"/>
          <a:r>
            <a:rPr lang="en-US" sz="1100" dirty="0" smtClean="0"/>
            <a:t>$</a:t>
          </a:r>
          <a:r>
            <a:rPr lang="en-US" dirty="0" smtClean="0"/>
            <a:t>2,458,950</a:t>
          </a:r>
          <a:endParaRPr lang="en-US" sz="1100" dirty="0"/>
        </a:p>
      </cdr:txBody>
    </cdr:sp>
  </cdr:relSizeAnchor>
  <cdr:relSizeAnchor xmlns:cdr="http://schemas.openxmlformats.org/drawingml/2006/chartDrawing">
    <cdr:from>
      <cdr:x>0.89599</cdr:x>
      <cdr:y>0.46617</cdr:y>
    </cdr:from>
    <cdr:to>
      <cdr:x>1</cdr:x>
      <cdr:y>0.51128</cdr:y>
    </cdr:to>
    <cdr:sp macro="" textlink="">
      <cdr:nvSpPr>
        <cdr:cNvPr id="2" name="TextBox 1"/>
        <cdr:cNvSpPr txBox="1"/>
      </cdr:nvSpPr>
      <cdr:spPr>
        <a:xfrm xmlns:a="http://schemas.openxmlformats.org/drawingml/2006/main">
          <a:off x="7877175" y="23622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0.66739</cdr:x>
      <cdr:y>0.40602</cdr:y>
    </cdr:from>
    <cdr:to>
      <cdr:x>0.7714</cdr:x>
      <cdr:y>0.46617</cdr:y>
    </cdr:to>
    <cdr:sp macro="" textlink="">
      <cdr:nvSpPr>
        <cdr:cNvPr id="3" name="TextBox 2"/>
        <cdr:cNvSpPr txBox="1"/>
      </cdr:nvSpPr>
      <cdr:spPr>
        <a:xfrm xmlns:a="http://schemas.openxmlformats.org/drawingml/2006/main">
          <a:off x="5867400" y="2057400"/>
          <a:ext cx="91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$160,100</a:t>
          </a:r>
          <a:endParaRPr lang="en-US" sz="1100" dirty="0"/>
        </a:p>
      </cdr:txBody>
    </cdr:sp>
  </cdr:relSizeAnchor>
  <cdr:relSizeAnchor xmlns:cdr="http://schemas.openxmlformats.org/drawingml/2006/chartDrawing">
    <cdr:from>
      <cdr:x>0.76273</cdr:x>
      <cdr:y>0.46617</cdr:y>
    </cdr:from>
    <cdr:to>
      <cdr:x>0.86674</cdr:x>
      <cdr:y>0.52632</cdr:y>
    </cdr:to>
    <cdr:sp macro="" textlink="">
      <cdr:nvSpPr>
        <cdr:cNvPr id="10" name="TextBox 9"/>
        <cdr:cNvSpPr txBox="1"/>
      </cdr:nvSpPr>
      <cdr:spPr>
        <a:xfrm xmlns:a="http://schemas.openxmlformats.org/drawingml/2006/main">
          <a:off x="6705600" y="2362200"/>
          <a:ext cx="91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t>$864,000</a:t>
          </a:r>
          <a:endParaRPr lang="en-US" sz="1100" dirty="0"/>
        </a:p>
      </cdr:txBody>
    </cdr:sp>
  </cdr:relSizeAnchor>
  <cdr:relSizeAnchor xmlns:cdr="http://schemas.openxmlformats.org/drawingml/2006/chartDrawing">
    <cdr:from>
      <cdr:x>0.69469</cdr:x>
      <cdr:y>0.528</cdr:y>
    </cdr:from>
    <cdr:to>
      <cdr:x>0.84513</cdr:x>
      <cdr:y>0.592</cdr:y>
    </cdr:to>
    <cdr:sp macro="" textlink="">
      <cdr:nvSpPr>
        <cdr:cNvPr id="11" name="TextBox 10"/>
        <cdr:cNvSpPr txBox="1"/>
      </cdr:nvSpPr>
      <cdr:spPr>
        <a:xfrm xmlns:a="http://schemas.openxmlformats.org/drawingml/2006/main">
          <a:off x="5981700" y="2514600"/>
          <a:ext cx="12954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$2,458,950</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5483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1000"/>
          </a:xfrm>
          <a:prstGeom prst="rect">
            <a:avLst/>
          </a:prstGeom>
        </p:spPr>
        <p:txBody>
          <a:bodyPr vert="horz" lIns="92331" tIns="46166" rIns="92331" bIns="46166" rtlCol="0"/>
          <a:lstStyle>
            <a:lvl1pPr algn="l" defTabSz="975597" fontAlgn="auto">
              <a:spcBef>
                <a:spcPts val="0"/>
              </a:spcBef>
              <a:spcAft>
                <a:spcPts val="0"/>
              </a:spcAft>
              <a:defRPr sz="1200" smtClean="0">
                <a:latin typeface="+mn-lt"/>
                <a:cs typeface="+mn-cs"/>
              </a:defRPr>
            </a:lvl1pPr>
          </a:lstStyle>
          <a:p>
            <a:pPr>
              <a:defRPr/>
            </a:pPr>
            <a:r>
              <a:rPr lang="en-US"/>
              <a:t>State Veterans Commission Meeting</a:t>
            </a:r>
          </a:p>
        </p:txBody>
      </p:sp>
      <p:sp>
        <p:nvSpPr>
          <p:cNvPr id="3" name="Date Placeholder 2"/>
          <p:cNvSpPr>
            <a:spLocks noGrp="1"/>
          </p:cNvSpPr>
          <p:nvPr>
            <p:ph type="dt" idx="1"/>
          </p:nvPr>
        </p:nvSpPr>
        <p:spPr>
          <a:xfrm>
            <a:off x="5265809" y="0"/>
            <a:ext cx="4028440" cy="351000"/>
          </a:xfrm>
          <a:prstGeom prst="rect">
            <a:avLst/>
          </a:prstGeom>
        </p:spPr>
        <p:txBody>
          <a:bodyPr vert="horz" lIns="92331" tIns="46166" rIns="92331" bIns="46166" rtlCol="0"/>
          <a:lstStyle>
            <a:lvl1pPr algn="r" defTabSz="975597" fontAlgn="auto">
              <a:spcBef>
                <a:spcPts val="0"/>
              </a:spcBef>
              <a:spcAft>
                <a:spcPts val="0"/>
              </a:spcAft>
              <a:defRPr sz="1200" smtClean="0">
                <a:latin typeface="+mn-lt"/>
                <a:cs typeface="+mn-cs"/>
              </a:defRPr>
            </a:lvl1pPr>
          </a:lstStyle>
          <a:p>
            <a:pPr>
              <a:defRPr/>
            </a:pPr>
            <a:fld id="{B76891C9-75CE-407B-94FF-66A0CB7A7B89}" type="datetime6">
              <a:rPr lang="en-US"/>
              <a:pPr>
                <a:defRPr/>
              </a:pPr>
              <a:t>April 16</a:t>
            </a:fld>
            <a:endParaRPr lang="en-US"/>
          </a:p>
        </p:txBody>
      </p:sp>
      <p:sp>
        <p:nvSpPr>
          <p:cNvPr id="4" name="Slide Image Placeholder 3"/>
          <p:cNvSpPr>
            <a:spLocks noGrp="1" noRot="1" noChangeAspect="1"/>
          </p:cNvSpPr>
          <p:nvPr>
            <p:ph type="sldImg" idx="2"/>
          </p:nvPr>
        </p:nvSpPr>
        <p:spPr>
          <a:xfrm>
            <a:off x="2924175" y="525463"/>
            <a:ext cx="3448050" cy="2628900"/>
          </a:xfrm>
          <a:prstGeom prst="rect">
            <a:avLst/>
          </a:prstGeom>
          <a:noFill/>
          <a:ln w="12700">
            <a:solidFill>
              <a:prstClr val="black"/>
            </a:solidFill>
          </a:ln>
        </p:spPr>
        <p:txBody>
          <a:bodyPr vert="horz" lIns="92331" tIns="46166" rIns="92331" bIns="46166" rtlCol="0" anchor="ctr"/>
          <a:lstStyle/>
          <a:p>
            <a:pPr lvl="0"/>
            <a:endParaRPr lang="en-US" noProof="0"/>
          </a:p>
        </p:txBody>
      </p:sp>
      <p:sp>
        <p:nvSpPr>
          <p:cNvPr id="5" name="Notes Placeholder 4"/>
          <p:cNvSpPr>
            <a:spLocks noGrp="1"/>
          </p:cNvSpPr>
          <p:nvPr>
            <p:ph type="body" sz="quarter" idx="3"/>
          </p:nvPr>
        </p:nvSpPr>
        <p:spPr>
          <a:xfrm>
            <a:off x="929641" y="3330300"/>
            <a:ext cx="7437120" cy="3154201"/>
          </a:xfrm>
          <a:prstGeom prst="rect">
            <a:avLst/>
          </a:prstGeom>
        </p:spPr>
        <p:txBody>
          <a:bodyPr vert="horz" lIns="92331" tIns="46166" rIns="92331" bIns="4616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6658203"/>
            <a:ext cx="4028440" cy="351000"/>
          </a:xfrm>
          <a:prstGeom prst="rect">
            <a:avLst/>
          </a:prstGeom>
        </p:spPr>
        <p:txBody>
          <a:bodyPr vert="horz" lIns="92331" tIns="46166" rIns="92331" bIns="46166" rtlCol="0" anchor="b"/>
          <a:lstStyle>
            <a:lvl1pPr algn="l" defTabSz="975597"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65809" y="6658203"/>
            <a:ext cx="4028440" cy="351000"/>
          </a:xfrm>
          <a:prstGeom prst="rect">
            <a:avLst/>
          </a:prstGeom>
        </p:spPr>
        <p:txBody>
          <a:bodyPr vert="horz" lIns="92331" tIns="46166" rIns="92331" bIns="46166" rtlCol="0" anchor="b"/>
          <a:lstStyle>
            <a:lvl1pPr algn="r" defTabSz="975597" fontAlgn="auto">
              <a:spcBef>
                <a:spcPts val="0"/>
              </a:spcBef>
              <a:spcAft>
                <a:spcPts val="0"/>
              </a:spcAft>
              <a:defRPr sz="1200" smtClean="0">
                <a:latin typeface="+mn-lt"/>
                <a:cs typeface="+mn-cs"/>
              </a:defRPr>
            </a:lvl1pPr>
          </a:lstStyle>
          <a:p>
            <a:pPr>
              <a:defRPr/>
            </a:pPr>
            <a:fld id="{2C2239B4-03F8-4B61-BBD4-122CE5F39009}" type="slidenum">
              <a:rPr lang="en-US"/>
              <a:pPr>
                <a:defRPr/>
              </a:pPr>
              <a:t>‹#›</a:t>
            </a:fld>
            <a:endParaRPr lang="en-US"/>
          </a:p>
        </p:txBody>
      </p:sp>
    </p:spTree>
    <p:extLst>
      <p:ext uri="{BB962C8B-B14F-4D97-AF65-F5344CB8AC3E}">
        <p14:creationId xmlns:p14="http://schemas.microsoft.com/office/powerpoint/2010/main" val="1099648256"/>
      </p:ext>
    </p:extLst>
  </p:cSld>
  <p:clrMap bg1="lt1" tx1="dk1" bg2="lt2" tx2="dk2" accent1="accent1" accent2="accent2" accent3="accent3" accent4="accent4" accent5="accent5" accent6="accent6" hlink="hlink" folHlink="folHlink"/>
  <p:hf sldNum="0" hdr="0" ftr="0" dt="0"/>
  <p:notesStyle>
    <a:lvl1pPr algn="l" defTabSz="961509" rtl="0" fontAlgn="base">
      <a:spcBef>
        <a:spcPct val="30000"/>
      </a:spcBef>
      <a:spcAft>
        <a:spcPct val="0"/>
      </a:spcAft>
      <a:defRPr sz="1300" kern="1200">
        <a:solidFill>
          <a:schemeClr val="tx1"/>
        </a:solidFill>
        <a:latin typeface="+mn-lt"/>
        <a:ea typeface="+mn-ea"/>
        <a:cs typeface="+mn-cs"/>
      </a:defRPr>
    </a:lvl1pPr>
    <a:lvl2pPr marL="480753" algn="l" defTabSz="961509" rtl="0" fontAlgn="base">
      <a:spcBef>
        <a:spcPct val="30000"/>
      </a:spcBef>
      <a:spcAft>
        <a:spcPct val="0"/>
      </a:spcAft>
      <a:defRPr sz="1300" kern="1200">
        <a:solidFill>
          <a:schemeClr val="tx1"/>
        </a:solidFill>
        <a:latin typeface="+mn-lt"/>
        <a:ea typeface="+mn-ea"/>
        <a:cs typeface="+mn-cs"/>
      </a:defRPr>
    </a:lvl2pPr>
    <a:lvl3pPr marL="961509" algn="l" defTabSz="961509" rtl="0" fontAlgn="base">
      <a:spcBef>
        <a:spcPct val="30000"/>
      </a:spcBef>
      <a:spcAft>
        <a:spcPct val="0"/>
      </a:spcAft>
      <a:defRPr sz="1300" kern="1200">
        <a:solidFill>
          <a:schemeClr val="tx1"/>
        </a:solidFill>
        <a:latin typeface="+mn-lt"/>
        <a:ea typeface="+mn-ea"/>
        <a:cs typeface="+mn-cs"/>
      </a:defRPr>
    </a:lvl3pPr>
    <a:lvl4pPr marL="1442256" algn="l" defTabSz="961509" rtl="0" fontAlgn="base">
      <a:spcBef>
        <a:spcPct val="30000"/>
      </a:spcBef>
      <a:spcAft>
        <a:spcPct val="0"/>
      </a:spcAft>
      <a:defRPr sz="1300" kern="1200">
        <a:solidFill>
          <a:schemeClr val="tx1"/>
        </a:solidFill>
        <a:latin typeface="+mn-lt"/>
        <a:ea typeface="+mn-ea"/>
        <a:cs typeface="+mn-cs"/>
      </a:defRPr>
    </a:lvl4pPr>
    <a:lvl5pPr marL="1924600" algn="l" defTabSz="961509" rtl="0" fontAlgn="base">
      <a:spcBef>
        <a:spcPct val="30000"/>
      </a:spcBef>
      <a:spcAft>
        <a:spcPct val="0"/>
      </a:spcAft>
      <a:defRPr sz="1300" kern="1200">
        <a:solidFill>
          <a:schemeClr val="tx1"/>
        </a:solidFill>
        <a:latin typeface="+mn-lt"/>
        <a:ea typeface="+mn-ea"/>
        <a:cs typeface="+mn-cs"/>
      </a:defRPr>
    </a:lvl5pPr>
    <a:lvl6pPr marL="2406216" algn="l" defTabSz="962484" rtl="0" eaLnBrk="1" latinLnBrk="0" hangingPunct="1">
      <a:defRPr sz="1300" kern="1200">
        <a:solidFill>
          <a:schemeClr val="tx1"/>
        </a:solidFill>
        <a:latin typeface="+mn-lt"/>
        <a:ea typeface="+mn-ea"/>
        <a:cs typeface="+mn-cs"/>
      </a:defRPr>
    </a:lvl6pPr>
    <a:lvl7pPr marL="2887451" algn="l" defTabSz="962484" rtl="0" eaLnBrk="1" latinLnBrk="0" hangingPunct="1">
      <a:defRPr sz="1300" kern="1200">
        <a:solidFill>
          <a:schemeClr val="tx1"/>
        </a:solidFill>
        <a:latin typeface="+mn-lt"/>
        <a:ea typeface="+mn-ea"/>
        <a:cs typeface="+mn-cs"/>
      </a:defRPr>
    </a:lvl7pPr>
    <a:lvl8pPr marL="3368703" algn="l" defTabSz="962484" rtl="0" eaLnBrk="1" latinLnBrk="0" hangingPunct="1">
      <a:defRPr sz="1300" kern="1200">
        <a:solidFill>
          <a:schemeClr val="tx1"/>
        </a:solidFill>
        <a:latin typeface="+mn-lt"/>
        <a:ea typeface="+mn-ea"/>
        <a:cs typeface="+mn-cs"/>
      </a:defRPr>
    </a:lvl8pPr>
    <a:lvl9pPr marL="3849947" algn="l" defTabSz="96248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2588" y="525463"/>
            <a:ext cx="3451225" cy="2628900"/>
          </a:xfrm>
        </p:spPr>
      </p:sp>
      <p:sp>
        <p:nvSpPr>
          <p:cNvPr id="3" name="Notes Placeholder 2"/>
          <p:cNvSpPr>
            <a:spLocks noGrp="1"/>
          </p:cNvSpPr>
          <p:nvPr>
            <p:ph type="body" idx="1"/>
          </p:nvPr>
        </p:nvSpPr>
        <p:spPr/>
        <p:txBody>
          <a:bodyPr/>
          <a:lstStyle/>
          <a:p>
            <a:r>
              <a:rPr lang="en-US" dirty="0" smtClean="0"/>
              <a:t>125 Students on</a:t>
            </a:r>
            <a:r>
              <a:rPr lang="en-US" baseline="0" dirty="0" smtClean="0"/>
              <a:t> Program as of 22 Jan 2016</a:t>
            </a:r>
            <a:endParaRPr lang="en-US" dirty="0"/>
          </a:p>
        </p:txBody>
      </p:sp>
      <p:sp>
        <p:nvSpPr>
          <p:cNvPr id="4" name="Slide Number Placeholder 3"/>
          <p:cNvSpPr>
            <a:spLocks noGrp="1"/>
          </p:cNvSpPr>
          <p:nvPr>
            <p:ph type="sldNum" sz="quarter" idx="10"/>
          </p:nvPr>
        </p:nvSpPr>
        <p:spPr/>
        <p:txBody>
          <a:bodyPr/>
          <a:lstStyle/>
          <a:p>
            <a:fld id="{52C453F6-BAA4-4971-9D9E-3E412E9FAB85}" type="slidenum">
              <a:rPr lang="en-US" smtClean="0"/>
              <a:pPr/>
              <a:t>9</a:t>
            </a:fld>
            <a:endParaRPr lang="en-US"/>
          </a:p>
        </p:txBody>
      </p:sp>
    </p:spTree>
    <p:extLst>
      <p:ext uri="{BB962C8B-B14F-4D97-AF65-F5344CB8AC3E}">
        <p14:creationId xmlns:p14="http://schemas.microsoft.com/office/powerpoint/2010/main" val="75306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2922588" y="525463"/>
            <a:ext cx="3451225" cy="2628900"/>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DC462B-F0B5-4BD4-B84E-6F3638DA116F}"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505"/>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1242" indent="0" algn="ctr">
              <a:buNone/>
              <a:defRPr>
                <a:solidFill>
                  <a:schemeClr val="tx1">
                    <a:tint val="75000"/>
                  </a:schemeClr>
                </a:solidFill>
              </a:defRPr>
            </a:lvl2pPr>
            <a:lvl3pPr marL="962484" indent="0" algn="ctr">
              <a:buNone/>
              <a:defRPr>
                <a:solidFill>
                  <a:schemeClr val="tx1">
                    <a:tint val="75000"/>
                  </a:schemeClr>
                </a:solidFill>
              </a:defRPr>
            </a:lvl3pPr>
            <a:lvl4pPr marL="1443720" indent="0" algn="ctr">
              <a:buNone/>
              <a:defRPr>
                <a:solidFill>
                  <a:schemeClr val="tx1">
                    <a:tint val="75000"/>
                  </a:schemeClr>
                </a:solidFill>
              </a:defRPr>
            </a:lvl4pPr>
            <a:lvl5pPr marL="1924972" indent="0" algn="ctr">
              <a:buNone/>
              <a:defRPr>
                <a:solidFill>
                  <a:schemeClr val="tx1">
                    <a:tint val="75000"/>
                  </a:schemeClr>
                </a:solidFill>
              </a:defRPr>
            </a:lvl5pPr>
            <a:lvl6pPr marL="2406216" indent="0" algn="ctr">
              <a:buNone/>
              <a:defRPr>
                <a:solidFill>
                  <a:schemeClr val="tx1">
                    <a:tint val="75000"/>
                  </a:schemeClr>
                </a:solidFill>
              </a:defRPr>
            </a:lvl6pPr>
            <a:lvl7pPr marL="2887451" indent="0" algn="ctr">
              <a:buNone/>
              <a:defRPr>
                <a:solidFill>
                  <a:schemeClr val="tx1">
                    <a:tint val="75000"/>
                  </a:schemeClr>
                </a:solidFill>
              </a:defRPr>
            </a:lvl7pPr>
            <a:lvl8pPr marL="3368703" indent="0" algn="ctr">
              <a:buNone/>
              <a:defRPr>
                <a:solidFill>
                  <a:schemeClr val="tx1">
                    <a:tint val="75000"/>
                  </a:schemeClr>
                </a:solidFill>
              </a:defRPr>
            </a:lvl8pPr>
            <a:lvl9pPr marL="3849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84FA46-96F5-4D43-A2A1-2E0E640C6533}" type="datetimeFigureOut">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2403F6-AC7E-4BF9-A086-F0679CD4FD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FAFA60-4F75-45DA-A1E1-1503839C3559}" type="datetimeFigureOut">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67B03A-48B5-4961-9BA4-91944FCEAF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99"/>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99"/>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FCF09F-3C8B-4007-99CF-FFC07E7D4AB0}" type="datetimeFigureOut">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833BA-2995-4089-BB63-51E28ACBED3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507"/>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1284" indent="0" algn="ctr">
              <a:buNone/>
              <a:defRPr>
                <a:solidFill>
                  <a:schemeClr val="tx1">
                    <a:tint val="75000"/>
                  </a:schemeClr>
                </a:solidFill>
              </a:defRPr>
            </a:lvl2pPr>
            <a:lvl3pPr marL="962570" indent="0" algn="ctr">
              <a:buNone/>
              <a:defRPr>
                <a:solidFill>
                  <a:schemeClr val="tx1">
                    <a:tint val="75000"/>
                  </a:schemeClr>
                </a:solidFill>
              </a:defRPr>
            </a:lvl3pPr>
            <a:lvl4pPr marL="1443848" indent="0" algn="ctr">
              <a:buNone/>
              <a:defRPr>
                <a:solidFill>
                  <a:schemeClr val="tx1">
                    <a:tint val="75000"/>
                  </a:schemeClr>
                </a:solidFill>
              </a:defRPr>
            </a:lvl4pPr>
            <a:lvl5pPr marL="1925143" indent="0" algn="ctr">
              <a:buNone/>
              <a:defRPr>
                <a:solidFill>
                  <a:schemeClr val="tx1">
                    <a:tint val="75000"/>
                  </a:schemeClr>
                </a:solidFill>
              </a:defRPr>
            </a:lvl5pPr>
            <a:lvl6pPr marL="2406431" indent="0" algn="ctr">
              <a:buNone/>
              <a:defRPr>
                <a:solidFill>
                  <a:schemeClr val="tx1">
                    <a:tint val="75000"/>
                  </a:schemeClr>
                </a:solidFill>
              </a:defRPr>
            </a:lvl6pPr>
            <a:lvl7pPr marL="2887708" indent="0" algn="ctr">
              <a:buNone/>
              <a:defRPr>
                <a:solidFill>
                  <a:schemeClr val="tx1">
                    <a:tint val="75000"/>
                  </a:schemeClr>
                </a:solidFill>
              </a:defRPr>
            </a:lvl7pPr>
            <a:lvl8pPr marL="3369003" indent="0" algn="ctr">
              <a:buNone/>
              <a:defRPr>
                <a:solidFill>
                  <a:schemeClr val="tx1">
                    <a:tint val="75000"/>
                  </a:schemeClr>
                </a:solidFill>
              </a:defRPr>
            </a:lvl8pPr>
            <a:lvl9pPr marL="38502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84FA46-96F5-4D43-A2A1-2E0E640C6533}" type="datetimeFigureOut">
              <a:rPr lang="en-US">
                <a:solidFill>
                  <a:prstClr val="black">
                    <a:tint val="75000"/>
                  </a:prstClr>
                </a:solidFill>
              </a:rPr>
              <a:pPr>
                <a:def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2403F6-AC7E-4BF9-A086-F0679CD4FD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88957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FF02D9-8AF2-4B66-811D-909E3BE64BBA}" type="datetimeFigureOut">
              <a:rPr lang="en-US">
                <a:solidFill>
                  <a:prstClr val="black">
                    <a:tint val="75000"/>
                  </a:prstClr>
                </a:solidFill>
              </a:rPr>
              <a:pPr>
                <a:def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7A58EA3-4749-4724-944E-EBB4C676B43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5542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solidFill>
                  <a:schemeClr val="tx1">
                    <a:tint val="75000"/>
                  </a:schemeClr>
                </a:solidFill>
              </a:defRPr>
            </a:lvl1pPr>
            <a:lvl2pPr marL="481284" indent="0">
              <a:buNone/>
              <a:defRPr sz="1900">
                <a:solidFill>
                  <a:schemeClr val="tx1">
                    <a:tint val="75000"/>
                  </a:schemeClr>
                </a:solidFill>
              </a:defRPr>
            </a:lvl2pPr>
            <a:lvl3pPr marL="962570" indent="0">
              <a:buNone/>
              <a:defRPr sz="1700">
                <a:solidFill>
                  <a:schemeClr val="tx1">
                    <a:tint val="75000"/>
                  </a:schemeClr>
                </a:solidFill>
              </a:defRPr>
            </a:lvl3pPr>
            <a:lvl4pPr marL="1443848" indent="0">
              <a:buNone/>
              <a:defRPr sz="1500">
                <a:solidFill>
                  <a:schemeClr val="tx1">
                    <a:tint val="75000"/>
                  </a:schemeClr>
                </a:solidFill>
              </a:defRPr>
            </a:lvl4pPr>
            <a:lvl5pPr marL="1925143" indent="0">
              <a:buNone/>
              <a:defRPr sz="1500">
                <a:solidFill>
                  <a:schemeClr val="tx1">
                    <a:tint val="75000"/>
                  </a:schemeClr>
                </a:solidFill>
              </a:defRPr>
            </a:lvl5pPr>
            <a:lvl6pPr marL="2406431" indent="0">
              <a:buNone/>
              <a:defRPr sz="1500">
                <a:solidFill>
                  <a:schemeClr val="tx1">
                    <a:tint val="75000"/>
                  </a:schemeClr>
                </a:solidFill>
              </a:defRPr>
            </a:lvl6pPr>
            <a:lvl7pPr marL="2887708" indent="0">
              <a:buNone/>
              <a:defRPr sz="1500">
                <a:solidFill>
                  <a:schemeClr val="tx1">
                    <a:tint val="75000"/>
                  </a:schemeClr>
                </a:solidFill>
              </a:defRPr>
            </a:lvl7pPr>
            <a:lvl8pPr marL="3369003" indent="0">
              <a:buNone/>
              <a:defRPr sz="1500">
                <a:solidFill>
                  <a:schemeClr val="tx1">
                    <a:tint val="75000"/>
                  </a:schemeClr>
                </a:solidFill>
              </a:defRPr>
            </a:lvl8pPr>
            <a:lvl9pPr marL="3850290"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309E32-8482-406A-B11F-ED688C8A4E1C}" type="datetimeFigureOut">
              <a:rPr lang="en-US">
                <a:solidFill>
                  <a:prstClr val="black">
                    <a:tint val="75000"/>
                  </a:prstClr>
                </a:solidFill>
              </a:rPr>
              <a:pPr>
                <a:def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CFC52D-7231-4226-93D9-52882F8AB91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44349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76E95A-C26C-4D87-A31D-6DAC5A2BC8B3}" type="datetimeFigureOut">
              <a:rPr lang="en-US">
                <a:solidFill>
                  <a:prstClr val="black">
                    <a:tint val="75000"/>
                  </a:prstClr>
                </a:solidFill>
              </a:rPr>
              <a:pPr>
                <a:defRPr/>
              </a:pPr>
              <a:t>4/5/2016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06BF92F-7160-45AA-8D74-2823C689755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9897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3" y="1637458"/>
            <a:ext cx="4242197" cy="682413"/>
          </a:xfrm>
        </p:spPr>
        <p:txBody>
          <a:bodyPr anchor="b"/>
          <a:lstStyle>
            <a:lvl1pPr marL="0" indent="0">
              <a:buNone/>
              <a:defRPr sz="2500" b="1"/>
            </a:lvl1pPr>
            <a:lvl2pPr marL="481284" indent="0">
              <a:buNone/>
              <a:defRPr sz="2100" b="1"/>
            </a:lvl2pPr>
            <a:lvl3pPr marL="962570" indent="0">
              <a:buNone/>
              <a:defRPr sz="1900" b="1"/>
            </a:lvl3pPr>
            <a:lvl4pPr marL="1443848" indent="0">
              <a:buNone/>
              <a:defRPr sz="1700" b="1"/>
            </a:lvl4pPr>
            <a:lvl5pPr marL="1925143" indent="0">
              <a:buNone/>
              <a:defRPr sz="1700" b="1"/>
            </a:lvl5pPr>
            <a:lvl6pPr marL="2406431" indent="0">
              <a:buNone/>
              <a:defRPr sz="1700" b="1"/>
            </a:lvl6pPr>
            <a:lvl7pPr marL="2887708" indent="0">
              <a:buNone/>
              <a:defRPr sz="1700" b="1"/>
            </a:lvl7pPr>
            <a:lvl8pPr marL="3369003" indent="0">
              <a:buNone/>
              <a:defRPr sz="1700" b="1"/>
            </a:lvl8pPr>
            <a:lvl9pPr marL="3850290"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3"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284" indent="0">
              <a:buNone/>
              <a:defRPr sz="2100" b="1"/>
            </a:lvl2pPr>
            <a:lvl3pPr marL="962570" indent="0">
              <a:buNone/>
              <a:defRPr sz="1900" b="1"/>
            </a:lvl3pPr>
            <a:lvl4pPr marL="1443848" indent="0">
              <a:buNone/>
              <a:defRPr sz="1700" b="1"/>
            </a:lvl4pPr>
            <a:lvl5pPr marL="1925143" indent="0">
              <a:buNone/>
              <a:defRPr sz="1700" b="1"/>
            </a:lvl5pPr>
            <a:lvl6pPr marL="2406431" indent="0">
              <a:buNone/>
              <a:defRPr sz="1700" b="1"/>
            </a:lvl6pPr>
            <a:lvl7pPr marL="2887708" indent="0">
              <a:buNone/>
              <a:defRPr sz="1700" b="1"/>
            </a:lvl7pPr>
            <a:lvl8pPr marL="3369003" indent="0">
              <a:buNone/>
              <a:defRPr sz="1700" b="1"/>
            </a:lvl8pPr>
            <a:lvl9pPr marL="3850290"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2BA0D9-AA3D-4978-A206-FCD035B52FAA}" type="datetimeFigureOut">
              <a:rPr lang="en-US">
                <a:solidFill>
                  <a:prstClr val="black">
                    <a:tint val="75000"/>
                  </a:prstClr>
                </a:solidFill>
              </a:rPr>
              <a:pPr>
                <a:defRPr/>
              </a:pPr>
              <a:t>4/5/2016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7574514-E46E-410D-865A-EE168C8641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8077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68C5645-1168-437D-B5F5-88EEC3DE8F02}" type="datetimeFigureOut">
              <a:rPr lang="en-US">
                <a:solidFill>
                  <a:prstClr val="black">
                    <a:tint val="75000"/>
                  </a:prstClr>
                </a:solidFill>
              </a:rPr>
              <a:pPr>
                <a:defRPr/>
              </a:pPr>
              <a:t>4/5/2016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DA3BF92-5F4F-4D12-8947-B4CED8A66E7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84672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EC6573-D66C-46EC-8150-7D48642C2CCD}" type="datetimeFigureOut">
              <a:rPr lang="en-US">
                <a:solidFill>
                  <a:prstClr val="black">
                    <a:tint val="75000"/>
                  </a:prstClr>
                </a:solidFill>
              </a:rPr>
              <a:pPr>
                <a:defRPr/>
              </a:pPr>
              <a:t>4/5/2016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48A8A5D-7FA9-460F-9531-23A5905932D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3818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110"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3"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110" y="1530787"/>
            <a:ext cx="3158729" cy="5003801"/>
          </a:xfrm>
        </p:spPr>
        <p:txBody>
          <a:bodyPr/>
          <a:lstStyle>
            <a:lvl1pPr marL="0" indent="0">
              <a:buNone/>
              <a:defRPr sz="1500"/>
            </a:lvl1pPr>
            <a:lvl2pPr marL="481284" indent="0">
              <a:buNone/>
              <a:defRPr sz="1300"/>
            </a:lvl2pPr>
            <a:lvl3pPr marL="962570" indent="0">
              <a:buNone/>
              <a:defRPr sz="1100"/>
            </a:lvl3pPr>
            <a:lvl4pPr marL="1443848" indent="0">
              <a:buNone/>
              <a:defRPr sz="1000"/>
            </a:lvl4pPr>
            <a:lvl5pPr marL="1925143" indent="0">
              <a:buNone/>
              <a:defRPr sz="1000"/>
            </a:lvl5pPr>
            <a:lvl6pPr marL="2406431" indent="0">
              <a:buNone/>
              <a:defRPr sz="1000"/>
            </a:lvl6pPr>
            <a:lvl7pPr marL="2887708" indent="0">
              <a:buNone/>
              <a:defRPr sz="1000"/>
            </a:lvl7pPr>
            <a:lvl8pPr marL="3369003" indent="0">
              <a:buNone/>
              <a:defRPr sz="1000"/>
            </a:lvl8pPr>
            <a:lvl9pPr marL="385029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81F378-345D-4188-ABFD-A444D6FADA95}" type="datetimeFigureOut">
              <a:rPr lang="en-US">
                <a:solidFill>
                  <a:prstClr val="black">
                    <a:tint val="75000"/>
                  </a:prstClr>
                </a:solidFill>
              </a:rPr>
              <a:pPr>
                <a:defRPr/>
              </a:pPr>
              <a:t>4/5/2016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920965-F7DF-4FED-BD47-12A3708D93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5486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FF02D9-8AF2-4B66-811D-909E3BE64BBA}" type="datetimeFigureOut">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A58EA3-4749-4724-944E-EBB4C676B4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rtlCol="0">
            <a:normAutofit/>
          </a:bodyPr>
          <a:lstStyle>
            <a:lvl1pPr marL="0" indent="0">
              <a:buNone/>
              <a:defRPr sz="3400"/>
            </a:lvl1pPr>
            <a:lvl2pPr marL="481284" indent="0">
              <a:buNone/>
              <a:defRPr sz="3000"/>
            </a:lvl2pPr>
            <a:lvl3pPr marL="962570" indent="0">
              <a:buNone/>
              <a:defRPr sz="2500"/>
            </a:lvl3pPr>
            <a:lvl4pPr marL="1443848" indent="0">
              <a:buNone/>
              <a:defRPr sz="2100"/>
            </a:lvl4pPr>
            <a:lvl5pPr marL="1925143" indent="0">
              <a:buNone/>
              <a:defRPr sz="2100"/>
            </a:lvl5pPr>
            <a:lvl6pPr marL="2406431" indent="0">
              <a:buNone/>
              <a:defRPr sz="2100"/>
            </a:lvl6pPr>
            <a:lvl7pPr marL="2887708" indent="0">
              <a:buNone/>
              <a:defRPr sz="2100"/>
            </a:lvl7pPr>
            <a:lvl8pPr marL="3369003" indent="0">
              <a:buNone/>
              <a:defRPr sz="2100"/>
            </a:lvl8pPr>
            <a:lvl9pPr marL="3850290" indent="0">
              <a:buNone/>
              <a:defRPr sz="2100"/>
            </a:lvl9pPr>
          </a:lstStyle>
          <a:p>
            <a:pPr lvl="0"/>
            <a:endParaRPr lang="en-US" noProof="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284" indent="0">
              <a:buNone/>
              <a:defRPr sz="1300"/>
            </a:lvl2pPr>
            <a:lvl3pPr marL="962570" indent="0">
              <a:buNone/>
              <a:defRPr sz="1100"/>
            </a:lvl3pPr>
            <a:lvl4pPr marL="1443848" indent="0">
              <a:buNone/>
              <a:defRPr sz="1000"/>
            </a:lvl4pPr>
            <a:lvl5pPr marL="1925143" indent="0">
              <a:buNone/>
              <a:defRPr sz="1000"/>
            </a:lvl5pPr>
            <a:lvl6pPr marL="2406431" indent="0">
              <a:buNone/>
              <a:defRPr sz="1000"/>
            </a:lvl6pPr>
            <a:lvl7pPr marL="2887708" indent="0">
              <a:buNone/>
              <a:defRPr sz="1000"/>
            </a:lvl7pPr>
            <a:lvl8pPr marL="3369003" indent="0">
              <a:buNone/>
              <a:defRPr sz="1000"/>
            </a:lvl8pPr>
            <a:lvl9pPr marL="385029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5FDCA6-002C-4594-825C-34052DC477E6}" type="datetimeFigureOut">
              <a:rPr lang="en-US">
                <a:solidFill>
                  <a:prstClr val="black">
                    <a:tint val="75000"/>
                  </a:prstClr>
                </a:solidFill>
              </a:rPr>
              <a:pPr>
                <a:defRPr/>
              </a:pPr>
              <a:t>4/5/2016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48CF74E-72B5-4BF9-A1A2-5C7AF9A57A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66042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FAFA60-4F75-45DA-A1E1-1503839C3559}" type="datetimeFigureOut">
              <a:rPr lang="en-US">
                <a:solidFill>
                  <a:prstClr val="black">
                    <a:tint val="75000"/>
                  </a:prstClr>
                </a:solidFill>
              </a:rPr>
              <a:pPr>
                <a:def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67B03A-48B5-4961-9BA4-91944FCEAF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98922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3001"/>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3001"/>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FCF09F-3C8B-4007-99CF-FFC07E7D4AB0}" type="datetimeFigureOut">
              <a:rPr lang="en-US">
                <a:solidFill>
                  <a:prstClr val="black">
                    <a:tint val="75000"/>
                  </a:prstClr>
                </a:solidFill>
              </a:rPr>
              <a:pPr>
                <a:def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CB833BA-2995-4089-BB63-51E28ACBED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1612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solidFill>
                  <a:schemeClr val="tx1">
                    <a:tint val="75000"/>
                  </a:schemeClr>
                </a:solidFill>
              </a:defRPr>
            </a:lvl1pPr>
            <a:lvl2pPr marL="481242" indent="0">
              <a:buNone/>
              <a:defRPr sz="1900">
                <a:solidFill>
                  <a:schemeClr val="tx1">
                    <a:tint val="75000"/>
                  </a:schemeClr>
                </a:solidFill>
              </a:defRPr>
            </a:lvl2pPr>
            <a:lvl3pPr marL="962484" indent="0">
              <a:buNone/>
              <a:defRPr sz="1700">
                <a:solidFill>
                  <a:schemeClr val="tx1">
                    <a:tint val="75000"/>
                  </a:schemeClr>
                </a:solidFill>
              </a:defRPr>
            </a:lvl3pPr>
            <a:lvl4pPr marL="1443720" indent="0">
              <a:buNone/>
              <a:defRPr sz="1500">
                <a:solidFill>
                  <a:schemeClr val="tx1">
                    <a:tint val="75000"/>
                  </a:schemeClr>
                </a:solidFill>
              </a:defRPr>
            </a:lvl4pPr>
            <a:lvl5pPr marL="1924972" indent="0">
              <a:buNone/>
              <a:defRPr sz="1500">
                <a:solidFill>
                  <a:schemeClr val="tx1">
                    <a:tint val="75000"/>
                  </a:schemeClr>
                </a:solidFill>
              </a:defRPr>
            </a:lvl5pPr>
            <a:lvl6pPr marL="2406216" indent="0">
              <a:buNone/>
              <a:defRPr sz="1500">
                <a:solidFill>
                  <a:schemeClr val="tx1">
                    <a:tint val="75000"/>
                  </a:schemeClr>
                </a:solidFill>
              </a:defRPr>
            </a:lvl6pPr>
            <a:lvl7pPr marL="2887451" indent="0">
              <a:buNone/>
              <a:defRPr sz="1500">
                <a:solidFill>
                  <a:schemeClr val="tx1">
                    <a:tint val="75000"/>
                  </a:schemeClr>
                </a:solidFill>
              </a:defRPr>
            </a:lvl7pPr>
            <a:lvl8pPr marL="3368703" indent="0">
              <a:buNone/>
              <a:defRPr sz="1500">
                <a:solidFill>
                  <a:schemeClr val="tx1">
                    <a:tint val="75000"/>
                  </a:schemeClr>
                </a:solidFill>
              </a:defRPr>
            </a:lvl8pPr>
            <a:lvl9pPr marL="3849947"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309E32-8482-406A-B11F-ED688C8A4E1C}" type="datetimeFigureOut">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CFC52D-7231-4226-93D9-52882F8AB9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76E95A-C26C-4D87-A31D-6DAC5A2BC8B3}" type="datetimeFigureOut">
              <a:rPr lang="en-US"/>
              <a:pPr>
                <a:defRPr/>
              </a:pPr>
              <a:t>4/5/2016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6BF92F-7160-45AA-8D74-2823C68975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242" indent="0">
              <a:buNone/>
              <a:defRPr sz="2100" b="1"/>
            </a:lvl2pPr>
            <a:lvl3pPr marL="962484" indent="0">
              <a:buNone/>
              <a:defRPr sz="1900" b="1"/>
            </a:lvl3pPr>
            <a:lvl4pPr marL="1443720" indent="0">
              <a:buNone/>
              <a:defRPr sz="1700" b="1"/>
            </a:lvl4pPr>
            <a:lvl5pPr marL="1924972" indent="0">
              <a:buNone/>
              <a:defRPr sz="1700" b="1"/>
            </a:lvl5pPr>
            <a:lvl6pPr marL="2406216" indent="0">
              <a:buNone/>
              <a:defRPr sz="1700" b="1"/>
            </a:lvl6pPr>
            <a:lvl7pPr marL="2887451" indent="0">
              <a:buNone/>
              <a:defRPr sz="1700" b="1"/>
            </a:lvl7pPr>
            <a:lvl8pPr marL="3368703" indent="0">
              <a:buNone/>
              <a:defRPr sz="1700" b="1"/>
            </a:lvl8pPr>
            <a:lvl9pPr marL="384994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242" indent="0">
              <a:buNone/>
              <a:defRPr sz="2100" b="1"/>
            </a:lvl2pPr>
            <a:lvl3pPr marL="962484" indent="0">
              <a:buNone/>
              <a:defRPr sz="1900" b="1"/>
            </a:lvl3pPr>
            <a:lvl4pPr marL="1443720" indent="0">
              <a:buNone/>
              <a:defRPr sz="1700" b="1"/>
            </a:lvl4pPr>
            <a:lvl5pPr marL="1924972" indent="0">
              <a:buNone/>
              <a:defRPr sz="1700" b="1"/>
            </a:lvl5pPr>
            <a:lvl6pPr marL="2406216" indent="0">
              <a:buNone/>
              <a:defRPr sz="1700" b="1"/>
            </a:lvl6pPr>
            <a:lvl7pPr marL="2887451" indent="0">
              <a:buNone/>
              <a:defRPr sz="1700" b="1"/>
            </a:lvl7pPr>
            <a:lvl8pPr marL="3368703" indent="0">
              <a:buNone/>
              <a:defRPr sz="1700" b="1"/>
            </a:lvl8pPr>
            <a:lvl9pPr marL="384994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2BA0D9-AA3D-4978-A206-FCD035B52FAA}" type="datetimeFigureOut">
              <a:rPr lang="en-US"/>
              <a:pPr>
                <a:defRPr/>
              </a:pPr>
              <a:t>4/5/2016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574514-E46E-410D-865A-EE168C8641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68C5645-1168-437D-B5F5-88EEC3DE8F02}" type="datetimeFigureOut">
              <a:rPr lang="en-US"/>
              <a:pPr>
                <a:defRPr/>
              </a:pPr>
              <a:t>4/5/2016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A3BF92-5F4F-4D12-8947-B4CED8A66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EC6573-D66C-46EC-8150-7D48642C2CCD}" type="datetimeFigureOut">
              <a:rPr lang="en-US"/>
              <a:pPr>
                <a:defRPr/>
              </a:pPr>
              <a:t>4/5/2016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8A8A5D-7FA9-460F-9531-23A5905932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111"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111" y="1530787"/>
            <a:ext cx="3158729" cy="5003801"/>
          </a:xfrm>
        </p:spPr>
        <p:txBody>
          <a:bodyPr/>
          <a:lstStyle>
            <a:lvl1pPr marL="0" indent="0">
              <a:buNone/>
              <a:defRPr sz="1500"/>
            </a:lvl1pPr>
            <a:lvl2pPr marL="481242" indent="0">
              <a:buNone/>
              <a:defRPr sz="1300"/>
            </a:lvl2pPr>
            <a:lvl3pPr marL="962484" indent="0">
              <a:buNone/>
              <a:defRPr sz="1100"/>
            </a:lvl3pPr>
            <a:lvl4pPr marL="1443720" indent="0">
              <a:buNone/>
              <a:defRPr sz="1000"/>
            </a:lvl4pPr>
            <a:lvl5pPr marL="1924972" indent="0">
              <a:buNone/>
              <a:defRPr sz="1000"/>
            </a:lvl5pPr>
            <a:lvl6pPr marL="2406216" indent="0">
              <a:buNone/>
              <a:defRPr sz="1000"/>
            </a:lvl6pPr>
            <a:lvl7pPr marL="2887451" indent="0">
              <a:buNone/>
              <a:defRPr sz="1000"/>
            </a:lvl7pPr>
            <a:lvl8pPr marL="3368703" indent="0">
              <a:buNone/>
              <a:defRPr sz="1000"/>
            </a:lvl8pPr>
            <a:lvl9pPr marL="3849947"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81F378-345D-4188-ABFD-A444D6FADA95}" type="datetimeFigureOut">
              <a:rPr lang="en-US"/>
              <a:pPr>
                <a:defRPr/>
              </a:pPr>
              <a:t>4/5/2016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20965-F7DF-4FED-BD47-12A3708D93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rtlCol="0">
            <a:normAutofit/>
          </a:bodyPr>
          <a:lstStyle>
            <a:lvl1pPr marL="0" indent="0">
              <a:buNone/>
              <a:defRPr sz="3400"/>
            </a:lvl1pPr>
            <a:lvl2pPr marL="481242" indent="0">
              <a:buNone/>
              <a:defRPr sz="3000"/>
            </a:lvl2pPr>
            <a:lvl3pPr marL="962484" indent="0">
              <a:buNone/>
              <a:defRPr sz="2500"/>
            </a:lvl3pPr>
            <a:lvl4pPr marL="1443720" indent="0">
              <a:buNone/>
              <a:defRPr sz="2100"/>
            </a:lvl4pPr>
            <a:lvl5pPr marL="1924972" indent="0">
              <a:buNone/>
              <a:defRPr sz="2100"/>
            </a:lvl5pPr>
            <a:lvl6pPr marL="2406216" indent="0">
              <a:buNone/>
              <a:defRPr sz="2100"/>
            </a:lvl6pPr>
            <a:lvl7pPr marL="2887451" indent="0">
              <a:buNone/>
              <a:defRPr sz="2100"/>
            </a:lvl7pPr>
            <a:lvl8pPr marL="3368703" indent="0">
              <a:buNone/>
              <a:defRPr sz="2100"/>
            </a:lvl8pPr>
            <a:lvl9pPr marL="3849947" indent="0">
              <a:buNone/>
              <a:defRPr sz="2100"/>
            </a:lvl9pPr>
          </a:lstStyle>
          <a:p>
            <a:pPr lvl="0"/>
            <a:endParaRPr lang="en-US" noProof="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242" indent="0">
              <a:buNone/>
              <a:defRPr sz="1300"/>
            </a:lvl2pPr>
            <a:lvl3pPr marL="962484" indent="0">
              <a:buNone/>
              <a:defRPr sz="1100"/>
            </a:lvl3pPr>
            <a:lvl4pPr marL="1443720" indent="0">
              <a:buNone/>
              <a:defRPr sz="1000"/>
            </a:lvl4pPr>
            <a:lvl5pPr marL="1924972" indent="0">
              <a:buNone/>
              <a:defRPr sz="1000"/>
            </a:lvl5pPr>
            <a:lvl6pPr marL="2406216" indent="0">
              <a:buNone/>
              <a:defRPr sz="1000"/>
            </a:lvl6pPr>
            <a:lvl7pPr marL="2887451" indent="0">
              <a:buNone/>
              <a:defRPr sz="1000"/>
            </a:lvl7pPr>
            <a:lvl8pPr marL="3368703" indent="0">
              <a:buNone/>
              <a:defRPr sz="1000"/>
            </a:lvl8pPr>
            <a:lvl9pPr marL="3849947"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5FDCA6-002C-4594-825C-34052DC477E6}" type="datetimeFigureOut">
              <a:rPr lang="en-US"/>
              <a:pPr>
                <a:defRPr/>
              </a:pPr>
              <a:t>4/5/2016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8CF74E-72B5-4BF9-A1A2-5C7AF9A57A4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79435" y="293689"/>
            <a:ext cx="8642351" cy="1219200"/>
          </a:xfrm>
          <a:prstGeom prst="rect">
            <a:avLst/>
          </a:prstGeom>
          <a:noFill/>
          <a:ln w="9525">
            <a:noFill/>
            <a:miter lim="800000"/>
            <a:headEnd/>
            <a:tailEnd/>
          </a:ln>
        </p:spPr>
        <p:txBody>
          <a:bodyPr vert="horz" wrap="square" lIns="96243" tIns="48124" rIns="96243" bIns="48124"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79435" y="1706609"/>
            <a:ext cx="8642351" cy="4827587"/>
          </a:xfrm>
          <a:prstGeom prst="rect">
            <a:avLst/>
          </a:prstGeom>
          <a:noFill/>
          <a:ln w="9525">
            <a:noFill/>
            <a:miter lim="800000"/>
            <a:headEnd/>
            <a:tailEnd/>
          </a:ln>
        </p:spPr>
        <p:txBody>
          <a:bodyPr vert="horz" wrap="square" lIns="96243" tIns="48124" rIns="96243" bIns="481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79424" y="6780213"/>
            <a:ext cx="2241551" cy="388937"/>
          </a:xfrm>
          <a:prstGeom prst="rect">
            <a:avLst/>
          </a:prstGeom>
        </p:spPr>
        <p:txBody>
          <a:bodyPr vert="horz" lIns="96243" tIns="48124" rIns="96243" bIns="48124" rtlCol="0" anchor="ctr"/>
          <a:lstStyle>
            <a:lvl1pPr algn="l" defTabSz="962484" fontAlgn="auto">
              <a:spcBef>
                <a:spcPts val="0"/>
              </a:spcBef>
              <a:spcAft>
                <a:spcPts val="0"/>
              </a:spcAft>
              <a:defRPr sz="1300" smtClean="0">
                <a:solidFill>
                  <a:schemeClr val="tx1">
                    <a:tint val="75000"/>
                  </a:schemeClr>
                </a:solidFill>
                <a:latin typeface="+mn-lt"/>
                <a:cs typeface="+mn-cs"/>
              </a:defRPr>
            </a:lvl1pPr>
          </a:lstStyle>
          <a:p>
            <a:pPr>
              <a:defRPr/>
            </a:pPr>
            <a:fld id="{933B5AEA-9D42-414B-8F5D-1D8EEDD5E58F}" type="datetimeFigureOut">
              <a:rPr lang="en-US"/>
              <a:pPr>
                <a:defRPr/>
              </a:pPr>
              <a:t>4/5/2016</a:t>
            </a:fld>
            <a:endParaRPr lang="en-US"/>
          </a:p>
        </p:txBody>
      </p:sp>
      <p:sp>
        <p:nvSpPr>
          <p:cNvPr id="5" name="Footer Placeholder 4"/>
          <p:cNvSpPr>
            <a:spLocks noGrp="1"/>
          </p:cNvSpPr>
          <p:nvPr>
            <p:ph type="ftr" sz="quarter" idx="3"/>
          </p:nvPr>
        </p:nvSpPr>
        <p:spPr>
          <a:xfrm>
            <a:off x="3279785" y="6780213"/>
            <a:ext cx="3041651" cy="388937"/>
          </a:xfrm>
          <a:prstGeom prst="rect">
            <a:avLst/>
          </a:prstGeom>
        </p:spPr>
        <p:txBody>
          <a:bodyPr vert="horz" lIns="96243" tIns="48124" rIns="96243" bIns="48124" rtlCol="0" anchor="ctr"/>
          <a:lstStyle>
            <a:lvl1pPr algn="ctr" defTabSz="962484" fontAlgn="auto">
              <a:spcBef>
                <a:spcPts val="0"/>
              </a:spcBef>
              <a:spcAft>
                <a:spcPts val="0"/>
              </a:spcAft>
              <a:defRPr sz="13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880235" y="6780213"/>
            <a:ext cx="2241551" cy="388937"/>
          </a:xfrm>
          <a:prstGeom prst="rect">
            <a:avLst/>
          </a:prstGeom>
        </p:spPr>
        <p:txBody>
          <a:bodyPr vert="horz" lIns="96243" tIns="48124" rIns="96243" bIns="48124" rtlCol="0" anchor="ctr"/>
          <a:lstStyle>
            <a:lvl1pPr algn="r" defTabSz="962484" fontAlgn="auto">
              <a:spcBef>
                <a:spcPts val="0"/>
              </a:spcBef>
              <a:spcAft>
                <a:spcPts val="0"/>
              </a:spcAft>
              <a:defRPr sz="1300" smtClean="0">
                <a:solidFill>
                  <a:schemeClr val="tx1">
                    <a:tint val="75000"/>
                  </a:schemeClr>
                </a:solidFill>
                <a:latin typeface="+mn-lt"/>
                <a:cs typeface="+mn-cs"/>
              </a:defRPr>
            </a:lvl1pPr>
          </a:lstStyle>
          <a:p>
            <a:pPr>
              <a:defRPr/>
            </a:pPr>
            <a:fld id="{518194FB-6EE1-4E47-9E6D-533A022690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1509" rtl="0" fontAlgn="base">
        <a:spcBef>
          <a:spcPct val="0"/>
        </a:spcBef>
        <a:spcAft>
          <a:spcPct val="0"/>
        </a:spcAft>
        <a:defRPr sz="4700" kern="1200">
          <a:solidFill>
            <a:schemeClr val="tx1"/>
          </a:solidFill>
          <a:latin typeface="+mj-lt"/>
          <a:ea typeface="+mj-ea"/>
          <a:cs typeface="+mj-cs"/>
        </a:defRPr>
      </a:lvl1pPr>
      <a:lvl2pPr algn="ctr" defTabSz="961509" rtl="0" fontAlgn="base">
        <a:spcBef>
          <a:spcPct val="0"/>
        </a:spcBef>
        <a:spcAft>
          <a:spcPct val="0"/>
        </a:spcAft>
        <a:defRPr sz="4700">
          <a:solidFill>
            <a:schemeClr val="tx1"/>
          </a:solidFill>
          <a:latin typeface="Calibri" pitchFamily="34" charset="0"/>
        </a:defRPr>
      </a:lvl2pPr>
      <a:lvl3pPr algn="ctr" defTabSz="961509" rtl="0" fontAlgn="base">
        <a:spcBef>
          <a:spcPct val="0"/>
        </a:spcBef>
        <a:spcAft>
          <a:spcPct val="0"/>
        </a:spcAft>
        <a:defRPr sz="4700">
          <a:solidFill>
            <a:schemeClr val="tx1"/>
          </a:solidFill>
          <a:latin typeface="Calibri" pitchFamily="34" charset="0"/>
        </a:defRPr>
      </a:lvl3pPr>
      <a:lvl4pPr algn="ctr" defTabSz="961509" rtl="0" fontAlgn="base">
        <a:spcBef>
          <a:spcPct val="0"/>
        </a:spcBef>
        <a:spcAft>
          <a:spcPct val="0"/>
        </a:spcAft>
        <a:defRPr sz="4700">
          <a:solidFill>
            <a:schemeClr val="tx1"/>
          </a:solidFill>
          <a:latin typeface="Calibri" pitchFamily="34" charset="0"/>
        </a:defRPr>
      </a:lvl4pPr>
      <a:lvl5pPr algn="ctr" defTabSz="961509" rtl="0" fontAlgn="base">
        <a:spcBef>
          <a:spcPct val="0"/>
        </a:spcBef>
        <a:spcAft>
          <a:spcPct val="0"/>
        </a:spcAft>
        <a:defRPr sz="4700">
          <a:solidFill>
            <a:schemeClr val="tx1"/>
          </a:solidFill>
          <a:latin typeface="Calibri" pitchFamily="34" charset="0"/>
        </a:defRPr>
      </a:lvl5pPr>
      <a:lvl6pPr marL="455454" algn="ctr" defTabSz="961509" rtl="0" fontAlgn="base">
        <a:spcBef>
          <a:spcPct val="0"/>
        </a:spcBef>
        <a:spcAft>
          <a:spcPct val="0"/>
        </a:spcAft>
        <a:defRPr sz="4700">
          <a:solidFill>
            <a:schemeClr val="tx1"/>
          </a:solidFill>
          <a:latin typeface="Calibri" pitchFamily="34" charset="0"/>
        </a:defRPr>
      </a:lvl6pPr>
      <a:lvl7pPr marL="910900" algn="ctr" defTabSz="961509" rtl="0" fontAlgn="base">
        <a:spcBef>
          <a:spcPct val="0"/>
        </a:spcBef>
        <a:spcAft>
          <a:spcPct val="0"/>
        </a:spcAft>
        <a:defRPr sz="4700">
          <a:solidFill>
            <a:schemeClr val="tx1"/>
          </a:solidFill>
          <a:latin typeface="Calibri" pitchFamily="34" charset="0"/>
        </a:defRPr>
      </a:lvl7pPr>
      <a:lvl8pPr marL="1366352" algn="ctr" defTabSz="961509" rtl="0" fontAlgn="base">
        <a:spcBef>
          <a:spcPct val="0"/>
        </a:spcBef>
        <a:spcAft>
          <a:spcPct val="0"/>
        </a:spcAft>
        <a:defRPr sz="4700">
          <a:solidFill>
            <a:schemeClr val="tx1"/>
          </a:solidFill>
          <a:latin typeface="Calibri" pitchFamily="34" charset="0"/>
        </a:defRPr>
      </a:lvl8pPr>
      <a:lvl9pPr marL="1821805" algn="ctr" defTabSz="961509" rtl="0" fontAlgn="base">
        <a:spcBef>
          <a:spcPct val="0"/>
        </a:spcBef>
        <a:spcAft>
          <a:spcPct val="0"/>
        </a:spcAft>
        <a:defRPr sz="4700">
          <a:solidFill>
            <a:schemeClr val="tx1"/>
          </a:solidFill>
          <a:latin typeface="Calibri" pitchFamily="34" charset="0"/>
        </a:defRPr>
      </a:lvl9pPr>
    </p:titleStyle>
    <p:bodyStyle>
      <a:lvl1pPr marL="360565" indent="-360565" algn="l" defTabSz="961509" rtl="0" fontAlgn="base">
        <a:spcBef>
          <a:spcPct val="20000"/>
        </a:spcBef>
        <a:spcAft>
          <a:spcPct val="0"/>
        </a:spcAft>
        <a:buFont typeface="Arial" charset="0"/>
        <a:buChar char="•"/>
        <a:defRPr sz="3400" kern="1200">
          <a:solidFill>
            <a:schemeClr val="tx1"/>
          </a:solidFill>
          <a:latin typeface="+mn-lt"/>
          <a:ea typeface="+mn-ea"/>
          <a:cs typeface="+mn-cs"/>
        </a:defRPr>
      </a:lvl1pPr>
      <a:lvl2pPr marL="781226" indent="-300473" algn="l" defTabSz="961509" rtl="0" fontAlgn="base">
        <a:spcBef>
          <a:spcPct val="20000"/>
        </a:spcBef>
        <a:spcAft>
          <a:spcPct val="0"/>
        </a:spcAft>
        <a:buFont typeface="Arial" charset="0"/>
        <a:buChar char="–"/>
        <a:defRPr sz="3000" kern="1200">
          <a:solidFill>
            <a:schemeClr val="tx1"/>
          </a:solidFill>
          <a:latin typeface="+mn-lt"/>
          <a:ea typeface="+mn-ea"/>
          <a:cs typeface="+mn-cs"/>
        </a:defRPr>
      </a:lvl2pPr>
      <a:lvl3pPr marL="1201884" indent="-240379" algn="l" defTabSz="961509" rtl="0" fontAlgn="base">
        <a:spcBef>
          <a:spcPct val="20000"/>
        </a:spcBef>
        <a:spcAft>
          <a:spcPct val="0"/>
        </a:spcAft>
        <a:buFont typeface="Arial" charset="0"/>
        <a:buChar char="•"/>
        <a:defRPr sz="2500" kern="1200">
          <a:solidFill>
            <a:schemeClr val="tx1"/>
          </a:solidFill>
          <a:latin typeface="+mn-lt"/>
          <a:ea typeface="+mn-ea"/>
          <a:cs typeface="+mn-cs"/>
        </a:defRPr>
      </a:lvl3pPr>
      <a:lvl4pPr marL="1684225" indent="-240379" algn="l" defTabSz="961509" rtl="0" fontAlgn="base">
        <a:spcBef>
          <a:spcPct val="20000"/>
        </a:spcBef>
        <a:spcAft>
          <a:spcPct val="0"/>
        </a:spcAft>
        <a:buFont typeface="Arial" charset="0"/>
        <a:buChar char="–"/>
        <a:defRPr sz="2100" kern="1200">
          <a:solidFill>
            <a:schemeClr val="tx1"/>
          </a:solidFill>
          <a:latin typeface="+mn-lt"/>
          <a:ea typeface="+mn-ea"/>
          <a:cs typeface="+mn-cs"/>
        </a:defRPr>
      </a:lvl4pPr>
      <a:lvl5pPr marL="2164974" indent="-240379" algn="l" defTabSz="961509" rtl="0" fontAlgn="base">
        <a:spcBef>
          <a:spcPct val="20000"/>
        </a:spcBef>
        <a:spcAft>
          <a:spcPct val="0"/>
        </a:spcAft>
        <a:buFont typeface="Arial" charset="0"/>
        <a:buChar char="»"/>
        <a:defRPr sz="2100" kern="1200">
          <a:solidFill>
            <a:schemeClr val="tx1"/>
          </a:solidFill>
          <a:latin typeface="+mn-lt"/>
          <a:ea typeface="+mn-ea"/>
          <a:cs typeface="+mn-cs"/>
        </a:defRPr>
      </a:lvl5pPr>
      <a:lvl6pPr marL="2646839" indent="-240625" algn="l" defTabSz="962484"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8084" indent="-240625" algn="l" defTabSz="962484"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9324" indent="-240625" algn="l" defTabSz="962484"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0568" indent="-240625" algn="l" defTabSz="962484"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2484" rtl="0" eaLnBrk="1" latinLnBrk="0" hangingPunct="1">
        <a:defRPr sz="1900" kern="1200">
          <a:solidFill>
            <a:schemeClr val="tx1"/>
          </a:solidFill>
          <a:latin typeface="+mn-lt"/>
          <a:ea typeface="+mn-ea"/>
          <a:cs typeface="+mn-cs"/>
        </a:defRPr>
      </a:lvl1pPr>
      <a:lvl2pPr marL="481242" algn="l" defTabSz="962484" rtl="0" eaLnBrk="1" latinLnBrk="0" hangingPunct="1">
        <a:defRPr sz="1900" kern="1200">
          <a:solidFill>
            <a:schemeClr val="tx1"/>
          </a:solidFill>
          <a:latin typeface="+mn-lt"/>
          <a:ea typeface="+mn-ea"/>
          <a:cs typeface="+mn-cs"/>
        </a:defRPr>
      </a:lvl2pPr>
      <a:lvl3pPr marL="962484" algn="l" defTabSz="962484" rtl="0" eaLnBrk="1" latinLnBrk="0" hangingPunct="1">
        <a:defRPr sz="1900" kern="1200">
          <a:solidFill>
            <a:schemeClr val="tx1"/>
          </a:solidFill>
          <a:latin typeface="+mn-lt"/>
          <a:ea typeface="+mn-ea"/>
          <a:cs typeface="+mn-cs"/>
        </a:defRPr>
      </a:lvl3pPr>
      <a:lvl4pPr marL="1443720" algn="l" defTabSz="962484" rtl="0" eaLnBrk="1" latinLnBrk="0" hangingPunct="1">
        <a:defRPr sz="1900" kern="1200">
          <a:solidFill>
            <a:schemeClr val="tx1"/>
          </a:solidFill>
          <a:latin typeface="+mn-lt"/>
          <a:ea typeface="+mn-ea"/>
          <a:cs typeface="+mn-cs"/>
        </a:defRPr>
      </a:lvl4pPr>
      <a:lvl5pPr marL="1924972" algn="l" defTabSz="962484" rtl="0" eaLnBrk="1" latinLnBrk="0" hangingPunct="1">
        <a:defRPr sz="1900" kern="1200">
          <a:solidFill>
            <a:schemeClr val="tx1"/>
          </a:solidFill>
          <a:latin typeface="+mn-lt"/>
          <a:ea typeface="+mn-ea"/>
          <a:cs typeface="+mn-cs"/>
        </a:defRPr>
      </a:lvl5pPr>
      <a:lvl6pPr marL="2406216" algn="l" defTabSz="962484" rtl="0" eaLnBrk="1" latinLnBrk="0" hangingPunct="1">
        <a:defRPr sz="1900" kern="1200">
          <a:solidFill>
            <a:schemeClr val="tx1"/>
          </a:solidFill>
          <a:latin typeface="+mn-lt"/>
          <a:ea typeface="+mn-ea"/>
          <a:cs typeface="+mn-cs"/>
        </a:defRPr>
      </a:lvl6pPr>
      <a:lvl7pPr marL="2887451" algn="l" defTabSz="962484" rtl="0" eaLnBrk="1" latinLnBrk="0" hangingPunct="1">
        <a:defRPr sz="1900" kern="1200">
          <a:solidFill>
            <a:schemeClr val="tx1"/>
          </a:solidFill>
          <a:latin typeface="+mn-lt"/>
          <a:ea typeface="+mn-ea"/>
          <a:cs typeface="+mn-cs"/>
        </a:defRPr>
      </a:lvl7pPr>
      <a:lvl8pPr marL="3368703" algn="l" defTabSz="962484" rtl="0" eaLnBrk="1" latinLnBrk="0" hangingPunct="1">
        <a:defRPr sz="1900" kern="1200">
          <a:solidFill>
            <a:schemeClr val="tx1"/>
          </a:solidFill>
          <a:latin typeface="+mn-lt"/>
          <a:ea typeface="+mn-ea"/>
          <a:cs typeface="+mn-cs"/>
        </a:defRPr>
      </a:lvl8pPr>
      <a:lvl9pPr marL="3849947" algn="l" defTabSz="96248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79436" y="293689"/>
            <a:ext cx="8642351" cy="1219200"/>
          </a:xfrm>
          <a:prstGeom prst="rect">
            <a:avLst/>
          </a:prstGeom>
          <a:noFill/>
          <a:ln w="9525">
            <a:noFill/>
            <a:miter lim="800000"/>
            <a:headEnd/>
            <a:tailEnd/>
          </a:ln>
        </p:spPr>
        <p:txBody>
          <a:bodyPr vert="horz" wrap="square" lIns="96251" tIns="48129" rIns="96251" bIns="48129"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79436" y="1706611"/>
            <a:ext cx="8642351" cy="4827587"/>
          </a:xfrm>
          <a:prstGeom prst="rect">
            <a:avLst/>
          </a:prstGeom>
          <a:noFill/>
          <a:ln w="9525">
            <a:noFill/>
            <a:miter lim="800000"/>
            <a:headEnd/>
            <a:tailEnd/>
          </a:ln>
        </p:spPr>
        <p:txBody>
          <a:bodyPr vert="horz" wrap="square" lIns="96251" tIns="48129" rIns="96251" bIns="48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79424" y="6780213"/>
            <a:ext cx="2241551" cy="388937"/>
          </a:xfrm>
          <a:prstGeom prst="rect">
            <a:avLst/>
          </a:prstGeom>
        </p:spPr>
        <p:txBody>
          <a:bodyPr vert="horz" lIns="96251" tIns="48129" rIns="96251" bIns="48129" rtlCol="0" anchor="ctr"/>
          <a:lstStyle>
            <a:lvl1pPr algn="l" defTabSz="962570" fontAlgn="auto">
              <a:spcBef>
                <a:spcPts val="0"/>
              </a:spcBef>
              <a:spcAft>
                <a:spcPts val="0"/>
              </a:spcAft>
              <a:defRPr sz="1300" smtClean="0">
                <a:solidFill>
                  <a:schemeClr val="tx1">
                    <a:tint val="75000"/>
                  </a:schemeClr>
                </a:solidFill>
                <a:latin typeface="+mn-lt"/>
                <a:cs typeface="+mn-cs"/>
              </a:defRPr>
            </a:lvl1pPr>
          </a:lstStyle>
          <a:p>
            <a:pPr>
              <a:defRPr/>
            </a:pPr>
            <a:fld id="{933B5AEA-9D42-414B-8F5D-1D8EEDD5E58F}" type="datetimeFigureOut">
              <a:rPr lang="en-US">
                <a:solidFill>
                  <a:prstClr val="black">
                    <a:tint val="75000"/>
                  </a:prstClr>
                </a:solidFill>
              </a:rPr>
              <a:pPr>
                <a:defRPr/>
              </a:pPr>
              <a:t>4/5/2016</a:t>
            </a:fld>
            <a:endParaRPr lang="en-US">
              <a:solidFill>
                <a:prstClr val="black">
                  <a:tint val="75000"/>
                </a:prstClr>
              </a:solidFill>
            </a:endParaRPr>
          </a:p>
        </p:txBody>
      </p:sp>
      <p:sp>
        <p:nvSpPr>
          <p:cNvPr id="5" name="Footer Placeholder 4"/>
          <p:cNvSpPr>
            <a:spLocks noGrp="1"/>
          </p:cNvSpPr>
          <p:nvPr>
            <p:ph type="ftr" sz="quarter" idx="3"/>
          </p:nvPr>
        </p:nvSpPr>
        <p:spPr>
          <a:xfrm>
            <a:off x="3279786" y="6780213"/>
            <a:ext cx="3041651" cy="388937"/>
          </a:xfrm>
          <a:prstGeom prst="rect">
            <a:avLst/>
          </a:prstGeom>
        </p:spPr>
        <p:txBody>
          <a:bodyPr vert="horz" lIns="96251" tIns="48129" rIns="96251" bIns="48129" rtlCol="0" anchor="ctr"/>
          <a:lstStyle>
            <a:lvl1pPr algn="ctr" defTabSz="962570" fontAlgn="auto">
              <a:spcBef>
                <a:spcPts val="0"/>
              </a:spcBef>
              <a:spcAft>
                <a:spcPts val="0"/>
              </a:spcAft>
              <a:defRPr sz="13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880236" y="6780213"/>
            <a:ext cx="2241551" cy="388937"/>
          </a:xfrm>
          <a:prstGeom prst="rect">
            <a:avLst/>
          </a:prstGeom>
        </p:spPr>
        <p:txBody>
          <a:bodyPr vert="horz" lIns="96251" tIns="48129" rIns="96251" bIns="48129" rtlCol="0" anchor="ctr"/>
          <a:lstStyle>
            <a:lvl1pPr algn="r" defTabSz="962570" fontAlgn="auto">
              <a:spcBef>
                <a:spcPts val="0"/>
              </a:spcBef>
              <a:spcAft>
                <a:spcPts val="0"/>
              </a:spcAft>
              <a:defRPr sz="1300" smtClean="0">
                <a:solidFill>
                  <a:schemeClr val="tx1">
                    <a:tint val="75000"/>
                  </a:schemeClr>
                </a:solidFill>
                <a:latin typeface="+mn-lt"/>
                <a:cs typeface="+mn-cs"/>
              </a:defRPr>
            </a:lvl1pPr>
          </a:lstStyle>
          <a:p>
            <a:pPr>
              <a:defRPr/>
            </a:pPr>
            <a:fld id="{518194FB-6EE1-4E47-9E6D-533A022690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25317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61594" rtl="0" fontAlgn="base">
        <a:spcBef>
          <a:spcPct val="0"/>
        </a:spcBef>
        <a:spcAft>
          <a:spcPct val="0"/>
        </a:spcAft>
        <a:defRPr sz="4700" kern="1200">
          <a:solidFill>
            <a:schemeClr val="tx1"/>
          </a:solidFill>
          <a:latin typeface="+mj-lt"/>
          <a:ea typeface="+mj-ea"/>
          <a:cs typeface="+mj-cs"/>
        </a:defRPr>
      </a:lvl1pPr>
      <a:lvl2pPr algn="ctr" defTabSz="961594" rtl="0" fontAlgn="base">
        <a:spcBef>
          <a:spcPct val="0"/>
        </a:spcBef>
        <a:spcAft>
          <a:spcPct val="0"/>
        </a:spcAft>
        <a:defRPr sz="4700">
          <a:solidFill>
            <a:schemeClr val="tx1"/>
          </a:solidFill>
          <a:latin typeface="Calibri" pitchFamily="34" charset="0"/>
        </a:defRPr>
      </a:lvl2pPr>
      <a:lvl3pPr algn="ctr" defTabSz="961594" rtl="0" fontAlgn="base">
        <a:spcBef>
          <a:spcPct val="0"/>
        </a:spcBef>
        <a:spcAft>
          <a:spcPct val="0"/>
        </a:spcAft>
        <a:defRPr sz="4700">
          <a:solidFill>
            <a:schemeClr val="tx1"/>
          </a:solidFill>
          <a:latin typeface="Calibri" pitchFamily="34" charset="0"/>
        </a:defRPr>
      </a:lvl3pPr>
      <a:lvl4pPr algn="ctr" defTabSz="961594" rtl="0" fontAlgn="base">
        <a:spcBef>
          <a:spcPct val="0"/>
        </a:spcBef>
        <a:spcAft>
          <a:spcPct val="0"/>
        </a:spcAft>
        <a:defRPr sz="4700">
          <a:solidFill>
            <a:schemeClr val="tx1"/>
          </a:solidFill>
          <a:latin typeface="Calibri" pitchFamily="34" charset="0"/>
        </a:defRPr>
      </a:lvl4pPr>
      <a:lvl5pPr algn="ctr" defTabSz="961594" rtl="0" fontAlgn="base">
        <a:spcBef>
          <a:spcPct val="0"/>
        </a:spcBef>
        <a:spcAft>
          <a:spcPct val="0"/>
        </a:spcAft>
        <a:defRPr sz="4700">
          <a:solidFill>
            <a:schemeClr val="tx1"/>
          </a:solidFill>
          <a:latin typeface="Calibri" pitchFamily="34" charset="0"/>
        </a:defRPr>
      </a:lvl5pPr>
      <a:lvl6pPr marL="455494" algn="ctr" defTabSz="961594" rtl="0" fontAlgn="base">
        <a:spcBef>
          <a:spcPct val="0"/>
        </a:spcBef>
        <a:spcAft>
          <a:spcPct val="0"/>
        </a:spcAft>
        <a:defRPr sz="4700">
          <a:solidFill>
            <a:schemeClr val="tx1"/>
          </a:solidFill>
          <a:latin typeface="Calibri" pitchFamily="34" charset="0"/>
        </a:defRPr>
      </a:lvl6pPr>
      <a:lvl7pPr marL="910981" algn="ctr" defTabSz="961594" rtl="0" fontAlgn="base">
        <a:spcBef>
          <a:spcPct val="0"/>
        </a:spcBef>
        <a:spcAft>
          <a:spcPct val="0"/>
        </a:spcAft>
        <a:defRPr sz="4700">
          <a:solidFill>
            <a:schemeClr val="tx1"/>
          </a:solidFill>
          <a:latin typeface="Calibri" pitchFamily="34" charset="0"/>
        </a:defRPr>
      </a:lvl7pPr>
      <a:lvl8pPr marL="1366474" algn="ctr" defTabSz="961594" rtl="0" fontAlgn="base">
        <a:spcBef>
          <a:spcPct val="0"/>
        </a:spcBef>
        <a:spcAft>
          <a:spcPct val="0"/>
        </a:spcAft>
        <a:defRPr sz="4700">
          <a:solidFill>
            <a:schemeClr val="tx1"/>
          </a:solidFill>
          <a:latin typeface="Calibri" pitchFamily="34" charset="0"/>
        </a:defRPr>
      </a:lvl8pPr>
      <a:lvl9pPr marL="1821967" algn="ctr" defTabSz="961594" rtl="0" fontAlgn="base">
        <a:spcBef>
          <a:spcPct val="0"/>
        </a:spcBef>
        <a:spcAft>
          <a:spcPct val="0"/>
        </a:spcAft>
        <a:defRPr sz="4700">
          <a:solidFill>
            <a:schemeClr val="tx1"/>
          </a:solidFill>
          <a:latin typeface="Calibri" pitchFamily="34" charset="0"/>
        </a:defRPr>
      </a:lvl9pPr>
    </p:titleStyle>
    <p:bodyStyle>
      <a:lvl1pPr marL="360597" indent="-360597" algn="l" defTabSz="961594" rtl="0" fontAlgn="base">
        <a:spcBef>
          <a:spcPct val="20000"/>
        </a:spcBef>
        <a:spcAft>
          <a:spcPct val="0"/>
        </a:spcAft>
        <a:buFont typeface="Arial" charset="0"/>
        <a:buChar char="•"/>
        <a:defRPr sz="3400" kern="1200">
          <a:solidFill>
            <a:schemeClr val="tx1"/>
          </a:solidFill>
          <a:latin typeface="+mn-lt"/>
          <a:ea typeface="+mn-ea"/>
          <a:cs typeface="+mn-cs"/>
        </a:defRPr>
      </a:lvl1pPr>
      <a:lvl2pPr marL="781296" indent="-300500" algn="l" defTabSz="961594" rtl="0" fontAlgn="base">
        <a:spcBef>
          <a:spcPct val="20000"/>
        </a:spcBef>
        <a:spcAft>
          <a:spcPct val="0"/>
        </a:spcAft>
        <a:buFont typeface="Arial" charset="0"/>
        <a:buChar char="–"/>
        <a:defRPr sz="3000" kern="1200">
          <a:solidFill>
            <a:schemeClr val="tx1"/>
          </a:solidFill>
          <a:latin typeface="+mn-lt"/>
          <a:ea typeface="+mn-ea"/>
          <a:cs typeface="+mn-cs"/>
        </a:defRPr>
      </a:lvl2pPr>
      <a:lvl3pPr marL="1201991" indent="-240401" algn="l" defTabSz="961594" rtl="0" fontAlgn="base">
        <a:spcBef>
          <a:spcPct val="20000"/>
        </a:spcBef>
        <a:spcAft>
          <a:spcPct val="0"/>
        </a:spcAft>
        <a:buFont typeface="Arial" charset="0"/>
        <a:buChar char="•"/>
        <a:defRPr sz="2500" kern="1200">
          <a:solidFill>
            <a:schemeClr val="tx1"/>
          </a:solidFill>
          <a:latin typeface="+mn-lt"/>
          <a:ea typeface="+mn-ea"/>
          <a:cs typeface="+mn-cs"/>
        </a:defRPr>
      </a:lvl3pPr>
      <a:lvl4pPr marL="1684375" indent="-240401" algn="l" defTabSz="961594" rtl="0" fontAlgn="base">
        <a:spcBef>
          <a:spcPct val="20000"/>
        </a:spcBef>
        <a:spcAft>
          <a:spcPct val="0"/>
        </a:spcAft>
        <a:buFont typeface="Arial" charset="0"/>
        <a:buChar char="–"/>
        <a:defRPr sz="2100" kern="1200">
          <a:solidFill>
            <a:schemeClr val="tx1"/>
          </a:solidFill>
          <a:latin typeface="+mn-lt"/>
          <a:ea typeface="+mn-ea"/>
          <a:cs typeface="+mn-cs"/>
        </a:defRPr>
      </a:lvl4pPr>
      <a:lvl5pPr marL="2165167" indent="-240401" algn="l" defTabSz="961594" rtl="0" fontAlgn="base">
        <a:spcBef>
          <a:spcPct val="20000"/>
        </a:spcBef>
        <a:spcAft>
          <a:spcPct val="0"/>
        </a:spcAft>
        <a:buFont typeface="Arial" charset="0"/>
        <a:buChar char="»"/>
        <a:defRPr sz="2100" kern="1200">
          <a:solidFill>
            <a:schemeClr val="tx1"/>
          </a:solidFill>
          <a:latin typeface="+mn-lt"/>
          <a:ea typeface="+mn-ea"/>
          <a:cs typeface="+mn-cs"/>
        </a:defRPr>
      </a:lvl5pPr>
      <a:lvl6pPr marL="2647075" indent="-240646" algn="l" defTabSz="96257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8362" indent="-240646" algn="l" defTabSz="96257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9646" indent="-240646" algn="l" defTabSz="96257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0932" indent="-240646" algn="l" defTabSz="96257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2570" rtl="0" eaLnBrk="1" latinLnBrk="0" hangingPunct="1">
        <a:defRPr sz="1900" kern="1200">
          <a:solidFill>
            <a:schemeClr val="tx1"/>
          </a:solidFill>
          <a:latin typeface="+mn-lt"/>
          <a:ea typeface="+mn-ea"/>
          <a:cs typeface="+mn-cs"/>
        </a:defRPr>
      </a:lvl1pPr>
      <a:lvl2pPr marL="481284" algn="l" defTabSz="962570" rtl="0" eaLnBrk="1" latinLnBrk="0" hangingPunct="1">
        <a:defRPr sz="1900" kern="1200">
          <a:solidFill>
            <a:schemeClr val="tx1"/>
          </a:solidFill>
          <a:latin typeface="+mn-lt"/>
          <a:ea typeface="+mn-ea"/>
          <a:cs typeface="+mn-cs"/>
        </a:defRPr>
      </a:lvl2pPr>
      <a:lvl3pPr marL="962570" algn="l" defTabSz="962570" rtl="0" eaLnBrk="1" latinLnBrk="0" hangingPunct="1">
        <a:defRPr sz="1900" kern="1200">
          <a:solidFill>
            <a:schemeClr val="tx1"/>
          </a:solidFill>
          <a:latin typeface="+mn-lt"/>
          <a:ea typeface="+mn-ea"/>
          <a:cs typeface="+mn-cs"/>
        </a:defRPr>
      </a:lvl3pPr>
      <a:lvl4pPr marL="1443848" algn="l" defTabSz="962570" rtl="0" eaLnBrk="1" latinLnBrk="0" hangingPunct="1">
        <a:defRPr sz="1900" kern="1200">
          <a:solidFill>
            <a:schemeClr val="tx1"/>
          </a:solidFill>
          <a:latin typeface="+mn-lt"/>
          <a:ea typeface="+mn-ea"/>
          <a:cs typeface="+mn-cs"/>
        </a:defRPr>
      </a:lvl4pPr>
      <a:lvl5pPr marL="1925143" algn="l" defTabSz="962570" rtl="0" eaLnBrk="1" latinLnBrk="0" hangingPunct="1">
        <a:defRPr sz="1900" kern="1200">
          <a:solidFill>
            <a:schemeClr val="tx1"/>
          </a:solidFill>
          <a:latin typeface="+mn-lt"/>
          <a:ea typeface="+mn-ea"/>
          <a:cs typeface="+mn-cs"/>
        </a:defRPr>
      </a:lvl5pPr>
      <a:lvl6pPr marL="2406431" algn="l" defTabSz="962570" rtl="0" eaLnBrk="1" latinLnBrk="0" hangingPunct="1">
        <a:defRPr sz="1900" kern="1200">
          <a:solidFill>
            <a:schemeClr val="tx1"/>
          </a:solidFill>
          <a:latin typeface="+mn-lt"/>
          <a:ea typeface="+mn-ea"/>
          <a:cs typeface="+mn-cs"/>
        </a:defRPr>
      </a:lvl6pPr>
      <a:lvl7pPr marL="2887708" algn="l" defTabSz="962570" rtl="0" eaLnBrk="1" latinLnBrk="0" hangingPunct="1">
        <a:defRPr sz="1900" kern="1200">
          <a:solidFill>
            <a:schemeClr val="tx1"/>
          </a:solidFill>
          <a:latin typeface="+mn-lt"/>
          <a:ea typeface="+mn-ea"/>
          <a:cs typeface="+mn-cs"/>
        </a:defRPr>
      </a:lvl7pPr>
      <a:lvl8pPr marL="3369003" algn="l" defTabSz="962570" rtl="0" eaLnBrk="1" latinLnBrk="0" hangingPunct="1">
        <a:defRPr sz="1900" kern="1200">
          <a:solidFill>
            <a:schemeClr val="tx1"/>
          </a:solidFill>
          <a:latin typeface="+mn-lt"/>
          <a:ea typeface="+mn-ea"/>
          <a:cs typeface="+mn-cs"/>
        </a:defRPr>
      </a:lvl8pPr>
      <a:lvl9pPr marL="3850290" algn="l" defTabSz="96257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Microsoft_Excel_97-2003_Worksheet4.xls"/><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e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Microsoft_Excel_97-2003_Worksheet5.xls"/><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2.xls"/><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e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Microsoft_Excel_97-2003_Worksheet3.xls"/><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pPr defTabSz="961594"/>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defTabSz="961594"/>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prstClr val="white"/>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defTabSz="961594" eaLnBrk="0" hangingPunct="0">
              <a:spcBef>
                <a:spcPct val="50000"/>
              </a:spcBef>
              <a:defRPr/>
            </a:pPr>
            <a:r>
              <a:rPr lang="en-US" sz="1800" b="1" dirty="0">
                <a:solidFill>
                  <a:prstClr val="white"/>
                </a:solidFill>
              </a:rPr>
              <a:t>  </a:t>
            </a:r>
            <a:r>
              <a:rPr lang="en-US" sz="1800" dirty="0">
                <a:solidFill>
                  <a:prstClr val="white"/>
                </a:solidFill>
                <a:latin typeface="Calibri"/>
              </a:rPr>
              <a:t>As of 31 MAR 16</a:t>
            </a:r>
          </a:p>
        </p:txBody>
      </p:sp>
      <p:sp>
        <p:nvSpPr>
          <p:cNvPr id="10" name="TextBox 9"/>
          <p:cNvSpPr txBox="1"/>
          <p:nvPr/>
        </p:nvSpPr>
        <p:spPr>
          <a:xfrm>
            <a:off x="240030" y="1295718"/>
            <a:ext cx="9241155" cy="492443"/>
          </a:xfrm>
          <a:prstGeom prst="rect">
            <a:avLst/>
          </a:prstGeom>
          <a:noFill/>
        </p:spPr>
        <p:txBody>
          <a:bodyPr wrap="square" lIns="96661" tIns="48331" rIns="96661" bIns="48331" rtlCol="0">
            <a:spAutoFit/>
          </a:bodyPr>
          <a:lstStyle/>
          <a:p>
            <a:pPr algn="ctr" defTabSz="961594"/>
            <a:r>
              <a:rPr lang="en-US" sz="2500" b="1" dirty="0">
                <a:solidFill>
                  <a:prstClr val="black"/>
                </a:solidFill>
              </a:rPr>
              <a:t>Veterans’ Homes Update </a:t>
            </a:r>
          </a:p>
        </p:txBody>
      </p:sp>
      <p:sp>
        <p:nvSpPr>
          <p:cNvPr id="11" name="Rectangle 10"/>
          <p:cNvSpPr/>
          <p:nvPr/>
        </p:nvSpPr>
        <p:spPr>
          <a:xfrm>
            <a:off x="160020" y="2514664"/>
            <a:ext cx="9321165" cy="2467485"/>
          </a:xfrm>
          <a:prstGeom prst="rect">
            <a:avLst/>
          </a:prstGeom>
        </p:spPr>
        <p:txBody>
          <a:bodyPr wrap="square" lIns="96661" tIns="48331" rIns="96661" bIns="48331">
            <a:spAutoFit/>
          </a:bodyPr>
          <a:lstStyle/>
          <a:p>
            <a:pPr algn="ctr" defTabSz="961594"/>
            <a:r>
              <a:rPr lang="en-US" sz="2100" b="1" dirty="0">
                <a:solidFill>
                  <a:prstClr val="black"/>
                </a:solidFill>
              </a:rPr>
              <a:t>Licensure Update Gino J. Merli Veterans’ Center (GMVC) -  Scranton PA</a:t>
            </a:r>
          </a:p>
          <a:p>
            <a:pPr defTabSz="961594"/>
            <a:endParaRPr lang="en-US" dirty="0" smtClean="0">
              <a:solidFill>
                <a:prstClr val="black"/>
              </a:solidFill>
            </a:endParaRPr>
          </a:p>
          <a:p>
            <a:pPr defTabSz="961594"/>
            <a:r>
              <a:rPr lang="en-US" dirty="0" smtClean="0">
                <a:solidFill>
                  <a:prstClr val="black"/>
                </a:solidFill>
              </a:rPr>
              <a:t>GMVC completed their annual recertification survey on March 18, 2016.  </a:t>
            </a:r>
          </a:p>
          <a:p>
            <a:pPr defTabSz="961594"/>
            <a:r>
              <a:rPr lang="en-US" dirty="0" smtClean="0">
                <a:solidFill>
                  <a:prstClr val="black"/>
                </a:solidFill>
              </a:rPr>
              <a:t>  </a:t>
            </a:r>
          </a:p>
          <a:p>
            <a:pPr defTabSz="961594"/>
            <a:r>
              <a:rPr lang="en-US" dirty="0" smtClean="0">
                <a:solidFill>
                  <a:prstClr val="black"/>
                </a:solidFill>
              </a:rPr>
              <a:t>Continuing as part of the DOH recommendations the consulting company “LW Consulting” remains at the facility working with GMVC to attain compliance with regulatory licensure.  </a:t>
            </a:r>
          </a:p>
          <a:p>
            <a:pPr defTabSz="961594"/>
            <a:endParaRPr lang="en-US" dirty="0">
              <a:solidFill>
                <a:prstClr val="black"/>
              </a:solidFill>
            </a:endParaRPr>
          </a:p>
        </p:txBody>
      </p:sp>
    </p:spTree>
    <p:extLst>
      <p:ext uri="{BB962C8B-B14F-4D97-AF65-F5344CB8AC3E}">
        <p14:creationId xmlns:p14="http://schemas.microsoft.com/office/powerpoint/2010/main" val="3709337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4100"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4101"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4102"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4103"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4104"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4105"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4114"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DISABLED VETERANS TAX EXEMPTION PROGRAM</a:t>
              </a:r>
            </a:p>
          </p:txBody>
        </p:sp>
      </p:grpSp>
      <p:sp>
        <p:nvSpPr>
          <p:cNvPr id="4108"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41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4111"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41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19800"/>
              <a:ext cx="2140330"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22 MAR 2016</a:t>
              </a:r>
              <a:endParaRPr lang="en-US" dirty="0">
                <a:solidFill>
                  <a:schemeClr val="bg1"/>
                </a:solidFill>
                <a:latin typeface="Times New Roman" pitchFamily="18" charset="0"/>
                <a:cs typeface="Times New Roman" pitchFamily="18" charset="0"/>
              </a:endParaRPr>
            </a:p>
          </p:txBody>
        </p:sp>
      </p:grpSp>
      <p:graphicFrame>
        <p:nvGraphicFramePr>
          <p:cNvPr id="4098" name="Chart 5"/>
          <p:cNvGraphicFramePr>
            <a:graphicFrameLocks/>
          </p:cNvGraphicFramePr>
          <p:nvPr>
            <p:extLst>
              <p:ext uri="{D42A27DB-BD31-4B8C-83A1-F6EECF244321}">
                <p14:modId xmlns:p14="http://schemas.microsoft.com/office/powerpoint/2010/main" val="1326305565"/>
              </p:ext>
            </p:extLst>
          </p:nvPr>
        </p:nvGraphicFramePr>
        <p:xfrm>
          <a:off x="400050" y="1137920"/>
          <a:ext cx="9016127" cy="4372187"/>
        </p:xfrm>
        <a:graphic>
          <a:graphicData uri="http://schemas.openxmlformats.org/presentationml/2006/ole">
            <mc:AlternateContent xmlns:mc="http://schemas.openxmlformats.org/markup-compatibility/2006">
              <mc:Choice xmlns:v="urn:schemas-microsoft-com:vml" Requires="v">
                <p:oleObj spid="_x0000_s41987" name="Worksheet" r:id="rId5" imgW="7667743" imgH="2724253" progId="Excel.Sheet.8">
                  <p:embed/>
                </p:oleObj>
              </mc:Choice>
              <mc:Fallback>
                <p:oleObj name="Worksheet" r:id="rId5" imgW="7667743" imgH="2724253" progId="Excel.Sheet.8">
                  <p:embed/>
                  <p:pic>
                    <p:nvPicPr>
                      <p:cNvPr id="0" name=""/>
                      <p:cNvPicPr>
                        <a:picLocks noChangeArrowheads="1"/>
                      </p:cNvPicPr>
                      <p:nvPr/>
                    </p:nvPicPr>
                    <p:blipFill>
                      <a:blip r:embed="rId6"/>
                      <a:srcRect/>
                      <a:stretch>
                        <a:fillRect/>
                      </a:stretch>
                    </p:blipFill>
                    <p:spPr bwMode="auto">
                      <a:xfrm>
                        <a:off x="400050" y="1137920"/>
                        <a:ext cx="9016127" cy="4372187"/>
                      </a:xfrm>
                      <a:prstGeom prst="rect">
                        <a:avLst/>
                      </a:prstGeom>
                      <a:noFill/>
                    </p:spPr>
                  </p:pic>
                </p:oleObj>
              </mc:Fallback>
            </mc:AlternateContent>
          </a:graphicData>
        </a:graphic>
      </p:graphicFrame>
    </p:spTree>
    <p:extLst>
      <p:ext uri="{BB962C8B-B14F-4D97-AF65-F5344CB8AC3E}">
        <p14:creationId xmlns:p14="http://schemas.microsoft.com/office/powerpoint/2010/main" val="1905230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26" descr="Military Vet logo banner"/>
          <p:cNvPicPr>
            <a:picLocks noChangeAspect="1" noChangeArrowheads="1"/>
          </p:cNvPicPr>
          <p:nvPr/>
        </p:nvPicPr>
        <p:blipFill>
          <a:blip r:embed="rId4" cstate="print"/>
          <a:srcRect/>
          <a:stretch>
            <a:fillRect/>
          </a:stretch>
        </p:blipFill>
        <p:spPr bwMode="auto">
          <a:xfrm>
            <a:off x="478394" y="406400"/>
            <a:ext cx="8644414" cy="692574"/>
          </a:xfrm>
          <a:prstGeom prst="rect">
            <a:avLst/>
          </a:prstGeom>
          <a:noFill/>
          <a:ln w="9525">
            <a:noFill/>
            <a:miter lim="800000"/>
            <a:headEnd/>
            <a:tailEnd/>
          </a:ln>
        </p:spPr>
      </p:pic>
      <p:pic>
        <p:nvPicPr>
          <p:cNvPr id="5124" name="Picture 25" descr="red bottom banner"/>
          <p:cNvPicPr>
            <a:picLocks noChangeAspect="1" noChangeArrowheads="1"/>
          </p:cNvPicPr>
          <p:nvPr/>
        </p:nvPicPr>
        <p:blipFill>
          <a:blip r:embed="rId5" cstate="print"/>
          <a:srcRect/>
          <a:stretch>
            <a:fillRect/>
          </a:stretch>
        </p:blipFill>
        <p:spPr bwMode="auto">
          <a:xfrm>
            <a:off x="480060" y="6343227"/>
            <a:ext cx="8801100" cy="403013"/>
          </a:xfrm>
          <a:prstGeom prst="rect">
            <a:avLst/>
          </a:prstGeom>
          <a:noFill/>
          <a:ln w="9525">
            <a:noFill/>
            <a:miter lim="800000"/>
            <a:headEnd/>
            <a:tailEnd/>
          </a:ln>
        </p:spPr>
      </p:pic>
      <p:sp>
        <p:nvSpPr>
          <p:cNvPr id="5125"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5126"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5127"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5128"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5129"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5139" name="Picture 26" descr="Military Vet logo banner"/>
            <p:cNvPicPr>
              <a:picLocks noChangeAspect="1" noChangeArrowheads="1"/>
            </p:cNvPicPr>
            <p:nvPr/>
          </p:nvPicPr>
          <p:blipFill>
            <a:blip r:embed="rId4"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DISABLED VETERANS’ RETX PROGRAM</a:t>
              </a:r>
            </a:p>
          </p:txBody>
        </p:sp>
      </p:grpSp>
      <p:sp>
        <p:nvSpPr>
          <p:cNvPr id="5132"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689420"/>
            <a:chOff x="457200" y="6019799"/>
            <a:chExt cx="8382000" cy="646549"/>
          </a:xfrm>
        </p:grpSpPr>
        <p:pic>
          <p:nvPicPr>
            <p:cNvPr id="5135" name="Picture 25" descr="red bottom banner"/>
            <p:cNvPicPr>
              <a:picLocks noChangeAspect="1" noChangeArrowheads="1"/>
            </p:cNvPicPr>
            <p:nvPr/>
          </p:nvPicPr>
          <p:blipFill>
            <a:blip r:embed="rId5" cstate="print"/>
            <a:srcRect/>
            <a:stretch>
              <a:fillRect/>
            </a:stretch>
          </p:blipFill>
          <p:spPr bwMode="auto">
            <a:xfrm>
              <a:off x="457200" y="6022975"/>
              <a:ext cx="8382000" cy="377825"/>
            </a:xfrm>
            <a:prstGeom prst="rect">
              <a:avLst/>
            </a:prstGeom>
            <a:noFill/>
            <a:ln w="9525">
              <a:noFill/>
              <a:miter lim="800000"/>
              <a:headEnd/>
              <a:tailEnd/>
            </a:ln>
          </p:spPr>
        </p:pic>
        <p:sp>
          <p:nvSpPr>
            <p:cNvPr id="513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513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19799"/>
              <a:ext cx="2140330" cy="646549"/>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22 MAR 2016</a:t>
              </a:r>
              <a:endParaRPr lang="en-US" dirty="0">
                <a:solidFill>
                  <a:schemeClr val="bg1"/>
                </a:solidFill>
                <a:latin typeface="Times New Roman" pitchFamily="18" charset="0"/>
                <a:cs typeface="Times New Roman" pitchFamily="18" charset="0"/>
              </a:endParaRPr>
            </a:p>
            <a:p>
              <a:pPr>
                <a:defRPr/>
              </a:pPr>
              <a:r>
                <a:rPr lang="en-US" dirty="0">
                  <a:solidFill>
                    <a:schemeClr val="bg1"/>
                  </a:solidFill>
                  <a:latin typeface="+mn-lt"/>
                  <a:cs typeface="Arial" pitchFamily="34" charset="0"/>
                </a:rPr>
                <a:t> MAY 14</a:t>
              </a:r>
              <a:endParaRPr lang="en-US" dirty="0">
                <a:solidFill>
                  <a:schemeClr val="bg1"/>
                </a:solidFill>
                <a:latin typeface="+mn-lt"/>
              </a:endParaRPr>
            </a:p>
          </p:txBody>
        </p:sp>
      </p:grpSp>
      <p:sp>
        <p:nvSpPr>
          <p:cNvPr id="21" name="TextBox 5"/>
          <p:cNvSpPr txBox="1">
            <a:spLocks noChangeArrowheads="1"/>
          </p:cNvSpPr>
          <p:nvPr/>
        </p:nvSpPr>
        <p:spPr bwMode="auto">
          <a:xfrm>
            <a:off x="400050" y="5933440"/>
            <a:ext cx="8481060" cy="360681"/>
          </a:xfrm>
          <a:prstGeom prst="rect">
            <a:avLst/>
          </a:prstGeom>
          <a:noFill/>
          <a:ln w="9525">
            <a:noFill/>
            <a:miter lim="800000"/>
            <a:headEnd/>
            <a:tailEnd/>
          </a:ln>
        </p:spPr>
        <p:txBody>
          <a:bodyPr lIns="96661" tIns="48331" rIns="96661" bIns="48331">
            <a:spAutoFit/>
          </a:bodyPr>
          <a:lstStyle/>
          <a:p>
            <a:pPr algn="ctr">
              <a:defRPr/>
            </a:pPr>
            <a:r>
              <a:rPr lang="en-US" sz="1700" dirty="0">
                <a:latin typeface="+mn-lt"/>
              </a:rPr>
              <a:t>*</a:t>
            </a:r>
            <a:r>
              <a:rPr lang="en-US" sz="1700" dirty="0"/>
              <a:t>488</a:t>
            </a:r>
            <a:r>
              <a:rPr lang="en-US" sz="1500" dirty="0">
                <a:latin typeface="+mn-lt"/>
              </a:rPr>
              <a:t> Applications Received since </a:t>
            </a:r>
            <a:r>
              <a:rPr lang="en-US" sz="1500" dirty="0"/>
              <a:t>Jan 23</a:t>
            </a:r>
            <a:r>
              <a:rPr lang="en-US" sz="1500" dirty="0">
                <a:latin typeface="+mn-lt"/>
              </a:rPr>
              <a:t>, 2015</a:t>
            </a:r>
          </a:p>
        </p:txBody>
      </p:sp>
      <p:graphicFrame>
        <p:nvGraphicFramePr>
          <p:cNvPr id="5122" name="Content Placeholder 3"/>
          <p:cNvGraphicFramePr>
            <a:graphicFrameLocks noGrp="1"/>
          </p:cNvGraphicFramePr>
          <p:nvPr>
            <p:extLst>
              <p:ext uri="{D42A27DB-BD31-4B8C-83A1-F6EECF244321}">
                <p14:modId xmlns:p14="http://schemas.microsoft.com/office/powerpoint/2010/main" val="1575586013"/>
              </p:ext>
            </p:extLst>
          </p:nvPr>
        </p:nvGraphicFramePr>
        <p:xfrm>
          <a:off x="318374" y="1219201"/>
          <a:ext cx="8886110" cy="4812453"/>
        </p:xfrm>
        <a:graphic>
          <a:graphicData uri="http://schemas.openxmlformats.org/presentationml/2006/ole">
            <mc:AlternateContent xmlns:mc="http://schemas.openxmlformats.org/markup-compatibility/2006">
              <mc:Choice xmlns:v="urn:schemas-microsoft-com:vml" Requires="v">
                <p:oleObj spid="_x0000_s43011" name="Worksheet" r:id="rId6" imgW="6991249" imgH="2819358" progId="Excel.Sheet.8">
                  <p:embed/>
                </p:oleObj>
              </mc:Choice>
              <mc:Fallback>
                <p:oleObj name="Worksheet" r:id="rId6" imgW="6991249" imgH="2819358" progId="Excel.Sheet.8">
                  <p:embed/>
                  <p:pic>
                    <p:nvPicPr>
                      <p:cNvPr id="0" name=""/>
                      <p:cNvPicPr>
                        <a:picLocks noGrp="1" noChangeArrowheads="1"/>
                      </p:cNvPicPr>
                      <p:nvPr/>
                    </p:nvPicPr>
                    <p:blipFill>
                      <a:blip r:embed="rId7"/>
                      <a:srcRect/>
                      <a:stretch>
                        <a:fillRect/>
                      </a:stretch>
                    </p:blipFill>
                    <p:spPr bwMode="auto">
                      <a:xfrm>
                        <a:off x="318374" y="1219201"/>
                        <a:ext cx="8886110" cy="4812453"/>
                      </a:xfrm>
                      <a:prstGeom prst="rect">
                        <a:avLst/>
                      </a:prstGeom>
                      <a:noFill/>
                    </p:spPr>
                  </p:pic>
                </p:oleObj>
              </mc:Fallback>
            </mc:AlternateContent>
          </a:graphicData>
        </a:graphic>
      </p:graphicFrame>
    </p:spTree>
    <p:extLst>
      <p:ext uri="{BB962C8B-B14F-4D97-AF65-F5344CB8AC3E}">
        <p14:creationId xmlns:p14="http://schemas.microsoft.com/office/powerpoint/2010/main" val="2581415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pic>
        <p:nvPicPr>
          <p:cNvPr id="15363" name="Picture 25" descr="red bottom banner"/>
          <p:cNvPicPr>
            <a:picLocks noChangeAspect="1" noChangeArrowheads="1"/>
          </p:cNvPicPr>
          <p:nvPr/>
        </p:nvPicPr>
        <p:blipFill>
          <a:blip r:embed="rId3" cstate="print"/>
          <a:srcRect/>
          <a:stretch>
            <a:fillRect/>
          </a:stretch>
        </p:blipFill>
        <p:spPr bwMode="auto">
          <a:xfrm>
            <a:off x="480060" y="6343227"/>
            <a:ext cx="8801100" cy="403013"/>
          </a:xfrm>
          <a:prstGeom prst="rect">
            <a:avLst/>
          </a:prstGeom>
          <a:noFill/>
          <a:ln w="9525">
            <a:noFill/>
            <a:miter lim="800000"/>
            <a:headEnd/>
            <a:tailEnd/>
          </a:ln>
        </p:spPr>
      </p:pic>
      <p:sp>
        <p:nvSpPr>
          <p:cNvPr id="15364"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5365"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5366"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5367"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5368"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5379"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PERSIAN GULF VETERANS BENEFIT PROGRAM</a:t>
              </a:r>
            </a:p>
          </p:txBody>
        </p:sp>
      </p:grpSp>
      <p:grpSp>
        <p:nvGrpSpPr>
          <p:cNvPr id="3" name="Group 14"/>
          <p:cNvGrpSpPr>
            <a:grpSpLocks/>
          </p:cNvGrpSpPr>
          <p:nvPr/>
        </p:nvGrpSpPr>
        <p:grpSpPr bwMode="auto">
          <a:xfrm>
            <a:off x="480060" y="6421120"/>
            <a:ext cx="8801100" cy="406400"/>
            <a:chOff x="457200" y="6019800"/>
            <a:chExt cx="8382000" cy="381000"/>
          </a:xfrm>
        </p:grpSpPr>
        <p:pic>
          <p:nvPicPr>
            <p:cNvPr id="15375"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5376" name="Rectangle 8"/>
            <p:cNvSpPr>
              <a:spLocks noChangeArrowheads="1"/>
            </p:cNvSpPr>
            <p:nvPr/>
          </p:nvSpPr>
          <p:spPr bwMode="auto">
            <a:xfrm>
              <a:off x="76962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537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85775" y="6019800"/>
              <a:ext cx="2140330"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22 MAR 2016</a:t>
              </a:r>
              <a:endParaRPr lang="en-US" dirty="0">
                <a:solidFill>
                  <a:schemeClr val="bg1"/>
                </a:solidFill>
                <a:latin typeface="Times New Roman" pitchFamily="18" charset="0"/>
                <a:cs typeface="Times New Roman" pitchFamily="18" charset="0"/>
              </a:endParaRPr>
            </a:p>
          </p:txBody>
        </p:sp>
      </p:grpSp>
      <p:sp>
        <p:nvSpPr>
          <p:cNvPr id="21" name="Text Box 4"/>
          <p:cNvSpPr txBox="1">
            <a:spLocks noChangeArrowheads="1"/>
          </p:cNvSpPr>
          <p:nvPr/>
        </p:nvSpPr>
        <p:spPr bwMode="auto">
          <a:xfrm>
            <a:off x="1680210" y="1432561"/>
            <a:ext cx="6400800" cy="4825925"/>
          </a:xfrm>
          <a:prstGeom prst="rect">
            <a:avLst/>
          </a:prstGeom>
          <a:noFill/>
          <a:ln w="9525">
            <a:noFill/>
            <a:miter lim="800000"/>
            <a:headEnd/>
            <a:tailEnd/>
          </a:ln>
        </p:spPr>
        <p:txBody>
          <a:bodyPr lIns="96651" tIns="48325" rIns="96651" bIns="48325">
            <a:spAutoFit/>
          </a:bodyPr>
          <a:lstStyle/>
          <a:p>
            <a:pPr>
              <a:lnSpc>
                <a:spcPct val="120000"/>
              </a:lnSpc>
              <a:spcBef>
                <a:spcPct val="0"/>
              </a:spcBef>
            </a:pPr>
            <a:r>
              <a:rPr lang="en-US" altLang="en-US" sz="2500" b="1" dirty="0">
                <a:solidFill>
                  <a:srgbClr val="000000"/>
                </a:solidFill>
                <a:latin typeface="Times New Roman" pitchFamily="18" charset="0"/>
              </a:rPr>
              <a:t>Total Applications:  	11,864</a:t>
            </a:r>
          </a:p>
          <a:p>
            <a:pPr>
              <a:lnSpc>
                <a:spcPct val="120000"/>
              </a:lnSpc>
              <a:spcBef>
                <a:spcPct val="0"/>
              </a:spcBef>
            </a:pPr>
            <a:endParaRPr lang="en-US" altLang="en-US" sz="2500" b="1" dirty="0">
              <a:solidFill>
                <a:srgbClr val="000000"/>
              </a:solidFill>
              <a:latin typeface="Times New Roman" pitchFamily="18" charset="0"/>
            </a:endParaRPr>
          </a:p>
          <a:p>
            <a:pPr>
              <a:lnSpc>
                <a:spcPct val="120000"/>
              </a:lnSpc>
              <a:spcBef>
                <a:spcPct val="0"/>
              </a:spcBef>
            </a:pPr>
            <a:r>
              <a:rPr lang="en-US" altLang="en-US" sz="2500" b="1" dirty="0">
                <a:latin typeface="Times New Roman" pitchFamily="18" charset="0"/>
              </a:rPr>
              <a:t>Payments Sent:  	9,201</a:t>
            </a:r>
            <a:endParaRPr lang="en-US" altLang="en-US" sz="2500" dirty="0">
              <a:latin typeface="Times New Roman" pitchFamily="18" charset="0"/>
            </a:endParaRPr>
          </a:p>
          <a:p>
            <a:pPr>
              <a:lnSpc>
                <a:spcPct val="120000"/>
              </a:lnSpc>
              <a:spcBef>
                <a:spcPct val="0"/>
              </a:spcBef>
            </a:pPr>
            <a:endParaRPr lang="en-US" altLang="en-US" sz="2500" b="1" dirty="0">
              <a:solidFill>
                <a:srgbClr val="000000"/>
              </a:solidFill>
              <a:latin typeface="Times New Roman" pitchFamily="18" charset="0"/>
            </a:endParaRPr>
          </a:p>
          <a:p>
            <a:pPr>
              <a:lnSpc>
                <a:spcPct val="120000"/>
              </a:lnSpc>
              <a:spcBef>
                <a:spcPct val="0"/>
              </a:spcBef>
            </a:pPr>
            <a:r>
              <a:rPr lang="en-US" altLang="en-US" sz="2500" b="1" dirty="0">
                <a:solidFill>
                  <a:srgbClr val="000000"/>
                </a:solidFill>
                <a:latin typeface="Times New Roman" pitchFamily="18" charset="0"/>
              </a:rPr>
              <a:t>Total Payments:  	</a:t>
            </a:r>
            <a:r>
              <a:rPr lang="en-US" altLang="en-US" sz="2500" b="1" dirty="0">
                <a:latin typeface="Times New Roman" pitchFamily="18" charset="0"/>
              </a:rPr>
              <a:t>$3,04,662.50</a:t>
            </a:r>
            <a:endParaRPr lang="en-US" altLang="en-US" sz="2500" b="1" dirty="0">
              <a:solidFill>
                <a:srgbClr val="000000"/>
              </a:solidFill>
              <a:latin typeface="Times New Roman" pitchFamily="18" charset="0"/>
            </a:endParaRPr>
          </a:p>
          <a:p>
            <a:pPr>
              <a:lnSpc>
                <a:spcPct val="120000"/>
              </a:lnSpc>
              <a:spcBef>
                <a:spcPct val="0"/>
              </a:spcBef>
            </a:pPr>
            <a:endParaRPr lang="en-US" altLang="en-US" sz="2500" b="1" dirty="0">
              <a:solidFill>
                <a:srgbClr val="000000"/>
              </a:solidFill>
              <a:latin typeface="Times New Roman" pitchFamily="18" charset="0"/>
            </a:endParaRPr>
          </a:p>
          <a:p>
            <a:pPr>
              <a:lnSpc>
                <a:spcPct val="120000"/>
              </a:lnSpc>
              <a:spcBef>
                <a:spcPct val="0"/>
              </a:spcBef>
            </a:pPr>
            <a:r>
              <a:rPr lang="en-US" altLang="en-US" sz="2500" b="1" dirty="0">
                <a:solidFill>
                  <a:srgbClr val="000000"/>
                </a:solidFill>
                <a:latin typeface="Times New Roman" pitchFamily="18" charset="0"/>
              </a:rPr>
              <a:t>Average Payment:  	</a:t>
            </a:r>
            <a:r>
              <a:rPr lang="en-US" altLang="en-US" sz="2500" b="1" dirty="0">
                <a:latin typeface="Times New Roman" pitchFamily="18" charset="0"/>
              </a:rPr>
              <a:t>$424.37</a:t>
            </a:r>
            <a:endParaRPr lang="en-US" altLang="en-US" sz="2500" b="1" dirty="0">
              <a:solidFill>
                <a:srgbClr val="000000"/>
              </a:solidFill>
              <a:latin typeface="Times New Roman" pitchFamily="18" charset="0"/>
            </a:endParaRPr>
          </a:p>
          <a:p>
            <a:pPr>
              <a:lnSpc>
                <a:spcPct val="120000"/>
              </a:lnSpc>
              <a:spcBef>
                <a:spcPct val="0"/>
              </a:spcBef>
            </a:pPr>
            <a:endParaRPr lang="en-US" altLang="en-US" sz="2500" b="1" dirty="0">
              <a:solidFill>
                <a:srgbClr val="000000"/>
              </a:solidFill>
              <a:latin typeface="Times New Roman" pitchFamily="18" charset="0"/>
            </a:endParaRPr>
          </a:p>
          <a:p>
            <a:pPr>
              <a:lnSpc>
                <a:spcPct val="120000"/>
              </a:lnSpc>
              <a:spcBef>
                <a:spcPct val="0"/>
              </a:spcBef>
            </a:pPr>
            <a:r>
              <a:rPr lang="en-US" altLang="en-US" sz="2500" b="1" dirty="0">
                <a:solidFill>
                  <a:srgbClr val="000000"/>
                </a:solidFill>
                <a:latin typeface="Times New Roman" pitchFamily="18" charset="0"/>
              </a:rPr>
              <a:t>Average Processing Time:  5.33 days</a:t>
            </a:r>
          </a:p>
          <a:p>
            <a:pPr>
              <a:lnSpc>
                <a:spcPct val="120000"/>
              </a:lnSpc>
              <a:spcBef>
                <a:spcPct val="0"/>
              </a:spcBef>
            </a:pPr>
            <a:r>
              <a:rPr lang="en-US" altLang="en-US" sz="2500" b="1" dirty="0">
                <a:solidFill>
                  <a:srgbClr val="000000"/>
                </a:solidFill>
                <a:latin typeface="Times New Roman" pitchFamily="18" charset="0"/>
              </a:rPr>
              <a:t>					              </a:t>
            </a:r>
          </a:p>
        </p:txBody>
      </p:sp>
    </p:spTree>
    <p:extLst>
      <p:ext uri="{BB962C8B-B14F-4D97-AF65-F5344CB8AC3E}">
        <p14:creationId xmlns:p14="http://schemas.microsoft.com/office/powerpoint/2010/main" val="3340097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pic>
        <p:nvPicPr>
          <p:cNvPr id="16387" name="Picture 25" descr="red bottom banner"/>
          <p:cNvPicPr>
            <a:picLocks noChangeAspect="1" noChangeArrowheads="1"/>
          </p:cNvPicPr>
          <p:nvPr/>
        </p:nvPicPr>
        <p:blipFill>
          <a:blip r:embed="rId3" cstate="print"/>
          <a:srcRect/>
          <a:stretch>
            <a:fillRect/>
          </a:stretch>
        </p:blipFill>
        <p:spPr bwMode="auto">
          <a:xfrm>
            <a:off x="480060" y="6343227"/>
            <a:ext cx="8801100" cy="403013"/>
          </a:xfrm>
          <a:prstGeom prst="rect">
            <a:avLst/>
          </a:prstGeom>
          <a:noFill/>
          <a:ln w="9525">
            <a:noFill/>
            <a:miter lim="800000"/>
            <a:headEnd/>
            <a:tailEnd/>
          </a:ln>
        </p:spPr>
      </p:pic>
      <p:sp>
        <p:nvSpPr>
          <p:cNvPr id="16388"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6389"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6390"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6391"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6392"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6432"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MILITARY FAMILY RELIEF ASSISTANCE PROGRAM</a:t>
              </a:r>
            </a:p>
          </p:txBody>
        </p:sp>
      </p:grpSp>
      <p:sp>
        <p:nvSpPr>
          <p:cNvPr id="16395"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1642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6429"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643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30913"/>
              <a:ext cx="2142223" cy="360676"/>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22 MAR 2016</a:t>
              </a:r>
              <a:endParaRPr lang="en-US" dirty="0">
                <a:solidFill>
                  <a:schemeClr val="bg1"/>
                </a:solidFill>
                <a:latin typeface="Times New Roman" pitchFamily="18" charset="0"/>
                <a:cs typeface="Times New Roman" pitchFamily="18" charset="0"/>
              </a:endParaRPr>
            </a:p>
          </p:txBody>
        </p:sp>
      </p:grpSp>
      <p:graphicFrame>
        <p:nvGraphicFramePr>
          <p:cNvPr id="22" name="Table 21"/>
          <p:cNvGraphicFramePr>
            <a:graphicFrameLocks noGrp="1"/>
          </p:cNvGraphicFramePr>
          <p:nvPr>
            <p:extLst>
              <p:ext uri="{D42A27DB-BD31-4B8C-83A1-F6EECF244321}">
                <p14:modId xmlns:p14="http://schemas.microsoft.com/office/powerpoint/2010/main" val="2527235707"/>
              </p:ext>
            </p:extLst>
          </p:nvPr>
        </p:nvGraphicFramePr>
        <p:xfrm>
          <a:off x="481727" y="1544320"/>
          <a:ext cx="8001000" cy="3501892"/>
        </p:xfrm>
        <a:graphic>
          <a:graphicData uri="http://schemas.openxmlformats.org/drawingml/2006/table">
            <a:tbl>
              <a:tblPr>
                <a:tableStyleId>{2D5ABB26-0587-4C30-8999-92F81FD0307C}</a:tableStyleId>
              </a:tblPr>
              <a:tblGrid>
                <a:gridCol w="6279744"/>
                <a:gridCol w="1721256"/>
              </a:tblGrid>
              <a:tr h="683508">
                <a:tc gridSpan="2">
                  <a:txBody>
                    <a:bodyPr/>
                    <a:lstStyle/>
                    <a:p>
                      <a:pPr algn="ctr" fontAlgn="b"/>
                      <a:r>
                        <a:rPr lang="en-US" sz="1500" b="1" i="0" u="none" strike="noStrike" dirty="0">
                          <a:latin typeface="Arial"/>
                        </a:rPr>
                        <a:t>OVERALL MFRAP CONTRIBUTIONS - FY 2005 THRU </a:t>
                      </a:r>
                      <a:r>
                        <a:rPr lang="en-US" sz="1500" b="1" i="0" u="none" strike="noStrike" dirty="0" smtClean="0">
                          <a:latin typeface="Arial"/>
                        </a:rPr>
                        <a:t>22</a:t>
                      </a:r>
                      <a:r>
                        <a:rPr lang="en-US" sz="1500" b="1" i="0" u="none" strike="noStrike" baseline="0" dirty="0" smtClean="0">
                          <a:latin typeface="Arial"/>
                        </a:rPr>
                        <a:t> MAR </a:t>
                      </a:r>
                      <a:r>
                        <a:rPr lang="en-US" sz="1500" b="1" i="0" u="none" strike="noStrike" dirty="0" smtClean="0">
                          <a:latin typeface="Arial"/>
                        </a:rPr>
                        <a:t>2016</a:t>
                      </a:r>
                      <a:endParaRPr lang="en-US" sz="1500" b="1" i="0" u="none" strike="noStrike" dirty="0">
                        <a:latin typeface="Arial"/>
                      </a:endParaRPr>
                    </a:p>
                  </a:txBody>
                  <a:tcPr marL="10001" marR="10001" marT="10160" marB="0" anchor="ctr"/>
                </a:tc>
                <a:tc hMerge="1">
                  <a:txBody>
                    <a:bodyPr/>
                    <a:lstStyle/>
                    <a:p>
                      <a:endParaRPr lang="en-US"/>
                    </a:p>
                  </a:txBody>
                  <a:tcPr/>
                </a:tc>
              </a:tr>
              <a:tr h="454412">
                <a:tc>
                  <a:txBody>
                    <a:bodyPr/>
                    <a:lstStyle/>
                    <a:p>
                      <a:pPr algn="ctr" fontAlgn="ctr"/>
                      <a:r>
                        <a:rPr lang="en-US" sz="1500" b="0" i="0" u="none" strike="noStrike" dirty="0" smtClean="0">
                          <a:latin typeface="Arial"/>
                        </a:rPr>
                        <a:t>TOTAL PRIVATE CONTRIBUTIONS </a:t>
                      </a:r>
                      <a:endParaRPr lang="en-US" sz="1500" b="0" i="0" u="none" strike="noStrike" dirty="0">
                        <a:latin typeface="Arial"/>
                      </a:endParaRPr>
                    </a:p>
                  </a:txBody>
                  <a:tcPr marL="10001" marR="10001" marT="10160" marB="0" anchor="ctr"/>
                </a:tc>
                <a:tc>
                  <a:txBody>
                    <a:bodyPr/>
                    <a:lstStyle/>
                    <a:p>
                      <a:pPr algn="l" fontAlgn="b"/>
                      <a:r>
                        <a:rPr lang="en-US" sz="1500" b="0" i="0" u="none" strike="noStrike" dirty="0">
                          <a:latin typeface="Arial"/>
                        </a:rPr>
                        <a:t> </a:t>
                      </a:r>
                      <a:r>
                        <a:rPr lang="en-US" sz="1500" b="0" i="0" u="none" strike="noStrike" dirty="0" smtClean="0">
                          <a:latin typeface="Arial"/>
                        </a:rPr>
                        <a:t>$      116,352.43 </a:t>
                      </a:r>
                      <a:endParaRPr lang="en-US" sz="1500" b="0" i="0" u="none" strike="noStrike" dirty="0">
                        <a:latin typeface="Arial"/>
                      </a:endParaRPr>
                    </a:p>
                  </a:txBody>
                  <a:tcPr marL="10001" marR="10001" marT="10160" marB="0" anchor="ctr"/>
                </a:tc>
              </a:tr>
              <a:tr h="56896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0" i="0" u="none" strike="noStrike" dirty="0" smtClean="0">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0" i="0" u="none" strike="noStrike" dirty="0" smtClean="0">
                          <a:latin typeface="Arial"/>
                        </a:rPr>
                        <a:t>DEPT OF REVENUE - PIT DONATIONS </a:t>
                      </a:r>
                    </a:p>
                  </a:txBody>
                  <a:tcPr marL="10001" marR="10001" marT="10160" marB="0"/>
                </a:tc>
                <a:tc>
                  <a:txBody>
                    <a:bodyPr/>
                    <a:lstStyle/>
                    <a:p>
                      <a:pPr algn="l" fontAlgn="b"/>
                      <a:r>
                        <a:rPr lang="en-US" sz="1500" b="0" i="0" u="none" strike="noStrike" dirty="0">
                          <a:latin typeface="Arial"/>
                        </a:rPr>
                        <a:t> </a:t>
                      </a:r>
                      <a:r>
                        <a:rPr lang="en-US" sz="1500" b="0" i="0" u="none" strike="noStrike" dirty="0" smtClean="0">
                          <a:latin typeface="Arial"/>
                        </a:rPr>
                        <a:t>$    1,523,202.28</a:t>
                      </a:r>
                      <a:endParaRPr lang="en-US" sz="1500" b="0" i="0" u="none" strike="noStrike" dirty="0">
                        <a:latin typeface="Arial"/>
                      </a:endParaRPr>
                    </a:p>
                  </a:txBody>
                  <a:tcPr marL="10001" marR="10001" marT="10160" marB="0" anchor="ctr"/>
                </a:tc>
              </a:tr>
              <a:tr h="6502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0" i="0" u="none" strike="noStrike" dirty="0" smtClean="0">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0" i="0" u="none" strike="noStrike" dirty="0" smtClean="0">
                          <a:latin typeface="Arial"/>
                        </a:rPr>
                        <a:t>TOTAL ALL CONTRIBUTIONS - PRIVATE &amp; PIT DONATIONS</a:t>
                      </a:r>
                    </a:p>
                  </a:txBody>
                  <a:tcPr marL="10001" marR="10001" marT="1016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500" b="0" i="0" u="none" strike="noStrike" dirty="0">
                          <a:latin typeface="Arial"/>
                        </a:rPr>
                        <a:t> </a:t>
                      </a:r>
                      <a:r>
                        <a:rPr lang="en-US" sz="1500" b="0" i="0" u="none" strike="noStrike" dirty="0" smtClean="0">
                          <a:latin typeface="Arial"/>
                        </a:rPr>
                        <a:t>$    1,639,554.71</a:t>
                      </a:r>
                    </a:p>
                    <a:p>
                      <a:pPr algn="l" fontAlgn="b"/>
                      <a:r>
                        <a:rPr lang="en-US" sz="1500" b="0" i="0" u="none" strike="noStrike" dirty="0" smtClean="0">
                          <a:latin typeface="Arial"/>
                        </a:rPr>
                        <a:t>  </a:t>
                      </a:r>
                      <a:endParaRPr lang="en-US" sz="1500" b="0" i="0" u="none" strike="noStrike" dirty="0">
                        <a:latin typeface="Arial"/>
                      </a:endParaRPr>
                    </a:p>
                  </a:txBody>
                  <a:tcPr marL="10001" marR="10001" marT="10160" marB="0" anchor="b"/>
                </a:tc>
              </a:tr>
              <a:tr h="461264">
                <a:tc>
                  <a:txBody>
                    <a:bodyPr/>
                    <a:lstStyle/>
                    <a:p>
                      <a:pPr algn="ctr" fontAlgn="ctr"/>
                      <a:r>
                        <a:rPr lang="en-US" sz="1500" b="0" i="0" u="none" strike="noStrike" dirty="0">
                          <a:latin typeface="Arial"/>
                        </a:rPr>
                        <a:t>APPROVED GRANT APPLICATION PAYMENTS </a:t>
                      </a:r>
                    </a:p>
                  </a:txBody>
                  <a:tcPr marL="10001" marR="10001" marT="10160" marB="0" anchor="ctr"/>
                </a:tc>
                <a:tc>
                  <a:txBody>
                    <a:bodyPr/>
                    <a:lstStyle/>
                    <a:p>
                      <a:pPr algn="l" fontAlgn="b"/>
                      <a:r>
                        <a:rPr lang="en-US" sz="1500" b="0" i="0" u="none" strike="noStrike" dirty="0">
                          <a:latin typeface="Arial"/>
                        </a:rPr>
                        <a:t> $      </a:t>
                      </a:r>
                      <a:r>
                        <a:rPr lang="en-US" sz="1500" b="0" i="0" u="none" strike="noStrike" dirty="0" smtClean="0">
                          <a:latin typeface="Arial"/>
                        </a:rPr>
                        <a:t> 752,781.86</a:t>
                      </a:r>
                      <a:endParaRPr lang="en-US" sz="1500" b="0" i="0" u="none" strike="noStrike" dirty="0">
                        <a:latin typeface="Arial"/>
                      </a:endParaRPr>
                    </a:p>
                  </a:txBody>
                  <a:tcPr marL="10001" marR="10001" marT="10160" marB="0" anchor="ctr"/>
                </a:tc>
              </a:tr>
              <a:tr h="683508">
                <a:tc>
                  <a:txBody>
                    <a:bodyPr/>
                    <a:lstStyle/>
                    <a:p>
                      <a:pPr algn="ctr" fontAlgn="ctr"/>
                      <a:r>
                        <a:rPr lang="en-US" sz="1500" b="0" i="0" u="none" strike="noStrike" dirty="0">
                          <a:latin typeface="Arial"/>
                        </a:rPr>
                        <a:t>ACCOUNT BALANCE </a:t>
                      </a:r>
                    </a:p>
                  </a:txBody>
                  <a:tcPr marL="10001" marR="10001" marT="10160" marB="0" anchor="ctr"/>
                </a:tc>
                <a:tc>
                  <a:txBody>
                    <a:bodyPr/>
                    <a:lstStyle/>
                    <a:p>
                      <a:pPr algn="l" fontAlgn="b"/>
                      <a:r>
                        <a:rPr lang="en-US" sz="1500" b="0" i="0" u="none" strike="noStrike" dirty="0">
                          <a:latin typeface="Arial"/>
                        </a:rPr>
                        <a:t> $   </a:t>
                      </a:r>
                      <a:r>
                        <a:rPr lang="en-US" sz="1500" b="0" i="0" u="none" strike="noStrike" baseline="0" dirty="0" smtClean="0">
                          <a:latin typeface="Arial"/>
                        </a:rPr>
                        <a:t>    886,772.85</a:t>
                      </a:r>
                      <a:endParaRPr lang="en-US" sz="1500" b="0" i="0" u="none" strike="noStrike" dirty="0">
                        <a:latin typeface="Arial"/>
                      </a:endParaRPr>
                    </a:p>
                  </a:txBody>
                  <a:tcPr marL="10001" marR="10001" marT="10160" marB="0" anchor="ctr"/>
                </a:tc>
              </a:tr>
            </a:tbl>
          </a:graphicData>
        </a:graphic>
      </p:graphicFrame>
    </p:spTree>
    <p:extLst>
      <p:ext uri="{BB962C8B-B14F-4D97-AF65-F5344CB8AC3E}">
        <p14:creationId xmlns:p14="http://schemas.microsoft.com/office/powerpoint/2010/main" val="2804645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pic>
        <p:nvPicPr>
          <p:cNvPr id="2051"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2052"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country</a:t>
            </a:r>
          </a:p>
        </p:txBody>
      </p:sp>
      <p:sp>
        <p:nvSpPr>
          <p:cNvPr id="2053"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community &gt; commonwealth </a:t>
            </a:r>
          </a:p>
        </p:txBody>
      </p:sp>
      <p:sp>
        <p:nvSpPr>
          <p:cNvPr id="2054"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2055"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2056" name="Rectangle 5"/>
          <p:cNvSpPr>
            <a:spLocks noGrp="1" noChangeArrowheads="1"/>
          </p:cNvSpPr>
          <p:nvPr>
            <p:ph type="ctrTitle"/>
          </p:nvPr>
        </p:nvSpPr>
        <p:spPr>
          <a:xfrm>
            <a:off x="480060" y="487680"/>
            <a:ext cx="6080760" cy="458894"/>
          </a:xfrm>
          <a:noFill/>
        </p:spPr>
        <p:txBody>
          <a:bodyPr>
            <a:spAutoFit/>
          </a:bodyPr>
          <a:lstStyle/>
          <a:p>
            <a:r>
              <a:rPr lang="en-US" sz="2300" b="1" dirty="0">
                <a:solidFill>
                  <a:schemeClr val="bg1"/>
                </a:solidFill>
              </a:rPr>
              <a:t>ODAGVA / ACT 66 SUMMARY</a:t>
            </a:r>
          </a:p>
        </p:txBody>
      </p:sp>
      <p:sp>
        <p:nvSpPr>
          <p:cNvPr id="13332" name="TextBox 13"/>
          <p:cNvSpPr txBox="1">
            <a:spLocks noChangeArrowheads="1"/>
          </p:cNvSpPr>
          <p:nvPr/>
        </p:nvSpPr>
        <p:spPr bwMode="auto">
          <a:xfrm>
            <a:off x="480060" y="6339840"/>
            <a:ext cx="3040380" cy="394547"/>
          </a:xfrm>
          <a:prstGeom prst="rect">
            <a:avLst/>
          </a:prstGeom>
          <a:noFill/>
          <a:ln w="9525">
            <a:noFill/>
            <a:miter lim="800000"/>
            <a:headEnd/>
            <a:tailEnd/>
          </a:ln>
        </p:spPr>
        <p:txBody>
          <a:bodyPr lIns="96661" tIns="48331" rIns="96661" bIns="48331">
            <a:spAutoFit/>
          </a:bodyPr>
          <a:lstStyle/>
          <a:p>
            <a:pPr>
              <a:defRPr/>
            </a:pPr>
            <a:r>
              <a:rPr lang="en-US" b="1" dirty="0">
                <a:solidFill>
                  <a:schemeClr val="bg1"/>
                </a:solidFill>
                <a:latin typeface="+mn-lt"/>
              </a:rPr>
              <a:t>As of </a:t>
            </a:r>
            <a:r>
              <a:rPr lang="en-US" b="1" dirty="0" smtClean="0">
                <a:solidFill>
                  <a:schemeClr val="bg1"/>
                </a:solidFill>
                <a:latin typeface="+mn-lt"/>
              </a:rPr>
              <a:t>28 March 16</a:t>
            </a:r>
            <a:endParaRPr lang="en-US" b="1" dirty="0">
              <a:solidFill>
                <a:schemeClr val="bg1"/>
              </a:solidFill>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1585720957"/>
              </p:ext>
            </p:extLst>
          </p:nvPr>
        </p:nvGraphicFramePr>
        <p:xfrm>
          <a:off x="1920240" y="1788160"/>
          <a:ext cx="5840730" cy="1388412"/>
        </p:xfrm>
        <a:graphic>
          <a:graphicData uri="http://schemas.openxmlformats.org/drawingml/2006/table">
            <a:tbl>
              <a:tblPr/>
              <a:tblGrid>
                <a:gridCol w="2920365"/>
                <a:gridCol w="2920365"/>
              </a:tblGrid>
              <a:tr h="487680">
                <a:tc gridSpan="2">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FY 15</a:t>
                      </a:r>
                      <a:r>
                        <a:rPr lang="en-US" sz="1300" b="1" i="0" u="none" strike="noStrike" baseline="0" dirty="0" smtClean="0">
                          <a:solidFill>
                            <a:srgbClr val="000000"/>
                          </a:solidFill>
                          <a:latin typeface="Tahoma" pitchFamily="34" charset="0"/>
                          <a:ea typeface="Tahoma" pitchFamily="34" charset="0"/>
                          <a:cs typeface="Tahoma" pitchFamily="34" charset="0"/>
                        </a:rPr>
                        <a:t> - 16</a:t>
                      </a:r>
                      <a:endParaRPr lang="en-US" sz="1300" b="1" i="0" u="none" strike="noStrike" dirty="0" smtClean="0">
                        <a:solidFill>
                          <a:srgbClr val="000000"/>
                        </a:solidFill>
                        <a:latin typeface="Tahoma" pitchFamily="34" charset="0"/>
                        <a:ea typeface="Tahoma" pitchFamily="34" charset="0"/>
                        <a:cs typeface="Tahoma" pitchFamily="34" charset="0"/>
                      </a:endParaRPr>
                    </a:p>
                    <a:p>
                      <a:pPr algn="ctr" fontAlgn="b"/>
                      <a:r>
                        <a:rPr lang="en-US" sz="13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30001">
                <a:tc>
                  <a:txBody>
                    <a:bodyPr/>
                    <a:lstStyle/>
                    <a:p>
                      <a:pPr algn="ctr" fontAlgn="b"/>
                      <a:r>
                        <a:rPr lang="en-US" sz="1300" b="1" i="0" u="none" strike="noStrike" dirty="0">
                          <a:solidFill>
                            <a:srgbClr val="000000"/>
                          </a:solidFill>
                          <a:latin typeface="Tahoma" pitchFamily="34" charset="0"/>
                          <a:ea typeface="Tahoma" pitchFamily="34" charset="0"/>
                          <a:cs typeface="Tahoma" pitchFamily="34" charset="0"/>
                        </a:rPr>
                        <a:t>Year to Date </a:t>
                      </a:r>
                      <a:r>
                        <a:rPr lang="en-US" sz="1300" b="1" i="0" u="none" strike="noStrike" dirty="0" smtClean="0">
                          <a:solidFill>
                            <a:srgbClr val="000000"/>
                          </a:solidFill>
                          <a:latin typeface="Tahoma" pitchFamily="34" charset="0"/>
                          <a:ea typeface="Tahoma" pitchFamily="34" charset="0"/>
                          <a:cs typeface="Tahoma" pitchFamily="34" charset="0"/>
                        </a:rPr>
                        <a:t> Claims Submitted</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731">
                <a:tc>
                  <a:txBody>
                    <a:bodyPr/>
                    <a:lstStyle/>
                    <a:p>
                      <a:pPr algn="ctr" fontAlgn="b"/>
                      <a:r>
                        <a:rPr lang="en-US" sz="1300" b="1" i="0" u="none" strike="noStrike" dirty="0" smtClean="0">
                          <a:solidFill>
                            <a:schemeClr val="tx1"/>
                          </a:solidFill>
                          <a:latin typeface="Tahoma" pitchFamily="34" charset="0"/>
                          <a:ea typeface="Tahoma" pitchFamily="34" charset="0"/>
                          <a:cs typeface="Tahoma" pitchFamily="34" charset="0"/>
                        </a:rPr>
                        <a:t>15,790</a:t>
                      </a:r>
                      <a:endParaRPr lang="en-US" sz="1300" b="1" i="0" u="none" strike="noStrike" dirty="0">
                        <a:solidFill>
                          <a:schemeClr val="tx1"/>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a:t>
                      </a:r>
                      <a:r>
                        <a:rPr lang="en-US" sz="1300" b="1" i="0" u="none" strike="noStrike" dirty="0" smtClean="0">
                          <a:solidFill>
                            <a:schemeClr val="tx1"/>
                          </a:solidFill>
                          <a:latin typeface="Tahoma" pitchFamily="34" charset="0"/>
                          <a:ea typeface="Tahoma" pitchFamily="34" charset="0"/>
                          <a:cs typeface="Tahoma" pitchFamily="34" charset="0"/>
                        </a:rPr>
                        <a:t>140,775,675</a:t>
                      </a:r>
                      <a:r>
                        <a:rPr lang="en-US" sz="1300" b="1" i="0" u="none" strike="noStrike" dirty="0" smtClean="0">
                          <a:solidFill>
                            <a:srgbClr val="000000"/>
                          </a:solidFill>
                          <a:latin typeface="Tahoma" pitchFamily="34" charset="0"/>
                          <a:ea typeface="Tahoma" pitchFamily="34" charset="0"/>
                          <a:cs typeface="Tahoma" pitchFamily="34" charset="0"/>
                        </a:rPr>
                        <a:t>.00</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11510514"/>
              </p:ext>
            </p:extLst>
          </p:nvPr>
        </p:nvGraphicFramePr>
        <p:xfrm>
          <a:off x="1880235" y="3982720"/>
          <a:ext cx="5840730" cy="1388412"/>
        </p:xfrm>
        <a:graphic>
          <a:graphicData uri="http://schemas.openxmlformats.org/drawingml/2006/table">
            <a:tbl>
              <a:tblPr/>
              <a:tblGrid>
                <a:gridCol w="2920365"/>
                <a:gridCol w="2920365"/>
              </a:tblGrid>
              <a:tr h="487680">
                <a:tc gridSpan="2">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FY 14</a:t>
                      </a:r>
                      <a:r>
                        <a:rPr lang="en-US" sz="1300" b="1" i="0" u="none" strike="noStrike" baseline="0" dirty="0" smtClean="0">
                          <a:solidFill>
                            <a:srgbClr val="000000"/>
                          </a:solidFill>
                          <a:latin typeface="Tahoma" pitchFamily="34" charset="0"/>
                          <a:ea typeface="Tahoma" pitchFamily="34" charset="0"/>
                          <a:cs typeface="Tahoma" pitchFamily="34" charset="0"/>
                        </a:rPr>
                        <a:t> - 15</a:t>
                      </a:r>
                      <a:endParaRPr lang="en-US" sz="1300" b="1" i="0" u="none" strike="noStrike" dirty="0" smtClean="0">
                        <a:solidFill>
                          <a:srgbClr val="000000"/>
                        </a:solidFill>
                        <a:latin typeface="Tahoma" pitchFamily="34" charset="0"/>
                        <a:ea typeface="Tahoma" pitchFamily="34" charset="0"/>
                        <a:cs typeface="Tahoma" pitchFamily="34" charset="0"/>
                      </a:endParaRPr>
                    </a:p>
                    <a:p>
                      <a:pPr algn="ctr" fontAlgn="b"/>
                      <a:r>
                        <a:rPr lang="en-US" sz="13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30001">
                <a:tc>
                  <a:txBody>
                    <a:bodyPr/>
                    <a:lstStyle/>
                    <a:p>
                      <a:pPr algn="ctr" fontAlgn="b"/>
                      <a:r>
                        <a:rPr lang="en-US" sz="1300" b="1" i="0" u="none" strike="noStrike" dirty="0">
                          <a:solidFill>
                            <a:srgbClr val="000000"/>
                          </a:solidFill>
                          <a:latin typeface="Tahoma" pitchFamily="34" charset="0"/>
                          <a:ea typeface="Tahoma" pitchFamily="34" charset="0"/>
                          <a:cs typeface="Tahoma" pitchFamily="34" charset="0"/>
                        </a:rPr>
                        <a:t>Year to Date </a:t>
                      </a:r>
                      <a:r>
                        <a:rPr lang="en-US" sz="1300" b="1" i="0" u="none" strike="noStrike" dirty="0" smtClean="0">
                          <a:solidFill>
                            <a:srgbClr val="000000"/>
                          </a:solidFill>
                          <a:latin typeface="Tahoma" pitchFamily="34" charset="0"/>
                          <a:ea typeface="Tahoma" pitchFamily="34" charset="0"/>
                          <a:cs typeface="Tahoma" pitchFamily="34" charset="0"/>
                        </a:rPr>
                        <a:t> Claims Submitted</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731">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22,473</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$219,260,065.00</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8902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pic>
        <p:nvPicPr>
          <p:cNvPr id="3075"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3076"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country</a:t>
            </a:r>
          </a:p>
        </p:txBody>
      </p:sp>
      <p:sp>
        <p:nvSpPr>
          <p:cNvPr id="3077"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community &gt; commonwealth </a:t>
            </a:r>
          </a:p>
        </p:txBody>
      </p:sp>
      <p:sp>
        <p:nvSpPr>
          <p:cNvPr id="3078"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3079"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3080" name="Rectangle 5"/>
          <p:cNvSpPr>
            <a:spLocks noGrp="1" noChangeArrowheads="1"/>
          </p:cNvSpPr>
          <p:nvPr>
            <p:ph type="ctrTitle"/>
          </p:nvPr>
        </p:nvSpPr>
        <p:spPr>
          <a:xfrm>
            <a:off x="480060" y="487680"/>
            <a:ext cx="6080760" cy="458894"/>
          </a:xfrm>
        </p:spPr>
        <p:txBody>
          <a:bodyPr>
            <a:spAutoFit/>
          </a:bodyPr>
          <a:lstStyle/>
          <a:p>
            <a:r>
              <a:rPr lang="en-US" sz="2300" b="1">
                <a:solidFill>
                  <a:schemeClr val="bg1"/>
                </a:solidFill>
              </a:rPr>
              <a:t>OUTREACH ENGAGEMENTS</a:t>
            </a:r>
          </a:p>
        </p:txBody>
      </p:sp>
      <p:sp>
        <p:nvSpPr>
          <p:cNvPr id="13332" name="TextBox 13"/>
          <p:cNvSpPr txBox="1">
            <a:spLocks noChangeArrowheads="1"/>
          </p:cNvSpPr>
          <p:nvPr/>
        </p:nvSpPr>
        <p:spPr bwMode="auto">
          <a:xfrm>
            <a:off x="480060" y="6339840"/>
            <a:ext cx="3040380" cy="394547"/>
          </a:xfrm>
          <a:prstGeom prst="rect">
            <a:avLst/>
          </a:prstGeom>
          <a:noFill/>
          <a:ln w="9525">
            <a:noFill/>
            <a:miter lim="800000"/>
            <a:headEnd/>
            <a:tailEnd/>
          </a:ln>
        </p:spPr>
        <p:txBody>
          <a:bodyPr lIns="96661" tIns="48331" rIns="96661" bIns="48331">
            <a:spAutoFit/>
          </a:bodyPr>
          <a:lstStyle/>
          <a:p>
            <a:pPr>
              <a:defRPr/>
            </a:pPr>
            <a:r>
              <a:rPr lang="en-US" b="1" dirty="0">
                <a:solidFill>
                  <a:schemeClr val="bg1"/>
                </a:solidFill>
                <a:latin typeface="+mn-lt"/>
              </a:rPr>
              <a:t>As </a:t>
            </a:r>
            <a:r>
              <a:rPr lang="en-US" b="1" dirty="0" smtClean="0">
                <a:solidFill>
                  <a:schemeClr val="bg1"/>
                </a:solidFill>
                <a:latin typeface="+mn-lt"/>
              </a:rPr>
              <a:t>of 28 March 16</a:t>
            </a:r>
            <a:endParaRPr lang="en-US" b="1" dirty="0">
              <a:solidFill>
                <a:schemeClr val="bg1"/>
              </a:solidFill>
              <a:latin typeface="+mn-lt"/>
            </a:endParaRPr>
          </a:p>
        </p:txBody>
      </p:sp>
      <p:graphicFrame>
        <p:nvGraphicFramePr>
          <p:cNvPr id="14" name="Table 13"/>
          <p:cNvGraphicFramePr>
            <a:graphicFrameLocks noGrp="1"/>
          </p:cNvGraphicFramePr>
          <p:nvPr>
            <p:extLst>
              <p:ext uri="{D42A27DB-BD31-4B8C-83A1-F6EECF244321}">
                <p14:modId xmlns:p14="http://schemas.microsoft.com/office/powerpoint/2010/main" val="3664052570"/>
              </p:ext>
            </p:extLst>
          </p:nvPr>
        </p:nvGraphicFramePr>
        <p:xfrm>
          <a:off x="480060" y="1137921"/>
          <a:ext cx="8225554" cy="5201125"/>
        </p:xfrm>
        <a:graphic>
          <a:graphicData uri="http://schemas.openxmlformats.org/drawingml/2006/table">
            <a:tbl>
              <a:tblPr/>
              <a:tblGrid>
                <a:gridCol w="3374777"/>
                <a:gridCol w="941798"/>
                <a:gridCol w="941799"/>
                <a:gridCol w="863315"/>
                <a:gridCol w="863316"/>
                <a:gridCol w="1240549"/>
              </a:tblGrid>
              <a:tr h="335280">
                <a:tc gridSpan="6">
                  <a:txBody>
                    <a:bodyPr/>
                    <a:lstStyle/>
                    <a:p>
                      <a:pPr algn="ctr" fontAlgn="b"/>
                      <a:r>
                        <a:rPr lang="en-US" sz="2100" b="1" i="0" u="none" strike="noStrike" dirty="0" smtClean="0">
                          <a:solidFill>
                            <a:srgbClr val="000000"/>
                          </a:solidFill>
                          <a:latin typeface="+mn-lt"/>
                          <a:ea typeface="Tahoma" pitchFamily="34" charset="0"/>
                          <a:cs typeface="Tahoma" pitchFamily="34" charset="0"/>
                        </a:rPr>
                        <a:t>Outreach Statistics </a:t>
                      </a:r>
                      <a:endParaRPr lang="en-US" sz="21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6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46684">
                <a:tc>
                  <a:txBody>
                    <a:bodyPr/>
                    <a:lstStyle/>
                    <a:p>
                      <a:pPr algn="l" fontAlgn="b"/>
                      <a:r>
                        <a:rPr lang="en-US" sz="1300" b="0" i="0" u="none" strike="noStrike" dirty="0">
                          <a:solidFill>
                            <a:srgbClr val="000000"/>
                          </a:solidFill>
                          <a:latin typeface="+mn-lt"/>
                          <a:ea typeface="Tahoma" pitchFamily="34" charset="0"/>
                          <a:cs typeface="Tahoma" pitchFamily="34" charset="0"/>
                        </a:rPr>
                        <a:t> </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1st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2nd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3rd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4th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500" b="0" i="0" u="none" strike="noStrike" dirty="0">
                          <a:solidFill>
                            <a:srgbClr val="000000"/>
                          </a:solidFill>
                          <a:latin typeface="+mn-lt"/>
                          <a:ea typeface="Tahoma" pitchFamily="34" charset="0"/>
                          <a:cs typeface="Tahoma" pitchFamily="34" charset="0"/>
                        </a:rPr>
                        <a:t> </a:t>
                      </a:r>
                      <a:r>
                        <a:rPr lang="en-US" sz="1500" b="1" i="0" u="none" strike="noStrike" dirty="0" smtClean="0">
                          <a:solidFill>
                            <a:srgbClr val="000000"/>
                          </a:solidFill>
                          <a:latin typeface="+mn-lt"/>
                          <a:ea typeface="Tahoma" pitchFamily="34" charset="0"/>
                          <a:cs typeface="Tahoma" pitchFamily="34" charset="0"/>
                        </a:rPr>
                        <a:t>Year to Date</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Outreach Events</a:t>
                      </a:r>
                      <a:r>
                        <a:rPr lang="en-US" sz="1500" b="0" i="0" u="none" strike="noStrike" baseline="0" dirty="0" smtClean="0">
                          <a:solidFill>
                            <a:srgbClr val="000000"/>
                          </a:solidFill>
                          <a:latin typeface="+mn-lt"/>
                          <a:ea typeface="Tahoma" pitchFamily="34" charset="0"/>
                          <a:cs typeface="Tahoma" pitchFamily="34" charset="0"/>
                        </a:rPr>
                        <a:t> Supported</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27</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84</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Mobile Outreach Van Events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26</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21</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60</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Veteran</a:t>
                      </a:r>
                      <a:r>
                        <a:rPr lang="en-US" sz="1500" b="0" i="0" u="none" strike="noStrike" baseline="0" dirty="0" smtClean="0">
                          <a:solidFill>
                            <a:srgbClr val="000000"/>
                          </a:solidFill>
                          <a:latin typeface="+mn-lt"/>
                          <a:ea typeface="Tahoma" pitchFamily="34" charset="0"/>
                          <a:cs typeface="Tahoma" pitchFamily="34" charset="0"/>
                        </a:rPr>
                        <a:t> Interactions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968</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683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361</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2,012</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2825">
                <a:tc>
                  <a:txBody>
                    <a:bodyPr/>
                    <a:lstStyle/>
                    <a:p>
                      <a:pPr algn="l" fontAlgn="b"/>
                      <a:r>
                        <a:rPr lang="en-US" sz="1500" b="0" i="0" u="none" strike="noStrike" dirty="0" smtClean="0">
                          <a:solidFill>
                            <a:srgbClr val="000000"/>
                          </a:solidFill>
                          <a:latin typeface="+mn-lt"/>
                          <a:ea typeface="Tahoma" pitchFamily="34" charset="0"/>
                          <a:cs typeface="Tahoma" pitchFamily="34" charset="0"/>
                        </a:rPr>
                        <a:t>Claim</a:t>
                      </a:r>
                      <a:r>
                        <a:rPr lang="en-US" sz="1500" b="0" i="0" u="none" strike="noStrike" baseline="0" dirty="0" smtClean="0">
                          <a:solidFill>
                            <a:srgbClr val="000000"/>
                          </a:solidFill>
                          <a:latin typeface="+mn-lt"/>
                          <a:ea typeface="Tahoma" pitchFamily="34" charset="0"/>
                          <a:cs typeface="Tahoma" pitchFamily="34" charset="0"/>
                        </a:rPr>
                        <a:t> referrals to County Directors and Service Organizations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258</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294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70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622</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Legislator</a:t>
                      </a:r>
                      <a:r>
                        <a:rPr lang="en-US" sz="1500" b="0" i="0" u="none" strike="noStrike" baseline="0" dirty="0" smtClean="0">
                          <a:solidFill>
                            <a:srgbClr val="000000"/>
                          </a:solidFill>
                          <a:latin typeface="+mn-lt"/>
                          <a:ea typeface="Tahoma" pitchFamily="34" charset="0"/>
                          <a:cs typeface="Tahoma" pitchFamily="34" charset="0"/>
                        </a:rPr>
                        <a:t> Attended Events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12</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30</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58159">
                <a:tc gridSpan="6">
                  <a:txBody>
                    <a:bodyPr/>
                    <a:lstStyle/>
                    <a:p>
                      <a:pPr algn="l" fontAlgn="b"/>
                      <a:endParaRPr lang="en-US" sz="1100" b="0" i="0" u="none" strike="noStrike" baseline="0" dirty="0" smtClean="0">
                        <a:solidFill>
                          <a:srgbClr val="000000"/>
                        </a:solidFill>
                        <a:latin typeface="+mn-lt"/>
                        <a:ea typeface="Tahoma" pitchFamily="34" charset="0"/>
                        <a:cs typeface="Tahoma" pitchFamily="34" charset="0"/>
                      </a:endParaRPr>
                    </a:p>
                    <a:p>
                      <a:pPr algn="l" fontAlgn="b"/>
                      <a:r>
                        <a:rPr lang="en-US" sz="1500" b="0" i="0" u="none" strike="noStrike" baseline="0" dirty="0" smtClean="0">
                          <a:solidFill>
                            <a:srgbClr val="000000"/>
                          </a:solidFill>
                          <a:latin typeface="+mn-lt"/>
                          <a:ea typeface="Tahoma" pitchFamily="34" charset="0"/>
                          <a:cs typeface="Tahoma" pitchFamily="34" charset="0"/>
                        </a:rPr>
                        <a:t>     </a:t>
                      </a:r>
                      <a:r>
                        <a:rPr lang="en-US" sz="1500" b="0" i="0" u="sng" strike="noStrike" baseline="0" dirty="0" smtClean="0">
                          <a:solidFill>
                            <a:srgbClr val="000000"/>
                          </a:solidFill>
                          <a:latin typeface="+mn-lt"/>
                          <a:ea typeface="Tahoma" pitchFamily="34" charset="0"/>
                          <a:cs typeface="Tahoma" pitchFamily="34" charset="0"/>
                        </a:rPr>
                        <a:t>N</a:t>
                      </a:r>
                      <a:r>
                        <a:rPr lang="en-US" sz="1500" b="0" i="0" u="sng" strike="noStrike" dirty="0" smtClean="0">
                          <a:solidFill>
                            <a:srgbClr val="000000"/>
                          </a:solidFill>
                          <a:latin typeface="+mn-lt"/>
                          <a:ea typeface="Tahoma" pitchFamily="34" charset="0"/>
                          <a:cs typeface="Tahoma" pitchFamily="34" charset="0"/>
                        </a:rPr>
                        <a:t>otes</a:t>
                      </a:r>
                    </a:p>
                    <a:p>
                      <a:pPr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      Two outreach vans are operational and supporting outreach events</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r>
                        <a:rPr lang="en-US" sz="1500" b="0" i="0" u="sng" strike="noStrike" baseline="0" dirty="0" smtClean="0">
                          <a:solidFill>
                            <a:srgbClr val="000000"/>
                          </a:solidFill>
                          <a:latin typeface="+mn-lt"/>
                          <a:ea typeface="Tahoma" pitchFamily="34" charset="0"/>
                          <a:cs typeface="Tahoma" pitchFamily="34" charset="0"/>
                        </a:rPr>
                        <a:t> Upcoming Events – April</a:t>
                      </a:r>
                    </a:p>
                    <a:p>
                      <a:pPr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      </a:t>
                      </a:r>
                      <a:r>
                        <a:rPr lang="en-US" sz="1500" b="1" i="0" u="none" strike="noStrike" baseline="0" dirty="0" smtClean="0">
                          <a:solidFill>
                            <a:srgbClr val="000000"/>
                          </a:solidFill>
                          <a:latin typeface="+mn-lt"/>
                          <a:ea typeface="Tahoma" pitchFamily="34" charset="0"/>
                          <a:cs typeface="Tahoma" pitchFamily="34" charset="0"/>
                        </a:rPr>
                        <a:t>Legislative Events</a:t>
                      </a:r>
                      <a:r>
                        <a:rPr lang="en-US" sz="1500" b="0" i="0" u="none" strike="noStrike" baseline="0" dirty="0" smtClean="0">
                          <a:solidFill>
                            <a:srgbClr val="000000"/>
                          </a:solidFill>
                          <a:latin typeface="+mn-lt"/>
                          <a:ea typeface="Tahoma" pitchFamily="34" charset="0"/>
                          <a:cs typeface="Tahoma" pitchFamily="34" charset="0"/>
                        </a:rPr>
                        <a:t>  – Sen. Brewster Senior Expo – Rep. Metcalf’s Senior Expo – Sen. </a:t>
                      </a:r>
                      <a:r>
                        <a:rPr lang="en-US" sz="1500" b="0" i="0" u="none" strike="noStrike" baseline="0" dirty="0" err="1" smtClean="0">
                          <a:solidFill>
                            <a:srgbClr val="000000"/>
                          </a:solidFill>
                          <a:latin typeface="+mn-lt"/>
                          <a:ea typeface="Tahoma" pitchFamily="34" charset="0"/>
                          <a:cs typeface="Tahoma" pitchFamily="34" charset="0"/>
                        </a:rPr>
                        <a:t>Boscola’s</a:t>
                      </a:r>
                      <a:r>
                        <a:rPr lang="en-US" sz="1500" b="0" i="0" u="none" strike="noStrike" baseline="0" dirty="0" smtClean="0">
                          <a:solidFill>
                            <a:srgbClr val="000000"/>
                          </a:solidFill>
                          <a:latin typeface="+mn-lt"/>
                          <a:ea typeface="Tahoma" pitchFamily="34" charset="0"/>
                          <a:cs typeface="Tahoma" pitchFamily="34" charset="0"/>
                        </a:rPr>
                        <a:t> Senior Fair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p>
                    <a:p>
                      <a:pPr marL="285750" indent="-285750" algn="l" fontAlgn="b">
                        <a:buFont typeface="Arial" pitchFamily="34" charset="0"/>
                        <a:buChar char="•"/>
                      </a:pPr>
                      <a:r>
                        <a:rPr lang="en-US" sz="1500" b="1" i="0" u="none" strike="noStrike" baseline="0" dirty="0" smtClean="0">
                          <a:solidFill>
                            <a:srgbClr val="000000"/>
                          </a:solidFill>
                          <a:latin typeface="+mn-lt"/>
                          <a:ea typeface="Tahoma" pitchFamily="34" charset="0"/>
                          <a:cs typeface="Tahoma" pitchFamily="34" charset="0"/>
                        </a:rPr>
                        <a:t>Events</a:t>
                      </a:r>
                      <a:r>
                        <a:rPr lang="en-US" sz="1500" b="0" i="0" u="none" strike="noStrike" baseline="0" dirty="0" smtClean="0">
                          <a:solidFill>
                            <a:srgbClr val="000000"/>
                          </a:solidFill>
                          <a:latin typeface="+mn-lt"/>
                          <a:ea typeface="Tahoma" pitchFamily="34" charset="0"/>
                          <a:cs typeface="Tahoma" pitchFamily="34" charset="0"/>
                        </a:rPr>
                        <a:t> –  Monthly Outreach at Cabela’s – Monthly Outreach at Brookhaven – Veterans helping Veterans – Government Awareness Month Event – Veteran Outreach and Reintegration Event – Veteran’s Health Fair, Wellsboro – Veteran’s Health Fair, </a:t>
                      </a:r>
                      <a:r>
                        <a:rPr lang="en-US" sz="1500" b="0" i="0" u="none" strike="noStrike" baseline="0" dirty="0" err="1" smtClean="0">
                          <a:solidFill>
                            <a:srgbClr val="000000"/>
                          </a:solidFill>
                          <a:latin typeface="+mn-lt"/>
                          <a:ea typeface="Tahoma" pitchFamily="34" charset="0"/>
                          <a:cs typeface="Tahoma" pitchFamily="34" charset="0"/>
                        </a:rPr>
                        <a:t>Muncy</a:t>
                      </a:r>
                      <a:r>
                        <a:rPr lang="en-US" sz="1500" b="0" i="0" u="none" strike="noStrike" baseline="0" dirty="0" smtClean="0">
                          <a:solidFill>
                            <a:srgbClr val="000000"/>
                          </a:solidFill>
                          <a:latin typeface="+mn-lt"/>
                          <a:ea typeface="Tahoma" pitchFamily="34" charset="0"/>
                          <a:cs typeface="Tahoma" pitchFamily="34" charset="0"/>
                        </a:rPr>
                        <a:t> Valley – Philadelphia City Council Veteran Resource Fair – Veteran’s Health Fair, Towanda – Veteran’s Health Fair, Halstead – VCI Outreach Event, Indiana – Centre County Veteran Outreach Event</a:t>
                      </a:r>
                    </a:p>
                    <a:p>
                      <a:pPr marL="285750" indent="-285750" algn="l" fontAlgn="b">
                        <a:buFont typeface="Arial" pitchFamily="34" charset="0"/>
                        <a:buChar char="•"/>
                      </a:pPr>
                      <a:r>
                        <a:rPr lang="en-US" sz="1500" b="1" i="0" u="none" strike="noStrike" baseline="0" dirty="0" smtClean="0">
                          <a:solidFill>
                            <a:srgbClr val="000000"/>
                          </a:solidFill>
                          <a:latin typeface="+mn-lt"/>
                          <a:ea typeface="Tahoma" pitchFamily="34" charset="0"/>
                          <a:cs typeface="Tahoma" pitchFamily="34" charset="0"/>
                        </a:rPr>
                        <a:t>Legislators Attending Events</a:t>
                      </a:r>
                      <a:r>
                        <a:rPr lang="en-US" sz="1500" b="0" i="0" u="none" strike="noStrike" baseline="0" dirty="0" smtClean="0">
                          <a:solidFill>
                            <a:srgbClr val="000000"/>
                          </a:solidFill>
                          <a:latin typeface="+mn-lt"/>
                          <a:ea typeface="Tahoma" pitchFamily="34" charset="0"/>
                          <a:cs typeface="Tahoma" pitchFamily="34" charset="0"/>
                        </a:rPr>
                        <a:t> – Rep. Krueger-</a:t>
                      </a:r>
                      <a:r>
                        <a:rPr lang="en-US" sz="1500" b="0" i="0" u="none" strike="noStrike" baseline="0" dirty="0" err="1" smtClean="0">
                          <a:solidFill>
                            <a:srgbClr val="000000"/>
                          </a:solidFill>
                          <a:latin typeface="+mn-lt"/>
                          <a:ea typeface="Tahoma" pitchFamily="34" charset="0"/>
                          <a:cs typeface="Tahoma" pitchFamily="34" charset="0"/>
                        </a:rPr>
                        <a:t>Braneky</a:t>
                      </a:r>
                      <a:r>
                        <a:rPr lang="en-US" sz="1500" b="0" i="0" u="none" strike="noStrike" baseline="0" dirty="0" smtClean="0">
                          <a:solidFill>
                            <a:srgbClr val="000000"/>
                          </a:solidFill>
                          <a:latin typeface="+mn-lt"/>
                          <a:ea typeface="Tahoma" pitchFamily="34" charset="0"/>
                          <a:cs typeface="Tahoma" pitchFamily="34" charset="0"/>
                        </a:rPr>
                        <a:t>, Rep. </a:t>
                      </a:r>
                      <a:r>
                        <a:rPr lang="en-US" sz="1500" b="0" i="0" u="none" strike="noStrike" baseline="0" dirty="0" err="1" smtClean="0">
                          <a:solidFill>
                            <a:srgbClr val="000000"/>
                          </a:solidFill>
                          <a:latin typeface="+mn-lt"/>
                          <a:ea typeface="Tahoma" pitchFamily="34" charset="0"/>
                          <a:cs typeface="Tahoma" pitchFamily="34" charset="0"/>
                        </a:rPr>
                        <a:t>Mustio</a:t>
                      </a:r>
                      <a:r>
                        <a:rPr lang="en-US" sz="1500" b="0" i="0" u="none" strike="noStrike" baseline="0" dirty="0" smtClean="0">
                          <a:solidFill>
                            <a:srgbClr val="000000"/>
                          </a:solidFill>
                          <a:latin typeface="+mn-lt"/>
                          <a:ea typeface="Tahoma" pitchFamily="34" charset="0"/>
                          <a:cs typeface="Tahoma" pitchFamily="34" charset="0"/>
                        </a:rPr>
                        <a:t>, Sen. </a:t>
                      </a:r>
                      <a:r>
                        <a:rPr lang="en-US" sz="1500" b="0" i="0" u="none" strike="noStrike" baseline="0" dirty="0" err="1" smtClean="0">
                          <a:solidFill>
                            <a:srgbClr val="000000"/>
                          </a:solidFill>
                          <a:latin typeface="+mn-lt"/>
                          <a:ea typeface="Tahoma" pitchFamily="34" charset="0"/>
                          <a:cs typeface="Tahoma" pitchFamily="34" charset="0"/>
                        </a:rPr>
                        <a:t>Reschenthaler</a:t>
                      </a:r>
                      <a:endParaRPr lang="en-US" sz="1500" b="0" i="0" u="none" strike="noStrike" baseline="0" dirty="0" smtClean="0">
                        <a:solidFill>
                          <a:srgbClr val="000000"/>
                        </a:solidFill>
                        <a:latin typeface="+mn-lt"/>
                        <a:ea typeface="Tahoma" pitchFamily="34" charset="0"/>
                        <a:cs typeface="Tahoma" pitchFamily="34" charset="0"/>
                      </a:endParaRPr>
                    </a:p>
                  </a:txBody>
                  <a:tcPr marL="10001" marR="10001" marT="101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718814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2" cstate="print"/>
          <a:srcRect/>
          <a:stretch>
            <a:fillRect/>
          </a:stretch>
        </p:blipFill>
        <p:spPr bwMode="auto">
          <a:xfrm>
            <a:off x="480060" y="6664967"/>
            <a:ext cx="8801100" cy="403013"/>
          </a:xfrm>
          <a:prstGeom prst="rect">
            <a:avLst/>
          </a:prstGeom>
          <a:noFill/>
          <a:ln w="9525">
            <a:noFill/>
            <a:miter lim="800000"/>
            <a:headEnd/>
            <a:tailEnd/>
          </a:ln>
        </p:spPr>
      </p:pic>
      <p:sp>
        <p:nvSpPr>
          <p:cNvPr id="13315" name="Rectangle 2"/>
          <p:cNvSpPr>
            <a:spLocks noChangeArrowheads="1"/>
          </p:cNvSpPr>
          <p:nvPr/>
        </p:nvSpPr>
        <p:spPr bwMode="auto">
          <a:xfrm>
            <a:off x="400050" y="2311407"/>
            <a:ext cx="8721090" cy="590973"/>
          </a:xfrm>
          <a:prstGeom prst="rect">
            <a:avLst/>
          </a:prstGeom>
          <a:noFill/>
          <a:ln w="9525">
            <a:noFill/>
            <a:miter lim="800000"/>
            <a:headEnd/>
            <a:tailEnd/>
          </a:ln>
        </p:spPr>
        <p:txBody>
          <a:bodyPr lIns="96609" tIns="48304" rIns="96609" bIns="48304">
            <a:spAutoFit/>
          </a:bodyPr>
          <a:lstStyle/>
          <a:p>
            <a:pPr algn="ctr"/>
            <a:endParaRPr lang="en-US" sz="3200" b="1" dirty="0"/>
          </a:p>
        </p:txBody>
      </p:sp>
      <p:sp>
        <p:nvSpPr>
          <p:cNvPr id="13316" name="Rectangle 7"/>
          <p:cNvSpPr>
            <a:spLocks noChangeArrowheads="1"/>
          </p:cNvSpPr>
          <p:nvPr/>
        </p:nvSpPr>
        <p:spPr bwMode="auto">
          <a:xfrm>
            <a:off x="3027046" y="3461180"/>
            <a:ext cx="195025" cy="392853"/>
          </a:xfrm>
          <a:prstGeom prst="rect">
            <a:avLst/>
          </a:prstGeom>
          <a:noFill/>
          <a:ln w="9525">
            <a:noFill/>
            <a:miter lim="800000"/>
            <a:headEnd/>
            <a:tailEnd/>
          </a:ln>
        </p:spPr>
        <p:txBody>
          <a:bodyPr wrap="none" lIns="96609" tIns="48304" rIns="96609" bIns="48304">
            <a:spAutoFit/>
          </a:bodyPr>
          <a:lstStyle/>
          <a:p>
            <a:endParaRPr lang="en-US" dirty="0"/>
          </a:p>
        </p:txBody>
      </p:sp>
      <p:sp>
        <p:nvSpPr>
          <p:cNvPr id="12295" name="Text Box 15"/>
          <p:cNvSpPr txBox="1">
            <a:spLocks noChangeArrowheads="1"/>
          </p:cNvSpPr>
          <p:nvPr/>
        </p:nvSpPr>
        <p:spPr bwMode="auto">
          <a:xfrm>
            <a:off x="400050" y="6339629"/>
            <a:ext cx="1840230" cy="361082"/>
          </a:xfrm>
          <a:prstGeom prst="rect">
            <a:avLst/>
          </a:prstGeom>
          <a:noFill/>
          <a:ln w="9525">
            <a:noFill/>
            <a:miter lim="800000"/>
            <a:headEnd/>
            <a:tailEnd/>
          </a:ln>
        </p:spPr>
        <p:txBody>
          <a:bodyPr lIns="96609" tIns="48304" rIns="96609" bIns="48304" anchor="ctr">
            <a:spAutoFit/>
          </a:bodyPr>
          <a:lstStyle/>
          <a:p>
            <a:pPr eaLnBrk="0" hangingPunct="0">
              <a:spcBef>
                <a:spcPct val="50000"/>
              </a:spcBef>
              <a:defRPr/>
            </a:pPr>
            <a:r>
              <a:rPr lang="en-US" sz="1700" dirty="0">
                <a:solidFill>
                  <a:srgbClr val="000000"/>
                </a:solidFill>
              </a:rPr>
              <a:t>  </a:t>
            </a:r>
            <a:endParaRPr lang="en-US" sz="1700" dirty="0">
              <a:solidFill>
                <a:schemeClr val="bg1"/>
              </a:solidFill>
            </a:endParaRPr>
          </a:p>
        </p:txBody>
      </p:sp>
      <p:grpSp>
        <p:nvGrpSpPr>
          <p:cNvPr id="2" name="Group 23"/>
          <p:cNvGrpSpPr>
            <a:grpSpLocks/>
          </p:cNvGrpSpPr>
          <p:nvPr/>
        </p:nvGrpSpPr>
        <p:grpSpPr bwMode="auto">
          <a:xfrm>
            <a:off x="478394" y="243840"/>
            <a:ext cx="8882776" cy="975360"/>
            <a:chOff x="455613" y="228600"/>
            <a:chExt cx="8459787" cy="838200"/>
          </a:xfrm>
        </p:grpSpPr>
        <p:pic>
          <p:nvPicPr>
            <p:cNvPr id="13358"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8" name="TextBox 4"/>
          <p:cNvSpPr txBox="1">
            <a:spLocks noChangeArrowheads="1"/>
          </p:cNvSpPr>
          <p:nvPr/>
        </p:nvSpPr>
        <p:spPr bwMode="auto">
          <a:xfrm>
            <a:off x="560070" y="499534"/>
            <a:ext cx="5920740" cy="426720"/>
          </a:xfrm>
          <a:prstGeom prst="rect">
            <a:avLst/>
          </a:prstGeom>
          <a:noFill/>
          <a:ln w="9525">
            <a:noFill/>
            <a:miter lim="800000"/>
            <a:headEnd/>
            <a:tailEnd/>
          </a:ln>
        </p:spPr>
        <p:txBody>
          <a:bodyPr lIns="96609" tIns="48304" rIns="96609" bIns="48304">
            <a:spAutoFit/>
          </a:bodyPr>
          <a:lstStyle/>
          <a:p>
            <a:pPr algn="ctr" eaLnBrk="0" hangingPunct="0">
              <a:defRPr/>
            </a:pPr>
            <a:r>
              <a:rPr lang="en-US" sz="2100" b="1" dirty="0">
                <a:solidFill>
                  <a:schemeClr val="bg1"/>
                </a:solidFill>
                <a:latin typeface="+mj-lt"/>
              </a:rPr>
              <a:t>VETERANS’ TRUST FUND</a:t>
            </a:r>
          </a:p>
        </p:txBody>
      </p:sp>
      <p:pic>
        <p:nvPicPr>
          <p:cNvPr id="13320" name="Picture 7" descr="PA-VTF left-rgb.jpg"/>
          <p:cNvPicPr>
            <a:picLocks noChangeAspect="1"/>
          </p:cNvPicPr>
          <p:nvPr/>
        </p:nvPicPr>
        <p:blipFill>
          <a:blip r:embed="rId4" cstate="print"/>
          <a:srcRect/>
          <a:stretch>
            <a:fillRect/>
          </a:stretch>
        </p:blipFill>
        <p:spPr bwMode="auto">
          <a:xfrm>
            <a:off x="6720840" y="487680"/>
            <a:ext cx="2320290" cy="650240"/>
          </a:xfrm>
          <a:prstGeom prst="rect">
            <a:avLst/>
          </a:prstGeom>
          <a:noFill/>
          <a:ln w="9525">
            <a:noFill/>
            <a:miter lim="800000"/>
            <a:headEnd/>
            <a:tailEnd/>
          </a:ln>
        </p:spPr>
      </p:pic>
      <p:sp>
        <p:nvSpPr>
          <p:cNvPr id="13321" name="Rectangle 8"/>
          <p:cNvSpPr>
            <a:spLocks noChangeArrowheads="1"/>
          </p:cNvSpPr>
          <p:nvPr/>
        </p:nvSpPr>
        <p:spPr bwMode="auto">
          <a:xfrm>
            <a:off x="8001000" y="6664960"/>
            <a:ext cx="1280160" cy="406400"/>
          </a:xfrm>
          <a:prstGeom prst="rect">
            <a:avLst/>
          </a:prstGeom>
          <a:noFill/>
          <a:ln w="9525">
            <a:noFill/>
            <a:miter lim="800000"/>
            <a:headEnd/>
            <a:tailEnd/>
          </a:ln>
        </p:spPr>
        <p:txBody>
          <a:bodyPr lIns="96609" tIns="48304" rIns="96609" bIns="48304" anchor="ctr"/>
          <a:lstStyle/>
          <a:p>
            <a:r>
              <a:rPr lang="en-US" sz="1300" dirty="0">
                <a:solidFill>
                  <a:schemeClr val="bg1"/>
                </a:solidFill>
                <a:latin typeface="Verdana" pitchFamily="34" charset="0"/>
              </a:rPr>
              <a:t>&gt; country</a:t>
            </a:r>
          </a:p>
        </p:txBody>
      </p:sp>
      <p:sp>
        <p:nvSpPr>
          <p:cNvPr id="13322" name="Rectangle 10"/>
          <p:cNvSpPr>
            <a:spLocks noChangeArrowheads="1"/>
          </p:cNvSpPr>
          <p:nvPr/>
        </p:nvSpPr>
        <p:spPr bwMode="auto">
          <a:xfrm>
            <a:off x="4000500" y="6664960"/>
            <a:ext cx="4160520" cy="406400"/>
          </a:xfrm>
          <a:prstGeom prst="rect">
            <a:avLst/>
          </a:prstGeom>
          <a:noFill/>
          <a:ln w="9525">
            <a:noFill/>
            <a:miter lim="800000"/>
            <a:headEnd/>
            <a:tailEnd/>
          </a:ln>
        </p:spPr>
        <p:txBody>
          <a:bodyPr lIns="96609" tIns="48304" rIns="96609" bIns="48304" anchor="ctr"/>
          <a:lstStyle/>
          <a:p>
            <a:pPr algn="r"/>
            <a:r>
              <a:rPr lang="en-US" sz="1300" dirty="0">
                <a:solidFill>
                  <a:schemeClr val="bg1"/>
                </a:solidFill>
                <a:latin typeface="Verdana" pitchFamily="34" charset="0"/>
              </a:rPr>
              <a:t>  &gt; community &gt; commonwealth   </a:t>
            </a:r>
          </a:p>
        </p:txBody>
      </p:sp>
      <p:graphicFrame>
        <p:nvGraphicFramePr>
          <p:cNvPr id="19" name="Table 18"/>
          <p:cNvGraphicFramePr>
            <a:graphicFrameLocks noGrp="1"/>
          </p:cNvGraphicFramePr>
          <p:nvPr>
            <p:extLst>
              <p:ext uri="{D42A27DB-BD31-4B8C-83A1-F6EECF244321}">
                <p14:modId xmlns:p14="http://schemas.microsoft.com/office/powerpoint/2010/main" val="3249877411"/>
              </p:ext>
            </p:extLst>
          </p:nvPr>
        </p:nvGraphicFramePr>
        <p:xfrm>
          <a:off x="480060" y="1300480"/>
          <a:ext cx="8721088" cy="3629624"/>
        </p:xfrm>
        <a:graphic>
          <a:graphicData uri="http://schemas.openxmlformats.org/drawingml/2006/table">
            <a:tbl>
              <a:tblPr firstRow="1" bandRow="1">
                <a:tableStyleId>{5C22544A-7EE6-4342-B048-85BDC9FD1C3A}</a:tableStyleId>
              </a:tblPr>
              <a:tblGrid>
                <a:gridCol w="2720340"/>
                <a:gridCol w="2080260"/>
                <a:gridCol w="1784711"/>
                <a:gridCol w="2135777"/>
              </a:tblGrid>
              <a:tr h="615696">
                <a:tc>
                  <a:txBody>
                    <a:bodyPr/>
                    <a:lstStyle/>
                    <a:p>
                      <a:r>
                        <a:rPr lang="en-US" sz="1700" dirty="0" smtClean="0"/>
                        <a:t>Revenue</a:t>
                      </a:r>
                      <a:endParaRPr lang="en-US" sz="1700" dirty="0"/>
                    </a:p>
                  </a:txBody>
                  <a:tcPr marL="96012" marR="96012" marT="48768" marB="4876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Since Last Meeting</a:t>
                      </a:r>
                      <a:endParaRPr lang="en-US" sz="1700" dirty="0"/>
                    </a:p>
                  </a:txBody>
                  <a:tcPr marL="96012" marR="96012" marT="48768" marB="48768">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SFY 15-16</a:t>
                      </a:r>
                      <a:endParaRPr lang="en-US" sz="1700" dirty="0"/>
                    </a:p>
                  </a:txBody>
                  <a:tcPr marL="96012" marR="96012" marT="48768" marB="48768">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Cumulative Total</a:t>
                      </a:r>
                    </a:p>
                  </a:txBody>
                  <a:tcPr marL="96012" marR="96012" marT="48768" marB="4876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r>
              <a:tr h="376741">
                <a:tc>
                  <a:txBody>
                    <a:bodyPr/>
                    <a:lstStyle/>
                    <a:p>
                      <a:r>
                        <a:rPr lang="en-US" sz="1700" dirty="0" smtClean="0"/>
                        <a:t>Checkoff</a:t>
                      </a:r>
                      <a:r>
                        <a:rPr lang="en-US" sz="1700" baseline="0" dirty="0" smtClean="0"/>
                        <a:t> &amp; Donations</a:t>
                      </a:r>
                      <a:endParaRPr lang="en-US" sz="1700" dirty="0"/>
                    </a:p>
                  </a:txBody>
                  <a:tcPr marL="96012" marR="96012" marT="48768" marB="48768">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$207,001.00</a:t>
                      </a:r>
                      <a:endParaRPr lang="en-US" sz="1700" dirty="0">
                        <a:solidFill>
                          <a:schemeClr val="tx2">
                            <a:lumMod val="75000"/>
                          </a:schemeClr>
                        </a:solidFill>
                      </a:endParaRPr>
                    </a:p>
                  </a:txBody>
                  <a:tcPr marL="96012" marR="96012" marT="48768" marB="48768">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$1,171,096.00</a:t>
                      </a:r>
                      <a:endParaRPr lang="en-US" sz="1700" dirty="0">
                        <a:solidFill>
                          <a:schemeClr val="tx2">
                            <a:lumMod val="75000"/>
                          </a:schemeClr>
                        </a:solidFill>
                      </a:endParaRPr>
                    </a:p>
                  </a:txBody>
                  <a:tcPr marL="96012" marR="96012" marT="48768" marB="48768">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$3,634,275.00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HOV License Plate </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$765.00*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$2,445.00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$35,250.00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PA Monuments License Plate</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$598.00*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$3,151.00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$13,340.00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41">
                <a:tc>
                  <a:txBody>
                    <a:bodyPr/>
                    <a:lstStyle/>
                    <a:p>
                      <a:r>
                        <a:rPr lang="en-US" sz="1700" dirty="0" smtClean="0"/>
                        <a:t>Interest</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$1,819.00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$3,624.00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$9,684.00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41">
                <a:tc>
                  <a:txBody>
                    <a:bodyPr/>
                    <a:lstStyle/>
                    <a:p>
                      <a:r>
                        <a:rPr lang="en-US" sz="1700" b="1" dirty="0" smtClean="0">
                          <a:solidFill>
                            <a:schemeClr val="bg1"/>
                          </a:solidFill>
                        </a:rPr>
                        <a:t>Disbursements</a:t>
                      </a:r>
                      <a:endParaRPr lang="en-US" sz="1700" b="1" dirty="0">
                        <a:solidFill>
                          <a:schemeClr val="bg1"/>
                        </a:solidFill>
                      </a:endParaRPr>
                    </a:p>
                  </a:txBody>
                  <a:tcPr marL="96012" marR="96012" marT="48768" marB="4876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endParaRPr lang="en-US" sz="1700" dirty="0">
                        <a:solidFill>
                          <a:srgbClr val="00B050"/>
                        </a:solidFill>
                      </a:endParaRPr>
                    </a:p>
                  </a:txBody>
                  <a:tcPr marL="96012" marR="96012" marT="48768" marB="48768">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algn="r"/>
                      <a:endParaRPr lang="en-US" sz="1700" dirty="0">
                        <a:solidFill>
                          <a:srgbClr val="00B050"/>
                        </a:solidFill>
                      </a:endParaRPr>
                    </a:p>
                  </a:txBody>
                  <a:tcPr marL="96012" marR="96012" marT="48768" marB="48768">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700" dirty="0">
                        <a:solidFill>
                          <a:srgbClr val="00B050"/>
                        </a:solidFill>
                      </a:endParaRPr>
                    </a:p>
                  </a:txBody>
                  <a:tcPr marL="96012" marR="96012" marT="48768" marB="4876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376741">
                <a:tc>
                  <a:txBody>
                    <a:bodyPr/>
                    <a:lstStyle/>
                    <a:p>
                      <a:r>
                        <a:rPr lang="en-US" sz="1700" dirty="0" smtClean="0"/>
                        <a:t>VTF Grants</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$932,860.00</a:t>
                      </a: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VTA </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700" dirty="0" smtClean="0">
                          <a:solidFill>
                            <a:srgbClr val="FF0000"/>
                          </a:solidFill>
                        </a:rPr>
                        <a:t>$74,839.00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$411,553.00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rgbClr val="FF0000"/>
                          </a:solidFill>
                        </a:rPr>
                        <a:t>$1,088,923.00</a:t>
                      </a: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PENN DOT Costs</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rgbClr val="FF0000"/>
                          </a:solidFill>
                        </a:rPr>
                        <a:t>$388,000.00</a:t>
                      </a: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2" name="TextBox 21"/>
          <p:cNvSpPr txBox="1"/>
          <p:nvPr/>
        </p:nvSpPr>
        <p:spPr>
          <a:xfrm>
            <a:off x="480060" y="5581631"/>
            <a:ext cx="8881110" cy="943947"/>
          </a:xfrm>
          <a:prstGeom prst="rect">
            <a:avLst/>
          </a:prstGeom>
          <a:noFill/>
        </p:spPr>
        <p:txBody>
          <a:bodyPr wrap="square" lIns="96609" tIns="48304" rIns="96609" bIns="48304">
            <a:spAutoFit/>
          </a:bodyPr>
          <a:lstStyle/>
          <a:p>
            <a:pPr>
              <a:buFont typeface="Arial" charset="0"/>
              <a:buChar char="•"/>
              <a:defRPr/>
            </a:pPr>
            <a:r>
              <a:rPr lang="en-US" sz="1100" dirty="0">
                <a:latin typeface="Times New Roman" pitchFamily="18" charset="0"/>
                <a:cs typeface="Times New Roman" pitchFamily="18" charset="0"/>
              </a:rPr>
              <a:t>Total number of HOV License plates sold since last meeting  = 51  (Total since inception = 2,350)</a:t>
            </a:r>
          </a:p>
          <a:p>
            <a:pPr>
              <a:defRPr/>
            </a:pPr>
            <a:r>
              <a:rPr lang="en-US" sz="1100" dirty="0">
                <a:latin typeface="Times New Roman" pitchFamily="18" charset="0"/>
                <a:cs typeface="Times New Roman" pitchFamily="18" charset="0"/>
              </a:rPr>
              <a:t>*Total number of PA Monuments License plates sold since last meeting = 17 (Total since inception =580)</a:t>
            </a:r>
          </a:p>
          <a:p>
            <a:pPr>
              <a:defRPr/>
            </a:pPr>
            <a:r>
              <a:rPr lang="en-US" sz="1100" b="1" dirty="0">
                <a:latin typeface="Times New Roman" pitchFamily="18" charset="0"/>
                <a:cs typeface="Times New Roman" pitchFamily="18" charset="0"/>
              </a:rPr>
              <a:t>**</a:t>
            </a:r>
            <a:r>
              <a:rPr lang="en-US" sz="1100" dirty="0">
                <a:latin typeface="Times New Roman" pitchFamily="18" charset="0"/>
                <a:cs typeface="Times New Roman" pitchFamily="18" charset="0"/>
              </a:rPr>
              <a:t>Awards and distribution of funds are contingent upon the completion of a fully executed grant agreements</a:t>
            </a:r>
            <a:endParaRPr lang="en-US" sz="1100" b="1" dirty="0">
              <a:latin typeface="Times New Roman" pitchFamily="18" charset="0"/>
              <a:cs typeface="Times New Roman" pitchFamily="18" charset="0"/>
            </a:endParaRPr>
          </a:p>
          <a:p>
            <a:r>
              <a:rPr lang="en-US" sz="1100" b="1" dirty="0">
                <a:latin typeface="Times New Roman" pitchFamily="18" charset="0"/>
                <a:cs typeface="Times New Roman" pitchFamily="18" charset="0"/>
              </a:rPr>
              <a:t>***   </a:t>
            </a:r>
            <a:r>
              <a:rPr lang="en-US" sz="1100" dirty="0">
                <a:latin typeface="Times New Roman" pitchFamily="18" charset="0"/>
                <a:cs typeface="Times New Roman" pitchFamily="18" charset="0"/>
              </a:rPr>
              <a:t>PENNDOT PAYMENT/INVOICING – DMVA has Agreed to pay $194,000/FY over four years.   Current Balance is $488,000. DOT will issue invoices at the beginning of April for Annual Payments.</a:t>
            </a:r>
            <a:r>
              <a:rPr lang="en-US" sz="1100" b="1" i="1" dirty="0">
                <a:latin typeface="Times New Roman" pitchFamily="18" charset="0"/>
                <a:cs typeface="Times New Roman" pitchFamily="18" charset="0"/>
              </a:rPr>
              <a:t> </a:t>
            </a:r>
            <a:r>
              <a:rPr lang="en-US" sz="1100" i="1" dirty="0">
                <a:latin typeface="Times New Roman" pitchFamily="18" charset="0"/>
                <a:cs typeface="Times New Roman" pitchFamily="18" charset="0"/>
              </a:rPr>
              <a:t> (Total Cost was 966,000.00)</a:t>
            </a:r>
            <a:endParaRPr lang="en-US" sz="1100" dirty="0">
              <a:latin typeface="Times New Roman" pitchFamily="18" charset="0"/>
              <a:cs typeface="Times New Roman" pitchFamily="18" charset="0"/>
            </a:endParaRPr>
          </a:p>
        </p:txBody>
      </p:sp>
      <p:sp>
        <p:nvSpPr>
          <p:cNvPr id="16" name="TextBox 15"/>
          <p:cNvSpPr txBox="1"/>
          <p:nvPr/>
        </p:nvSpPr>
        <p:spPr>
          <a:xfrm>
            <a:off x="480067" y="6664964"/>
            <a:ext cx="2020926" cy="359162"/>
          </a:xfrm>
          <a:prstGeom prst="rect">
            <a:avLst/>
          </a:prstGeom>
          <a:noFill/>
        </p:spPr>
        <p:txBody>
          <a:bodyPr wrap="none" lIns="96609" tIns="48304" rIns="96609" bIns="48304" rtlCol="0">
            <a:spAutoFit/>
          </a:bodyPr>
          <a:lstStyle/>
          <a:p>
            <a:r>
              <a:rPr lang="en-US" sz="1700" dirty="0">
                <a:solidFill>
                  <a:schemeClr val="bg1"/>
                </a:solidFill>
                <a:latin typeface="+mj-lt"/>
              </a:rPr>
              <a:t>As of 28 March 2016</a:t>
            </a:r>
          </a:p>
        </p:txBody>
      </p:sp>
    </p:spTree>
    <p:extLst>
      <p:ext uri="{BB962C8B-B14F-4D97-AF65-F5344CB8AC3E}">
        <p14:creationId xmlns:p14="http://schemas.microsoft.com/office/powerpoint/2010/main" val="1920009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480060" y="1219200"/>
            <a:ext cx="8641080" cy="5315374"/>
          </a:xfrm>
        </p:spPr>
        <p:txBody>
          <a:bodyPr>
            <a:normAutofit fontScale="85000" lnSpcReduction="10000"/>
          </a:bodyPr>
          <a:lstStyle/>
          <a:p>
            <a:r>
              <a:rPr lang="en-US" sz="2500" b="1" dirty="0"/>
              <a:t>Provisions to benefit Veterans of retirement age (over 62)</a:t>
            </a:r>
          </a:p>
          <a:p>
            <a:pPr lvl="1"/>
            <a:r>
              <a:rPr lang="en-US" sz="2500" dirty="0"/>
              <a:t>The intent is to assist those Veterans that are living on fixed incomes in a fair and equitable manner</a:t>
            </a:r>
            <a:br>
              <a:rPr lang="en-US" sz="2500" dirty="0"/>
            </a:br>
            <a:endParaRPr lang="en-US" sz="2500" dirty="0"/>
          </a:p>
          <a:p>
            <a:r>
              <a:rPr lang="en-US" sz="2500" dirty="0"/>
              <a:t>Any Veteran age 62 and older that meets all the criteria for the program with exception to the VA Disability rating may receive 25% exemption</a:t>
            </a:r>
          </a:p>
          <a:p>
            <a:r>
              <a:rPr lang="en-US" sz="2500" dirty="0"/>
              <a:t>Any Disabled Veteran age 62 and older that meets all the criteria for the program with a VA Disability rating between 10% and 90% may receive 50% exemption</a:t>
            </a:r>
          </a:p>
          <a:p>
            <a:r>
              <a:rPr lang="en-US" sz="2500" dirty="0"/>
              <a:t>Any Veteran meeting the current requirements of the program may receive 100% exemption</a:t>
            </a:r>
          </a:p>
          <a:p>
            <a:r>
              <a:rPr lang="en-US" sz="2500" dirty="0"/>
              <a:t>Implement the changes to need determination following the recommendation of the subcommittee </a:t>
            </a:r>
          </a:p>
          <a:p>
            <a:r>
              <a:rPr lang="en-US" sz="2500" dirty="0"/>
              <a:t>Advocate for an eligibility provision for Spouses of those Killed In Action(KIA) that meet all the other eligibility criteria</a:t>
            </a:r>
          </a:p>
          <a:p>
            <a:r>
              <a:rPr lang="en-US" sz="2500" dirty="0">
                <a:solidFill>
                  <a:schemeClr val="bg1"/>
                </a:solidFill>
                <a:latin typeface="Verdana" pitchFamily="34" charset="0"/>
              </a:rPr>
              <a:t>country</a:t>
            </a:r>
          </a:p>
          <a:p>
            <a:endParaRPr lang="en-US" sz="2500" dirty="0"/>
          </a:p>
          <a:p>
            <a:pPr lvl="1"/>
            <a:endParaRPr lang="en-US" dirty="0" smtClean="0"/>
          </a:p>
          <a:p>
            <a:pPr lvl="1"/>
            <a:endParaRPr lang="en-US" dirty="0" smtClean="0"/>
          </a:p>
          <a:p>
            <a:pPr lvl="1"/>
            <a:endParaRPr lang="en-US" dirty="0"/>
          </a:p>
        </p:txBody>
      </p:sp>
      <p:grpSp>
        <p:nvGrpSpPr>
          <p:cNvPr id="4" name="Group 13"/>
          <p:cNvGrpSpPr>
            <a:grpSpLocks/>
          </p:cNvGrpSpPr>
          <p:nvPr/>
        </p:nvGrpSpPr>
        <p:grpSpPr bwMode="auto">
          <a:xfrm>
            <a:off x="-240030" y="406400"/>
            <a:ext cx="9761220" cy="692574"/>
            <a:chOff x="-215792" y="381000"/>
            <a:chExt cx="8905767" cy="649288"/>
          </a:xfrm>
        </p:grpSpPr>
        <p:pic>
          <p:nvPicPr>
            <p:cNvPr id="5"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6" name="Rectangle 5"/>
            <p:cNvSpPr txBox="1">
              <a:spLocks noChangeArrowheads="1"/>
            </p:cNvSpPr>
            <p:nvPr/>
          </p:nvSpPr>
          <p:spPr bwMode="auto">
            <a:xfrm>
              <a:off x="-215792" y="477516"/>
              <a:ext cx="7080815" cy="338554"/>
            </a:xfrm>
            <a:prstGeom prst="rect">
              <a:avLst/>
            </a:prstGeom>
            <a:noFill/>
            <a:ln w="9525">
              <a:noFill/>
              <a:miter lim="800000"/>
              <a:headEnd/>
              <a:tailEnd/>
            </a:ln>
          </p:spPr>
          <p:txBody>
            <a:bodyPr wrap="square" anchor="ctr">
              <a:spAutoFit/>
            </a:bodyPr>
            <a:lstStyle/>
            <a:p>
              <a:pPr algn="ctr" eaLnBrk="0" hangingPunct="0">
                <a:defRPr/>
              </a:pPr>
              <a:r>
                <a:rPr lang="en-US" sz="1700" b="1" dirty="0">
                  <a:solidFill>
                    <a:schemeClr val="bg1"/>
                  </a:solidFill>
                  <a:latin typeface="+mj-lt"/>
                  <a:ea typeface="+mj-ea"/>
                  <a:cs typeface="+mj-cs"/>
                </a:rPr>
                <a:t>DISABLED VETERANS TAX EXEMPTION PROGRAM COURSE OF ACTION 1</a:t>
              </a:r>
            </a:p>
          </p:txBody>
        </p:sp>
      </p:grpSp>
      <p:grpSp>
        <p:nvGrpSpPr>
          <p:cNvPr id="16" name="Group 15"/>
          <p:cNvGrpSpPr/>
          <p:nvPr/>
        </p:nvGrpSpPr>
        <p:grpSpPr>
          <a:xfrm>
            <a:off x="80011" y="6758687"/>
            <a:ext cx="9266396" cy="403013"/>
            <a:chOff x="76200" y="6336268"/>
            <a:chExt cx="8825139" cy="377825"/>
          </a:xfrm>
        </p:grpSpPr>
        <p:pic>
          <p:nvPicPr>
            <p:cNvPr id="7" name="Picture 25" descr="red bottom banner"/>
            <p:cNvPicPr>
              <a:picLocks noChangeAspect="1" noChangeArrowheads="1"/>
            </p:cNvPicPr>
            <p:nvPr/>
          </p:nvPicPr>
          <p:blipFill>
            <a:blip r:embed="rId3" cstate="print"/>
            <a:srcRect/>
            <a:stretch>
              <a:fillRect/>
            </a:stretch>
          </p:blipFill>
          <p:spPr bwMode="auto">
            <a:xfrm>
              <a:off x="76200" y="6336268"/>
              <a:ext cx="8825139" cy="377825"/>
            </a:xfrm>
            <a:prstGeom prst="rect">
              <a:avLst/>
            </a:prstGeom>
            <a:noFill/>
            <a:ln w="9525">
              <a:noFill/>
              <a:miter lim="800000"/>
              <a:headEnd/>
              <a:tailEnd/>
            </a:ln>
          </p:spPr>
        </p:pic>
        <p:sp>
          <p:nvSpPr>
            <p:cNvPr id="11" name="Rectangle 10"/>
            <p:cNvSpPr/>
            <p:nvPr/>
          </p:nvSpPr>
          <p:spPr>
            <a:xfrm>
              <a:off x="382586" y="6336268"/>
              <a:ext cx="2208214" cy="369332"/>
            </a:xfrm>
            <a:prstGeom prst="rect">
              <a:avLst/>
            </a:prstGeom>
          </p:spPr>
          <p:txBody>
            <a:bodyPr wrap="square">
              <a:spAutoFit/>
            </a:bodyPr>
            <a:lstStyle/>
            <a:p>
              <a:pPr>
                <a:defRPr/>
              </a:pPr>
              <a:r>
                <a:rPr lang="en-US" dirty="0" smtClean="0">
                  <a:solidFill>
                    <a:schemeClr val="bg1"/>
                  </a:solidFill>
                  <a:latin typeface="Times New Roman" pitchFamily="18" charset="0"/>
                  <a:cs typeface="Times New Roman" pitchFamily="18" charset="0"/>
                </a:rPr>
                <a:t>As of 22 MAR 2016</a:t>
              </a:r>
              <a:endParaRPr lang="en-US" dirty="0">
                <a:solidFill>
                  <a:schemeClr val="bg1"/>
                </a:solidFill>
                <a:latin typeface="Times New Roman" pitchFamily="18" charset="0"/>
                <a:cs typeface="Times New Roman" pitchFamily="18" charset="0"/>
              </a:endParaRPr>
            </a:p>
          </p:txBody>
        </p:sp>
        <p:sp>
          <p:nvSpPr>
            <p:cNvPr id="12" name="Rectangle 11"/>
            <p:cNvSpPr/>
            <p:nvPr/>
          </p:nvSpPr>
          <p:spPr>
            <a:xfrm>
              <a:off x="3620970" y="6336268"/>
              <a:ext cx="3939796" cy="369332"/>
            </a:xfrm>
            <a:prstGeom prst="rect">
              <a:avLst/>
            </a:prstGeom>
          </p:spPr>
          <p:txBody>
            <a:bodyPr wrap="none">
              <a:spAutoFit/>
            </a:bodyPr>
            <a:lstStyle/>
            <a:p>
              <a:pPr algn="r"/>
              <a:r>
                <a:rPr lang="en-US" dirty="0" smtClean="0">
                  <a:solidFill>
                    <a:schemeClr val="bg1"/>
                  </a:solidFill>
                  <a:latin typeface="Verdana" pitchFamily="34" charset="0"/>
                </a:rPr>
                <a:t>&gt; community &gt; commonwealth </a:t>
              </a:r>
              <a:endParaRPr lang="en-US" dirty="0">
                <a:solidFill>
                  <a:schemeClr val="bg1"/>
                </a:solidFill>
                <a:latin typeface="Verdana" pitchFamily="34" charset="0"/>
              </a:endParaRPr>
            </a:p>
          </p:txBody>
        </p:sp>
        <p:sp>
          <p:nvSpPr>
            <p:cNvPr id="13" name="Rectangle 12"/>
            <p:cNvSpPr/>
            <p:nvPr/>
          </p:nvSpPr>
          <p:spPr>
            <a:xfrm>
              <a:off x="7560766" y="6336268"/>
              <a:ext cx="1332416" cy="369332"/>
            </a:xfrm>
            <a:prstGeom prst="rect">
              <a:avLst/>
            </a:prstGeom>
          </p:spPr>
          <p:txBody>
            <a:bodyPr wrap="none">
              <a:spAutoFit/>
            </a:bodyPr>
            <a:lstStyle/>
            <a:p>
              <a:r>
                <a:rPr lang="en-US" dirty="0" smtClean="0">
                  <a:solidFill>
                    <a:schemeClr val="bg1"/>
                  </a:solidFill>
                  <a:latin typeface="Verdana" pitchFamily="34" charset="0"/>
                </a:rPr>
                <a:t>&gt; country</a:t>
              </a:r>
              <a:endParaRPr lang="en-US" dirty="0">
                <a:solidFill>
                  <a:schemeClr val="bg1"/>
                </a:solidFill>
                <a:latin typeface="Verdana" pitchFamily="34" charset="0"/>
              </a:endParaRPr>
            </a:p>
          </p:txBody>
        </p:sp>
      </p:grpSp>
    </p:spTree>
    <p:extLst>
      <p:ext uri="{BB962C8B-B14F-4D97-AF65-F5344CB8AC3E}">
        <p14:creationId xmlns:p14="http://schemas.microsoft.com/office/powerpoint/2010/main" val="2952012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0010" y="1300480"/>
            <a:ext cx="9441180" cy="5234094"/>
          </a:xfrm>
        </p:spPr>
        <p:txBody>
          <a:bodyPr>
            <a:normAutofit fontScale="92500"/>
          </a:bodyPr>
          <a:lstStyle/>
          <a:p>
            <a:r>
              <a:rPr lang="en-US" sz="3000" b="1" dirty="0"/>
              <a:t>Create a proportional system to award Tax exemption</a:t>
            </a:r>
          </a:p>
          <a:p>
            <a:pPr lvl="1"/>
            <a:r>
              <a:rPr lang="en-US" sz="2500" dirty="0"/>
              <a:t>The intent is to serve more Veterans in a fair and equitable manner while recognizing the economic impact on communities</a:t>
            </a:r>
          </a:p>
          <a:p>
            <a:r>
              <a:rPr lang="en-US" sz="2500" dirty="0"/>
              <a:t>The system would operate as it currently does with the 100% requirement being replaced by what the Veterans VA Disability rating is:</a:t>
            </a:r>
          </a:p>
          <a:p>
            <a:pPr lvl="1"/>
            <a:r>
              <a:rPr lang="en-US" sz="2100" dirty="0"/>
              <a:t>30% VA Disability = 30% Property Tax Exemption</a:t>
            </a:r>
          </a:p>
          <a:p>
            <a:pPr lvl="1"/>
            <a:r>
              <a:rPr lang="en-US" sz="2100" dirty="0"/>
              <a:t>Any reduction in disability ratings would reduce the benefit</a:t>
            </a:r>
          </a:p>
          <a:p>
            <a:pPr lvl="1"/>
            <a:r>
              <a:rPr lang="en-US" sz="2100" dirty="0"/>
              <a:t>Any increases in disability would increase the benefit</a:t>
            </a:r>
          </a:p>
          <a:p>
            <a:r>
              <a:rPr lang="en-US" sz="2500" dirty="0"/>
              <a:t>All other eligibility criteria would remain the same</a:t>
            </a:r>
          </a:p>
          <a:p>
            <a:r>
              <a:rPr lang="en-US" sz="2500" dirty="0"/>
              <a:t>Implement the changes to need determination following the recommendation of the subcommittee</a:t>
            </a:r>
          </a:p>
          <a:p>
            <a:r>
              <a:rPr lang="en-US" sz="2500" dirty="0"/>
              <a:t>Advocate for an eligibility provision for Spouses of those Killed In Action(KIA) that meet all the other eligibility criteria</a:t>
            </a:r>
          </a:p>
          <a:p>
            <a:endParaRPr lang="en-US" sz="2500" dirty="0"/>
          </a:p>
          <a:p>
            <a:endParaRPr lang="en-US" sz="2500" dirty="0"/>
          </a:p>
          <a:p>
            <a:endParaRPr lang="en-US" sz="2500" dirty="0"/>
          </a:p>
        </p:txBody>
      </p:sp>
      <p:grpSp>
        <p:nvGrpSpPr>
          <p:cNvPr id="6" name="Group 13"/>
          <p:cNvGrpSpPr>
            <a:grpSpLocks/>
          </p:cNvGrpSpPr>
          <p:nvPr/>
        </p:nvGrpSpPr>
        <p:grpSpPr bwMode="auto">
          <a:xfrm>
            <a:off x="-240030" y="406400"/>
            <a:ext cx="9761220" cy="692574"/>
            <a:chOff x="-215792" y="381000"/>
            <a:chExt cx="8905767" cy="649288"/>
          </a:xfrm>
        </p:grpSpPr>
        <p:pic>
          <p:nvPicPr>
            <p:cNvPr id="7"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8" name="Rectangle 5"/>
            <p:cNvSpPr txBox="1">
              <a:spLocks noChangeArrowheads="1"/>
            </p:cNvSpPr>
            <p:nvPr/>
          </p:nvSpPr>
          <p:spPr bwMode="auto">
            <a:xfrm>
              <a:off x="-215792" y="477516"/>
              <a:ext cx="7080815" cy="338554"/>
            </a:xfrm>
            <a:prstGeom prst="rect">
              <a:avLst/>
            </a:prstGeom>
            <a:noFill/>
            <a:ln w="9525">
              <a:noFill/>
              <a:miter lim="800000"/>
              <a:headEnd/>
              <a:tailEnd/>
            </a:ln>
          </p:spPr>
          <p:txBody>
            <a:bodyPr wrap="square" anchor="ctr">
              <a:spAutoFit/>
            </a:bodyPr>
            <a:lstStyle/>
            <a:p>
              <a:pPr algn="ctr" eaLnBrk="0" hangingPunct="0">
                <a:defRPr/>
              </a:pPr>
              <a:r>
                <a:rPr lang="en-US" sz="1700" b="1" dirty="0">
                  <a:solidFill>
                    <a:schemeClr val="bg1"/>
                  </a:solidFill>
                  <a:latin typeface="+mj-lt"/>
                  <a:ea typeface="+mj-ea"/>
                  <a:cs typeface="+mj-cs"/>
                </a:rPr>
                <a:t>DISABLED VETERANS TAX EXEMPTION PROGRAM COURSE OF ACTION 2</a:t>
              </a:r>
            </a:p>
          </p:txBody>
        </p:sp>
      </p:grpSp>
      <p:grpSp>
        <p:nvGrpSpPr>
          <p:cNvPr id="9" name="Group 8"/>
          <p:cNvGrpSpPr/>
          <p:nvPr/>
        </p:nvGrpSpPr>
        <p:grpSpPr>
          <a:xfrm>
            <a:off x="80011" y="6758687"/>
            <a:ext cx="9266396" cy="403013"/>
            <a:chOff x="76200" y="6336268"/>
            <a:chExt cx="8825139" cy="377825"/>
          </a:xfrm>
        </p:grpSpPr>
        <p:pic>
          <p:nvPicPr>
            <p:cNvPr id="10" name="Picture 25" descr="red bottom banner"/>
            <p:cNvPicPr>
              <a:picLocks noChangeAspect="1" noChangeArrowheads="1"/>
            </p:cNvPicPr>
            <p:nvPr/>
          </p:nvPicPr>
          <p:blipFill>
            <a:blip r:embed="rId3" cstate="print"/>
            <a:srcRect/>
            <a:stretch>
              <a:fillRect/>
            </a:stretch>
          </p:blipFill>
          <p:spPr bwMode="auto">
            <a:xfrm>
              <a:off x="76200" y="6336268"/>
              <a:ext cx="8825139" cy="377825"/>
            </a:xfrm>
            <a:prstGeom prst="rect">
              <a:avLst/>
            </a:prstGeom>
            <a:noFill/>
            <a:ln w="9525">
              <a:noFill/>
              <a:miter lim="800000"/>
              <a:headEnd/>
              <a:tailEnd/>
            </a:ln>
          </p:spPr>
        </p:pic>
        <p:sp>
          <p:nvSpPr>
            <p:cNvPr id="11" name="Rectangle 10"/>
            <p:cNvSpPr/>
            <p:nvPr/>
          </p:nvSpPr>
          <p:spPr>
            <a:xfrm>
              <a:off x="382586" y="6336268"/>
              <a:ext cx="2208214" cy="369332"/>
            </a:xfrm>
            <a:prstGeom prst="rect">
              <a:avLst/>
            </a:prstGeom>
          </p:spPr>
          <p:txBody>
            <a:bodyPr wrap="square">
              <a:spAutoFit/>
            </a:bodyPr>
            <a:lstStyle/>
            <a:p>
              <a:pPr>
                <a:defRPr/>
              </a:pPr>
              <a:r>
                <a:rPr lang="en-US" dirty="0" smtClean="0">
                  <a:solidFill>
                    <a:schemeClr val="bg1"/>
                  </a:solidFill>
                  <a:latin typeface="Times New Roman" pitchFamily="18" charset="0"/>
                  <a:cs typeface="Times New Roman" pitchFamily="18" charset="0"/>
                </a:rPr>
                <a:t>As of 22 MAR 2016</a:t>
              </a:r>
              <a:endParaRPr lang="en-US" dirty="0">
                <a:solidFill>
                  <a:schemeClr val="bg1"/>
                </a:solidFill>
                <a:latin typeface="Times New Roman" pitchFamily="18" charset="0"/>
                <a:cs typeface="Times New Roman" pitchFamily="18" charset="0"/>
              </a:endParaRPr>
            </a:p>
          </p:txBody>
        </p:sp>
        <p:sp>
          <p:nvSpPr>
            <p:cNvPr id="12" name="Rectangle 11"/>
            <p:cNvSpPr/>
            <p:nvPr/>
          </p:nvSpPr>
          <p:spPr>
            <a:xfrm>
              <a:off x="3620970" y="6336268"/>
              <a:ext cx="3939796" cy="369332"/>
            </a:xfrm>
            <a:prstGeom prst="rect">
              <a:avLst/>
            </a:prstGeom>
          </p:spPr>
          <p:txBody>
            <a:bodyPr wrap="none">
              <a:spAutoFit/>
            </a:bodyPr>
            <a:lstStyle/>
            <a:p>
              <a:pPr algn="r"/>
              <a:r>
                <a:rPr lang="en-US" dirty="0" smtClean="0">
                  <a:solidFill>
                    <a:schemeClr val="bg1"/>
                  </a:solidFill>
                  <a:latin typeface="Verdana" pitchFamily="34" charset="0"/>
                </a:rPr>
                <a:t>&gt; community &gt; commonwealth </a:t>
              </a:r>
              <a:endParaRPr lang="en-US" dirty="0">
                <a:solidFill>
                  <a:schemeClr val="bg1"/>
                </a:solidFill>
                <a:latin typeface="Verdana" pitchFamily="34" charset="0"/>
              </a:endParaRPr>
            </a:p>
          </p:txBody>
        </p:sp>
        <p:sp>
          <p:nvSpPr>
            <p:cNvPr id="13" name="Rectangle 12"/>
            <p:cNvSpPr/>
            <p:nvPr/>
          </p:nvSpPr>
          <p:spPr>
            <a:xfrm>
              <a:off x="7560766" y="6336268"/>
              <a:ext cx="1332416" cy="369332"/>
            </a:xfrm>
            <a:prstGeom prst="rect">
              <a:avLst/>
            </a:prstGeom>
          </p:spPr>
          <p:txBody>
            <a:bodyPr wrap="none">
              <a:spAutoFit/>
            </a:bodyPr>
            <a:lstStyle/>
            <a:p>
              <a:r>
                <a:rPr lang="en-US" dirty="0" smtClean="0">
                  <a:solidFill>
                    <a:schemeClr val="bg1"/>
                  </a:solidFill>
                  <a:latin typeface="Verdana" pitchFamily="34" charset="0"/>
                </a:rPr>
                <a:t>&gt; country</a:t>
              </a:r>
              <a:endParaRPr lang="en-US" dirty="0">
                <a:solidFill>
                  <a:schemeClr val="bg1"/>
                </a:solidFill>
                <a:latin typeface="Verdana" pitchFamily="34" charset="0"/>
              </a:endParaRPr>
            </a:p>
          </p:txBody>
        </p:sp>
      </p:grpSp>
    </p:spTree>
    <p:extLst>
      <p:ext uri="{BB962C8B-B14F-4D97-AF65-F5344CB8AC3E}">
        <p14:creationId xmlns:p14="http://schemas.microsoft.com/office/powerpoint/2010/main" val="1630150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40030" y="1706880"/>
            <a:ext cx="8881110" cy="4827694"/>
          </a:xfrm>
        </p:spPr>
        <p:txBody>
          <a:bodyPr/>
          <a:lstStyle/>
          <a:p>
            <a:r>
              <a:rPr lang="en-US" b="1" dirty="0" smtClean="0"/>
              <a:t>Maintain the program as it is currently written </a:t>
            </a:r>
            <a:endParaRPr lang="en-US" b="1" dirty="0"/>
          </a:p>
          <a:p>
            <a:r>
              <a:rPr lang="en-US" sz="3000" dirty="0"/>
              <a:t>Only implement the needs determination changes that are approved following the recommendation of the sub-committee</a:t>
            </a:r>
          </a:p>
          <a:p>
            <a:r>
              <a:rPr lang="en-US" sz="3000" dirty="0"/>
              <a:t>Advocate for an eligibility provision for Spouses of those Killed In Action(KIA) that meet all the other eligibility criteria</a:t>
            </a:r>
          </a:p>
          <a:p>
            <a:endParaRPr lang="en-US" sz="3000" dirty="0"/>
          </a:p>
        </p:txBody>
      </p:sp>
      <p:grpSp>
        <p:nvGrpSpPr>
          <p:cNvPr id="7" name="Group 13"/>
          <p:cNvGrpSpPr>
            <a:grpSpLocks/>
          </p:cNvGrpSpPr>
          <p:nvPr/>
        </p:nvGrpSpPr>
        <p:grpSpPr bwMode="auto">
          <a:xfrm>
            <a:off x="-400050" y="406400"/>
            <a:ext cx="9921240" cy="692574"/>
            <a:chOff x="-361788" y="381000"/>
            <a:chExt cx="9051763" cy="649288"/>
          </a:xfrm>
        </p:grpSpPr>
        <p:pic>
          <p:nvPicPr>
            <p:cNvPr id="8" name="Picture 26" descr="Military Vet logo banner"/>
            <p:cNvPicPr>
              <a:picLocks noChangeAspect="1" noChangeArrowheads="1"/>
            </p:cNvPicPr>
            <p:nvPr/>
          </p:nvPicPr>
          <p:blipFill>
            <a:blip r:embed="rId2" cstate="print"/>
            <a:srcRect/>
            <a:stretch>
              <a:fillRect/>
            </a:stretch>
          </p:blipFill>
          <p:spPr bwMode="auto">
            <a:xfrm>
              <a:off x="222197" y="381000"/>
              <a:ext cx="8467778" cy="649288"/>
            </a:xfrm>
            <a:prstGeom prst="rect">
              <a:avLst/>
            </a:prstGeom>
            <a:noFill/>
            <a:ln w="9525">
              <a:noFill/>
              <a:miter lim="800000"/>
              <a:headEnd/>
              <a:tailEnd/>
            </a:ln>
          </p:spPr>
        </p:pic>
        <p:sp>
          <p:nvSpPr>
            <p:cNvPr id="9" name="Rectangle 5"/>
            <p:cNvSpPr txBox="1">
              <a:spLocks noChangeArrowheads="1"/>
            </p:cNvSpPr>
            <p:nvPr/>
          </p:nvSpPr>
          <p:spPr bwMode="auto">
            <a:xfrm>
              <a:off x="-361788" y="477516"/>
              <a:ext cx="7080815" cy="338554"/>
            </a:xfrm>
            <a:prstGeom prst="rect">
              <a:avLst/>
            </a:prstGeom>
            <a:noFill/>
            <a:ln w="9525">
              <a:noFill/>
              <a:miter lim="800000"/>
              <a:headEnd/>
              <a:tailEnd/>
            </a:ln>
          </p:spPr>
          <p:txBody>
            <a:bodyPr wrap="square" anchor="ctr">
              <a:spAutoFit/>
            </a:bodyPr>
            <a:lstStyle/>
            <a:p>
              <a:pPr algn="ctr" eaLnBrk="0" hangingPunct="0">
                <a:defRPr/>
              </a:pPr>
              <a:r>
                <a:rPr lang="en-US" sz="1700" b="1" dirty="0">
                  <a:solidFill>
                    <a:schemeClr val="bg1"/>
                  </a:solidFill>
                  <a:latin typeface="+mj-lt"/>
                  <a:ea typeface="+mj-ea"/>
                  <a:cs typeface="+mj-cs"/>
                </a:rPr>
                <a:t>DISABLED VETERANS TAX EXEMPTION PROGRAM COURSE OF ACTION 3</a:t>
              </a:r>
            </a:p>
          </p:txBody>
        </p:sp>
      </p:grpSp>
      <p:grpSp>
        <p:nvGrpSpPr>
          <p:cNvPr id="10" name="Group 9"/>
          <p:cNvGrpSpPr/>
          <p:nvPr/>
        </p:nvGrpSpPr>
        <p:grpSpPr>
          <a:xfrm>
            <a:off x="80011" y="6758687"/>
            <a:ext cx="9266396" cy="403013"/>
            <a:chOff x="76200" y="6336268"/>
            <a:chExt cx="8825139" cy="377825"/>
          </a:xfrm>
        </p:grpSpPr>
        <p:pic>
          <p:nvPicPr>
            <p:cNvPr id="11" name="Picture 25" descr="red bottom banner"/>
            <p:cNvPicPr>
              <a:picLocks noChangeAspect="1" noChangeArrowheads="1"/>
            </p:cNvPicPr>
            <p:nvPr/>
          </p:nvPicPr>
          <p:blipFill>
            <a:blip r:embed="rId3" cstate="print"/>
            <a:srcRect/>
            <a:stretch>
              <a:fillRect/>
            </a:stretch>
          </p:blipFill>
          <p:spPr bwMode="auto">
            <a:xfrm>
              <a:off x="76200" y="6336268"/>
              <a:ext cx="8825139" cy="377825"/>
            </a:xfrm>
            <a:prstGeom prst="rect">
              <a:avLst/>
            </a:prstGeom>
            <a:noFill/>
            <a:ln w="9525">
              <a:noFill/>
              <a:miter lim="800000"/>
              <a:headEnd/>
              <a:tailEnd/>
            </a:ln>
          </p:spPr>
        </p:pic>
        <p:sp>
          <p:nvSpPr>
            <p:cNvPr id="12" name="Rectangle 11"/>
            <p:cNvSpPr/>
            <p:nvPr/>
          </p:nvSpPr>
          <p:spPr>
            <a:xfrm>
              <a:off x="382586" y="6336268"/>
              <a:ext cx="2208214" cy="369332"/>
            </a:xfrm>
            <a:prstGeom prst="rect">
              <a:avLst/>
            </a:prstGeom>
          </p:spPr>
          <p:txBody>
            <a:bodyPr wrap="square">
              <a:spAutoFit/>
            </a:bodyPr>
            <a:lstStyle/>
            <a:p>
              <a:pPr>
                <a:defRPr/>
              </a:pPr>
              <a:r>
                <a:rPr lang="en-US" dirty="0" smtClean="0">
                  <a:solidFill>
                    <a:schemeClr val="bg1"/>
                  </a:solidFill>
                  <a:latin typeface="Times New Roman" pitchFamily="18" charset="0"/>
                  <a:cs typeface="Times New Roman" pitchFamily="18" charset="0"/>
                </a:rPr>
                <a:t>As of 22 MAR 2016</a:t>
              </a:r>
              <a:endParaRPr lang="en-US" dirty="0">
                <a:solidFill>
                  <a:schemeClr val="bg1"/>
                </a:solidFill>
                <a:latin typeface="Times New Roman" pitchFamily="18" charset="0"/>
                <a:cs typeface="Times New Roman" pitchFamily="18" charset="0"/>
              </a:endParaRPr>
            </a:p>
          </p:txBody>
        </p:sp>
        <p:sp>
          <p:nvSpPr>
            <p:cNvPr id="13" name="Rectangle 12"/>
            <p:cNvSpPr/>
            <p:nvPr/>
          </p:nvSpPr>
          <p:spPr>
            <a:xfrm>
              <a:off x="3620970" y="6336268"/>
              <a:ext cx="3939796" cy="369332"/>
            </a:xfrm>
            <a:prstGeom prst="rect">
              <a:avLst/>
            </a:prstGeom>
          </p:spPr>
          <p:txBody>
            <a:bodyPr wrap="none">
              <a:spAutoFit/>
            </a:bodyPr>
            <a:lstStyle/>
            <a:p>
              <a:pPr algn="r"/>
              <a:r>
                <a:rPr lang="en-US" dirty="0" smtClean="0">
                  <a:solidFill>
                    <a:schemeClr val="bg1"/>
                  </a:solidFill>
                  <a:latin typeface="Verdana" pitchFamily="34" charset="0"/>
                </a:rPr>
                <a:t>&gt; community &gt; commonwealth </a:t>
              </a:r>
              <a:endParaRPr lang="en-US" dirty="0">
                <a:solidFill>
                  <a:schemeClr val="bg1"/>
                </a:solidFill>
                <a:latin typeface="Verdana" pitchFamily="34" charset="0"/>
              </a:endParaRPr>
            </a:p>
          </p:txBody>
        </p:sp>
        <p:sp>
          <p:nvSpPr>
            <p:cNvPr id="14" name="Rectangle 13"/>
            <p:cNvSpPr/>
            <p:nvPr/>
          </p:nvSpPr>
          <p:spPr>
            <a:xfrm>
              <a:off x="7560766" y="6336268"/>
              <a:ext cx="1332416" cy="369332"/>
            </a:xfrm>
            <a:prstGeom prst="rect">
              <a:avLst/>
            </a:prstGeom>
          </p:spPr>
          <p:txBody>
            <a:bodyPr wrap="none">
              <a:spAutoFit/>
            </a:bodyPr>
            <a:lstStyle/>
            <a:p>
              <a:r>
                <a:rPr lang="en-US" dirty="0" smtClean="0">
                  <a:solidFill>
                    <a:schemeClr val="bg1"/>
                  </a:solidFill>
                  <a:latin typeface="Verdana" pitchFamily="34" charset="0"/>
                </a:rPr>
                <a:t>&gt; country</a:t>
              </a:r>
              <a:endParaRPr lang="en-US" dirty="0">
                <a:solidFill>
                  <a:schemeClr val="bg1"/>
                </a:solidFill>
                <a:latin typeface="Verdana" pitchFamily="34" charset="0"/>
              </a:endParaRPr>
            </a:p>
          </p:txBody>
        </p:sp>
      </p:grpSp>
    </p:spTree>
    <p:extLst>
      <p:ext uri="{BB962C8B-B14F-4D97-AF65-F5344CB8AC3E}">
        <p14:creationId xmlns:p14="http://schemas.microsoft.com/office/powerpoint/2010/main" val="394989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26317" y="370271"/>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64033" y="6702887"/>
            <a:ext cx="9241155" cy="429881"/>
          </a:xfrm>
          <a:prstGeom prst="rect">
            <a:avLst/>
          </a:prstGeom>
          <a:noFill/>
          <a:ln w="9525">
            <a:noFill/>
            <a:miter lim="800000"/>
            <a:headEnd/>
            <a:tailEnd/>
          </a:ln>
        </p:spPr>
      </p:pic>
      <p:sp>
        <p:nvSpPr>
          <p:cNvPr id="6" name="Rectangle 8"/>
          <p:cNvSpPr>
            <a:spLocks noChangeArrowheads="1"/>
          </p:cNvSpPr>
          <p:nvPr/>
        </p:nvSpPr>
        <p:spPr bwMode="auto">
          <a:xfrm>
            <a:off x="8425053" y="6699274"/>
            <a:ext cx="1344168" cy="433493"/>
          </a:xfrm>
          <a:prstGeom prst="rect">
            <a:avLst/>
          </a:prstGeom>
          <a:noFill/>
          <a:ln w="9525">
            <a:noFill/>
            <a:miter lim="800000"/>
            <a:headEnd/>
            <a:tailEnd/>
          </a:ln>
        </p:spPr>
        <p:txBody>
          <a:bodyPr lIns="102180" tIns="51091" rIns="102180" bIns="51091" anchor="ctr"/>
          <a:lstStyle/>
          <a:p>
            <a:pPr defTabSz="961594"/>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44493" y="6699274"/>
            <a:ext cx="4368546" cy="433493"/>
          </a:xfrm>
          <a:prstGeom prst="rect">
            <a:avLst/>
          </a:prstGeom>
          <a:noFill/>
          <a:ln w="9525">
            <a:noFill/>
            <a:miter lim="800000"/>
            <a:headEnd/>
            <a:tailEnd/>
          </a:ln>
        </p:spPr>
        <p:txBody>
          <a:bodyPr lIns="102180" tIns="51091" rIns="102180" bIns="51091" anchor="ctr"/>
          <a:lstStyle/>
          <a:p>
            <a:pPr algn="r" defTabSz="961594"/>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28066" y="456970"/>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prstClr val="white"/>
                </a:solidFill>
              </a:rPr>
              <a:t>BUREAU OF VETERANS’ HOMES</a:t>
            </a:r>
          </a:p>
        </p:txBody>
      </p:sp>
      <p:sp>
        <p:nvSpPr>
          <p:cNvPr id="9" name="Text Box 15"/>
          <p:cNvSpPr txBox="1">
            <a:spLocks noChangeArrowheads="1"/>
          </p:cNvSpPr>
          <p:nvPr/>
        </p:nvSpPr>
        <p:spPr bwMode="auto">
          <a:xfrm>
            <a:off x="444055" y="6700054"/>
            <a:ext cx="1932242" cy="383164"/>
          </a:xfrm>
          <a:prstGeom prst="rect">
            <a:avLst/>
          </a:prstGeom>
          <a:noFill/>
          <a:ln w="9525">
            <a:noFill/>
            <a:miter lim="800000"/>
            <a:headEnd/>
            <a:tailEnd/>
          </a:ln>
        </p:spPr>
        <p:txBody>
          <a:bodyPr lIns="102180" tIns="51091" rIns="102180" bIns="51091" anchor="ctr">
            <a:spAutoFit/>
          </a:bodyPr>
          <a:lstStyle/>
          <a:p>
            <a:pPr defTabSz="961594" eaLnBrk="0" hangingPunct="0">
              <a:spcBef>
                <a:spcPct val="50000"/>
              </a:spcBef>
              <a:defRPr/>
            </a:pPr>
            <a:r>
              <a:rPr lang="en-US" sz="1800" b="1" dirty="0">
                <a:solidFill>
                  <a:prstClr val="white"/>
                </a:solidFill>
              </a:rPr>
              <a:t>  </a:t>
            </a:r>
            <a:r>
              <a:rPr lang="en-US" sz="1800" dirty="0">
                <a:solidFill>
                  <a:prstClr val="white"/>
                </a:solidFill>
                <a:latin typeface="Calibri"/>
              </a:rPr>
              <a:t>As of 31 MAR 16</a:t>
            </a:r>
          </a:p>
        </p:txBody>
      </p:sp>
      <p:sp>
        <p:nvSpPr>
          <p:cNvPr id="12" name="TextBox 11"/>
          <p:cNvSpPr txBox="1"/>
          <p:nvPr/>
        </p:nvSpPr>
        <p:spPr>
          <a:xfrm>
            <a:off x="240030" y="1182737"/>
            <a:ext cx="9241155" cy="492443"/>
          </a:xfrm>
          <a:prstGeom prst="rect">
            <a:avLst/>
          </a:prstGeom>
          <a:noFill/>
        </p:spPr>
        <p:txBody>
          <a:bodyPr wrap="square" lIns="96661" tIns="48331" rIns="96661" bIns="48331" rtlCol="0">
            <a:spAutoFit/>
          </a:bodyPr>
          <a:lstStyle/>
          <a:p>
            <a:pPr algn="ctr" defTabSz="961594"/>
            <a:r>
              <a:rPr lang="en-US" sz="2500" b="1" dirty="0">
                <a:solidFill>
                  <a:prstClr val="black"/>
                </a:solidFill>
              </a:rPr>
              <a:t>Veterans’ Homes Events </a:t>
            </a:r>
          </a:p>
        </p:txBody>
      </p:sp>
      <p:sp>
        <p:nvSpPr>
          <p:cNvPr id="13" name="Rectangle 12"/>
          <p:cNvSpPr/>
          <p:nvPr/>
        </p:nvSpPr>
        <p:spPr>
          <a:xfrm>
            <a:off x="526317" y="4040442"/>
            <a:ext cx="8954868" cy="755078"/>
          </a:xfrm>
          <a:prstGeom prst="rect">
            <a:avLst/>
          </a:prstGeom>
        </p:spPr>
        <p:txBody>
          <a:bodyPr wrap="square" lIns="96661" tIns="48331" rIns="96661" bIns="48331">
            <a:spAutoFit/>
          </a:bodyPr>
          <a:lstStyle/>
          <a:p>
            <a:pPr defTabSz="961594"/>
            <a:r>
              <a:rPr lang="en-US" sz="2100" b="1" dirty="0">
                <a:solidFill>
                  <a:prstClr val="black"/>
                </a:solidFill>
              </a:rPr>
              <a:t>State Veterans’ Homes Week</a:t>
            </a:r>
          </a:p>
          <a:p>
            <a:pPr marL="785372" lvl="1" indent="-302066" defTabSz="961594">
              <a:buFont typeface="Arial" panose="020B0604020202020204" pitchFamily="34" charset="0"/>
              <a:buChar char="•"/>
            </a:pPr>
            <a:r>
              <a:rPr lang="en-US" sz="2100" b="1" dirty="0">
                <a:solidFill>
                  <a:prstClr val="black"/>
                </a:solidFill>
              </a:rPr>
              <a:t>Homes week will take place June 12 thru 18, 2016</a:t>
            </a:r>
          </a:p>
        </p:txBody>
      </p:sp>
      <p:sp>
        <p:nvSpPr>
          <p:cNvPr id="14" name="Rectangle 13"/>
          <p:cNvSpPr/>
          <p:nvPr/>
        </p:nvSpPr>
        <p:spPr>
          <a:xfrm>
            <a:off x="526317" y="2333562"/>
            <a:ext cx="8954868" cy="1083374"/>
          </a:xfrm>
          <a:prstGeom prst="rect">
            <a:avLst/>
          </a:prstGeom>
        </p:spPr>
        <p:txBody>
          <a:bodyPr wrap="square" lIns="96661" tIns="48331" rIns="96661" bIns="48331">
            <a:spAutoFit/>
          </a:bodyPr>
          <a:lstStyle/>
          <a:p>
            <a:pPr defTabSz="961594"/>
            <a:r>
              <a:rPr lang="en-US" sz="2100" b="1" dirty="0">
                <a:solidFill>
                  <a:prstClr val="black"/>
                </a:solidFill>
              </a:rPr>
              <a:t>Annual Adjutant General Fishing Tournament </a:t>
            </a:r>
          </a:p>
          <a:p>
            <a:pPr marL="845786" lvl="1" indent="-362480" defTabSz="961594">
              <a:buFont typeface="Arial" panose="020B0604020202020204" pitchFamily="34" charset="0"/>
              <a:buChar char="•"/>
            </a:pPr>
            <a:r>
              <a:rPr lang="en-US" sz="2100" b="1" dirty="0">
                <a:solidFill>
                  <a:prstClr val="black"/>
                </a:solidFill>
              </a:rPr>
              <a:t>June 1, 2016 Clarks Creek Dauphin County</a:t>
            </a:r>
          </a:p>
          <a:p>
            <a:pPr marL="480796" lvl="1" indent="-25306" defTabSz="961594"/>
            <a:endParaRPr lang="en-US" sz="2100" b="1" dirty="0">
              <a:solidFill>
                <a:prstClr val="black"/>
              </a:solidFill>
            </a:endParaRPr>
          </a:p>
        </p:txBody>
      </p:sp>
    </p:spTree>
    <p:extLst>
      <p:ext uri="{BB962C8B-B14F-4D97-AF65-F5344CB8AC3E}">
        <p14:creationId xmlns:p14="http://schemas.microsoft.com/office/powerpoint/2010/main" val="1796754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3178177" y="3692573"/>
            <a:ext cx="205489" cy="395115"/>
          </a:xfrm>
          <a:prstGeom prst="rect">
            <a:avLst/>
          </a:prstGeom>
          <a:noFill/>
          <a:ln w="9525">
            <a:noFill/>
            <a:miter lim="800000"/>
            <a:headEnd/>
            <a:tailEnd/>
          </a:ln>
        </p:spPr>
        <p:txBody>
          <a:bodyPr wrap="none" lIns="101719" tIns="50867" rIns="101719" bIns="50867">
            <a:spAutoFit/>
          </a:bodyPr>
          <a:lstStyle/>
          <a:p>
            <a:endParaRPr lang="en-US">
              <a:latin typeface="Calibri" pitchFamily="34" charset="0"/>
            </a:endParaRPr>
          </a:p>
        </p:txBody>
      </p:sp>
      <p:grpSp>
        <p:nvGrpSpPr>
          <p:cNvPr id="44035" name="Group 4"/>
          <p:cNvGrpSpPr>
            <a:grpSpLocks/>
          </p:cNvGrpSpPr>
          <p:nvPr/>
        </p:nvGrpSpPr>
        <p:grpSpPr bwMode="auto">
          <a:xfrm>
            <a:off x="320675" y="433395"/>
            <a:ext cx="9075738" cy="738187"/>
            <a:chOff x="478394" y="406400"/>
            <a:chExt cx="8644414" cy="692574"/>
          </a:xfrm>
        </p:grpSpPr>
        <p:pic>
          <p:nvPicPr>
            <p:cNvPr id="44042"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sp>
          <p:nvSpPr>
            <p:cNvPr id="44043" name="Rectangle 5"/>
            <p:cNvSpPr txBox="1">
              <a:spLocks noChangeArrowheads="1"/>
            </p:cNvSpPr>
            <p:nvPr/>
          </p:nvSpPr>
          <p:spPr bwMode="auto">
            <a:xfrm>
              <a:off x="480060" y="487526"/>
              <a:ext cx="6000750" cy="409209"/>
            </a:xfrm>
            <a:prstGeom prst="rect">
              <a:avLst/>
            </a:prstGeom>
            <a:noFill/>
            <a:ln w="9525">
              <a:noFill/>
              <a:miter lim="800000"/>
              <a:headEnd/>
              <a:tailEnd/>
            </a:ln>
          </p:spPr>
          <p:txBody>
            <a:bodyPr lIns="96661" tIns="48331" rIns="96661" bIns="48331" anchor="ctr">
              <a:spAutoFit/>
            </a:bodyPr>
            <a:lstStyle/>
            <a:p>
              <a:pPr algn="ctr" defTabSz="910981"/>
              <a:r>
                <a:rPr lang="en-US" sz="2200" b="1">
                  <a:solidFill>
                    <a:schemeClr val="bg1"/>
                  </a:solidFill>
                  <a:latin typeface="Calibri" pitchFamily="34" charset="0"/>
                </a:rPr>
                <a:t>NEXT MEETING</a:t>
              </a:r>
            </a:p>
          </p:txBody>
        </p:sp>
      </p:grpSp>
      <p:grpSp>
        <p:nvGrpSpPr>
          <p:cNvPr id="44036" name="Group 7"/>
          <p:cNvGrpSpPr>
            <a:grpSpLocks/>
          </p:cNvGrpSpPr>
          <p:nvPr/>
        </p:nvGrpSpPr>
        <p:grpSpPr bwMode="auto">
          <a:xfrm>
            <a:off x="115896" y="6762725"/>
            <a:ext cx="9324975" cy="433385"/>
            <a:chOff x="400050" y="6339840"/>
            <a:chExt cx="8881110" cy="406400"/>
          </a:xfrm>
        </p:grpSpPr>
        <p:pic>
          <p:nvPicPr>
            <p:cNvPr id="44038"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4403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400">
                  <a:solidFill>
                    <a:schemeClr val="bg1"/>
                  </a:solidFill>
                  <a:latin typeface="Verdana" pitchFamily="34" charset="0"/>
                </a:rPr>
                <a:t>&gt; country</a:t>
              </a:r>
            </a:p>
          </p:txBody>
        </p:sp>
        <p:sp>
          <p:nvSpPr>
            <p:cNvPr id="4404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400">
                  <a:solidFill>
                    <a:schemeClr val="bg1"/>
                  </a:solidFill>
                  <a:latin typeface="Verdana" pitchFamily="34" charset="0"/>
                </a:rPr>
                <a:t>  &gt; community &gt; commonwealth </a:t>
              </a:r>
            </a:p>
          </p:txBody>
        </p:sp>
        <p:sp>
          <p:nvSpPr>
            <p:cNvPr id="12" name="Text Box 15"/>
            <p:cNvSpPr txBox="1">
              <a:spLocks noChangeArrowheads="1"/>
            </p:cNvSpPr>
            <p:nvPr/>
          </p:nvSpPr>
          <p:spPr bwMode="auto">
            <a:xfrm>
              <a:off x="400050" y="6344325"/>
              <a:ext cx="1840025" cy="351280"/>
            </a:xfrm>
            <a:prstGeom prst="rect">
              <a:avLst/>
            </a:prstGeom>
            <a:noFill/>
            <a:ln w="9525">
              <a:noFill/>
              <a:miter lim="800000"/>
              <a:headEnd/>
              <a:tailEnd/>
            </a:ln>
          </p:spPr>
          <p:txBody>
            <a:bodyPr lIns="96661" tIns="48331" rIns="96661" bIns="48331" anchor="ctr">
              <a:spAutoFit/>
            </a:bodyPr>
            <a:lstStyle/>
            <a:p>
              <a:pPr defTabSz="962570" eaLnBrk="0" fontAlgn="auto" hangingPunct="0">
                <a:spcBef>
                  <a:spcPct val="50000"/>
                </a:spcBef>
                <a:spcAft>
                  <a:spcPts val="0"/>
                </a:spcAft>
                <a:defRPr/>
              </a:pPr>
              <a:r>
                <a:rPr lang="en-US" sz="1800" dirty="0">
                  <a:solidFill>
                    <a:schemeClr val="bg1"/>
                  </a:solidFill>
                  <a:latin typeface="+mj-lt"/>
                  <a:cs typeface="+mn-cs"/>
                </a:rPr>
                <a:t>As of 23 Sep 15</a:t>
              </a:r>
            </a:p>
          </p:txBody>
        </p:sp>
      </p:grpSp>
      <p:sp>
        <p:nvSpPr>
          <p:cNvPr id="14" name="TextBox 13"/>
          <p:cNvSpPr txBox="1"/>
          <p:nvPr/>
        </p:nvSpPr>
        <p:spPr>
          <a:xfrm>
            <a:off x="0" y="2363792"/>
            <a:ext cx="9601200" cy="3046572"/>
          </a:xfrm>
          <a:prstGeom prst="rect">
            <a:avLst/>
          </a:prstGeom>
          <a:noFill/>
        </p:spPr>
        <p:txBody>
          <a:bodyPr lIns="91029" tIns="45514" rIns="91029" bIns="45514">
            <a:spAutoFit/>
          </a:bodyPr>
          <a:lstStyle/>
          <a:p>
            <a:pPr algn="ctr" defTabSz="962570" fontAlgn="auto">
              <a:spcBef>
                <a:spcPts val="0"/>
              </a:spcBef>
              <a:spcAft>
                <a:spcPts val="0"/>
              </a:spcAft>
              <a:defRPr/>
            </a:pPr>
            <a:r>
              <a:rPr lang="en-US" sz="4800" dirty="0">
                <a:solidFill>
                  <a:schemeClr val="tx2">
                    <a:lumMod val="75000"/>
                  </a:schemeClr>
                </a:solidFill>
                <a:latin typeface="+mn-lt"/>
                <a:cs typeface="+mn-cs"/>
              </a:rPr>
              <a:t>Friday, </a:t>
            </a:r>
            <a:r>
              <a:rPr lang="en-US" sz="4800" b="1" dirty="0" smtClean="0">
                <a:solidFill>
                  <a:schemeClr val="accent2">
                    <a:lumMod val="75000"/>
                  </a:schemeClr>
                </a:solidFill>
                <a:latin typeface="+mn-lt"/>
                <a:cs typeface="+mn-cs"/>
              </a:rPr>
              <a:t>June 3</a:t>
            </a:r>
            <a:r>
              <a:rPr lang="en-US" sz="4800" dirty="0" smtClean="0">
                <a:solidFill>
                  <a:schemeClr val="tx2">
                    <a:lumMod val="75000"/>
                  </a:schemeClr>
                </a:solidFill>
                <a:latin typeface="+mn-lt"/>
                <a:cs typeface="+mn-cs"/>
              </a:rPr>
              <a:t>, </a:t>
            </a:r>
            <a:r>
              <a:rPr lang="en-US" sz="4800" dirty="0">
                <a:solidFill>
                  <a:schemeClr val="tx2">
                    <a:lumMod val="75000"/>
                  </a:schemeClr>
                </a:solidFill>
                <a:latin typeface="+mn-lt"/>
                <a:cs typeface="+mn-cs"/>
              </a:rPr>
              <a:t>2016 at 10:00AM</a:t>
            </a:r>
          </a:p>
          <a:p>
            <a:pPr algn="ctr" defTabSz="962570" fontAlgn="auto">
              <a:spcBef>
                <a:spcPts val="0"/>
              </a:spcBef>
              <a:spcAft>
                <a:spcPts val="0"/>
              </a:spcAft>
              <a:defRPr/>
            </a:pPr>
            <a:r>
              <a:rPr lang="en-US" sz="4800" b="1" dirty="0">
                <a:solidFill>
                  <a:schemeClr val="accent2">
                    <a:lumMod val="75000"/>
                  </a:schemeClr>
                </a:solidFill>
                <a:latin typeface="+mn-lt"/>
                <a:cs typeface="+mn-cs"/>
              </a:rPr>
              <a:t>Arrowheads Community Club</a:t>
            </a:r>
          </a:p>
          <a:p>
            <a:pPr algn="ctr" defTabSz="962570" fontAlgn="auto">
              <a:spcBef>
                <a:spcPts val="0"/>
              </a:spcBef>
              <a:spcAft>
                <a:spcPts val="0"/>
              </a:spcAft>
              <a:defRPr/>
            </a:pPr>
            <a:r>
              <a:rPr lang="en-US" sz="4800" dirty="0">
                <a:solidFill>
                  <a:schemeClr val="tx2">
                    <a:lumMod val="75000"/>
                  </a:schemeClr>
                </a:solidFill>
                <a:latin typeface="+mn-lt"/>
                <a:cs typeface="+mn-cs"/>
              </a:rPr>
              <a:t>Fort Indiantown Gap</a:t>
            </a:r>
          </a:p>
          <a:p>
            <a:pPr algn="ctr" defTabSz="962570" fontAlgn="auto">
              <a:spcBef>
                <a:spcPts val="0"/>
              </a:spcBef>
              <a:spcAft>
                <a:spcPts val="0"/>
              </a:spcAft>
              <a:defRPr/>
            </a:pPr>
            <a:r>
              <a:rPr lang="en-US" sz="4800" dirty="0">
                <a:solidFill>
                  <a:schemeClr val="tx2">
                    <a:lumMod val="75000"/>
                  </a:schemeClr>
                </a:solidFill>
                <a:latin typeface="+mn-lt"/>
                <a:cs typeface="+mn-cs"/>
              </a:rPr>
              <a:t>Annville, PA 17003</a:t>
            </a:r>
          </a:p>
        </p:txBody>
      </p:sp>
    </p:spTree>
    <p:extLst>
      <p:ext uri="{BB962C8B-B14F-4D97-AF65-F5344CB8AC3E}">
        <p14:creationId xmlns:p14="http://schemas.microsoft.com/office/powerpoint/2010/main" val="2957877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pPr defTabSz="961594"/>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defTabSz="961594"/>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prstClr val="white"/>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defTabSz="961594" eaLnBrk="0" hangingPunct="0">
              <a:spcBef>
                <a:spcPct val="50000"/>
              </a:spcBef>
              <a:defRPr/>
            </a:pPr>
            <a:r>
              <a:rPr lang="en-US" sz="1800" b="1" dirty="0">
                <a:solidFill>
                  <a:prstClr val="white"/>
                </a:solidFill>
              </a:rPr>
              <a:t>  </a:t>
            </a:r>
            <a:r>
              <a:rPr lang="en-US" sz="1800" dirty="0">
                <a:solidFill>
                  <a:prstClr val="white"/>
                </a:solidFill>
                <a:latin typeface="Calibri"/>
              </a:rPr>
              <a:t>As of 31 MAR 16</a:t>
            </a:r>
          </a:p>
        </p:txBody>
      </p:sp>
      <p:sp>
        <p:nvSpPr>
          <p:cNvPr id="10" name="TextBox 9"/>
          <p:cNvSpPr txBox="1"/>
          <p:nvPr/>
        </p:nvSpPr>
        <p:spPr>
          <a:xfrm>
            <a:off x="240030" y="1376998"/>
            <a:ext cx="9241155" cy="492443"/>
          </a:xfrm>
          <a:prstGeom prst="rect">
            <a:avLst/>
          </a:prstGeom>
          <a:noFill/>
        </p:spPr>
        <p:txBody>
          <a:bodyPr wrap="square" lIns="96661" tIns="48331" rIns="96661" bIns="48331" rtlCol="0">
            <a:spAutoFit/>
          </a:bodyPr>
          <a:lstStyle/>
          <a:p>
            <a:pPr algn="ctr" defTabSz="961594"/>
            <a:r>
              <a:rPr lang="en-US" sz="2500" b="1" dirty="0">
                <a:solidFill>
                  <a:prstClr val="black"/>
                </a:solidFill>
              </a:rPr>
              <a:t>DVVH Construction Update </a:t>
            </a:r>
          </a:p>
        </p:txBody>
      </p:sp>
      <p:sp>
        <p:nvSpPr>
          <p:cNvPr id="11" name="Rectangle 10"/>
          <p:cNvSpPr/>
          <p:nvPr/>
        </p:nvSpPr>
        <p:spPr>
          <a:xfrm>
            <a:off x="504063" y="2067497"/>
            <a:ext cx="8857107" cy="3975591"/>
          </a:xfrm>
          <a:prstGeom prst="rect">
            <a:avLst/>
          </a:prstGeom>
        </p:spPr>
        <p:txBody>
          <a:bodyPr wrap="square" lIns="96661" tIns="48331" rIns="96661" bIns="48331">
            <a:spAutoFit/>
          </a:bodyPr>
          <a:lstStyle/>
          <a:p>
            <a:pPr defTabSz="961594"/>
            <a:r>
              <a:rPr lang="en-US" sz="2100" dirty="0">
                <a:solidFill>
                  <a:prstClr val="black"/>
                </a:solidFill>
              </a:rPr>
              <a:t>Currently the construction project at DVVH to renovate and refurbish resident rooms has been postponed until October of 2017.  The vacating of the Personal Care Unit (PCU) and subsequent construction project will not take place as originally intended in October of 2016.  Plans were in preliminary stages for this construction project and DMVA did not want to “jump the gun” with notification but at the same time wanted to give as much notice as possible before the construction project took place.  The closure of the PCU will not take place this calendar year.  The construction project will be readdressed with early notification starting in January 2017, to include transfer location of choice for each resident affected by the project.    Veterans will have the option of SEVC, HVH, and PSSH pending availability at each home.  </a:t>
            </a:r>
            <a:endParaRPr lang="en-US" b="1" dirty="0">
              <a:solidFill>
                <a:prstClr val="black"/>
              </a:solidFill>
            </a:endParaRPr>
          </a:p>
        </p:txBody>
      </p:sp>
    </p:spTree>
    <p:extLst>
      <p:ext uri="{BB962C8B-B14F-4D97-AF65-F5344CB8AC3E}">
        <p14:creationId xmlns:p14="http://schemas.microsoft.com/office/powerpoint/2010/main" val="92091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pPr defTabSz="961594"/>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defTabSz="961594"/>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prstClr val="white"/>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defTabSz="961594" eaLnBrk="0" hangingPunct="0">
              <a:spcBef>
                <a:spcPct val="50000"/>
              </a:spcBef>
              <a:defRPr/>
            </a:pPr>
            <a:r>
              <a:rPr lang="en-US" sz="1800" b="1" dirty="0">
                <a:solidFill>
                  <a:prstClr val="white"/>
                </a:solidFill>
              </a:rPr>
              <a:t>  </a:t>
            </a:r>
            <a:r>
              <a:rPr lang="en-US" sz="1800" dirty="0">
                <a:solidFill>
                  <a:prstClr val="white"/>
                </a:solidFill>
                <a:latin typeface="Calibri"/>
              </a:rPr>
              <a:t>As of 31 MAR 16</a:t>
            </a:r>
          </a:p>
        </p:txBody>
      </p:sp>
      <p:sp>
        <p:nvSpPr>
          <p:cNvPr id="10" name="TextBox 9"/>
          <p:cNvSpPr txBox="1"/>
          <p:nvPr/>
        </p:nvSpPr>
        <p:spPr>
          <a:xfrm>
            <a:off x="240030" y="1376998"/>
            <a:ext cx="9241155" cy="492443"/>
          </a:xfrm>
          <a:prstGeom prst="rect">
            <a:avLst/>
          </a:prstGeom>
          <a:noFill/>
        </p:spPr>
        <p:txBody>
          <a:bodyPr wrap="square" lIns="96661" tIns="48331" rIns="96661" bIns="48331" rtlCol="0">
            <a:spAutoFit/>
          </a:bodyPr>
          <a:lstStyle/>
          <a:p>
            <a:pPr algn="ctr" defTabSz="961594"/>
            <a:r>
              <a:rPr lang="en-US" sz="2500" b="1" dirty="0">
                <a:solidFill>
                  <a:prstClr val="black"/>
                </a:solidFill>
              </a:rPr>
              <a:t>GMVC Construction Update </a:t>
            </a:r>
          </a:p>
        </p:txBody>
      </p:sp>
      <p:sp>
        <p:nvSpPr>
          <p:cNvPr id="2" name="TextBox 1"/>
          <p:cNvSpPr txBox="1"/>
          <p:nvPr/>
        </p:nvSpPr>
        <p:spPr>
          <a:xfrm>
            <a:off x="504063" y="2926080"/>
            <a:ext cx="8977122" cy="2144320"/>
          </a:xfrm>
          <a:prstGeom prst="rect">
            <a:avLst/>
          </a:prstGeom>
          <a:noFill/>
        </p:spPr>
        <p:txBody>
          <a:bodyPr wrap="square" lIns="96661" tIns="48331" rIns="96661" bIns="48331" rtlCol="0">
            <a:spAutoFit/>
          </a:bodyPr>
          <a:lstStyle/>
          <a:p>
            <a:pPr defTabSz="961594"/>
            <a:r>
              <a:rPr lang="en-US" dirty="0" smtClean="0">
                <a:solidFill>
                  <a:prstClr val="black"/>
                </a:solidFill>
              </a:rPr>
              <a:t>GMVC currently has a capital improvement construction project in place for renovations and general repairs to the facility.  The tentative start date for this project is currently set for September 2016.  The project will require the home to empty an entire unit at a time for the renovations that are required which include new flooring and fixtures in all resident areas.  DMVA is in discussions with DGS to move this projects start date up to July 2016.   Notification will be made upon final identification of project start date.  </a:t>
            </a:r>
            <a:endParaRPr lang="en-US" dirty="0">
              <a:solidFill>
                <a:prstClr val="black"/>
              </a:solidFill>
            </a:endParaRPr>
          </a:p>
        </p:txBody>
      </p:sp>
    </p:spTree>
    <p:extLst>
      <p:ext uri="{BB962C8B-B14F-4D97-AF65-F5344CB8AC3E}">
        <p14:creationId xmlns:p14="http://schemas.microsoft.com/office/powerpoint/2010/main" val="245192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011" y="894081"/>
            <a:ext cx="9372133" cy="5022913"/>
          </a:xfrm>
          <a:prstGeom prst="rect">
            <a:avLst/>
          </a:prstGeom>
          <a:noFill/>
        </p:spPr>
        <p:txBody>
          <a:bodyPr wrap="none" lIns="96661" tIns="48331" rIns="96661" bIns="48331" rtlCol="0">
            <a:spAutoFit/>
          </a:bodyPr>
          <a:lstStyle/>
          <a:p>
            <a:r>
              <a:rPr lang="en-US" sz="2100" dirty="0">
                <a:latin typeface="Times New Roman" panose="02020603050405020304" pitchFamily="18" charset="0"/>
                <a:cs typeface="Times New Roman" panose="02020603050405020304" pitchFamily="18" charset="0"/>
              </a:rPr>
              <a:t>	</a:t>
            </a:r>
            <a:r>
              <a:rPr lang="en-US" sz="2100" b="1" dirty="0">
                <a:latin typeface="Times New Roman" panose="02020603050405020304" pitchFamily="18" charset="0"/>
                <a:cs typeface="Times New Roman" panose="02020603050405020304" pitchFamily="18" charset="0"/>
              </a:rPr>
              <a:t> 	</a:t>
            </a:r>
            <a:endParaRPr lang="en-US" sz="2100"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SVC Events Calendar -  </a:t>
            </a:r>
            <a:r>
              <a:rPr lang="en-US" sz="2100" dirty="0">
                <a:latin typeface="Times New Roman" panose="02020603050405020304" pitchFamily="18" charset="0"/>
                <a:cs typeface="Times New Roman" panose="02020603050405020304" pitchFamily="18" charset="0"/>
              </a:rPr>
              <a:t>List and forward plan SVC Major Events for coming years</a:t>
            </a:r>
          </a:p>
          <a:p>
            <a:r>
              <a:rPr lang="en-US" sz="2100" dirty="0">
                <a:latin typeface="Times New Roman" panose="02020603050405020304" pitchFamily="18" charset="0"/>
                <a:cs typeface="Times New Roman" panose="02020603050405020304" pitchFamily="18" charset="0"/>
              </a:rPr>
              <a:t>	Veterans Day at the PA Farm Show</a:t>
            </a:r>
          </a:p>
          <a:p>
            <a:r>
              <a:rPr lang="en-US" sz="2100" dirty="0">
                <a:latin typeface="Times New Roman" panose="02020603050405020304" pitchFamily="18" charset="0"/>
                <a:cs typeface="Times New Roman" panose="02020603050405020304" pitchFamily="18" charset="0"/>
              </a:rPr>
              <a:t>	Veterans Day at the Capitol</a:t>
            </a:r>
          </a:p>
          <a:p>
            <a:r>
              <a:rPr lang="en-US" sz="2100" dirty="0">
                <a:latin typeface="Times New Roman" panose="02020603050405020304" pitchFamily="18" charset="0"/>
                <a:cs typeface="Times New Roman" panose="02020603050405020304" pitchFamily="18" charset="0"/>
              </a:rPr>
              <a:t>	Vietnam War Commemorations, March 29, March 30</a:t>
            </a:r>
            <a:r>
              <a:rPr lang="en-US" sz="2100" baseline="30000" dirty="0">
                <a:latin typeface="Times New Roman" panose="02020603050405020304" pitchFamily="18" charset="0"/>
                <a:cs typeface="Times New Roman" panose="02020603050405020304" pitchFamily="18" charset="0"/>
              </a:rPr>
              <a:t>th</a:t>
            </a:r>
            <a:r>
              <a:rPr lang="en-US" sz="2100" dirty="0">
                <a:latin typeface="Times New Roman" panose="02020603050405020304" pitchFamily="18" charset="0"/>
                <a:cs typeface="Times New Roman" panose="02020603050405020304" pitchFamily="18" charset="0"/>
              </a:rPr>
              <a:t>, others??</a:t>
            </a:r>
          </a:p>
          <a:p>
            <a:r>
              <a:rPr lang="en-US" sz="2100" dirty="0">
                <a:latin typeface="Times New Roman" panose="02020603050405020304" pitchFamily="18" charset="0"/>
                <a:cs typeface="Times New Roman" panose="02020603050405020304" pitchFamily="18" charset="0"/>
              </a:rPr>
              <a:t>	Budget Testimony</a:t>
            </a:r>
          </a:p>
          <a:p>
            <a:r>
              <a:rPr lang="en-US" sz="2100" dirty="0">
                <a:latin typeface="Times New Roman" panose="02020603050405020304" pitchFamily="18" charset="0"/>
                <a:cs typeface="Times New Roman" panose="02020603050405020304" pitchFamily="18" charset="0"/>
              </a:rPr>
              <a:t>	SVC Meetings and locations</a:t>
            </a:r>
          </a:p>
          <a:p>
            <a:r>
              <a:rPr lang="en-US" sz="2100" dirty="0">
                <a:latin typeface="Times New Roman" panose="02020603050405020304" pitchFamily="18" charset="0"/>
                <a:cs typeface="Times New Roman" panose="02020603050405020304" pitchFamily="18" charset="0"/>
              </a:rPr>
              <a:t>	etc…</a:t>
            </a:r>
          </a:p>
          <a:p>
            <a:endParaRPr lang="en-US" sz="2100"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OVA 5 Year Strategic Plan</a:t>
            </a:r>
            <a:r>
              <a:rPr lang="en-US" sz="2100" dirty="0">
                <a:latin typeface="Times New Roman" panose="02020603050405020304" pitchFamily="18" charset="0"/>
                <a:cs typeface="Times New Roman" panose="02020603050405020304" pitchFamily="18" charset="0"/>
              </a:rPr>
              <a:t>– This plan allows us to focus our efforts toward a </a:t>
            </a:r>
          </a:p>
          <a:p>
            <a:r>
              <a:rPr lang="en-US" sz="2100" dirty="0">
                <a:latin typeface="Times New Roman" panose="02020603050405020304" pitchFamily="18" charset="0"/>
                <a:cs typeface="Times New Roman" panose="02020603050405020304" pitchFamily="18" charset="0"/>
              </a:rPr>
              <a:t>Common goal while planning necessary funding and other resources to achieve those</a:t>
            </a:r>
          </a:p>
          <a:p>
            <a:r>
              <a:rPr lang="en-US" sz="2100" dirty="0">
                <a:latin typeface="Times New Roman" panose="02020603050405020304" pitchFamily="18" charset="0"/>
                <a:cs typeface="Times New Roman" panose="02020603050405020304" pitchFamily="18" charset="0"/>
              </a:rPr>
              <a:t>Goals.  This is a plan!  It is fluid and we can adjust, refine or even change some of </a:t>
            </a:r>
          </a:p>
          <a:p>
            <a:r>
              <a:rPr lang="en-US" sz="2100" dirty="0">
                <a:latin typeface="Times New Roman" panose="02020603050405020304" pitchFamily="18" charset="0"/>
                <a:cs typeface="Times New Roman" panose="02020603050405020304" pitchFamily="18" charset="0"/>
              </a:rPr>
              <a:t>These goals based on emerging needs of our Veterans.</a:t>
            </a:r>
          </a:p>
          <a:p>
            <a:r>
              <a:rPr lang="en-US" sz="2100" dirty="0">
                <a:latin typeface="Times New Roman" panose="02020603050405020304" pitchFamily="18" charset="0"/>
                <a:cs typeface="Times New Roman" panose="02020603050405020304" pitchFamily="18" charset="0"/>
              </a:rPr>
              <a:t>	Review, comment, participate</a:t>
            </a:r>
          </a:p>
          <a:p>
            <a:r>
              <a:rPr lang="en-US" sz="2100" dirty="0">
                <a:latin typeface="Times New Roman" panose="02020603050405020304" pitchFamily="18" charset="0"/>
                <a:cs typeface="Times New Roman" panose="02020603050405020304" pitchFamily="18" charset="0"/>
              </a:rPr>
              <a:t>	Continuous planning and refinement during the cycle.</a:t>
            </a:r>
          </a:p>
        </p:txBody>
      </p:sp>
      <p:pic>
        <p:nvPicPr>
          <p:cNvPr id="5" name="Picture 26" descr="Military Vet logo banner"/>
          <p:cNvPicPr>
            <a:picLocks noChangeAspect="1" noChangeArrowheads="1"/>
          </p:cNvPicPr>
          <p:nvPr/>
        </p:nvPicPr>
        <p:blipFill>
          <a:blip r:embed="rId2" cstate="print"/>
          <a:srcRect/>
          <a:stretch>
            <a:fillRect/>
          </a:stretch>
        </p:blipFill>
        <p:spPr bwMode="auto">
          <a:xfrm>
            <a:off x="240030" y="162560"/>
            <a:ext cx="9076635" cy="738746"/>
          </a:xfrm>
          <a:prstGeom prst="rect">
            <a:avLst/>
          </a:prstGeom>
          <a:noFill/>
          <a:ln w="9525">
            <a:noFill/>
            <a:miter lim="800000"/>
            <a:headEnd/>
            <a:tailEnd/>
          </a:ln>
        </p:spPr>
      </p:pic>
      <p:grpSp>
        <p:nvGrpSpPr>
          <p:cNvPr id="6" name="Group 5"/>
          <p:cNvGrpSpPr/>
          <p:nvPr/>
        </p:nvGrpSpPr>
        <p:grpSpPr>
          <a:xfrm>
            <a:off x="116014" y="6746240"/>
            <a:ext cx="9325166" cy="433493"/>
            <a:chOff x="381000" y="6019800"/>
            <a:chExt cx="8458200" cy="381000"/>
          </a:xfrm>
        </p:grpSpPr>
        <p:pic>
          <p:nvPicPr>
            <p:cNvPr id="7"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8" name="Rectangle 7"/>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400" dirty="0">
                  <a:solidFill>
                    <a:schemeClr val="bg1"/>
                  </a:solidFill>
                  <a:latin typeface="Verdana" pitchFamily="34" charset="0"/>
                </a:rPr>
                <a:t>&gt; country</a:t>
              </a:r>
            </a:p>
          </p:txBody>
        </p:sp>
        <p:sp>
          <p:nvSpPr>
            <p:cNvPr id="9"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400" dirty="0">
                  <a:solidFill>
                    <a:schemeClr val="bg1"/>
                  </a:solidFill>
                  <a:latin typeface="Verdana" pitchFamily="34" charset="0"/>
                </a:rPr>
                <a:t>  &gt; community &gt; commonwealth </a:t>
              </a:r>
            </a:p>
          </p:txBody>
        </p:sp>
        <p:sp>
          <p:nvSpPr>
            <p:cNvPr id="10" name="Text Box 15"/>
            <p:cNvSpPr txBox="1">
              <a:spLocks noChangeArrowheads="1"/>
            </p:cNvSpPr>
            <p:nvPr/>
          </p:nvSpPr>
          <p:spPr bwMode="auto">
            <a:xfrm>
              <a:off x="381000" y="6026565"/>
              <a:ext cx="3015343" cy="324608"/>
            </a:xfrm>
            <a:prstGeom prst="rect">
              <a:avLst/>
            </a:prstGeom>
            <a:noFill/>
            <a:ln w="9525">
              <a:noFill/>
              <a:miter lim="800000"/>
              <a:headEnd/>
              <a:tailEnd/>
            </a:ln>
          </p:spPr>
          <p:txBody>
            <a:bodyPr wrap="square" anchor="ctr">
              <a:spAutoFit/>
            </a:bodyPr>
            <a:lstStyle/>
            <a:p>
              <a:pPr eaLnBrk="0" hangingPunct="0">
                <a:spcBef>
                  <a:spcPct val="50000"/>
                </a:spcBef>
                <a:defRPr/>
              </a:pPr>
              <a:r>
                <a:rPr lang="en-US" sz="1800" dirty="0">
                  <a:solidFill>
                    <a:schemeClr val="bg1"/>
                  </a:solidFill>
                  <a:latin typeface="+mj-lt"/>
                </a:rPr>
                <a:t>  As of 28 March 2016</a:t>
              </a:r>
            </a:p>
          </p:txBody>
        </p:sp>
      </p:grpSp>
      <p:sp>
        <p:nvSpPr>
          <p:cNvPr id="2" name="TextBox 1"/>
          <p:cNvSpPr txBox="1"/>
          <p:nvPr/>
        </p:nvSpPr>
        <p:spPr>
          <a:xfrm>
            <a:off x="1520190" y="215284"/>
            <a:ext cx="3763868" cy="492443"/>
          </a:xfrm>
          <a:prstGeom prst="rect">
            <a:avLst/>
          </a:prstGeom>
          <a:noFill/>
        </p:spPr>
        <p:txBody>
          <a:bodyPr wrap="none" lIns="96661" tIns="48331" rIns="96661" bIns="48331" rtlCol="0">
            <a:spAutoFit/>
          </a:bodyPr>
          <a:lstStyle/>
          <a:p>
            <a:r>
              <a:rPr lang="en-US" sz="2500" dirty="0">
                <a:solidFill>
                  <a:schemeClr val="bg1"/>
                </a:solidFill>
                <a:latin typeface="Times New Roman" panose="02020603050405020304" pitchFamily="18" charset="0"/>
                <a:cs typeface="Times New Roman" panose="02020603050405020304" pitchFamily="18" charset="0"/>
              </a:rPr>
              <a:t>VSO Partnership Initiatives</a:t>
            </a:r>
          </a:p>
        </p:txBody>
      </p:sp>
    </p:spTree>
    <p:extLst>
      <p:ext uri="{BB962C8B-B14F-4D97-AF65-F5344CB8AC3E}">
        <p14:creationId xmlns:p14="http://schemas.microsoft.com/office/powerpoint/2010/main" val="1725859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2053"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2054"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2055"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2056"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2057"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2071"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VETERANS TEMPORARY ASSISTANCE</a:t>
              </a:r>
            </a:p>
          </p:txBody>
        </p:sp>
      </p:grpSp>
      <p:sp>
        <p:nvSpPr>
          <p:cNvPr id="14" name="Title 1"/>
          <p:cNvSpPr txBox="1">
            <a:spLocks/>
          </p:cNvSpPr>
          <p:nvPr/>
        </p:nvSpPr>
        <p:spPr bwMode="auto">
          <a:xfrm>
            <a:off x="320040" y="1219200"/>
            <a:ext cx="7680960" cy="455507"/>
          </a:xfrm>
          <a:prstGeom prst="rect">
            <a:avLst/>
          </a:prstGeom>
          <a:noFill/>
          <a:ln w="9525">
            <a:noFill/>
            <a:miter lim="800000"/>
            <a:headEnd/>
            <a:tailEnd/>
          </a:ln>
        </p:spPr>
        <p:txBody>
          <a:bodyPr lIns="96661" tIns="48331" rIns="96661" bIns="48331" anchor="ctr">
            <a:normAutofit fontScale="25000" lnSpcReduction="20000"/>
          </a:bodyPr>
          <a:lstStyle/>
          <a:p>
            <a:pPr algn="ctr" fontAlgn="auto">
              <a:spcAft>
                <a:spcPts val="0"/>
              </a:spcAft>
              <a:defRPr/>
            </a:pPr>
            <a:r>
              <a:rPr lang="en-US" sz="4700" dirty="0">
                <a:latin typeface="+mj-lt"/>
                <a:ea typeface="+mj-ea"/>
                <a:cs typeface="+mj-cs"/>
              </a:rPr>
              <a:t/>
            </a:r>
            <a:br>
              <a:rPr lang="en-US" sz="4700" dirty="0">
                <a:latin typeface="+mj-lt"/>
                <a:ea typeface="+mj-ea"/>
                <a:cs typeface="+mj-cs"/>
              </a:rPr>
            </a:br>
            <a:r>
              <a:rPr lang="en-US" sz="13500" dirty="0">
                <a:latin typeface="+mj-lt"/>
                <a:ea typeface="+mj-ea"/>
                <a:cs typeface="+mj-cs"/>
              </a:rPr>
              <a:t>$700,000</a:t>
            </a:r>
            <a:endParaRPr lang="en-US" sz="4700" dirty="0">
              <a:latin typeface="+mj-lt"/>
              <a:ea typeface="+mj-ea"/>
              <a:cs typeface="+mj-cs"/>
            </a:endParaRPr>
          </a:p>
        </p:txBody>
      </p:sp>
      <p:graphicFrame>
        <p:nvGraphicFramePr>
          <p:cNvPr id="2050" name="Content Placeholder 3"/>
          <p:cNvGraphicFramePr>
            <a:graphicFrameLocks noGrp="1"/>
          </p:cNvGraphicFramePr>
          <p:nvPr>
            <p:extLst>
              <p:ext uri="{D42A27DB-BD31-4B8C-83A1-F6EECF244321}">
                <p14:modId xmlns:p14="http://schemas.microsoft.com/office/powerpoint/2010/main" val="3918272000"/>
              </p:ext>
            </p:extLst>
          </p:nvPr>
        </p:nvGraphicFramePr>
        <p:xfrm>
          <a:off x="81677" y="1893147"/>
          <a:ext cx="9439513" cy="3390053"/>
        </p:xfrm>
        <a:graphic>
          <a:graphicData uri="http://schemas.openxmlformats.org/presentationml/2006/ole">
            <mc:AlternateContent xmlns:mc="http://schemas.openxmlformats.org/markup-compatibility/2006">
              <mc:Choice xmlns:v="urn:schemas-microsoft-com:vml" Requires="v">
                <p:oleObj spid="_x0000_s38915" name="Worksheet" r:id="rId5" imgW="8439184" imgH="1314439" progId="Excel.Sheet.8">
                  <p:embed/>
                </p:oleObj>
              </mc:Choice>
              <mc:Fallback>
                <p:oleObj name="Worksheet" r:id="rId5" imgW="8439184" imgH="1314439" progId="Excel.Sheet.8">
                  <p:embed/>
                  <p:pic>
                    <p:nvPicPr>
                      <p:cNvPr id="0" name=""/>
                      <p:cNvPicPr>
                        <a:picLocks noGrp="1" noChangeArrowheads="1"/>
                      </p:cNvPicPr>
                      <p:nvPr/>
                    </p:nvPicPr>
                    <p:blipFill>
                      <a:blip r:embed="rId6"/>
                      <a:srcRect/>
                      <a:stretch>
                        <a:fillRect/>
                      </a:stretch>
                    </p:blipFill>
                    <p:spPr bwMode="auto">
                      <a:xfrm>
                        <a:off x="81677" y="1893147"/>
                        <a:ext cx="9439513" cy="3390053"/>
                      </a:xfrm>
                      <a:prstGeom prst="rect">
                        <a:avLst/>
                      </a:prstGeom>
                      <a:noFill/>
                      <a:extLst/>
                    </p:spPr>
                  </p:pic>
                </p:oleObj>
              </mc:Fallback>
            </mc:AlternateContent>
          </a:graphicData>
        </a:graphic>
      </p:graphicFrame>
      <p:sp>
        <p:nvSpPr>
          <p:cNvPr id="2062" name="TextBox 5"/>
          <p:cNvSpPr txBox="1">
            <a:spLocks noChangeArrowheads="1"/>
          </p:cNvSpPr>
          <p:nvPr/>
        </p:nvSpPr>
        <p:spPr bwMode="auto">
          <a:xfrm>
            <a:off x="1891904" y="5364480"/>
            <a:ext cx="1600200" cy="689420"/>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585 Claimants</a:t>
            </a:r>
            <a:br>
              <a:rPr lang="en-US" dirty="0" smtClean="0">
                <a:latin typeface="Calibri" pitchFamily="34" charset="0"/>
              </a:rPr>
            </a:br>
            <a:endParaRPr lang="en-US" dirty="0">
              <a:latin typeface="Calibri" pitchFamily="34" charset="0"/>
            </a:endParaRPr>
          </a:p>
        </p:txBody>
      </p:sp>
      <p:sp>
        <p:nvSpPr>
          <p:cNvPr id="2064" name="TextBox 7"/>
          <p:cNvSpPr txBox="1">
            <a:spLocks noChangeArrowheads="1"/>
          </p:cNvSpPr>
          <p:nvPr/>
        </p:nvSpPr>
        <p:spPr bwMode="auto">
          <a:xfrm>
            <a:off x="6720840" y="4202854"/>
            <a:ext cx="2640330" cy="755227"/>
          </a:xfrm>
          <a:prstGeom prst="rect">
            <a:avLst/>
          </a:prstGeom>
          <a:noFill/>
          <a:ln w="9525">
            <a:noFill/>
            <a:miter lim="800000"/>
            <a:headEnd/>
            <a:tailEnd/>
          </a:ln>
        </p:spPr>
        <p:txBody>
          <a:bodyPr lIns="96661" tIns="48331" rIns="96661" bIns="48331">
            <a:spAutoFit/>
          </a:bodyPr>
          <a:lstStyle/>
          <a:p>
            <a:pPr algn="ctr"/>
            <a:r>
              <a:rPr lang="en-US" sz="2100" dirty="0">
                <a:latin typeface="Calibri" pitchFamily="34" charset="0"/>
              </a:rPr>
              <a:t>314 Claimants </a:t>
            </a:r>
          </a:p>
          <a:p>
            <a:pPr algn="ctr"/>
            <a:r>
              <a:rPr lang="en-US" sz="2100" dirty="0">
                <a:latin typeface="Calibri" pitchFamily="34" charset="0"/>
              </a:rPr>
              <a:t>on the program</a:t>
            </a:r>
          </a:p>
        </p:txBody>
      </p:sp>
      <p:sp>
        <p:nvSpPr>
          <p:cNvPr id="2065" name="TextBox 11"/>
          <p:cNvSpPr txBox="1">
            <a:spLocks noChangeArrowheads="1"/>
          </p:cNvSpPr>
          <p:nvPr/>
        </p:nvSpPr>
        <p:spPr bwMode="auto">
          <a:xfrm>
            <a:off x="6880860" y="1950720"/>
            <a:ext cx="2720340" cy="2144320"/>
          </a:xfrm>
          <a:prstGeom prst="rect">
            <a:avLst/>
          </a:prstGeom>
          <a:noFill/>
          <a:ln w="9525">
            <a:noFill/>
            <a:miter lim="800000"/>
            <a:headEnd/>
            <a:tailEnd/>
          </a:ln>
        </p:spPr>
        <p:txBody>
          <a:bodyPr lIns="96661" tIns="48331" rIns="96661" bIns="48331">
            <a:spAutoFit/>
          </a:bodyPr>
          <a:lstStyle/>
          <a:p>
            <a:r>
              <a:rPr lang="en-US" dirty="0" smtClean="0"/>
              <a:t> Lapse $0</a:t>
            </a:r>
            <a:endParaRPr lang="en-US" dirty="0"/>
          </a:p>
          <a:p>
            <a:endParaRPr lang="en-US" dirty="0"/>
          </a:p>
          <a:p>
            <a:r>
              <a:rPr lang="en-US" dirty="0" smtClean="0"/>
              <a:t> Projected </a:t>
            </a:r>
            <a:r>
              <a:rPr lang="en-US" dirty="0"/>
              <a:t>Expenditures</a:t>
            </a:r>
          </a:p>
          <a:p>
            <a:r>
              <a:rPr lang="en-US" dirty="0" smtClean="0"/>
              <a:t>$ 288,477</a:t>
            </a:r>
            <a:endParaRPr lang="en-US" dirty="0"/>
          </a:p>
          <a:p>
            <a:endParaRPr lang="en-US" dirty="0" smtClean="0"/>
          </a:p>
          <a:p>
            <a:r>
              <a:rPr lang="en-US" dirty="0" smtClean="0"/>
              <a:t> Expended $ 411,553</a:t>
            </a:r>
            <a:endParaRPr lang="en-US" sz="1700" dirty="0"/>
          </a:p>
        </p:txBody>
      </p:sp>
      <p:grpSp>
        <p:nvGrpSpPr>
          <p:cNvPr id="3" name="Group 20"/>
          <p:cNvGrpSpPr>
            <a:grpSpLocks/>
          </p:cNvGrpSpPr>
          <p:nvPr/>
        </p:nvGrpSpPr>
        <p:grpSpPr bwMode="auto">
          <a:xfrm>
            <a:off x="480060" y="6421120"/>
            <a:ext cx="8801100" cy="406400"/>
            <a:chOff x="457200" y="6019800"/>
            <a:chExt cx="8382000" cy="381000"/>
          </a:xfrm>
        </p:grpSpPr>
        <p:pic>
          <p:nvPicPr>
            <p:cNvPr id="2067"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2068"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2069"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5" name="Rectangle 24"/>
            <p:cNvSpPr/>
            <p:nvPr/>
          </p:nvSpPr>
          <p:spPr>
            <a:xfrm>
              <a:off x="457200" y="6019800"/>
              <a:ext cx="2140330"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22 MAR 2016</a:t>
              </a:r>
              <a:endParaRPr lang="en-US" dirty="0">
                <a:solidFill>
                  <a:schemeClr val="bg1"/>
                </a:solidFill>
                <a:latin typeface="Times New Roman" pitchFamily="18" charset="0"/>
                <a:cs typeface="Times New Roman" pitchFamily="18" charset="0"/>
              </a:endParaRPr>
            </a:p>
          </p:txBody>
        </p:sp>
      </p:grpSp>
      <p:sp>
        <p:nvSpPr>
          <p:cNvPr id="23" name="Rectangle 22"/>
          <p:cNvSpPr/>
          <p:nvPr/>
        </p:nvSpPr>
        <p:spPr>
          <a:xfrm>
            <a:off x="6714172" y="2115121"/>
            <a:ext cx="166688" cy="1507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4" name="Rectangle 23"/>
          <p:cNvSpPr/>
          <p:nvPr/>
        </p:nvSpPr>
        <p:spPr>
          <a:xfrm>
            <a:off x="6714172" y="2684082"/>
            <a:ext cx="166688" cy="150706"/>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6" name="Rectangle 25"/>
          <p:cNvSpPr/>
          <p:nvPr/>
        </p:nvSpPr>
        <p:spPr>
          <a:xfrm>
            <a:off x="6719174" y="3578161"/>
            <a:ext cx="161686" cy="16256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4" name="TextBox 3"/>
          <p:cNvSpPr txBox="1"/>
          <p:nvPr/>
        </p:nvSpPr>
        <p:spPr>
          <a:xfrm>
            <a:off x="5040630" y="5364480"/>
            <a:ext cx="1673543" cy="974769"/>
          </a:xfrm>
          <a:prstGeom prst="rect">
            <a:avLst/>
          </a:prstGeom>
          <a:noFill/>
        </p:spPr>
        <p:txBody>
          <a:bodyPr wrap="square" lIns="96661" tIns="48331" rIns="96661" bIns="48331" rtlCol="0">
            <a:spAutoFit/>
          </a:bodyPr>
          <a:lstStyle/>
          <a:p>
            <a:r>
              <a:rPr lang="en-US" dirty="0" smtClean="0"/>
              <a:t>644 Claimants Projected</a:t>
            </a:r>
            <a:endParaRPr lang="en-US" dirty="0"/>
          </a:p>
        </p:txBody>
      </p:sp>
    </p:spTree>
    <p:extLst>
      <p:ext uri="{BB962C8B-B14F-4D97-AF65-F5344CB8AC3E}">
        <p14:creationId xmlns:p14="http://schemas.microsoft.com/office/powerpoint/2010/main" val="169734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1028"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102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03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031"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032"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033"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049"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BLIND VETERANS PENSION</a:t>
              </a:r>
            </a:p>
          </p:txBody>
        </p:sp>
      </p:grpSp>
      <p:sp>
        <p:nvSpPr>
          <p:cNvPr id="14" name="Title 1"/>
          <p:cNvSpPr txBox="1">
            <a:spLocks/>
          </p:cNvSpPr>
          <p:nvPr/>
        </p:nvSpPr>
        <p:spPr bwMode="auto">
          <a:xfrm>
            <a:off x="240030" y="1219200"/>
            <a:ext cx="9041130" cy="455507"/>
          </a:xfrm>
          <a:prstGeom prst="rect">
            <a:avLst/>
          </a:prstGeom>
          <a:noFill/>
          <a:ln w="9525">
            <a:noFill/>
            <a:miter lim="800000"/>
            <a:headEnd/>
            <a:tailEnd/>
          </a:ln>
        </p:spPr>
        <p:txBody>
          <a:bodyPr lIns="96661" tIns="48331" rIns="96661" bIns="48331" anchor="ctr">
            <a:normAutofit fontScale="25000" lnSpcReduction="20000"/>
          </a:bodyPr>
          <a:lstStyle/>
          <a:p>
            <a:pPr algn="ctr" fontAlgn="auto">
              <a:spcAft>
                <a:spcPts val="0"/>
              </a:spcAft>
              <a:defRPr/>
            </a:pPr>
            <a:r>
              <a:rPr lang="en-US" sz="4700" dirty="0">
                <a:latin typeface="+mj-lt"/>
                <a:ea typeface="+mj-ea"/>
                <a:cs typeface="+mj-cs"/>
              </a:rPr>
              <a:t/>
            </a:r>
            <a:br>
              <a:rPr lang="en-US" sz="4700" dirty="0">
                <a:latin typeface="+mj-lt"/>
                <a:ea typeface="+mj-ea"/>
                <a:cs typeface="+mj-cs"/>
              </a:rPr>
            </a:br>
            <a:r>
              <a:rPr lang="en-US" sz="4700" dirty="0">
                <a:latin typeface="+mj-lt"/>
                <a:ea typeface="+mj-ea"/>
                <a:cs typeface="+mj-cs"/>
              </a:rPr>
              <a:t>       </a:t>
            </a:r>
            <a:r>
              <a:rPr lang="en-US" sz="13500" dirty="0">
                <a:latin typeface="+mj-lt"/>
                <a:ea typeface="+mj-ea"/>
                <a:cs typeface="+mj-cs"/>
              </a:rPr>
              <a:t>$222,000</a:t>
            </a:r>
            <a:endParaRPr lang="en-US" sz="4700" dirty="0">
              <a:latin typeface="+mj-lt"/>
              <a:ea typeface="+mj-ea"/>
              <a:cs typeface="+mj-cs"/>
            </a:endParaRPr>
          </a:p>
        </p:txBody>
      </p:sp>
      <p:graphicFrame>
        <p:nvGraphicFramePr>
          <p:cNvPr id="1026" name="Content Placeholder 5"/>
          <p:cNvGraphicFramePr>
            <a:graphicFrameLocks noGrp="1"/>
          </p:cNvGraphicFramePr>
          <p:nvPr>
            <p:extLst>
              <p:ext uri="{D42A27DB-BD31-4B8C-83A1-F6EECF244321}">
                <p14:modId xmlns:p14="http://schemas.microsoft.com/office/powerpoint/2010/main" val="1368470931"/>
              </p:ext>
            </p:extLst>
          </p:nvPr>
        </p:nvGraphicFramePr>
        <p:xfrm>
          <a:off x="126683" y="1674708"/>
          <a:ext cx="9349502" cy="3361266"/>
        </p:xfrm>
        <a:graphic>
          <a:graphicData uri="http://schemas.openxmlformats.org/presentationml/2006/ole">
            <mc:AlternateContent xmlns:mc="http://schemas.openxmlformats.org/markup-compatibility/2006">
              <mc:Choice xmlns:v="urn:schemas-microsoft-com:vml" Requires="v">
                <p:oleObj spid="_x0000_s39939" name="Worksheet" r:id="rId5" imgW="6029376" imgH="1361992" progId="Excel.Sheet.8">
                  <p:embed/>
                </p:oleObj>
              </mc:Choice>
              <mc:Fallback>
                <p:oleObj name="Worksheet" r:id="rId5" imgW="6029376" imgH="1361992" progId="Excel.Sheet.8">
                  <p:embed/>
                  <p:pic>
                    <p:nvPicPr>
                      <p:cNvPr id="0" name=""/>
                      <p:cNvPicPr>
                        <a:picLocks noGrp="1" noChangeArrowheads="1"/>
                      </p:cNvPicPr>
                      <p:nvPr/>
                    </p:nvPicPr>
                    <p:blipFill>
                      <a:blip r:embed="rId6"/>
                      <a:srcRect/>
                      <a:stretch>
                        <a:fillRect/>
                      </a:stretch>
                    </p:blipFill>
                    <p:spPr bwMode="auto">
                      <a:xfrm>
                        <a:off x="126683" y="1674708"/>
                        <a:ext cx="9349502" cy="3361266"/>
                      </a:xfrm>
                      <a:prstGeom prst="rect">
                        <a:avLst/>
                      </a:prstGeom>
                      <a:noFill/>
                      <a:extLst/>
                    </p:spPr>
                  </p:pic>
                </p:oleObj>
              </mc:Fallback>
            </mc:AlternateContent>
          </a:graphicData>
        </a:graphic>
      </p:graphicFrame>
      <p:sp>
        <p:nvSpPr>
          <p:cNvPr id="1037" name="TextBox 8"/>
          <p:cNvSpPr txBox="1">
            <a:spLocks noChangeArrowheads="1"/>
          </p:cNvSpPr>
          <p:nvPr/>
        </p:nvSpPr>
        <p:spPr bwMode="auto">
          <a:xfrm>
            <a:off x="6807518" y="2113281"/>
            <a:ext cx="2400300" cy="1805622"/>
          </a:xfrm>
          <a:prstGeom prst="rect">
            <a:avLst/>
          </a:prstGeom>
          <a:noFill/>
          <a:ln w="9525">
            <a:noFill/>
            <a:miter lim="800000"/>
            <a:headEnd/>
            <a:tailEnd/>
          </a:ln>
        </p:spPr>
        <p:txBody>
          <a:bodyPr lIns="96661" tIns="48331" rIns="96661" bIns="48331">
            <a:spAutoFit/>
          </a:bodyPr>
          <a:lstStyle/>
          <a:p>
            <a:r>
              <a:rPr lang="en-US" sz="1500" dirty="0"/>
              <a:t>Lapse $14,850</a:t>
            </a:r>
          </a:p>
          <a:p>
            <a:endParaRPr lang="en-US" sz="1700" dirty="0"/>
          </a:p>
          <a:p>
            <a:r>
              <a:rPr lang="en-US" sz="1500" dirty="0"/>
              <a:t>Projected Expenditure</a:t>
            </a:r>
          </a:p>
          <a:p>
            <a:r>
              <a:rPr lang="en-US" sz="1500" dirty="0"/>
              <a:t>$ 34,800</a:t>
            </a:r>
          </a:p>
          <a:p>
            <a:endParaRPr lang="en-US" sz="1500" dirty="0"/>
          </a:p>
          <a:p>
            <a:r>
              <a:rPr lang="en-US" sz="1500" dirty="0"/>
              <a:t>Expended $ 172,350</a:t>
            </a:r>
          </a:p>
          <a:p>
            <a:endParaRPr lang="en-US" dirty="0"/>
          </a:p>
        </p:txBody>
      </p:sp>
      <p:sp>
        <p:nvSpPr>
          <p:cNvPr id="18" name="Rectangle 17"/>
          <p:cNvSpPr/>
          <p:nvPr/>
        </p:nvSpPr>
        <p:spPr>
          <a:xfrm>
            <a:off x="6640830" y="2194560"/>
            <a:ext cx="166688" cy="1507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19" name="Rectangle 18"/>
          <p:cNvSpPr/>
          <p:nvPr/>
        </p:nvSpPr>
        <p:spPr>
          <a:xfrm>
            <a:off x="6634162" y="2694094"/>
            <a:ext cx="166688" cy="150706"/>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0" name="Rectangle 19"/>
          <p:cNvSpPr/>
          <p:nvPr/>
        </p:nvSpPr>
        <p:spPr>
          <a:xfrm>
            <a:off x="6639164" y="3332480"/>
            <a:ext cx="161686" cy="16256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grpSp>
        <p:nvGrpSpPr>
          <p:cNvPr id="3" name="Group 20"/>
          <p:cNvGrpSpPr>
            <a:grpSpLocks/>
          </p:cNvGrpSpPr>
          <p:nvPr/>
        </p:nvGrpSpPr>
        <p:grpSpPr bwMode="auto">
          <a:xfrm>
            <a:off x="480060" y="6421120"/>
            <a:ext cx="8801100" cy="406400"/>
            <a:chOff x="457200" y="6019800"/>
            <a:chExt cx="8382000" cy="381000"/>
          </a:xfrm>
        </p:grpSpPr>
        <p:pic>
          <p:nvPicPr>
            <p:cNvPr id="1045"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04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04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5" name="Rectangle 24"/>
            <p:cNvSpPr/>
            <p:nvPr/>
          </p:nvSpPr>
          <p:spPr>
            <a:xfrm>
              <a:off x="457200" y="6019800"/>
              <a:ext cx="2082621"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22 MAR 2016</a:t>
              </a:r>
              <a:endParaRPr lang="en-US" dirty="0">
                <a:solidFill>
                  <a:schemeClr val="bg1"/>
                </a:solidFill>
                <a:latin typeface="Times New Roman" pitchFamily="18" charset="0"/>
                <a:cs typeface="Times New Roman" pitchFamily="18" charset="0"/>
              </a:endParaRPr>
            </a:p>
          </p:txBody>
        </p:sp>
      </p:grpSp>
      <p:sp>
        <p:nvSpPr>
          <p:cNvPr id="1042" name="TextBox 23"/>
          <p:cNvSpPr txBox="1">
            <a:spLocks noChangeArrowheads="1"/>
          </p:cNvSpPr>
          <p:nvPr/>
        </p:nvSpPr>
        <p:spPr bwMode="auto">
          <a:xfrm>
            <a:off x="1280160" y="5781040"/>
            <a:ext cx="1520190" cy="328507"/>
          </a:xfrm>
          <a:prstGeom prst="rect">
            <a:avLst/>
          </a:prstGeom>
          <a:noFill/>
          <a:ln w="9525">
            <a:noFill/>
            <a:miter lim="800000"/>
            <a:headEnd/>
            <a:tailEnd/>
          </a:ln>
        </p:spPr>
        <p:txBody>
          <a:bodyPr lIns="96661" tIns="48331" rIns="96661" bIns="48331">
            <a:spAutoFit/>
          </a:bodyPr>
          <a:lstStyle/>
          <a:p>
            <a:r>
              <a:rPr lang="en-US" sz="1500" dirty="0"/>
              <a:t>116 Claimants</a:t>
            </a:r>
          </a:p>
        </p:txBody>
      </p:sp>
      <p:sp>
        <p:nvSpPr>
          <p:cNvPr id="1043" name="Rectangle 25"/>
          <p:cNvSpPr>
            <a:spLocks noChangeArrowheads="1"/>
          </p:cNvSpPr>
          <p:nvPr/>
        </p:nvSpPr>
        <p:spPr bwMode="auto">
          <a:xfrm>
            <a:off x="3041075" y="5781041"/>
            <a:ext cx="1413620" cy="328438"/>
          </a:xfrm>
          <a:prstGeom prst="rect">
            <a:avLst/>
          </a:prstGeom>
          <a:noFill/>
          <a:ln w="9525">
            <a:noFill/>
            <a:miter lim="800000"/>
            <a:headEnd/>
            <a:tailEnd/>
          </a:ln>
        </p:spPr>
        <p:txBody>
          <a:bodyPr wrap="none" lIns="96661" tIns="48331" rIns="96661" bIns="48331">
            <a:spAutoFit/>
          </a:bodyPr>
          <a:lstStyle/>
          <a:p>
            <a:r>
              <a:rPr lang="en-US" sz="1500" dirty="0"/>
              <a:t>118 Claimants</a:t>
            </a:r>
          </a:p>
        </p:txBody>
      </p:sp>
      <p:sp>
        <p:nvSpPr>
          <p:cNvPr id="1044" name="Rectangle 26"/>
          <p:cNvSpPr>
            <a:spLocks noChangeArrowheads="1"/>
          </p:cNvSpPr>
          <p:nvPr/>
        </p:nvSpPr>
        <p:spPr bwMode="auto">
          <a:xfrm>
            <a:off x="4519559" y="5770880"/>
            <a:ext cx="1480818" cy="559271"/>
          </a:xfrm>
          <a:prstGeom prst="rect">
            <a:avLst/>
          </a:prstGeom>
          <a:noFill/>
          <a:ln w="9525">
            <a:noFill/>
            <a:miter lim="800000"/>
            <a:headEnd/>
            <a:tailEnd/>
          </a:ln>
        </p:spPr>
        <p:txBody>
          <a:bodyPr wrap="none" lIns="96661" tIns="48331" rIns="96661" bIns="48331">
            <a:spAutoFit/>
          </a:bodyPr>
          <a:lstStyle/>
          <a:p>
            <a:pPr algn="ctr"/>
            <a:r>
              <a:rPr lang="en-US" sz="1500" dirty="0"/>
              <a:t>120 Claimants </a:t>
            </a:r>
            <a:br>
              <a:rPr lang="en-US" sz="1500" dirty="0"/>
            </a:br>
            <a:r>
              <a:rPr lang="en-US" sz="1500" dirty="0"/>
              <a:t>Projected</a:t>
            </a:r>
          </a:p>
        </p:txBody>
      </p:sp>
      <p:sp>
        <p:nvSpPr>
          <p:cNvPr id="5" name="TextBox 4"/>
          <p:cNvSpPr txBox="1"/>
          <p:nvPr/>
        </p:nvSpPr>
        <p:spPr>
          <a:xfrm>
            <a:off x="1370171" y="5523103"/>
            <a:ext cx="1280160" cy="393954"/>
          </a:xfrm>
          <a:prstGeom prst="rect">
            <a:avLst/>
          </a:prstGeom>
          <a:noFill/>
        </p:spPr>
        <p:txBody>
          <a:bodyPr wrap="square" lIns="96661" tIns="48331" rIns="96661" bIns="48331" rtlCol="0">
            <a:spAutoFit/>
          </a:bodyPr>
          <a:lstStyle/>
          <a:p>
            <a:r>
              <a:rPr lang="en-US" dirty="0" smtClean="0"/>
              <a:t>FY 13-14</a:t>
            </a:r>
            <a:endParaRPr lang="en-US" dirty="0"/>
          </a:p>
        </p:txBody>
      </p:sp>
      <p:sp>
        <p:nvSpPr>
          <p:cNvPr id="6" name="Rectangle 5"/>
          <p:cNvSpPr/>
          <p:nvPr/>
        </p:nvSpPr>
        <p:spPr>
          <a:xfrm>
            <a:off x="3172304" y="5523103"/>
            <a:ext cx="1195868" cy="389994"/>
          </a:xfrm>
          <a:prstGeom prst="rect">
            <a:avLst/>
          </a:prstGeom>
        </p:spPr>
        <p:txBody>
          <a:bodyPr wrap="none" lIns="96661" tIns="48331" rIns="96661" bIns="48331">
            <a:spAutoFit/>
          </a:bodyPr>
          <a:lstStyle/>
          <a:p>
            <a:r>
              <a:rPr lang="en-US" dirty="0" smtClean="0"/>
              <a:t>FY 14-15</a:t>
            </a:r>
            <a:endParaRPr lang="en-US" dirty="0"/>
          </a:p>
        </p:txBody>
      </p:sp>
      <p:sp>
        <p:nvSpPr>
          <p:cNvPr id="7" name="Rectangle 6"/>
          <p:cNvSpPr/>
          <p:nvPr/>
        </p:nvSpPr>
        <p:spPr>
          <a:xfrm>
            <a:off x="4763882" y="5506720"/>
            <a:ext cx="1195868" cy="389994"/>
          </a:xfrm>
          <a:prstGeom prst="rect">
            <a:avLst/>
          </a:prstGeom>
        </p:spPr>
        <p:txBody>
          <a:bodyPr wrap="none" lIns="96661" tIns="48331" rIns="96661" bIns="48331">
            <a:spAutoFit/>
          </a:bodyPr>
          <a:lstStyle/>
          <a:p>
            <a:r>
              <a:rPr lang="en-US" dirty="0" smtClean="0"/>
              <a:t>FY 15-16</a:t>
            </a:r>
            <a:endParaRPr lang="en-US" dirty="0"/>
          </a:p>
        </p:txBody>
      </p:sp>
    </p:spTree>
    <p:extLst>
      <p:ext uri="{BB962C8B-B14F-4D97-AF65-F5344CB8AC3E}">
        <p14:creationId xmlns:p14="http://schemas.microsoft.com/office/powerpoint/2010/main" val="817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
          <p:cNvGrpSpPr>
            <a:grpSpLocks noGrp="1"/>
          </p:cNvGrpSpPr>
          <p:nvPr/>
        </p:nvGrpSpPr>
        <p:grpSpPr bwMode="auto">
          <a:xfrm>
            <a:off x="640080" y="151197"/>
            <a:ext cx="8641080" cy="905443"/>
            <a:chOff x="457200" y="381000"/>
            <a:chExt cx="8232775" cy="649288"/>
          </a:xfrm>
        </p:grpSpPr>
        <p:pic>
          <p:nvPicPr>
            <p:cNvPr id="5"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6" name="Rectangle 5"/>
            <p:cNvSpPr txBox="1">
              <a:spLocks noChangeArrowheads="1"/>
            </p:cNvSpPr>
            <p:nvPr/>
          </p:nvSpPr>
          <p:spPr bwMode="auto">
            <a:xfrm>
              <a:off x="458788" y="504203"/>
              <a:ext cx="5791200" cy="306044"/>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AMPUTEE &amp; PARALYZED VETERANS PENSION</a:t>
              </a:r>
            </a:p>
          </p:txBody>
        </p:sp>
      </p:grpSp>
      <p:graphicFrame>
        <p:nvGraphicFramePr>
          <p:cNvPr id="7" name="Chart 6"/>
          <p:cNvGraphicFramePr>
            <a:graphicFrameLocks/>
          </p:cNvGraphicFramePr>
          <p:nvPr>
            <p:extLst>
              <p:ext uri="{D42A27DB-BD31-4B8C-83A1-F6EECF244321}">
                <p14:modId xmlns:p14="http://schemas.microsoft.com/office/powerpoint/2010/main" val="1198002888"/>
              </p:ext>
            </p:extLst>
          </p:nvPr>
        </p:nvGraphicFramePr>
        <p:xfrm>
          <a:off x="200025" y="1463040"/>
          <a:ext cx="9041129" cy="508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20"/>
          <p:cNvGrpSpPr>
            <a:grpSpLocks/>
          </p:cNvGrpSpPr>
          <p:nvPr/>
        </p:nvGrpSpPr>
        <p:grpSpPr bwMode="auto">
          <a:xfrm>
            <a:off x="320040" y="6664960"/>
            <a:ext cx="8961120" cy="406400"/>
            <a:chOff x="304800" y="6019800"/>
            <a:chExt cx="8534400" cy="381000"/>
          </a:xfrm>
        </p:grpSpPr>
        <p:pic>
          <p:nvPicPr>
            <p:cNvPr id="9" name="Picture 25" descr="red bottom banner"/>
            <p:cNvPicPr>
              <a:picLocks noChangeAspect="1" noChangeArrowheads="1"/>
            </p:cNvPicPr>
            <p:nvPr/>
          </p:nvPicPr>
          <p:blipFill>
            <a:blip r:embed="rId4" cstate="print"/>
            <a:srcRect/>
            <a:stretch>
              <a:fillRect/>
            </a:stretch>
          </p:blipFill>
          <p:spPr bwMode="auto">
            <a:xfrm>
              <a:off x="304800" y="6022975"/>
              <a:ext cx="8382000" cy="377825"/>
            </a:xfrm>
            <a:prstGeom prst="rect">
              <a:avLst/>
            </a:prstGeom>
            <a:noFill/>
            <a:ln w="9525">
              <a:noFill/>
              <a:miter lim="800000"/>
              <a:headEnd/>
              <a:tailEnd/>
            </a:ln>
          </p:spPr>
        </p:pic>
        <p:sp>
          <p:nvSpPr>
            <p:cNvPr id="10"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1"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2" name="Rectangle 11"/>
            <p:cNvSpPr/>
            <p:nvPr/>
          </p:nvSpPr>
          <p:spPr>
            <a:xfrm>
              <a:off x="457200" y="6019800"/>
              <a:ext cx="2082621"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22 MAR 2016</a:t>
              </a:r>
              <a:endParaRPr lang="en-US" dirty="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95912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6" descr="Military Vet logo banner"/>
          <p:cNvPicPr>
            <a:picLocks noChangeAspect="1" noChangeArrowheads="1"/>
          </p:cNvPicPr>
          <p:nvPr/>
        </p:nvPicPr>
        <p:blipFill>
          <a:blip r:embed="rId4" cstate="print"/>
          <a:srcRect/>
          <a:stretch>
            <a:fillRect/>
          </a:stretch>
        </p:blipFill>
        <p:spPr bwMode="auto">
          <a:xfrm>
            <a:off x="478394" y="406400"/>
            <a:ext cx="8644414" cy="692574"/>
          </a:xfrm>
          <a:prstGeom prst="rect">
            <a:avLst/>
          </a:prstGeom>
          <a:noFill/>
          <a:ln w="9525">
            <a:noFill/>
            <a:miter lim="800000"/>
            <a:headEnd/>
            <a:tailEnd/>
          </a:ln>
        </p:spPr>
      </p:pic>
      <p:pic>
        <p:nvPicPr>
          <p:cNvPr id="3076" name="Picture 25" descr="red bottom banner"/>
          <p:cNvPicPr>
            <a:picLocks noChangeAspect="1" noChangeArrowheads="1"/>
          </p:cNvPicPr>
          <p:nvPr/>
        </p:nvPicPr>
        <p:blipFill>
          <a:blip r:embed="rId5" cstate="print"/>
          <a:srcRect/>
          <a:stretch>
            <a:fillRect/>
          </a:stretch>
        </p:blipFill>
        <p:spPr bwMode="auto">
          <a:xfrm>
            <a:off x="480060" y="6343227"/>
            <a:ext cx="8801100" cy="403013"/>
          </a:xfrm>
          <a:prstGeom prst="rect">
            <a:avLst/>
          </a:prstGeom>
          <a:noFill/>
          <a:ln w="9525">
            <a:noFill/>
            <a:miter lim="800000"/>
            <a:headEnd/>
            <a:tailEnd/>
          </a:ln>
        </p:spPr>
      </p:pic>
      <p:sp>
        <p:nvSpPr>
          <p:cNvPr id="3077"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3078"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3079"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3080"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3081"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3099" name="Picture 26" descr="Military Vet logo banner"/>
            <p:cNvPicPr>
              <a:picLocks noChangeAspect="1" noChangeArrowheads="1"/>
            </p:cNvPicPr>
            <p:nvPr/>
          </p:nvPicPr>
          <p:blipFill>
            <a:blip r:embed="rId4"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EDUCATIONAL GRATUITY</a:t>
              </a:r>
            </a:p>
          </p:txBody>
        </p:sp>
      </p:grpSp>
      <p:sp>
        <p:nvSpPr>
          <p:cNvPr id="3084"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3095" name="Picture 25" descr="red bottom banner"/>
            <p:cNvPicPr>
              <a:picLocks noChangeAspect="1" noChangeArrowheads="1"/>
            </p:cNvPicPr>
            <p:nvPr/>
          </p:nvPicPr>
          <p:blipFill>
            <a:blip r:embed="rId5" cstate="print"/>
            <a:srcRect/>
            <a:stretch>
              <a:fillRect/>
            </a:stretch>
          </p:blipFill>
          <p:spPr bwMode="auto">
            <a:xfrm>
              <a:off x="457200" y="6022975"/>
              <a:ext cx="8382000" cy="377825"/>
            </a:xfrm>
            <a:prstGeom prst="rect">
              <a:avLst/>
            </a:prstGeom>
            <a:noFill/>
            <a:ln w="9525">
              <a:noFill/>
              <a:miter lim="800000"/>
              <a:headEnd/>
              <a:tailEnd/>
            </a:ln>
          </p:spPr>
        </p:pic>
        <p:sp>
          <p:nvSpPr>
            <p:cNvPr id="309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309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3098" name="Rectangle 19"/>
            <p:cNvSpPr>
              <a:spLocks noChangeArrowheads="1"/>
            </p:cNvSpPr>
            <p:nvPr/>
          </p:nvSpPr>
          <p:spPr bwMode="auto">
            <a:xfrm>
              <a:off x="457200" y="6019800"/>
              <a:ext cx="2140330" cy="369332"/>
            </a:xfrm>
            <a:prstGeom prst="rect">
              <a:avLst/>
            </a:prstGeom>
            <a:noFill/>
            <a:ln w="9525">
              <a:noFill/>
              <a:miter lim="800000"/>
              <a:headEnd/>
              <a:tailEnd/>
            </a:ln>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22 MAR 2016</a:t>
              </a:r>
              <a:endParaRPr lang="en-US" dirty="0">
                <a:solidFill>
                  <a:schemeClr val="bg1"/>
                </a:solidFill>
                <a:latin typeface="Times New Roman" pitchFamily="18" charset="0"/>
                <a:cs typeface="Times New Roman" pitchFamily="18" charset="0"/>
              </a:endParaRPr>
            </a:p>
          </p:txBody>
        </p:sp>
      </p:grpSp>
      <p:graphicFrame>
        <p:nvGraphicFramePr>
          <p:cNvPr id="3074" name="Content Placeholder 3"/>
          <p:cNvGraphicFramePr>
            <a:graphicFrameLocks noGrp="1"/>
          </p:cNvGraphicFramePr>
          <p:nvPr>
            <p:extLst>
              <p:ext uri="{D42A27DB-BD31-4B8C-83A1-F6EECF244321}">
                <p14:modId xmlns:p14="http://schemas.microsoft.com/office/powerpoint/2010/main" val="3301362267"/>
              </p:ext>
            </p:extLst>
          </p:nvPr>
        </p:nvGraphicFramePr>
        <p:xfrm>
          <a:off x="320040" y="1869441"/>
          <a:ext cx="8622745" cy="2780453"/>
        </p:xfrm>
        <a:graphic>
          <a:graphicData uri="http://schemas.openxmlformats.org/presentationml/2006/ole">
            <mc:AlternateContent xmlns:mc="http://schemas.openxmlformats.org/markup-compatibility/2006">
              <mc:Choice xmlns:v="urn:schemas-microsoft-com:vml" Requires="v">
                <p:oleObj spid="_x0000_s40963" name="Worksheet" r:id="rId6" imgW="6543759" imgH="971577" progId="Excel.Sheet.8">
                  <p:embed/>
                </p:oleObj>
              </mc:Choice>
              <mc:Fallback>
                <p:oleObj name="Worksheet" r:id="rId6" imgW="6543759" imgH="971577" progId="Excel.Sheet.8">
                  <p:embed/>
                  <p:pic>
                    <p:nvPicPr>
                      <p:cNvPr id="0" name=""/>
                      <p:cNvPicPr>
                        <a:picLocks noGrp="1" noChangeArrowheads="1"/>
                      </p:cNvPicPr>
                      <p:nvPr/>
                    </p:nvPicPr>
                    <p:blipFill>
                      <a:blip r:embed="rId7"/>
                      <a:srcRect/>
                      <a:stretch>
                        <a:fillRect/>
                      </a:stretch>
                    </p:blipFill>
                    <p:spPr bwMode="auto">
                      <a:xfrm>
                        <a:off x="320040" y="1869441"/>
                        <a:ext cx="8622745" cy="2780453"/>
                      </a:xfrm>
                      <a:prstGeom prst="rect">
                        <a:avLst/>
                      </a:prstGeom>
                      <a:noFill/>
                      <a:ln w="9525">
                        <a:solidFill>
                          <a:srgbClr val="FFFFFF"/>
                        </a:solidFill>
                        <a:miter lim="800000"/>
                        <a:headEnd/>
                        <a:tailEnd/>
                      </a:ln>
                      <a:extLst/>
                    </p:spPr>
                  </p:pic>
                </p:oleObj>
              </mc:Fallback>
            </mc:AlternateContent>
          </a:graphicData>
        </a:graphic>
      </p:graphicFrame>
      <p:sp>
        <p:nvSpPr>
          <p:cNvPr id="22" name="Title 1"/>
          <p:cNvSpPr txBox="1">
            <a:spLocks/>
          </p:cNvSpPr>
          <p:nvPr/>
        </p:nvSpPr>
        <p:spPr bwMode="auto">
          <a:xfrm>
            <a:off x="480060" y="1137920"/>
            <a:ext cx="8641080" cy="844974"/>
          </a:xfrm>
          <a:prstGeom prst="rect">
            <a:avLst/>
          </a:prstGeom>
          <a:noFill/>
          <a:ln w="9525">
            <a:noFill/>
            <a:miter lim="800000"/>
            <a:headEnd/>
            <a:tailEnd/>
          </a:ln>
        </p:spPr>
        <p:txBody>
          <a:bodyPr lIns="96661" tIns="48331" rIns="96661" bIns="48331" anchor="ctr">
            <a:normAutofit/>
          </a:bodyPr>
          <a:lstStyle/>
          <a:p>
            <a:pPr algn="ctr" fontAlgn="auto">
              <a:spcAft>
                <a:spcPts val="0"/>
              </a:spcAft>
              <a:defRPr/>
            </a:pPr>
            <a:r>
              <a:rPr lang="en-US" sz="4700" dirty="0">
                <a:latin typeface="+mj-lt"/>
                <a:ea typeface="+mj-ea"/>
                <a:cs typeface="+mj-cs"/>
              </a:rPr>
              <a:t>$101,000</a:t>
            </a:r>
          </a:p>
        </p:txBody>
      </p:sp>
      <p:sp>
        <p:nvSpPr>
          <p:cNvPr id="3087" name="TextBox 4"/>
          <p:cNvSpPr txBox="1">
            <a:spLocks noChangeArrowheads="1"/>
          </p:cNvSpPr>
          <p:nvPr/>
        </p:nvSpPr>
        <p:spPr bwMode="auto">
          <a:xfrm>
            <a:off x="1360170" y="5864606"/>
            <a:ext cx="1826895" cy="393954"/>
          </a:xfrm>
          <a:prstGeom prst="rect">
            <a:avLst/>
          </a:prstGeom>
          <a:noFill/>
          <a:ln w="9525">
            <a:noFill/>
            <a:miter lim="800000"/>
            <a:headEnd/>
            <a:tailEnd/>
          </a:ln>
        </p:spPr>
        <p:txBody>
          <a:bodyPr wrap="square" lIns="96661" tIns="48331" rIns="96661" bIns="48331">
            <a:spAutoFit/>
          </a:bodyPr>
          <a:lstStyle/>
          <a:p>
            <a:pPr algn="ctr"/>
            <a:r>
              <a:rPr lang="en-US" dirty="0" smtClean="0">
                <a:latin typeface="Calibri" pitchFamily="34" charset="0"/>
              </a:rPr>
              <a:t>104 </a:t>
            </a:r>
            <a:r>
              <a:rPr lang="en-US" dirty="0">
                <a:latin typeface="Calibri" pitchFamily="34" charset="0"/>
              </a:rPr>
              <a:t>Claimants</a:t>
            </a:r>
          </a:p>
        </p:txBody>
      </p:sp>
      <p:sp>
        <p:nvSpPr>
          <p:cNvPr id="3088" name="TextBox 5"/>
          <p:cNvSpPr txBox="1">
            <a:spLocks noChangeArrowheads="1"/>
          </p:cNvSpPr>
          <p:nvPr/>
        </p:nvSpPr>
        <p:spPr bwMode="auto">
          <a:xfrm>
            <a:off x="3760470" y="5852161"/>
            <a:ext cx="1600200" cy="394546"/>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186 </a:t>
            </a:r>
            <a:r>
              <a:rPr lang="en-US" dirty="0">
                <a:latin typeface="Calibri" pitchFamily="34" charset="0"/>
              </a:rPr>
              <a:t>Claimants</a:t>
            </a:r>
          </a:p>
        </p:txBody>
      </p:sp>
      <p:sp>
        <p:nvSpPr>
          <p:cNvPr id="3089" name="TextBox 6"/>
          <p:cNvSpPr txBox="1">
            <a:spLocks noChangeArrowheads="1"/>
          </p:cNvSpPr>
          <p:nvPr/>
        </p:nvSpPr>
        <p:spPr bwMode="auto">
          <a:xfrm>
            <a:off x="5520690" y="5852160"/>
            <a:ext cx="2880360" cy="689420"/>
          </a:xfrm>
          <a:prstGeom prst="rect">
            <a:avLst/>
          </a:prstGeom>
          <a:noFill/>
          <a:ln w="9525">
            <a:noFill/>
            <a:miter lim="800000"/>
            <a:headEnd/>
            <a:tailEnd/>
          </a:ln>
        </p:spPr>
        <p:txBody>
          <a:bodyPr wrap="square" lIns="96661" tIns="48331" rIns="96661" bIns="48331">
            <a:spAutoFit/>
          </a:bodyPr>
          <a:lstStyle/>
          <a:p>
            <a:pPr algn="ctr"/>
            <a:r>
              <a:rPr lang="en-US" dirty="0" smtClean="0">
                <a:latin typeface="Calibri" pitchFamily="34" charset="0"/>
              </a:rPr>
              <a:t>100 Claimants Projected</a:t>
            </a:r>
            <a:r>
              <a:rPr lang="en-US" dirty="0">
                <a:latin typeface="Calibri" pitchFamily="34" charset="0"/>
              </a:rPr>
              <a:t/>
            </a:r>
            <a:br>
              <a:rPr lang="en-US" dirty="0">
                <a:latin typeface="Calibri" pitchFamily="34" charset="0"/>
              </a:rPr>
            </a:br>
            <a:endParaRPr lang="en-US" dirty="0">
              <a:latin typeface="Calibri" pitchFamily="34" charset="0"/>
            </a:endParaRPr>
          </a:p>
        </p:txBody>
      </p:sp>
      <p:sp>
        <p:nvSpPr>
          <p:cNvPr id="3090" name="TextBox 9"/>
          <p:cNvSpPr txBox="1">
            <a:spLocks noChangeArrowheads="1"/>
          </p:cNvSpPr>
          <p:nvPr/>
        </p:nvSpPr>
        <p:spPr bwMode="auto">
          <a:xfrm>
            <a:off x="7600950" y="2438400"/>
            <a:ext cx="1840230" cy="1328712"/>
          </a:xfrm>
          <a:prstGeom prst="rect">
            <a:avLst/>
          </a:prstGeom>
          <a:noFill/>
          <a:ln w="9525">
            <a:noFill/>
            <a:miter lim="800000"/>
            <a:headEnd/>
            <a:tailEnd/>
          </a:ln>
        </p:spPr>
        <p:txBody>
          <a:bodyPr lIns="96661" tIns="48331" rIns="96661" bIns="48331">
            <a:spAutoFit/>
          </a:bodyPr>
          <a:lstStyle/>
          <a:p>
            <a:r>
              <a:rPr lang="en-US" sz="1200" dirty="0"/>
              <a:t>Lapse $369</a:t>
            </a:r>
          </a:p>
          <a:p>
            <a:endParaRPr lang="en-US" dirty="0"/>
          </a:p>
          <a:p>
            <a:r>
              <a:rPr lang="en-US" sz="1200" dirty="0"/>
              <a:t>Projected Expenditure    $0</a:t>
            </a:r>
          </a:p>
          <a:p>
            <a:endParaRPr lang="en-US" sz="1300" dirty="0"/>
          </a:p>
          <a:p>
            <a:r>
              <a:rPr lang="en-US" sz="1200" dirty="0"/>
              <a:t>Expended $ 100,631</a:t>
            </a:r>
          </a:p>
        </p:txBody>
      </p:sp>
      <p:sp>
        <p:nvSpPr>
          <p:cNvPr id="29" name="Rectangle 28"/>
          <p:cNvSpPr/>
          <p:nvPr/>
        </p:nvSpPr>
        <p:spPr>
          <a:xfrm>
            <a:off x="7440930" y="3482340"/>
            <a:ext cx="160020" cy="16256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a:p>
        </p:txBody>
      </p:sp>
      <p:sp>
        <p:nvSpPr>
          <p:cNvPr id="30" name="Rectangle 29"/>
          <p:cNvSpPr/>
          <p:nvPr/>
        </p:nvSpPr>
        <p:spPr>
          <a:xfrm>
            <a:off x="7440930" y="2913380"/>
            <a:ext cx="160020" cy="162560"/>
          </a:xfrm>
          <a:prstGeom prst="rect">
            <a:avLst/>
          </a:prstGeom>
          <a:solidFill>
            <a:schemeClr val="accent1">
              <a:lumMod val="40000"/>
              <a:lumOff val="60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r>
              <a:rPr lang="en-US" dirty="0"/>
              <a:t>                     </a:t>
            </a:r>
          </a:p>
        </p:txBody>
      </p:sp>
      <p:sp>
        <p:nvSpPr>
          <p:cNvPr id="31" name="Rectangle 30"/>
          <p:cNvSpPr/>
          <p:nvPr/>
        </p:nvSpPr>
        <p:spPr>
          <a:xfrm>
            <a:off x="7440930" y="2425700"/>
            <a:ext cx="160020" cy="162560"/>
          </a:xfrm>
          <a:prstGeom prst="rect">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r>
              <a:rPr lang="en-US" dirty="0"/>
              <a:t>         </a:t>
            </a:r>
          </a:p>
        </p:txBody>
      </p:sp>
      <p:sp>
        <p:nvSpPr>
          <p:cNvPr id="3094" name="TextBox 27"/>
          <p:cNvSpPr txBox="1">
            <a:spLocks noChangeArrowheads="1"/>
          </p:cNvSpPr>
          <p:nvPr/>
        </p:nvSpPr>
        <p:spPr bwMode="auto">
          <a:xfrm>
            <a:off x="7360920" y="3896360"/>
            <a:ext cx="1520190" cy="497715"/>
          </a:xfrm>
          <a:prstGeom prst="rect">
            <a:avLst/>
          </a:prstGeom>
          <a:noFill/>
          <a:ln w="9525">
            <a:noFill/>
            <a:miter lim="800000"/>
            <a:headEnd/>
            <a:tailEnd/>
          </a:ln>
        </p:spPr>
        <p:txBody>
          <a:bodyPr lIns="96661" tIns="48331" rIns="96661" bIns="48331">
            <a:spAutoFit/>
          </a:bodyPr>
          <a:lstStyle/>
          <a:p>
            <a:pPr algn="ctr"/>
            <a:r>
              <a:rPr lang="en-US" sz="1300" dirty="0"/>
              <a:t>130 Claimants on the  program</a:t>
            </a:r>
          </a:p>
        </p:txBody>
      </p:sp>
    </p:spTree>
    <p:extLst>
      <p:ext uri="{BB962C8B-B14F-4D97-AF65-F5344CB8AC3E}">
        <p14:creationId xmlns:p14="http://schemas.microsoft.com/office/powerpoint/2010/main" val="231760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9DC47195621748943E419562098934" ma:contentTypeVersion="7" ma:contentTypeDescription="Create a new document." ma:contentTypeScope="" ma:versionID="ff287e84c5cfdc416dca88a5926d5aea">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5da2308a0b4d714a3f08d4204759b388"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1:EmailSender" minOccurs="0"/>
                <xsd:element ref="ns1:EmailTo" minOccurs="0"/>
                <xsd:element ref="ns1:EmailCc" minOccurs="0"/>
                <xsd:element ref="ns1:EmailFrom" minOccurs="0"/>
                <xsd:element ref="ns1:EmailSubject" minOccurs="0"/>
                <xsd:element ref="ns2: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element name="EmailSender" ma:index="10" nillable="true" ma:displayName="E-Mail Sender" ma:hidden="true" ma:internalName="EmailSender">
      <xsd:simpleType>
        <xsd:restriction base="dms:Note">
          <xsd:maxLength value="255"/>
        </xsd:restriction>
      </xsd:simpleType>
    </xsd:element>
    <xsd:element name="EmailTo" ma:index="11" nillable="true" ma:displayName="E-Mail To" ma:hidden="true" ma:internalName="EmailTo">
      <xsd:simpleType>
        <xsd:restriction base="dms:Note">
          <xsd:maxLength value="255"/>
        </xsd:restriction>
      </xsd:simpleType>
    </xsd:element>
    <xsd:element name="EmailCc" ma:index="12" nillable="true" ma:displayName="E-Mail Cc" ma:hidden="true" ma:internalName="EmailCc">
      <xsd:simpleType>
        <xsd:restriction base="dms:Note">
          <xsd:maxLength value="255"/>
        </xsd:restriction>
      </xsd:simpleType>
    </xsd:element>
    <xsd:element name="EmailFrom" ma:index="13" nillable="true" ma:displayName="E-Mail From" ma:hidden="true" ma:internalName="EmailFrom">
      <xsd:simpleType>
        <xsd:restriction base="dms:Text"/>
      </xsd:simpleType>
    </xsd:element>
    <xsd:element name="EmailSubject" ma:index="14"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5"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mailTo xmlns="http://schemas.microsoft.com/sharepoint/v3" xsi:nil="true"/>
    <EmailHeaders xmlns="http://schemas.microsoft.com/sharepoint/v4"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7EE80099-6F03-4B8C-841F-88C5A5C4253A}"/>
</file>

<file path=customXml/itemProps2.xml><?xml version="1.0" encoding="utf-8"?>
<ds:datastoreItem xmlns:ds="http://schemas.openxmlformats.org/officeDocument/2006/customXml" ds:itemID="{CE4686DF-21B5-4B99-A8F5-118B1D4AB340}"/>
</file>

<file path=customXml/itemProps3.xml><?xml version="1.0" encoding="utf-8"?>
<ds:datastoreItem xmlns:ds="http://schemas.openxmlformats.org/officeDocument/2006/customXml" ds:itemID="{683FE82B-ED59-42DD-B74F-3C0A506B6DEF}"/>
</file>

<file path=docProps/app.xml><?xml version="1.0" encoding="utf-8"?>
<Properties xmlns="http://schemas.openxmlformats.org/officeDocument/2006/extended-properties" xmlns:vt="http://schemas.openxmlformats.org/officeDocument/2006/docPropsVTypes">
  <TotalTime>7009</TotalTime>
  <Words>1557</Words>
  <Application>Microsoft Office PowerPoint</Application>
  <PresentationFormat>Custom</PresentationFormat>
  <Paragraphs>353</Paragraphs>
  <Slides>20</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3" baseType="lpstr">
      <vt:lpstr>Office Theme</vt:lpstr>
      <vt:lpstr>1_Office Theme</vt:lpstr>
      <vt:lpstr>Worksheet</vt:lpstr>
      <vt:lpstr>PowerPoint Presentation</vt:lpstr>
      <vt:lpstr>PowerPoint Presentation</vt:lpstr>
      <vt:lpstr>PowerPoint Presentation</vt:lpstr>
      <vt:lpstr>PowerPoint Presentation</vt:lpstr>
      <vt:lpstr>PowerPoint Presentation</vt:lpstr>
      <vt:lpstr>PERSIAN GULF BONUS PROGRAM SUMMARY</vt:lpstr>
      <vt:lpstr>PERSIAN GULF BONUS PROGRAM SUMMARY</vt:lpstr>
      <vt:lpstr>PowerPoint Presentation</vt:lpstr>
      <vt:lpstr>PERSIAN GULF BONUS PROGRAM SUMMARY</vt:lpstr>
      <vt:lpstr>PERSIAN GULF BONUS PROGRAM SUMMARY</vt:lpstr>
      <vt:lpstr>PERSIAN GULF BONUS PROGRAM SUMMARY</vt:lpstr>
      <vt:lpstr>PERSIAN GULF BONUS PROGRAM SUMMARY</vt:lpstr>
      <vt:lpstr>PERSIAN GULF BONUS PROGRAM SUMMARY</vt:lpstr>
      <vt:lpstr>ODAGVA / ACT 66 SUMMARY</vt:lpstr>
      <vt:lpstr>OUTREACH ENGAGEMENTS</vt:lpstr>
      <vt:lpstr>PowerPoint Presentation</vt:lpstr>
      <vt:lpstr>PowerPoint Presentation</vt:lpstr>
      <vt:lpstr>PowerPoint Presentation</vt:lpstr>
      <vt:lpstr>PowerPoint Presentation</vt:lpstr>
      <vt:lpstr>PowerPoint Presentation</vt:lpstr>
    </vt:vector>
  </TitlesOfParts>
  <Company>DMVA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sukenney</dc:creator>
  <cp:lastModifiedBy>joygibson</cp:lastModifiedBy>
  <cp:revision>182</cp:revision>
  <cp:lastPrinted>2016-02-01T18:19:12Z</cp:lastPrinted>
  <dcterms:created xsi:type="dcterms:W3CDTF">2014-09-22T14:18:28Z</dcterms:created>
  <dcterms:modified xsi:type="dcterms:W3CDTF">2016-04-05T13:09:02Z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0x010100FF9DC47195621748943E419562098934</vt:lpwstr>
  </property>
  <property fmtid="{D5CDD505-2E9C-101B-9397-08002B2CF9AE}" pid="3" name="Order">
    <vt:r8>22600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