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 ContentType="image/tiff"/>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9296400" cy="7010400"/>
  <p:defaultTextStyle>
    <a:defPPr>
      <a:defRPr lang="en-US"/>
    </a:defPPr>
    <a:lvl1pPr marL="0" algn="l" defTabSz="912689" rtl="0" eaLnBrk="1" latinLnBrk="0" hangingPunct="1">
      <a:defRPr sz="1800" kern="1200">
        <a:solidFill>
          <a:schemeClr val="tx1"/>
        </a:solidFill>
        <a:latin typeface="+mn-lt"/>
        <a:ea typeface="+mn-ea"/>
        <a:cs typeface="+mn-cs"/>
      </a:defRPr>
    </a:lvl1pPr>
    <a:lvl2pPr marL="456344" algn="l" defTabSz="912689" rtl="0" eaLnBrk="1" latinLnBrk="0" hangingPunct="1">
      <a:defRPr sz="1800" kern="1200">
        <a:solidFill>
          <a:schemeClr val="tx1"/>
        </a:solidFill>
        <a:latin typeface="+mn-lt"/>
        <a:ea typeface="+mn-ea"/>
        <a:cs typeface="+mn-cs"/>
      </a:defRPr>
    </a:lvl2pPr>
    <a:lvl3pPr marL="912689" algn="l" defTabSz="912689" rtl="0" eaLnBrk="1" latinLnBrk="0" hangingPunct="1">
      <a:defRPr sz="1800" kern="1200">
        <a:solidFill>
          <a:schemeClr val="tx1"/>
        </a:solidFill>
        <a:latin typeface="+mn-lt"/>
        <a:ea typeface="+mn-ea"/>
        <a:cs typeface="+mn-cs"/>
      </a:defRPr>
    </a:lvl3pPr>
    <a:lvl4pPr marL="1369030" algn="l" defTabSz="912689" rtl="0" eaLnBrk="1" latinLnBrk="0" hangingPunct="1">
      <a:defRPr sz="1800" kern="1200">
        <a:solidFill>
          <a:schemeClr val="tx1"/>
        </a:solidFill>
        <a:latin typeface="+mn-lt"/>
        <a:ea typeface="+mn-ea"/>
        <a:cs typeface="+mn-cs"/>
      </a:defRPr>
    </a:lvl4pPr>
    <a:lvl5pPr marL="1825379" algn="l" defTabSz="912689" rtl="0" eaLnBrk="1" latinLnBrk="0" hangingPunct="1">
      <a:defRPr sz="1800" kern="1200">
        <a:solidFill>
          <a:schemeClr val="tx1"/>
        </a:solidFill>
        <a:latin typeface="+mn-lt"/>
        <a:ea typeface="+mn-ea"/>
        <a:cs typeface="+mn-cs"/>
      </a:defRPr>
    </a:lvl5pPr>
    <a:lvl6pPr marL="2281726" algn="l" defTabSz="912689" rtl="0" eaLnBrk="1" latinLnBrk="0" hangingPunct="1">
      <a:defRPr sz="1800" kern="1200">
        <a:solidFill>
          <a:schemeClr val="tx1"/>
        </a:solidFill>
        <a:latin typeface="+mn-lt"/>
        <a:ea typeface="+mn-ea"/>
        <a:cs typeface="+mn-cs"/>
      </a:defRPr>
    </a:lvl6pPr>
    <a:lvl7pPr marL="2738067" algn="l" defTabSz="912689" rtl="0" eaLnBrk="1" latinLnBrk="0" hangingPunct="1">
      <a:defRPr sz="1800" kern="1200">
        <a:solidFill>
          <a:schemeClr val="tx1"/>
        </a:solidFill>
        <a:latin typeface="+mn-lt"/>
        <a:ea typeface="+mn-ea"/>
        <a:cs typeface="+mn-cs"/>
      </a:defRPr>
    </a:lvl7pPr>
    <a:lvl8pPr marL="3194416" algn="l" defTabSz="912689" rtl="0" eaLnBrk="1" latinLnBrk="0" hangingPunct="1">
      <a:defRPr sz="1800" kern="1200">
        <a:solidFill>
          <a:schemeClr val="tx1"/>
        </a:solidFill>
        <a:latin typeface="+mn-lt"/>
        <a:ea typeface="+mn-ea"/>
        <a:cs typeface="+mn-cs"/>
      </a:defRPr>
    </a:lvl8pPr>
    <a:lvl9pPr marL="3650762" algn="l" defTabSz="91268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390"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23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061767838126E-2"/>
          <c:y val="0.21142857142857144"/>
          <c:w val="0.77422790202342917"/>
          <c:h val="0.70666666666666667"/>
        </c:manualLayout>
      </c:layout>
      <c:barChart>
        <c:barDir val="col"/>
        <c:grouping val="stacked"/>
        <c:varyColors val="0"/>
        <c:ser>
          <c:idx val="0"/>
          <c:order val="0"/>
          <c:tx>
            <c:strRef>
              <c:f>Sheet1!$E$12</c:f>
              <c:strCache>
                <c:ptCount val="1"/>
                <c:pt idx="0">
                  <c:v>Expended</c:v>
                </c:pt>
              </c:strCache>
            </c:strRef>
          </c:tx>
          <c:invertIfNegative val="0"/>
          <c:dLbls>
            <c:dLbl>
              <c:idx val="0"/>
              <c:delete val="1"/>
            </c:dLbl>
            <c:dLbl>
              <c:idx val="1"/>
              <c:delete val="1"/>
            </c:dLbl>
            <c:dLbl>
              <c:idx val="2"/>
              <c:delete val="1"/>
            </c:dLbl>
            <c:dLbl>
              <c:idx val="3"/>
              <c:layout>
                <c:manualLayout>
                  <c:x val="1.5626161745756221E-3"/>
                  <c:y val="8.126984126984127E-2"/>
                </c:manualLayout>
              </c:layout>
              <c:tx>
                <c:rich>
                  <a:bodyPr/>
                  <a:lstStyle/>
                  <a:p>
                    <a:r>
                      <a:rPr lang="en-US"/>
                      <a:t>Exceded </a:t>
                    </a:r>
                    <a:br>
                      <a:rPr lang="en-US"/>
                    </a:br>
                    <a:r>
                      <a:rPr lang="en-US"/>
                      <a:t>Appropriation by 
$1,004,300</a:t>
                    </a:r>
                  </a:p>
                </c:rich>
              </c:tx>
              <c:dLblPos val="ctr"/>
              <c:showLegendKey val="0"/>
              <c:showVal val="0"/>
              <c:showCatName val="0"/>
              <c:showSerName val="0"/>
              <c:showPercent val="0"/>
              <c:showBubbleSize val="0"/>
            </c:dLbl>
            <c:dLbl>
              <c:idx val="4"/>
              <c:layout>
                <c:manualLayout>
                  <c:x val="8.5197018104366355E-3"/>
                  <c:y val="-1.5238095238095238E-2"/>
                </c:manualLayout>
              </c:layout>
              <c:showLegendKey val="0"/>
              <c:showVal val="1"/>
              <c:showCatName val="1"/>
              <c:showSerName val="1"/>
              <c:showPercent val="0"/>
              <c:showBubbleSize val="0"/>
            </c:dLbl>
            <c:txPr>
              <a:bodyPr/>
              <a:lstStyle/>
              <a:p>
                <a:pPr>
                  <a:defRPr sz="1050" b="0" i="0" u="none" strike="noStrike" baseline="0">
                    <a:solidFill>
                      <a:srgbClr val="000000"/>
                    </a:solidFill>
                    <a:latin typeface="Arial"/>
                    <a:ea typeface="Arial"/>
                    <a:cs typeface="Arial"/>
                  </a:defRPr>
                </a:pPr>
                <a:endParaRPr lang="en-US"/>
              </a:p>
            </c:txPr>
            <c:showLegendKey val="0"/>
            <c:showVal val="1"/>
            <c:showCatName val="1"/>
            <c:showSerName val="1"/>
            <c:showPercent val="0"/>
            <c:showBubbleSize val="0"/>
            <c:showLeaderLines val="0"/>
          </c:dLbls>
          <c:cat>
            <c:strRef>
              <c:f>Sheet1!$F$11:$J$11</c:f>
              <c:strCache>
                <c:ptCount val="3"/>
                <c:pt idx="0">
                  <c:v>FY 14-15</c:v>
                </c:pt>
                <c:pt idx="1">
                  <c:v>FY 15-16</c:v>
                </c:pt>
                <c:pt idx="2">
                  <c:v>FY 16-17</c:v>
                </c:pt>
              </c:strCache>
            </c:strRef>
          </c:cat>
          <c:val>
            <c:numRef>
              <c:f>Sheet1!$F$12:$J$12</c:f>
              <c:numCache>
                <c:formatCode>0%</c:formatCode>
                <c:ptCount val="5"/>
                <c:pt idx="0">
                  <c:v>1.4712810886907555</c:v>
                </c:pt>
                <c:pt idx="1">
                  <c:v>0.93522857142857141</c:v>
                </c:pt>
                <c:pt idx="2">
                  <c:v>0.37603993344425957</c:v>
                </c:pt>
              </c:numCache>
            </c:numRef>
          </c:val>
        </c:ser>
        <c:ser>
          <c:idx val="1"/>
          <c:order val="1"/>
          <c:tx>
            <c:strRef>
              <c:f>Sheet1!$E$13</c:f>
              <c:strCache>
                <c:ptCount val="1"/>
                <c:pt idx="0">
                  <c:v>Projected Expenditure</c:v>
                </c:pt>
              </c:strCache>
            </c:strRef>
          </c:tx>
          <c:spPr>
            <a:solidFill>
              <a:srgbClr val="92D050"/>
            </a:solidFill>
          </c:spPr>
          <c:invertIfNegative val="0"/>
          <c:cat>
            <c:strRef>
              <c:f>Sheet1!$F$11:$J$11</c:f>
              <c:strCache>
                <c:ptCount val="3"/>
                <c:pt idx="0">
                  <c:v>FY 14-15</c:v>
                </c:pt>
                <c:pt idx="1">
                  <c:v>FY 15-16</c:v>
                </c:pt>
                <c:pt idx="2">
                  <c:v>FY 16-17</c:v>
                </c:pt>
              </c:strCache>
            </c:strRef>
          </c:cat>
          <c:val>
            <c:numRef>
              <c:f>Sheet1!$F$13:$J$13</c:f>
              <c:numCache>
                <c:formatCode>0%</c:formatCode>
                <c:ptCount val="5"/>
                <c:pt idx="0" formatCode="#,##0">
                  <c:v>0</c:v>
                </c:pt>
                <c:pt idx="1">
                  <c:v>0</c:v>
                </c:pt>
                <c:pt idx="2">
                  <c:v>0.62396006655574043</c:v>
                </c:pt>
              </c:numCache>
            </c:numRef>
          </c:val>
        </c:ser>
        <c:ser>
          <c:idx val="2"/>
          <c:order val="2"/>
          <c:tx>
            <c:strRef>
              <c:f>Sheet1!$E$14</c:f>
              <c:strCache>
                <c:ptCount val="1"/>
                <c:pt idx="0">
                  <c:v>Lapse</c:v>
                </c:pt>
              </c:strCache>
            </c:strRef>
          </c:tx>
          <c:spPr>
            <a:solidFill>
              <a:srgbClr val="C00000"/>
            </a:solidFill>
          </c:spPr>
          <c:invertIfNegative val="0"/>
          <c:cat>
            <c:strRef>
              <c:f>Sheet1!$F$11:$J$11</c:f>
              <c:strCache>
                <c:ptCount val="3"/>
                <c:pt idx="0">
                  <c:v>FY 14-15</c:v>
                </c:pt>
                <c:pt idx="1">
                  <c:v>FY 15-16</c:v>
                </c:pt>
                <c:pt idx="2">
                  <c:v>FY 16-17</c:v>
                </c:pt>
              </c:strCache>
            </c:strRef>
          </c:cat>
          <c:val>
            <c:numRef>
              <c:f>Sheet1!$F$14:$G$14</c:f>
              <c:numCache>
                <c:formatCode>0%</c:formatCode>
                <c:ptCount val="2"/>
                <c:pt idx="0" formatCode="General">
                  <c:v>0</c:v>
                </c:pt>
                <c:pt idx="1">
                  <c:v>0.06</c:v>
                </c:pt>
              </c:numCache>
            </c:numRef>
          </c:val>
        </c:ser>
        <c:dLbls>
          <c:showLegendKey val="0"/>
          <c:showVal val="0"/>
          <c:showCatName val="0"/>
          <c:showSerName val="0"/>
          <c:showPercent val="0"/>
          <c:showBubbleSize val="0"/>
        </c:dLbls>
        <c:gapWidth val="22"/>
        <c:overlap val="100"/>
        <c:axId val="107804160"/>
        <c:axId val="107805696"/>
      </c:barChart>
      <c:catAx>
        <c:axId val="107804160"/>
        <c:scaling>
          <c:orientation val="minMax"/>
        </c:scaling>
        <c:delete val="0"/>
        <c:axPos val="b"/>
        <c:numFmt formatCode="General"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07805696"/>
        <c:crosses val="autoZero"/>
        <c:auto val="1"/>
        <c:lblAlgn val="ctr"/>
        <c:lblOffset val="100"/>
        <c:noMultiLvlLbl val="0"/>
      </c:catAx>
      <c:valAx>
        <c:axId val="107805696"/>
        <c:scaling>
          <c:orientation val="minMax"/>
        </c:scaling>
        <c:delete val="0"/>
        <c:axPos val="l"/>
        <c:majorGridlines/>
        <c:numFmt formatCode="0%"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07804160"/>
        <c:crosses val="autoZero"/>
        <c:crossBetween val="between"/>
      </c:valAx>
    </c:plotArea>
    <c:legend>
      <c:legendPos val="r"/>
      <c:layout>
        <c:manualLayout>
          <c:xMode val="edge"/>
          <c:yMode val="edge"/>
          <c:x val="0.60038605141854562"/>
          <c:y val="0.35461567304086988"/>
          <c:w val="0.27971506811919367"/>
          <c:h val="0.31081858188779027"/>
        </c:manualLayout>
      </c:layout>
      <c:overlay val="0"/>
      <c:txPr>
        <a:bodyPr/>
        <a:lstStyle/>
        <a:p>
          <a:pPr>
            <a:defRPr sz="96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0.06803</cdr:x>
      <cdr:y>0.423</cdr:y>
    </cdr:from>
    <cdr:to>
      <cdr:x>0.20012</cdr:x>
      <cdr:y>0.62491</cdr:y>
    </cdr:to>
    <cdr:sp macro="" textlink="">
      <cdr:nvSpPr>
        <cdr:cNvPr id="4" name="TextBox 3"/>
        <cdr:cNvSpPr txBox="1"/>
      </cdr:nvSpPr>
      <cdr:spPr>
        <a:xfrm xmlns:a="http://schemas.openxmlformats.org/drawingml/2006/main">
          <a:off x="598064" y="2143477"/>
          <a:ext cx="1161280" cy="1023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1,778 Claimants</a:t>
          </a:r>
          <a:br>
            <a:rPr lang="en-US" sz="1100"/>
          </a:br>
          <a:r>
            <a:rPr lang="en-US" sz="1100"/>
            <a:t/>
          </a:r>
          <a:br>
            <a:rPr lang="en-US" sz="1100"/>
          </a:br>
          <a:r>
            <a:rPr lang="en-US" sz="1100"/>
            <a:t>Total Expended</a:t>
          </a:r>
          <a:br>
            <a:rPr lang="en-US" sz="1100"/>
          </a:br>
          <a:r>
            <a:rPr lang="en-US" sz="1100"/>
            <a:t>$3,135,300</a:t>
          </a:r>
          <a:br>
            <a:rPr lang="en-US" sz="1100"/>
          </a:br>
          <a:r>
            <a:rPr lang="en-US" sz="1100"/>
            <a:t/>
          </a:r>
          <a:br>
            <a:rPr lang="en-US" sz="1100"/>
          </a:br>
          <a:endParaRPr lang="en-US" sz="110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a:t>Paralyzed Veterans Pension</a:t>
          </a:r>
        </a:p>
        <a:p xmlns:a="http://schemas.openxmlformats.org/drawingml/2006/main">
          <a:pPr algn="ctr"/>
          <a:r>
            <a:rPr lang="en-US" sz="3200" b="1"/>
            <a:t>$3,606,000</a:t>
          </a:r>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0.0325</cdr:x>
      <cdr:y>0.04699</cdr:y>
    </cdr:from>
    <cdr:to>
      <cdr:x>0.03523</cdr:x>
      <cdr:y>0.05187</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750" y="238125"/>
          <a:ext cx="24001" cy="24728"/>
        </a:xfrm>
        <a:prstGeom xmlns:a="http://schemas.openxmlformats.org/drawingml/2006/main" prst="rect">
          <a:avLst/>
        </a:prstGeom>
      </cdr:spPr>
    </cdr:pic>
  </cdr:relSizeAnchor>
  <cdr:relSizeAnchor xmlns:cdr="http://schemas.openxmlformats.org/drawingml/2006/chartDrawing">
    <cdr:from>
      <cdr:x>0.22203</cdr:x>
      <cdr:y>0.58327</cdr:y>
    </cdr:from>
    <cdr:to>
      <cdr:x>0.35089</cdr:x>
      <cdr:y>0.84586</cdr:y>
    </cdr:to>
    <cdr:sp macro="" textlink="">
      <cdr:nvSpPr>
        <cdr:cNvPr id="9" name="TextBox 8"/>
        <cdr:cNvSpPr txBox="1"/>
      </cdr:nvSpPr>
      <cdr:spPr>
        <a:xfrm xmlns:a="http://schemas.openxmlformats.org/drawingml/2006/main">
          <a:off x="1951993" y="2955604"/>
          <a:ext cx="1132883" cy="1330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1,811 Claimants</a:t>
          </a:r>
        </a:p>
        <a:p xmlns:a="http://schemas.openxmlformats.org/drawingml/2006/main">
          <a:endParaRPr lang="en-US" sz="1100"/>
        </a:p>
        <a:p xmlns:a="http://schemas.openxmlformats.org/drawingml/2006/main">
          <a:r>
            <a:rPr lang="en-US" sz="1100"/>
            <a:t>Total Expended</a:t>
          </a:r>
        </a:p>
        <a:p xmlns:a="http://schemas.openxmlformats.org/drawingml/2006/main">
          <a:r>
            <a:rPr lang="en-US" sz="1100"/>
            <a:t>$2,458,950</a:t>
          </a:r>
          <a:br>
            <a:rPr lang="en-US" sz="1100"/>
          </a:br>
          <a:r>
            <a:rPr lang="en-US" sz="1100"/>
            <a:t/>
          </a:r>
          <a:br>
            <a:rPr lang="en-US" sz="1100"/>
          </a:br>
          <a:r>
            <a:rPr lang="en-US" sz="1100"/>
            <a:t>Lapsed</a:t>
          </a:r>
        </a:p>
        <a:p xmlns:a="http://schemas.openxmlformats.org/drawingml/2006/main">
          <a:r>
            <a:rPr lang="en-US" sz="1100"/>
            <a:t>$332,700</a:t>
          </a:r>
        </a:p>
      </cdr:txBody>
    </cdr:sp>
  </cdr:relSizeAnchor>
  <cdr:relSizeAnchor xmlns:cdr="http://schemas.openxmlformats.org/drawingml/2006/chartDrawing">
    <cdr:from>
      <cdr:x>0.83099</cdr:x>
      <cdr:y>0.39286</cdr:y>
    </cdr:from>
    <cdr:to>
      <cdr:x>0.9675</cdr:x>
      <cdr:y>0.43797</cdr:y>
    </cdr:to>
    <cdr:sp macro="" textlink="">
      <cdr:nvSpPr>
        <cdr:cNvPr id="2" name="TextBox 1"/>
        <cdr:cNvSpPr txBox="1"/>
      </cdr:nvSpPr>
      <cdr:spPr>
        <a:xfrm xmlns:a="http://schemas.openxmlformats.org/drawingml/2006/main">
          <a:off x="7305677" y="1990725"/>
          <a:ext cx="12001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$0</a:t>
          </a:r>
        </a:p>
      </cdr:txBody>
    </cdr:sp>
  </cdr:relSizeAnchor>
  <cdr:relSizeAnchor xmlns:cdr="http://schemas.openxmlformats.org/drawingml/2006/chartDrawing">
    <cdr:from>
      <cdr:x>0.8234</cdr:x>
      <cdr:y>0.47932</cdr:y>
    </cdr:from>
    <cdr:to>
      <cdr:x>0.96208</cdr:x>
      <cdr:y>0.55075</cdr:y>
    </cdr:to>
    <cdr:sp macro="" textlink="">
      <cdr:nvSpPr>
        <cdr:cNvPr id="3" name="TextBox 2"/>
        <cdr:cNvSpPr txBox="1"/>
      </cdr:nvSpPr>
      <cdr:spPr>
        <a:xfrm xmlns:a="http://schemas.openxmlformats.org/drawingml/2006/main">
          <a:off x="7239001" y="2428875"/>
          <a:ext cx="12192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r>
            <a:rPr lang="en-US" sz="1100" dirty="0" smtClean="0"/>
            <a:t>2,250,000</a:t>
          </a:r>
          <a:endParaRPr lang="en-US" sz="1100" dirty="0"/>
        </a:p>
      </cdr:txBody>
    </cdr:sp>
  </cdr:relSizeAnchor>
  <cdr:relSizeAnchor xmlns:cdr="http://schemas.openxmlformats.org/drawingml/2006/chartDrawing">
    <cdr:from>
      <cdr:x>0.8234</cdr:x>
      <cdr:y>0.58271</cdr:y>
    </cdr:from>
    <cdr:to>
      <cdr:x>0.92308</cdr:x>
      <cdr:y>0.63534</cdr:y>
    </cdr:to>
    <cdr:sp macro="" textlink="">
      <cdr:nvSpPr>
        <cdr:cNvPr id="10" name="TextBox 9"/>
        <cdr:cNvSpPr txBox="1"/>
      </cdr:nvSpPr>
      <cdr:spPr>
        <a:xfrm xmlns:a="http://schemas.openxmlformats.org/drawingml/2006/main">
          <a:off x="7239001" y="2952750"/>
          <a:ext cx="8763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r>
            <a:rPr lang="en-US" dirty="0" smtClean="0"/>
            <a:t>1,356,00</a:t>
          </a:r>
          <a:r>
            <a:rPr lang="en-US" sz="1100" dirty="0" smtClean="0"/>
            <a:t>0</a:t>
          </a:r>
          <a:endParaRPr lang="en-US" sz="1100" dirty="0"/>
        </a:p>
      </cdr:txBody>
    </cdr:sp>
  </cdr:relSizeAnchor>
  <cdr:relSizeAnchor xmlns:cdr="http://schemas.openxmlformats.org/drawingml/2006/chartDrawing">
    <cdr:from>
      <cdr:x>0.39599</cdr:x>
      <cdr:y>0.51504</cdr:y>
    </cdr:from>
    <cdr:to>
      <cdr:x>0.48267</cdr:x>
      <cdr:y>0.60526</cdr:y>
    </cdr:to>
    <cdr:sp macro="" textlink="">
      <cdr:nvSpPr>
        <cdr:cNvPr id="11" name="TextBox 10"/>
        <cdr:cNvSpPr txBox="1"/>
      </cdr:nvSpPr>
      <cdr:spPr>
        <a:xfrm xmlns:a="http://schemas.openxmlformats.org/drawingml/2006/main">
          <a:off x="3481388" y="260985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1,835 Claimants</a:t>
          </a:r>
          <a:endParaRPr lang="en-US" sz="1100" dirty="0"/>
        </a:p>
      </cdr:txBody>
    </cdr:sp>
  </cdr:relSizeAnchor>
  <cdr:relSizeAnchor xmlns:cdr="http://schemas.openxmlformats.org/drawingml/2006/chartDrawing">
    <cdr:from>
      <cdr:x>0.38732</cdr:x>
      <cdr:y>0.6203</cdr:y>
    </cdr:from>
    <cdr:to>
      <cdr:x>0.49133</cdr:x>
      <cdr:y>0.75564</cdr:y>
    </cdr:to>
    <cdr:sp macro="" textlink="">
      <cdr:nvSpPr>
        <cdr:cNvPr id="12" name="TextBox 11"/>
        <cdr:cNvSpPr txBox="1"/>
      </cdr:nvSpPr>
      <cdr:spPr>
        <a:xfrm xmlns:a="http://schemas.openxmlformats.org/drawingml/2006/main">
          <a:off x="3405176" y="3143250"/>
          <a:ext cx="914412" cy="685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Total Expended</a:t>
          </a:r>
        </a:p>
        <a:p xmlns:a="http://schemas.openxmlformats.org/drawingml/2006/main">
          <a:pPr algn="ctr"/>
          <a:r>
            <a:rPr lang="en-US" dirty="0" smtClean="0"/>
            <a:t>$ 1,356,000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144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EF0C958-2178-420A-97FB-6556BBAE067E}" type="datetimeFigureOut">
              <a:rPr lang="en-US" smtClean="0"/>
              <a:t>11/30/2016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6A9399F-BD7A-4D1B-97A9-D97256DC8E7C}" type="slidenum">
              <a:rPr lang="en-US" smtClean="0"/>
              <a:t>‹#›</a:t>
            </a:fld>
            <a:endParaRPr lang="en-US"/>
          </a:p>
        </p:txBody>
      </p:sp>
    </p:spTree>
    <p:extLst>
      <p:ext uri="{BB962C8B-B14F-4D97-AF65-F5344CB8AC3E}">
        <p14:creationId xmlns:p14="http://schemas.microsoft.com/office/powerpoint/2010/main" val="2979950838"/>
      </p:ext>
    </p:extLst>
  </p:cSld>
  <p:clrMap bg1="lt1" tx1="dk1" bg2="lt2" tx2="dk2" accent1="accent1" accent2="accent2" accent3="accent3" accent4="accent4" accent5="accent5" accent6="accent6" hlink="hlink" folHlink="folHlink"/>
  <p:hf sldNum="0" hdr="0" ftr="0" dt="0"/>
  <p:notesStyle>
    <a:lvl1pPr marL="0" algn="l" defTabSz="912689" rtl="0" eaLnBrk="1" latinLnBrk="0" hangingPunct="1">
      <a:defRPr sz="1200" kern="1200">
        <a:solidFill>
          <a:schemeClr val="tx1"/>
        </a:solidFill>
        <a:latin typeface="+mn-lt"/>
        <a:ea typeface="+mn-ea"/>
        <a:cs typeface="+mn-cs"/>
      </a:defRPr>
    </a:lvl1pPr>
    <a:lvl2pPr marL="456344" algn="l" defTabSz="912689" rtl="0" eaLnBrk="1" latinLnBrk="0" hangingPunct="1">
      <a:defRPr sz="1200" kern="1200">
        <a:solidFill>
          <a:schemeClr val="tx1"/>
        </a:solidFill>
        <a:latin typeface="+mn-lt"/>
        <a:ea typeface="+mn-ea"/>
        <a:cs typeface="+mn-cs"/>
      </a:defRPr>
    </a:lvl2pPr>
    <a:lvl3pPr marL="912689" algn="l" defTabSz="912689" rtl="0" eaLnBrk="1" latinLnBrk="0" hangingPunct="1">
      <a:defRPr sz="1200" kern="1200">
        <a:solidFill>
          <a:schemeClr val="tx1"/>
        </a:solidFill>
        <a:latin typeface="+mn-lt"/>
        <a:ea typeface="+mn-ea"/>
        <a:cs typeface="+mn-cs"/>
      </a:defRPr>
    </a:lvl3pPr>
    <a:lvl4pPr marL="1369030" algn="l" defTabSz="912689" rtl="0" eaLnBrk="1" latinLnBrk="0" hangingPunct="1">
      <a:defRPr sz="1200" kern="1200">
        <a:solidFill>
          <a:schemeClr val="tx1"/>
        </a:solidFill>
        <a:latin typeface="+mn-lt"/>
        <a:ea typeface="+mn-ea"/>
        <a:cs typeface="+mn-cs"/>
      </a:defRPr>
    </a:lvl4pPr>
    <a:lvl5pPr marL="1825379" algn="l" defTabSz="912689" rtl="0" eaLnBrk="1" latinLnBrk="0" hangingPunct="1">
      <a:defRPr sz="1200" kern="1200">
        <a:solidFill>
          <a:schemeClr val="tx1"/>
        </a:solidFill>
        <a:latin typeface="+mn-lt"/>
        <a:ea typeface="+mn-ea"/>
        <a:cs typeface="+mn-cs"/>
      </a:defRPr>
    </a:lvl5pPr>
    <a:lvl6pPr marL="2281726" algn="l" defTabSz="912689" rtl="0" eaLnBrk="1" latinLnBrk="0" hangingPunct="1">
      <a:defRPr sz="1200" kern="1200">
        <a:solidFill>
          <a:schemeClr val="tx1"/>
        </a:solidFill>
        <a:latin typeface="+mn-lt"/>
        <a:ea typeface="+mn-ea"/>
        <a:cs typeface="+mn-cs"/>
      </a:defRPr>
    </a:lvl6pPr>
    <a:lvl7pPr marL="2738067" algn="l" defTabSz="912689" rtl="0" eaLnBrk="1" latinLnBrk="0" hangingPunct="1">
      <a:defRPr sz="1200" kern="1200">
        <a:solidFill>
          <a:schemeClr val="tx1"/>
        </a:solidFill>
        <a:latin typeface="+mn-lt"/>
        <a:ea typeface="+mn-ea"/>
        <a:cs typeface="+mn-cs"/>
      </a:defRPr>
    </a:lvl7pPr>
    <a:lvl8pPr marL="3194416" algn="l" defTabSz="912689" rtl="0" eaLnBrk="1" latinLnBrk="0" hangingPunct="1">
      <a:defRPr sz="1200" kern="1200">
        <a:solidFill>
          <a:schemeClr val="tx1"/>
        </a:solidFill>
        <a:latin typeface="+mn-lt"/>
        <a:ea typeface="+mn-ea"/>
        <a:cs typeface="+mn-cs"/>
      </a:defRPr>
    </a:lvl8pPr>
    <a:lvl9pPr marL="3650762" algn="l" defTabSz="9126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2895600" y="525463"/>
            <a:ext cx="3505200" cy="26289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7050"/>
            <a:ext cx="3451225" cy="2628900"/>
          </a:xfrm>
        </p:spPr>
      </p:sp>
      <p:sp>
        <p:nvSpPr>
          <p:cNvPr id="3" name="Notes Placeholder 2"/>
          <p:cNvSpPr>
            <a:spLocks noGrp="1"/>
          </p:cNvSpPr>
          <p:nvPr>
            <p:ph type="body" idx="1"/>
          </p:nvPr>
        </p:nvSpPr>
        <p:spPr/>
        <p:txBody>
          <a:bodyPr>
            <a:normAutofit/>
          </a:bodyPr>
          <a:lstStyle/>
          <a:p>
            <a:r>
              <a:rPr lang="en-US" baseline="0" dirty="0" smtClean="0"/>
              <a:t>CHANGES SINCE LAST UPDATE:</a:t>
            </a:r>
          </a:p>
          <a:p>
            <a:endParaRPr lang="en-US" baseline="0" dirty="0" smtClean="0"/>
          </a:p>
          <a:p>
            <a:r>
              <a:rPr lang="en-US" baseline="0" dirty="0" smtClean="0"/>
              <a:t>ARNG:</a:t>
            </a:r>
          </a:p>
          <a:p>
            <a:r>
              <a:rPr lang="en-US" baseline="0" dirty="0" smtClean="0"/>
              <a:t>28</a:t>
            </a:r>
            <a:r>
              <a:rPr lang="en-US" baseline="30000" dirty="0" smtClean="0"/>
              <a:t>th</a:t>
            </a:r>
            <a:r>
              <a:rPr lang="en-US" baseline="0" dirty="0" smtClean="0"/>
              <a:t> ID 1-110</a:t>
            </a:r>
            <a:r>
              <a:rPr lang="en-US" baseline="30000" dirty="0" smtClean="0"/>
              <a:t>th</a:t>
            </a:r>
            <a:r>
              <a:rPr lang="en-US" baseline="0" dirty="0" smtClean="0"/>
              <a:t> currently awaiting 3 </a:t>
            </a:r>
            <a:r>
              <a:rPr lang="en-US" baseline="0" dirty="0" err="1" smtClean="0"/>
              <a:t>pax</a:t>
            </a:r>
            <a:r>
              <a:rPr lang="en-US" baseline="0" dirty="0" smtClean="0"/>
              <a:t> fills :2 MOB on 03JUN16; 1 MOB on 10JUN16</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0318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r>
              <a:rPr lang="en-US" dirty="0" smtClean="0"/>
              <a:t>First five – Anne M</a:t>
            </a:r>
          </a:p>
          <a:p>
            <a:endParaRPr lang="en-US" dirty="0" smtClean="0"/>
          </a:p>
          <a:p>
            <a:r>
              <a:rPr lang="en-US" dirty="0" smtClean="0"/>
              <a:t>Last two</a:t>
            </a:r>
            <a:r>
              <a:rPr lang="en-US" baseline="0" dirty="0" smtClean="0"/>
              <a:t>: Barb W</a:t>
            </a:r>
          </a:p>
        </p:txBody>
      </p:sp>
      <p:sp>
        <p:nvSpPr>
          <p:cNvPr id="4" name="Slide Number Placeholder 3"/>
          <p:cNvSpPr>
            <a:spLocks noGrp="1"/>
          </p:cNvSpPr>
          <p:nvPr>
            <p:ph type="sldNum" sz="quarter" idx="10"/>
          </p:nvPr>
        </p:nvSpPr>
        <p:spPr/>
        <p:txBody>
          <a:bodyPr/>
          <a:lstStyle/>
          <a:p>
            <a:fld id="{7F1EE50D-D442-4FC8-B93B-0AB27ED26AE1}" type="slidenum">
              <a:rPr lang="en-US" smtClean="0"/>
              <a:t>3</a:t>
            </a:fld>
            <a:endParaRPr lang="en-US"/>
          </a:p>
        </p:txBody>
      </p:sp>
    </p:spTree>
    <p:extLst>
      <p:ext uri="{BB962C8B-B14F-4D97-AF65-F5344CB8AC3E}">
        <p14:creationId xmlns:p14="http://schemas.microsoft.com/office/powerpoint/2010/main" val="134043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defTabSz="931774" fontAlgn="auto">
              <a:spcBef>
                <a:spcPts val="0"/>
              </a:spcBef>
              <a:spcAft>
                <a:spcPts val="0"/>
              </a:spcAft>
              <a:defRPr/>
            </a:pPr>
            <a:r>
              <a:rPr lang="en-US" dirty="0" smtClean="0"/>
              <a:t>Moira H</a:t>
            </a:r>
            <a:r>
              <a:rPr lang="en-US" baseline="0" dirty="0" smtClean="0"/>
              <a:t> </a:t>
            </a:r>
            <a:r>
              <a:rPr lang="en-US" dirty="0" smtClean="0"/>
              <a:t>&amp; Gwen H</a:t>
            </a:r>
          </a:p>
          <a:p>
            <a:endParaRPr lang="en-US" dirty="0"/>
          </a:p>
        </p:txBody>
      </p:sp>
      <p:sp>
        <p:nvSpPr>
          <p:cNvPr id="4" name="Slide Number Placeholder 3"/>
          <p:cNvSpPr>
            <a:spLocks noGrp="1"/>
          </p:cNvSpPr>
          <p:nvPr>
            <p:ph type="sldNum" sz="quarter" idx="10"/>
          </p:nvPr>
        </p:nvSpPr>
        <p:spPr/>
        <p:txBody>
          <a:bodyPr/>
          <a:lstStyle/>
          <a:p>
            <a:fld id="{7F1EE50D-D442-4FC8-B93B-0AB27ED26AE1}" type="slidenum">
              <a:rPr lang="en-US" smtClean="0"/>
              <a:t>4</a:t>
            </a:fld>
            <a:endParaRPr lang="en-US"/>
          </a:p>
        </p:txBody>
      </p:sp>
    </p:spTree>
    <p:extLst>
      <p:ext uri="{BB962C8B-B14F-4D97-AF65-F5344CB8AC3E}">
        <p14:creationId xmlns:p14="http://schemas.microsoft.com/office/powerpoint/2010/main" val="77267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defTabSz="931774" fontAlgn="auto">
              <a:spcBef>
                <a:spcPts val="0"/>
              </a:spcBef>
              <a:spcAft>
                <a:spcPts val="0"/>
              </a:spcAft>
              <a:defRPr/>
            </a:pPr>
            <a:r>
              <a:rPr lang="en-US" dirty="0" smtClean="0"/>
              <a:t>Moira H</a:t>
            </a:r>
            <a:r>
              <a:rPr lang="en-US" baseline="0" dirty="0" smtClean="0"/>
              <a:t> </a:t>
            </a:r>
            <a:r>
              <a:rPr lang="en-US" dirty="0" smtClean="0"/>
              <a:t>&amp; Gwen H</a:t>
            </a:r>
          </a:p>
          <a:p>
            <a:endParaRPr lang="en-US" dirty="0"/>
          </a:p>
        </p:txBody>
      </p:sp>
      <p:sp>
        <p:nvSpPr>
          <p:cNvPr id="4" name="Slide Number Placeholder 3"/>
          <p:cNvSpPr>
            <a:spLocks noGrp="1"/>
          </p:cNvSpPr>
          <p:nvPr>
            <p:ph type="sldNum" sz="quarter" idx="10"/>
          </p:nvPr>
        </p:nvSpPr>
        <p:spPr/>
        <p:txBody>
          <a:bodyPr/>
          <a:lstStyle/>
          <a:p>
            <a:fld id="{7F1EE50D-D442-4FC8-B93B-0AB27ED26AE1}" type="slidenum">
              <a:rPr lang="en-US" smtClean="0"/>
              <a:t>5</a:t>
            </a:fld>
            <a:endParaRPr lang="en-US"/>
          </a:p>
        </p:txBody>
      </p:sp>
    </p:spTree>
    <p:extLst>
      <p:ext uri="{BB962C8B-B14F-4D97-AF65-F5344CB8AC3E}">
        <p14:creationId xmlns:p14="http://schemas.microsoft.com/office/powerpoint/2010/main" val="77267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53F6-BAA4-4971-9D9E-3E412E9FAB85}" type="slidenum">
              <a:rPr lang="en-US" smtClean="0"/>
              <a:pPr/>
              <a:t>14</a:t>
            </a:fld>
            <a:endParaRPr lang="en-US"/>
          </a:p>
        </p:txBody>
      </p:sp>
    </p:spTree>
    <p:extLst>
      <p:ext uri="{BB962C8B-B14F-4D97-AF65-F5344CB8AC3E}">
        <p14:creationId xmlns:p14="http://schemas.microsoft.com/office/powerpoint/2010/main" val="75306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922588" y="525463"/>
            <a:ext cx="3451225" cy="26289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633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1812" indent="0" algn="ctr">
              <a:buNone/>
              <a:defRPr>
                <a:solidFill>
                  <a:schemeClr val="tx1">
                    <a:tint val="75000"/>
                  </a:schemeClr>
                </a:solidFill>
              </a:defRPr>
            </a:lvl2pPr>
            <a:lvl3pPr marL="903627" indent="0" algn="ctr">
              <a:buNone/>
              <a:defRPr>
                <a:solidFill>
                  <a:schemeClr val="tx1">
                    <a:tint val="75000"/>
                  </a:schemeClr>
                </a:solidFill>
              </a:defRPr>
            </a:lvl3pPr>
            <a:lvl4pPr marL="1355420" indent="0" algn="ctr">
              <a:buNone/>
              <a:defRPr>
                <a:solidFill>
                  <a:schemeClr val="tx1">
                    <a:tint val="75000"/>
                  </a:schemeClr>
                </a:solidFill>
              </a:defRPr>
            </a:lvl4pPr>
            <a:lvl5pPr marL="1807254" indent="0" algn="ctr">
              <a:buNone/>
              <a:defRPr>
                <a:solidFill>
                  <a:schemeClr val="tx1">
                    <a:tint val="75000"/>
                  </a:schemeClr>
                </a:solidFill>
              </a:defRPr>
            </a:lvl5pPr>
            <a:lvl6pPr marL="2259067" indent="0" algn="ctr">
              <a:buNone/>
              <a:defRPr>
                <a:solidFill>
                  <a:schemeClr val="tx1">
                    <a:tint val="75000"/>
                  </a:schemeClr>
                </a:solidFill>
              </a:defRPr>
            </a:lvl6pPr>
            <a:lvl7pPr marL="2710869" indent="0" algn="ctr">
              <a:buNone/>
              <a:defRPr>
                <a:solidFill>
                  <a:schemeClr val="tx1">
                    <a:tint val="75000"/>
                  </a:schemeClr>
                </a:solidFill>
              </a:defRPr>
            </a:lvl7pPr>
            <a:lvl8pPr marL="3162693" indent="0" algn="ctr">
              <a:buNone/>
              <a:defRPr>
                <a:solidFill>
                  <a:schemeClr val="tx1">
                    <a:tint val="75000"/>
                  </a:schemeClr>
                </a:solidFill>
              </a:defRPr>
            </a:lvl8pPr>
            <a:lvl9pPr marL="36145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16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955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105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72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solidFill>
                  <a:schemeClr val="tx1">
                    <a:tint val="75000"/>
                  </a:schemeClr>
                </a:solidFill>
              </a:defRPr>
            </a:lvl1pPr>
            <a:lvl2pPr marL="451812" indent="0">
              <a:buNone/>
              <a:defRPr sz="1800">
                <a:solidFill>
                  <a:schemeClr val="tx1">
                    <a:tint val="75000"/>
                  </a:schemeClr>
                </a:solidFill>
              </a:defRPr>
            </a:lvl2pPr>
            <a:lvl3pPr marL="903627" indent="0">
              <a:buNone/>
              <a:defRPr sz="1600">
                <a:solidFill>
                  <a:schemeClr val="tx1">
                    <a:tint val="75000"/>
                  </a:schemeClr>
                </a:solidFill>
              </a:defRPr>
            </a:lvl3pPr>
            <a:lvl4pPr marL="1355420" indent="0">
              <a:buNone/>
              <a:defRPr sz="1400">
                <a:solidFill>
                  <a:schemeClr val="tx1">
                    <a:tint val="75000"/>
                  </a:schemeClr>
                </a:solidFill>
              </a:defRPr>
            </a:lvl4pPr>
            <a:lvl5pPr marL="1807254" indent="0">
              <a:buNone/>
              <a:defRPr sz="1400">
                <a:solidFill>
                  <a:schemeClr val="tx1">
                    <a:tint val="75000"/>
                  </a:schemeClr>
                </a:solidFill>
              </a:defRPr>
            </a:lvl5pPr>
            <a:lvl6pPr marL="2259067" indent="0">
              <a:buNone/>
              <a:defRPr sz="1400">
                <a:solidFill>
                  <a:schemeClr val="tx1">
                    <a:tint val="75000"/>
                  </a:schemeClr>
                </a:solidFill>
              </a:defRPr>
            </a:lvl6pPr>
            <a:lvl7pPr marL="2710869" indent="0">
              <a:buNone/>
              <a:defRPr sz="1400">
                <a:solidFill>
                  <a:schemeClr val="tx1">
                    <a:tint val="75000"/>
                  </a:schemeClr>
                </a:solidFill>
              </a:defRPr>
            </a:lvl7pPr>
            <a:lvl8pPr marL="3162693" indent="0">
              <a:buNone/>
              <a:defRPr sz="1400">
                <a:solidFill>
                  <a:schemeClr val="tx1">
                    <a:tint val="75000"/>
                  </a:schemeClr>
                </a:solidFill>
              </a:defRPr>
            </a:lvl8pPr>
            <a:lvl9pPr marL="361451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67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353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21" y="1535117"/>
            <a:ext cx="4040188" cy="639762"/>
          </a:xfrm>
        </p:spPr>
        <p:txBody>
          <a:bodyPr anchor="b"/>
          <a:lstStyle>
            <a:lvl1pPr marL="0" indent="0">
              <a:buNone/>
              <a:defRPr sz="2400" b="1"/>
            </a:lvl1pPr>
            <a:lvl2pPr marL="451812" indent="0">
              <a:buNone/>
              <a:defRPr sz="2000" b="1"/>
            </a:lvl2pPr>
            <a:lvl3pPr marL="903627" indent="0">
              <a:buNone/>
              <a:defRPr sz="1800" b="1"/>
            </a:lvl3pPr>
            <a:lvl4pPr marL="1355420" indent="0">
              <a:buNone/>
              <a:defRPr sz="1600" b="1"/>
            </a:lvl4pPr>
            <a:lvl5pPr marL="1807254" indent="0">
              <a:buNone/>
              <a:defRPr sz="1600" b="1"/>
            </a:lvl5pPr>
            <a:lvl6pPr marL="2259067" indent="0">
              <a:buNone/>
              <a:defRPr sz="1600" b="1"/>
            </a:lvl6pPr>
            <a:lvl7pPr marL="2710869" indent="0">
              <a:buNone/>
              <a:defRPr sz="1600" b="1"/>
            </a:lvl7pPr>
            <a:lvl8pPr marL="3162693" indent="0">
              <a:buNone/>
              <a:defRPr sz="1600" b="1"/>
            </a:lvl8pPr>
            <a:lvl9pPr marL="36145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1812" indent="0">
              <a:buNone/>
              <a:defRPr sz="2000" b="1"/>
            </a:lvl2pPr>
            <a:lvl3pPr marL="903627" indent="0">
              <a:buNone/>
              <a:defRPr sz="1800" b="1"/>
            </a:lvl3pPr>
            <a:lvl4pPr marL="1355420" indent="0">
              <a:buNone/>
              <a:defRPr sz="1600" b="1"/>
            </a:lvl4pPr>
            <a:lvl5pPr marL="1807254" indent="0">
              <a:buNone/>
              <a:defRPr sz="1600" b="1"/>
            </a:lvl5pPr>
            <a:lvl6pPr marL="2259067" indent="0">
              <a:buNone/>
              <a:defRPr sz="1600" b="1"/>
            </a:lvl6pPr>
            <a:lvl7pPr marL="2710869" indent="0">
              <a:buNone/>
              <a:defRPr sz="1600" b="1"/>
            </a:lvl7pPr>
            <a:lvl8pPr marL="3162693" indent="0">
              <a:buNone/>
              <a:defRPr sz="1600" b="1"/>
            </a:lvl8pPr>
            <a:lvl9pPr marL="36145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575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824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057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2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23" y="1435113"/>
            <a:ext cx="3008313" cy="4691063"/>
          </a:xfrm>
        </p:spPr>
        <p:txBody>
          <a:bodyPr/>
          <a:lstStyle>
            <a:lvl1pPr marL="0" indent="0">
              <a:buNone/>
              <a:defRPr sz="1400"/>
            </a:lvl1pPr>
            <a:lvl2pPr marL="451812" indent="0">
              <a:buNone/>
              <a:defRPr sz="1200"/>
            </a:lvl2pPr>
            <a:lvl3pPr marL="903627" indent="0">
              <a:buNone/>
              <a:defRPr sz="1000"/>
            </a:lvl3pPr>
            <a:lvl4pPr marL="1355420" indent="0">
              <a:buNone/>
              <a:defRPr sz="900"/>
            </a:lvl4pPr>
            <a:lvl5pPr marL="1807254" indent="0">
              <a:buNone/>
              <a:defRPr sz="900"/>
            </a:lvl5pPr>
            <a:lvl6pPr marL="2259067" indent="0">
              <a:buNone/>
              <a:defRPr sz="900"/>
            </a:lvl6pPr>
            <a:lvl7pPr marL="2710869" indent="0">
              <a:buNone/>
              <a:defRPr sz="900"/>
            </a:lvl7pPr>
            <a:lvl8pPr marL="3162693" indent="0">
              <a:buNone/>
              <a:defRPr sz="900"/>
            </a:lvl8pPr>
            <a:lvl9pPr marL="361451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203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1812" indent="0">
              <a:buNone/>
              <a:defRPr sz="2800"/>
            </a:lvl2pPr>
            <a:lvl3pPr marL="903627" indent="0">
              <a:buNone/>
              <a:defRPr sz="2400"/>
            </a:lvl3pPr>
            <a:lvl4pPr marL="1355420" indent="0">
              <a:buNone/>
              <a:defRPr sz="2000"/>
            </a:lvl4pPr>
            <a:lvl5pPr marL="1807254" indent="0">
              <a:buNone/>
              <a:defRPr sz="2000"/>
            </a:lvl5pPr>
            <a:lvl6pPr marL="2259067" indent="0">
              <a:buNone/>
              <a:defRPr sz="2000"/>
            </a:lvl6pPr>
            <a:lvl7pPr marL="2710869" indent="0">
              <a:buNone/>
              <a:defRPr sz="2000"/>
            </a:lvl7pPr>
            <a:lvl8pPr marL="3162693" indent="0">
              <a:buNone/>
              <a:defRPr sz="2000"/>
            </a:lvl8pPr>
            <a:lvl9pPr marL="3614512" indent="0">
              <a:buNone/>
              <a:defRPr sz="2000"/>
            </a:lvl9pPr>
          </a:lstStyle>
          <a:p>
            <a:pPr lvl="0"/>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1812" indent="0">
              <a:buNone/>
              <a:defRPr sz="1200"/>
            </a:lvl2pPr>
            <a:lvl3pPr marL="903627" indent="0">
              <a:buNone/>
              <a:defRPr sz="1000"/>
            </a:lvl3pPr>
            <a:lvl4pPr marL="1355420" indent="0">
              <a:buNone/>
              <a:defRPr sz="900"/>
            </a:lvl4pPr>
            <a:lvl5pPr marL="1807254" indent="0">
              <a:buNone/>
              <a:defRPr sz="900"/>
            </a:lvl5pPr>
            <a:lvl6pPr marL="2259067" indent="0">
              <a:buNone/>
              <a:defRPr sz="900"/>
            </a:lvl6pPr>
            <a:lvl7pPr marL="2710869" indent="0">
              <a:buNone/>
              <a:defRPr sz="900"/>
            </a:lvl7pPr>
            <a:lvl8pPr marL="3162693" indent="0">
              <a:buNone/>
              <a:defRPr sz="900"/>
            </a:lvl8pPr>
            <a:lvl9pPr marL="361451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588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6606" y="275333"/>
            <a:ext cx="8230810" cy="1143000"/>
          </a:xfrm>
          <a:prstGeom prst="rect">
            <a:avLst/>
          </a:prstGeom>
          <a:noFill/>
          <a:ln w="9525">
            <a:noFill/>
            <a:miter lim="800000"/>
            <a:headEnd/>
            <a:tailEnd/>
          </a:ln>
        </p:spPr>
        <p:txBody>
          <a:bodyPr vert="horz" wrap="square" lIns="90356" tIns="45183" rIns="90356" bIns="45183"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6606" y="1600018"/>
            <a:ext cx="8230810" cy="4525863"/>
          </a:xfrm>
          <a:prstGeom prst="rect">
            <a:avLst/>
          </a:prstGeom>
          <a:noFill/>
          <a:ln w="9525">
            <a:noFill/>
            <a:miter lim="800000"/>
            <a:headEnd/>
            <a:tailEnd/>
          </a:ln>
        </p:spPr>
        <p:txBody>
          <a:bodyPr vert="horz" wrap="square" lIns="90356" tIns="45183" rIns="90356" bIns="451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6595" y="6356450"/>
            <a:ext cx="2134810" cy="364628"/>
          </a:xfrm>
          <a:prstGeom prst="rect">
            <a:avLst/>
          </a:prstGeom>
        </p:spPr>
        <p:txBody>
          <a:bodyPr vert="horz" lIns="90356" tIns="45183" rIns="90356" bIns="45183" rtlCol="0" anchor="ctr"/>
          <a:lstStyle>
            <a:lvl1pPr algn="l" defTabSz="903627" fontAlgn="auto">
              <a:spcBef>
                <a:spcPts val="0"/>
              </a:spcBef>
              <a:spcAft>
                <a:spcPts val="0"/>
              </a:spcAft>
              <a:defRPr sz="1200" smtClean="0">
                <a:solidFill>
                  <a:schemeClr val="tx1">
                    <a:tint val="75000"/>
                  </a:schemeClr>
                </a:solidFill>
                <a:latin typeface="+mn-lt"/>
                <a:cs typeface="+mn-cs"/>
              </a:defRPr>
            </a:lvl1pPr>
          </a:lstStyle>
          <a:p>
            <a:pPr>
              <a:defRPr/>
            </a:pPr>
            <a:r>
              <a:rPr lang="en-US" smtClean="0">
                <a:solidFill>
                  <a:prstClr val="black">
                    <a:tint val="75000"/>
                  </a:prstClr>
                </a:solidFill>
              </a:rPr>
              <a:t>10/4/2016</a:t>
            </a:r>
            <a:endParaRPr lang="en-US">
              <a:solidFill>
                <a:prstClr val="black">
                  <a:tint val="75000"/>
                </a:prstClr>
              </a:solidFill>
            </a:endParaRPr>
          </a:p>
        </p:txBody>
      </p:sp>
      <p:sp>
        <p:nvSpPr>
          <p:cNvPr id="5" name="Footer Placeholder 4"/>
          <p:cNvSpPr>
            <a:spLocks noGrp="1"/>
          </p:cNvSpPr>
          <p:nvPr>
            <p:ph type="ftr" sz="quarter" idx="3"/>
          </p:nvPr>
        </p:nvSpPr>
        <p:spPr>
          <a:xfrm>
            <a:off x="3123606" y="6356450"/>
            <a:ext cx="2896810" cy="364628"/>
          </a:xfrm>
          <a:prstGeom prst="rect">
            <a:avLst/>
          </a:prstGeom>
        </p:spPr>
        <p:txBody>
          <a:bodyPr vert="horz" lIns="90356" tIns="45183" rIns="90356" bIns="45183" rtlCol="0" anchor="ctr"/>
          <a:lstStyle>
            <a:lvl1pPr algn="ctr" defTabSz="903627"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2606" y="6356450"/>
            <a:ext cx="2134810" cy="364628"/>
          </a:xfrm>
          <a:prstGeom prst="rect">
            <a:avLst/>
          </a:prstGeom>
        </p:spPr>
        <p:txBody>
          <a:bodyPr vert="horz" lIns="90356" tIns="45183" rIns="90356" bIns="45183" rtlCol="0" anchor="ctr"/>
          <a:lstStyle>
            <a:lvl1pPr algn="r" defTabSz="903627" fontAlgn="auto">
              <a:spcBef>
                <a:spcPts val="0"/>
              </a:spcBef>
              <a:spcAft>
                <a:spcPts val="0"/>
              </a:spcAft>
              <a:defRPr sz="1200" smtClean="0">
                <a:solidFill>
                  <a:schemeClr val="tx1">
                    <a:tint val="75000"/>
                  </a:schemeClr>
                </a:solidFill>
                <a:latin typeface="+mn-lt"/>
                <a:cs typeface="+mn-cs"/>
              </a:defRPr>
            </a:lvl1pPr>
          </a:lstStyle>
          <a:p>
            <a:pPr>
              <a:defRPr/>
            </a:pPr>
            <a:fld id="{518194FB-6EE1-4E47-9E6D-533A022690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227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02705" rtl="0" fontAlgn="base">
        <a:spcBef>
          <a:spcPct val="0"/>
        </a:spcBef>
        <a:spcAft>
          <a:spcPct val="0"/>
        </a:spcAft>
        <a:defRPr sz="4400" kern="1200">
          <a:solidFill>
            <a:schemeClr val="tx1"/>
          </a:solidFill>
          <a:latin typeface="+mj-lt"/>
          <a:ea typeface="+mj-ea"/>
          <a:cs typeface="+mj-cs"/>
        </a:defRPr>
      </a:lvl1pPr>
      <a:lvl2pPr algn="ctr" defTabSz="902705" rtl="0" fontAlgn="base">
        <a:spcBef>
          <a:spcPct val="0"/>
        </a:spcBef>
        <a:spcAft>
          <a:spcPct val="0"/>
        </a:spcAft>
        <a:defRPr sz="4400">
          <a:solidFill>
            <a:schemeClr val="tx1"/>
          </a:solidFill>
          <a:latin typeface="Calibri" pitchFamily="34" charset="0"/>
        </a:defRPr>
      </a:lvl2pPr>
      <a:lvl3pPr algn="ctr" defTabSz="902705" rtl="0" fontAlgn="base">
        <a:spcBef>
          <a:spcPct val="0"/>
        </a:spcBef>
        <a:spcAft>
          <a:spcPct val="0"/>
        </a:spcAft>
        <a:defRPr sz="4400">
          <a:solidFill>
            <a:schemeClr val="tx1"/>
          </a:solidFill>
          <a:latin typeface="Calibri" pitchFamily="34" charset="0"/>
        </a:defRPr>
      </a:lvl3pPr>
      <a:lvl4pPr algn="ctr" defTabSz="902705" rtl="0" fontAlgn="base">
        <a:spcBef>
          <a:spcPct val="0"/>
        </a:spcBef>
        <a:spcAft>
          <a:spcPct val="0"/>
        </a:spcAft>
        <a:defRPr sz="4400">
          <a:solidFill>
            <a:schemeClr val="tx1"/>
          </a:solidFill>
          <a:latin typeface="Calibri" pitchFamily="34" charset="0"/>
        </a:defRPr>
      </a:lvl4pPr>
      <a:lvl5pPr algn="ctr" defTabSz="902705" rtl="0" fontAlgn="base">
        <a:spcBef>
          <a:spcPct val="0"/>
        </a:spcBef>
        <a:spcAft>
          <a:spcPct val="0"/>
        </a:spcAft>
        <a:defRPr sz="4400">
          <a:solidFill>
            <a:schemeClr val="tx1"/>
          </a:solidFill>
          <a:latin typeface="Calibri" pitchFamily="34" charset="0"/>
        </a:defRPr>
      </a:lvl5pPr>
      <a:lvl6pPr marL="427604" algn="ctr" defTabSz="902705" rtl="0" fontAlgn="base">
        <a:spcBef>
          <a:spcPct val="0"/>
        </a:spcBef>
        <a:spcAft>
          <a:spcPct val="0"/>
        </a:spcAft>
        <a:defRPr sz="4400">
          <a:solidFill>
            <a:schemeClr val="tx1"/>
          </a:solidFill>
          <a:latin typeface="Calibri" pitchFamily="34" charset="0"/>
        </a:defRPr>
      </a:lvl6pPr>
      <a:lvl7pPr marL="855197" algn="ctr" defTabSz="902705" rtl="0" fontAlgn="base">
        <a:spcBef>
          <a:spcPct val="0"/>
        </a:spcBef>
        <a:spcAft>
          <a:spcPct val="0"/>
        </a:spcAft>
        <a:defRPr sz="4400">
          <a:solidFill>
            <a:schemeClr val="tx1"/>
          </a:solidFill>
          <a:latin typeface="Calibri" pitchFamily="34" charset="0"/>
        </a:defRPr>
      </a:lvl7pPr>
      <a:lvl8pPr marL="1282795" algn="ctr" defTabSz="902705" rtl="0" fontAlgn="base">
        <a:spcBef>
          <a:spcPct val="0"/>
        </a:spcBef>
        <a:spcAft>
          <a:spcPct val="0"/>
        </a:spcAft>
        <a:defRPr sz="4400">
          <a:solidFill>
            <a:schemeClr val="tx1"/>
          </a:solidFill>
          <a:latin typeface="Calibri" pitchFamily="34" charset="0"/>
        </a:defRPr>
      </a:lvl8pPr>
      <a:lvl9pPr marL="1710394" algn="ctr" defTabSz="902705" rtl="0" fontAlgn="base">
        <a:spcBef>
          <a:spcPct val="0"/>
        </a:spcBef>
        <a:spcAft>
          <a:spcPct val="0"/>
        </a:spcAft>
        <a:defRPr sz="4400">
          <a:solidFill>
            <a:schemeClr val="tx1"/>
          </a:solidFill>
          <a:latin typeface="Calibri" pitchFamily="34" charset="0"/>
        </a:defRPr>
      </a:lvl9pPr>
    </p:titleStyle>
    <p:bodyStyle>
      <a:lvl1pPr marL="338511" indent="-338511" algn="l" defTabSz="902705" rtl="0" fontAlgn="base">
        <a:spcBef>
          <a:spcPct val="20000"/>
        </a:spcBef>
        <a:spcAft>
          <a:spcPct val="0"/>
        </a:spcAft>
        <a:buFont typeface="Arial" charset="0"/>
        <a:buChar char="•"/>
        <a:defRPr sz="3200" kern="1200">
          <a:solidFill>
            <a:schemeClr val="tx1"/>
          </a:solidFill>
          <a:latin typeface="+mn-lt"/>
          <a:ea typeface="+mn-ea"/>
          <a:cs typeface="+mn-cs"/>
        </a:defRPr>
      </a:lvl1pPr>
      <a:lvl2pPr marL="733450" indent="-282096" algn="l" defTabSz="902705" rtl="0" fontAlgn="base">
        <a:spcBef>
          <a:spcPct val="20000"/>
        </a:spcBef>
        <a:spcAft>
          <a:spcPct val="0"/>
        </a:spcAft>
        <a:buFont typeface="Arial" charset="0"/>
        <a:buChar char="–"/>
        <a:defRPr sz="2800" kern="1200">
          <a:solidFill>
            <a:schemeClr val="tx1"/>
          </a:solidFill>
          <a:latin typeface="+mn-lt"/>
          <a:ea typeface="+mn-ea"/>
          <a:cs typeface="+mn-cs"/>
        </a:defRPr>
      </a:lvl2pPr>
      <a:lvl3pPr marL="1128383" indent="-225681" algn="l" defTabSz="902705" rtl="0" fontAlgn="base">
        <a:spcBef>
          <a:spcPct val="20000"/>
        </a:spcBef>
        <a:spcAft>
          <a:spcPct val="0"/>
        </a:spcAft>
        <a:buFont typeface="Arial" charset="0"/>
        <a:buChar char="•"/>
        <a:defRPr sz="2400" kern="1200">
          <a:solidFill>
            <a:schemeClr val="tx1"/>
          </a:solidFill>
          <a:latin typeface="+mn-lt"/>
          <a:ea typeface="+mn-ea"/>
          <a:cs typeface="+mn-cs"/>
        </a:defRPr>
      </a:lvl3pPr>
      <a:lvl4pPr marL="1581235" indent="-225681" algn="l" defTabSz="902705" rtl="0" fontAlgn="base">
        <a:spcBef>
          <a:spcPct val="20000"/>
        </a:spcBef>
        <a:spcAft>
          <a:spcPct val="0"/>
        </a:spcAft>
        <a:buFont typeface="Arial" charset="0"/>
        <a:buChar char="–"/>
        <a:defRPr sz="2000" kern="1200">
          <a:solidFill>
            <a:schemeClr val="tx1"/>
          </a:solidFill>
          <a:latin typeface="+mn-lt"/>
          <a:ea typeface="+mn-ea"/>
          <a:cs typeface="+mn-cs"/>
        </a:defRPr>
      </a:lvl4pPr>
      <a:lvl5pPr marL="2032574" indent="-225681" algn="l" defTabSz="902705" rtl="0" fontAlgn="base">
        <a:spcBef>
          <a:spcPct val="20000"/>
        </a:spcBef>
        <a:spcAft>
          <a:spcPct val="0"/>
        </a:spcAft>
        <a:buFont typeface="Arial" charset="0"/>
        <a:buChar char="»"/>
        <a:defRPr sz="2000" kern="1200">
          <a:solidFill>
            <a:schemeClr val="tx1"/>
          </a:solidFill>
          <a:latin typeface="+mn-lt"/>
          <a:ea typeface="+mn-ea"/>
          <a:cs typeface="+mn-cs"/>
        </a:defRPr>
      </a:lvl5pPr>
      <a:lvl6pPr marL="2484976" indent="-225912" algn="l" defTabSz="9036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6796" indent="-225912" algn="l" defTabSz="9036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8601" indent="-225912" algn="l" defTabSz="9036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0412" indent="-225912" algn="l" defTabSz="9036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3627" rtl="0" eaLnBrk="1" latinLnBrk="0" hangingPunct="1">
        <a:defRPr sz="1800" kern="1200">
          <a:solidFill>
            <a:schemeClr val="tx1"/>
          </a:solidFill>
          <a:latin typeface="+mn-lt"/>
          <a:ea typeface="+mn-ea"/>
          <a:cs typeface="+mn-cs"/>
        </a:defRPr>
      </a:lvl1pPr>
      <a:lvl2pPr marL="451812" algn="l" defTabSz="903627" rtl="0" eaLnBrk="1" latinLnBrk="0" hangingPunct="1">
        <a:defRPr sz="1800" kern="1200">
          <a:solidFill>
            <a:schemeClr val="tx1"/>
          </a:solidFill>
          <a:latin typeface="+mn-lt"/>
          <a:ea typeface="+mn-ea"/>
          <a:cs typeface="+mn-cs"/>
        </a:defRPr>
      </a:lvl2pPr>
      <a:lvl3pPr marL="903627" algn="l" defTabSz="903627" rtl="0" eaLnBrk="1" latinLnBrk="0" hangingPunct="1">
        <a:defRPr sz="1800" kern="1200">
          <a:solidFill>
            <a:schemeClr val="tx1"/>
          </a:solidFill>
          <a:latin typeface="+mn-lt"/>
          <a:ea typeface="+mn-ea"/>
          <a:cs typeface="+mn-cs"/>
        </a:defRPr>
      </a:lvl3pPr>
      <a:lvl4pPr marL="1355420" algn="l" defTabSz="903627" rtl="0" eaLnBrk="1" latinLnBrk="0" hangingPunct="1">
        <a:defRPr sz="1800" kern="1200">
          <a:solidFill>
            <a:schemeClr val="tx1"/>
          </a:solidFill>
          <a:latin typeface="+mn-lt"/>
          <a:ea typeface="+mn-ea"/>
          <a:cs typeface="+mn-cs"/>
        </a:defRPr>
      </a:lvl4pPr>
      <a:lvl5pPr marL="1807254" algn="l" defTabSz="903627" rtl="0" eaLnBrk="1" latinLnBrk="0" hangingPunct="1">
        <a:defRPr sz="1800" kern="1200">
          <a:solidFill>
            <a:schemeClr val="tx1"/>
          </a:solidFill>
          <a:latin typeface="+mn-lt"/>
          <a:ea typeface="+mn-ea"/>
          <a:cs typeface="+mn-cs"/>
        </a:defRPr>
      </a:lvl5pPr>
      <a:lvl6pPr marL="2259067" algn="l" defTabSz="903627" rtl="0" eaLnBrk="1" latinLnBrk="0" hangingPunct="1">
        <a:defRPr sz="1800" kern="1200">
          <a:solidFill>
            <a:schemeClr val="tx1"/>
          </a:solidFill>
          <a:latin typeface="+mn-lt"/>
          <a:ea typeface="+mn-ea"/>
          <a:cs typeface="+mn-cs"/>
        </a:defRPr>
      </a:lvl6pPr>
      <a:lvl7pPr marL="2710869" algn="l" defTabSz="903627" rtl="0" eaLnBrk="1" latinLnBrk="0" hangingPunct="1">
        <a:defRPr sz="1800" kern="1200">
          <a:solidFill>
            <a:schemeClr val="tx1"/>
          </a:solidFill>
          <a:latin typeface="+mn-lt"/>
          <a:ea typeface="+mn-ea"/>
          <a:cs typeface="+mn-cs"/>
        </a:defRPr>
      </a:lvl7pPr>
      <a:lvl8pPr marL="3162693" algn="l" defTabSz="903627" rtl="0" eaLnBrk="1" latinLnBrk="0" hangingPunct="1">
        <a:defRPr sz="1800" kern="1200">
          <a:solidFill>
            <a:schemeClr val="tx1"/>
          </a:solidFill>
          <a:latin typeface="+mn-lt"/>
          <a:ea typeface="+mn-ea"/>
          <a:cs typeface="+mn-cs"/>
        </a:defRPr>
      </a:lvl8pPr>
      <a:lvl9pPr marL="3614512" algn="l" defTabSz="9036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T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Microsoft_Excel_97-2003_Worksheet3.xls"/><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4.xls"/><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Excel_97-2003_Worksheet5.xls"/><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T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T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donthatemiami.com/wp-content/uploads/2012/08/2009-usa-flag-graphics.jpg"/>
          <p:cNvPicPr>
            <a:picLocks noChangeAspect="1" noChangeArrowheads="1"/>
          </p:cNvPicPr>
          <p:nvPr/>
        </p:nvPicPr>
        <p:blipFill>
          <a:blip r:embed="rId3"/>
          <a:srcRect/>
          <a:stretch>
            <a:fillRect/>
          </a:stretch>
        </p:blipFill>
        <p:spPr bwMode="auto">
          <a:xfrm>
            <a:off x="914724" y="686098"/>
            <a:ext cx="7391702" cy="5409902"/>
          </a:xfrm>
          <a:prstGeom prst="rect">
            <a:avLst/>
          </a:prstGeom>
          <a:noFill/>
          <a:ln w="28575">
            <a:noFill/>
            <a:miter lim="800000"/>
            <a:headEnd/>
            <a:tailEnd/>
          </a:ln>
        </p:spPr>
      </p:pic>
      <p:sp>
        <p:nvSpPr>
          <p:cNvPr id="5" name="Rectangle 4"/>
          <p:cNvSpPr/>
          <p:nvPr/>
        </p:nvSpPr>
        <p:spPr>
          <a:xfrm>
            <a:off x="914724" y="2591143"/>
            <a:ext cx="7391702" cy="1507400"/>
          </a:xfrm>
          <a:prstGeom prst="rect">
            <a:avLst/>
          </a:prstGeom>
          <a:solidFill>
            <a:schemeClr val="bg1"/>
          </a:solidFill>
          <a:ln>
            <a:noFill/>
          </a:ln>
        </p:spPr>
        <p:txBody>
          <a:bodyPr lIns="90116" tIns="45063" rIns="90116" bIns="45063">
            <a:spAutoFit/>
          </a:bodyPr>
          <a:lstStyle/>
          <a:p>
            <a:pPr algn="ctr" defTabSz="901213">
              <a:defRPr/>
            </a:pPr>
            <a:endParaRPr lang="en-US" sz="600" b="1" dirty="0">
              <a:latin typeface="+mj-lt"/>
            </a:endParaRPr>
          </a:p>
          <a:p>
            <a:pPr algn="ctr" defTabSz="901213">
              <a:defRPr/>
            </a:pPr>
            <a:r>
              <a:rPr lang="en-US" sz="3600" b="1" dirty="0">
                <a:latin typeface="+mj-lt"/>
              </a:rPr>
              <a:t>State Veterans Commission Meeting</a:t>
            </a:r>
          </a:p>
          <a:p>
            <a:pPr algn="ctr" defTabSz="901213">
              <a:defRPr/>
            </a:pPr>
            <a:r>
              <a:rPr lang="en-US" sz="3600" b="1" smtClean="0">
                <a:latin typeface="+mj-lt"/>
              </a:rPr>
              <a:t>December 2, </a:t>
            </a:r>
            <a:r>
              <a:rPr lang="en-US" sz="3600" b="1" dirty="0">
                <a:latin typeface="+mj-lt"/>
              </a:rPr>
              <a:t>2016</a:t>
            </a:r>
          </a:p>
          <a:p>
            <a:pPr algn="ctr" defTabSz="901213">
              <a:defRPr/>
            </a:pPr>
            <a:endParaRPr lang="en-US" sz="1400" b="1" dirty="0">
              <a:latin typeface="+mj-lt"/>
            </a:endParaRPr>
          </a:p>
        </p:txBody>
      </p:sp>
    </p:spTree>
    <p:extLst>
      <p:ext uri="{BB962C8B-B14F-4D97-AF65-F5344CB8AC3E}">
        <p14:creationId xmlns:p14="http://schemas.microsoft.com/office/powerpoint/2010/main" val="495411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30"/>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68"/>
            <a:ext cx="8305800" cy="554037"/>
          </a:xfrm>
          <a:prstGeom prst="rect">
            <a:avLst/>
          </a:prstGeom>
          <a:noFill/>
          <a:ln w="9525">
            <a:noFill/>
            <a:miter lim="800000"/>
            <a:headEnd/>
            <a:tailEnd/>
          </a:ln>
        </p:spPr>
        <p:txBody>
          <a:bodyPr lIns="91192" tIns="45597" rIns="91192" bIns="45597">
            <a:spAutoFit/>
          </a:bodyPr>
          <a:lstStyle/>
          <a:p>
            <a:pPr algn="ctr"/>
            <a:endParaRPr lang="en-US" sz="3000" b="1" dirty="0"/>
          </a:p>
        </p:txBody>
      </p:sp>
      <p:sp>
        <p:nvSpPr>
          <p:cNvPr id="1331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192" tIns="45597" rIns="91192" bIns="45597">
            <a:spAutoFit/>
          </a:bodyPr>
          <a:lstStyle/>
          <a:p>
            <a:endParaRPr lang="en-US" dirty="0"/>
          </a:p>
        </p:txBody>
      </p:sp>
      <p:sp>
        <p:nvSpPr>
          <p:cNvPr id="12295" name="Text Box 15"/>
          <p:cNvSpPr txBox="1">
            <a:spLocks noChangeArrowheads="1"/>
          </p:cNvSpPr>
          <p:nvPr/>
        </p:nvSpPr>
        <p:spPr bwMode="auto">
          <a:xfrm>
            <a:off x="506627" y="5986114"/>
            <a:ext cx="4114800" cy="245973"/>
          </a:xfrm>
          <a:prstGeom prst="rect">
            <a:avLst/>
          </a:prstGeom>
          <a:noFill/>
          <a:ln w="9525">
            <a:noFill/>
            <a:miter lim="800000"/>
            <a:headEnd/>
            <a:tailEnd/>
          </a:ln>
        </p:spPr>
        <p:txBody>
          <a:bodyPr wrap="square" lIns="91192" tIns="45597" rIns="91192" bIns="45597" anchor="ctr">
            <a:spAutoFit/>
          </a:bodyPr>
          <a:lstStyle/>
          <a:p>
            <a:pPr eaLnBrk="0" hangingPunct="0">
              <a:spcBef>
                <a:spcPct val="50000"/>
              </a:spcBef>
              <a:defRPr/>
            </a:pPr>
            <a:r>
              <a:rPr lang="en-US" sz="1000" dirty="0"/>
              <a:t>S:\VA_Share\PIRO\SVC Info\PIRO SVC Briefing Slides - December 2016.pptx</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lIns="91192" tIns="45597" rIns="91192" bIns="45597">
            <a:spAutoFit/>
          </a:bodyPr>
          <a:lstStyle/>
          <a:p>
            <a:pPr algn="ctr" eaLnBrk="0" hangingPunct="0">
              <a:defRPr/>
            </a:pPr>
            <a:r>
              <a:rPr lang="en-US" sz="2000" b="1" dirty="0">
                <a:solidFill>
                  <a:schemeClr val="bg1"/>
                </a:solidFill>
                <a:latin typeface="+mj-lt"/>
              </a:rPr>
              <a:t>Wall of Faces</a:t>
            </a:r>
          </a:p>
        </p:txBody>
      </p:sp>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lIns="91192" tIns="45597" rIns="91192" bIns="45597" anchor="ctr"/>
          <a:lstStyle/>
          <a:p>
            <a:r>
              <a:rPr lang="en-US" sz="1200" dirty="0">
                <a:solidFill>
                  <a:schemeClr val="bg1"/>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lIns="91192" tIns="45597" rIns="91192" bIns="45597" anchor="ctr"/>
          <a:lstStyle/>
          <a:p>
            <a:pPr algn="r"/>
            <a:r>
              <a:rPr lang="en-US" sz="1200" dirty="0">
                <a:solidFill>
                  <a:schemeClr val="bg1"/>
                </a:solidFill>
                <a:latin typeface="Verdana" pitchFamily="34" charset="0"/>
              </a:rPr>
              <a:t>  &gt; community &gt; commonwealth   </a:t>
            </a:r>
          </a:p>
        </p:txBody>
      </p:sp>
      <p:sp>
        <p:nvSpPr>
          <p:cNvPr id="3" name="TextBox 2"/>
          <p:cNvSpPr txBox="1"/>
          <p:nvPr/>
        </p:nvSpPr>
        <p:spPr>
          <a:xfrm>
            <a:off x="685800" y="6260068"/>
            <a:ext cx="1378038" cy="369124"/>
          </a:xfrm>
          <a:prstGeom prst="rect">
            <a:avLst/>
          </a:prstGeom>
          <a:noFill/>
        </p:spPr>
        <p:txBody>
          <a:bodyPr wrap="none" lIns="91234" tIns="45617" rIns="91234" bIns="45617" rtlCol="0">
            <a:spAutoFit/>
          </a:bodyPr>
          <a:lstStyle/>
          <a:p>
            <a:r>
              <a:rPr lang="en-US" dirty="0" smtClean="0">
                <a:solidFill>
                  <a:schemeClr val="bg1"/>
                </a:solidFill>
              </a:rPr>
              <a:t>PIRO Update</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6524"/>
            <a:ext cx="2752344" cy="670291"/>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048" t="16929" r="22511" b="10306"/>
          <a:stretch/>
        </p:blipFill>
        <p:spPr bwMode="auto">
          <a:xfrm>
            <a:off x="685801" y="1143006"/>
            <a:ext cx="7696200" cy="484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5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57200" y="5946800"/>
            <a:ext cx="8382000" cy="377825"/>
          </a:xfrm>
          <a:prstGeom prst="rect">
            <a:avLst/>
          </a:prstGeom>
          <a:noFill/>
          <a:ln w="9525">
            <a:noFill/>
            <a:miter lim="800000"/>
            <a:headEnd/>
            <a:tailEnd/>
          </a:ln>
        </p:spPr>
      </p:pic>
      <p:sp>
        <p:nvSpPr>
          <p:cNvPr id="2053"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2054"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2055"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205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2057"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VETERANS TEMPORARY ASSISTANCE</a:t>
              </a:r>
            </a:p>
          </p:txBody>
        </p:sp>
      </p:grpSp>
      <p:sp>
        <p:nvSpPr>
          <p:cNvPr id="14" name="Title 1"/>
          <p:cNvSpPr txBox="1">
            <a:spLocks/>
          </p:cNvSpPr>
          <p:nvPr/>
        </p:nvSpPr>
        <p:spPr bwMode="auto">
          <a:xfrm>
            <a:off x="304800" y="1143000"/>
            <a:ext cx="7315200" cy="427038"/>
          </a:xfrm>
          <a:prstGeom prst="rect">
            <a:avLst/>
          </a:prstGeom>
          <a:noFill/>
          <a:ln w="9525">
            <a:noFill/>
            <a:miter lim="800000"/>
            <a:headEnd/>
            <a:tailEnd/>
          </a:ln>
        </p:spPr>
        <p:txBody>
          <a:bodyPr lIns="91234" tIns="45617" rIns="91234" bIns="45617" anchor="ctr">
            <a:normAutofit fontScale="25000" lnSpcReduction="20000"/>
          </a:bodyPr>
          <a:lstStyle/>
          <a:p>
            <a:pPr algn="ctr">
              <a:defRPr/>
            </a:pPr>
            <a:r>
              <a:rPr lang="en-US" sz="4400" dirty="0">
                <a:latin typeface="+mj-lt"/>
                <a:ea typeface="+mj-ea"/>
                <a:cs typeface="+mj-cs"/>
              </a:rPr>
              <a:t/>
            </a:r>
            <a:br>
              <a:rPr lang="en-US" sz="4400" dirty="0">
                <a:latin typeface="+mj-lt"/>
                <a:ea typeface="+mj-ea"/>
                <a:cs typeface="+mj-cs"/>
              </a:rPr>
            </a:br>
            <a:r>
              <a:rPr lang="en-US" sz="12800" dirty="0">
                <a:latin typeface="+mj-lt"/>
                <a:ea typeface="+mj-ea"/>
                <a:cs typeface="+mj-cs"/>
              </a:rPr>
              <a:t>$600,000</a:t>
            </a:r>
            <a:endParaRPr lang="en-US" sz="4400" dirty="0">
              <a:latin typeface="+mj-lt"/>
              <a:ea typeface="+mj-ea"/>
              <a:cs typeface="+mj-cs"/>
            </a:endParaRPr>
          </a:p>
        </p:txBody>
      </p:sp>
      <p:graphicFrame>
        <p:nvGraphicFramePr>
          <p:cNvPr id="2050" name="Content Placeholder 3"/>
          <p:cNvGraphicFramePr>
            <a:graphicFrameLocks noGrp="1"/>
          </p:cNvGraphicFramePr>
          <p:nvPr>
            <p:extLst>
              <p:ext uri="{D42A27DB-BD31-4B8C-83A1-F6EECF244321}">
                <p14:modId xmlns:p14="http://schemas.microsoft.com/office/powerpoint/2010/main" val="2757454570"/>
              </p:ext>
            </p:extLst>
          </p:nvPr>
        </p:nvGraphicFramePr>
        <p:xfrm>
          <a:off x="112736" y="1570038"/>
          <a:ext cx="8955087" cy="3897312"/>
        </p:xfrm>
        <a:graphic>
          <a:graphicData uri="http://schemas.openxmlformats.org/presentationml/2006/ole">
            <mc:AlternateContent xmlns:mc="http://schemas.openxmlformats.org/markup-compatibility/2006">
              <mc:Choice xmlns:v="urn:schemas-microsoft-com:vml" Requires="v">
                <p:oleObj spid="_x0000_s8199" name="Worksheet" r:id="rId5" imgW="8763135" imgH="1314439" progId="Excel.Sheet.8">
                  <p:embed/>
                </p:oleObj>
              </mc:Choice>
              <mc:Fallback>
                <p:oleObj name="Worksheet" r:id="rId5" imgW="8763135" imgH="1314439" progId="Excel.Sheet.8">
                  <p:embed/>
                  <p:pic>
                    <p:nvPicPr>
                      <p:cNvPr id="0" name=""/>
                      <p:cNvPicPr>
                        <a:picLocks noGrp="1" noChangeArrowheads="1"/>
                      </p:cNvPicPr>
                      <p:nvPr/>
                    </p:nvPicPr>
                    <p:blipFill>
                      <a:blip r:embed="rId6"/>
                      <a:srcRect/>
                      <a:stretch>
                        <a:fillRect/>
                      </a:stretch>
                    </p:blipFill>
                    <p:spPr bwMode="auto">
                      <a:xfrm>
                        <a:off x="112736" y="1570038"/>
                        <a:ext cx="8955087" cy="3897312"/>
                      </a:xfrm>
                      <a:prstGeom prst="rect">
                        <a:avLst/>
                      </a:prstGeom>
                      <a:noFill/>
                      <a:extLst/>
                    </p:spPr>
                  </p:pic>
                </p:oleObj>
              </mc:Fallback>
            </mc:AlternateContent>
          </a:graphicData>
        </a:graphic>
      </p:graphicFrame>
      <p:sp>
        <p:nvSpPr>
          <p:cNvPr id="2062" name="TextBox 5"/>
          <p:cNvSpPr txBox="1">
            <a:spLocks noChangeArrowheads="1"/>
          </p:cNvSpPr>
          <p:nvPr/>
        </p:nvSpPr>
        <p:spPr bwMode="auto">
          <a:xfrm>
            <a:off x="1143000" y="5525875"/>
            <a:ext cx="1524000" cy="646331"/>
          </a:xfrm>
          <a:prstGeom prst="rect">
            <a:avLst/>
          </a:prstGeom>
          <a:noFill/>
          <a:ln w="9525">
            <a:noFill/>
            <a:miter lim="800000"/>
            <a:headEnd/>
            <a:tailEnd/>
          </a:ln>
        </p:spPr>
        <p:txBody>
          <a:bodyPr lIns="91234" tIns="45617" rIns="91234" bIns="45617">
            <a:spAutoFit/>
          </a:bodyPr>
          <a:lstStyle/>
          <a:p>
            <a:pPr algn="ctr"/>
            <a:r>
              <a:rPr lang="en-US" dirty="0" smtClean="0">
                <a:latin typeface="Calibri" pitchFamily="34" charset="0"/>
              </a:rPr>
              <a:t>585 Claimants</a:t>
            </a:r>
            <a:br>
              <a:rPr lang="en-US" dirty="0" smtClean="0">
                <a:latin typeface="Calibri" pitchFamily="34" charset="0"/>
              </a:rPr>
            </a:br>
            <a:endParaRPr lang="en-US" dirty="0">
              <a:latin typeface="Calibri" pitchFamily="34" charset="0"/>
            </a:endParaRPr>
          </a:p>
        </p:txBody>
      </p:sp>
      <p:sp>
        <p:nvSpPr>
          <p:cNvPr id="2064" name="TextBox 7"/>
          <p:cNvSpPr txBox="1">
            <a:spLocks noChangeArrowheads="1"/>
          </p:cNvSpPr>
          <p:nvPr/>
        </p:nvSpPr>
        <p:spPr bwMode="auto">
          <a:xfrm>
            <a:off x="6438900" y="4191025"/>
            <a:ext cx="2514600" cy="708025"/>
          </a:xfrm>
          <a:prstGeom prst="rect">
            <a:avLst/>
          </a:prstGeom>
          <a:noFill/>
          <a:ln w="9525">
            <a:noFill/>
            <a:miter lim="800000"/>
            <a:headEnd/>
            <a:tailEnd/>
          </a:ln>
        </p:spPr>
        <p:txBody>
          <a:bodyPr lIns="91234" tIns="45617" rIns="91234" bIns="45617">
            <a:spAutoFit/>
          </a:bodyPr>
          <a:lstStyle/>
          <a:p>
            <a:pPr algn="ctr"/>
            <a:r>
              <a:rPr lang="en-US" sz="2000" dirty="0">
                <a:latin typeface="Calibri" pitchFamily="34" charset="0"/>
              </a:rPr>
              <a:t>245 Claimants </a:t>
            </a:r>
          </a:p>
          <a:p>
            <a:pPr algn="ctr"/>
            <a:r>
              <a:rPr lang="en-US" sz="2000" dirty="0">
                <a:latin typeface="Calibri" pitchFamily="34" charset="0"/>
              </a:rPr>
              <a:t>on the program</a:t>
            </a:r>
          </a:p>
        </p:txBody>
      </p:sp>
      <p:sp>
        <p:nvSpPr>
          <p:cNvPr id="2065" name="TextBox 11"/>
          <p:cNvSpPr txBox="1">
            <a:spLocks noChangeArrowheads="1"/>
          </p:cNvSpPr>
          <p:nvPr/>
        </p:nvSpPr>
        <p:spPr bwMode="auto">
          <a:xfrm>
            <a:off x="6438900" y="1979096"/>
            <a:ext cx="2590800" cy="1754118"/>
          </a:xfrm>
          <a:prstGeom prst="rect">
            <a:avLst/>
          </a:prstGeom>
          <a:noFill/>
          <a:ln w="9525">
            <a:noFill/>
            <a:miter lim="800000"/>
            <a:headEnd/>
            <a:tailEnd/>
          </a:ln>
        </p:spPr>
        <p:txBody>
          <a:bodyPr lIns="91234" tIns="45617" rIns="91234" bIns="45617">
            <a:spAutoFit/>
          </a:bodyPr>
          <a:lstStyle/>
          <a:p>
            <a:r>
              <a:rPr lang="en-US" dirty="0" smtClean="0"/>
              <a:t> Lapse $0</a:t>
            </a:r>
            <a:endParaRPr lang="en-US" dirty="0"/>
          </a:p>
          <a:p>
            <a:endParaRPr lang="en-US" dirty="0"/>
          </a:p>
          <a:p>
            <a:r>
              <a:rPr lang="en-US" dirty="0" smtClean="0"/>
              <a:t> Projected </a:t>
            </a:r>
            <a:r>
              <a:rPr lang="en-US" dirty="0"/>
              <a:t>Expenditures</a:t>
            </a:r>
          </a:p>
          <a:p>
            <a:r>
              <a:rPr lang="en-US" dirty="0" smtClean="0"/>
              <a:t>$ 256,360</a:t>
            </a:r>
          </a:p>
          <a:p>
            <a:endParaRPr lang="en-US" dirty="0" smtClean="0"/>
          </a:p>
          <a:p>
            <a:r>
              <a:rPr lang="en-US" dirty="0" smtClean="0"/>
              <a:t> Expended $ 343,640</a:t>
            </a:r>
            <a:endParaRPr lang="en-US" sz="1600" dirty="0"/>
          </a:p>
        </p:txBody>
      </p:sp>
      <p:grpSp>
        <p:nvGrpSpPr>
          <p:cNvPr id="3" name="Group 20"/>
          <p:cNvGrpSpPr>
            <a:grpSpLocks/>
          </p:cNvGrpSpPr>
          <p:nvPr/>
        </p:nvGrpSpPr>
        <p:grpSpPr bwMode="auto">
          <a:xfrm>
            <a:off x="457200" y="6019800"/>
            <a:ext cx="8382000" cy="3810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6019800"/>
              <a:ext cx="201208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p:txBody>
        </p:sp>
      </p:grpSp>
      <p:sp>
        <p:nvSpPr>
          <p:cNvPr id="23" name="Rectangle 22"/>
          <p:cNvSpPr/>
          <p:nvPr/>
        </p:nvSpPr>
        <p:spPr>
          <a:xfrm>
            <a:off x="6400800" y="2057400"/>
            <a:ext cx="158750" cy="141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4" name="Rectangle 23"/>
          <p:cNvSpPr/>
          <p:nvPr/>
        </p:nvSpPr>
        <p:spPr>
          <a:xfrm>
            <a:off x="6394450" y="2667007"/>
            <a:ext cx="158750" cy="141287"/>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6" name="Rectangle 25"/>
          <p:cNvSpPr/>
          <p:nvPr/>
        </p:nvSpPr>
        <p:spPr>
          <a:xfrm>
            <a:off x="6399213" y="3429000"/>
            <a:ext cx="153987" cy="152400"/>
          </a:xfrm>
          <a:prstGeom prst="rect">
            <a:avLst/>
          </a:prstGeom>
          <a:solidFill>
            <a:schemeClr val="accent1">
              <a:lumMod val="75000"/>
            </a:schemeClr>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schemeClr val="accent1">
                  <a:lumMod val="75000"/>
                </a:schemeClr>
              </a:solidFill>
            </a:endParaRPr>
          </a:p>
        </p:txBody>
      </p:sp>
      <p:sp>
        <p:nvSpPr>
          <p:cNvPr id="4" name="TextBox 3"/>
          <p:cNvSpPr txBox="1"/>
          <p:nvPr/>
        </p:nvSpPr>
        <p:spPr>
          <a:xfrm>
            <a:off x="3013085" y="5486425"/>
            <a:ext cx="1593850" cy="369124"/>
          </a:xfrm>
          <a:prstGeom prst="rect">
            <a:avLst/>
          </a:prstGeom>
          <a:noFill/>
        </p:spPr>
        <p:txBody>
          <a:bodyPr wrap="square" lIns="91234" tIns="45617" rIns="91234" bIns="45617" rtlCol="0">
            <a:spAutoFit/>
          </a:bodyPr>
          <a:lstStyle/>
          <a:p>
            <a:r>
              <a:rPr lang="en-US" dirty="0" smtClean="0"/>
              <a:t>436 Claimants</a:t>
            </a:r>
            <a:endParaRPr lang="en-US" dirty="0"/>
          </a:p>
        </p:txBody>
      </p:sp>
    </p:spTree>
    <p:extLst>
      <p:ext uri="{BB962C8B-B14F-4D97-AF65-F5344CB8AC3E}">
        <p14:creationId xmlns:p14="http://schemas.microsoft.com/office/powerpoint/2010/main" val="299794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1029"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1030"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1031"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1032"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1033"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BLIND VETERANS PENSION</a:t>
              </a:r>
            </a:p>
          </p:txBody>
        </p:sp>
      </p:grpSp>
      <p:sp>
        <p:nvSpPr>
          <p:cNvPr id="14" name="Title 1"/>
          <p:cNvSpPr txBox="1">
            <a:spLocks/>
          </p:cNvSpPr>
          <p:nvPr/>
        </p:nvSpPr>
        <p:spPr bwMode="auto">
          <a:xfrm>
            <a:off x="228600" y="1143000"/>
            <a:ext cx="8610600" cy="427038"/>
          </a:xfrm>
          <a:prstGeom prst="rect">
            <a:avLst/>
          </a:prstGeom>
          <a:noFill/>
          <a:ln w="9525">
            <a:noFill/>
            <a:miter lim="800000"/>
            <a:headEnd/>
            <a:tailEnd/>
          </a:ln>
        </p:spPr>
        <p:txBody>
          <a:bodyPr lIns="91234" tIns="45617" rIns="91234" bIns="45617" anchor="ctr">
            <a:normAutofit fontScale="25000" lnSpcReduction="20000"/>
          </a:bodyPr>
          <a:lstStyle/>
          <a:p>
            <a:pPr algn="ctr">
              <a:defRPr/>
            </a:pPr>
            <a:r>
              <a:rPr lang="en-US" sz="4400" dirty="0">
                <a:latin typeface="+mj-lt"/>
                <a:ea typeface="+mj-ea"/>
                <a:cs typeface="+mj-cs"/>
              </a:rPr>
              <a:t/>
            </a:r>
            <a:br>
              <a:rPr lang="en-US" sz="4400" dirty="0">
                <a:latin typeface="+mj-lt"/>
                <a:ea typeface="+mj-ea"/>
                <a:cs typeface="+mj-cs"/>
              </a:rPr>
            </a:br>
            <a:r>
              <a:rPr lang="en-US" sz="4400" dirty="0">
                <a:latin typeface="+mj-lt"/>
                <a:ea typeface="+mj-ea"/>
                <a:cs typeface="+mj-cs"/>
              </a:rPr>
              <a:t>       </a:t>
            </a:r>
            <a:r>
              <a:rPr lang="en-US" sz="12800" dirty="0">
                <a:latin typeface="+mj-lt"/>
                <a:ea typeface="+mj-ea"/>
                <a:cs typeface="+mj-cs"/>
              </a:rPr>
              <a:t>$222,000</a:t>
            </a:r>
            <a:endParaRPr lang="en-US" sz="4400" dirty="0">
              <a:latin typeface="+mj-lt"/>
              <a:ea typeface="+mj-ea"/>
              <a:cs typeface="+mj-cs"/>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581417036"/>
              </p:ext>
            </p:extLst>
          </p:nvPr>
        </p:nvGraphicFramePr>
        <p:xfrm>
          <a:off x="114300" y="1646247"/>
          <a:ext cx="8904288" cy="3063875"/>
        </p:xfrm>
        <a:graphic>
          <a:graphicData uri="http://schemas.openxmlformats.org/presentationml/2006/ole">
            <mc:AlternateContent xmlns:mc="http://schemas.openxmlformats.org/markup-compatibility/2006">
              <mc:Choice xmlns:v="urn:schemas-microsoft-com:vml" Requires="v">
                <p:oleObj spid="_x0000_s9223" name="Worksheet" r:id="rId4" imgW="6029376" imgH="1742949" progId="Excel.Sheet.8">
                  <p:embed/>
                </p:oleObj>
              </mc:Choice>
              <mc:Fallback>
                <p:oleObj name="Worksheet" r:id="rId4" imgW="6029376" imgH="1742949" progId="Excel.Sheet.8">
                  <p:embed/>
                  <p:pic>
                    <p:nvPicPr>
                      <p:cNvPr id="0" name=""/>
                      <p:cNvPicPr>
                        <a:picLocks noGrp="1" noChangeArrowheads="1"/>
                      </p:cNvPicPr>
                      <p:nvPr/>
                    </p:nvPicPr>
                    <p:blipFill>
                      <a:blip r:embed="rId5"/>
                      <a:srcRect/>
                      <a:stretch>
                        <a:fillRect/>
                      </a:stretch>
                    </p:blipFill>
                    <p:spPr bwMode="auto">
                      <a:xfrm>
                        <a:off x="114300" y="1646247"/>
                        <a:ext cx="8904288" cy="3063875"/>
                      </a:xfrm>
                      <a:prstGeom prst="rect">
                        <a:avLst/>
                      </a:prstGeom>
                      <a:noFill/>
                      <a:extLst/>
                    </p:spPr>
                  </p:pic>
                </p:oleObj>
              </mc:Fallback>
            </mc:AlternateContent>
          </a:graphicData>
        </a:graphic>
      </p:graphicFrame>
      <p:sp>
        <p:nvSpPr>
          <p:cNvPr id="1037" name="TextBox 8"/>
          <p:cNvSpPr txBox="1">
            <a:spLocks noChangeArrowheads="1"/>
          </p:cNvSpPr>
          <p:nvPr/>
        </p:nvSpPr>
        <p:spPr bwMode="auto">
          <a:xfrm>
            <a:off x="6483350" y="1981205"/>
            <a:ext cx="2286000" cy="1692771"/>
          </a:xfrm>
          <a:prstGeom prst="rect">
            <a:avLst/>
          </a:prstGeom>
          <a:noFill/>
          <a:ln w="9525">
            <a:noFill/>
            <a:miter lim="800000"/>
            <a:headEnd/>
            <a:tailEnd/>
          </a:ln>
        </p:spPr>
        <p:txBody>
          <a:bodyPr lIns="91234" tIns="45617" rIns="91234" bIns="45617">
            <a:spAutoFit/>
          </a:bodyPr>
          <a:lstStyle/>
          <a:p>
            <a:r>
              <a:rPr lang="en-US" sz="1400" dirty="0"/>
              <a:t>Lapse $0</a:t>
            </a:r>
          </a:p>
          <a:p>
            <a:endParaRPr lang="en-US" sz="1600" dirty="0"/>
          </a:p>
          <a:p>
            <a:r>
              <a:rPr lang="en-US" sz="1400" dirty="0"/>
              <a:t>Projected Expenditure</a:t>
            </a:r>
          </a:p>
          <a:p>
            <a:r>
              <a:rPr lang="en-US" sz="1400" dirty="0"/>
              <a:t>$141,000</a:t>
            </a:r>
          </a:p>
          <a:p>
            <a:endParaRPr lang="en-US" sz="1400" dirty="0"/>
          </a:p>
          <a:p>
            <a:r>
              <a:rPr lang="en-US" sz="1400" dirty="0"/>
              <a:t>Expended $ 81,000</a:t>
            </a:r>
          </a:p>
          <a:p>
            <a:endParaRPr lang="en-US" dirty="0"/>
          </a:p>
        </p:txBody>
      </p:sp>
      <p:sp>
        <p:nvSpPr>
          <p:cNvPr id="18" name="Rectangle 17"/>
          <p:cNvSpPr/>
          <p:nvPr/>
        </p:nvSpPr>
        <p:spPr>
          <a:xfrm>
            <a:off x="6324600" y="2057400"/>
            <a:ext cx="158750" cy="1412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9" name="Rectangle 18"/>
          <p:cNvSpPr/>
          <p:nvPr/>
        </p:nvSpPr>
        <p:spPr>
          <a:xfrm>
            <a:off x="6318250" y="2525713"/>
            <a:ext cx="158750" cy="141287"/>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0" name="Rectangle 19"/>
          <p:cNvSpPr/>
          <p:nvPr/>
        </p:nvSpPr>
        <p:spPr>
          <a:xfrm>
            <a:off x="6323013" y="3124200"/>
            <a:ext cx="153987" cy="15240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grpSp>
        <p:nvGrpSpPr>
          <p:cNvPr id="3" name="Group 20"/>
          <p:cNvGrpSpPr>
            <a:grpSpLocks/>
          </p:cNvGrpSpPr>
          <p:nvPr/>
        </p:nvGrpSpPr>
        <p:grpSpPr bwMode="auto">
          <a:xfrm>
            <a:off x="346030" y="6135687"/>
            <a:ext cx="8382000" cy="381000"/>
            <a:chOff x="457200" y="6019800"/>
            <a:chExt cx="8382000" cy="381000"/>
          </a:xfrm>
        </p:grpSpPr>
        <p:pic>
          <p:nvPicPr>
            <p:cNvPr id="1045" name="Picture 25" descr="red bottom banner"/>
            <p:cNvPicPr>
              <a:picLocks noChangeAspect="1" noChangeArrowheads="1"/>
            </p:cNvPicPr>
            <p:nvPr/>
          </p:nvPicPr>
          <p:blipFill>
            <a:blip r:embed="rId6"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5" name="Rectangle 24"/>
            <p:cNvSpPr/>
            <p:nvPr/>
          </p:nvSpPr>
          <p:spPr>
            <a:xfrm>
              <a:off x="457200" y="6019800"/>
              <a:ext cx="1954381"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18 Nov 2016</a:t>
              </a:r>
              <a:endParaRPr lang="en-US" dirty="0">
                <a:solidFill>
                  <a:schemeClr val="bg1"/>
                </a:solidFill>
                <a:latin typeface="Times New Roman" pitchFamily="18" charset="0"/>
                <a:cs typeface="Times New Roman" pitchFamily="18" charset="0"/>
              </a:endParaRPr>
            </a:p>
          </p:txBody>
        </p:sp>
      </p:grpSp>
      <p:sp>
        <p:nvSpPr>
          <p:cNvPr id="1042" name="TextBox 23"/>
          <p:cNvSpPr txBox="1">
            <a:spLocks noChangeArrowheads="1"/>
          </p:cNvSpPr>
          <p:nvPr/>
        </p:nvSpPr>
        <p:spPr bwMode="auto">
          <a:xfrm>
            <a:off x="1219200" y="5419750"/>
            <a:ext cx="1447800" cy="307975"/>
          </a:xfrm>
          <a:prstGeom prst="rect">
            <a:avLst/>
          </a:prstGeom>
          <a:noFill/>
          <a:ln w="9525">
            <a:noFill/>
            <a:miter lim="800000"/>
            <a:headEnd/>
            <a:tailEnd/>
          </a:ln>
        </p:spPr>
        <p:txBody>
          <a:bodyPr lIns="91234" tIns="45617" rIns="91234" bIns="45617">
            <a:spAutoFit/>
          </a:bodyPr>
          <a:lstStyle/>
          <a:p>
            <a:r>
              <a:rPr lang="en-US" sz="1400" dirty="0"/>
              <a:t>115 Claimants</a:t>
            </a:r>
          </a:p>
        </p:txBody>
      </p:sp>
      <p:sp>
        <p:nvSpPr>
          <p:cNvPr id="1043" name="Rectangle 25"/>
          <p:cNvSpPr>
            <a:spLocks noChangeArrowheads="1"/>
          </p:cNvSpPr>
          <p:nvPr/>
        </p:nvSpPr>
        <p:spPr bwMode="auto">
          <a:xfrm>
            <a:off x="2896268" y="5419730"/>
            <a:ext cx="1218123" cy="307569"/>
          </a:xfrm>
          <a:prstGeom prst="rect">
            <a:avLst/>
          </a:prstGeom>
          <a:noFill/>
          <a:ln w="9525">
            <a:noFill/>
            <a:miter lim="800000"/>
            <a:headEnd/>
            <a:tailEnd/>
          </a:ln>
        </p:spPr>
        <p:txBody>
          <a:bodyPr wrap="none" lIns="91234" tIns="45617" rIns="91234" bIns="45617">
            <a:spAutoFit/>
          </a:bodyPr>
          <a:lstStyle/>
          <a:p>
            <a:r>
              <a:rPr lang="en-US" sz="1400" dirty="0"/>
              <a:t>116 Claimants</a:t>
            </a:r>
          </a:p>
        </p:txBody>
      </p:sp>
      <p:sp>
        <p:nvSpPr>
          <p:cNvPr id="1044" name="Rectangle 26"/>
          <p:cNvSpPr>
            <a:spLocks noChangeArrowheads="1"/>
          </p:cNvSpPr>
          <p:nvPr/>
        </p:nvSpPr>
        <p:spPr bwMode="auto">
          <a:xfrm>
            <a:off x="4380391" y="5410224"/>
            <a:ext cx="1258197" cy="523012"/>
          </a:xfrm>
          <a:prstGeom prst="rect">
            <a:avLst/>
          </a:prstGeom>
          <a:noFill/>
          <a:ln w="9525">
            <a:noFill/>
            <a:miter lim="800000"/>
            <a:headEnd/>
            <a:tailEnd/>
          </a:ln>
        </p:spPr>
        <p:txBody>
          <a:bodyPr wrap="none" lIns="91234" tIns="45617" rIns="91234" bIns="45617">
            <a:spAutoFit/>
          </a:bodyPr>
          <a:lstStyle/>
          <a:p>
            <a:pPr algn="ctr"/>
            <a:r>
              <a:rPr lang="en-US" sz="1400" dirty="0"/>
              <a:t>118 Claimants </a:t>
            </a:r>
            <a:br>
              <a:rPr lang="en-US" sz="1400" dirty="0"/>
            </a:br>
            <a:endParaRPr lang="en-US" sz="1400" dirty="0"/>
          </a:p>
        </p:txBody>
      </p:sp>
      <p:sp>
        <p:nvSpPr>
          <p:cNvPr id="5" name="TextBox 4"/>
          <p:cNvSpPr txBox="1"/>
          <p:nvPr/>
        </p:nvSpPr>
        <p:spPr>
          <a:xfrm>
            <a:off x="1304925" y="5177909"/>
            <a:ext cx="1219200" cy="369332"/>
          </a:xfrm>
          <a:prstGeom prst="rect">
            <a:avLst/>
          </a:prstGeom>
          <a:noFill/>
        </p:spPr>
        <p:txBody>
          <a:bodyPr wrap="square" lIns="91234" tIns="45617" rIns="91234" bIns="45617" rtlCol="0">
            <a:spAutoFit/>
          </a:bodyPr>
          <a:lstStyle/>
          <a:p>
            <a:r>
              <a:rPr lang="en-US" dirty="0" smtClean="0"/>
              <a:t>FY 14-15</a:t>
            </a:r>
            <a:endParaRPr lang="en-US" dirty="0"/>
          </a:p>
        </p:txBody>
      </p:sp>
      <p:sp>
        <p:nvSpPr>
          <p:cNvPr id="6" name="Rectangle 5"/>
          <p:cNvSpPr/>
          <p:nvPr/>
        </p:nvSpPr>
        <p:spPr>
          <a:xfrm>
            <a:off x="3021242" y="5177909"/>
            <a:ext cx="993767" cy="369124"/>
          </a:xfrm>
          <a:prstGeom prst="rect">
            <a:avLst/>
          </a:prstGeom>
        </p:spPr>
        <p:txBody>
          <a:bodyPr wrap="none" lIns="91234" tIns="45617" rIns="91234" bIns="45617">
            <a:spAutoFit/>
          </a:bodyPr>
          <a:lstStyle/>
          <a:p>
            <a:r>
              <a:rPr lang="en-US" dirty="0" smtClean="0"/>
              <a:t>FY 15-16</a:t>
            </a:r>
            <a:endParaRPr lang="en-US" dirty="0"/>
          </a:p>
        </p:txBody>
      </p:sp>
      <p:sp>
        <p:nvSpPr>
          <p:cNvPr id="7" name="Rectangle 6"/>
          <p:cNvSpPr/>
          <p:nvPr/>
        </p:nvSpPr>
        <p:spPr>
          <a:xfrm>
            <a:off x="4537040" y="5162550"/>
            <a:ext cx="993767" cy="369124"/>
          </a:xfrm>
          <a:prstGeom prst="rect">
            <a:avLst/>
          </a:prstGeom>
        </p:spPr>
        <p:txBody>
          <a:bodyPr wrap="none" lIns="91234" tIns="45617" rIns="91234" bIns="45617">
            <a:spAutoFit/>
          </a:bodyPr>
          <a:lstStyle/>
          <a:p>
            <a:r>
              <a:rPr lang="en-US" dirty="0" smtClean="0"/>
              <a:t>FY 16-17</a:t>
            </a:r>
            <a:endParaRPr lang="en-US" dirty="0"/>
          </a:p>
        </p:txBody>
      </p:sp>
    </p:spTree>
    <p:extLst>
      <p:ext uri="{BB962C8B-B14F-4D97-AF65-F5344CB8AC3E}">
        <p14:creationId xmlns:p14="http://schemas.microsoft.com/office/powerpoint/2010/main" val="293486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noGrp="1"/>
          </p:cNvGrpSpPr>
          <p:nvPr/>
        </p:nvGrpSpPr>
        <p:grpSpPr bwMode="auto">
          <a:xfrm>
            <a:off x="609600" y="141772"/>
            <a:ext cx="8229600" cy="84885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504203"/>
              <a:ext cx="5791200" cy="306044"/>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AMPUTEE &amp; PARALYZED VETERANS PENSION</a:t>
              </a:r>
            </a:p>
          </p:txBody>
        </p:sp>
      </p:grpSp>
      <p:grpSp>
        <p:nvGrpSpPr>
          <p:cNvPr id="8" name="Group 20"/>
          <p:cNvGrpSpPr>
            <a:grpSpLocks/>
          </p:cNvGrpSpPr>
          <p:nvPr/>
        </p:nvGrpSpPr>
        <p:grpSpPr bwMode="auto">
          <a:xfrm>
            <a:off x="304800" y="6248400"/>
            <a:ext cx="8534400" cy="381000"/>
            <a:chOff x="304800" y="6019800"/>
            <a:chExt cx="8534400" cy="381000"/>
          </a:xfrm>
        </p:grpSpPr>
        <p:pic>
          <p:nvPicPr>
            <p:cNvPr id="9"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2" name="Rectangle 11"/>
            <p:cNvSpPr/>
            <p:nvPr/>
          </p:nvSpPr>
          <p:spPr>
            <a:xfrm>
              <a:off x="457200" y="6019800"/>
              <a:ext cx="1954381"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18 Nov 2016</a:t>
              </a:r>
              <a:endParaRPr lang="en-US" dirty="0">
                <a:solidFill>
                  <a:schemeClr val="bg1"/>
                </a:solidFill>
                <a:latin typeface="Times New Roman" pitchFamily="18" charset="0"/>
                <a:cs typeface="Times New Roman" pitchFamily="18" charset="0"/>
              </a:endParaRPr>
            </a:p>
          </p:txBody>
        </p:sp>
      </p:grpSp>
      <p:graphicFrame>
        <p:nvGraphicFramePr>
          <p:cNvPr id="14" name="Chart 13"/>
          <p:cNvGraphicFramePr>
            <a:graphicFrameLocks/>
          </p:cNvGraphicFramePr>
          <p:nvPr>
            <p:extLst>
              <p:ext uri="{D42A27DB-BD31-4B8C-83A1-F6EECF244321}">
                <p14:modId xmlns:p14="http://schemas.microsoft.com/office/powerpoint/2010/main" val="4001306"/>
              </p:ext>
            </p:extLst>
          </p:nvPr>
        </p:nvGraphicFramePr>
        <p:xfrm>
          <a:off x="176213" y="895350"/>
          <a:ext cx="8791575" cy="5067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886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4" cstate="print"/>
          <a:srcRect/>
          <a:stretch>
            <a:fillRect/>
          </a:stretch>
        </p:blipFill>
        <p:spPr bwMode="auto">
          <a:xfrm>
            <a:off x="455613" y="381000"/>
            <a:ext cx="8232775" cy="649288"/>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5" cstate="print"/>
          <a:srcRect/>
          <a:stretch>
            <a:fillRect/>
          </a:stretch>
        </p:blipFill>
        <p:spPr bwMode="auto">
          <a:xfrm>
            <a:off x="457200" y="5946800"/>
            <a:ext cx="8382000" cy="377825"/>
          </a:xfrm>
          <a:prstGeom prst="rect">
            <a:avLst/>
          </a:prstGeom>
          <a:noFill/>
          <a:ln w="9525">
            <a:noFill/>
            <a:miter lim="800000"/>
            <a:headEnd/>
            <a:tailEnd/>
          </a:ln>
        </p:spPr>
      </p:pic>
      <p:sp>
        <p:nvSpPr>
          <p:cNvPr id="3077"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3078"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3079"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3080"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3081"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309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EDUCATIONAL GRATUITY</a:t>
              </a:r>
            </a:p>
          </p:txBody>
        </p:sp>
      </p:grpSp>
      <p:sp>
        <p:nvSpPr>
          <p:cNvPr id="3084"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lIns="91234" tIns="45617" rIns="91234" bIns="45617">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309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3098" name="Rectangle 19"/>
            <p:cNvSpPr>
              <a:spLocks noChangeArrowheads="1"/>
            </p:cNvSpPr>
            <p:nvPr/>
          </p:nvSpPr>
          <p:spPr bwMode="auto">
            <a:xfrm>
              <a:off x="457200" y="6019800"/>
              <a:ext cx="2012089" cy="369332"/>
            </a:xfrm>
            <a:prstGeom prst="rect">
              <a:avLst/>
            </a:prstGeom>
            <a:noFill/>
            <a:ln w="9525">
              <a:noFill/>
              <a:miter lim="800000"/>
              <a:headEnd/>
              <a:tailEnd/>
            </a:ln>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p:txBody>
        </p:sp>
      </p:grpSp>
      <p:graphicFrame>
        <p:nvGraphicFramePr>
          <p:cNvPr id="3074" name="Content Placeholder 3"/>
          <p:cNvGraphicFramePr>
            <a:graphicFrameLocks noGrp="1"/>
          </p:cNvGraphicFramePr>
          <p:nvPr>
            <p:extLst>
              <p:ext uri="{D42A27DB-BD31-4B8C-83A1-F6EECF244321}">
                <p14:modId xmlns:p14="http://schemas.microsoft.com/office/powerpoint/2010/main" val="658146875"/>
              </p:ext>
            </p:extLst>
          </p:nvPr>
        </p:nvGraphicFramePr>
        <p:xfrm>
          <a:off x="304800" y="1819288"/>
          <a:ext cx="7799388" cy="2570163"/>
        </p:xfrm>
        <a:graphic>
          <a:graphicData uri="http://schemas.openxmlformats.org/presentationml/2006/ole">
            <mc:AlternateContent xmlns:mc="http://schemas.openxmlformats.org/markup-compatibility/2006">
              <mc:Choice xmlns:v="urn:schemas-microsoft-com:vml" Requires="v">
                <p:oleObj spid="_x0000_s10247" name="Worksheet" r:id="rId6" imgW="6534049" imgH="1333622" progId="Excel.Sheet.8">
                  <p:embed/>
                </p:oleObj>
              </mc:Choice>
              <mc:Fallback>
                <p:oleObj name="Worksheet" r:id="rId6" imgW="6534049" imgH="1333622" progId="Excel.Sheet.8">
                  <p:embed/>
                  <p:pic>
                    <p:nvPicPr>
                      <p:cNvPr id="0" name=""/>
                      <p:cNvPicPr>
                        <a:picLocks noGrp="1" noChangeArrowheads="1"/>
                      </p:cNvPicPr>
                      <p:nvPr/>
                    </p:nvPicPr>
                    <p:blipFill>
                      <a:blip r:embed="rId7"/>
                      <a:srcRect/>
                      <a:stretch>
                        <a:fillRect/>
                      </a:stretch>
                    </p:blipFill>
                    <p:spPr bwMode="auto">
                      <a:xfrm>
                        <a:off x="304800" y="1819288"/>
                        <a:ext cx="7799388" cy="2570163"/>
                      </a:xfrm>
                      <a:prstGeom prst="rect">
                        <a:avLst/>
                      </a:prstGeom>
                      <a:noFill/>
                      <a:ln w="9525">
                        <a:solidFill>
                          <a:srgbClr val="FFFFFF"/>
                        </a:solidFill>
                        <a:miter lim="800000"/>
                        <a:headEnd/>
                        <a:tailEnd/>
                      </a:ln>
                      <a:extLst/>
                    </p:spPr>
                  </p:pic>
                </p:oleObj>
              </mc:Fallback>
            </mc:AlternateContent>
          </a:graphicData>
        </a:graphic>
      </p:graphicFrame>
      <p:sp>
        <p:nvSpPr>
          <p:cNvPr id="22" name="Title 1"/>
          <p:cNvSpPr txBox="1">
            <a:spLocks/>
          </p:cNvSpPr>
          <p:nvPr/>
        </p:nvSpPr>
        <p:spPr bwMode="auto">
          <a:xfrm>
            <a:off x="457200" y="1066800"/>
            <a:ext cx="8229600" cy="792163"/>
          </a:xfrm>
          <a:prstGeom prst="rect">
            <a:avLst/>
          </a:prstGeom>
          <a:noFill/>
          <a:ln w="9525">
            <a:noFill/>
            <a:miter lim="800000"/>
            <a:headEnd/>
            <a:tailEnd/>
          </a:ln>
        </p:spPr>
        <p:txBody>
          <a:bodyPr lIns="91234" tIns="45617" rIns="91234" bIns="45617" anchor="ctr">
            <a:normAutofit/>
          </a:bodyPr>
          <a:lstStyle/>
          <a:p>
            <a:pPr algn="ctr">
              <a:defRPr/>
            </a:pPr>
            <a:r>
              <a:rPr lang="en-US" sz="4400" dirty="0">
                <a:latin typeface="+mj-lt"/>
                <a:ea typeface="+mj-ea"/>
                <a:cs typeface="+mj-cs"/>
              </a:rPr>
              <a:t>$101,000</a:t>
            </a:r>
          </a:p>
        </p:txBody>
      </p:sp>
      <p:sp>
        <p:nvSpPr>
          <p:cNvPr id="3087" name="TextBox 4"/>
          <p:cNvSpPr txBox="1">
            <a:spLocks noChangeArrowheads="1"/>
          </p:cNvSpPr>
          <p:nvPr/>
        </p:nvSpPr>
        <p:spPr bwMode="auto">
          <a:xfrm>
            <a:off x="1295400" y="5498068"/>
            <a:ext cx="1739900" cy="369332"/>
          </a:xfrm>
          <a:prstGeom prst="rect">
            <a:avLst/>
          </a:prstGeom>
          <a:noFill/>
          <a:ln w="9525">
            <a:noFill/>
            <a:miter lim="800000"/>
            <a:headEnd/>
            <a:tailEnd/>
          </a:ln>
        </p:spPr>
        <p:txBody>
          <a:bodyPr wrap="square" lIns="91234" tIns="45617" rIns="91234" bIns="45617">
            <a:spAutoFit/>
          </a:bodyPr>
          <a:lstStyle/>
          <a:p>
            <a:pPr algn="ctr"/>
            <a:r>
              <a:rPr lang="en-US" dirty="0" smtClean="0">
                <a:latin typeface="Calibri" pitchFamily="34" charset="0"/>
              </a:rPr>
              <a:t>186 </a:t>
            </a:r>
            <a:r>
              <a:rPr lang="en-US" dirty="0">
                <a:latin typeface="Calibri" pitchFamily="34" charset="0"/>
              </a:rPr>
              <a:t>Claimants</a:t>
            </a:r>
          </a:p>
        </p:txBody>
      </p:sp>
      <p:sp>
        <p:nvSpPr>
          <p:cNvPr id="3088" name="TextBox 5"/>
          <p:cNvSpPr txBox="1">
            <a:spLocks noChangeArrowheads="1"/>
          </p:cNvSpPr>
          <p:nvPr/>
        </p:nvSpPr>
        <p:spPr bwMode="auto">
          <a:xfrm>
            <a:off x="3352800" y="5486407"/>
            <a:ext cx="1524000" cy="369887"/>
          </a:xfrm>
          <a:prstGeom prst="rect">
            <a:avLst/>
          </a:prstGeom>
          <a:noFill/>
          <a:ln w="9525">
            <a:noFill/>
            <a:miter lim="800000"/>
            <a:headEnd/>
            <a:tailEnd/>
          </a:ln>
        </p:spPr>
        <p:txBody>
          <a:bodyPr lIns="91234" tIns="45617" rIns="91234" bIns="45617">
            <a:spAutoFit/>
          </a:bodyPr>
          <a:lstStyle/>
          <a:p>
            <a:pPr algn="ctr"/>
            <a:r>
              <a:rPr lang="en-US" dirty="0" smtClean="0">
                <a:latin typeface="Calibri" pitchFamily="34" charset="0"/>
              </a:rPr>
              <a:t>134 </a:t>
            </a:r>
            <a:r>
              <a:rPr lang="en-US" dirty="0">
                <a:latin typeface="Calibri" pitchFamily="34" charset="0"/>
              </a:rPr>
              <a:t>Claimants</a:t>
            </a:r>
          </a:p>
        </p:txBody>
      </p:sp>
      <p:sp>
        <p:nvSpPr>
          <p:cNvPr id="3089" name="TextBox 6"/>
          <p:cNvSpPr txBox="1">
            <a:spLocks noChangeArrowheads="1"/>
          </p:cNvSpPr>
          <p:nvPr/>
        </p:nvSpPr>
        <p:spPr bwMode="auto">
          <a:xfrm>
            <a:off x="5257800" y="5486400"/>
            <a:ext cx="2743200" cy="369332"/>
          </a:xfrm>
          <a:prstGeom prst="rect">
            <a:avLst/>
          </a:prstGeom>
          <a:noFill/>
          <a:ln w="9525">
            <a:noFill/>
            <a:miter lim="800000"/>
            <a:headEnd/>
            <a:tailEnd/>
          </a:ln>
        </p:spPr>
        <p:txBody>
          <a:bodyPr wrap="square" lIns="91234" tIns="45617" rIns="91234" bIns="45617">
            <a:spAutoFit/>
          </a:bodyPr>
          <a:lstStyle/>
          <a:p>
            <a:pPr algn="ctr"/>
            <a:r>
              <a:rPr lang="en-US" dirty="0" smtClean="0">
                <a:latin typeface="Calibri" pitchFamily="34" charset="0"/>
              </a:rPr>
              <a:t>100 Claimants Projected</a:t>
            </a:r>
            <a:endParaRPr lang="en-US" dirty="0">
              <a:latin typeface="Calibri" pitchFamily="34" charset="0"/>
            </a:endParaRPr>
          </a:p>
        </p:txBody>
      </p:sp>
      <p:sp>
        <p:nvSpPr>
          <p:cNvPr id="3090" name="TextBox 9"/>
          <p:cNvSpPr txBox="1">
            <a:spLocks noChangeArrowheads="1"/>
          </p:cNvSpPr>
          <p:nvPr/>
        </p:nvSpPr>
        <p:spPr bwMode="auto">
          <a:xfrm>
            <a:off x="6934200" y="2209825"/>
            <a:ext cx="2057400" cy="1246287"/>
          </a:xfrm>
          <a:prstGeom prst="rect">
            <a:avLst/>
          </a:prstGeom>
          <a:noFill/>
          <a:ln w="9525">
            <a:noFill/>
            <a:miter lim="800000"/>
            <a:headEnd/>
            <a:tailEnd/>
          </a:ln>
        </p:spPr>
        <p:txBody>
          <a:bodyPr wrap="square" lIns="91234" tIns="45617" rIns="91234" bIns="45617">
            <a:spAutoFit/>
          </a:bodyPr>
          <a:lstStyle/>
          <a:p>
            <a:r>
              <a:rPr lang="en-US" sz="1100" dirty="0"/>
              <a:t>Lapse $0</a:t>
            </a:r>
            <a:br>
              <a:rPr lang="en-US" sz="1100" dirty="0"/>
            </a:br>
            <a:endParaRPr lang="en-US" dirty="0"/>
          </a:p>
          <a:p>
            <a:r>
              <a:rPr lang="en-US" sz="1100" dirty="0"/>
              <a:t>Projected Expenditure   $ 51,991</a:t>
            </a:r>
          </a:p>
          <a:p>
            <a:endParaRPr lang="en-US" sz="1200" dirty="0"/>
          </a:p>
          <a:p>
            <a:endParaRPr lang="en-US" sz="1200" dirty="0"/>
          </a:p>
          <a:p>
            <a:r>
              <a:rPr lang="en-US" sz="1100" dirty="0"/>
              <a:t>Expended $  49,008.50</a:t>
            </a:r>
          </a:p>
        </p:txBody>
      </p:sp>
      <p:sp>
        <p:nvSpPr>
          <p:cNvPr id="29" name="Rectangle 28"/>
          <p:cNvSpPr/>
          <p:nvPr/>
        </p:nvSpPr>
        <p:spPr>
          <a:xfrm>
            <a:off x="6781800" y="3264694"/>
            <a:ext cx="1524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a:p>
        </p:txBody>
      </p:sp>
      <p:sp>
        <p:nvSpPr>
          <p:cNvPr id="30" name="Rectangle 29"/>
          <p:cNvSpPr/>
          <p:nvPr/>
        </p:nvSpPr>
        <p:spPr>
          <a:xfrm>
            <a:off x="6781800" y="2731294"/>
            <a:ext cx="152400" cy="15240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r>
              <a:rPr lang="en-US" dirty="0"/>
              <a:t>                     </a:t>
            </a:r>
          </a:p>
        </p:txBody>
      </p:sp>
      <p:sp>
        <p:nvSpPr>
          <p:cNvPr id="31" name="Rectangle 30"/>
          <p:cNvSpPr/>
          <p:nvPr/>
        </p:nvSpPr>
        <p:spPr>
          <a:xfrm>
            <a:off x="6781800" y="2274094"/>
            <a:ext cx="152400" cy="15240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r>
              <a:rPr lang="en-US" dirty="0"/>
              <a:t>         </a:t>
            </a:r>
          </a:p>
        </p:txBody>
      </p:sp>
      <p:sp>
        <p:nvSpPr>
          <p:cNvPr id="3094" name="TextBox 27"/>
          <p:cNvSpPr txBox="1">
            <a:spLocks noChangeArrowheads="1"/>
          </p:cNvSpPr>
          <p:nvPr/>
        </p:nvSpPr>
        <p:spPr bwMode="auto">
          <a:xfrm>
            <a:off x="6931033" y="3652844"/>
            <a:ext cx="2060575" cy="276791"/>
          </a:xfrm>
          <a:prstGeom prst="rect">
            <a:avLst/>
          </a:prstGeom>
          <a:noFill/>
          <a:ln w="9525">
            <a:noFill/>
            <a:miter lim="800000"/>
            <a:headEnd/>
            <a:tailEnd/>
          </a:ln>
        </p:spPr>
        <p:txBody>
          <a:bodyPr wrap="square" lIns="91234" tIns="45617" rIns="91234" bIns="45617">
            <a:spAutoFit/>
          </a:bodyPr>
          <a:lstStyle/>
          <a:p>
            <a:pPr algn="ctr"/>
            <a:r>
              <a:rPr lang="en-US" sz="1200" dirty="0"/>
              <a:t>137 Claimants on the program</a:t>
            </a:r>
          </a:p>
        </p:txBody>
      </p:sp>
    </p:spTree>
    <p:extLst>
      <p:ext uri="{BB962C8B-B14F-4D97-AF65-F5344CB8AC3E}">
        <p14:creationId xmlns:p14="http://schemas.microsoft.com/office/powerpoint/2010/main" val="2305343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57200" y="5946800"/>
            <a:ext cx="8382000" cy="377825"/>
          </a:xfrm>
          <a:prstGeom prst="rect">
            <a:avLst/>
          </a:prstGeom>
          <a:noFill/>
          <a:ln w="9525">
            <a:noFill/>
            <a:miter lim="800000"/>
            <a:headEnd/>
            <a:tailEnd/>
          </a:ln>
        </p:spPr>
      </p:pic>
      <p:sp>
        <p:nvSpPr>
          <p:cNvPr id="4101"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4102"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4103"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4104"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4105"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VETERANS TAX EXEMPTION PROGRAM</a:t>
              </a:r>
            </a:p>
          </p:txBody>
        </p:sp>
      </p:grpSp>
      <p:sp>
        <p:nvSpPr>
          <p:cNvPr id="4108"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lIns="91234" tIns="45617" rIns="91234" bIns="45617">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19800"/>
              <a:ext cx="201208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p:txBody>
        </p:sp>
      </p:grpSp>
      <p:graphicFrame>
        <p:nvGraphicFramePr>
          <p:cNvPr id="4098" name="Chart 5"/>
          <p:cNvGraphicFramePr>
            <a:graphicFrameLocks/>
          </p:cNvGraphicFramePr>
          <p:nvPr>
            <p:extLst>
              <p:ext uri="{D42A27DB-BD31-4B8C-83A1-F6EECF244321}">
                <p14:modId xmlns:p14="http://schemas.microsoft.com/office/powerpoint/2010/main" val="2834805737"/>
              </p:ext>
            </p:extLst>
          </p:nvPr>
        </p:nvGraphicFramePr>
        <p:xfrm>
          <a:off x="381000" y="1143000"/>
          <a:ext cx="8648700" cy="4616450"/>
        </p:xfrm>
        <a:graphic>
          <a:graphicData uri="http://schemas.openxmlformats.org/presentationml/2006/ole">
            <mc:AlternateContent xmlns:mc="http://schemas.openxmlformats.org/markup-compatibility/2006">
              <mc:Choice xmlns:v="urn:schemas-microsoft-com:vml" Requires="v">
                <p:oleObj spid="_x0000_s11271" name="Worksheet" r:id="rId5" imgW="7724657" imgH="3000380" progId="Excel.Sheet.8">
                  <p:embed/>
                </p:oleObj>
              </mc:Choice>
              <mc:Fallback>
                <p:oleObj name="Worksheet" r:id="rId5" imgW="7724657" imgH="3000380" progId="Excel.Sheet.8">
                  <p:embed/>
                  <p:pic>
                    <p:nvPicPr>
                      <p:cNvPr id="0" name=""/>
                      <p:cNvPicPr>
                        <a:picLocks noChangeArrowheads="1"/>
                      </p:cNvPicPr>
                      <p:nvPr/>
                    </p:nvPicPr>
                    <p:blipFill>
                      <a:blip r:embed="rId6"/>
                      <a:srcRect/>
                      <a:stretch>
                        <a:fillRect/>
                      </a:stretch>
                    </p:blipFill>
                    <p:spPr bwMode="auto">
                      <a:xfrm>
                        <a:off x="381000" y="1143000"/>
                        <a:ext cx="8648700" cy="4616450"/>
                      </a:xfrm>
                      <a:prstGeom prst="rect">
                        <a:avLst/>
                      </a:prstGeom>
                      <a:noFill/>
                    </p:spPr>
                  </p:pic>
                </p:oleObj>
              </mc:Fallback>
            </mc:AlternateContent>
          </a:graphicData>
        </a:graphic>
      </p:graphicFrame>
    </p:spTree>
    <p:extLst>
      <p:ext uri="{BB962C8B-B14F-4D97-AF65-F5344CB8AC3E}">
        <p14:creationId xmlns:p14="http://schemas.microsoft.com/office/powerpoint/2010/main" val="356001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55613" y="381000"/>
            <a:ext cx="8232775" cy="649288"/>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57200" y="5946800"/>
            <a:ext cx="8382000" cy="377825"/>
          </a:xfrm>
          <a:prstGeom prst="rect">
            <a:avLst/>
          </a:prstGeom>
          <a:noFill/>
          <a:ln w="9525">
            <a:noFill/>
            <a:miter lim="800000"/>
            <a:headEnd/>
            <a:tailEnd/>
          </a:ln>
        </p:spPr>
      </p:pic>
      <p:sp>
        <p:nvSpPr>
          <p:cNvPr id="5125"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5126"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5127"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5128"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5129"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DISABLED VETERANS’ RETX PROGRAM</a:t>
              </a:r>
            </a:p>
          </p:txBody>
        </p:sp>
      </p:grpSp>
      <p:sp>
        <p:nvSpPr>
          <p:cNvPr id="5132"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lIns="91234" tIns="45617" rIns="91234" bIns="45617">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646331"/>
            <a:chOff x="457200" y="6019799"/>
            <a:chExt cx="8382000" cy="646549"/>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19799"/>
              <a:ext cx="2012089" cy="646549"/>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a:p>
              <a:pPr>
                <a:defRPr/>
              </a:pPr>
              <a:r>
                <a:rPr lang="en-US" dirty="0">
                  <a:solidFill>
                    <a:schemeClr val="bg1"/>
                  </a:solidFill>
                  <a:latin typeface="+mn-lt"/>
                  <a:cs typeface="Arial" pitchFamily="34" charset="0"/>
                </a:rPr>
                <a:t> MAY 14</a:t>
              </a:r>
              <a:endParaRPr lang="en-US" dirty="0">
                <a:solidFill>
                  <a:schemeClr val="bg1"/>
                </a:solidFill>
                <a:latin typeface="+mn-lt"/>
              </a:endParaRPr>
            </a:p>
          </p:txBody>
        </p:sp>
      </p:grpSp>
      <p:sp>
        <p:nvSpPr>
          <p:cNvPr id="21" name="TextBox 5"/>
          <p:cNvSpPr txBox="1">
            <a:spLocks noChangeArrowheads="1"/>
          </p:cNvSpPr>
          <p:nvPr/>
        </p:nvSpPr>
        <p:spPr bwMode="auto">
          <a:xfrm>
            <a:off x="381000" y="5562604"/>
            <a:ext cx="8077200" cy="338138"/>
          </a:xfrm>
          <a:prstGeom prst="rect">
            <a:avLst/>
          </a:prstGeom>
          <a:noFill/>
          <a:ln w="9525">
            <a:noFill/>
            <a:miter lim="800000"/>
            <a:headEnd/>
            <a:tailEnd/>
          </a:ln>
        </p:spPr>
        <p:txBody>
          <a:bodyPr lIns="91234" tIns="45617" rIns="91234" bIns="45617">
            <a:spAutoFit/>
          </a:bodyPr>
          <a:lstStyle/>
          <a:p>
            <a:pPr algn="ctr">
              <a:defRPr/>
            </a:pPr>
            <a:r>
              <a:rPr lang="en-US" sz="1600" dirty="0"/>
              <a:t>*339</a:t>
            </a:r>
            <a:r>
              <a:rPr lang="en-US" sz="1400" dirty="0"/>
              <a:t> Applications Received since 1 October 2016</a:t>
            </a:r>
          </a:p>
        </p:txBody>
      </p:sp>
      <p:graphicFrame>
        <p:nvGraphicFramePr>
          <p:cNvPr id="5122" name="Content Placeholder 3"/>
          <p:cNvGraphicFramePr>
            <a:graphicFrameLocks noGrp="1"/>
          </p:cNvGraphicFramePr>
          <p:nvPr>
            <p:extLst>
              <p:ext uri="{D42A27DB-BD31-4B8C-83A1-F6EECF244321}">
                <p14:modId xmlns:p14="http://schemas.microsoft.com/office/powerpoint/2010/main" val="2377629879"/>
              </p:ext>
            </p:extLst>
          </p:nvPr>
        </p:nvGraphicFramePr>
        <p:xfrm>
          <a:off x="284172" y="1030292"/>
          <a:ext cx="8461375" cy="4365625"/>
        </p:xfrm>
        <a:graphic>
          <a:graphicData uri="http://schemas.openxmlformats.org/presentationml/2006/ole">
            <mc:AlternateContent xmlns:mc="http://schemas.openxmlformats.org/markup-compatibility/2006">
              <mc:Choice xmlns:v="urn:schemas-microsoft-com:vml" Requires="v">
                <p:oleObj spid="_x0000_s12295" name="Worksheet" r:id="rId6" imgW="6991311" imgH="2819340" progId="Excel.Sheet.8">
                  <p:embed/>
                </p:oleObj>
              </mc:Choice>
              <mc:Fallback>
                <p:oleObj name="Worksheet" r:id="rId6" imgW="6991311" imgH="2819340" progId="Excel.Sheet.8">
                  <p:embed/>
                  <p:pic>
                    <p:nvPicPr>
                      <p:cNvPr id="0" name=""/>
                      <p:cNvPicPr>
                        <a:picLocks noGrp="1" noChangeArrowheads="1"/>
                      </p:cNvPicPr>
                      <p:nvPr/>
                    </p:nvPicPr>
                    <p:blipFill>
                      <a:blip r:embed="rId7"/>
                      <a:srcRect/>
                      <a:stretch>
                        <a:fillRect/>
                      </a:stretch>
                    </p:blipFill>
                    <p:spPr bwMode="auto">
                      <a:xfrm>
                        <a:off x="284172" y="1030292"/>
                        <a:ext cx="8461375" cy="4365625"/>
                      </a:xfrm>
                      <a:prstGeom prst="rect">
                        <a:avLst/>
                      </a:prstGeom>
                      <a:noFill/>
                    </p:spPr>
                  </p:pic>
                </p:oleObj>
              </mc:Fallback>
            </mc:AlternateContent>
          </a:graphicData>
        </a:graphic>
      </p:graphicFrame>
    </p:spTree>
    <p:extLst>
      <p:ext uri="{BB962C8B-B14F-4D97-AF65-F5344CB8AC3E}">
        <p14:creationId xmlns:p14="http://schemas.microsoft.com/office/powerpoint/2010/main" val="259542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57200" y="5946800"/>
            <a:ext cx="8382000" cy="377825"/>
          </a:xfrm>
          <a:prstGeom prst="rect">
            <a:avLst/>
          </a:prstGeom>
          <a:noFill/>
          <a:ln w="9525">
            <a:noFill/>
            <a:miter lim="800000"/>
            <a:headEnd/>
            <a:tailEnd/>
          </a:ln>
        </p:spPr>
      </p:pic>
      <p:sp>
        <p:nvSpPr>
          <p:cNvPr id="15364"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15365"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15366"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15367"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15368"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PERSIAN GULF VETERANS BENEFIT PROGRAM</a:t>
              </a:r>
            </a:p>
          </p:txBody>
        </p:sp>
      </p:grpSp>
      <p:grpSp>
        <p:nvGrpSpPr>
          <p:cNvPr id="3" name="Group 14"/>
          <p:cNvGrpSpPr>
            <a:grpSpLocks/>
          </p:cNvGrpSpPr>
          <p:nvPr/>
        </p:nvGrpSpPr>
        <p:grpSpPr bwMode="auto">
          <a:xfrm>
            <a:off x="457200" y="6019800"/>
            <a:ext cx="8382000" cy="3810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85775" y="6019800"/>
              <a:ext cx="201208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p:txBody>
        </p:sp>
      </p:grpSp>
      <p:sp>
        <p:nvSpPr>
          <p:cNvPr id="21" name="Text Box 4"/>
          <p:cNvSpPr txBox="1">
            <a:spLocks noChangeArrowheads="1"/>
          </p:cNvSpPr>
          <p:nvPr/>
        </p:nvSpPr>
        <p:spPr bwMode="auto">
          <a:xfrm>
            <a:off x="1600200" y="1343050"/>
            <a:ext cx="6096000" cy="4524305"/>
          </a:xfrm>
          <a:prstGeom prst="rect">
            <a:avLst/>
          </a:prstGeom>
          <a:noFill/>
          <a:ln w="9525">
            <a:noFill/>
            <a:miter lim="800000"/>
            <a:headEnd/>
            <a:tailEnd/>
          </a:ln>
        </p:spPr>
        <p:txBody>
          <a:bodyPr lIns="91225" tIns="45613" rIns="91225" bIns="45613">
            <a:spAutoFit/>
          </a:bodyPr>
          <a:lstStyle/>
          <a:p>
            <a:pPr>
              <a:lnSpc>
                <a:spcPct val="120000"/>
              </a:lnSpc>
              <a:spcBef>
                <a:spcPct val="0"/>
              </a:spcBef>
            </a:pPr>
            <a:r>
              <a:rPr lang="en-US" altLang="en-US" sz="2400" b="1" dirty="0">
                <a:solidFill>
                  <a:srgbClr val="000000"/>
                </a:solidFill>
                <a:latin typeface="Times New Roman" pitchFamily="18" charset="0"/>
              </a:rPr>
              <a:t>Total Applications:  	12,010</a:t>
            </a:r>
          </a:p>
          <a:p>
            <a:pPr>
              <a:lnSpc>
                <a:spcPct val="120000"/>
              </a:lnSpc>
              <a:spcBef>
                <a:spcPct val="0"/>
              </a:spcBef>
            </a:pPr>
            <a:endParaRPr lang="en-US" altLang="en-US" sz="2400" b="1" dirty="0">
              <a:solidFill>
                <a:srgbClr val="000000"/>
              </a:solidFill>
              <a:latin typeface="Times New Roman" pitchFamily="18" charset="0"/>
            </a:endParaRPr>
          </a:p>
          <a:p>
            <a:pPr>
              <a:lnSpc>
                <a:spcPct val="120000"/>
              </a:lnSpc>
              <a:spcBef>
                <a:spcPct val="0"/>
              </a:spcBef>
            </a:pPr>
            <a:r>
              <a:rPr lang="en-US" altLang="en-US" sz="2400" b="1" dirty="0">
                <a:latin typeface="Times New Roman" pitchFamily="18" charset="0"/>
              </a:rPr>
              <a:t>Payments Sent:  	9,328</a:t>
            </a:r>
            <a:endParaRPr lang="en-US" altLang="en-US" sz="2400" dirty="0">
              <a:latin typeface="Times New Roman" pitchFamily="18" charset="0"/>
            </a:endParaRPr>
          </a:p>
          <a:p>
            <a:pPr>
              <a:lnSpc>
                <a:spcPct val="120000"/>
              </a:lnSpc>
              <a:spcBef>
                <a:spcPct val="0"/>
              </a:spcBef>
            </a:pPr>
            <a:endParaRPr lang="en-US" altLang="en-US" sz="2400" b="1" dirty="0">
              <a:solidFill>
                <a:srgbClr val="000000"/>
              </a:solidFill>
              <a:latin typeface="Times New Roman" pitchFamily="18" charset="0"/>
            </a:endParaRPr>
          </a:p>
          <a:p>
            <a:pPr>
              <a:lnSpc>
                <a:spcPct val="120000"/>
              </a:lnSpc>
              <a:spcBef>
                <a:spcPct val="0"/>
              </a:spcBef>
            </a:pPr>
            <a:r>
              <a:rPr lang="en-US" altLang="en-US" sz="2400" b="1" dirty="0">
                <a:solidFill>
                  <a:srgbClr val="000000"/>
                </a:solidFill>
                <a:latin typeface="Times New Roman" pitchFamily="18" charset="0"/>
              </a:rPr>
              <a:t>Total Payments:  	</a:t>
            </a:r>
            <a:r>
              <a:rPr lang="en-US" altLang="en-US" sz="2400" b="1" dirty="0">
                <a:latin typeface="Times New Roman" pitchFamily="18" charset="0"/>
              </a:rPr>
              <a:t>$3,957,012.50</a:t>
            </a:r>
            <a:endParaRPr lang="en-US" altLang="en-US" sz="2400" b="1" dirty="0">
              <a:solidFill>
                <a:srgbClr val="000000"/>
              </a:solidFill>
              <a:latin typeface="Times New Roman" pitchFamily="18" charset="0"/>
            </a:endParaRPr>
          </a:p>
          <a:p>
            <a:pPr>
              <a:lnSpc>
                <a:spcPct val="120000"/>
              </a:lnSpc>
              <a:spcBef>
                <a:spcPct val="0"/>
              </a:spcBef>
            </a:pPr>
            <a:endParaRPr lang="en-US" altLang="en-US" sz="2400" b="1" dirty="0">
              <a:solidFill>
                <a:srgbClr val="000000"/>
              </a:solidFill>
              <a:latin typeface="Times New Roman" pitchFamily="18" charset="0"/>
            </a:endParaRPr>
          </a:p>
          <a:p>
            <a:pPr>
              <a:lnSpc>
                <a:spcPct val="120000"/>
              </a:lnSpc>
              <a:spcBef>
                <a:spcPct val="0"/>
              </a:spcBef>
            </a:pPr>
            <a:r>
              <a:rPr lang="en-US" altLang="en-US" sz="2400" b="1" dirty="0">
                <a:solidFill>
                  <a:srgbClr val="000000"/>
                </a:solidFill>
                <a:latin typeface="Times New Roman" pitchFamily="18" charset="0"/>
              </a:rPr>
              <a:t>Average Payment:  	</a:t>
            </a:r>
            <a:r>
              <a:rPr lang="en-US" altLang="en-US" sz="2400" b="1" dirty="0">
                <a:latin typeface="Times New Roman" pitchFamily="18" charset="0"/>
              </a:rPr>
              <a:t>$424.21</a:t>
            </a:r>
            <a:endParaRPr lang="en-US" altLang="en-US" sz="2400" b="1" dirty="0">
              <a:solidFill>
                <a:srgbClr val="000000"/>
              </a:solidFill>
              <a:latin typeface="Times New Roman" pitchFamily="18" charset="0"/>
            </a:endParaRPr>
          </a:p>
          <a:p>
            <a:pPr>
              <a:lnSpc>
                <a:spcPct val="120000"/>
              </a:lnSpc>
              <a:spcBef>
                <a:spcPct val="0"/>
              </a:spcBef>
            </a:pPr>
            <a:endParaRPr lang="en-US" altLang="en-US" sz="2400" b="1" dirty="0">
              <a:solidFill>
                <a:srgbClr val="000000"/>
              </a:solidFill>
              <a:latin typeface="Times New Roman" pitchFamily="18" charset="0"/>
            </a:endParaRPr>
          </a:p>
          <a:p>
            <a:pPr>
              <a:lnSpc>
                <a:spcPct val="120000"/>
              </a:lnSpc>
              <a:spcBef>
                <a:spcPct val="0"/>
              </a:spcBef>
            </a:pPr>
            <a:r>
              <a:rPr lang="en-US" altLang="en-US" sz="2400" b="1" dirty="0">
                <a:solidFill>
                  <a:srgbClr val="000000"/>
                </a:solidFill>
                <a:latin typeface="Times New Roman" pitchFamily="18" charset="0"/>
              </a:rPr>
              <a:t>Average Processing Time:  5.62 days</a:t>
            </a:r>
          </a:p>
          <a:p>
            <a:pPr>
              <a:lnSpc>
                <a:spcPct val="120000"/>
              </a:lnSpc>
              <a:spcBef>
                <a:spcPct val="0"/>
              </a:spcBef>
            </a:pPr>
            <a:r>
              <a:rPr lang="en-US" altLang="en-US" sz="2400" b="1" dirty="0">
                <a:solidFill>
                  <a:srgbClr val="000000"/>
                </a:solidFill>
                <a:latin typeface="Times New Roman" pitchFamily="18" charset="0"/>
              </a:rPr>
              <a:t>					              </a:t>
            </a:r>
          </a:p>
        </p:txBody>
      </p:sp>
    </p:spTree>
    <p:extLst>
      <p:ext uri="{BB962C8B-B14F-4D97-AF65-F5344CB8AC3E}">
        <p14:creationId xmlns:p14="http://schemas.microsoft.com/office/powerpoint/2010/main" val="380904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55613" y="381000"/>
            <a:ext cx="8232775" cy="649288"/>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57200" y="5946800"/>
            <a:ext cx="8382000" cy="377825"/>
          </a:xfrm>
          <a:prstGeom prst="rect">
            <a:avLst/>
          </a:prstGeom>
          <a:noFill/>
          <a:ln w="9525">
            <a:noFill/>
            <a:miter lim="800000"/>
            <a:headEnd/>
            <a:tailEnd/>
          </a:ln>
        </p:spPr>
      </p:pic>
      <p:sp>
        <p:nvSpPr>
          <p:cNvPr id="16388"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Technology</a:t>
            </a:r>
          </a:p>
        </p:txBody>
      </p:sp>
      <p:sp>
        <p:nvSpPr>
          <p:cNvPr id="16389" name="Rectangle 10"/>
          <p:cNvSpPr>
            <a:spLocks noChangeArrowheads="1"/>
          </p:cNvSpPr>
          <p:nvPr/>
        </p:nvSpPr>
        <p:spPr bwMode="auto">
          <a:xfrm>
            <a:off x="37338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People &gt; Processes </a:t>
            </a:r>
          </a:p>
        </p:txBody>
      </p:sp>
      <p:sp>
        <p:nvSpPr>
          <p:cNvPr id="16390"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16391"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16392" name="Rectangle 5"/>
          <p:cNvSpPr>
            <a:spLocks noGrp="1" noChangeArrowheads="1"/>
          </p:cNvSpPr>
          <p:nvPr>
            <p:ph type="ctrTitle"/>
          </p:nvPr>
        </p:nvSpPr>
        <p:spPr>
          <a:xfrm>
            <a:off x="457200" y="457200"/>
            <a:ext cx="5791200" cy="400050"/>
          </a:xfrm>
          <a:noFill/>
        </p:spPr>
        <p:txBody>
          <a:bodyPr>
            <a:spAutoFit/>
          </a:bodyPr>
          <a:lstStyle/>
          <a:p>
            <a:r>
              <a:rPr lang="en-US" sz="2000" b="1">
                <a:solidFill>
                  <a:schemeClr val="bg1"/>
                </a:solidFill>
              </a:rPr>
              <a:t>PERSIAN GULF BONUS PROGRAM SUMMARY</a:t>
            </a:r>
          </a:p>
        </p:txBody>
      </p:sp>
      <p:sp>
        <p:nvSpPr>
          <p:cNvPr id="17" name="Text Box 15"/>
          <p:cNvSpPr txBox="1">
            <a:spLocks noChangeArrowheads="1"/>
          </p:cNvSpPr>
          <p:nvPr/>
        </p:nvSpPr>
        <p:spPr bwMode="auto">
          <a:xfrm>
            <a:off x="457200" y="5943600"/>
            <a:ext cx="1752600" cy="369888"/>
          </a:xfrm>
          <a:prstGeom prst="rect">
            <a:avLst/>
          </a:prstGeom>
          <a:noFill/>
          <a:ln w="9525">
            <a:noFill/>
            <a:miter lim="800000"/>
            <a:headEnd/>
            <a:tailEnd/>
          </a:ln>
        </p:spPr>
        <p:txBody>
          <a:bodyPr lIns="91234" tIns="45617" rIns="91234" bIns="45617"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57200" y="381000"/>
            <a:ext cx="8232775" cy="649288"/>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000" b="1" dirty="0">
                  <a:solidFill>
                    <a:schemeClr val="bg1"/>
                  </a:solidFill>
                  <a:latin typeface="+mj-lt"/>
                  <a:ea typeface="+mj-ea"/>
                  <a:cs typeface="+mj-cs"/>
                </a:rPr>
                <a:t>MILITARY FAMILY RELIEF ASSISTANCE PROGRAM</a:t>
              </a:r>
            </a:p>
          </p:txBody>
        </p:sp>
      </p:grpSp>
      <p:sp>
        <p:nvSpPr>
          <p:cNvPr id="16395" name="TextBox 12"/>
          <p:cNvSpPr txBox="1">
            <a:spLocks noChangeArrowheads="1"/>
          </p:cNvSpPr>
          <p:nvPr/>
        </p:nvSpPr>
        <p:spPr bwMode="auto">
          <a:xfrm>
            <a:off x="381000" y="3962400"/>
            <a:ext cx="2133600" cy="369888"/>
          </a:xfrm>
          <a:prstGeom prst="rect">
            <a:avLst/>
          </a:prstGeom>
          <a:noFill/>
          <a:ln w="9525">
            <a:noFill/>
            <a:miter lim="800000"/>
            <a:headEnd/>
            <a:tailEnd/>
          </a:ln>
        </p:spPr>
        <p:txBody>
          <a:bodyPr lIns="91234" tIns="45617" rIns="91234" bIns="45617">
            <a:spAutoFit/>
          </a:bodyPr>
          <a:lstStyle/>
          <a:p>
            <a:r>
              <a:rPr lang="en-US">
                <a:solidFill>
                  <a:schemeClr val="bg1"/>
                </a:solidFill>
              </a:rPr>
              <a:t>As of 15 Jan 14</a:t>
            </a:r>
          </a:p>
        </p:txBody>
      </p:sp>
      <p:grpSp>
        <p:nvGrpSpPr>
          <p:cNvPr id="3" name="Group 14"/>
          <p:cNvGrpSpPr>
            <a:grpSpLocks/>
          </p:cNvGrpSpPr>
          <p:nvPr/>
        </p:nvGrpSpPr>
        <p:grpSpPr bwMode="auto">
          <a:xfrm>
            <a:off x="457200" y="6019800"/>
            <a:ext cx="8382000" cy="3810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a:solidFill>
                    <a:schemeClr val="bg1"/>
                  </a:solidFill>
                  <a:latin typeface="Verdana" pitchFamily="34" charset="0"/>
                </a:rPr>
                <a:t>  &gt; community &gt; commonwealth </a:t>
              </a:r>
            </a:p>
          </p:txBody>
        </p:sp>
        <p:sp>
          <p:nvSpPr>
            <p:cNvPr id="20" name="Rectangle 19"/>
            <p:cNvSpPr/>
            <p:nvPr/>
          </p:nvSpPr>
          <p:spPr>
            <a:xfrm>
              <a:off x="457200" y="6030913"/>
              <a:ext cx="201208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Nov 2016</a:t>
              </a:r>
              <a:endParaRPr lang="en-US" dirty="0">
                <a:solidFill>
                  <a:schemeClr val="bg1"/>
                </a:solidFill>
                <a:latin typeface="Times New Roman" pitchFamily="18" charset="0"/>
                <a:cs typeface="Times New Roman" pitchFamily="18" charset="0"/>
              </a:endParaRPr>
            </a:p>
          </p:txBody>
        </p:sp>
      </p:grpSp>
      <p:graphicFrame>
        <p:nvGraphicFramePr>
          <p:cNvPr id="22" name="Table 21"/>
          <p:cNvGraphicFramePr>
            <a:graphicFrameLocks noGrp="1"/>
          </p:cNvGraphicFramePr>
          <p:nvPr>
            <p:extLst>
              <p:ext uri="{D42A27DB-BD31-4B8C-83A1-F6EECF244321}">
                <p14:modId xmlns:p14="http://schemas.microsoft.com/office/powerpoint/2010/main" val="833781924"/>
              </p:ext>
            </p:extLst>
          </p:nvPr>
        </p:nvGraphicFramePr>
        <p:xfrm>
          <a:off x="458794" y="1447800"/>
          <a:ext cx="8075612" cy="3810000"/>
        </p:xfrm>
        <a:graphic>
          <a:graphicData uri="http://schemas.openxmlformats.org/drawingml/2006/table">
            <a:tbl>
              <a:tblPr>
                <a:tableStyleId>{2D5ABB26-0587-4C30-8999-92F81FD0307C}</a:tableStyleId>
              </a:tblPr>
              <a:tblGrid>
                <a:gridCol w="6338305"/>
                <a:gridCol w="1737307"/>
              </a:tblGrid>
              <a:tr h="743646">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latin typeface="Arial"/>
                        </a:rPr>
                        <a:t>OVERALL MFRAP CONTRIBUTIONS - FY 2005 THRU </a:t>
                      </a:r>
                      <a:r>
                        <a:rPr lang="en-US" sz="1400" b="1" i="0" u="none" strike="noStrike" dirty="0" smtClean="0">
                          <a:latin typeface="Arial"/>
                        </a:rPr>
                        <a:t>18</a:t>
                      </a:r>
                      <a:r>
                        <a:rPr lang="en-US" sz="1400" b="1" i="0" u="none" strike="noStrike" baseline="0" dirty="0" smtClean="0">
                          <a:latin typeface="Arial"/>
                        </a:rPr>
                        <a:t> November </a:t>
                      </a:r>
                      <a:r>
                        <a:rPr lang="en-US" sz="1400" b="1" i="0" u="none" strike="noStrike" dirty="0" smtClean="0">
                          <a:latin typeface="Arial"/>
                        </a:rPr>
                        <a:t>2016</a:t>
                      </a:r>
                      <a:endParaRPr lang="en-US" sz="1400" b="1" i="0" u="none" strike="noStrike" dirty="0">
                        <a:latin typeface="Arial"/>
                      </a:endParaRPr>
                    </a:p>
                  </a:txBody>
                  <a:tcPr marL="9525" marR="9525" marT="9525" marB="0" anchor="ctr"/>
                </a:tc>
                <a:tc hMerge="1">
                  <a:txBody>
                    <a:bodyPr/>
                    <a:lstStyle/>
                    <a:p>
                      <a:endParaRPr lang="en-US"/>
                    </a:p>
                  </a:txBody>
                  <a:tcPr/>
                </a:tc>
              </a:tr>
              <a:tr h="494392">
                <a:tc>
                  <a:txBody>
                    <a:bodyPr/>
                    <a:lstStyle/>
                    <a:p>
                      <a:pPr algn="l" fontAlgn="ctr"/>
                      <a:r>
                        <a:rPr lang="en-US" sz="1400" b="0" i="0" u="none" strike="noStrike" dirty="0" smtClean="0">
                          <a:latin typeface="Arial"/>
                        </a:rPr>
                        <a:t>TOTAL PRIVATE CONTRIBUTIONS </a:t>
                      </a:r>
                      <a:endParaRPr lang="en-US" sz="1400" b="0" i="0" u="none" strike="noStrike" dirty="0">
                        <a:latin typeface="Arial"/>
                      </a:endParaRPr>
                    </a:p>
                  </a:txBody>
                  <a:tcPr marL="9525" marR="9525" marT="9525" marB="0" anchor="ctr"/>
                </a:tc>
                <a:tc>
                  <a:txBody>
                    <a:bodyPr/>
                    <a:lstStyle/>
                    <a:p>
                      <a:pPr algn="l" fontAlgn="b"/>
                      <a:r>
                        <a:rPr lang="en-US" sz="1400" b="0" i="0" u="none" strike="noStrike" dirty="0">
                          <a:latin typeface="Arial"/>
                        </a:rPr>
                        <a:t> </a:t>
                      </a:r>
                      <a:r>
                        <a:rPr lang="en-US" sz="1400" b="0" i="0" u="none" strike="noStrike" dirty="0" smtClean="0">
                          <a:latin typeface="Arial"/>
                        </a:rPr>
                        <a:t>$      118,113,84</a:t>
                      </a:r>
                      <a:endParaRPr lang="en-US" sz="1400" b="0" i="0" u="none" strike="noStrike" dirty="0">
                        <a:latin typeface="Arial"/>
                      </a:endParaRPr>
                    </a:p>
                  </a:txBody>
                  <a:tcPr marL="9525" marR="9525" marT="9525" marB="0" anchor="ctr"/>
                </a:tc>
              </a:tr>
              <a:tr h="61901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latin typeface="Arial"/>
                        </a:rPr>
                        <a:t>DEPT OF REVENUE - PIT DONATIONS </a:t>
                      </a:r>
                    </a:p>
                  </a:txBody>
                  <a:tcPr marL="9525" marR="9525" marT="9525" marB="0" anchor="ctr"/>
                </a:tc>
                <a:tc>
                  <a:txBody>
                    <a:bodyPr/>
                    <a:lstStyle/>
                    <a:p>
                      <a:pPr algn="l" fontAlgn="b"/>
                      <a:r>
                        <a:rPr lang="en-US" sz="1400" b="0" i="0" u="none" strike="noStrike" dirty="0">
                          <a:latin typeface="Arial"/>
                        </a:rPr>
                        <a:t> </a:t>
                      </a:r>
                      <a:r>
                        <a:rPr lang="en-US" sz="1400" b="0" i="0" u="none" strike="noStrike" dirty="0" smtClean="0">
                          <a:latin typeface="Arial"/>
                        </a:rPr>
                        <a:t>$    1,583,522.52</a:t>
                      </a:r>
                      <a:endParaRPr lang="en-US" sz="1400" b="0" i="0" u="none" strike="noStrike" dirty="0">
                        <a:latin typeface="Arial"/>
                      </a:endParaRPr>
                    </a:p>
                  </a:txBody>
                  <a:tcPr marL="9525" marR="9525" marT="9525" marB="0" anchor="ctr"/>
                </a:tc>
              </a:tr>
              <a:tr h="7074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latin typeface="Arial"/>
                        </a:rPr>
                        <a:t>TOTAL ALL CONTRIBUTIONS - PRIVATE &amp; PIT DONATIONS</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Arial"/>
                        </a:rPr>
                        <a:t> $    1,701,636.36</a:t>
                      </a:r>
                    </a:p>
                    <a:p>
                      <a:pPr algn="l" fontAlgn="b"/>
                      <a:r>
                        <a:rPr lang="en-US" sz="1400" b="0" i="0" u="none" strike="noStrike" dirty="0" smtClean="0">
                          <a:latin typeface="Arial"/>
                        </a:rPr>
                        <a:t>  </a:t>
                      </a:r>
                      <a:endParaRPr lang="en-US" sz="1400" b="0" i="0" u="none" strike="noStrike" dirty="0">
                        <a:latin typeface="Arial"/>
                      </a:endParaRPr>
                    </a:p>
                  </a:txBody>
                  <a:tcPr marL="9525" marR="9525" marT="9525" marB="0" anchor="b"/>
                </a:tc>
              </a:tr>
              <a:tr h="501847">
                <a:tc>
                  <a:txBody>
                    <a:bodyPr/>
                    <a:lstStyle/>
                    <a:p>
                      <a:pPr algn="l" fontAlgn="ctr"/>
                      <a:r>
                        <a:rPr lang="en-US" sz="1400" b="0" i="0" u="none" strike="noStrike" dirty="0">
                          <a:latin typeface="Arial"/>
                        </a:rPr>
                        <a:t>APPROVED GRANT APPLICATION PAYMENTS </a:t>
                      </a:r>
                    </a:p>
                  </a:txBody>
                  <a:tcPr marL="9525" marR="9525" marT="9525" marB="0" anchor="ctr"/>
                </a:tc>
                <a:tc>
                  <a:txBody>
                    <a:bodyPr/>
                    <a:lstStyle/>
                    <a:p>
                      <a:pPr algn="l" fontAlgn="b"/>
                      <a:r>
                        <a:rPr lang="en-US" sz="1400" b="0" i="0" u="none" strike="noStrike" dirty="0">
                          <a:latin typeface="Arial"/>
                        </a:rPr>
                        <a:t> $      </a:t>
                      </a:r>
                      <a:r>
                        <a:rPr lang="en-US" sz="1400" b="0" i="0" u="none" strike="noStrike" dirty="0" smtClean="0">
                          <a:latin typeface="Arial"/>
                        </a:rPr>
                        <a:t> 784,118,86</a:t>
                      </a:r>
                      <a:endParaRPr lang="en-US" sz="1400" b="0" i="0" u="none" strike="noStrike" dirty="0">
                        <a:latin typeface="Arial"/>
                      </a:endParaRPr>
                    </a:p>
                  </a:txBody>
                  <a:tcPr marL="9525" marR="9525" marT="9525" marB="0" anchor="ctr"/>
                </a:tc>
              </a:tr>
              <a:tr h="743646">
                <a:tc>
                  <a:txBody>
                    <a:bodyPr/>
                    <a:lstStyle/>
                    <a:p>
                      <a:pPr algn="l" fontAlgn="ctr"/>
                      <a:r>
                        <a:rPr lang="en-US" sz="1400" b="0" i="0" u="none" strike="noStrike" dirty="0">
                          <a:latin typeface="Arial"/>
                        </a:rPr>
                        <a:t>ACCOUNT BALANCE </a:t>
                      </a:r>
                    </a:p>
                  </a:txBody>
                  <a:tcPr marL="9525" marR="9525" marT="9525" marB="0" anchor="ctr"/>
                </a:tc>
                <a:tc>
                  <a:txBody>
                    <a:bodyPr/>
                    <a:lstStyle/>
                    <a:p>
                      <a:pPr algn="l" fontAlgn="b"/>
                      <a:r>
                        <a:rPr lang="en-US" sz="1400" b="0" i="0" u="none" strike="noStrike" dirty="0">
                          <a:latin typeface="Arial"/>
                        </a:rPr>
                        <a:t> $   </a:t>
                      </a:r>
                      <a:r>
                        <a:rPr lang="en-US" sz="1400" b="0" i="0" u="none" strike="noStrike" baseline="0" dirty="0" smtClean="0">
                          <a:latin typeface="Arial"/>
                        </a:rPr>
                        <a:t>    917,517.50</a:t>
                      </a:r>
                      <a:endParaRPr lang="en-US" sz="1400" b="0" i="0" u="none" strike="noStrike" dirty="0">
                        <a:latin typeface="Arial"/>
                      </a:endParaRPr>
                    </a:p>
                  </a:txBody>
                  <a:tcPr marL="9525" marR="9525" marT="9525" marB="0" anchor="ctr"/>
                </a:tc>
              </a:tr>
            </a:tbl>
          </a:graphicData>
        </a:graphic>
      </p:graphicFrame>
    </p:spTree>
    <p:extLst>
      <p:ext uri="{BB962C8B-B14F-4D97-AF65-F5344CB8AC3E}">
        <p14:creationId xmlns:p14="http://schemas.microsoft.com/office/powerpoint/2010/main" val="298864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9615332"/>
              </p:ext>
            </p:extLst>
          </p:nvPr>
        </p:nvGraphicFramePr>
        <p:xfrm>
          <a:off x="333375" y="1524000"/>
          <a:ext cx="8048625" cy="5440680"/>
        </p:xfrm>
        <a:graphic>
          <a:graphicData uri="http://schemas.openxmlformats.org/drawingml/2006/table">
            <a:tbl>
              <a:tblPr firstRow="1" bandRow="1">
                <a:tableStyleId>{5C22544A-7EE6-4342-B048-85BDC9FD1C3A}</a:tableStyleId>
              </a:tblPr>
              <a:tblGrid>
                <a:gridCol w="6434039"/>
                <a:gridCol w="1614586"/>
              </a:tblGrid>
              <a:tr h="381000">
                <a:tc gridSpan="2">
                  <a:txBody>
                    <a:bodyPr/>
                    <a:lstStyle/>
                    <a:p>
                      <a:pPr algn="ctr"/>
                      <a:r>
                        <a:rPr lang="en-US" sz="1900" b="1" dirty="0" smtClean="0"/>
                        <a:t>Pennsylvania Veterans</a:t>
                      </a:r>
                      <a:r>
                        <a:rPr lang="en-US" sz="1900" b="1" baseline="0" dirty="0" smtClean="0"/>
                        <a:t> Memorial Trust Fund</a:t>
                      </a:r>
                      <a:endParaRPr lang="en-US" sz="1900" dirty="0"/>
                    </a:p>
                  </a:txBody>
                  <a:tcPr/>
                </a:tc>
                <a:tc hMerge="1">
                  <a:txBody>
                    <a:bodyPr/>
                    <a:lstStyle/>
                    <a:p>
                      <a:pPr algn="ctr"/>
                      <a:endParaRPr lang="en-US" dirty="0"/>
                    </a:p>
                  </a:txBody>
                  <a:tcPr/>
                </a:tc>
              </a:tr>
              <a:tr h="381000">
                <a:tc>
                  <a:txBody>
                    <a:bodyPr/>
                    <a:lstStyle/>
                    <a:p>
                      <a:pPr lvl="1"/>
                      <a:r>
                        <a:rPr lang="en-US" sz="1900" dirty="0" smtClean="0"/>
                        <a:t>Beginning Trust Fund Balance (July 1, 2016)</a:t>
                      </a:r>
                      <a:endParaRPr lang="en-US" sz="1900" dirty="0"/>
                    </a:p>
                  </a:txBody>
                  <a:tcPr/>
                </a:tc>
                <a:tc>
                  <a:txBody>
                    <a:bodyPr/>
                    <a:lstStyle/>
                    <a:p>
                      <a:pPr algn="r"/>
                      <a:r>
                        <a:rPr lang="en-US" sz="1900" dirty="0" smtClean="0"/>
                        <a:t>$565,829.99</a:t>
                      </a:r>
                      <a:endParaRPr lang="en-US" sz="1900" dirty="0"/>
                    </a:p>
                  </a:txBody>
                  <a:tcPr/>
                </a:tc>
              </a:tr>
              <a:tr h="381000">
                <a:tc>
                  <a:txBody>
                    <a:bodyPr/>
                    <a:lstStyle/>
                    <a:p>
                      <a:pPr lvl="2"/>
                      <a:endParaRPr lang="en-US" sz="1900" dirty="0"/>
                    </a:p>
                  </a:txBody>
                  <a:tcPr/>
                </a:tc>
                <a:tc>
                  <a:txBody>
                    <a:bodyPr/>
                    <a:lstStyle/>
                    <a:p>
                      <a:pPr lvl="1" algn="r"/>
                      <a:endParaRPr lang="en-US" sz="1900" dirty="0"/>
                    </a:p>
                  </a:txBody>
                  <a:tcPr/>
                </a:tc>
              </a:tr>
              <a:tr h="381000">
                <a:tc>
                  <a:txBody>
                    <a:bodyPr/>
                    <a:lstStyle/>
                    <a:p>
                      <a:pPr lvl="2"/>
                      <a:r>
                        <a:rPr lang="en-US" sz="1900" dirty="0" smtClean="0"/>
                        <a:t>Grants Received</a:t>
                      </a:r>
                      <a:endParaRPr lang="en-US" sz="1900" dirty="0"/>
                    </a:p>
                  </a:txBody>
                  <a:tcPr/>
                </a:tc>
                <a:tc>
                  <a:txBody>
                    <a:bodyPr/>
                    <a:lstStyle/>
                    <a:p>
                      <a:pPr lvl="1" algn="r"/>
                      <a:r>
                        <a:rPr lang="en-US" sz="1900" dirty="0" smtClean="0"/>
                        <a:t>0</a:t>
                      </a:r>
                      <a:endParaRPr lang="en-US" sz="1900" dirty="0"/>
                    </a:p>
                  </a:txBody>
                  <a:tcPr/>
                </a:tc>
              </a:tr>
              <a:tr h="670560">
                <a:tc>
                  <a:txBody>
                    <a:bodyPr/>
                    <a:lstStyle/>
                    <a:p>
                      <a:pPr lvl="2"/>
                      <a:r>
                        <a:rPr lang="en-US" sz="1900" dirty="0" smtClean="0"/>
                        <a:t>Public / Private Donations</a:t>
                      </a:r>
                      <a:endParaRPr lang="en-US" sz="1900" dirty="0"/>
                    </a:p>
                  </a:txBody>
                  <a:tcPr/>
                </a:tc>
                <a:tc>
                  <a:txBody>
                    <a:bodyPr/>
                    <a:lstStyle/>
                    <a:p>
                      <a:pPr lvl="1" algn="r"/>
                      <a:r>
                        <a:rPr lang="en-US" sz="1900" dirty="0" smtClean="0"/>
                        <a:t>$3,178.45</a:t>
                      </a:r>
                      <a:endParaRPr lang="en-US" sz="1900" dirty="0"/>
                    </a:p>
                  </a:txBody>
                  <a:tcPr/>
                </a:tc>
              </a:tr>
              <a:tr h="670560">
                <a:tc>
                  <a:txBody>
                    <a:bodyPr/>
                    <a:lstStyle/>
                    <a:p>
                      <a:pPr lvl="2"/>
                      <a:r>
                        <a:rPr lang="en-US" sz="1900" dirty="0" smtClean="0"/>
                        <a:t>Interest</a:t>
                      </a:r>
                      <a:endParaRPr lang="en-US" sz="1900" dirty="0"/>
                    </a:p>
                  </a:txBody>
                  <a:tcPr/>
                </a:tc>
                <a:tc>
                  <a:txBody>
                    <a:bodyPr/>
                    <a:lstStyle/>
                    <a:p>
                      <a:pPr lvl="1" algn="r"/>
                      <a:r>
                        <a:rPr lang="en-US" sz="1900" dirty="0" smtClean="0"/>
                        <a:t>$1,185.62</a:t>
                      </a:r>
                      <a:endParaRPr lang="en-US" sz="1900" dirty="0"/>
                    </a:p>
                  </a:txBody>
                  <a:tcPr/>
                </a:tc>
              </a:tr>
              <a:tr h="381000">
                <a:tc>
                  <a:txBody>
                    <a:bodyPr/>
                    <a:lstStyle/>
                    <a:p>
                      <a:pPr lvl="2"/>
                      <a:r>
                        <a:rPr lang="en-US" sz="1900" dirty="0" smtClean="0"/>
                        <a:t>Refunds of Expenditures</a:t>
                      </a:r>
                      <a:endParaRPr lang="en-US" sz="1900" dirty="0"/>
                    </a:p>
                  </a:txBody>
                  <a:tcPr/>
                </a:tc>
                <a:tc>
                  <a:txBody>
                    <a:bodyPr/>
                    <a:lstStyle/>
                    <a:p>
                      <a:pPr lvl="1" algn="r"/>
                      <a:r>
                        <a:rPr lang="en-US" sz="1900" dirty="0" smtClean="0"/>
                        <a:t>$28.70</a:t>
                      </a:r>
                      <a:endParaRPr lang="en-US" sz="1900" dirty="0"/>
                    </a:p>
                  </a:txBody>
                  <a:tcPr/>
                </a:tc>
              </a:tr>
              <a:tr h="670560">
                <a:tc>
                  <a:txBody>
                    <a:bodyPr/>
                    <a:lstStyle/>
                    <a:p>
                      <a:pPr lvl="2"/>
                      <a:r>
                        <a:rPr lang="en-US" sz="1900" dirty="0" smtClean="0"/>
                        <a:t>Total Receipts</a:t>
                      </a:r>
                      <a:endParaRPr lang="en-US" sz="1900" dirty="0"/>
                    </a:p>
                  </a:txBody>
                  <a:tcPr/>
                </a:tc>
                <a:tc>
                  <a:txBody>
                    <a:bodyPr/>
                    <a:lstStyle/>
                    <a:p>
                      <a:pPr lvl="1" algn="r"/>
                      <a:r>
                        <a:rPr lang="en-US" sz="1900" dirty="0" smtClean="0"/>
                        <a:t>$4,392.77</a:t>
                      </a:r>
                      <a:endParaRPr lang="en-US" sz="1900" dirty="0"/>
                    </a:p>
                  </a:txBody>
                  <a:tcPr/>
                </a:tc>
              </a:tr>
              <a:tr h="381000">
                <a:tc>
                  <a:txBody>
                    <a:bodyPr/>
                    <a:lstStyle/>
                    <a:p>
                      <a:pPr lvl="2"/>
                      <a:endParaRPr lang="en-US" sz="1900" dirty="0"/>
                    </a:p>
                  </a:txBody>
                  <a:tcPr/>
                </a:tc>
                <a:tc>
                  <a:txBody>
                    <a:bodyPr/>
                    <a:lstStyle/>
                    <a:p>
                      <a:pPr lvl="1" algn="r"/>
                      <a:endParaRPr lang="en-US" sz="1900" dirty="0"/>
                    </a:p>
                  </a:txBody>
                  <a:tcPr/>
                </a:tc>
              </a:tr>
              <a:tr h="381000">
                <a:tc>
                  <a:txBody>
                    <a:bodyPr/>
                    <a:lstStyle/>
                    <a:p>
                      <a:pPr lvl="2"/>
                      <a:r>
                        <a:rPr lang="en-US" sz="1900" dirty="0" smtClean="0"/>
                        <a:t>Expenses</a:t>
                      </a:r>
                      <a:endParaRPr lang="en-US" sz="1900" dirty="0"/>
                    </a:p>
                  </a:txBody>
                  <a:tcPr/>
                </a:tc>
                <a:tc>
                  <a:txBody>
                    <a:bodyPr/>
                    <a:lstStyle/>
                    <a:p>
                      <a:pPr algn="r"/>
                      <a:r>
                        <a:rPr lang="en-US" sz="1900" dirty="0" smtClean="0"/>
                        <a:t>($26,043.46)</a:t>
                      </a:r>
                      <a:endParaRPr lang="en-US" sz="1900" dirty="0"/>
                    </a:p>
                  </a:txBody>
                  <a:tcPr/>
                </a:tc>
              </a:tr>
              <a:tr h="381000">
                <a:tc>
                  <a:txBody>
                    <a:bodyPr/>
                    <a:lstStyle/>
                    <a:p>
                      <a:pPr lvl="1"/>
                      <a:endParaRPr lang="en-US" sz="1900" dirty="0"/>
                    </a:p>
                  </a:txBody>
                  <a:tcPr/>
                </a:tc>
                <a:tc>
                  <a:txBody>
                    <a:bodyPr/>
                    <a:lstStyle/>
                    <a:p>
                      <a:pPr algn="r"/>
                      <a:endParaRPr lang="en-US" sz="1900" dirty="0"/>
                    </a:p>
                  </a:txBody>
                  <a:tcPr/>
                </a:tc>
              </a:tr>
              <a:tr h="381000">
                <a:tc>
                  <a:txBody>
                    <a:bodyPr/>
                    <a:lstStyle/>
                    <a:p>
                      <a:pPr lvl="1"/>
                      <a:r>
                        <a:rPr lang="en-US" sz="1900" dirty="0" smtClean="0"/>
                        <a:t>Ending Balance</a:t>
                      </a:r>
                      <a:endParaRPr lang="en-US" sz="1900" dirty="0"/>
                    </a:p>
                  </a:txBody>
                  <a:tcPr/>
                </a:tc>
                <a:tc>
                  <a:txBody>
                    <a:bodyPr/>
                    <a:lstStyle/>
                    <a:p>
                      <a:pPr algn="r"/>
                      <a:r>
                        <a:rPr lang="en-US" sz="1900" dirty="0" smtClean="0"/>
                        <a:t>$544,179.30</a:t>
                      </a:r>
                      <a:endParaRPr lang="en-US" sz="1900" dirty="0"/>
                    </a:p>
                  </a:txBody>
                  <a:tcPr/>
                </a:tc>
              </a:tr>
            </a:tbl>
          </a:graphicData>
        </a:graphic>
      </p:graphicFrame>
      <p:grpSp>
        <p:nvGrpSpPr>
          <p:cNvPr id="6" name="Group 13"/>
          <p:cNvGrpSpPr>
            <a:grpSpLocks noGrp="1"/>
          </p:cNvGrpSpPr>
          <p:nvPr/>
        </p:nvGrpSpPr>
        <p:grpSpPr bwMode="auto">
          <a:xfrm>
            <a:off x="152400" y="294172"/>
            <a:ext cx="8839200" cy="848853"/>
            <a:chOff x="457200" y="381000"/>
            <a:chExt cx="8232775" cy="649288"/>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8" name="Rectangle 5"/>
            <p:cNvSpPr txBox="1">
              <a:spLocks noChangeArrowheads="1"/>
            </p:cNvSpPr>
            <p:nvPr/>
          </p:nvSpPr>
          <p:spPr bwMode="auto">
            <a:xfrm>
              <a:off x="458788" y="457121"/>
              <a:ext cx="5791200" cy="400211"/>
            </a:xfrm>
            <a:prstGeom prst="rect">
              <a:avLst/>
            </a:prstGeom>
            <a:noFill/>
            <a:ln w="9525">
              <a:noFill/>
              <a:miter lim="800000"/>
              <a:headEnd/>
              <a:tailEnd/>
            </a:ln>
          </p:spPr>
          <p:txBody>
            <a:bodyPr anchor="ctr">
              <a:spAutoFit/>
            </a:bodyPr>
            <a:lstStyle/>
            <a:p>
              <a:pPr algn="ctr" eaLnBrk="0" hangingPunct="0">
                <a:defRPr/>
              </a:pPr>
              <a:r>
                <a:rPr lang="en-US" sz="2800" b="1" dirty="0">
                  <a:solidFill>
                    <a:schemeClr val="bg1"/>
                  </a:solidFill>
                  <a:latin typeface="+mj-lt"/>
                  <a:ea typeface="+mj-ea"/>
                  <a:cs typeface="+mj-cs"/>
                </a:rPr>
                <a:t>PENNSYLVANIA VETERANS MEMORIAL</a:t>
              </a:r>
            </a:p>
          </p:txBody>
        </p:sp>
      </p:grpSp>
      <p:grpSp>
        <p:nvGrpSpPr>
          <p:cNvPr id="9" name="Group 20"/>
          <p:cNvGrpSpPr>
            <a:grpSpLocks/>
          </p:cNvGrpSpPr>
          <p:nvPr/>
        </p:nvGrpSpPr>
        <p:grpSpPr bwMode="auto">
          <a:xfrm>
            <a:off x="304800" y="6248400"/>
            <a:ext cx="8534400" cy="381000"/>
            <a:chOff x="304800" y="6019800"/>
            <a:chExt cx="8534400" cy="381000"/>
          </a:xfrm>
        </p:grpSpPr>
        <p:pic>
          <p:nvPicPr>
            <p:cNvPr id="10"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1" name="Rectangle 10"/>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200">
                  <a:solidFill>
                    <a:schemeClr val="bg1"/>
                  </a:solidFill>
                  <a:latin typeface="Verdana" pitchFamily="34" charset="0"/>
                </a:rPr>
                <a:t>&gt; country</a:t>
              </a:r>
            </a:p>
          </p:txBody>
        </p:sp>
        <p:sp>
          <p:nvSpPr>
            <p:cNvPr id="12" name="Rectangle 11"/>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3" name="Rectangle 12"/>
            <p:cNvSpPr/>
            <p:nvPr/>
          </p:nvSpPr>
          <p:spPr>
            <a:xfrm>
              <a:off x="457200" y="6019800"/>
              <a:ext cx="1954381"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21 Nov 2016</a:t>
              </a:r>
              <a:endParaRPr lang="en-US"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87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55613" y="228600"/>
            <a:ext cx="8232775" cy="649288"/>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381000" y="6172212"/>
            <a:ext cx="8382000" cy="377825"/>
          </a:xfrm>
          <a:prstGeom prst="rect">
            <a:avLst/>
          </a:prstGeom>
          <a:noFill/>
          <a:ln w="9525">
            <a:noFill/>
            <a:miter lim="800000"/>
            <a:headEnd/>
            <a:tailEnd/>
          </a:ln>
        </p:spPr>
      </p:pic>
      <p:grpSp>
        <p:nvGrpSpPr>
          <p:cNvPr id="2" name="Group 11"/>
          <p:cNvGrpSpPr>
            <a:grpSpLocks/>
          </p:cNvGrpSpPr>
          <p:nvPr/>
        </p:nvGrpSpPr>
        <p:grpSpPr bwMode="auto">
          <a:xfrm>
            <a:off x="3733800" y="6172200"/>
            <a:ext cx="5105400" cy="3810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pPr defTabSz="913423"/>
              <a:r>
                <a:rPr lang="en-US" sz="1200">
                  <a:solidFill>
                    <a:prstClr val="white"/>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defTabSz="913423"/>
              <a:r>
                <a:rPr lang="en-US" sz="1200" dirty="0">
                  <a:solidFill>
                    <a:prstClr val="white"/>
                  </a:solidFill>
                  <a:latin typeface="Verdana" pitchFamily="34" charset="0"/>
                </a:rPr>
                <a:t>  &gt; community &gt; commonwealth </a:t>
              </a:r>
            </a:p>
          </p:txBody>
        </p:sp>
      </p:grpSp>
      <p:sp>
        <p:nvSpPr>
          <p:cNvPr id="2054" name="Rectangle 2"/>
          <p:cNvSpPr>
            <a:spLocks noChangeArrowheads="1"/>
          </p:cNvSpPr>
          <p:nvPr/>
        </p:nvSpPr>
        <p:spPr bwMode="auto">
          <a:xfrm>
            <a:off x="381000" y="2166950"/>
            <a:ext cx="8305800" cy="554037"/>
          </a:xfrm>
          <a:prstGeom prst="rect">
            <a:avLst/>
          </a:prstGeom>
          <a:noFill/>
          <a:ln w="9525">
            <a:noFill/>
            <a:miter lim="800000"/>
            <a:headEnd/>
            <a:tailEnd/>
          </a:ln>
        </p:spPr>
        <p:txBody>
          <a:bodyPr lIns="91340" tIns="45670" rIns="91340" bIns="45670">
            <a:spAutoFit/>
          </a:bodyPr>
          <a:lstStyle/>
          <a:p>
            <a:pPr algn="ctr" defTabSz="913423"/>
            <a:endParaRPr lang="en-US" sz="3000" b="1">
              <a:solidFill>
                <a:prstClr val="black"/>
              </a:solidFill>
              <a:latin typeface="Calibri"/>
            </a:endParaRPr>
          </a:p>
        </p:txBody>
      </p:sp>
      <p:sp>
        <p:nvSpPr>
          <p:cNvPr id="2055"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340" tIns="45670" rIns="91340" bIns="45670">
            <a:spAutoFit/>
          </a:bodyPr>
          <a:lstStyle/>
          <a:p>
            <a:pPr defTabSz="913423"/>
            <a:endParaRPr lang="en-US">
              <a:solidFill>
                <a:prstClr val="black"/>
              </a:solidFill>
              <a:latin typeface="Calibri"/>
              <a:cs typeface="+mn-cs"/>
            </a:endParaRPr>
          </a:p>
        </p:txBody>
      </p:sp>
      <p:sp>
        <p:nvSpPr>
          <p:cNvPr id="2056" name="Rectangle 5"/>
          <p:cNvSpPr>
            <a:spLocks noGrp="1" noChangeArrowheads="1"/>
          </p:cNvSpPr>
          <p:nvPr>
            <p:ph type="ctrTitle"/>
          </p:nvPr>
        </p:nvSpPr>
        <p:spPr>
          <a:xfrm>
            <a:off x="457200" y="285750"/>
            <a:ext cx="5791200" cy="400050"/>
          </a:xfrm>
          <a:noFill/>
        </p:spPr>
        <p:txBody>
          <a:bodyPr>
            <a:spAutoFit/>
          </a:bodyPr>
          <a:lstStyle/>
          <a:p>
            <a:r>
              <a:rPr lang="en-US" sz="2000" b="1" dirty="0">
                <a:solidFill>
                  <a:schemeClr val="bg1"/>
                </a:solidFill>
              </a:rPr>
              <a:t>CURRENT AND FUTURE UNIT MOBILIZATIONS</a:t>
            </a:r>
          </a:p>
        </p:txBody>
      </p:sp>
      <p:sp>
        <p:nvSpPr>
          <p:cNvPr id="2058" name="Text Box 15"/>
          <p:cNvSpPr txBox="1">
            <a:spLocks noChangeArrowheads="1"/>
          </p:cNvSpPr>
          <p:nvPr/>
        </p:nvSpPr>
        <p:spPr bwMode="auto">
          <a:xfrm>
            <a:off x="381000" y="6172204"/>
            <a:ext cx="2057400" cy="338138"/>
          </a:xfrm>
          <a:prstGeom prst="rect">
            <a:avLst/>
          </a:prstGeom>
          <a:noFill/>
          <a:ln w="9525">
            <a:noFill/>
            <a:miter lim="800000"/>
            <a:headEnd/>
            <a:tailEnd/>
          </a:ln>
        </p:spPr>
        <p:txBody>
          <a:bodyPr lIns="91340" tIns="45670" rIns="91340" bIns="45670" anchor="ctr">
            <a:spAutoFit/>
          </a:bodyPr>
          <a:lstStyle/>
          <a:p>
            <a:pPr defTabSz="913423" eaLnBrk="0" hangingPunct="0">
              <a:spcBef>
                <a:spcPct val="50000"/>
              </a:spcBef>
              <a:defRPr/>
            </a:pPr>
            <a:r>
              <a:rPr lang="en-US" sz="1600" dirty="0">
                <a:solidFill>
                  <a:prstClr val="white"/>
                </a:solidFill>
                <a:latin typeface="Calibri"/>
              </a:rPr>
              <a:t>  As </a:t>
            </a:r>
            <a:r>
              <a:rPr lang="en-US" sz="1600">
                <a:solidFill>
                  <a:prstClr val="white"/>
                </a:solidFill>
                <a:latin typeface="Calibri"/>
              </a:rPr>
              <a:t>of 21NOV16</a:t>
            </a:r>
            <a:endParaRPr lang="en-US" sz="1600" dirty="0">
              <a:solidFill>
                <a:prstClr val="white"/>
              </a:solidFill>
              <a:latin typeface="Calibri"/>
            </a:endParaRPr>
          </a:p>
        </p:txBody>
      </p:sp>
      <p:graphicFrame>
        <p:nvGraphicFramePr>
          <p:cNvPr id="15" name="Object 32"/>
          <p:cNvGraphicFramePr>
            <a:graphicFrameLocks noChangeAspect="1"/>
          </p:cNvGraphicFramePr>
          <p:nvPr>
            <p:extLst>
              <p:ext uri="{D42A27DB-BD31-4B8C-83A1-F6EECF244321}">
                <p14:modId xmlns:p14="http://schemas.microsoft.com/office/powerpoint/2010/main" val="3276424956"/>
              </p:ext>
            </p:extLst>
          </p:nvPr>
        </p:nvGraphicFramePr>
        <p:xfrm>
          <a:off x="1006477" y="904877"/>
          <a:ext cx="7015163" cy="4214813"/>
        </p:xfrm>
        <a:graphic>
          <a:graphicData uri="http://schemas.openxmlformats.org/presentationml/2006/ole">
            <mc:AlternateContent xmlns:mc="http://schemas.openxmlformats.org/markup-compatibility/2006">
              <mc:Choice xmlns:v="urn:schemas-microsoft-com:vml" Requires="v">
                <p:oleObj spid="_x0000_s7175" name="Worksheet" r:id="rId6" imgW="10353655" imgH="6619860" progId="Excel.Sheet.12">
                  <p:embed/>
                </p:oleObj>
              </mc:Choice>
              <mc:Fallback>
                <p:oleObj name="Worksheet" r:id="rId6" imgW="10353655" imgH="6619860" progId="Excel.Sheet.12">
                  <p:embed/>
                  <p:pic>
                    <p:nvPicPr>
                      <p:cNvPr id="0" name=""/>
                      <p:cNvPicPr>
                        <a:picLocks noChangeAspect="1" noChangeArrowheads="1"/>
                      </p:cNvPicPr>
                      <p:nvPr/>
                    </p:nvPicPr>
                    <p:blipFill>
                      <a:blip r:embed="rId7"/>
                      <a:srcRect/>
                      <a:stretch>
                        <a:fillRect/>
                      </a:stretch>
                    </p:blipFill>
                    <p:spPr bwMode="auto">
                      <a:xfrm>
                        <a:off x="1006477" y="904877"/>
                        <a:ext cx="7015163" cy="4214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3505200" y="5255158"/>
            <a:ext cx="1828800" cy="523220"/>
          </a:xfrm>
          <a:prstGeom prst="rect">
            <a:avLst/>
          </a:prstGeom>
          <a:solidFill>
            <a:srgbClr val="7030A0"/>
          </a:solidFill>
          <a:ln>
            <a:solidFill>
              <a:schemeClr val="tx1"/>
            </a:solidFill>
          </a:ln>
        </p:spPr>
        <p:txBody>
          <a:bodyPr wrap="square" lIns="91416" tIns="45708" rIns="91416" bIns="45708" rtlCol="0">
            <a:spAutoFit/>
          </a:bodyPr>
          <a:lstStyle/>
          <a:p>
            <a:pPr algn="ctr" defTabSz="914237"/>
            <a:r>
              <a:rPr lang="en-US" sz="1400" b="1" dirty="0">
                <a:solidFill>
                  <a:prstClr val="white"/>
                </a:solidFill>
                <a:latin typeface="Arial" pitchFamily="34" charset="0"/>
                <a:cs typeface="Arial" pitchFamily="34" charset="0"/>
              </a:rPr>
              <a:t>Total PANG Mobilized: 625</a:t>
            </a:r>
          </a:p>
        </p:txBody>
      </p:sp>
      <p:sp>
        <p:nvSpPr>
          <p:cNvPr id="16" name="TextBox 15"/>
          <p:cNvSpPr txBox="1"/>
          <p:nvPr/>
        </p:nvSpPr>
        <p:spPr>
          <a:xfrm>
            <a:off x="5418881" y="5168777"/>
            <a:ext cx="3352800" cy="654074"/>
          </a:xfrm>
          <a:prstGeom prst="rect">
            <a:avLst/>
          </a:prstGeom>
          <a:solidFill>
            <a:srgbClr val="0000FF"/>
          </a:solidFill>
          <a:ln>
            <a:solidFill>
              <a:schemeClr val="tx1"/>
            </a:solidFill>
          </a:ln>
        </p:spPr>
        <p:txBody>
          <a:bodyPr wrap="square" lIns="91340" tIns="45670" rIns="91340" bIns="45670" rtlCol="0">
            <a:spAutoFit/>
          </a:bodyPr>
          <a:lstStyle/>
          <a:p>
            <a:pPr defTabSz="913423"/>
            <a:r>
              <a:rPr lang="en-US" sz="1200" b="1" dirty="0">
                <a:solidFill>
                  <a:prstClr val="white"/>
                </a:solidFill>
                <a:latin typeface="Arial" pitchFamily="34" charset="0"/>
                <a:cs typeface="Arial" pitchFamily="34" charset="0"/>
              </a:rPr>
              <a:t>Current ANG Unit Airmen Mob: 101</a:t>
            </a:r>
          </a:p>
          <a:p>
            <a:pPr defTabSz="913423"/>
            <a:r>
              <a:rPr lang="en-US" sz="1200" b="1" dirty="0">
                <a:solidFill>
                  <a:prstClr val="white"/>
                </a:solidFill>
                <a:latin typeface="Arial" pitchFamily="34" charset="0"/>
                <a:cs typeface="Arial" pitchFamily="34" charset="0"/>
              </a:rPr>
              <a:t>Current ANG Individual Mob: 12 </a:t>
            </a:r>
          </a:p>
          <a:p>
            <a:pPr defTabSz="913423"/>
            <a:r>
              <a:rPr lang="en-US" sz="1200" b="1" dirty="0">
                <a:solidFill>
                  <a:prstClr val="white"/>
                </a:solidFill>
                <a:latin typeface="Arial" pitchFamily="34" charset="0"/>
                <a:cs typeface="Arial" pitchFamily="34" charset="0"/>
              </a:rPr>
              <a:t>Total: ANG Mob: 113</a:t>
            </a:r>
          </a:p>
        </p:txBody>
      </p:sp>
      <p:sp>
        <p:nvSpPr>
          <p:cNvPr id="18" name="TextBox 17"/>
          <p:cNvSpPr txBox="1"/>
          <p:nvPr/>
        </p:nvSpPr>
        <p:spPr>
          <a:xfrm>
            <a:off x="67519" y="5168779"/>
            <a:ext cx="3352800" cy="841711"/>
          </a:xfrm>
          <a:prstGeom prst="rect">
            <a:avLst/>
          </a:prstGeom>
          <a:solidFill>
            <a:schemeClr val="accent3">
              <a:lumMod val="75000"/>
            </a:schemeClr>
          </a:solidFill>
          <a:ln>
            <a:solidFill>
              <a:schemeClr val="tx1"/>
            </a:solidFill>
          </a:ln>
        </p:spPr>
        <p:txBody>
          <a:bodyPr wrap="square" lIns="91416" tIns="45708" rIns="91416" bIns="45708" rtlCol="0">
            <a:spAutoFit/>
          </a:bodyPr>
          <a:lstStyle/>
          <a:p>
            <a:pPr algn="r" defTabSz="914237"/>
            <a:r>
              <a:rPr lang="en-US" sz="1200" b="1" dirty="0">
                <a:solidFill>
                  <a:prstClr val="white"/>
                </a:solidFill>
                <a:latin typeface="Arial" pitchFamily="34" charset="0"/>
                <a:cs typeface="Arial" pitchFamily="34" charset="0"/>
              </a:rPr>
              <a:t>ARNG Unit Soldiers in Theater: 381</a:t>
            </a:r>
          </a:p>
          <a:p>
            <a:pPr algn="r" defTabSz="914237"/>
            <a:r>
              <a:rPr lang="en-US" sz="1200" b="1" dirty="0">
                <a:solidFill>
                  <a:prstClr val="white"/>
                </a:solidFill>
                <a:latin typeface="Arial" pitchFamily="34" charset="0"/>
                <a:cs typeface="Arial" pitchFamily="34" charset="0"/>
              </a:rPr>
              <a:t>ARNG Soldiers at MOB/DEMOB Site: 112</a:t>
            </a:r>
          </a:p>
          <a:p>
            <a:pPr algn="r" defTabSz="914237"/>
            <a:r>
              <a:rPr lang="en-US" sz="1200" b="1" dirty="0">
                <a:solidFill>
                  <a:prstClr val="white"/>
                </a:solidFill>
                <a:latin typeface="Arial" pitchFamily="34" charset="0"/>
                <a:cs typeface="Arial" pitchFamily="34" charset="0"/>
              </a:rPr>
              <a:t>ARNG Individual  Mob: 19</a:t>
            </a:r>
          </a:p>
          <a:p>
            <a:pPr algn="r" defTabSz="914237"/>
            <a:r>
              <a:rPr lang="en-US" sz="1200" b="1" dirty="0">
                <a:solidFill>
                  <a:prstClr val="white"/>
                </a:solidFill>
                <a:latin typeface="Arial" pitchFamily="34" charset="0"/>
                <a:cs typeface="Arial" pitchFamily="34" charset="0"/>
              </a:rPr>
              <a:t>Total ARNG Mob: 512 </a:t>
            </a:r>
          </a:p>
        </p:txBody>
      </p:sp>
    </p:spTree>
    <p:extLst>
      <p:ext uri="{BB962C8B-B14F-4D97-AF65-F5344CB8AC3E}">
        <p14:creationId xmlns:p14="http://schemas.microsoft.com/office/powerpoint/2010/main" val="135397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57200" y="5946800"/>
            <a:ext cx="8382000" cy="377825"/>
          </a:xfrm>
          <a:prstGeom prst="rect">
            <a:avLst/>
          </a:prstGeom>
          <a:noFill/>
          <a:ln w="9525">
            <a:noFill/>
            <a:miter lim="800000"/>
            <a:headEnd/>
            <a:tailEnd/>
          </a:ln>
        </p:spPr>
      </p:pic>
      <p:sp>
        <p:nvSpPr>
          <p:cNvPr id="2052"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country</a:t>
            </a:r>
          </a:p>
        </p:txBody>
      </p:sp>
      <p:sp>
        <p:nvSpPr>
          <p:cNvPr id="2053" name="Rectangle 10"/>
          <p:cNvSpPr>
            <a:spLocks noChangeArrowheads="1"/>
          </p:cNvSpPr>
          <p:nvPr/>
        </p:nvSpPr>
        <p:spPr bwMode="auto">
          <a:xfrm>
            <a:off x="38100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community &gt; commonwealth </a:t>
            </a:r>
          </a:p>
        </p:txBody>
      </p:sp>
      <p:sp>
        <p:nvSpPr>
          <p:cNvPr id="2054"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2055"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2056" name="Rectangle 5"/>
          <p:cNvSpPr>
            <a:spLocks noGrp="1" noChangeArrowheads="1"/>
          </p:cNvSpPr>
          <p:nvPr>
            <p:ph type="ctrTitle"/>
          </p:nvPr>
        </p:nvSpPr>
        <p:spPr>
          <a:xfrm>
            <a:off x="457200" y="457200"/>
            <a:ext cx="5791200" cy="430213"/>
          </a:xfrm>
          <a:noFill/>
        </p:spPr>
        <p:txBody>
          <a:bodyPr>
            <a:spAutoFit/>
          </a:bodyPr>
          <a:lstStyle/>
          <a:p>
            <a:r>
              <a:rPr lang="en-US" sz="2200" b="1" dirty="0">
                <a:solidFill>
                  <a:schemeClr val="bg1"/>
                </a:solidFill>
              </a:rPr>
              <a:t>ODAGVA / ACT 66 SUMMARY</a:t>
            </a:r>
          </a:p>
        </p:txBody>
      </p:sp>
      <p:sp>
        <p:nvSpPr>
          <p:cNvPr id="13332" name="TextBox 13"/>
          <p:cNvSpPr txBox="1">
            <a:spLocks noChangeArrowheads="1"/>
          </p:cNvSpPr>
          <p:nvPr/>
        </p:nvSpPr>
        <p:spPr bwMode="auto">
          <a:xfrm>
            <a:off x="457200" y="5943600"/>
            <a:ext cx="2895600" cy="369888"/>
          </a:xfrm>
          <a:prstGeom prst="rect">
            <a:avLst/>
          </a:prstGeom>
          <a:noFill/>
          <a:ln w="9525">
            <a:noFill/>
            <a:miter lim="800000"/>
            <a:headEnd/>
            <a:tailEnd/>
          </a:ln>
        </p:spPr>
        <p:txBody>
          <a:bodyPr lIns="91234" tIns="45617" rIns="91234" bIns="45617">
            <a:spAutoFit/>
          </a:bodyPr>
          <a:lstStyle/>
          <a:p>
            <a:pPr>
              <a:defRPr/>
            </a:pPr>
            <a:r>
              <a:rPr lang="en-US" b="1" dirty="0">
                <a:solidFill>
                  <a:schemeClr val="bg1"/>
                </a:solidFill>
                <a:latin typeface="+mn-lt"/>
              </a:rPr>
              <a:t>As of </a:t>
            </a:r>
            <a:r>
              <a:rPr lang="en-US" b="1" dirty="0" smtClean="0">
                <a:solidFill>
                  <a:schemeClr val="bg1"/>
                </a:solidFill>
                <a:latin typeface="+mn-lt"/>
              </a:rPr>
              <a:t>23 November 16</a:t>
            </a:r>
            <a:endParaRPr lang="en-US" b="1" dirty="0">
              <a:solidFill>
                <a:schemeClr val="bg1"/>
              </a:solidFill>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361659724"/>
              </p:ext>
            </p:extLst>
          </p:nvPr>
        </p:nvGraphicFramePr>
        <p:xfrm>
          <a:off x="1828800" y="1676400"/>
          <a:ext cx="5562600" cy="1301636"/>
        </p:xfrm>
        <a:graphic>
          <a:graphicData uri="http://schemas.openxmlformats.org/drawingml/2006/table">
            <a:tbl>
              <a:tblPr/>
              <a:tblGrid>
                <a:gridCol w="2781300"/>
                <a:gridCol w="2781300"/>
              </a:tblGrid>
              <a:tr h="457200">
                <a:tc gridSpan="2">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16</a:t>
                      </a:r>
                      <a:r>
                        <a:rPr lang="en-US" sz="1200" b="1" i="0" u="none" strike="noStrike" baseline="0" dirty="0" smtClean="0">
                          <a:solidFill>
                            <a:srgbClr val="000000"/>
                          </a:solidFill>
                          <a:latin typeface="Tahoma" pitchFamily="34" charset="0"/>
                          <a:ea typeface="Tahoma" pitchFamily="34" charset="0"/>
                          <a:cs typeface="Tahoma" pitchFamily="34" charset="0"/>
                        </a:rPr>
                        <a:t> - 17</a:t>
                      </a:r>
                      <a:endParaRPr lang="en-US" sz="1200" b="1" i="0" u="none" strike="noStrike" dirty="0" smtClean="0">
                        <a:solidFill>
                          <a:srgbClr val="000000"/>
                        </a:solidFill>
                        <a:latin typeface="Tahoma" pitchFamily="34" charset="0"/>
                        <a:ea typeface="Tahoma" pitchFamily="34" charset="0"/>
                        <a:cs typeface="Tahoma" pitchFamily="34" charset="0"/>
                      </a:endParaRP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09376">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 </a:t>
                      </a:r>
                      <a:r>
                        <a:rPr lang="en-US" sz="1200" b="1" i="0" u="none" strike="noStrike" dirty="0" smtClean="0">
                          <a:solidFill>
                            <a:srgbClr val="000000"/>
                          </a:solidFill>
                          <a:latin typeface="Tahoma" pitchFamily="34" charset="0"/>
                          <a:ea typeface="Tahoma" pitchFamily="34" charset="0"/>
                          <a:cs typeface="Tahoma" pitchFamily="34" charset="0"/>
                        </a:rPr>
                        <a:t> Claims Submitted</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5060">
                <a:tc>
                  <a:txBody>
                    <a:bodyPr/>
                    <a:lstStyle/>
                    <a:p>
                      <a:pPr algn="ctr" fontAlgn="b"/>
                      <a:r>
                        <a:rPr lang="en-US" sz="1200" b="1" i="0" u="none" strike="noStrike" dirty="0" smtClean="0">
                          <a:solidFill>
                            <a:schemeClr val="tx1"/>
                          </a:solidFill>
                          <a:latin typeface="Tahoma" pitchFamily="34" charset="0"/>
                          <a:ea typeface="Tahoma" pitchFamily="34" charset="0"/>
                          <a:cs typeface="Tahoma" pitchFamily="34" charset="0"/>
                        </a:rPr>
                        <a:t>14,368</a:t>
                      </a:r>
                      <a:endParaRPr lang="en-US" sz="1200" b="1" i="0" u="none" strike="noStrike" dirty="0">
                        <a:solidFill>
                          <a:schemeClr val="tx1"/>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$43,130,721.00</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48112625"/>
              </p:ext>
            </p:extLst>
          </p:nvPr>
        </p:nvGraphicFramePr>
        <p:xfrm>
          <a:off x="1790700" y="3733800"/>
          <a:ext cx="5562600" cy="1301636"/>
        </p:xfrm>
        <a:graphic>
          <a:graphicData uri="http://schemas.openxmlformats.org/drawingml/2006/table">
            <a:tbl>
              <a:tblPr/>
              <a:tblGrid>
                <a:gridCol w="2781300"/>
                <a:gridCol w="2781300"/>
              </a:tblGrid>
              <a:tr h="457200">
                <a:tc gridSpan="2">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FY 15</a:t>
                      </a:r>
                      <a:r>
                        <a:rPr lang="en-US" sz="1200" b="1" i="0" u="none" strike="noStrike" baseline="0" dirty="0" smtClean="0">
                          <a:solidFill>
                            <a:srgbClr val="000000"/>
                          </a:solidFill>
                          <a:latin typeface="Tahoma" pitchFamily="34" charset="0"/>
                          <a:ea typeface="Tahoma" pitchFamily="34" charset="0"/>
                          <a:cs typeface="Tahoma" pitchFamily="34" charset="0"/>
                        </a:rPr>
                        <a:t> - 16</a:t>
                      </a:r>
                      <a:endParaRPr lang="en-US" sz="1200" b="1" i="0" u="none" strike="noStrike" dirty="0" smtClean="0">
                        <a:solidFill>
                          <a:srgbClr val="000000"/>
                        </a:solidFill>
                        <a:latin typeface="Tahoma" pitchFamily="34" charset="0"/>
                        <a:ea typeface="Tahoma" pitchFamily="34" charset="0"/>
                        <a:cs typeface="Tahoma" pitchFamily="34" charset="0"/>
                      </a:endParaRPr>
                    </a:p>
                    <a:p>
                      <a:pPr algn="ctr" fontAlgn="b"/>
                      <a:r>
                        <a:rPr lang="en-US" sz="12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09376">
                <a:tc>
                  <a:txBody>
                    <a:bodyPr/>
                    <a:lstStyle/>
                    <a:p>
                      <a:pPr algn="ctr" fontAlgn="b"/>
                      <a:r>
                        <a:rPr lang="en-US" sz="1200" b="1" i="0" u="none" strike="noStrike" dirty="0">
                          <a:solidFill>
                            <a:srgbClr val="000000"/>
                          </a:solidFill>
                          <a:latin typeface="Tahoma" pitchFamily="34" charset="0"/>
                          <a:ea typeface="Tahoma" pitchFamily="34" charset="0"/>
                          <a:cs typeface="Tahoma" pitchFamily="34" charset="0"/>
                        </a:rPr>
                        <a:t>Year to Date </a:t>
                      </a:r>
                      <a:r>
                        <a:rPr lang="en-US" sz="1200" b="1" i="0" u="none" strike="noStrike" dirty="0" smtClean="0">
                          <a:solidFill>
                            <a:srgbClr val="000000"/>
                          </a:solidFill>
                          <a:latin typeface="Tahoma" pitchFamily="34" charset="0"/>
                          <a:ea typeface="Tahoma" pitchFamily="34" charset="0"/>
                          <a:cs typeface="Tahoma" pitchFamily="34" charset="0"/>
                        </a:rPr>
                        <a:t> Claims Submitted</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5060">
                <a:tc>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22,733</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latin typeface="Tahoma" pitchFamily="34" charset="0"/>
                          <a:ea typeface="Tahoma" pitchFamily="34" charset="0"/>
                          <a:cs typeface="Tahoma" pitchFamily="34" charset="0"/>
                        </a:rPr>
                        <a:t>$254,503,769.00</a:t>
                      </a:r>
                      <a:endParaRPr lang="en-US" sz="1200" b="1" i="0" u="none" strike="noStrike" dirty="0">
                        <a:solidFill>
                          <a:srgbClr val="000000"/>
                        </a:solidFill>
                        <a:latin typeface="Tahoma" pitchFamily="34" charset="0"/>
                        <a:ea typeface="Tahoma" pitchFamily="34" charset="0"/>
                        <a:cs typeface="Tahoma" pitchFamily="34" charset="0"/>
                      </a:endParaRPr>
                    </a:p>
                  </a:txBody>
                  <a:tcPr marL="9004" marR="9004" marT="9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960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55613" y="381000"/>
            <a:ext cx="8232775" cy="649288"/>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57200" y="5946800"/>
            <a:ext cx="8382000" cy="377825"/>
          </a:xfrm>
          <a:prstGeom prst="rect">
            <a:avLst/>
          </a:prstGeom>
          <a:noFill/>
          <a:ln w="9525">
            <a:noFill/>
            <a:miter lim="800000"/>
            <a:headEnd/>
            <a:tailEnd/>
          </a:ln>
        </p:spPr>
      </p:pic>
      <p:sp>
        <p:nvSpPr>
          <p:cNvPr id="3076" name="Rectangle 8"/>
          <p:cNvSpPr>
            <a:spLocks noChangeArrowheads="1"/>
          </p:cNvSpPr>
          <p:nvPr/>
        </p:nvSpPr>
        <p:spPr bwMode="auto">
          <a:xfrm>
            <a:off x="7620000" y="5943600"/>
            <a:ext cx="1219200" cy="381000"/>
          </a:xfrm>
          <a:prstGeom prst="rect">
            <a:avLst/>
          </a:prstGeom>
          <a:noFill/>
          <a:ln w="9525">
            <a:noFill/>
            <a:miter lim="800000"/>
            <a:headEnd/>
            <a:tailEnd/>
          </a:ln>
        </p:spPr>
        <p:txBody>
          <a:bodyPr lIns="91234" tIns="45617" rIns="91234" bIns="45617" anchor="ctr"/>
          <a:lstStyle/>
          <a:p>
            <a:r>
              <a:rPr lang="en-US" sz="1200">
                <a:solidFill>
                  <a:schemeClr val="bg1"/>
                </a:solidFill>
                <a:latin typeface="Verdana" pitchFamily="34" charset="0"/>
              </a:rPr>
              <a:t>&gt; country</a:t>
            </a:r>
          </a:p>
        </p:txBody>
      </p:sp>
      <p:sp>
        <p:nvSpPr>
          <p:cNvPr id="3077" name="Rectangle 10"/>
          <p:cNvSpPr>
            <a:spLocks noChangeArrowheads="1"/>
          </p:cNvSpPr>
          <p:nvPr/>
        </p:nvSpPr>
        <p:spPr bwMode="auto">
          <a:xfrm>
            <a:off x="3810000" y="5943600"/>
            <a:ext cx="3962400" cy="381000"/>
          </a:xfrm>
          <a:prstGeom prst="rect">
            <a:avLst/>
          </a:prstGeom>
          <a:noFill/>
          <a:ln w="9525">
            <a:noFill/>
            <a:miter lim="800000"/>
            <a:headEnd/>
            <a:tailEnd/>
          </a:ln>
        </p:spPr>
        <p:txBody>
          <a:bodyPr lIns="91234" tIns="45617" rIns="91234" bIns="45617" anchor="ctr"/>
          <a:lstStyle/>
          <a:p>
            <a:pPr algn="r"/>
            <a:r>
              <a:rPr lang="en-US" sz="1200">
                <a:solidFill>
                  <a:schemeClr val="bg1"/>
                </a:solidFill>
                <a:latin typeface="Verdana" pitchFamily="34" charset="0"/>
              </a:rPr>
              <a:t>  &gt; community &gt; commonwealth </a:t>
            </a:r>
          </a:p>
        </p:txBody>
      </p:sp>
      <p:sp>
        <p:nvSpPr>
          <p:cNvPr id="3078" name="Rectangle 2"/>
          <p:cNvSpPr>
            <a:spLocks noChangeArrowheads="1"/>
          </p:cNvSpPr>
          <p:nvPr/>
        </p:nvSpPr>
        <p:spPr bwMode="auto">
          <a:xfrm>
            <a:off x="381000" y="2166963"/>
            <a:ext cx="8305800" cy="554037"/>
          </a:xfrm>
          <a:prstGeom prst="rect">
            <a:avLst/>
          </a:prstGeom>
          <a:noFill/>
          <a:ln w="9525">
            <a:noFill/>
            <a:miter lim="800000"/>
            <a:headEnd/>
            <a:tailEnd/>
          </a:ln>
        </p:spPr>
        <p:txBody>
          <a:bodyPr lIns="91234" tIns="45617" rIns="91234" bIns="45617">
            <a:spAutoFit/>
          </a:bodyPr>
          <a:lstStyle/>
          <a:p>
            <a:pPr algn="ctr"/>
            <a:endParaRPr lang="en-US" sz="3000" b="1"/>
          </a:p>
        </p:txBody>
      </p:sp>
      <p:sp>
        <p:nvSpPr>
          <p:cNvPr id="3079"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34" tIns="45617" rIns="91234" bIns="45617">
            <a:spAutoFit/>
          </a:bodyPr>
          <a:lstStyle/>
          <a:p>
            <a:endParaRPr lang="en-US"/>
          </a:p>
        </p:txBody>
      </p:sp>
      <p:sp>
        <p:nvSpPr>
          <p:cNvPr id="3080" name="Rectangle 5"/>
          <p:cNvSpPr>
            <a:spLocks noGrp="1" noChangeArrowheads="1"/>
          </p:cNvSpPr>
          <p:nvPr>
            <p:ph type="ctrTitle"/>
          </p:nvPr>
        </p:nvSpPr>
        <p:spPr>
          <a:xfrm>
            <a:off x="457200" y="457200"/>
            <a:ext cx="5791200" cy="430213"/>
          </a:xfrm>
        </p:spPr>
        <p:txBody>
          <a:bodyPr>
            <a:spAutoFit/>
          </a:bodyPr>
          <a:lstStyle/>
          <a:p>
            <a:r>
              <a:rPr lang="en-US" sz="2200" b="1">
                <a:solidFill>
                  <a:schemeClr val="bg1"/>
                </a:solidFill>
              </a:rPr>
              <a:t>OUTREACH ENGAGEMENTS</a:t>
            </a:r>
          </a:p>
        </p:txBody>
      </p:sp>
      <p:sp>
        <p:nvSpPr>
          <p:cNvPr id="13332" name="TextBox 13"/>
          <p:cNvSpPr txBox="1">
            <a:spLocks noChangeArrowheads="1"/>
          </p:cNvSpPr>
          <p:nvPr/>
        </p:nvSpPr>
        <p:spPr bwMode="auto">
          <a:xfrm>
            <a:off x="457200" y="5943600"/>
            <a:ext cx="2895600" cy="369888"/>
          </a:xfrm>
          <a:prstGeom prst="rect">
            <a:avLst/>
          </a:prstGeom>
          <a:noFill/>
          <a:ln w="9525">
            <a:noFill/>
            <a:miter lim="800000"/>
            <a:headEnd/>
            <a:tailEnd/>
          </a:ln>
        </p:spPr>
        <p:txBody>
          <a:bodyPr lIns="91234" tIns="45617" rIns="91234" bIns="45617">
            <a:spAutoFit/>
          </a:bodyPr>
          <a:lstStyle/>
          <a:p>
            <a:pPr>
              <a:defRPr/>
            </a:pPr>
            <a:r>
              <a:rPr lang="en-US" b="1" dirty="0">
                <a:solidFill>
                  <a:schemeClr val="bg1"/>
                </a:solidFill>
                <a:latin typeface="+mn-lt"/>
              </a:rPr>
              <a:t>As </a:t>
            </a:r>
            <a:r>
              <a:rPr lang="en-US" b="1" dirty="0" smtClean="0">
                <a:solidFill>
                  <a:schemeClr val="bg1"/>
                </a:solidFill>
                <a:latin typeface="+mn-lt"/>
              </a:rPr>
              <a:t>of 23 November 16</a:t>
            </a:r>
            <a:endParaRPr lang="en-US" b="1" dirty="0">
              <a:solidFill>
                <a:schemeClr val="bg1"/>
              </a:solidFill>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787558668"/>
              </p:ext>
            </p:extLst>
          </p:nvPr>
        </p:nvGraphicFramePr>
        <p:xfrm>
          <a:off x="457210" y="1066806"/>
          <a:ext cx="7833860" cy="4790327"/>
        </p:xfrm>
        <a:graphic>
          <a:graphicData uri="http://schemas.openxmlformats.org/drawingml/2006/table">
            <a:tbl>
              <a:tblPr/>
              <a:tblGrid>
                <a:gridCol w="3214073"/>
                <a:gridCol w="896950"/>
                <a:gridCol w="896951"/>
                <a:gridCol w="822205"/>
                <a:gridCol w="822206"/>
                <a:gridCol w="1181475"/>
              </a:tblGrid>
              <a:tr h="314325">
                <a:tc gridSpan="6">
                  <a:txBody>
                    <a:bodyPr/>
                    <a:lstStyle/>
                    <a:p>
                      <a:pPr algn="ctr" fontAlgn="b"/>
                      <a:r>
                        <a:rPr lang="en-US" sz="2000" b="1" i="0" u="none" strike="noStrike" dirty="0" smtClean="0">
                          <a:solidFill>
                            <a:srgbClr val="000000"/>
                          </a:solidFill>
                          <a:latin typeface="+mn-lt"/>
                          <a:ea typeface="Tahoma" pitchFamily="34" charset="0"/>
                          <a:cs typeface="Tahoma" pitchFamily="34" charset="0"/>
                        </a:rPr>
                        <a:t>Outreach Statistics </a:t>
                      </a:r>
                      <a:endParaRPr lang="en-US" sz="20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31266">
                <a:tc>
                  <a:txBody>
                    <a:bodyPr/>
                    <a:lstStyle/>
                    <a:p>
                      <a:pPr algn="l" fontAlgn="b"/>
                      <a:r>
                        <a:rPr lang="en-US" sz="1200" b="0" i="0" u="none" strike="noStrike" dirty="0">
                          <a:solidFill>
                            <a:srgbClr val="000000"/>
                          </a:solidFill>
                          <a:latin typeface="+mn-lt"/>
                          <a:ea typeface="Tahoma" pitchFamily="34" charset="0"/>
                          <a:cs typeface="Tahoma"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1st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2nd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3rd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400" b="1" i="0" u="none" strike="noStrike" dirty="0">
                          <a:solidFill>
                            <a:srgbClr val="000000"/>
                          </a:solidFill>
                          <a:latin typeface="+mn-lt"/>
                          <a:ea typeface="Tahoma" pitchFamily="34" charset="0"/>
                          <a:cs typeface="Tahoma" pitchFamily="34" charset="0"/>
                        </a:rPr>
                        <a:t>4th Qtr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n-lt"/>
                          <a:ea typeface="Tahoma" pitchFamily="34" charset="0"/>
                          <a:cs typeface="Tahoma" pitchFamily="34" charset="0"/>
                        </a:rPr>
                        <a:t> </a:t>
                      </a:r>
                      <a:r>
                        <a:rPr lang="en-US" sz="1400" b="1" i="0" u="none" strike="noStrike" dirty="0" smtClean="0">
                          <a:solidFill>
                            <a:srgbClr val="000000"/>
                          </a:solidFill>
                          <a:latin typeface="+mn-lt"/>
                          <a:ea typeface="Tahoma" pitchFamily="34" charset="0"/>
                          <a:cs typeface="Tahoma" pitchFamily="34" charset="0"/>
                        </a:rPr>
                        <a:t>Year to Date</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Outreach Events</a:t>
                      </a:r>
                      <a:r>
                        <a:rPr lang="en-US" sz="1400" b="0" i="0" u="none" strike="noStrike" baseline="0" dirty="0" smtClean="0">
                          <a:solidFill>
                            <a:srgbClr val="000000"/>
                          </a:solidFill>
                          <a:latin typeface="+mn-lt"/>
                          <a:ea typeface="Tahoma" pitchFamily="34" charset="0"/>
                          <a:cs typeface="Tahoma" pitchFamily="34" charset="0"/>
                        </a:rPr>
                        <a:t> Supported</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51</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39</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90</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Mobile Outreach Van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43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33</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76</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Veteran</a:t>
                      </a:r>
                      <a:r>
                        <a:rPr lang="en-US" sz="1400" b="0" i="0" u="none" strike="noStrike" baseline="0" dirty="0" smtClean="0">
                          <a:solidFill>
                            <a:srgbClr val="000000"/>
                          </a:solidFill>
                          <a:latin typeface="+mn-lt"/>
                          <a:ea typeface="Tahoma" pitchFamily="34" charset="0"/>
                          <a:cs typeface="Tahoma" pitchFamily="34" charset="0"/>
                        </a:rPr>
                        <a:t> Interactions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1,011</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475</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1,486</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2648">
                <a:tc>
                  <a:txBody>
                    <a:bodyPr/>
                    <a:lstStyle/>
                    <a:p>
                      <a:pPr algn="l" fontAlgn="b"/>
                      <a:r>
                        <a:rPr lang="en-US" sz="1400" b="0" i="0" u="none" strike="noStrike" dirty="0" smtClean="0">
                          <a:solidFill>
                            <a:srgbClr val="000000"/>
                          </a:solidFill>
                          <a:latin typeface="+mn-lt"/>
                          <a:ea typeface="Tahoma" pitchFamily="34" charset="0"/>
                          <a:cs typeface="Tahoma" pitchFamily="34" charset="0"/>
                        </a:rPr>
                        <a:t>Claim</a:t>
                      </a:r>
                      <a:r>
                        <a:rPr lang="en-US" sz="14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157</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104</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261</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66">
                <a:tc>
                  <a:txBody>
                    <a:bodyPr/>
                    <a:lstStyle/>
                    <a:p>
                      <a:pPr algn="l" fontAlgn="b"/>
                      <a:r>
                        <a:rPr lang="en-US" sz="1400" b="0" i="0" u="none" strike="noStrike" dirty="0" smtClean="0">
                          <a:solidFill>
                            <a:srgbClr val="000000"/>
                          </a:solidFill>
                          <a:latin typeface="+mn-lt"/>
                          <a:ea typeface="Tahoma" pitchFamily="34" charset="0"/>
                          <a:cs typeface="Tahoma" pitchFamily="34" charset="0"/>
                        </a:rPr>
                        <a:t>Legislator</a:t>
                      </a:r>
                      <a:r>
                        <a:rPr lang="en-US" sz="1400" b="0" i="0" u="none" strike="noStrike" baseline="0" dirty="0" smtClean="0">
                          <a:solidFill>
                            <a:srgbClr val="000000"/>
                          </a:solidFill>
                          <a:latin typeface="+mn-lt"/>
                          <a:ea typeface="Tahoma" pitchFamily="34" charset="0"/>
                          <a:cs typeface="Tahoma" pitchFamily="34" charset="0"/>
                        </a:rPr>
                        <a:t> Attended Events</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17</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dirty="0" smtClean="0">
                          <a:solidFill>
                            <a:srgbClr val="000000"/>
                          </a:solidFill>
                          <a:latin typeface="+mn-lt"/>
                          <a:ea typeface="Tahoma" pitchFamily="34" charset="0"/>
                          <a:cs typeface="Tahoma" pitchFamily="34" charset="0"/>
                        </a:rPr>
                        <a:t>17</a:t>
                      </a:r>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400" b="0"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smtClean="0">
                          <a:solidFill>
                            <a:srgbClr val="000000"/>
                          </a:solidFill>
                          <a:latin typeface="+mn-lt"/>
                          <a:ea typeface="Tahoma" pitchFamily="34" charset="0"/>
                          <a:cs typeface="Tahoma" pitchFamily="34" charset="0"/>
                        </a:rPr>
                        <a:t>34</a:t>
                      </a:r>
                      <a:endParaRPr lang="en-US" sz="14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67024">
                <a:tc gridSpan="6">
                  <a:txBody>
                    <a:bodyPr/>
                    <a:lstStyle/>
                    <a:p>
                      <a:pPr algn="l" fontAlgn="b"/>
                      <a:endParaRPr lang="en-US" sz="1000" b="0" i="0" u="none" strike="noStrike" baseline="0" dirty="0" smtClean="0">
                        <a:solidFill>
                          <a:srgbClr val="000000"/>
                        </a:solidFill>
                        <a:latin typeface="+mn-lt"/>
                        <a:ea typeface="Tahoma" pitchFamily="34" charset="0"/>
                        <a:cs typeface="Tahoma" pitchFamily="34" charset="0"/>
                      </a:endParaRPr>
                    </a:p>
                    <a:p>
                      <a:pPr algn="l" fontAlgn="b"/>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baseline="0" dirty="0" smtClean="0">
                          <a:solidFill>
                            <a:srgbClr val="000000"/>
                          </a:solidFill>
                          <a:latin typeface="+mn-lt"/>
                          <a:ea typeface="Tahoma" pitchFamily="34" charset="0"/>
                          <a:cs typeface="Tahoma" pitchFamily="34" charset="0"/>
                        </a:rPr>
                        <a:t>N</a:t>
                      </a:r>
                      <a:r>
                        <a:rPr lang="en-US" sz="14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400" b="0" i="0" u="none" strike="noStrike" baseline="0" dirty="0" smtClean="0">
                          <a:solidFill>
                            <a:srgbClr val="000000"/>
                          </a:solidFill>
                          <a:latin typeface="+mn-lt"/>
                          <a:ea typeface="Tahoma" pitchFamily="34" charset="0"/>
                          <a:cs typeface="Tahoma" pitchFamily="34" charset="0"/>
                        </a:rPr>
                        <a:t>       </a:t>
                      </a:r>
                      <a:r>
                        <a:rPr lang="en-US" sz="1400" b="0" i="0" u="sng" strike="noStrike" baseline="0" dirty="0" smtClean="0">
                          <a:solidFill>
                            <a:srgbClr val="000000"/>
                          </a:solidFill>
                          <a:latin typeface="+mn-lt"/>
                          <a:ea typeface="Tahoma" pitchFamily="34" charset="0"/>
                          <a:cs typeface="Tahoma" pitchFamily="34" charset="0"/>
                        </a:rPr>
                        <a:t> Upcoming Events – December</a:t>
                      </a:r>
                    </a:p>
                    <a:p>
                      <a:pPr algn="l" fontAlgn="b">
                        <a:buFont typeface="Arial" pitchFamily="34" charset="0"/>
                        <a:buChar char="•"/>
                      </a:pPr>
                      <a:r>
                        <a:rPr lang="en-US" sz="1400" b="0" i="0" u="none" strike="noStrike" baseline="0" dirty="0" smtClean="0">
                          <a:solidFill>
                            <a:srgbClr val="000000"/>
                          </a:solidFill>
                          <a:latin typeface="+mn-lt"/>
                          <a:ea typeface="Tahoma" pitchFamily="34" charset="0"/>
                          <a:cs typeface="Tahoma" pitchFamily="34" charset="0"/>
                        </a:rPr>
                        <a:t>      </a:t>
                      </a:r>
                      <a:r>
                        <a:rPr lang="en-US" sz="1400" b="1" i="0" u="none" strike="noStrike" baseline="0" dirty="0" smtClean="0">
                          <a:solidFill>
                            <a:srgbClr val="000000"/>
                          </a:solidFill>
                          <a:latin typeface="+mn-lt"/>
                          <a:ea typeface="Tahoma" pitchFamily="34" charset="0"/>
                          <a:cs typeface="Tahoma" pitchFamily="34" charset="0"/>
                        </a:rPr>
                        <a:t>Legislative Events</a:t>
                      </a:r>
                      <a:r>
                        <a:rPr lang="en-US" sz="1400" b="0" i="0" u="none" strike="noStrike" baseline="0" dirty="0" smtClean="0">
                          <a:solidFill>
                            <a:srgbClr val="000000"/>
                          </a:solidFill>
                          <a:latin typeface="+mn-lt"/>
                          <a:ea typeface="Tahoma" pitchFamily="34" charset="0"/>
                          <a:cs typeface="Tahoma" pitchFamily="34" charset="0"/>
                        </a:rPr>
                        <a:t>  –  None</a:t>
                      </a:r>
                    </a:p>
                    <a:p>
                      <a:pPr marL="285750" indent="-285750" algn="l" fontAlgn="b">
                        <a:buFont typeface="Arial" pitchFamily="34" charset="0"/>
                        <a:buChar char="•"/>
                      </a:pPr>
                      <a:r>
                        <a:rPr lang="en-US" sz="1400" b="1" i="0" u="none" strike="noStrike" baseline="0" dirty="0" smtClean="0">
                          <a:solidFill>
                            <a:srgbClr val="000000"/>
                          </a:solidFill>
                          <a:latin typeface="+mn-lt"/>
                          <a:ea typeface="Tahoma" pitchFamily="34" charset="0"/>
                          <a:cs typeface="Tahoma" pitchFamily="34" charset="0"/>
                        </a:rPr>
                        <a:t>Events</a:t>
                      </a:r>
                      <a:r>
                        <a:rPr lang="en-US" sz="1400" b="0" i="0" u="none" strike="noStrike" baseline="0" dirty="0" smtClean="0">
                          <a:solidFill>
                            <a:srgbClr val="000000"/>
                          </a:solidFill>
                          <a:latin typeface="+mn-lt"/>
                          <a:ea typeface="Tahoma" pitchFamily="34" charset="0"/>
                          <a:cs typeface="Tahoma" pitchFamily="34" charset="0"/>
                        </a:rPr>
                        <a:t> –   Monthly outreach at Cabela’s, Bass Pro Shop and Brookhaven – </a:t>
                      </a:r>
                      <a:r>
                        <a:rPr lang="en-US" sz="1400" b="0" i="0" u="none" strike="noStrike" baseline="0" smtClean="0">
                          <a:solidFill>
                            <a:srgbClr val="000000"/>
                          </a:solidFill>
                          <a:latin typeface="+mn-lt"/>
                          <a:ea typeface="Tahoma" pitchFamily="34" charset="0"/>
                          <a:cs typeface="Tahoma" pitchFamily="34" charset="0"/>
                        </a:rPr>
                        <a:t>Fayette County </a:t>
                      </a:r>
                      <a:r>
                        <a:rPr lang="en-US" sz="1400" b="0" i="0" u="none" strike="noStrike" baseline="0" dirty="0" smtClean="0">
                          <a:solidFill>
                            <a:srgbClr val="000000"/>
                          </a:solidFill>
                          <a:latin typeface="+mn-lt"/>
                          <a:ea typeface="Tahoma" pitchFamily="34" charset="0"/>
                          <a:cs typeface="Tahoma" pitchFamily="34" charset="0"/>
                        </a:rPr>
                        <a:t>Veterans </a:t>
                      </a:r>
                      <a:r>
                        <a:rPr lang="en-US" sz="1400" b="0" i="0" u="none" strike="noStrike" baseline="0" smtClean="0">
                          <a:solidFill>
                            <a:srgbClr val="000000"/>
                          </a:solidFill>
                          <a:latin typeface="+mn-lt"/>
                          <a:ea typeface="Tahoma" pitchFamily="34" charset="0"/>
                          <a:cs typeface="Tahoma" pitchFamily="34" charset="0"/>
                        </a:rPr>
                        <a:t>Outreach Event</a:t>
                      </a:r>
                      <a:endParaRPr lang="en-US" sz="1400" b="0" i="0" u="none" strike="noStrike" baseline="0" dirty="0" smtClean="0">
                        <a:solidFill>
                          <a:srgbClr val="000000"/>
                        </a:solidFill>
                        <a:latin typeface="+mn-lt"/>
                        <a:ea typeface="Tahoma" pitchFamily="34" charset="0"/>
                        <a:cs typeface="Tahoma" pitchFamily="34" charset="0"/>
                      </a:endParaRPr>
                    </a:p>
                    <a:p>
                      <a:pPr marL="285750" indent="-285750" algn="l" fontAlgn="b">
                        <a:buFont typeface="Arial" pitchFamily="34" charset="0"/>
                        <a:buChar char="•"/>
                      </a:pPr>
                      <a:r>
                        <a:rPr lang="en-US" sz="1400" b="1" i="0" u="none" strike="noStrike" baseline="0" dirty="0" smtClean="0">
                          <a:solidFill>
                            <a:srgbClr val="000000"/>
                          </a:solidFill>
                          <a:latin typeface="+mn-lt"/>
                          <a:ea typeface="Tahoma" pitchFamily="34" charset="0"/>
                          <a:cs typeface="Tahoma" pitchFamily="34" charset="0"/>
                        </a:rPr>
                        <a:t>Legislators Attending Events</a:t>
                      </a:r>
                      <a:r>
                        <a:rPr lang="en-US" sz="1400" b="0" i="0" u="none" strike="noStrike" baseline="0" dirty="0" smtClean="0">
                          <a:solidFill>
                            <a:srgbClr val="000000"/>
                          </a:solidFill>
                          <a:latin typeface="+mn-lt"/>
                          <a:ea typeface="Tahoma" pitchFamily="34" charset="0"/>
                          <a:cs typeface="Tahoma" pitchFamily="34" charset="0"/>
                        </a:rPr>
                        <a:t> –  Senator Brown, Representatives </a:t>
                      </a:r>
                      <a:r>
                        <a:rPr lang="en-US" sz="1400" b="0" i="0" u="none" strike="noStrike" baseline="0" dirty="0" err="1" smtClean="0">
                          <a:solidFill>
                            <a:srgbClr val="000000"/>
                          </a:solidFill>
                          <a:latin typeface="+mn-lt"/>
                          <a:ea typeface="Tahoma" pitchFamily="34" charset="0"/>
                          <a:cs typeface="Tahoma" pitchFamily="34" charset="0"/>
                        </a:rPr>
                        <a:t>Boback</a:t>
                      </a:r>
                      <a:r>
                        <a:rPr lang="en-US" sz="1400" b="0" i="0" u="none" strike="noStrike" baseline="0" dirty="0" smtClean="0">
                          <a:solidFill>
                            <a:srgbClr val="000000"/>
                          </a:solidFill>
                          <a:latin typeface="+mn-lt"/>
                          <a:ea typeface="Tahoma" pitchFamily="34" charset="0"/>
                          <a:cs typeface="Tahoma" pitchFamily="34" charset="0"/>
                        </a:rPr>
                        <a:t>, Culver and Brown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50532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31"/>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69"/>
            <a:ext cx="8305800" cy="554037"/>
          </a:xfrm>
          <a:prstGeom prst="rect">
            <a:avLst/>
          </a:prstGeom>
          <a:noFill/>
          <a:ln w="9525">
            <a:noFill/>
            <a:miter lim="800000"/>
            <a:headEnd/>
            <a:tailEnd/>
          </a:ln>
        </p:spPr>
        <p:txBody>
          <a:bodyPr lIns="91184" tIns="45593" rIns="91184" bIns="45593">
            <a:spAutoFit/>
          </a:bodyPr>
          <a:lstStyle/>
          <a:p>
            <a:pPr algn="ctr"/>
            <a:endParaRPr lang="en-US" sz="3000" b="1" dirty="0"/>
          </a:p>
        </p:txBody>
      </p:sp>
      <p:sp>
        <p:nvSpPr>
          <p:cNvPr id="1331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184" tIns="45593" rIns="91184" bIns="45593">
            <a:spAutoFit/>
          </a:bodyPr>
          <a:lstStyle/>
          <a:p>
            <a:endParaRPr lang="en-US" dirty="0"/>
          </a:p>
        </p:txBody>
      </p:sp>
      <p:sp>
        <p:nvSpPr>
          <p:cNvPr id="12295" name="Text Box 15"/>
          <p:cNvSpPr txBox="1">
            <a:spLocks noChangeArrowheads="1"/>
          </p:cNvSpPr>
          <p:nvPr/>
        </p:nvSpPr>
        <p:spPr bwMode="auto">
          <a:xfrm>
            <a:off x="381000" y="5943402"/>
            <a:ext cx="1752600" cy="338514"/>
          </a:xfrm>
          <a:prstGeom prst="rect">
            <a:avLst/>
          </a:prstGeom>
          <a:noFill/>
          <a:ln w="9525">
            <a:noFill/>
            <a:miter lim="800000"/>
            <a:headEnd/>
            <a:tailEnd/>
          </a:ln>
        </p:spPr>
        <p:txBody>
          <a:bodyPr lIns="91184" tIns="45593" rIns="91184" bIns="45593" anchor="ctr">
            <a:spAutoFit/>
          </a:bodyPr>
          <a:lstStyle/>
          <a:p>
            <a:pPr eaLnBrk="0" hangingPunct="0">
              <a:spcBef>
                <a:spcPct val="50000"/>
              </a:spcBef>
              <a:defRPr/>
            </a:pPr>
            <a:r>
              <a:rPr lang="en-US" sz="1600" dirty="0">
                <a:solidFill>
                  <a:srgbClr val="000000"/>
                </a:solidFill>
              </a:rPr>
              <a:t>  </a:t>
            </a:r>
            <a:endParaRPr lang="en-US" sz="1600" dirty="0">
              <a:solidFill>
                <a:schemeClr val="bg1"/>
              </a:solidFill>
            </a:endParaRP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lIns="91184" tIns="45593" rIns="91184" bIns="45593">
            <a:spAutoFit/>
          </a:bodyPr>
          <a:lstStyle/>
          <a:p>
            <a:pPr algn="ctr" eaLnBrk="0" hangingPunct="0">
              <a:defRPr/>
            </a:pPr>
            <a:r>
              <a:rPr lang="en-US" sz="20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400800" y="457200"/>
            <a:ext cx="2209800" cy="609600"/>
          </a:xfrm>
          <a:prstGeom prst="rect">
            <a:avLst/>
          </a:prstGeom>
          <a:noFill/>
          <a:ln w="9525">
            <a:noFill/>
            <a:miter lim="800000"/>
            <a:headEnd/>
            <a:tailEnd/>
          </a:ln>
        </p:spPr>
      </p:pic>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lIns="91184" tIns="45593" rIns="91184" bIns="45593" anchor="ctr"/>
          <a:lstStyle/>
          <a:p>
            <a:r>
              <a:rPr lang="en-US" sz="1200" dirty="0">
                <a:solidFill>
                  <a:schemeClr val="bg1"/>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lIns="91184" tIns="45593" rIns="91184" bIns="45593" anchor="ctr"/>
          <a:lstStyle/>
          <a:p>
            <a:pPr algn="r"/>
            <a:r>
              <a:rPr lang="en-US" sz="1200" dirty="0">
                <a:solidFill>
                  <a:schemeClr val="bg1"/>
                </a:solidFill>
                <a:latin typeface="Verdana" pitchFamily="34" charset="0"/>
              </a:rPr>
              <a:t>  &gt; community &gt; commonwealth   </a:t>
            </a:r>
          </a:p>
        </p:txBody>
      </p:sp>
      <p:graphicFrame>
        <p:nvGraphicFramePr>
          <p:cNvPr id="19" name="Table 18"/>
          <p:cNvGraphicFramePr>
            <a:graphicFrameLocks noGrp="1"/>
          </p:cNvGraphicFramePr>
          <p:nvPr>
            <p:extLst>
              <p:ext uri="{D42A27DB-BD31-4B8C-83A1-F6EECF244321}">
                <p14:modId xmlns:p14="http://schemas.microsoft.com/office/powerpoint/2010/main" val="2401850972"/>
              </p:ext>
            </p:extLst>
          </p:nvPr>
        </p:nvGraphicFramePr>
        <p:xfrm>
          <a:off x="457200" y="1219223"/>
          <a:ext cx="8305798" cy="3402775"/>
        </p:xfrm>
        <a:graphic>
          <a:graphicData uri="http://schemas.openxmlformats.org/drawingml/2006/table">
            <a:tbl>
              <a:tblPr firstRow="1" bandRow="1">
                <a:tableStyleId>{5C22544A-7EE6-4342-B048-85BDC9FD1C3A}</a:tableStyleId>
              </a:tblPr>
              <a:tblGrid>
                <a:gridCol w="2590800"/>
                <a:gridCol w="1981200"/>
                <a:gridCol w="1699725"/>
                <a:gridCol w="2034073"/>
              </a:tblGrid>
              <a:tr h="577215">
                <a:tc>
                  <a:txBody>
                    <a:bodyPr/>
                    <a:lstStyle/>
                    <a:p>
                      <a:r>
                        <a:rPr lang="en-US" sz="1600" dirty="0" smtClean="0"/>
                        <a:t>Revenue</a:t>
                      </a:r>
                      <a:endParaRPr lang="en-US" sz="16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600" dirty="0" smtClean="0"/>
                        <a:t>Since Last Meeting</a:t>
                      </a:r>
                      <a:endParaRPr lang="en-US" sz="1600"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600" dirty="0" smtClean="0"/>
                        <a:t>SFY 16-17</a:t>
                      </a:r>
                      <a:endParaRPr lang="en-US" sz="1600"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600" dirty="0" smtClean="0"/>
                        <a:t>Cumulative Total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53195">
                <a:tc>
                  <a:txBody>
                    <a:bodyPr/>
                    <a:lstStyle/>
                    <a:p>
                      <a:r>
                        <a:rPr lang="en-US" sz="1600" dirty="0" smtClean="0"/>
                        <a:t>Checkoff</a:t>
                      </a:r>
                      <a:r>
                        <a:rPr lang="en-US" sz="1600" baseline="0" dirty="0" smtClean="0"/>
                        <a:t> &amp; Donations</a:t>
                      </a:r>
                      <a:endParaRPr lang="en-US" sz="1600" dirty="0"/>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600" dirty="0" smtClean="0">
                          <a:solidFill>
                            <a:schemeClr val="tx2">
                              <a:lumMod val="75000"/>
                            </a:schemeClr>
                          </a:solidFill>
                        </a:rPr>
                        <a:t>$151,005.00</a:t>
                      </a:r>
                      <a:endParaRPr lang="en-US" sz="1600"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600" dirty="0" smtClean="0">
                          <a:solidFill>
                            <a:schemeClr val="tx2">
                              <a:lumMod val="75000"/>
                            </a:schemeClr>
                          </a:solidFill>
                        </a:rPr>
                        <a:t>$603,546.00</a:t>
                      </a:r>
                      <a:endParaRPr lang="en-US" sz="1600"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lumMod val="75000"/>
                            </a:schemeClr>
                          </a:solidFill>
                        </a:rPr>
                        <a:t>$4,753,268.00</a:t>
                      </a:r>
                      <a:endParaRPr lang="en-US" sz="1600" dirty="0">
                        <a:solidFill>
                          <a:schemeClr val="tx2">
                            <a:lumMod val="75000"/>
                          </a:schemeClr>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53195">
                <a:tc>
                  <a:txBody>
                    <a:bodyPr/>
                    <a:lstStyle/>
                    <a:p>
                      <a:r>
                        <a:rPr lang="en-US" sz="1600" dirty="0" smtClean="0"/>
                        <a:t>HOV License Plate </a:t>
                      </a:r>
                      <a:endParaRPr lang="en-US" sz="16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chemeClr val="tx2">
                              <a:lumMod val="75000"/>
                            </a:schemeClr>
                          </a:solidFill>
                        </a:rPr>
                        <a:t>$1215.00*</a:t>
                      </a:r>
                      <a:endParaRPr lang="en-US" sz="16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600" dirty="0" smtClean="0">
                          <a:solidFill>
                            <a:schemeClr val="tx2">
                              <a:lumMod val="75000"/>
                            </a:schemeClr>
                          </a:solidFill>
                        </a:rPr>
                        <a:t>$1425.00</a:t>
                      </a:r>
                      <a:endParaRPr lang="en-US" sz="16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lumMod val="75000"/>
                            </a:schemeClr>
                          </a:solidFill>
                        </a:rPr>
                        <a:t>$37,860.00</a:t>
                      </a:r>
                      <a:endParaRPr lang="en-US" sz="1600"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3195">
                <a:tc>
                  <a:txBody>
                    <a:bodyPr/>
                    <a:lstStyle/>
                    <a:p>
                      <a:r>
                        <a:rPr lang="en-US" sz="1600" dirty="0" smtClean="0"/>
                        <a:t>PA Monuments License Plate</a:t>
                      </a:r>
                      <a:endParaRPr lang="en-US" sz="1600"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solidFill>
                            <a:schemeClr val="tx2">
                              <a:lumMod val="75000"/>
                            </a:schemeClr>
                          </a:solidFill>
                        </a:rPr>
                        <a:t>$138.00*</a:t>
                      </a:r>
                      <a:endParaRPr lang="en-US" sz="1600" dirty="0">
                        <a:solidFill>
                          <a:schemeClr val="tx2">
                            <a:lumMod val="7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smtClean="0">
                          <a:solidFill>
                            <a:schemeClr val="tx2">
                              <a:lumMod val="75000"/>
                            </a:schemeClr>
                          </a:solidFill>
                        </a:rPr>
                        <a:t>$943.00</a:t>
                      </a:r>
                      <a:endParaRPr lang="en-US" sz="1600" dirty="0">
                        <a:solidFill>
                          <a:schemeClr val="tx2">
                            <a:lumMod val="7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lumMod val="75000"/>
                            </a:schemeClr>
                          </a:solidFill>
                        </a:rPr>
                        <a:t>$15,111.00</a:t>
                      </a:r>
                      <a:endParaRPr lang="en-US" sz="1600"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195">
                <a:tc>
                  <a:txBody>
                    <a:bodyPr/>
                    <a:lstStyle/>
                    <a:p>
                      <a:r>
                        <a:rPr lang="en-US" sz="1600" dirty="0" smtClean="0"/>
                        <a:t>Interest</a:t>
                      </a:r>
                      <a:endParaRPr lang="en-US" sz="1600"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solidFill>
                            <a:schemeClr val="tx2">
                              <a:lumMod val="75000"/>
                            </a:schemeClr>
                          </a:solidFill>
                        </a:rPr>
                        <a:t>$1,176.00</a:t>
                      </a:r>
                      <a:endParaRPr lang="en-US" sz="1600" dirty="0">
                        <a:solidFill>
                          <a:schemeClr val="tx2">
                            <a:lumMod val="7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smtClean="0">
                          <a:solidFill>
                            <a:schemeClr val="tx2">
                              <a:lumMod val="75000"/>
                            </a:schemeClr>
                          </a:solidFill>
                        </a:rPr>
                        <a:t>$4519.00</a:t>
                      </a:r>
                      <a:endParaRPr lang="en-US" sz="1600" dirty="0">
                        <a:solidFill>
                          <a:schemeClr val="tx2">
                            <a:lumMod val="75000"/>
                          </a:schemeClr>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lumMod val="75000"/>
                            </a:schemeClr>
                          </a:solidFill>
                        </a:rPr>
                        <a:t>$17,090.00</a:t>
                      </a:r>
                      <a:endParaRPr lang="en-US" sz="1600"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195">
                <a:tc>
                  <a:txBody>
                    <a:bodyPr/>
                    <a:lstStyle/>
                    <a:p>
                      <a:r>
                        <a:rPr lang="en-US" sz="1600" b="1" dirty="0" smtClean="0">
                          <a:solidFill>
                            <a:schemeClr val="bg1"/>
                          </a:solidFill>
                        </a:rPr>
                        <a:t>Disbursements</a:t>
                      </a:r>
                      <a:endParaRPr lang="en-US" sz="1600" b="1" dirty="0">
                        <a:solidFill>
                          <a:schemeClr val="bg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600" dirty="0">
                        <a:solidFill>
                          <a:srgbClr val="00B05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600" dirty="0">
                        <a:solidFill>
                          <a:srgbClr val="00B05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solidFill>
                          <a:srgbClr val="00B05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53195">
                <a:tc>
                  <a:txBody>
                    <a:bodyPr/>
                    <a:lstStyle/>
                    <a:p>
                      <a:r>
                        <a:rPr lang="en-US" sz="1600" dirty="0" smtClean="0"/>
                        <a:t>VTF Grants</a:t>
                      </a:r>
                      <a:endParaRPr lang="en-US" sz="16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FF0000"/>
                          </a:solidFill>
                        </a:rPr>
                        <a:t>$0.00**</a:t>
                      </a:r>
                      <a:endParaRPr lang="en-US" sz="16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600" dirty="0" smtClean="0">
                          <a:solidFill>
                            <a:srgbClr val="FF0000"/>
                          </a:solidFill>
                        </a:rPr>
                        <a:t>$0.00</a:t>
                      </a:r>
                      <a:endParaRPr lang="en-US" sz="16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600" dirty="0" smtClean="0">
                          <a:solidFill>
                            <a:srgbClr val="FF0000"/>
                          </a:solidFill>
                        </a:rPr>
                        <a:t>$1,462,617.00</a:t>
                      </a:r>
                      <a:endParaRPr lang="en-US" sz="1600" dirty="0">
                        <a:solidFill>
                          <a:srgbClr val="FF0000"/>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3195">
                <a:tc>
                  <a:txBody>
                    <a:bodyPr/>
                    <a:lstStyle/>
                    <a:p>
                      <a:r>
                        <a:rPr lang="en-US" sz="1600" dirty="0" smtClean="0"/>
                        <a:t>VTA </a:t>
                      </a:r>
                      <a:endParaRPr lang="en-US" sz="16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smtClean="0">
                          <a:solidFill>
                            <a:srgbClr val="FF0000"/>
                          </a:solidFill>
                        </a:rPr>
                        <a:t>$129,936.00</a:t>
                      </a:r>
                      <a:endParaRPr lang="en-US" sz="16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600" dirty="0" smtClean="0">
                          <a:solidFill>
                            <a:srgbClr val="FF0000"/>
                          </a:solidFill>
                        </a:rPr>
                        <a:t>$343,640.00</a:t>
                      </a:r>
                      <a:endParaRPr lang="en-US" sz="1600"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$1,628,866.00</a:t>
                      </a:r>
                      <a:endParaRPr lang="en-US" sz="1600" dirty="0">
                        <a:solidFill>
                          <a:srgbClr val="FF0000"/>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3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PENN DOT Costs</a:t>
                      </a:r>
                      <a:endParaRPr lang="en-US" sz="1600"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solidFill>
                            <a:srgbClr val="FF0000"/>
                          </a:solidFill>
                        </a:rPr>
                        <a:t>$0.00***</a:t>
                      </a:r>
                      <a:endParaRPr lang="en-US" sz="1600" dirty="0">
                        <a:solidFill>
                          <a:srgbClr val="FF000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smtClean="0">
                          <a:solidFill>
                            <a:srgbClr val="FF0000"/>
                          </a:solidFill>
                        </a:rPr>
                        <a:t>$0.00</a:t>
                      </a:r>
                      <a:endParaRPr lang="en-US" sz="1600" dirty="0">
                        <a:solidFill>
                          <a:srgbClr val="FF0000"/>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smtClean="0">
                          <a:solidFill>
                            <a:srgbClr val="FF0000"/>
                          </a:solidFill>
                        </a:rPr>
                        <a:t>$772,000.00</a:t>
                      </a:r>
                      <a:endParaRPr lang="en-US" sz="1600" dirty="0">
                        <a:solidFill>
                          <a:srgbClr val="FF0000"/>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57200" y="5232783"/>
            <a:ext cx="8458200" cy="884950"/>
          </a:xfrm>
          <a:prstGeom prst="rect">
            <a:avLst/>
          </a:prstGeom>
          <a:noFill/>
        </p:spPr>
        <p:txBody>
          <a:bodyPr wrap="square" lIns="91184" tIns="45593" rIns="91184" bIns="45593">
            <a:spAutoFit/>
          </a:bodyPr>
          <a:lstStyle/>
          <a:p>
            <a:pPr>
              <a:buFont typeface="Arial" charset="0"/>
              <a:buChar char="•"/>
              <a:defRPr/>
            </a:pPr>
            <a:r>
              <a:rPr lang="en-US" sz="1000" dirty="0">
                <a:latin typeface="Times New Roman" pitchFamily="18" charset="0"/>
                <a:cs typeface="Times New Roman" pitchFamily="18" charset="0"/>
              </a:rPr>
              <a:t>Total number of HOV License plates sold since last meeting  = 28  (Total since inception = 2,524)</a:t>
            </a:r>
          </a:p>
          <a:p>
            <a:pPr>
              <a:defRPr/>
            </a:pPr>
            <a:r>
              <a:rPr lang="en-US" sz="1000" dirty="0">
                <a:latin typeface="Times New Roman" pitchFamily="18" charset="0"/>
                <a:cs typeface="Times New Roman" pitchFamily="18" charset="0"/>
              </a:rPr>
              <a:t>*Total number of PA Monuments License plates sold since last meeting = 6 (Total since inception =657)</a:t>
            </a:r>
          </a:p>
          <a:p>
            <a:pPr>
              <a:defRPr/>
            </a:pPr>
            <a:r>
              <a:rPr lang="en-US" sz="1000" b="1" dirty="0">
                <a:latin typeface="Times New Roman" pitchFamily="18" charset="0"/>
                <a:cs typeface="Times New Roman" pitchFamily="18" charset="0"/>
              </a:rPr>
              <a:t>**</a:t>
            </a:r>
            <a:r>
              <a:rPr lang="en-US" sz="1000" dirty="0">
                <a:latin typeface="Times New Roman" pitchFamily="18" charset="0"/>
                <a:cs typeface="Times New Roman" pitchFamily="18" charset="0"/>
              </a:rPr>
              <a:t>Awards and distribution of funds are contingent upon the completion of a fully executed grant agreements</a:t>
            </a:r>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PENNDOT PAYMENT/INVOICING – DMVA has Agreed to pay $194,000/FY over four years.   Current Balance is $194,000. DOT will issue invoices at the beginning of April for Annual Payments.</a:t>
            </a:r>
            <a:r>
              <a:rPr lang="en-US" sz="1000" b="1" i="1" dirty="0">
                <a:latin typeface="Times New Roman" pitchFamily="18" charset="0"/>
                <a:cs typeface="Times New Roman" pitchFamily="18" charset="0"/>
              </a:rPr>
              <a:t> </a:t>
            </a:r>
            <a:r>
              <a:rPr lang="en-US" sz="1000" i="1" dirty="0">
                <a:latin typeface="Times New Roman" pitchFamily="18" charset="0"/>
                <a:cs typeface="Times New Roman" pitchFamily="18" charset="0"/>
              </a:rPr>
              <a:t> (Total Cost was 966,000.00)</a:t>
            </a:r>
            <a:endParaRPr lang="en-US" sz="1000" dirty="0">
              <a:latin typeface="Times New Roman" pitchFamily="18" charset="0"/>
              <a:cs typeface="Times New Roman" pitchFamily="18" charset="0"/>
            </a:endParaRPr>
          </a:p>
        </p:txBody>
      </p:sp>
      <p:sp>
        <p:nvSpPr>
          <p:cNvPr id="16" name="TextBox 15"/>
          <p:cNvSpPr txBox="1"/>
          <p:nvPr/>
        </p:nvSpPr>
        <p:spPr>
          <a:xfrm>
            <a:off x="457231" y="6248404"/>
            <a:ext cx="2060687" cy="336714"/>
          </a:xfrm>
          <a:prstGeom prst="rect">
            <a:avLst/>
          </a:prstGeom>
          <a:noFill/>
        </p:spPr>
        <p:txBody>
          <a:bodyPr wrap="none" lIns="91184" tIns="45593" rIns="91184" bIns="45593" rtlCol="0">
            <a:spAutoFit/>
          </a:bodyPr>
          <a:lstStyle/>
          <a:p>
            <a:r>
              <a:rPr lang="en-US" sz="1600" dirty="0">
                <a:solidFill>
                  <a:schemeClr val="bg1"/>
                </a:solidFill>
                <a:latin typeface="+mj-lt"/>
              </a:rPr>
              <a:t>As of 23 November 16</a:t>
            </a:r>
          </a:p>
        </p:txBody>
      </p:sp>
    </p:spTree>
    <p:extLst>
      <p:ext uri="{BB962C8B-B14F-4D97-AF65-F5344CB8AC3E}">
        <p14:creationId xmlns:p14="http://schemas.microsoft.com/office/powerpoint/2010/main" val="2635735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026848" y="3461801"/>
            <a:ext cx="193705" cy="373841"/>
          </a:xfrm>
          <a:prstGeom prst="rect">
            <a:avLst/>
          </a:prstGeom>
          <a:noFill/>
          <a:ln w="9525">
            <a:noFill/>
            <a:miter lim="800000"/>
            <a:headEnd/>
            <a:tailEnd/>
          </a:ln>
        </p:spPr>
        <p:txBody>
          <a:bodyPr wrap="none" lIns="95224" tIns="47627" rIns="95224" bIns="47627">
            <a:spAutoFit/>
          </a:bodyPr>
          <a:lstStyle/>
          <a:p>
            <a:endParaRPr lang="en-US">
              <a:latin typeface="Calibri" pitchFamily="34" charset="0"/>
            </a:endParaRPr>
          </a:p>
        </p:txBody>
      </p:sp>
      <p:grpSp>
        <p:nvGrpSpPr>
          <p:cNvPr id="44035" name="Group 4"/>
          <p:cNvGrpSpPr>
            <a:grpSpLocks/>
          </p:cNvGrpSpPr>
          <p:nvPr/>
        </p:nvGrpSpPr>
        <p:grpSpPr bwMode="auto">
          <a:xfrm>
            <a:off x="305405" y="406308"/>
            <a:ext cx="8643560" cy="692050"/>
            <a:chOff x="478394" y="406400"/>
            <a:chExt cx="8644414" cy="692574"/>
          </a:xfrm>
        </p:grpSpPr>
        <p:pic>
          <p:nvPicPr>
            <p:cNvPr id="44042" name="Picture 26" descr="Military Vet logo banner"/>
            <p:cNvPicPr>
              <a:picLocks noChangeAspect="1" noChangeArrowheads="1"/>
            </p:cNvPicPr>
            <p:nvPr/>
          </p:nvPicPr>
          <p:blipFill>
            <a:blip r:embed="rId3"/>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586"/>
              <a:ext cx="6000750" cy="421090"/>
            </a:xfrm>
            <a:prstGeom prst="rect">
              <a:avLst/>
            </a:prstGeom>
            <a:noFill/>
            <a:ln w="9525">
              <a:noFill/>
              <a:miter lim="800000"/>
              <a:headEnd/>
              <a:tailEnd/>
            </a:ln>
          </p:spPr>
          <p:txBody>
            <a:bodyPr lIns="96661" tIns="48331" rIns="96661" bIns="48331" anchor="ctr">
              <a:spAutoFit/>
            </a:bodyPr>
            <a:lstStyle/>
            <a:p>
              <a:pPr algn="ctr" defTabSz="852916"/>
              <a:r>
                <a:rPr lang="en-US" sz="2100" b="1">
                  <a:solidFill>
                    <a:schemeClr val="bg1"/>
                  </a:solidFill>
                  <a:latin typeface="Calibri" pitchFamily="34" charset="0"/>
                </a:rPr>
                <a:t>NEXT MEETING</a:t>
              </a:r>
            </a:p>
          </p:txBody>
        </p:sp>
      </p:grpSp>
      <p:grpSp>
        <p:nvGrpSpPr>
          <p:cNvPr id="44036" name="Group 7"/>
          <p:cNvGrpSpPr>
            <a:grpSpLocks/>
          </p:cNvGrpSpPr>
          <p:nvPr/>
        </p:nvGrpSpPr>
        <p:grpSpPr bwMode="auto">
          <a:xfrm>
            <a:off x="110395" y="6339979"/>
            <a:ext cx="8880929" cy="406298"/>
            <a:chOff x="400050" y="6339840"/>
            <a:chExt cx="8881110" cy="406400"/>
          </a:xfrm>
        </p:grpSpPr>
        <p:pic>
          <p:nvPicPr>
            <p:cNvPr id="44038" name="Picture 25" descr="red bottom banner"/>
            <p:cNvPicPr>
              <a:picLocks noChangeAspect="1" noChangeArrowheads="1"/>
            </p:cNvPicPr>
            <p:nvPr/>
          </p:nvPicPr>
          <p:blipFill>
            <a:blip r:embed="rId4"/>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3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3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313"/>
              <a:ext cx="1840025" cy="359306"/>
            </a:xfrm>
            <a:prstGeom prst="rect">
              <a:avLst/>
            </a:prstGeom>
            <a:noFill/>
            <a:ln w="9525">
              <a:noFill/>
              <a:miter lim="800000"/>
              <a:headEnd/>
              <a:tailEnd/>
            </a:ln>
          </p:spPr>
          <p:txBody>
            <a:bodyPr lIns="96661" tIns="48331" rIns="96661" bIns="48331" anchor="ctr">
              <a:spAutoFit/>
            </a:bodyPr>
            <a:lstStyle/>
            <a:p>
              <a:pPr defTabSz="901213" eaLnBrk="0" hangingPunct="0">
                <a:spcBef>
                  <a:spcPct val="50000"/>
                </a:spcBef>
                <a:defRPr/>
              </a:pPr>
              <a:r>
                <a:rPr lang="en-US" sz="1700" dirty="0">
                  <a:solidFill>
                    <a:schemeClr val="bg1"/>
                  </a:solidFill>
                  <a:latin typeface="+mj-lt"/>
                </a:rPr>
                <a:t>As of 23 Sep 15</a:t>
              </a:r>
            </a:p>
          </p:txBody>
        </p:sp>
      </p:grpSp>
      <p:sp>
        <p:nvSpPr>
          <p:cNvPr id="14" name="TextBox 13"/>
          <p:cNvSpPr txBox="1"/>
          <p:nvPr/>
        </p:nvSpPr>
        <p:spPr>
          <a:xfrm>
            <a:off x="0" y="2000319"/>
            <a:ext cx="9144000" cy="2855697"/>
          </a:xfrm>
          <a:prstGeom prst="rect">
            <a:avLst/>
          </a:prstGeom>
          <a:noFill/>
        </p:spPr>
        <p:txBody>
          <a:bodyPr lIns="85222" tIns="42606" rIns="85222" bIns="42606">
            <a:spAutoFit/>
          </a:bodyPr>
          <a:lstStyle/>
          <a:p>
            <a:pPr algn="ctr" defTabSz="901213">
              <a:defRPr/>
            </a:pPr>
            <a:r>
              <a:rPr lang="en-US" sz="4500" dirty="0">
                <a:solidFill>
                  <a:schemeClr val="tx2">
                    <a:lumMod val="75000"/>
                  </a:schemeClr>
                </a:solidFill>
              </a:rPr>
              <a:t>Friday, </a:t>
            </a:r>
            <a:r>
              <a:rPr lang="en-US" sz="4500" b="1" dirty="0" smtClean="0">
                <a:solidFill>
                  <a:schemeClr val="accent2">
                    <a:lumMod val="75000"/>
                  </a:schemeClr>
                </a:solidFill>
              </a:rPr>
              <a:t>February 3</a:t>
            </a:r>
            <a:r>
              <a:rPr lang="en-US" sz="4500" dirty="0" smtClean="0">
                <a:solidFill>
                  <a:schemeClr val="tx2">
                    <a:lumMod val="75000"/>
                  </a:schemeClr>
                </a:solidFill>
              </a:rPr>
              <a:t>, 2017 </a:t>
            </a:r>
            <a:r>
              <a:rPr lang="en-US" sz="4500" dirty="0">
                <a:solidFill>
                  <a:schemeClr val="tx2">
                    <a:lumMod val="75000"/>
                  </a:schemeClr>
                </a:solidFill>
              </a:rPr>
              <a:t>at 10:00AM</a:t>
            </a:r>
          </a:p>
          <a:p>
            <a:pPr algn="ctr" defTabSz="901213">
              <a:defRPr/>
            </a:pPr>
            <a:r>
              <a:rPr lang="en-US" sz="4500" b="1" dirty="0">
                <a:solidFill>
                  <a:schemeClr val="accent2">
                    <a:lumMod val="75000"/>
                  </a:schemeClr>
                </a:solidFill>
              </a:rPr>
              <a:t>Arrowheads Community Club</a:t>
            </a:r>
          </a:p>
          <a:p>
            <a:pPr algn="ctr" defTabSz="901213">
              <a:defRPr/>
            </a:pPr>
            <a:r>
              <a:rPr lang="en-US" sz="4500" dirty="0">
                <a:solidFill>
                  <a:schemeClr val="tx2">
                    <a:lumMod val="75000"/>
                  </a:schemeClr>
                </a:solidFill>
              </a:rPr>
              <a:t>Fort Indiantown Gap</a:t>
            </a:r>
          </a:p>
          <a:p>
            <a:pPr algn="ctr" defTabSz="901213">
              <a:defRPr/>
            </a:pPr>
            <a:r>
              <a:rPr lang="en-US" sz="4500" dirty="0">
                <a:solidFill>
                  <a:schemeClr val="tx2">
                    <a:lumMod val="75000"/>
                  </a:schemeClr>
                </a:solidFill>
              </a:rPr>
              <a:t>Annville, PA 17003</a:t>
            </a:r>
          </a:p>
        </p:txBody>
      </p:sp>
    </p:spTree>
    <p:extLst>
      <p:ext uri="{BB962C8B-B14F-4D97-AF65-F5344CB8AC3E}">
        <p14:creationId xmlns:p14="http://schemas.microsoft.com/office/powerpoint/2010/main" val="299901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1031" name="Rectangle 2"/>
          <p:cNvSpPr>
            <a:spLocks noChangeArrowheads="1"/>
          </p:cNvSpPr>
          <p:nvPr/>
        </p:nvSpPr>
        <p:spPr bwMode="auto">
          <a:xfrm>
            <a:off x="381000" y="2166982"/>
            <a:ext cx="8305800" cy="554037"/>
          </a:xfrm>
          <a:prstGeom prst="rect">
            <a:avLst/>
          </a:prstGeom>
          <a:noFill/>
          <a:ln w="9525">
            <a:noFill/>
            <a:miter lim="800000"/>
            <a:headEnd/>
            <a:tailEnd/>
          </a:ln>
        </p:spPr>
        <p:txBody>
          <a:bodyPr lIns="91077" tIns="45541" rIns="91077" bIns="45541">
            <a:spAutoFit/>
          </a:bodyPr>
          <a:lstStyle/>
          <a:p>
            <a:pPr algn="ctr"/>
            <a:endParaRPr lang="en-US" sz="3000" b="1" dirty="0"/>
          </a:p>
        </p:txBody>
      </p:sp>
      <p:sp>
        <p:nvSpPr>
          <p:cNvPr id="1032"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077" tIns="45541" rIns="91077" bIns="45541">
            <a:spAutoFit/>
          </a:bodyPr>
          <a:lstStyle/>
          <a:p>
            <a:endParaRPr lang="en-US"/>
          </a:p>
        </p:txBody>
      </p:sp>
      <p:sp>
        <p:nvSpPr>
          <p:cNvPr id="1033" name="Rectangle 5"/>
          <p:cNvSpPr>
            <a:spLocks noGrp="1" noChangeArrowheads="1"/>
          </p:cNvSpPr>
          <p:nvPr>
            <p:ph type="ctrTitle"/>
          </p:nvPr>
        </p:nvSpPr>
        <p:spPr>
          <a:xfrm>
            <a:off x="457200" y="457200"/>
            <a:ext cx="5715000" cy="400050"/>
          </a:xfrm>
          <a:noFill/>
        </p:spPr>
        <p:txBody>
          <a:bodyPr>
            <a:spAutoFit/>
          </a:bodyPr>
          <a:lstStyle/>
          <a:p>
            <a:r>
              <a:rPr lang="en-US" sz="2000" b="1" dirty="0">
                <a:solidFill>
                  <a:schemeClr val="bg1"/>
                </a:solidFill>
              </a:rPr>
              <a:t>VISN 4 Access &amp; Non-VA Care Data</a:t>
            </a:r>
          </a:p>
        </p:txBody>
      </p:sp>
      <p:grpSp>
        <p:nvGrpSpPr>
          <p:cNvPr id="3" name="Group 17"/>
          <p:cNvGrpSpPr/>
          <p:nvPr/>
        </p:nvGrpSpPr>
        <p:grpSpPr>
          <a:xfrm>
            <a:off x="381000" y="6019800"/>
            <a:ext cx="8458200" cy="381000"/>
            <a:chOff x="381000" y="6019800"/>
            <a:chExt cx="8458200" cy="381000"/>
          </a:xfrm>
        </p:grpSpPr>
        <p:pic>
          <p:nvPicPr>
            <p:cNvPr id="1028"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22860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November 2016</a:t>
              </a:r>
            </a:p>
          </p:txBody>
        </p:sp>
      </p:grpSp>
      <p:graphicFrame>
        <p:nvGraphicFramePr>
          <p:cNvPr id="2" name="Table 1"/>
          <p:cNvGraphicFramePr>
            <a:graphicFrameLocks noGrp="1"/>
          </p:cNvGraphicFramePr>
          <p:nvPr>
            <p:extLst>
              <p:ext uri="{D42A27DB-BD31-4B8C-83A1-F6EECF244321}">
                <p14:modId xmlns:p14="http://schemas.microsoft.com/office/powerpoint/2010/main" val="2072110283"/>
              </p:ext>
            </p:extLst>
          </p:nvPr>
        </p:nvGraphicFramePr>
        <p:xfrm>
          <a:off x="1066825" y="1158114"/>
          <a:ext cx="6934200" cy="4800600"/>
        </p:xfrm>
        <a:graphic>
          <a:graphicData uri="http://schemas.openxmlformats.org/drawingml/2006/table">
            <a:tbl>
              <a:tblPr firstRow="1" bandRow="1">
                <a:tableStyleId>{616DA210-FB5B-4158-B5E0-FEB733F419BA}</a:tableStyleId>
              </a:tblPr>
              <a:tblGrid>
                <a:gridCol w="4277264"/>
                <a:gridCol w="1328468"/>
                <a:gridCol w="1328468"/>
              </a:tblGrid>
              <a:tr h="670560">
                <a:tc>
                  <a:txBody>
                    <a:bodyPr/>
                    <a:lstStyle/>
                    <a:p>
                      <a:endParaRPr lang="en-US" sz="1900" dirty="0"/>
                    </a:p>
                  </a:txBody>
                  <a:tcPr/>
                </a:tc>
                <a:tc>
                  <a:txBody>
                    <a:bodyPr/>
                    <a:lstStyle/>
                    <a:p>
                      <a:pPr algn="ctr"/>
                      <a:r>
                        <a:rPr lang="en-US" sz="1900" dirty="0" smtClean="0"/>
                        <a:t>Oct.</a:t>
                      </a:r>
                    </a:p>
                    <a:p>
                      <a:pPr algn="ctr"/>
                      <a:r>
                        <a:rPr lang="en-US" sz="1900" dirty="0" smtClean="0"/>
                        <a:t>Update</a:t>
                      </a:r>
                      <a:endParaRPr lang="en-US" sz="1900" dirty="0"/>
                    </a:p>
                  </a:txBody>
                  <a:tcPr/>
                </a:tc>
                <a:tc>
                  <a:txBody>
                    <a:bodyPr/>
                    <a:lstStyle/>
                    <a:p>
                      <a:pPr algn="ctr"/>
                      <a:r>
                        <a:rPr lang="en-US" sz="1900" dirty="0" smtClean="0"/>
                        <a:t>Nov. Update</a:t>
                      </a:r>
                      <a:endParaRPr lang="en-US" sz="1900" dirty="0"/>
                    </a:p>
                  </a:txBody>
                  <a:tcPr/>
                </a:tc>
              </a:tr>
              <a:tr h="523875">
                <a:tc>
                  <a:txBody>
                    <a:bodyPr/>
                    <a:lstStyle/>
                    <a:p>
                      <a:r>
                        <a:rPr lang="en-US" sz="1900" dirty="0" smtClean="0"/>
                        <a:t>Appointments Within 30 Days</a:t>
                      </a:r>
                      <a:endParaRPr lang="en-US" sz="1900" dirty="0"/>
                    </a:p>
                  </a:txBody>
                  <a:tcPr/>
                </a:tc>
                <a:tc>
                  <a:txBody>
                    <a:bodyPr/>
                    <a:lstStyle/>
                    <a:p>
                      <a:pPr algn="ctr"/>
                      <a:r>
                        <a:rPr lang="en-US" sz="1900" dirty="0" smtClean="0"/>
                        <a:t>97.6%</a:t>
                      </a:r>
                    </a:p>
                  </a:txBody>
                  <a:tcPr/>
                </a:tc>
                <a:tc>
                  <a:txBody>
                    <a:bodyPr/>
                    <a:lstStyle/>
                    <a:p>
                      <a:pPr algn="ctr"/>
                      <a:r>
                        <a:rPr lang="en-US" sz="1900" dirty="0" smtClean="0"/>
                        <a:t>97.6%</a:t>
                      </a:r>
                    </a:p>
                  </a:txBody>
                  <a:tcPr/>
                </a:tc>
              </a:tr>
              <a:tr h="523875">
                <a:tc>
                  <a:txBody>
                    <a:bodyPr/>
                    <a:lstStyle/>
                    <a:p>
                      <a:r>
                        <a:rPr lang="en-US" sz="1900" dirty="0" smtClean="0"/>
                        <a:t>Average Wait Time</a:t>
                      </a:r>
                      <a:r>
                        <a:rPr lang="en-US" sz="1900" baseline="0" dirty="0" smtClean="0"/>
                        <a:t> – Primary Care</a:t>
                      </a:r>
                      <a:endParaRPr lang="en-US" sz="1900" dirty="0"/>
                    </a:p>
                  </a:txBody>
                  <a:tcPr/>
                </a:tc>
                <a:tc>
                  <a:txBody>
                    <a:bodyPr/>
                    <a:lstStyle/>
                    <a:p>
                      <a:pPr algn="ctr"/>
                      <a:r>
                        <a:rPr lang="en-US" sz="1900" dirty="0" smtClean="0"/>
                        <a:t>4.1 </a:t>
                      </a:r>
                      <a:r>
                        <a:rPr lang="en-US" sz="1600" dirty="0" smtClean="0"/>
                        <a:t>days</a:t>
                      </a:r>
                    </a:p>
                  </a:txBody>
                  <a:tcPr/>
                </a:tc>
                <a:tc>
                  <a:txBody>
                    <a:bodyPr/>
                    <a:lstStyle/>
                    <a:p>
                      <a:pPr algn="ctr"/>
                      <a:r>
                        <a:rPr lang="en-US" sz="1800" dirty="0" smtClean="0"/>
                        <a:t>3.7 </a:t>
                      </a:r>
                      <a:r>
                        <a:rPr lang="en-US" sz="1600" dirty="0" smtClean="0"/>
                        <a:t>days</a:t>
                      </a:r>
                    </a:p>
                  </a:txBody>
                  <a:tcPr/>
                </a:tc>
              </a:tr>
              <a:tr h="523875">
                <a:tc>
                  <a:txBody>
                    <a:bodyPr/>
                    <a:lstStyle/>
                    <a:p>
                      <a:r>
                        <a:rPr lang="en-US" sz="1900" dirty="0" smtClean="0"/>
                        <a:t>Average Wait Time – Specialty Care</a:t>
                      </a:r>
                      <a:endParaRPr lang="en-US" sz="1900" dirty="0"/>
                    </a:p>
                  </a:txBody>
                  <a:tcPr/>
                </a:tc>
                <a:tc>
                  <a:txBody>
                    <a:bodyPr/>
                    <a:lstStyle/>
                    <a:p>
                      <a:pPr algn="ctr"/>
                      <a:r>
                        <a:rPr lang="en-US" sz="1900" dirty="0" smtClean="0"/>
                        <a:t>5.5 </a:t>
                      </a:r>
                      <a:r>
                        <a:rPr lang="en-US" sz="1600" dirty="0" smtClean="0"/>
                        <a:t>days</a:t>
                      </a:r>
                    </a:p>
                  </a:txBody>
                  <a:tcPr/>
                </a:tc>
                <a:tc>
                  <a:txBody>
                    <a:bodyPr/>
                    <a:lstStyle/>
                    <a:p>
                      <a:pPr algn="ctr"/>
                      <a:r>
                        <a:rPr lang="en-US" sz="1800" dirty="0" smtClean="0"/>
                        <a:t>5.6</a:t>
                      </a:r>
                      <a:r>
                        <a:rPr lang="en-US" sz="1600" dirty="0" smtClean="0"/>
                        <a:t> days</a:t>
                      </a:r>
                    </a:p>
                  </a:txBody>
                  <a:tcPr/>
                </a:tc>
              </a:tr>
              <a:tr h="523875">
                <a:tc>
                  <a:txBody>
                    <a:bodyPr/>
                    <a:lstStyle/>
                    <a:p>
                      <a:r>
                        <a:rPr lang="en-US" sz="1900" dirty="0" smtClean="0"/>
                        <a:t>Average Wait Time – Mental Health</a:t>
                      </a:r>
                      <a:r>
                        <a:rPr lang="en-US" sz="1900" baseline="0" dirty="0" smtClean="0"/>
                        <a:t> Care</a:t>
                      </a:r>
                      <a:endParaRPr lang="en-US" sz="1900" dirty="0"/>
                    </a:p>
                  </a:txBody>
                  <a:tcPr/>
                </a:tc>
                <a:tc>
                  <a:txBody>
                    <a:bodyPr/>
                    <a:lstStyle/>
                    <a:p>
                      <a:pPr algn="ctr"/>
                      <a:r>
                        <a:rPr lang="en-US" sz="1900" dirty="0" smtClean="0"/>
                        <a:t>3.6 </a:t>
                      </a:r>
                      <a:r>
                        <a:rPr lang="en-US" sz="1600" dirty="0" smtClean="0"/>
                        <a:t>days</a:t>
                      </a:r>
                    </a:p>
                  </a:txBody>
                  <a:tcPr/>
                </a:tc>
                <a:tc>
                  <a:txBody>
                    <a:bodyPr/>
                    <a:lstStyle/>
                    <a:p>
                      <a:pPr algn="ctr"/>
                      <a:r>
                        <a:rPr lang="en-US" sz="1800" dirty="0" smtClean="0"/>
                        <a:t>3.2</a:t>
                      </a:r>
                      <a:r>
                        <a:rPr lang="en-US" sz="1600" dirty="0" smtClean="0"/>
                        <a:t> days</a:t>
                      </a:r>
                    </a:p>
                  </a:txBody>
                  <a:tcPr/>
                </a:tc>
              </a:tr>
              <a:tr h="523875">
                <a:tc>
                  <a:txBody>
                    <a:bodyPr/>
                    <a:lstStyle/>
                    <a:p>
                      <a:r>
                        <a:rPr lang="en-US" sz="1900" baseline="0" dirty="0" smtClean="0"/>
                        <a:t>Outpatient Appointments</a:t>
                      </a:r>
                      <a:endParaRPr lang="en-US" sz="1900" dirty="0"/>
                    </a:p>
                  </a:txBody>
                  <a:tcPr/>
                </a:tc>
                <a:tc>
                  <a:txBody>
                    <a:bodyPr/>
                    <a:lstStyle/>
                    <a:p>
                      <a:pPr algn="ctr"/>
                      <a:r>
                        <a:rPr lang="en-US" sz="1900" dirty="0" smtClean="0"/>
                        <a:t>3,144,909</a:t>
                      </a:r>
                      <a:endParaRPr lang="en-US" sz="1900" dirty="0"/>
                    </a:p>
                  </a:txBody>
                  <a:tcPr/>
                </a:tc>
                <a:tc>
                  <a:txBody>
                    <a:bodyPr/>
                    <a:lstStyle/>
                    <a:p>
                      <a:pPr algn="ctr"/>
                      <a:r>
                        <a:rPr lang="en-US" sz="1900" dirty="0" smtClean="0"/>
                        <a:t>3,745,767</a:t>
                      </a:r>
                      <a:endParaRPr lang="en-US" sz="1900" dirty="0"/>
                    </a:p>
                  </a:txBody>
                  <a:tcPr/>
                </a:tc>
              </a:tr>
              <a:tr h="523875">
                <a:tc>
                  <a:txBody>
                    <a:bodyPr/>
                    <a:lstStyle/>
                    <a:p>
                      <a:r>
                        <a:rPr lang="en-US" sz="1900" baseline="0" dirty="0" smtClean="0"/>
                        <a:t>Non-VA Care Appointments</a:t>
                      </a:r>
                      <a:endParaRPr lang="en-US" sz="1900" dirty="0"/>
                    </a:p>
                  </a:txBody>
                  <a:tcPr/>
                </a:tc>
                <a:tc>
                  <a:txBody>
                    <a:bodyPr/>
                    <a:lstStyle/>
                    <a:p>
                      <a:pPr algn="ctr"/>
                      <a:r>
                        <a:rPr lang="en-US" sz="1900" dirty="0" smtClean="0"/>
                        <a:t>31,895</a:t>
                      </a:r>
                      <a:endParaRPr lang="en-US" sz="1900" dirty="0"/>
                    </a:p>
                  </a:txBody>
                  <a:tcPr/>
                </a:tc>
                <a:tc>
                  <a:txBody>
                    <a:bodyPr/>
                    <a:lstStyle/>
                    <a:p>
                      <a:pPr algn="ctr"/>
                      <a:r>
                        <a:rPr lang="en-US" sz="1900" dirty="0" smtClean="0"/>
                        <a:t>36,786 </a:t>
                      </a:r>
                      <a:endParaRPr lang="en-US" sz="1900" dirty="0"/>
                    </a:p>
                  </a:txBody>
                  <a:tcPr/>
                </a:tc>
              </a:tr>
              <a:tr h="462915">
                <a:tc>
                  <a:txBody>
                    <a:bodyPr/>
                    <a:lstStyle/>
                    <a:p>
                      <a:pPr algn="ctr"/>
                      <a:r>
                        <a:rPr lang="en-US" sz="1200" i="1" dirty="0" smtClean="0"/>
                        <a:t>All above data is for</a:t>
                      </a:r>
                      <a:r>
                        <a:rPr lang="en-US" sz="1200" i="1" baseline="0" dirty="0" smtClean="0"/>
                        <a:t> the period of…</a:t>
                      </a:r>
                      <a:endParaRPr lang="en-US" sz="1200" i="1" dirty="0"/>
                    </a:p>
                  </a:txBody>
                  <a:tcPr anchor="ctr"/>
                </a:tc>
                <a:tc>
                  <a:txBody>
                    <a:bodyPr/>
                    <a:lstStyle/>
                    <a:p>
                      <a:pPr algn="ctr"/>
                      <a:r>
                        <a:rPr lang="en-US" sz="1200" i="1" kern="1200" baseline="0" dirty="0" smtClean="0">
                          <a:solidFill>
                            <a:schemeClr val="tx1"/>
                          </a:solidFill>
                          <a:latin typeface="+mn-lt"/>
                          <a:ea typeface="+mn-ea"/>
                          <a:cs typeface="+mn-cs"/>
                        </a:rPr>
                        <a:t>Oct. 1, 2015 – Aug. 31, 2016</a:t>
                      </a:r>
                      <a:endParaRPr lang="en-US" sz="1200" i="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latin typeface="+mn-lt"/>
                          <a:ea typeface="+mn-ea"/>
                          <a:cs typeface="+mn-cs"/>
                        </a:rPr>
                        <a:t>Oct. 1, 2015 – Sept. 30, 2016</a:t>
                      </a:r>
                    </a:p>
                  </a:txBody>
                  <a:tcPr/>
                </a:tc>
              </a:tr>
              <a:tr h="523875">
                <a:tc>
                  <a:txBody>
                    <a:bodyPr/>
                    <a:lstStyle/>
                    <a:p>
                      <a:r>
                        <a:rPr lang="en-US" sz="1900" dirty="0" smtClean="0"/>
                        <a:t>Current Number of Provider Agreements</a:t>
                      </a:r>
                      <a:endParaRPr lang="en-US" sz="1900" dirty="0"/>
                    </a:p>
                  </a:txBody>
                  <a:tcPr/>
                </a:tc>
                <a:tc>
                  <a:txBody>
                    <a:bodyPr/>
                    <a:lstStyle/>
                    <a:p>
                      <a:pPr algn="ctr"/>
                      <a:r>
                        <a:rPr lang="en-US" sz="1900" dirty="0" smtClean="0"/>
                        <a:t>789</a:t>
                      </a:r>
                      <a:endParaRPr lang="en-US" sz="1900" dirty="0"/>
                    </a:p>
                  </a:txBody>
                  <a:tcPr/>
                </a:tc>
                <a:tc>
                  <a:txBody>
                    <a:bodyPr/>
                    <a:lstStyle/>
                    <a:p>
                      <a:pPr algn="ctr"/>
                      <a:r>
                        <a:rPr lang="en-US" sz="1900" dirty="0" smtClean="0"/>
                        <a:t>932</a:t>
                      </a:r>
                      <a:endParaRPr lang="en-US" sz="1900" dirty="0"/>
                    </a:p>
                  </a:txBody>
                  <a:tcPr/>
                </a:tc>
              </a:tr>
            </a:tbl>
          </a:graphicData>
        </a:graphic>
      </p:graphicFrame>
    </p:spTree>
    <p:extLst>
      <p:ext uri="{BB962C8B-B14F-4D97-AF65-F5344CB8AC3E}">
        <p14:creationId xmlns:p14="http://schemas.microsoft.com/office/powerpoint/2010/main" val="376569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1031" name="Rectangle 2"/>
          <p:cNvSpPr>
            <a:spLocks noChangeArrowheads="1"/>
          </p:cNvSpPr>
          <p:nvPr/>
        </p:nvSpPr>
        <p:spPr bwMode="auto">
          <a:xfrm>
            <a:off x="381000" y="2166982"/>
            <a:ext cx="8305800" cy="554037"/>
          </a:xfrm>
          <a:prstGeom prst="rect">
            <a:avLst/>
          </a:prstGeom>
          <a:noFill/>
          <a:ln w="9525">
            <a:noFill/>
            <a:miter lim="800000"/>
            <a:headEnd/>
            <a:tailEnd/>
          </a:ln>
        </p:spPr>
        <p:txBody>
          <a:bodyPr lIns="91077" tIns="45541" rIns="91077" bIns="45541">
            <a:spAutoFit/>
          </a:bodyPr>
          <a:lstStyle/>
          <a:p>
            <a:pPr algn="ctr"/>
            <a:endParaRPr lang="en-US" sz="3000" b="1" dirty="0"/>
          </a:p>
        </p:txBody>
      </p:sp>
      <p:sp>
        <p:nvSpPr>
          <p:cNvPr id="1032"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077" tIns="45541" rIns="91077" bIns="45541">
            <a:spAutoFit/>
          </a:bodyPr>
          <a:lstStyle/>
          <a:p>
            <a:endParaRPr lang="en-US"/>
          </a:p>
        </p:txBody>
      </p:sp>
      <p:sp>
        <p:nvSpPr>
          <p:cNvPr id="1033" name="Rectangle 5"/>
          <p:cNvSpPr>
            <a:spLocks noGrp="1" noChangeArrowheads="1"/>
          </p:cNvSpPr>
          <p:nvPr>
            <p:ph type="ctrTitle"/>
          </p:nvPr>
        </p:nvSpPr>
        <p:spPr>
          <a:xfrm>
            <a:off x="457200" y="457200"/>
            <a:ext cx="5715000" cy="400050"/>
          </a:xfrm>
          <a:noFill/>
        </p:spPr>
        <p:txBody>
          <a:bodyPr>
            <a:spAutoFit/>
          </a:bodyPr>
          <a:lstStyle/>
          <a:p>
            <a:r>
              <a:rPr lang="en-US" sz="2000" b="1" dirty="0">
                <a:solidFill>
                  <a:schemeClr val="bg1"/>
                </a:solidFill>
              </a:rPr>
              <a:t>VISN 4 Trust Data - Inpatients</a:t>
            </a:r>
          </a:p>
        </p:txBody>
      </p:sp>
      <p:grpSp>
        <p:nvGrpSpPr>
          <p:cNvPr id="3" name="Group 17"/>
          <p:cNvGrpSpPr/>
          <p:nvPr/>
        </p:nvGrpSpPr>
        <p:grpSpPr>
          <a:xfrm>
            <a:off x="381000" y="6019800"/>
            <a:ext cx="8458200" cy="381000"/>
            <a:chOff x="381000" y="6019800"/>
            <a:chExt cx="8458200" cy="381000"/>
          </a:xfrm>
        </p:grpSpPr>
        <p:pic>
          <p:nvPicPr>
            <p:cNvPr id="1028"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21336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November 2016</a:t>
              </a:r>
            </a:p>
          </p:txBody>
        </p:sp>
      </p:grpSp>
      <p:graphicFrame>
        <p:nvGraphicFramePr>
          <p:cNvPr id="2" name="Table 1"/>
          <p:cNvGraphicFramePr>
            <a:graphicFrameLocks noGrp="1"/>
          </p:cNvGraphicFramePr>
          <p:nvPr>
            <p:extLst>
              <p:ext uri="{D42A27DB-BD31-4B8C-83A1-F6EECF244321}">
                <p14:modId xmlns:p14="http://schemas.microsoft.com/office/powerpoint/2010/main" val="859962607"/>
              </p:ext>
            </p:extLst>
          </p:nvPr>
        </p:nvGraphicFramePr>
        <p:xfrm>
          <a:off x="457200" y="1405898"/>
          <a:ext cx="8382000" cy="4120515"/>
        </p:xfrm>
        <a:graphic>
          <a:graphicData uri="http://schemas.openxmlformats.org/drawingml/2006/table">
            <a:tbl>
              <a:tblPr firstRow="1" bandRow="1">
                <a:tableStyleId>{616DA210-FB5B-4158-B5E0-FEB733F419BA}</a:tableStyleId>
              </a:tblPr>
              <a:tblGrid>
                <a:gridCol w="2743200"/>
                <a:gridCol w="1905000"/>
                <a:gridCol w="1905000"/>
                <a:gridCol w="1828800"/>
              </a:tblGrid>
              <a:tr h="523875">
                <a:tc>
                  <a:txBody>
                    <a:bodyPr/>
                    <a:lstStyle/>
                    <a:p>
                      <a:endParaRPr lang="en-US" sz="1900" dirty="0"/>
                    </a:p>
                  </a:txBody>
                  <a:tcPr/>
                </a:tc>
                <a:tc>
                  <a:txBody>
                    <a:bodyPr/>
                    <a:lstStyle/>
                    <a:p>
                      <a:pPr algn="ctr"/>
                      <a:r>
                        <a:rPr lang="en-US" sz="1900" dirty="0" smtClean="0"/>
                        <a:t>Sept. Update</a:t>
                      </a:r>
                      <a:endParaRPr lang="en-US" sz="1900" dirty="0"/>
                    </a:p>
                  </a:txBody>
                  <a:tcPr/>
                </a:tc>
                <a:tc>
                  <a:txBody>
                    <a:bodyPr/>
                    <a:lstStyle/>
                    <a:p>
                      <a:pPr algn="ctr"/>
                      <a:r>
                        <a:rPr lang="en-US" sz="1900" dirty="0" smtClean="0"/>
                        <a:t>Oct.</a:t>
                      </a:r>
                      <a:r>
                        <a:rPr lang="en-US" sz="1900" baseline="0" dirty="0" smtClean="0"/>
                        <a:t> </a:t>
                      </a:r>
                      <a:r>
                        <a:rPr lang="en-US" sz="1900" dirty="0" smtClean="0"/>
                        <a:t>Update</a:t>
                      </a:r>
                      <a:endParaRPr lang="en-US" sz="1900" dirty="0"/>
                    </a:p>
                  </a:txBody>
                  <a:tcPr/>
                </a:tc>
                <a:tc>
                  <a:txBody>
                    <a:bodyPr/>
                    <a:lstStyle/>
                    <a:p>
                      <a:pPr algn="ctr"/>
                      <a:r>
                        <a:rPr lang="en-US" sz="1900" dirty="0" smtClean="0"/>
                        <a:t>Nov. Update</a:t>
                      </a:r>
                      <a:endParaRPr lang="en-US" sz="1900" dirty="0"/>
                    </a:p>
                  </a:txBody>
                  <a:tcPr/>
                </a:tc>
              </a:tr>
              <a:tr h="624840">
                <a:tc>
                  <a:txBody>
                    <a:bodyPr/>
                    <a:lstStyle/>
                    <a:p>
                      <a:r>
                        <a:rPr lang="en-US" sz="1900" dirty="0" smtClean="0"/>
                        <a:t>Time Range of Data</a:t>
                      </a:r>
                      <a:endParaRPr lang="en-US" sz="1900" dirty="0"/>
                    </a:p>
                  </a:txBody>
                  <a:tcPr/>
                </a:tc>
                <a:tc>
                  <a:txBody>
                    <a:bodyPr/>
                    <a:lstStyle/>
                    <a:p>
                      <a:pPr algn="ctr"/>
                      <a:r>
                        <a:rPr lang="en-US" sz="1600" kern="1200" dirty="0" smtClean="0">
                          <a:solidFill>
                            <a:schemeClr val="tx1"/>
                          </a:solidFill>
                          <a:latin typeface="+mn-lt"/>
                          <a:ea typeface="+mn-ea"/>
                          <a:cs typeface="+mn-cs"/>
                        </a:rPr>
                        <a:t>Oct. 2015-April 2016</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Oct. 2015-June 2016</a:t>
                      </a:r>
                    </a:p>
                    <a:p>
                      <a:pPr algn="ctr"/>
                      <a:endParaRPr lang="en-US" sz="1900" dirty="0"/>
                    </a:p>
                  </a:txBody>
                  <a:tcPr/>
                </a:tc>
                <a:tc>
                  <a:txBody>
                    <a:bodyPr/>
                    <a:lstStyle/>
                    <a:p>
                      <a:pPr algn="ctr"/>
                      <a:r>
                        <a:rPr lang="en-US" sz="1600" dirty="0" smtClean="0"/>
                        <a:t>Oct. 2015-July 2016</a:t>
                      </a:r>
                    </a:p>
                  </a:txBody>
                  <a:tcPr/>
                </a:tc>
              </a:tr>
              <a:tr h="670560">
                <a:tc>
                  <a:txBody>
                    <a:bodyPr/>
                    <a:lstStyle/>
                    <a:p>
                      <a:r>
                        <a:rPr lang="en-US" sz="1900" dirty="0" smtClean="0"/>
                        <a:t>“I got the service I needed”</a:t>
                      </a:r>
                      <a:endParaRPr lang="en-US" sz="1900" dirty="0"/>
                    </a:p>
                  </a:txBody>
                  <a:tcPr/>
                </a:tc>
                <a:tc>
                  <a:txBody>
                    <a:bodyPr/>
                    <a:lstStyle/>
                    <a:p>
                      <a:pPr algn="ctr"/>
                      <a:r>
                        <a:rPr lang="en-US" sz="1800" kern="1200" dirty="0" smtClean="0">
                          <a:solidFill>
                            <a:schemeClr val="tx1"/>
                          </a:solidFill>
                          <a:latin typeface="+mn-lt"/>
                          <a:ea typeface="+mn-ea"/>
                          <a:cs typeface="+mn-cs"/>
                        </a:rPr>
                        <a:t>88.5</a:t>
                      </a:r>
                    </a:p>
                  </a:txBody>
                  <a:tcPr/>
                </a:tc>
                <a:tc>
                  <a:txBody>
                    <a:bodyPr/>
                    <a:lstStyle/>
                    <a:p>
                      <a:pPr algn="ctr"/>
                      <a:r>
                        <a:rPr lang="en-US" sz="1900" dirty="0" smtClean="0"/>
                        <a:t>88.3</a:t>
                      </a:r>
                      <a:endParaRPr lang="en-US" sz="1900" dirty="0"/>
                    </a:p>
                  </a:txBody>
                  <a:tcPr/>
                </a:tc>
                <a:tc>
                  <a:txBody>
                    <a:bodyPr/>
                    <a:lstStyle/>
                    <a:p>
                      <a:pPr algn="ctr"/>
                      <a:r>
                        <a:rPr lang="en-US" sz="1900" dirty="0" smtClean="0"/>
                        <a:t>88.5</a:t>
                      </a:r>
                      <a:endParaRPr lang="en-US" sz="1900" dirty="0"/>
                    </a:p>
                  </a:txBody>
                  <a:tcPr/>
                </a:tc>
              </a:tr>
              <a:tr h="670560">
                <a:tc>
                  <a:txBody>
                    <a:bodyPr/>
                    <a:lstStyle/>
                    <a:p>
                      <a:r>
                        <a:rPr lang="en-US" sz="1900" dirty="0" smtClean="0"/>
                        <a:t>“It was easy to get the</a:t>
                      </a:r>
                      <a:r>
                        <a:rPr lang="en-US" sz="1900" baseline="0" dirty="0" smtClean="0"/>
                        <a:t> service</a:t>
                      </a:r>
                      <a:r>
                        <a:rPr lang="en-US" sz="1900" dirty="0" smtClean="0"/>
                        <a:t> I needed”</a:t>
                      </a:r>
                      <a:endParaRPr lang="en-US" sz="1900" dirty="0"/>
                    </a:p>
                  </a:txBody>
                  <a:tcPr/>
                </a:tc>
                <a:tc>
                  <a:txBody>
                    <a:bodyPr/>
                    <a:lstStyle/>
                    <a:p>
                      <a:pPr algn="ctr"/>
                      <a:r>
                        <a:rPr lang="en-US" sz="1800" kern="1200" dirty="0" smtClean="0">
                          <a:solidFill>
                            <a:schemeClr val="tx1"/>
                          </a:solidFill>
                          <a:latin typeface="+mn-lt"/>
                          <a:ea typeface="+mn-ea"/>
                          <a:cs typeface="+mn-cs"/>
                        </a:rPr>
                        <a:t>84.3</a:t>
                      </a:r>
                    </a:p>
                  </a:txBody>
                  <a:tcPr/>
                </a:tc>
                <a:tc>
                  <a:txBody>
                    <a:bodyPr/>
                    <a:lstStyle/>
                    <a:p>
                      <a:pPr algn="ctr"/>
                      <a:r>
                        <a:rPr lang="en-US" sz="1900" dirty="0" smtClean="0"/>
                        <a:t>83.7</a:t>
                      </a:r>
                      <a:endParaRPr lang="en-US" sz="1900" dirty="0"/>
                    </a:p>
                  </a:txBody>
                  <a:tcPr/>
                </a:tc>
                <a:tc>
                  <a:txBody>
                    <a:bodyPr/>
                    <a:lstStyle/>
                    <a:p>
                      <a:pPr algn="ctr"/>
                      <a:r>
                        <a:rPr lang="en-US" sz="1900" dirty="0" smtClean="0"/>
                        <a:t>84</a:t>
                      </a:r>
                      <a:endParaRPr lang="en-US" sz="1900" dirty="0"/>
                    </a:p>
                  </a:txBody>
                  <a:tcPr/>
                </a:tc>
              </a:tr>
              <a:tr h="670560">
                <a:tc>
                  <a:txBody>
                    <a:bodyPr/>
                    <a:lstStyle/>
                    <a:p>
                      <a:r>
                        <a:rPr lang="en-US" sz="1900" dirty="0" smtClean="0"/>
                        <a:t>“I felt like a valued customer”</a:t>
                      </a:r>
                      <a:endParaRPr lang="en-US" sz="1900" dirty="0"/>
                    </a:p>
                  </a:txBody>
                  <a:tcPr/>
                </a:tc>
                <a:tc>
                  <a:txBody>
                    <a:bodyPr/>
                    <a:lstStyle/>
                    <a:p>
                      <a:pPr algn="ctr"/>
                      <a:r>
                        <a:rPr lang="en-US" sz="1800" kern="1200" dirty="0" smtClean="0">
                          <a:solidFill>
                            <a:schemeClr val="tx1"/>
                          </a:solidFill>
                          <a:latin typeface="+mn-lt"/>
                          <a:ea typeface="+mn-ea"/>
                          <a:cs typeface="+mn-cs"/>
                        </a:rPr>
                        <a:t>84</a:t>
                      </a:r>
                    </a:p>
                  </a:txBody>
                  <a:tcPr/>
                </a:tc>
                <a:tc>
                  <a:txBody>
                    <a:bodyPr/>
                    <a:lstStyle/>
                    <a:p>
                      <a:pPr algn="ctr"/>
                      <a:r>
                        <a:rPr lang="en-US" sz="1900" dirty="0" smtClean="0"/>
                        <a:t>83.9</a:t>
                      </a:r>
                      <a:endParaRPr lang="en-US" sz="1900" dirty="0"/>
                    </a:p>
                  </a:txBody>
                  <a:tcPr/>
                </a:tc>
                <a:tc>
                  <a:txBody>
                    <a:bodyPr/>
                    <a:lstStyle/>
                    <a:p>
                      <a:pPr algn="ctr"/>
                      <a:r>
                        <a:rPr lang="en-US" sz="1900" dirty="0" smtClean="0"/>
                        <a:t>84</a:t>
                      </a:r>
                      <a:endParaRPr lang="en-US" sz="1900" dirty="0"/>
                    </a:p>
                  </a:txBody>
                  <a:tcPr/>
                </a:tc>
              </a:tr>
              <a:tr h="960120">
                <a:tc>
                  <a:txBody>
                    <a:bodyPr/>
                    <a:lstStyle/>
                    <a:p>
                      <a:r>
                        <a:rPr lang="en-US" sz="1900" dirty="0" smtClean="0"/>
                        <a:t>“I trust</a:t>
                      </a:r>
                      <a:r>
                        <a:rPr lang="en-US" sz="1900" baseline="0" dirty="0" smtClean="0"/>
                        <a:t> VA to fulfill our country’s commitment to Veterans”</a:t>
                      </a:r>
                      <a:endParaRPr lang="en-US" sz="1900" dirty="0"/>
                    </a:p>
                  </a:txBody>
                  <a:tcPr/>
                </a:tc>
                <a:tc>
                  <a:txBody>
                    <a:bodyPr/>
                    <a:lstStyle/>
                    <a:p>
                      <a:pPr algn="ctr"/>
                      <a:r>
                        <a:rPr lang="en-US" sz="1800" kern="1200" dirty="0" smtClean="0">
                          <a:solidFill>
                            <a:schemeClr val="tx1"/>
                          </a:solidFill>
                          <a:latin typeface="+mn-lt"/>
                          <a:ea typeface="+mn-ea"/>
                          <a:cs typeface="+mn-cs"/>
                        </a:rPr>
                        <a:t>84.9</a:t>
                      </a:r>
                      <a:endParaRPr lang="en-US" sz="1800" kern="1200" dirty="0">
                        <a:solidFill>
                          <a:schemeClr val="tx1"/>
                        </a:solidFill>
                        <a:latin typeface="+mn-lt"/>
                        <a:ea typeface="+mn-ea"/>
                        <a:cs typeface="+mn-cs"/>
                      </a:endParaRPr>
                    </a:p>
                  </a:txBody>
                  <a:tcPr/>
                </a:tc>
                <a:tc>
                  <a:txBody>
                    <a:bodyPr/>
                    <a:lstStyle/>
                    <a:p>
                      <a:pPr algn="ctr"/>
                      <a:r>
                        <a:rPr lang="en-US" sz="1900" dirty="0" smtClean="0"/>
                        <a:t>84</a:t>
                      </a:r>
                      <a:endParaRPr lang="en-US" sz="1900" dirty="0"/>
                    </a:p>
                  </a:txBody>
                  <a:tcPr/>
                </a:tc>
                <a:tc>
                  <a:txBody>
                    <a:bodyPr/>
                    <a:lstStyle/>
                    <a:p>
                      <a:pPr algn="ctr"/>
                      <a:r>
                        <a:rPr lang="en-US" sz="1900" smtClean="0"/>
                        <a:t>83</a:t>
                      </a:r>
                      <a:endParaRPr lang="en-US" sz="1900" dirty="0"/>
                    </a:p>
                  </a:txBody>
                  <a:tcPr/>
                </a:tc>
              </a:tr>
            </a:tbl>
          </a:graphicData>
        </a:graphic>
      </p:graphicFrame>
      <p:sp>
        <p:nvSpPr>
          <p:cNvPr id="4" name="TextBox 3"/>
          <p:cNvSpPr txBox="1"/>
          <p:nvPr/>
        </p:nvSpPr>
        <p:spPr>
          <a:xfrm>
            <a:off x="1371600" y="5257800"/>
            <a:ext cx="6858000" cy="338554"/>
          </a:xfrm>
          <a:prstGeom prst="rect">
            <a:avLst/>
          </a:prstGeom>
          <a:noFill/>
        </p:spPr>
        <p:txBody>
          <a:bodyPr wrap="square" lIns="91234" tIns="45617" rIns="91234" bIns="45617" rtlCol="0">
            <a:spAutoFit/>
          </a:bodyPr>
          <a:lstStyle/>
          <a:p>
            <a:pPr algn="ctr"/>
            <a:r>
              <a:rPr lang="en-US" sz="1600" i="1" dirty="0"/>
              <a:t>% of responses with agree or strongly agree</a:t>
            </a:r>
          </a:p>
        </p:txBody>
      </p:sp>
    </p:spTree>
    <p:extLst>
      <p:ext uri="{BB962C8B-B14F-4D97-AF65-F5344CB8AC3E}">
        <p14:creationId xmlns:p14="http://schemas.microsoft.com/office/powerpoint/2010/main" val="2463681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1031" name="Rectangle 2"/>
          <p:cNvSpPr>
            <a:spLocks noChangeArrowheads="1"/>
          </p:cNvSpPr>
          <p:nvPr/>
        </p:nvSpPr>
        <p:spPr bwMode="auto">
          <a:xfrm>
            <a:off x="381000" y="2166982"/>
            <a:ext cx="8305800" cy="554037"/>
          </a:xfrm>
          <a:prstGeom prst="rect">
            <a:avLst/>
          </a:prstGeom>
          <a:noFill/>
          <a:ln w="9525">
            <a:noFill/>
            <a:miter lim="800000"/>
            <a:headEnd/>
            <a:tailEnd/>
          </a:ln>
        </p:spPr>
        <p:txBody>
          <a:bodyPr lIns="91077" tIns="45541" rIns="91077" bIns="45541">
            <a:spAutoFit/>
          </a:bodyPr>
          <a:lstStyle/>
          <a:p>
            <a:pPr algn="ctr"/>
            <a:endParaRPr lang="en-US" sz="3000" b="1" dirty="0"/>
          </a:p>
        </p:txBody>
      </p:sp>
      <p:sp>
        <p:nvSpPr>
          <p:cNvPr id="1032"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077" tIns="45541" rIns="91077" bIns="45541">
            <a:spAutoFit/>
          </a:bodyPr>
          <a:lstStyle/>
          <a:p>
            <a:endParaRPr lang="en-US"/>
          </a:p>
        </p:txBody>
      </p:sp>
      <p:sp>
        <p:nvSpPr>
          <p:cNvPr id="1033" name="Rectangle 5"/>
          <p:cNvSpPr>
            <a:spLocks noGrp="1" noChangeArrowheads="1"/>
          </p:cNvSpPr>
          <p:nvPr>
            <p:ph type="ctrTitle"/>
          </p:nvPr>
        </p:nvSpPr>
        <p:spPr>
          <a:xfrm>
            <a:off x="457200" y="457200"/>
            <a:ext cx="5715000" cy="400050"/>
          </a:xfrm>
          <a:noFill/>
        </p:spPr>
        <p:txBody>
          <a:bodyPr>
            <a:spAutoFit/>
          </a:bodyPr>
          <a:lstStyle/>
          <a:p>
            <a:r>
              <a:rPr lang="en-US" sz="2000" b="1" dirty="0">
                <a:solidFill>
                  <a:schemeClr val="bg1"/>
                </a:solidFill>
              </a:rPr>
              <a:t>VISN 4 Trust Data - Outpatients</a:t>
            </a:r>
          </a:p>
        </p:txBody>
      </p:sp>
      <p:grpSp>
        <p:nvGrpSpPr>
          <p:cNvPr id="3" name="Group 17"/>
          <p:cNvGrpSpPr/>
          <p:nvPr/>
        </p:nvGrpSpPr>
        <p:grpSpPr>
          <a:xfrm>
            <a:off x="381000" y="6019800"/>
            <a:ext cx="8458200" cy="381000"/>
            <a:chOff x="381000" y="6019800"/>
            <a:chExt cx="8458200" cy="381000"/>
          </a:xfrm>
        </p:grpSpPr>
        <p:pic>
          <p:nvPicPr>
            <p:cNvPr id="1028"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2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2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21336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600" dirty="0">
                  <a:solidFill>
                    <a:schemeClr val="bg1"/>
                  </a:solidFill>
                  <a:latin typeface="+mj-lt"/>
                </a:rPr>
                <a:t>  As of November 2016</a:t>
              </a:r>
            </a:p>
          </p:txBody>
        </p:sp>
      </p:grpSp>
      <p:graphicFrame>
        <p:nvGraphicFramePr>
          <p:cNvPr id="2" name="Table 1"/>
          <p:cNvGraphicFramePr>
            <a:graphicFrameLocks noGrp="1"/>
          </p:cNvGraphicFramePr>
          <p:nvPr>
            <p:extLst>
              <p:ext uri="{D42A27DB-BD31-4B8C-83A1-F6EECF244321}">
                <p14:modId xmlns:p14="http://schemas.microsoft.com/office/powerpoint/2010/main" val="3780749657"/>
              </p:ext>
            </p:extLst>
          </p:nvPr>
        </p:nvGraphicFramePr>
        <p:xfrm>
          <a:off x="457200" y="1405898"/>
          <a:ext cx="8382000" cy="4120515"/>
        </p:xfrm>
        <a:graphic>
          <a:graphicData uri="http://schemas.openxmlformats.org/drawingml/2006/table">
            <a:tbl>
              <a:tblPr firstRow="1" bandRow="1">
                <a:tableStyleId>{616DA210-FB5B-4158-B5E0-FEB733F419BA}</a:tableStyleId>
              </a:tblPr>
              <a:tblGrid>
                <a:gridCol w="2743200"/>
                <a:gridCol w="1905000"/>
                <a:gridCol w="1905000"/>
                <a:gridCol w="1828800"/>
              </a:tblGrid>
              <a:tr h="523875">
                <a:tc>
                  <a:txBody>
                    <a:bodyPr/>
                    <a:lstStyle/>
                    <a:p>
                      <a:endParaRPr lang="en-US" sz="1900" dirty="0"/>
                    </a:p>
                  </a:txBody>
                  <a:tcPr/>
                </a:tc>
                <a:tc>
                  <a:txBody>
                    <a:bodyPr/>
                    <a:lstStyle/>
                    <a:p>
                      <a:pPr algn="ctr"/>
                      <a:r>
                        <a:rPr lang="en-US" sz="1900" dirty="0" smtClean="0"/>
                        <a:t>Sept. Update</a:t>
                      </a:r>
                      <a:endParaRPr lang="en-US" sz="1900" dirty="0"/>
                    </a:p>
                  </a:txBody>
                  <a:tcPr/>
                </a:tc>
                <a:tc>
                  <a:txBody>
                    <a:bodyPr/>
                    <a:lstStyle/>
                    <a:p>
                      <a:pPr algn="ctr"/>
                      <a:r>
                        <a:rPr lang="en-US" sz="1900" dirty="0" smtClean="0"/>
                        <a:t>Oct.</a:t>
                      </a:r>
                      <a:r>
                        <a:rPr lang="en-US" sz="1900" baseline="0" dirty="0" smtClean="0"/>
                        <a:t> </a:t>
                      </a:r>
                      <a:r>
                        <a:rPr lang="en-US" sz="1900" dirty="0" smtClean="0"/>
                        <a:t>Update</a:t>
                      </a:r>
                      <a:endParaRPr lang="en-US" sz="1900" dirty="0"/>
                    </a:p>
                  </a:txBody>
                  <a:tcPr/>
                </a:tc>
                <a:tc>
                  <a:txBody>
                    <a:bodyPr/>
                    <a:lstStyle/>
                    <a:p>
                      <a:pPr algn="ctr"/>
                      <a:r>
                        <a:rPr lang="en-US" sz="1900" dirty="0" smtClean="0"/>
                        <a:t>Nov. Update</a:t>
                      </a:r>
                      <a:endParaRPr lang="en-US" sz="1900" dirty="0"/>
                    </a:p>
                  </a:txBody>
                  <a:tcPr/>
                </a:tc>
              </a:tr>
              <a:tr h="624840">
                <a:tc>
                  <a:txBody>
                    <a:bodyPr/>
                    <a:lstStyle/>
                    <a:p>
                      <a:r>
                        <a:rPr lang="en-US" sz="1900" dirty="0" smtClean="0"/>
                        <a:t>Time Range of Data</a:t>
                      </a:r>
                      <a:endParaRPr lang="en-US" sz="1900" dirty="0"/>
                    </a:p>
                  </a:txBody>
                  <a:tcPr/>
                </a:tc>
                <a:tc>
                  <a:txBody>
                    <a:bodyPr/>
                    <a:lstStyle/>
                    <a:p>
                      <a:pPr algn="ctr"/>
                      <a:r>
                        <a:rPr lang="en-US" sz="1600" kern="1200" dirty="0" smtClean="0">
                          <a:solidFill>
                            <a:schemeClr val="tx1"/>
                          </a:solidFill>
                          <a:latin typeface="+mn-lt"/>
                          <a:ea typeface="+mn-ea"/>
                          <a:cs typeface="+mn-cs"/>
                        </a:rPr>
                        <a:t>Oct. 2015-April 2016</a:t>
                      </a:r>
                      <a:endParaRPr lang="en-US" sz="160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Oct. 2015-June 2016</a:t>
                      </a:r>
                    </a:p>
                    <a:p>
                      <a:pPr algn="ctr"/>
                      <a:endParaRPr lang="en-US" sz="1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Oct. 2015-July 2016</a:t>
                      </a:r>
                    </a:p>
                  </a:txBody>
                  <a:tcPr/>
                </a:tc>
              </a:tr>
              <a:tr h="670560">
                <a:tc>
                  <a:txBody>
                    <a:bodyPr/>
                    <a:lstStyle/>
                    <a:p>
                      <a:r>
                        <a:rPr lang="en-US" sz="1900" dirty="0" smtClean="0"/>
                        <a:t>“I got the service I needed”</a:t>
                      </a:r>
                      <a:endParaRPr lang="en-US" sz="1900" dirty="0"/>
                    </a:p>
                  </a:txBody>
                  <a:tcPr/>
                </a:tc>
                <a:tc>
                  <a:txBody>
                    <a:bodyPr/>
                    <a:lstStyle/>
                    <a:p>
                      <a:pPr algn="ctr"/>
                      <a:r>
                        <a:rPr lang="en-US" sz="1800" kern="1200" dirty="0" smtClean="0">
                          <a:solidFill>
                            <a:schemeClr val="tx1"/>
                          </a:solidFill>
                          <a:latin typeface="+mn-lt"/>
                          <a:ea typeface="+mn-ea"/>
                          <a:cs typeface="+mn-cs"/>
                        </a:rPr>
                        <a:t>86.4</a:t>
                      </a:r>
                    </a:p>
                  </a:txBody>
                  <a:tcPr/>
                </a:tc>
                <a:tc>
                  <a:txBody>
                    <a:bodyPr/>
                    <a:lstStyle/>
                    <a:p>
                      <a:pPr algn="ctr"/>
                      <a:r>
                        <a:rPr lang="en-US" sz="1900" dirty="0" smtClean="0"/>
                        <a:t>86.4</a:t>
                      </a:r>
                      <a:endParaRPr lang="en-US" sz="1900" dirty="0"/>
                    </a:p>
                  </a:txBody>
                  <a:tcPr/>
                </a:tc>
                <a:tc>
                  <a:txBody>
                    <a:bodyPr/>
                    <a:lstStyle/>
                    <a:p>
                      <a:pPr algn="ctr"/>
                      <a:r>
                        <a:rPr lang="en-US" sz="1900" dirty="0" smtClean="0"/>
                        <a:t>86.3</a:t>
                      </a:r>
                      <a:endParaRPr lang="en-US" sz="1900" dirty="0"/>
                    </a:p>
                  </a:txBody>
                  <a:tcPr/>
                </a:tc>
              </a:tr>
              <a:tr h="670560">
                <a:tc>
                  <a:txBody>
                    <a:bodyPr/>
                    <a:lstStyle/>
                    <a:p>
                      <a:r>
                        <a:rPr lang="en-US" sz="1900" dirty="0" smtClean="0"/>
                        <a:t>“It was easy to get the</a:t>
                      </a:r>
                      <a:r>
                        <a:rPr lang="en-US" sz="1900" baseline="0" dirty="0" smtClean="0"/>
                        <a:t> service</a:t>
                      </a:r>
                      <a:r>
                        <a:rPr lang="en-US" sz="1900" dirty="0" smtClean="0"/>
                        <a:t> I needed”</a:t>
                      </a:r>
                      <a:endParaRPr lang="en-US" sz="1900" dirty="0"/>
                    </a:p>
                  </a:txBody>
                  <a:tcPr/>
                </a:tc>
                <a:tc>
                  <a:txBody>
                    <a:bodyPr/>
                    <a:lstStyle/>
                    <a:p>
                      <a:pPr algn="ctr"/>
                      <a:r>
                        <a:rPr lang="en-US" sz="1800" kern="1200" dirty="0" smtClean="0">
                          <a:solidFill>
                            <a:schemeClr val="tx1"/>
                          </a:solidFill>
                          <a:latin typeface="+mn-lt"/>
                          <a:ea typeface="+mn-ea"/>
                          <a:cs typeface="+mn-cs"/>
                        </a:rPr>
                        <a:t>80.7</a:t>
                      </a:r>
                    </a:p>
                  </a:txBody>
                  <a:tcPr/>
                </a:tc>
                <a:tc>
                  <a:txBody>
                    <a:bodyPr/>
                    <a:lstStyle/>
                    <a:p>
                      <a:pPr algn="ctr"/>
                      <a:r>
                        <a:rPr lang="en-US" sz="1900" dirty="0" smtClean="0"/>
                        <a:t>79.7</a:t>
                      </a:r>
                      <a:endParaRPr lang="en-US" sz="1900" dirty="0"/>
                    </a:p>
                  </a:txBody>
                  <a:tcPr/>
                </a:tc>
                <a:tc>
                  <a:txBody>
                    <a:bodyPr/>
                    <a:lstStyle/>
                    <a:p>
                      <a:pPr algn="ctr"/>
                      <a:r>
                        <a:rPr lang="en-US" sz="1900" dirty="0" smtClean="0"/>
                        <a:t>79.6</a:t>
                      </a:r>
                      <a:endParaRPr lang="en-US" sz="1900" dirty="0"/>
                    </a:p>
                  </a:txBody>
                  <a:tcPr/>
                </a:tc>
              </a:tr>
              <a:tr h="670560">
                <a:tc>
                  <a:txBody>
                    <a:bodyPr/>
                    <a:lstStyle/>
                    <a:p>
                      <a:r>
                        <a:rPr lang="en-US" sz="1900" dirty="0" smtClean="0"/>
                        <a:t>“I felt like a valued customer”</a:t>
                      </a:r>
                      <a:endParaRPr lang="en-US" sz="1900" dirty="0"/>
                    </a:p>
                  </a:txBody>
                  <a:tcPr/>
                </a:tc>
                <a:tc>
                  <a:txBody>
                    <a:bodyPr/>
                    <a:lstStyle/>
                    <a:p>
                      <a:pPr algn="ctr"/>
                      <a:r>
                        <a:rPr lang="en-US" sz="1800" kern="1200" dirty="0" smtClean="0">
                          <a:solidFill>
                            <a:schemeClr val="tx1"/>
                          </a:solidFill>
                          <a:latin typeface="+mn-lt"/>
                          <a:ea typeface="+mn-ea"/>
                          <a:cs typeface="+mn-cs"/>
                        </a:rPr>
                        <a:t>81.8</a:t>
                      </a:r>
                    </a:p>
                  </a:txBody>
                  <a:tcPr/>
                </a:tc>
                <a:tc>
                  <a:txBody>
                    <a:bodyPr/>
                    <a:lstStyle/>
                    <a:p>
                      <a:pPr algn="ctr"/>
                      <a:r>
                        <a:rPr lang="en-US" sz="1900" dirty="0" smtClean="0"/>
                        <a:t>80.9</a:t>
                      </a:r>
                      <a:endParaRPr lang="en-US" sz="1900" dirty="0"/>
                    </a:p>
                  </a:txBody>
                  <a:tcPr/>
                </a:tc>
                <a:tc>
                  <a:txBody>
                    <a:bodyPr/>
                    <a:lstStyle/>
                    <a:p>
                      <a:pPr algn="ctr"/>
                      <a:r>
                        <a:rPr lang="en-US" sz="1900" dirty="0" smtClean="0"/>
                        <a:t>80.8</a:t>
                      </a:r>
                      <a:endParaRPr lang="en-US" sz="1900" dirty="0"/>
                    </a:p>
                  </a:txBody>
                  <a:tcPr/>
                </a:tc>
              </a:tr>
              <a:tr h="960120">
                <a:tc>
                  <a:txBody>
                    <a:bodyPr/>
                    <a:lstStyle/>
                    <a:p>
                      <a:r>
                        <a:rPr lang="en-US" sz="1900" dirty="0" smtClean="0"/>
                        <a:t>“I trust</a:t>
                      </a:r>
                      <a:r>
                        <a:rPr lang="en-US" sz="1900" baseline="0" dirty="0" smtClean="0"/>
                        <a:t> VA to fulfill our country’s commitment to Veterans”</a:t>
                      </a:r>
                      <a:endParaRPr lang="en-US" sz="1900" dirty="0"/>
                    </a:p>
                  </a:txBody>
                  <a:tcPr/>
                </a:tc>
                <a:tc>
                  <a:txBody>
                    <a:bodyPr/>
                    <a:lstStyle/>
                    <a:p>
                      <a:pPr algn="ctr"/>
                      <a:r>
                        <a:rPr lang="en-US" sz="1800" kern="1200" dirty="0" smtClean="0">
                          <a:solidFill>
                            <a:schemeClr val="tx1"/>
                          </a:solidFill>
                          <a:latin typeface="+mn-lt"/>
                          <a:ea typeface="+mn-ea"/>
                          <a:cs typeface="+mn-cs"/>
                        </a:rPr>
                        <a:t>76.5</a:t>
                      </a:r>
                      <a:endParaRPr lang="en-US" sz="1800" kern="1200" dirty="0">
                        <a:solidFill>
                          <a:schemeClr val="tx1"/>
                        </a:solidFill>
                        <a:latin typeface="+mn-lt"/>
                        <a:ea typeface="+mn-ea"/>
                        <a:cs typeface="+mn-cs"/>
                      </a:endParaRPr>
                    </a:p>
                  </a:txBody>
                  <a:tcPr/>
                </a:tc>
                <a:tc>
                  <a:txBody>
                    <a:bodyPr/>
                    <a:lstStyle/>
                    <a:p>
                      <a:pPr algn="ctr"/>
                      <a:r>
                        <a:rPr lang="en-US" sz="1900" dirty="0" smtClean="0"/>
                        <a:t>75.6</a:t>
                      </a:r>
                      <a:endParaRPr lang="en-US" sz="1900" dirty="0"/>
                    </a:p>
                  </a:txBody>
                  <a:tcPr/>
                </a:tc>
                <a:tc>
                  <a:txBody>
                    <a:bodyPr/>
                    <a:lstStyle/>
                    <a:p>
                      <a:pPr algn="ctr"/>
                      <a:r>
                        <a:rPr lang="en-US" sz="1900" dirty="0" smtClean="0"/>
                        <a:t>75.6</a:t>
                      </a:r>
                      <a:endParaRPr lang="en-US" sz="1900" dirty="0"/>
                    </a:p>
                  </a:txBody>
                  <a:tcPr/>
                </a:tc>
              </a:tr>
            </a:tbl>
          </a:graphicData>
        </a:graphic>
      </p:graphicFrame>
      <p:sp>
        <p:nvSpPr>
          <p:cNvPr id="4" name="TextBox 3"/>
          <p:cNvSpPr txBox="1"/>
          <p:nvPr/>
        </p:nvSpPr>
        <p:spPr>
          <a:xfrm>
            <a:off x="1371600" y="5257800"/>
            <a:ext cx="6858000" cy="338554"/>
          </a:xfrm>
          <a:prstGeom prst="rect">
            <a:avLst/>
          </a:prstGeom>
          <a:noFill/>
        </p:spPr>
        <p:txBody>
          <a:bodyPr wrap="square" lIns="91234" tIns="45617" rIns="91234" bIns="45617" rtlCol="0">
            <a:spAutoFit/>
          </a:bodyPr>
          <a:lstStyle/>
          <a:p>
            <a:pPr algn="ctr"/>
            <a:r>
              <a:rPr lang="en-US" sz="1600" i="1" dirty="0"/>
              <a:t>% of responses with agree or strongly agree</a:t>
            </a:r>
          </a:p>
        </p:txBody>
      </p:sp>
    </p:spTree>
    <p:extLst>
      <p:ext uri="{BB962C8B-B14F-4D97-AF65-F5344CB8AC3E}">
        <p14:creationId xmlns:p14="http://schemas.microsoft.com/office/powerpoint/2010/main" val="2210191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478402" y="406400"/>
            <a:ext cx="8644414" cy="692574"/>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28600" y="6343235"/>
            <a:ext cx="8801100" cy="403013"/>
          </a:xfrm>
          <a:prstGeom prst="rect">
            <a:avLst/>
          </a:prstGeom>
          <a:noFill/>
          <a:ln w="9525">
            <a:noFill/>
            <a:miter lim="800000"/>
            <a:headEnd/>
            <a:tailEnd/>
          </a:ln>
        </p:spPr>
      </p:pic>
      <p:sp>
        <p:nvSpPr>
          <p:cNvPr id="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92" tIns="48297" rIns="96592" bIns="48297" anchor="ctr"/>
          <a:lstStyle/>
          <a:p>
            <a:pPr defTabSz="913749"/>
            <a:r>
              <a:rPr lang="en-US" sz="1300" dirty="0">
                <a:solidFill>
                  <a:prstClr val="white"/>
                </a:solidFill>
                <a:latin typeface="Verdana" pitchFamily="34" charset="0"/>
              </a:rPr>
              <a:t>&gt; country</a:t>
            </a:r>
          </a:p>
        </p:txBody>
      </p:sp>
      <p:sp>
        <p:nvSpPr>
          <p:cNvPr id="7" name="Rectangle 10"/>
          <p:cNvSpPr>
            <a:spLocks noChangeArrowheads="1"/>
          </p:cNvSpPr>
          <p:nvPr/>
        </p:nvSpPr>
        <p:spPr bwMode="auto">
          <a:xfrm>
            <a:off x="3733800" y="6339840"/>
            <a:ext cx="4160520" cy="406400"/>
          </a:xfrm>
          <a:prstGeom prst="rect">
            <a:avLst/>
          </a:prstGeom>
          <a:noFill/>
          <a:ln w="9525">
            <a:noFill/>
            <a:miter lim="800000"/>
            <a:headEnd/>
            <a:tailEnd/>
          </a:ln>
        </p:spPr>
        <p:txBody>
          <a:bodyPr lIns="96592" tIns="48297" rIns="96592" bIns="48297" anchor="ctr"/>
          <a:lstStyle/>
          <a:p>
            <a:pPr algn="r" defTabSz="913749"/>
            <a:r>
              <a:rPr lang="en-US" sz="1300" dirty="0">
                <a:solidFill>
                  <a:prstClr val="white"/>
                </a:solidFill>
                <a:latin typeface="Verdana" pitchFamily="34" charset="0"/>
              </a:rPr>
              <a:t>  &gt; community &gt; commonwealth </a:t>
            </a:r>
          </a:p>
        </p:txBody>
      </p:sp>
      <p:sp>
        <p:nvSpPr>
          <p:cNvPr id="8" name="Rectangle 5"/>
          <p:cNvSpPr txBox="1">
            <a:spLocks noChangeArrowheads="1"/>
          </p:cNvSpPr>
          <p:nvPr/>
        </p:nvSpPr>
        <p:spPr>
          <a:xfrm>
            <a:off x="480060" y="487680"/>
            <a:ext cx="6000750" cy="426720"/>
          </a:xfrm>
          <a:prstGeom prst="rect">
            <a:avLst/>
          </a:prstGeom>
          <a:noFill/>
        </p:spPr>
        <p:txBody>
          <a:bodyPr vert="horz" lIns="96592" tIns="48297" rIns="96592" bIns="48297"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a:solidFill>
                  <a:prstClr val="white"/>
                </a:solidFill>
              </a:rPr>
              <a:t>BUREAU OF VETERANS’ HOMES</a:t>
            </a:r>
          </a:p>
        </p:txBody>
      </p:sp>
      <p:sp>
        <p:nvSpPr>
          <p:cNvPr id="9"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592" tIns="48297" rIns="96592" bIns="48297" anchor="ctr">
            <a:spAutoFit/>
          </a:bodyPr>
          <a:lstStyle/>
          <a:p>
            <a:pPr defTabSz="913749" eaLnBrk="0" hangingPunct="0">
              <a:spcBef>
                <a:spcPct val="50000"/>
              </a:spcBef>
              <a:defRPr/>
            </a:pPr>
            <a:r>
              <a:rPr lang="en-US" sz="1700" b="1" dirty="0">
                <a:solidFill>
                  <a:prstClr val="white"/>
                </a:solidFill>
                <a:latin typeface="Calibri"/>
              </a:rPr>
              <a:t>  </a:t>
            </a:r>
            <a:r>
              <a:rPr lang="en-US" sz="1700" dirty="0">
                <a:solidFill>
                  <a:prstClr val="white"/>
                </a:solidFill>
                <a:latin typeface="Calibri"/>
              </a:rPr>
              <a:t>As of 31 OCT 16</a:t>
            </a:r>
          </a:p>
        </p:txBody>
      </p:sp>
      <p:sp>
        <p:nvSpPr>
          <p:cNvPr id="10" name="TextBox 9"/>
          <p:cNvSpPr txBox="1"/>
          <p:nvPr/>
        </p:nvSpPr>
        <p:spPr>
          <a:xfrm>
            <a:off x="228600" y="1066808"/>
            <a:ext cx="8801100" cy="461665"/>
          </a:xfrm>
          <a:prstGeom prst="rect">
            <a:avLst/>
          </a:prstGeom>
          <a:noFill/>
        </p:spPr>
        <p:txBody>
          <a:bodyPr wrap="square" lIns="91374" tIns="45687" rIns="91374" bIns="45687" rtlCol="0">
            <a:spAutoFit/>
          </a:bodyPr>
          <a:lstStyle/>
          <a:p>
            <a:pPr algn="ctr" defTabSz="913749"/>
            <a:r>
              <a:rPr lang="en-US" sz="2400" b="1" dirty="0">
                <a:solidFill>
                  <a:prstClr val="black"/>
                </a:solidFill>
                <a:latin typeface="Calibri"/>
              </a:rPr>
              <a:t>Veterans’ Homes Update </a:t>
            </a:r>
          </a:p>
        </p:txBody>
      </p:sp>
      <p:sp>
        <p:nvSpPr>
          <p:cNvPr id="2" name="TextBox 1"/>
          <p:cNvSpPr txBox="1"/>
          <p:nvPr/>
        </p:nvSpPr>
        <p:spPr>
          <a:xfrm>
            <a:off x="480060" y="2133600"/>
            <a:ext cx="8549640" cy="2308324"/>
          </a:xfrm>
          <a:prstGeom prst="rect">
            <a:avLst/>
          </a:prstGeom>
          <a:noFill/>
        </p:spPr>
        <p:txBody>
          <a:bodyPr wrap="square" lIns="91374" tIns="45687" rIns="91374" bIns="45687" rtlCol="0">
            <a:spAutoFit/>
          </a:bodyPr>
          <a:lstStyle/>
          <a:p>
            <a:pPr marL="285546" indent="-285546" defTabSz="913749">
              <a:buFont typeface="Arial" panose="020B0604020202020204" pitchFamily="34" charset="0"/>
              <a:buChar char="•"/>
            </a:pPr>
            <a:r>
              <a:rPr lang="en-US" sz="2400" dirty="0">
                <a:solidFill>
                  <a:prstClr val="black"/>
                </a:solidFill>
                <a:latin typeface="Calibri"/>
              </a:rPr>
              <a:t>Licensure Update</a:t>
            </a:r>
          </a:p>
          <a:p>
            <a:pPr marL="285546" indent="-285546" defTabSz="913749">
              <a:buFont typeface="Arial" panose="020B0604020202020204" pitchFamily="34" charset="0"/>
              <a:buChar char="•"/>
            </a:pPr>
            <a:endParaRPr lang="en-US" sz="2400" dirty="0">
              <a:solidFill>
                <a:prstClr val="black"/>
              </a:solidFill>
              <a:latin typeface="Calibri"/>
            </a:endParaRPr>
          </a:p>
          <a:p>
            <a:pPr marL="285546" indent="-285546" defTabSz="913749">
              <a:buFont typeface="Arial" panose="020B0604020202020204" pitchFamily="34" charset="0"/>
              <a:buChar char="•"/>
            </a:pPr>
            <a:r>
              <a:rPr lang="en-US" sz="2400" dirty="0">
                <a:solidFill>
                  <a:prstClr val="black"/>
                </a:solidFill>
                <a:latin typeface="Calibri"/>
              </a:rPr>
              <a:t>Department of Health Inspections</a:t>
            </a:r>
          </a:p>
          <a:p>
            <a:pPr marL="285546" indent="-285546" defTabSz="913749">
              <a:buFont typeface="Arial" panose="020B0604020202020204" pitchFamily="34" charset="0"/>
              <a:buChar char="•"/>
            </a:pPr>
            <a:endParaRPr lang="en-US" sz="2400" dirty="0">
              <a:solidFill>
                <a:prstClr val="black"/>
              </a:solidFill>
              <a:latin typeface="Calibri"/>
            </a:endParaRPr>
          </a:p>
          <a:p>
            <a:pPr marL="285546" indent="-285546" defTabSz="913749">
              <a:buFont typeface="Arial" panose="020B0604020202020204" pitchFamily="34" charset="0"/>
              <a:buChar char="•"/>
            </a:pPr>
            <a:r>
              <a:rPr lang="en-US" sz="2400" dirty="0">
                <a:solidFill>
                  <a:prstClr val="black"/>
                </a:solidFill>
                <a:latin typeface="Calibri"/>
              </a:rPr>
              <a:t>Holiday Events at the Veterans’ Homes </a:t>
            </a:r>
          </a:p>
          <a:p>
            <a:pPr marL="285546" indent="-285546" defTabSz="913749">
              <a:buFont typeface="Arial" panose="020B0604020202020204" pitchFamily="34" charset="0"/>
              <a:buChar char="•"/>
            </a:pPr>
            <a:endParaRPr lang="en-US" sz="2400" dirty="0">
              <a:solidFill>
                <a:prstClr val="black"/>
              </a:solidFill>
              <a:latin typeface="Calibri"/>
            </a:endParaRPr>
          </a:p>
        </p:txBody>
      </p:sp>
    </p:spTree>
    <p:extLst>
      <p:ext uri="{BB962C8B-B14F-4D97-AF65-F5344CB8AC3E}">
        <p14:creationId xmlns:p14="http://schemas.microsoft.com/office/powerpoint/2010/main" val="423255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28"/>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66"/>
            <a:ext cx="8305800" cy="554037"/>
          </a:xfrm>
          <a:prstGeom prst="rect">
            <a:avLst/>
          </a:prstGeom>
          <a:noFill/>
          <a:ln w="9525">
            <a:noFill/>
            <a:miter lim="800000"/>
            <a:headEnd/>
            <a:tailEnd/>
          </a:ln>
        </p:spPr>
        <p:txBody>
          <a:bodyPr lIns="91208" tIns="45605" rIns="91208" bIns="45605">
            <a:spAutoFit/>
          </a:bodyPr>
          <a:lstStyle/>
          <a:p>
            <a:pPr algn="ctr" defTabSz="912527"/>
            <a:endParaRPr lang="en-US" sz="3000" b="1" dirty="0">
              <a:solidFill>
                <a:prstClr val="black"/>
              </a:solidFill>
              <a:latin typeface="Calibri"/>
            </a:endParaRPr>
          </a:p>
        </p:txBody>
      </p:sp>
      <p:sp>
        <p:nvSpPr>
          <p:cNvPr id="1331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08" tIns="45605" rIns="91208" bIns="45605">
            <a:spAutoFit/>
          </a:bodyPr>
          <a:lstStyle/>
          <a:p>
            <a:pPr defTabSz="912527"/>
            <a:endParaRPr lang="en-US" dirty="0">
              <a:solidFill>
                <a:prstClr val="black"/>
              </a:solidFill>
              <a:latin typeface="Calibri"/>
              <a:cs typeface="+mn-cs"/>
            </a:endParaRPr>
          </a:p>
        </p:txBody>
      </p:sp>
      <p:sp>
        <p:nvSpPr>
          <p:cNvPr id="12295" name="Text Box 15"/>
          <p:cNvSpPr txBox="1">
            <a:spLocks noChangeArrowheads="1"/>
          </p:cNvSpPr>
          <p:nvPr/>
        </p:nvSpPr>
        <p:spPr bwMode="auto">
          <a:xfrm>
            <a:off x="381000" y="5943402"/>
            <a:ext cx="1752600" cy="338514"/>
          </a:xfrm>
          <a:prstGeom prst="rect">
            <a:avLst/>
          </a:prstGeom>
          <a:noFill/>
          <a:ln w="9525">
            <a:noFill/>
            <a:miter lim="800000"/>
            <a:headEnd/>
            <a:tailEnd/>
          </a:ln>
        </p:spPr>
        <p:txBody>
          <a:bodyPr lIns="91208" tIns="45605" rIns="91208" bIns="45605" anchor="ctr">
            <a:spAutoFit/>
          </a:bodyPr>
          <a:lstStyle/>
          <a:p>
            <a:pPr defTabSz="912527" eaLnBrk="0" hangingPunct="0">
              <a:spcBef>
                <a:spcPct val="50000"/>
              </a:spcBef>
              <a:defRPr/>
            </a:pPr>
            <a:r>
              <a:rPr lang="en-US" sz="1600" dirty="0">
                <a:solidFill>
                  <a:srgbClr val="000000"/>
                </a:solidFill>
                <a:latin typeface="Calibri"/>
              </a:rPr>
              <a:t>  </a:t>
            </a:r>
            <a:r>
              <a:rPr lang="en-US" sz="1600" dirty="0">
                <a:solidFill>
                  <a:prstClr val="white"/>
                </a:solidFill>
                <a:latin typeface="Calibri"/>
              </a:rPr>
              <a:t>As of 25 Mar14</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527">
                <a:defRPr/>
              </a:pPr>
              <a:endParaRPr lang="en-US" dirty="0">
                <a:solidFill>
                  <a:prstClr val="white"/>
                </a:solidFill>
              </a:endParaRPr>
            </a:p>
          </p:txBody>
        </p:sp>
      </p:grpSp>
      <p:sp>
        <p:nvSpPr>
          <p:cNvPr id="18" name="TextBox 4"/>
          <p:cNvSpPr txBox="1">
            <a:spLocks noChangeArrowheads="1"/>
          </p:cNvSpPr>
          <p:nvPr/>
        </p:nvSpPr>
        <p:spPr bwMode="auto">
          <a:xfrm>
            <a:off x="457200" y="461148"/>
            <a:ext cx="5638800" cy="400050"/>
          </a:xfrm>
          <a:prstGeom prst="rect">
            <a:avLst/>
          </a:prstGeom>
          <a:noFill/>
          <a:ln w="9525">
            <a:noFill/>
            <a:miter lim="800000"/>
            <a:headEnd/>
            <a:tailEnd/>
          </a:ln>
        </p:spPr>
        <p:txBody>
          <a:bodyPr lIns="91208" tIns="45605" rIns="91208" bIns="45605">
            <a:spAutoFit/>
          </a:bodyPr>
          <a:lstStyle/>
          <a:p>
            <a:pPr algn="ctr" defTabSz="912527" eaLnBrk="0" hangingPunct="0">
              <a:defRPr/>
            </a:pPr>
            <a:r>
              <a:rPr lang="en-US" sz="2000" b="1" dirty="0">
                <a:solidFill>
                  <a:prstClr val="white"/>
                </a:solidFill>
                <a:latin typeface="Calibri"/>
              </a:rPr>
              <a:t>Operational Highlights</a:t>
            </a:r>
          </a:p>
        </p:txBody>
      </p:sp>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lIns="91208" tIns="45605" rIns="91208" bIns="45605" anchor="ctr"/>
          <a:lstStyle/>
          <a:p>
            <a:pPr defTabSz="912527"/>
            <a:r>
              <a:rPr lang="en-US" sz="1200" dirty="0">
                <a:solidFill>
                  <a:prstClr val="white"/>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lIns="91208" tIns="45605" rIns="91208" bIns="45605" anchor="ctr"/>
          <a:lstStyle/>
          <a:p>
            <a:pPr algn="r" defTabSz="912527"/>
            <a:r>
              <a:rPr lang="en-US" sz="1200" dirty="0">
                <a:solidFill>
                  <a:prstClr val="white"/>
                </a:solidFill>
                <a:latin typeface="Verdana" pitchFamily="34" charset="0"/>
              </a:rPr>
              <a:t>  &gt; community &gt; commonwealth   </a:t>
            </a:r>
          </a:p>
        </p:txBody>
      </p:sp>
      <p:sp>
        <p:nvSpPr>
          <p:cNvPr id="3" name="TextBox 2"/>
          <p:cNvSpPr txBox="1"/>
          <p:nvPr/>
        </p:nvSpPr>
        <p:spPr>
          <a:xfrm>
            <a:off x="685803" y="6260068"/>
            <a:ext cx="1378454" cy="369332"/>
          </a:xfrm>
          <a:prstGeom prst="rect">
            <a:avLst/>
          </a:prstGeom>
          <a:noFill/>
        </p:spPr>
        <p:txBody>
          <a:bodyPr wrap="none" lIns="91251" tIns="45625" rIns="91251" bIns="45625" rtlCol="0">
            <a:spAutoFit/>
          </a:bodyPr>
          <a:lstStyle/>
          <a:p>
            <a:pPr defTabSz="912527"/>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6524"/>
            <a:ext cx="2752344" cy="670291"/>
          </a:xfrm>
          <a:prstGeom prst="rect">
            <a:avLst/>
          </a:prstGeom>
        </p:spPr>
      </p:pic>
      <p:sp>
        <p:nvSpPr>
          <p:cNvPr id="15" name="TextBox 14"/>
          <p:cNvSpPr txBox="1"/>
          <p:nvPr/>
        </p:nvSpPr>
        <p:spPr>
          <a:xfrm>
            <a:off x="457200" y="1143013"/>
            <a:ext cx="8558177" cy="5078313"/>
          </a:xfrm>
          <a:prstGeom prst="rect">
            <a:avLst/>
          </a:prstGeom>
          <a:noFill/>
        </p:spPr>
        <p:txBody>
          <a:bodyPr wrap="none" lIns="91251" tIns="45625" rIns="91251" bIns="45625" rtlCol="0">
            <a:spAutoFit/>
          </a:bodyPr>
          <a:lstStyle/>
          <a:p>
            <a:pPr defTabSz="912527"/>
            <a:endParaRPr lang="en-US" b="1" dirty="0">
              <a:solidFill>
                <a:prstClr val="black"/>
              </a:solidFill>
              <a:latin typeface="Calibri"/>
              <a:cs typeface="+mn-cs"/>
            </a:endParaRPr>
          </a:p>
          <a:p>
            <a:pPr defTabSz="912527"/>
            <a:r>
              <a:rPr lang="en-US" b="1" dirty="0">
                <a:solidFill>
                  <a:prstClr val="black"/>
                </a:solidFill>
                <a:latin typeface="Calibri"/>
                <a:cs typeface="+mn-cs"/>
              </a:rPr>
              <a:t>Veterans Registry</a:t>
            </a:r>
          </a:p>
          <a:p>
            <a:pPr defTabSz="912527"/>
            <a:r>
              <a:rPr lang="en-US" b="1" dirty="0">
                <a:solidFill>
                  <a:prstClr val="black"/>
                </a:solidFill>
                <a:latin typeface="Calibri"/>
                <a:cs typeface="+mn-cs"/>
              </a:rPr>
              <a:t>	</a:t>
            </a:r>
            <a:r>
              <a:rPr lang="en-US" dirty="0">
                <a:solidFill>
                  <a:prstClr val="black"/>
                </a:solidFill>
                <a:latin typeface="Calibri"/>
                <a:cs typeface="+mn-cs"/>
              </a:rPr>
              <a:t>-We have over 6,000 Veterans registered.  Have all SVC Members registered?</a:t>
            </a:r>
          </a:p>
          <a:p>
            <a:pPr defTabSz="912527"/>
            <a:r>
              <a:rPr lang="en-US" dirty="0">
                <a:solidFill>
                  <a:prstClr val="black"/>
                </a:solidFill>
                <a:latin typeface="Calibri"/>
                <a:cs typeface="+mn-cs"/>
              </a:rPr>
              <a:t>	-We are asking for our Veteran Service Organization partners to encourage</a:t>
            </a:r>
          </a:p>
          <a:p>
            <a:pPr defTabSz="912527"/>
            <a:r>
              <a:rPr lang="en-US" dirty="0">
                <a:solidFill>
                  <a:prstClr val="black"/>
                </a:solidFill>
                <a:latin typeface="Calibri"/>
                <a:cs typeface="+mn-cs"/>
              </a:rPr>
              <a:t>their members to register.</a:t>
            </a:r>
          </a:p>
          <a:p>
            <a:pPr defTabSz="912527"/>
            <a:r>
              <a:rPr lang="en-US" dirty="0">
                <a:solidFill>
                  <a:prstClr val="black"/>
                </a:solidFill>
                <a:latin typeface="Calibri"/>
                <a:cs typeface="+mn-cs"/>
              </a:rPr>
              <a:t>	-Registered Veterans will receive copies of the DMVA Newsletter and the DMVA</a:t>
            </a:r>
          </a:p>
          <a:p>
            <a:pPr defTabSz="912527"/>
            <a:r>
              <a:rPr lang="en-US" dirty="0">
                <a:solidFill>
                  <a:prstClr val="black"/>
                </a:solidFill>
                <a:latin typeface="Calibri"/>
                <a:cs typeface="+mn-cs"/>
              </a:rPr>
              <a:t>Digest.</a:t>
            </a:r>
          </a:p>
          <a:p>
            <a:pPr defTabSz="912527"/>
            <a:endParaRPr lang="en-US" dirty="0">
              <a:solidFill>
                <a:prstClr val="black"/>
              </a:solidFill>
              <a:latin typeface="Calibri"/>
              <a:cs typeface="+mn-cs"/>
            </a:endParaRPr>
          </a:p>
          <a:p>
            <a:pPr defTabSz="912527"/>
            <a:endParaRPr lang="en-US" dirty="0">
              <a:solidFill>
                <a:prstClr val="black"/>
              </a:solidFill>
              <a:latin typeface="Calibri"/>
              <a:cs typeface="+mn-cs"/>
            </a:endParaRPr>
          </a:p>
          <a:p>
            <a:pPr defTabSz="912527"/>
            <a:r>
              <a:rPr lang="en-US" b="1" dirty="0">
                <a:solidFill>
                  <a:prstClr val="black"/>
                </a:solidFill>
                <a:latin typeface="Calibri"/>
                <a:cs typeface="+mn-cs"/>
              </a:rPr>
              <a:t>Veterans Day at the Farm Show </a:t>
            </a:r>
            <a:r>
              <a:rPr lang="en-US" b="1" dirty="0">
                <a:solidFill>
                  <a:srgbClr val="1F497D"/>
                </a:solidFill>
                <a:latin typeface="Calibri"/>
                <a:cs typeface="+mn-cs"/>
              </a:rPr>
              <a:t>(Special Assistant to the Secretary, Mr. Scott Sheely)</a:t>
            </a:r>
          </a:p>
          <a:p>
            <a:pPr defTabSz="912527"/>
            <a:r>
              <a:rPr lang="en-US" dirty="0">
                <a:solidFill>
                  <a:prstClr val="black"/>
                </a:solidFill>
                <a:latin typeface="Calibri"/>
                <a:cs typeface="+mn-cs"/>
              </a:rPr>
              <a:t>	-January 12</a:t>
            </a:r>
            <a:r>
              <a:rPr lang="en-US" baseline="30000" dirty="0">
                <a:solidFill>
                  <a:prstClr val="black"/>
                </a:solidFill>
                <a:latin typeface="Calibri"/>
                <a:cs typeface="+mn-cs"/>
              </a:rPr>
              <a:t>th</a:t>
            </a:r>
            <a:r>
              <a:rPr lang="en-US" dirty="0">
                <a:solidFill>
                  <a:prstClr val="black"/>
                </a:solidFill>
                <a:latin typeface="Calibri"/>
                <a:cs typeface="+mn-cs"/>
              </a:rPr>
              <a:t>, 2017, there is a full day of events scheduled with a focus on </a:t>
            </a:r>
          </a:p>
          <a:p>
            <a:pPr defTabSz="912527"/>
            <a:r>
              <a:rPr lang="en-US" dirty="0">
                <a:solidFill>
                  <a:prstClr val="black"/>
                </a:solidFill>
                <a:latin typeface="Calibri"/>
                <a:cs typeface="+mn-cs"/>
              </a:rPr>
              <a:t>		Military, Veterans and their families.</a:t>
            </a:r>
          </a:p>
          <a:p>
            <a:pPr defTabSz="912527"/>
            <a:r>
              <a:rPr lang="en-US" dirty="0">
                <a:solidFill>
                  <a:prstClr val="black"/>
                </a:solidFill>
                <a:latin typeface="Calibri"/>
                <a:cs typeface="+mn-cs"/>
              </a:rPr>
              <a:t>	-PA </a:t>
            </a:r>
            <a:r>
              <a:rPr lang="en-US" dirty="0" err="1">
                <a:solidFill>
                  <a:prstClr val="black"/>
                </a:solidFill>
                <a:latin typeface="Calibri"/>
                <a:cs typeface="+mn-cs"/>
              </a:rPr>
              <a:t>Dept</a:t>
            </a:r>
            <a:r>
              <a:rPr lang="en-US" dirty="0">
                <a:solidFill>
                  <a:prstClr val="black"/>
                </a:solidFill>
                <a:latin typeface="Calibri"/>
                <a:cs typeface="+mn-cs"/>
              </a:rPr>
              <a:t> of Ag has offered us the use of their booth and small stage </a:t>
            </a:r>
          </a:p>
          <a:p>
            <a:pPr defTabSz="912527"/>
            <a:r>
              <a:rPr lang="en-US" dirty="0">
                <a:solidFill>
                  <a:prstClr val="black"/>
                </a:solidFill>
                <a:latin typeface="Calibri"/>
                <a:cs typeface="+mn-cs"/>
              </a:rPr>
              <a:t>		(Weis Hall) for the entire day</a:t>
            </a:r>
          </a:p>
          <a:p>
            <a:pPr defTabSz="912527"/>
            <a:r>
              <a:rPr lang="en-US" dirty="0">
                <a:solidFill>
                  <a:prstClr val="black"/>
                </a:solidFill>
                <a:latin typeface="Calibri"/>
                <a:cs typeface="+mn-cs"/>
              </a:rPr>
              <a:t>	-DMVA will have an Outreach Van in the Weis Expo Hall (space 179) for the </a:t>
            </a:r>
          </a:p>
          <a:p>
            <a:pPr defTabSz="912527"/>
            <a:r>
              <a:rPr lang="en-US" dirty="0">
                <a:solidFill>
                  <a:prstClr val="black"/>
                </a:solidFill>
                <a:latin typeface="Calibri"/>
                <a:cs typeface="+mn-cs"/>
              </a:rPr>
              <a:t>		whole farm show week.</a:t>
            </a:r>
          </a:p>
          <a:p>
            <a:pPr defTabSz="912527"/>
            <a:r>
              <a:rPr lang="en-US" dirty="0">
                <a:solidFill>
                  <a:prstClr val="black"/>
                </a:solidFill>
                <a:latin typeface="Calibri"/>
                <a:cs typeface="+mn-cs"/>
              </a:rPr>
              <a:t>	</a:t>
            </a:r>
          </a:p>
          <a:p>
            <a:pPr defTabSz="912527"/>
            <a:endParaRPr lang="en-US" dirty="0">
              <a:solidFill>
                <a:prstClr val="black"/>
              </a:solidFill>
              <a:latin typeface="Calibri"/>
              <a:cs typeface="+mn-cs"/>
            </a:endParaRPr>
          </a:p>
        </p:txBody>
      </p:sp>
      <p:sp>
        <p:nvSpPr>
          <p:cNvPr id="16" name="Text Box 15"/>
          <p:cNvSpPr txBox="1">
            <a:spLocks noChangeArrowheads="1"/>
          </p:cNvSpPr>
          <p:nvPr/>
        </p:nvSpPr>
        <p:spPr bwMode="auto">
          <a:xfrm>
            <a:off x="506627" y="5986115"/>
            <a:ext cx="4114800" cy="245989"/>
          </a:xfrm>
          <a:prstGeom prst="rect">
            <a:avLst/>
          </a:prstGeom>
          <a:noFill/>
          <a:ln w="9525">
            <a:noFill/>
            <a:miter lim="800000"/>
            <a:headEnd/>
            <a:tailEnd/>
          </a:ln>
        </p:spPr>
        <p:txBody>
          <a:bodyPr wrap="square" lIns="91208" tIns="45605" rIns="91208" bIns="45605" anchor="ctr">
            <a:spAutoFit/>
          </a:bodyPr>
          <a:lstStyle/>
          <a:p>
            <a:pPr defTabSz="912527" eaLnBrk="0" hangingPunct="0">
              <a:spcBef>
                <a:spcPct val="50000"/>
              </a:spcBef>
              <a:defRPr/>
            </a:pPr>
            <a:r>
              <a:rPr lang="en-US" sz="1000" dirty="0">
                <a:solidFill>
                  <a:prstClr val="black"/>
                </a:solidFill>
                <a:latin typeface="Calibri"/>
              </a:rPr>
              <a:t>S:\VA_Share\PIRO\SVC Info\PIRO SVC Briefing Slides - December 2016.pptx</a:t>
            </a:r>
          </a:p>
        </p:txBody>
      </p:sp>
    </p:spTree>
    <p:extLst>
      <p:ext uri="{BB962C8B-B14F-4D97-AF65-F5344CB8AC3E}">
        <p14:creationId xmlns:p14="http://schemas.microsoft.com/office/powerpoint/2010/main" val="344213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24"/>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62"/>
            <a:ext cx="8305800" cy="554037"/>
          </a:xfrm>
          <a:prstGeom prst="rect">
            <a:avLst/>
          </a:prstGeom>
          <a:noFill/>
          <a:ln w="9525">
            <a:noFill/>
            <a:miter lim="800000"/>
            <a:headEnd/>
            <a:tailEnd/>
          </a:ln>
        </p:spPr>
        <p:txBody>
          <a:bodyPr lIns="91242" tIns="45621" rIns="91242" bIns="45621">
            <a:spAutoFit/>
          </a:bodyPr>
          <a:lstStyle/>
          <a:p>
            <a:pPr algn="ctr" defTabSz="912851"/>
            <a:endParaRPr lang="en-US" sz="3000" b="1" dirty="0">
              <a:solidFill>
                <a:prstClr val="black"/>
              </a:solidFill>
              <a:latin typeface="Calibri"/>
            </a:endParaRPr>
          </a:p>
        </p:txBody>
      </p:sp>
      <p:sp>
        <p:nvSpPr>
          <p:cNvPr id="1331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42" tIns="45621" rIns="91242" bIns="45621">
            <a:spAutoFit/>
          </a:bodyPr>
          <a:lstStyle/>
          <a:p>
            <a:pPr defTabSz="912851"/>
            <a:endParaRPr lang="en-US" dirty="0">
              <a:solidFill>
                <a:prstClr val="black"/>
              </a:solidFill>
              <a:latin typeface="Calibri"/>
              <a:cs typeface="+mn-cs"/>
            </a:endParaRPr>
          </a:p>
        </p:txBody>
      </p:sp>
      <p:sp>
        <p:nvSpPr>
          <p:cNvPr id="12295" name="Text Box 15"/>
          <p:cNvSpPr txBox="1">
            <a:spLocks noChangeArrowheads="1"/>
          </p:cNvSpPr>
          <p:nvPr/>
        </p:nvSpPr>
        <p:spPr bwMode="auto">
          <a:xfrm>
            <a:off x="381000" y="5943402"/>
            <a:ext cx="1752600" cy="338514"/>
          </a:xfrm>
          <a:prstGeom prst="rect">
            <a:avLst/>
          </a:prstGeom>
          <a:noFill/>
          <a:ln w="9525">
            <a:noFill/>
            <a:miter lim="800000"/>
            <a:headEnd/>
            <a:tailEnd/>
          </a:ln>
        </p:spPr>
        <p:txBody>
          <a:bodyPr lIns="91242" tIns="45621" rIns="91242" bIns="45621" anchor="ctr">
            <a:spAutoFit/>
          </a:bodyPr>
          <a:lstStyle/>
          <a:p>
            <a:pPr defTabSz="912851" eaLnBrk="0" hangingPunct="0">
              <a:spcBef>
                <a:spcPct val="50000"/>
              </a:spcBef>
              <a:defRPr/>
            </a:pPr>
            <a:r>
              <a:rPr lang="en-US" sz="1600" dirty="0">
                <a:solidFill>
                  <a:srgbClr val="000000"/>
                </a:solidFill>
                <a:latin typeface="Calibri"/>
              </a:rPr>
              <a:t>  </a:t>
            </a:r>
            <a:r>
              <a:rPr lang="en-US" sz="1600" dirty="0">
                <a:solidFill>
                  <a:prstClr val="white"/>
                </a:solidFill>
                <a:latin typeface="Calibri"/>
              </a:rPr>
              <a:t>As of 25 Mar14</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51">
                <a:defRPr/>
              </a:pPr>
              <a:endParaRPr lang="en-US" dirty="0">
                <a:solidFill>
                  <a:prstClr val="white"/>
                </a:solidFill>
              </a:endParaRPr>
            </a:p>
          </p:txBody>
        </p:sp>
      </p:grpSp>
      <p:sp>
        <p:nvSpPr>
          <p:cNvPr id="18" name="TextBox 4"/>
          <p:cNvSpPr txBox="1">
            <a:spLocks noChangeArrowheads="1"/>
          </p:cNvSpPr>
          <p:nvPr/>
        </p:nvSpPr>
        <p:spPr bwMode="auto">
          <a:xfrm>
            <a:off x="457200" y="461148"/>
            <a:ext cx="5638800" cy="400050"/>
          </a:xfrm>
          <a:prstGeom prst="rect">
            <a:avLst/>
          </a:prstGeom>
          <a:noFill/>
          <a:ln w="9525">
            <a:noFill/>
            <a:miter lim="800000"/>
            <a:headEnd/>
            <a:tailEnd/>
          </a:ln>
        </p:spPr>
        <p:txBody>
          <a:bodyPr lIns="91242" tIns="45621" rIns="91242" bIns="45621">
            <a:spAutoFit/>
          </a:bodyPr>
          <a:lstStyle/>
          <a:p>
            <a:pPr algn="ctr" defTabSz="912851" eaLnBrk="0" hangingPunct="0">
              <a:defRPr/>
            </a:pPr>
            <a:r>
              <a:rPr lang="en-US" sz="2000" b="1" dirty="0">
                <a:solidFill>
                  <a:prstClr val="white"/>
                </a:solidFill>
                <a:latin typeface="Calibri"/>
              </a:rPr>
              <a:t>Operational Highlights</a:t>
            </a:r>
          </a:p>
        </p:txBody>
      </p:sp>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lIns="91242" tIns="45621" rIns="91242" bIns="45621" anchor="ctr"/>
          <a:lstStyle/>
          <a:p>
            <a:pPr defTabSz="912851"/>
            <a:r>
              <a:rPr lang="en-US" sz="1200" dirty="0">
                <a:solidFill>
                  <a:prstClr val="white"/>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lIns="91242" tIns="45621" rIns="91242" bIns="45621" anchor="ctr"/>
          <a:lstStyle/>
          <a:p>
            <a:pPr algn="r" defTabSz="912851"/>
            <a:r>
              <a:rPr lang="en-US" sz="1200" dirty="0">
                <a:solidFill>
                  <a:prstClr val="white"/>
                </a:solidFill>
                <a:latin typeface="Verdana" pitchFamily="34" charset="0"/>
              </a:rPr>
              <a:t>  &gt; community &gt; commonwealth   </a:t>
            </a:r>
          </a:p>
        </p:txBody>
      </p:sp>
      <p:sp>
        <p:nvSpPr>
          <p:cNvPr id="3" name="TextBox 2"/>
          <p:cNvSpPr txBox="1"/>
          <p:nvPr/>
        </p:nvSpPr>
        <p:spPr>
          <a:xfrm>
            <a:off x="685803" y="6260068"/>
            <a:ext cx="1378454" cy="369332"/>
          </a:xfrm>
          <a:prstGeom prst="rect">
            <a:avLst/>
          </a:prstGeom>
          <a:noFill/>
        </p:spPr>
        <p:txBody>
          <a:bodyPr wrap="none" lIns="91284" tIns="45642" rIns="91284" bIns="45642" rtlCol="0">
            <a:spAutoFit/>
          </a:bodyPr>
          <a:lstStyle/>
          <a:p>
            <a:pPr defTabSz="912851"/>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6524"/>
            <a:ext cx="2752344" cy="670291"/>
          </a:xfrm>
          <a:prstGeom prst="rect">
            <a:avLst/>
          </a:prstGeom>
        </p:spPr>
      </p:pic>
      <p:sp>
        <p:nvSpPr>
          <p:cNvPr id="15" name="TextBox 14"/>
          <p:cNvSpPr txBox="1"/>
          <p:nvPr/>
        </p:nvSpPr>
        <p:spPr>
          <a:xfrm>
            <a:off x="457200" y="1219200"/>
            <a:ext cx="8382000" cy="2862322"/>
          </a:xfrm>
          <a:prstGeom prst="rect">
            <a:avLst/>
          </a:prstGeom>
          <a:noFill/>
        </p:spPr>
        <p:txBody>
          <a:bodyPr wrap="square" lIns="91284" tIns="45642" rIns="91284" bIns="45642" rtlCol="0">
            <a:spAutoFit/>
          </a:bodyPr>
          <a:lstStyle/>
          <a:p>
            <a:pPr defTabSz="912851"/>
            <a:r>
              <a:rPr lang="en-US" b="1" dirty="0">
                <a:solidFill>
                  <a:prstClr val="black"/>
                </a:solidFill>
                <a:latin typeface="Calibri"/>
                <a:cs typeface="+mn-cs"/>
              </a:rPr>
              <a:t>Annual Veterans Symposium</a:t>
            </a:r>
          </a:p>
          <a:p>
            <a:pPr defTabSz="912851"/>
            <a:r>
              <a:rPr lang="en-US" b="1" dirty="0">
                <a:solidFill>
                  <a:prstClr val="black"/>
                </a:solidFill>
                <a:latin typeface="Calibri"/>
                <a:cs typeface="+mn-cs"/>
              </a:rPr>
              <a:t>	</a:t>
            </a:r>
            <a:r>
              <a:rPr lang="en-US" dirty="0">
                <a:solidFill>
                  <a:prstClr val="black"/>
                </a:solidFill>
                <a:latin typeface="Calibri"/>
                <a:cs typeface="+mn-cs"/>
              </a:rPr>
              <a:t>-What does the SVC wish to do for SFY 16-17?</a:t>
            </a:r>
          </a:p>
          <a:p>
            <a:pPr defTabSz="912851"/>
            <a:r>
              <a:rPr lang="en-US" dirty="0">
                <a:solidFill>
                  <a:prstClr val="black"/>
                </a:solidFill>
                <a:latin typeface="Calibri"/>
                <a:cs typeface="+mn-cs"/>
              </a:rPr>
              <a:t>	-GAC-VS Women Veterans Committee has been re-formed, New Chair Person 		is </a:t>
            </a:r>
            <a:r>
              <a:rPr lang="en-US" b="1" dirty="0">
                <a:solidFill>
                  <a:srgbClr val="1F497D"/>
                </a:solidFill>
                <a:latin typeface="Calibri"/>
                <a:cs typeface="+mn-cs"/>
              </a:rPr>
              <a:t>Mrs. Jodi </a:t>
            </a:r>
            <a:r>
              <a:rPr lang="en-US" b="1" dirty="0" err="1">
                <a:solidFill>
                  <a:srgbClr val="1F497D"/>
                </a:solidFill>
                <a:latin typeface="Calibri"/>
                <a:cs typeface="+mn-cs"/>
              </a:rPr>
              <a:t>Zucco</a:t>
            </a:r>
            <a:r>
              <a:rPr lang="en-US" dirty="0">
                <a:solidFill>
                  <a:prstClr val="black"/>
                </a:solidFill>
                <a:latin typeface="Calibri"/>
                <a:cs typeface="+mn-cs"/>
              </a:rPr>
              <a:t>.  They will be looking at long-term initiatives to</a:t>
            </a:r>
          </a:p>
          <a:p>
            <a:pPr defTabSz="912851"/>
            <a:r>
              <a:rPr lang="en-US" dirty="0">
                <a:solidFill>
                  <a:prstClr val="black"/>
                </a:solidFill>
                <a:latin typeface="Calibri"/>
                <a:cs typeface="+mn-cs"/>
              </a:rPr>
              <a:t>		address Women Veteran Issues and emerging needs, to include 		Women Veteran interests during any Veteran Symposium.</a:t>
            </a:r>
          </a:p>
          <a:p>
            <a:pPr defTabSz="912851"/>
            <a:endParaRPr lang="en-US" b="1" dirty="0">
              <a:solidFill>
                <a:prstClr val="black"/>
              </a:solidFill>
              <a:latin typeface="Calibri"/>
              <a:cs typeface="+mn-cs"/>
            </a:endParaRPr>
          </a:p>
          <a:p>
            <a:pPr defTabSz="912851"/>
            <a:r>
              <a:rPr lang="en-US" b="1" dirty="0">
                <a:solidFill>
                  <a:prstClr val="black"/>
                </a:solidFill>
                <a:latin typeface="Calibri"/>
                <a:cs typeface="+mn-cs"/>
              </a:rPr>
              <a:t>Operational Action Plans</a:t>
            </a:r>
          </a:p>
          <a:p>
            <a:pPr defTabSz="912851"/>
            <a:r>
              <a:rPr lang="en-US" b="1" dirty="0">
                <a:solidFill>
                  <a:prstClr val="black"/>
                </a:solidFill>
                <a:latin typeface="Calibri"/>
                <a:cs typeface="+mn-cs"/>
              </a:rPr>
              <a:t>	</a:t>
            </a:r>
            <a:r>
              <a:rPr lang="en-US" dirty="0">
                <a:solidFill>
                  <a:prstClr val="black"/>
                </a:solidFill>
                <a:latin typeface="Calibri"/>
                <a:cs typeface="+mn-cs"/>
              </a:rPr>
              <a:t>-What does the SVC want to be involved in?  We continue to pursue 			operational initiatives and update the OVA Strategic Plan.</a:t>
            </a:r>
            <a:endParaRPr lang="en-US" b="1" dirty="0">
              <a:solidFill>
                <a:prstClr val="black"/>
              </a:solidFill>
              <a:latin typeface="Calibri"/>
              <a:cs typeface="+mn-cs"/>
            </a:endParaRPr>
          </a:p>
        </p:txBody>
      </p:sp>
      <p:sp>
        <p:nvSpPr>
          <p:cNvPr id="17" name="TextBox 16"/>
          <p:cNvSpPr txBox="1"/>
          <p:nvPr/>
        </p:nvSpPr>
        <p:spPr>
          <a:xfrm>
            <a:off x="432915" y="4306675"/>
            <a:ext cx="8939691" cy="646331"/>
          </a:xfrm>
          <a:prstGeom prst="rect">
            <a:avLst/>
          </a:prstGeom>
          <a:noFill/>
        </p:spPr>
        <p:txBody>
          <a:bodyPr wrap="none" lIns="91284" tIns="45642" rIns="91284" bIns="45642" rtlCol="0">
            <a:spAutoFit/>
          </a:bodyPr>
          <a:lstStyle/>
          <a:p>
            <a:pPr defTabSz="912851"/>
            <a:r>
              <a:rPr lang="en-US" b="1" dirty="0">
                <a:solidFill>
                  <a:prstClr val="black"/>
                </a:solidFill>
                <a:latin typeface="Calibri"/>
                <a:cs typeface="+mn-cs"/>
              </a:rPr>
              <a:t>SB 1226 was signed by </a:t>
            </a:r>
            <a:r>
              <a:rPr lang="en-US" b="1" dirty="0" err="1">
                <a:solidFill>
                  <a:prstClr val="black"/>
                </a:solidFill>
                <a:latin typeface="Calibri"/>
                <a:cs typeface="+mn-cs"/>
              </a:rPr>
              <a:t>Gov</a:t>
            </a:r>
            <a:r>
              <a:rPr lang="en-US" b="1" dirty="0">
                <a:solidFill>
                  <a:prstClr val="black"/>
                </a:solidFill>
                <a:latin typeface="Calibri"/>
                <a:cs typeface="+mn-cs"/>
              </a:rPr>
              <a:t> Wolf and enacted as Act 109 of 2016 </a:t>
            </a:r>
            <a:r>
              <a:rPr lang="en-US" dirty="0">
                <a:solidFill>
                  <a:prstClr val="black"/>
                </a:solidFill>
                <a:latin typeface="Calibri"/>
                <a:cs typeface="+mn-cs"/>
              </a:rPr>
              <a:t>– Amends Chap 17 and 85 </a:t>
            </a:r>
          </a:p>
          <a:p>
            <a:pPr defTabSz="912851"/>
            <a:r>
              <a:rPr lang="en-US" dirty="0">
                <a:solidFill>
                  <a:prstClr val="black"/>
                </a:solidFill>
                <a:latin typeface="Calibri"/>
                <a:cs typeface="+mn-cs"/>
              </a:rPr>
              <a:t>of Title 51 (Military Affairs) to enhance the VTF and Veterans Emergency Assistance Program</a:t>
            </a:r>
          </a:p>
        </p:txBody>
      </p:sp>
      <p:sp>
        <p:nvSpPr>
          <p:cNvPr id="5" name="TextBox 4"/>
          <p:cNvSpPr txBox="1"/>
          <p:nvPr/>
        </p:nvSpPr>
        <p:spPr>
          <a:xfrm>
            <a:off x="533400" y="4992476"/>
            <a:ext cx="8305800" cy="654159"/>
          </a:xfrm>
          <a:prstGeom prst="rect">
            <a:avLst/>
          </a:prstGeom>
          <a:noFill/>
        </p:spPr>
        <p:txBody>
          <a:bodyPr wrap="square" lIns="91284" tIns="45642" rIns="91284" bIns="45642" rtlCol="0">
            <a:spAutoFit/>
          </a:bodyPr>
          <a:lstStyle/>
          <a:p>
            <a:pPr defTabSz="912851"/>
            <a:r>
              <a:rPr lang="en-US" sz="1200" b="1" dirty="0">
                <a:solidFill>
                  <a:prstClr val="black"/>
                </a:solidFill>
                <a:latin typeface="Calibri"/>
              </a:rPr>
              <a:t>This legislation will ensure uniformity with the administration of grants from the Veterans Trust Fund and the Veterans Temporary Assistance Program.  It will provide the Department of Military and Veterans Affairs to utilize10 percent of the balance in the fund to sponsor training or informational programs to Veterans.</a:t>
            </a:r>
          </a:p>
        </p:txBody>
      </p:sp>
      <p:sp>
        <p:nvSpPr>
          <p:cNvPr id="19" name="Text Box 15"/>
          <p:cNvSpPr txBox="1">
            <a:spLocks noChangeArrowheads="1"/>
          </p:cNvSpPr>
          <p:nvPr/>
        </p:nvSpPr>
        <p:spPr bwMode="auto">
          <a:xfrm>
            <a:off x="506627" y="5986097"/>
            <a:ext cx="4114800" cy="246021"/>
          </a:xfrm>
          <a:prstGeom prst="rect">
            <a:avLst/>
          </a:prstGeom>
          <a:noFill/>
          <a:ln w="9525">
            <a:noFill/>
            <a:miter lim="800000"/>
            <a:headEnd/>
            <a:tailEnd/>
          </a:ln>
        </p:spPr>
        <p:txBody>
          <a:bodyPr wrap="square" lIns="91242" tIns="45621" rIns="91242" bIns="45621" anchor="ctr">
            <a:spAutoFit/>
          </a:bodyPr>
          <a:lstStyle/>
          <a:p>
            <a:pPr defTabSz="912851" eaLnBrk="0" hangingPunct="0">
              <a:spcBef>
                <a:spcPct val="50000"/>
              </a:spcBef>
              <a:defRPr/>
            </a:pPr>
            <a:r>
              <a:rPr lang="en-US" sz="1000" dirty="0">
                <a:solidFill>
                  <a:prstClr val="black"/>
                </a:solidFill>
                <a:latin typeface="Calibri"/>
              </a:rPr>
              <a:t>S:\VA_Share\PIRO\SVC Info\PIRO SVC Briefing Slides - December 2016.pptx</a:t>
            </a:r>
          </a:p>
        </p:txBody>
      </p:sp>
    </p:spTree>
    <p:extLst>
      <p:ext uri="{BB962C8B-B14F-4D97-AF65-F5344CB8AC3E}">
        <p14:creationId xmlns:p14="http://schemas.microsoft.com/office/powerpoint/2010/main" val="414427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57200" y="6248419"/>
            <a:ext cx="8382000" cy="377825"/>
          </a:xfrm>
          <a:prstGeom prst="rect">
            <a:avLst/>
          </a:prstGeom>
          <a:noFill/>
          <a:ln w="9525">
            <a:noFill/>
            <a:miter lim="800000"/>
            <a:headEnd/>
            <a:tailEnd/>
          </a:ln>
        </p:spPr>
      </p:pic>
      <p:sp>
        <p:nvSpPr>
          <p:cNvPr id="13315" name="Rectangle 2"/>
          <p:cNvSpPr>
            <a:spLocks noChangeArrowheads="1"/>
          </p:cNvSpPr>
          <p:nvPr/>
        </p:nvSpPr>
        <p:spPr bwMode="auto">
          <a:xfrm>
            <a:off x="381000" y="2166957"/>
            <a:ext cx="8305800" cy="554037"/>
          </a:xfrm>
          <a:prstGeom prst="rect">
            <a:avLst/>
          </a:prstGeom>
          <a:noFill/>
          <a:ln w="9525">
            <a:noFill/>
            <a:miter lim="800000"/>
            <a:headEnd/>
            <a:tailEnd/>
          </a:ln>
        </p:spPr>
        <p:txBody>
          <a:bodyPr lIns="91284" tIns="45642" rIns="91284" bIns="45642">
            <a:spAutoFit/>
          </a:bodyPr>
          <a:lstStyle/>
          <a:p>
            <a:pPr algn="ctr" defTabSz="913260"/>
            <a:endParaRPr lang="en-US" sz="3000" b="1" dirty="0">
              <a:solidFill>
                <a:prstClr val="black"/>
              </a:solidFill>
              <a:latin typeface="Calibri"/>
            </a:endParaRPr>
          </a:p>
        </p:txBody>
      </p:sp>
      <p:sp>
        <p:nvSpPr>
          <p:cNvPr id="13316" name="Rectangle 7"/>
          <p:cNvSpPr>
            <a:spLocks noChangeArrowheads="1"/>
          </p:cNvSpPr>
          <p:nvPr/>
        </p:nvSpPr>
        <p:spPr bwMode="auto">
          <a:xfrm>
            <a:off x="2882901" y="3244858"/>
            <a:ext cx="185738" cy="368300"/>
          </a:xfrm>
          <a:prstGeom prst="rect">
            <a:avLst/>
          </a:prstGeom>
          <a:noFill/>
          <a:ln w="9525">
            <a:noFill/>
            <a:miter lim="800000"/>
            <a:headEnd/>
            <a:tailEnd/>
          </a:ln>
        </p:spPr>
        <p:txBody>
          <a:bodyPr wrap="none" lIns="91284" tIns="45642" rIns="91284" bIns="45642">
            <a:spAutoFit/>
          </a:bodyPr>
          <a:lstStyle/>
          <a:p>
            <a:pPr defTabSz="913260"/>
            <a:endParaRPr lang="en-US" dirty="0">
              <a:solidFill>
                <a:prstClr val="black"/>
              </a:solidFill>
              <a:latin typeface="Calibri"/>
              <a:cs typeface="+mn-cs"/>
            </a:endParaRPr>
          </a:p>
        </p:txBody>
      </p:sp>
      <p:sp>
        <p:nvSpPr>
          <p:cNvPr id="12295" name="Text Box 15"/>
          <p:cNvSpPr txBox="1">
            <a:spLocks noChangeArrowheads="1"/>
          </p:cNvSpPr>
          <p:nvPr/>
        </p:nvSpPr>
        <p:spPr bwMode="auto">
          <a:xfrm>
            <a:off x="381000" y="5943402"/>
            <a:ext cx="1752600" cy="338514"/>
          </a:xfrm>
          <a:prstGeom prst="rect">
            <a:avLst/>
          </a:prstGeom>
          <a:noFill/>
          <a:ln w="9525">
            <a:noFill/>
            <a:miter lim="800000"/>
            <a:headEnd/>
            <a:tailEnd/>
          </a:ln>
        </p:spPr>
        <p:txBody>
          <a:bodyPr lIns="91284" tIns="45642" rIns="91284" bIns="45642" anchor="ctr">
            <a:spAutoFit/>
          </a:bodyPr>
          <a:lstStyle/>
          <a:p>
            <a:pPr defTabSz="913260" eaLnBrk="0" hangingPunct="0">
              <a:spcBef>
                <a:spcPct val="50000"/>
              </a:spcBef>
              <a:defRPr/>
            </a:pPr>
            <a:r>
              <a:rPr lang="en-US" sz="1600" dirty="0">
                <a:solidFill>
                  <a:srgbClr val="000000"/>
                </a:solidFill>
                <a:latin typeface="Calibri"/>
              </a:rPr>
              <a:t>  </a:t>
            </a:r>
            <a:r>
              <a:rPr lang="en-US" sz="1600" dirty="0">
                <a:solidFill>
                  <a:prstClr val="white"/>
                </a:solidFill>
                <a:latin typeface="Calibri"/>
              </a:rPr>
              <a:t>As of 25 Mar14</a:t>
            </a:r>
          </a:p>
        </p:txBody>
      </p:sp>
      <p:grpSp>
        <p:nvGrpSpPr>
          <p:cNvPr id="2" name="Group 23"/>
          <p:cNvGrpSpPr>
            <a:grpSpLocks/>
          </p:cNvGrpSpPr>
          <p:nvPr/>
        </p:nvGrpSpPr>
        <p:grpSpPr bwMode="auto">
          <a:xfrm>
            <a:off x="455613" y="228600"/>
            <a:ext cx="8459787" cy="91440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60">
                <a:defRPr/>
              </a:pPr>
              <a:endParaRPr lang="en-US" dirty="0">
                <a:solidFill>
                  <a:prstClr val="white"/>
                </a:solidFill>
              </a:endParaRPr>
            </a:p>
          </p:txBody>
        </p:sp>
      </p:grpSp>
      <p:sp>
        <p:nvSpPr>
          <p:cNvPr id="18" name="TextBox 4"/>
          <p:cNvSpPr txBox="1">
            <a:spLocks noChangeArrowheads="1"/>
          </p:cNvSpPr>
          <p:nvPr/>
        </p:nvSpPr>
        <p:spPr bwMode="auto">
          <a:xfrm>
            <a:off x="533400" y="468313"/>
            <a:ext cx="5638800" cy="400050"/>
          </a:xfrm>
          <a:prstGeom prst="rect">
            <a:avLst/>
          </a:prstGeom>
          <a:noFill/>
          <a:ln w="9525">
            <a:noFill/>
            <a:miter lim="800000"/>
            <a:headEnd/>
            <a:tailEnd/>
          </a:ln>
        </p:spPr>
        <p:txBody>
          <a:bodyPr lIns="91284" tIns="45642" rIns="91284" bIns="45642">
            <a:spAutoFit/>
          </a:bodyPr>
          <a:lstStyle/>
          <a:p>
            <a:pPr algn="ctr" defTabSz="913260" eaLnBrk="0" hangingPunct="0">
              <a:defRPr/>
            </a:pPr>
            <a:r>
              <a:rPr lang="en-US" sz="2000" b="1" dirty="0">
                <a:solidFill>
                  <a:prstClr val="white"/>
                </a:solidFill>
                <a:latin typeface="Calibri"/>
              </a:rPr>
              <a:t>Operational Highlights</a:t>
            </a:r>
          </a:p>
        </p:txBody>
      </p:sp>
      <p:sp>
        <p:nvSpPr>
          <p:cNvPr id="13321" name="Rectangle 8"/>
          <p:cNvSpPr>
            <a:spLocks noChangeArrowheads="1"/>
          </p:cNvSpPr>
          <p:nvPr/>
        </p:nvSpPr>
        <p:spPr bwMode="auto">
          <a:xfrm>
            <a:off x="7620000" y="6248400"/>
            <a:ext cx="1219200" cy="381000"/>
          </a:xfrm>
          <a:prstGeom prst="rect">
            <a:avLst/>
          </a:prstGeom>
          <a:noFill/>
          <a:ln w="9525">
            <a:noFill/>
            <a:miter lim="800000"/>
            <a:headEnd/>
            <a:tailEnd/>
          </a:ln>
        </p:spPr>
        <p:txBody>
          <a:bodyPr lIns="91284" tIns="45642" rIns="91284" bIns="45642" anchor="ctr"/>
          <a:lstStyle/>
          <a:p>
            <a:pPr defTabSz="913260"/>
            <a:r>
              <a:rPr lang="en-US" sz="1200" dirty="0">
                <a:solidFill>
                  <a:prstClr val="white"/>
                </a:solidFill>
                <a:latin typeface="Verdana" pitchFamily="34" charset="0"/>
              </a:rPr>
              <a:t>&gt; country</a:t>
            </a:r>
          </a:p>
        </p:txBody>
      </p:sp>
      <p:sp>
        <p:nvSpPr>
          <p:cNvPr id="13322" name="Rectangle 10"/>
          <p:cNvSpPr>
            <a:spLocks noChangeArrowheads="1"/>
          </p:cNvSpPr>
          <p:nvPr/>
        </p:nvSpPr>
        <p:spPr bwMode="auto">
          <a:xfrm>
            <a:off x="3810000" y="6248400"/>
            <a:ext cx="3962400" cy="381000"/>
          </a:xfrm>
          <a:prstGeom prst="rect">
            <a:avLst/>
          </a:prstGeom>
          <a:noFill/>
          <a:ln w="9525">
            <a:noFill/>
            <a:miter lim="800000"/>
            <a:headEnd/>
            <a:tailEnd/>
          </a:ln>
        </p:spPr>
        <p:txBody>
          <a:bodyPr lIns="91284" tIns="45642" rIns="91284" bIns="45642" anchor="ctr"/>
          <a:lstStyle/>
          <a:p>
            <a:pPr algn="r" defTabSz="913260"/>
            <a:r>
              <a:rPr lang="en-US" sz="1200" dirty="0">
                <a:solidFill>
                  <a:prstClr val="white"/>
                </a:solidFill>
                <a:latin typeface="Verdana" pitchFamily="34" charset="0"/>
              </a:rPr>
              <a:t>  &gt; community &gt; commonwealth   </a:t>
            </a:r>
          </a:p>
        </p:txBody>
      </p:sp>
      <p:sp>
        <p:nvSpPr>
          <p:cNvPr id="3" name="TextBox 2"/>
          <p:cNvSpPr txBox="1"/>
          <p:nvPr/>
        </p:nvSpPr>
        <p:spPr>
          <a:xfrm>
            <a:off x="685803" y="6260068"/>
            <a:ext cx="1378454" cy="369332"/>
          </a:xfrm>
          <a:prstGeom prst="rect">
            <a:avLst/>
          </a:prstGeom>
          <a:noFill/>
        </p:spPr>
        <p:txBody>
          <a:bodyPr wrap="none" lIns="91324" tIns="45662" rIns="91324" bIns="45662" rtlCol="0">
            <a:spAutoFit/>
          </a:bodyPr>
          <a:lstStyle/>
          <a:p>
            <a:pPr defTabSz="913260"/>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6523"/>
            <a:ext cx="2752344" cy="670291"/>
          </a:xfrm>
          <a:prstGeom prst="rect">
            <a:avLst/>
          </a:prstGeom>
        </p:spPr>
      </p:pic>
      <p:sp>
        <p:nvSpPr>
          <p:cNvPr id="17" name="TextBox 16"/>
          <p:cNvSpPr txBox="1"/>
          <p:nvPr/>
        </p:nvSpPr>
        <p:spPr>
          <a:xfrm>
            <a:off x="457200" y="1111746"/>
            <a:ext cx="8382000" cy="2123658"/>
          </a:xfrm>
          <a:prstGeom prst="rect">
            <a:avLst/>
          </a:prstGeom>
          <a:noFill/>
        </p:spPr>
        <p:txBody>
          <a:bodyPr wrap="square" lIns="91324" tIns="45662" rIns="91324" bIns="45662" rtlCol="0">
            <a:spAutoFit/>
          </a:bodyPr>
          <a:lstStyle/>
          <a:p>
            <a:pPr defTabSz="913260"/>
            <a:r>
              <a:rPr lang="en-US" b="1" dirty="0">
                <a:solidFill>
                  <a:prstClr val="black"/>
                </a:solidFill>
                <a:latin typeface="Calibri"/>
                <a:cs typeface="+mn-cs"/>
              </a:rPr>
              <a:t>Governors Advisory Council for Veterans Services</a:t>
            </a:r>
          </a:p>
          <a:p>
            <a:pPr defTabSz="913260"/>
            <a:r>
              <a:rPr lang="en-US" b="1" dirty="0">
                <a:solidFill>
                  <a:prstClr val="black"/>
                </a:solidFill>
                <a:latin typeface="Calibri"/>
                <a:cs typeface="+mn-cs"/>
              </a:rPr>
              <a:t>	</a:t>
            </a:r>
            <a:r>
              <a:rPr lang="en-US" dirty="0">
                <a:solidFill>
                  <a:prstClr val="black"/>
                </a:solidFill>
                <a:latin typeface="Calibri"/>
                <a:cs typeface="+mn-cs"/>
              </a:rPr>
              <a:t>-Quarterly meeting was held on November 17</a:t>
            </a:r>
            <a:r>
              <a:rPr lang="en-US" baseline="30000" dirty="0">
                <a:solidFill>
                  <a:prstClr val="black"/>
                </a:solidFill>
                <a:latin typeface="Calibri"/>
                <a:cs typeface="+mn-cs"/>
              </a:rPr>
              <a:t>th</a:t>
            </a:r>
            <a:r>
              <a:rPr lang="en-US" dirty="0">
                <a:solidFill>
                  <a:prstClr val="black"/>
                </a:solidFill>
                <a:latin typeface="Calibri"/>
                <a:cs typeface="+mn-cs"/>
              </a:rPr>
              <a:t>, FTIG Community Club</a:t>
            </a:r>
          </a:p>
          <a:p>
            <a:pPr defTabSz="913260"/>
            <a:r>
              <a:rPr lang="en-US" dirty="0">
                <a:solidFill>
                  <a:prstClr val="black"/>
                </a:solidFill>
                <a:latin typeface="Calibri"/>
                <a:cs typeface="+mn-cs"/>
              </a:rPr>
              <a:t>	-Sub-Committee Reports were delivered to the Chairpersons</a:t>
            </a:r>
          </a:p>
          <a:p>
            <a:pPr defTabSz="913260"/>
            <a:r>
              <a:rPr lang="en-US" dirty="0">
                <a:solidFill>
                  <a:prstClr val="black"/>
                </a:solidFill>
                <a:latin typeface="Calibri"/>
                <a:cs typeface="+mn-cs"/>
              </a:rPr>
              <a:t>	-New Chairpersons were appointed:</a:t>
            </a:r>
          </a:p>
          <a:p>
            <a:pPr defTabSz="913260"/>
            <a:r>
              <a:rPr lang="en-US" dirty="0">
                <a:solidFill>
                  <a:prstClr val="black"/>
                </a:solidFill>
                <a:latin typeface="Calibri"/>
                <a:cs typeface="+mn-cs"/>
              </a:rPr>
              <a:t>		</a:t>
            </a:r>
            <a:r>
              <a:rPr lang="en-US" sz="1200" dirty="0">
                <a:solidFill>
                  <a:prstClr val="black"/>
                </a:solidFill>
                <a:latin typeface="Calibri"/>
              </a:rPr>
              <a:t>Mr. Brian </a:t>
            </a:r>
            <a:r>
              <a:rPr lang="en-US" sz="1200" dirty="0" err="1">
                <a:solidFill>
                  <a:prstClr val="black"/>
                </a:solidFill>
                <a:latin typeface="Calibri"/>
              </a:rPr>
              <a:t>LaForme</a:t>
            </a:r>
            <a:r>
              <a:rPr lang="en-US" sz="1200" dirty="0">
                <a:solidFill>
                  <a:prstClr val="black"/>
                </a:solidFill>
                <a:latin typeface="Calibri"/>
              </a:rPr>
              <a:t>, Ed, </a:t>
            </a:r>
            <a:r>
              <a:rPr lang="en-US" sz="1200" dirty="0" err="1">
                <a:solidFill>
                  <a:prstClr val="black"/>
                </a:solidFill>
                <a:latin typeface="Calibri"/>
              </a:rPr>
              <a:t>Emp</a:t>
            </a:r>
            <a:r>
              <a:rPr lang="en-US" sz="1200" dirty="0">
                <a:solidFill>
                  <a:prstClr val="black"/>
                </a:solidFill>
                <a:latin typeface="Calibri"/>
              </a:rPr>
              <a:t>/Workforce Development vice Mrs. Christine Hawk</a:t>
            </a:r>
          </a:p>
          <a:p>
            <a:pPr defTabSz="913260"/>
            <a:r>
              <a:rPr lang="en-US" sz="1200" dirty="0">
                <a:solidFill>
                  <a:prstClr val="black"/>
                </a:solidFill>
                <a:latin typeface="Calibri"/>
              </a:rPr>
              <a:t>		Mrs. Jody </a:t>
            </a:r>
            <a:r>
              <a:rPr lang="en-US" sz="1200" dirty="0" err="1">
                <a:solidFill>
                  <a:prstClr val="black"/>
                </a:solidFill>
                <a:latin typeface="Calibri"/>
              </a:rPr>
              <a:t>Zucco</a:t>
            </a:r>
            <a:r>
              <a:rPr lang="en-US" sz="1200" dirty="0">
                <a:solidFill>
                  <a:prstClr val="black"/>
                </a:solidFill>
                <a:latin typeface="Calibri"/>
              </a:rPr>
              <a:t>, Women’s Veteran Committee, vice Mrs. Chrystal Foster</a:t>
            </a:r>
          </a:p>
          <a:p>
            <a:pPr defTabSz="913260"/>
            <a:endParaRPr lang="en-US" sz="1200" dirty="0">
              <a:solidFill>
                <a:prstClr val="black"/>
              </a:solidFill>
              <a:latin typeface="Calibri"/>
            </a:endParaRPr>
          </a:p>
          <a:p>
            <a:pPr defTabSz="913260"/>
            <a:r>
              <a:rPr lang="en-US" sz="1200" dirty="0">
                <a:solidFill>
                  <a:prstClr val="black"/>
                </a:solidFill>
                <a:latin typeface="Calibri"/>
              </a:rPr>
              <a:t>	-</a:t>
            </a:r>
            <a:r>
              <a:rPr lang="en-US" dirty="0">
                <a:solidFill>
                  <a:prstClr val="black"/>
                </a:solidFill>
                <a:latin typeface="Calibri"/>
                <a:cs typeface="+mn-cs"/>
              </a:rPr>
              <a:t>Administrative Officer has been selected – Mrs. Crystal </a:t>
            </a:r>
            <a:r>
              <a:rPr lang="en-US" dirty="0" err="1">
                <a:solidFill>
                  <a:prstClr val="black"/>
                </a:solidFill>
                <a:latin typeface="Calibri"/>
                <a:cs typeface="+mn-cs"/>
              </a:rPr>
              <a:t>Petery</a:t>
            </a:r>
            <a:r>
              <a:rPr lang="en-US" dirty="0">
                <a:solidFill>
                  <a:prstClr val="black"/>
                </a:solidFill>
                <a:latin typeface="Calibri"/>
                <a:cs typeface="+mn-cs"/>
              </a:rPr>
              <a:t>-Sherman</a:t>
            </a:r>
            <a:endParaRPr lang="en-US" b="1" dirty="0">
              <a:solidFill>
                <a:prstClr val="black"/>
              </a:solidFill>
              <a:latin typeface="Calibri"/>
              <a:cs typeface="+mn-cs"/>
            </a:endParaRPr>
          </a:p>
        </p:txBody>
      </p:sp>
      <p:sp>
        <p:nvSpPr>
          <p:cNvPr id="4" name="TextBox 3"/>
          <p:cNvSpPr txBox="1"/>
          <p:nvPr/>
        </p:nvSpPr>
        <p:spPr>
          <a:xfrm>
            <a:off x="533400" y="3429000"/>
            <a:ext cx="6048964" cy="646331"/>
          </a:xfrm>
          <a:prstGeom prst="rect">
            <a:avLst/>
          </a:prstGeom>
          <a:noFill/>
        </p:spPr>
        <p:txBody>
          <a:bodyPr wrap="none" lIns="91324" tIns="45662" rIns="91324" bIns="45662" rtlCol="0">
            <a:spAutoFit/>
          </a:bodyPr>
          <a:lstStyle/>
          <a:p>
            <a:pPr defTabSz="913260"/>
            <a:r>
              <a:rPr lang="en-US" b="1" dirty="0">
                <a:solidFill>
                  <a:prstClr val="black"/>
                </a:solidFill>
                <a:latin typeface="Calibri"/>
                <a:cs typeface="+mn-cs"/>
              </a:rPr>
              <a:t>TAG Christmas Visits to State Veterans Homes</a:t>
            </a:r>
          </a:p>
          <a:p>
            <a:pPr defTabSz="913260"/>
            <a:r>
              <a:rPr lang="en-US" dirty="0">
                <a:solidFill>
                  <a:prstClr val="black"/>
                </a:solidFill>
                <a:latin typeface="Calibri"/>
                <a:cs typeface="+mn-cs"/>
              </a:rPr>
              <a:t>	-Schedule has been published and shared with VSO’s</a:t>
            </a:r>
          </a:p>
        </p:txBody>
      </p:sp>
      <p:sp>
        <p:nvSpPr>
          <p:cNvPr id="19" name="Text Box 15"/>
          <p:cNvSpPr txBox="1">
            <a:spLocks noChangeArrowheads="1"/>
          </p:cNvSpPr>
          <p:nvPr/>
        </p:nvSpPr>
        <p:spPr bwMode="auto">
          <a:xfrm>
            <a:off x="506627" y="5986074"/>
            <a:ext cx="4114800" cy="246064"/>
          </a:xfrm>
          <a:prstGeom prst="rect">
            <a:avLst/>
          </a:prstGeom>
          <a:noFill/>
          <a:ln w="9525">
            <a:noFill/>
            <a:miter lim="800000"/>
            <a:headEnd/>
            <a:tailEnd/>
          </a:ln>
        </p:spPr>
        <p:txBody>
          <a:bodyPr wrap="square" lIns="91284" tIns="45642" rIns="91284" bIns="45642" anchor="ctr">
            <a:spAutoFit/>
          </a:bodyPr>
          <a:lstStyle/>
          <a:p>
            <a:pPr defTabSz="913260" eaLnBrk="0" hangingPunct="0">
              <a:spcBef>
                <a:spcPct val="50000"/>
              </a:spcBef>
              <a:defRPr/>
            </a:pPr>
            <a:r>
              <a:rPr lang="en-US" sz="1000" dirty="0">
                <a:solidFill>
                  <a:prstClr val="black"/>
                </a:solidFill>
                <a:latin typeface="Calibri"/>
              </a:rPr>
              <a:t>S:\VA_Share\PIRO\SVC Info\PIRO SVC Briefing Slides - December 2016.pptx</a:t>
            </a:r>
          </a:p>
        </p:txBody>
      </p:sp>
    </p:spTree>
    <p:extLst>
      <p:ext uri="{BB962C8B-B14F-4D97-AF65-F5344CB8AC3E}">
        <p14:creationId xmlns:p14="http://schemas.microsoft.com/office/powerpoint/2010/main" val="10505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218BAEA9-421B-45BF-AE37-EB97A905EB05}"/>
</file>

<file path=customXml/itemProps2.xml><?xml version="1.0" encoding="utf-8"?>
<ds:datastoreItem xmlns:ds="http://schemas.openxmlformats.org/officeDocument/2006/customXml" ds:itemID="{1DF8F591-9F54-4DDC-8899-7EF854EC31E7}"/>
</file>

<file path=customXml/itemProps3.xml><?xml version="1.0" encoding="utf-8"?>
<ds:datastoreItem xmlns:ds="http://schemas.openxmlformats.org/officeDocument/2006/customXml" ds:itemID="{FE4DEBDA-0282-4F2A-AD78-CE08A5A58C21}"/>
</file>

<file path=docProps/app.xml><?xml version="1.0" encoding="utf-8"?>
<Properties xmlns="http://schemas.openxmlformats.org/officeDocument/2006/extended-properties" xmlns:vt="http://schemas.openxmlformats.org/officeDocument/2006/docPropsVTypes">
  <TotalTime>14425</TotalTime>
  <Words>1520</Words>
  <Application>Microsoft Office PowerPoint</Application>
  <PresentationFormat>On-screen Show (4:3)</PresentationFormat>
  <Paragraphs>454</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Worksheet</vt:lpstr>
      <vt:lpstr>PowerPoint Presentation</vt:lpstr>
      <vt:lpstr>CURRENT AND FUTURE UNIT MOBILIZATIONS</vt:lpstr>
      <vt:lpstr>VISN 4 Access &amp; Non-VA Care Data</vt:lpstr>
      <vt:lpstr>VISN 4 Trust Data - Inpatients</vt:lpstr>
      <vt:lpstr>VISN 4 Trust Data - Outpatients</vt:lpstr>
      <vt:lpstr>PowerPoint Presentation</vt:lpstr>
      <vt:lpstr>PowerPoint Presentation</vt:lpstr>
      <vt:lpstr>PowerPoint Presentation</vt:lpstr>
      <vt:lpstr>PowerPoint Presentation</vt:lpstr>
      <vt:lpstr>PowerPoint Presentation</vt:lpstr>
      <vt:lpstr>PERSIAN GULF BONUS PROGRAM SUMMARY</vt:lpstr>
      <vt:lpstr>PERSIAN GULF BONUS PROGRAM SUMMARY</vt:lpstr>
      <vt:lpstr>PowerPoint Presentation</vt:lpstr>
      <vt:lpstr>PERSIAN GULF BONUS PROGRAM SUMMARY</vt:lpstr>
      <vt:lpstr>PERSIAN GULF BONUS PROGRAM SUMMARY</vt:lpstr>
      <vt:lpstr>PERSIAN GULF BONUS PROGRAM SUMMARY</vt:lpstr>
      <vt:lpstr>PERSIAN GULF BONUS PROGRAM SUMMARY</vt:lpstr>
      <vt:lpstr>PERSIAN GULF BONUS PROGRAM SUMMARY</vt:lpstr>
      <vt:lpstr>PowerPoint Presentation</vt:lpstr>
      <vt:lpstr>ODAGVA / ACT 66 SUMMARY</vt:lpstr>
      <vt:lpstr>OUTREACH ENGAGEMENTS</vt:lpstr>
      <vt:lpstr>PowerPoint Presentation</vt:lpstr>
      <vt:lpstr>PowerPoint Presentation</vt:lpstr>
    </vt:vector>
  </TitlesOfParts>
  <Company>Department of Military and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UNIT MOBILIZATIONS</dc:title>
  <dc:creator>joygibson</dc:creator>
  <cp:lastModifiedBy>joygibson</cp:lastModifiedBy>
  <cp:revision>9</cp:revision>
  <cp:lastPrinted>2016-11-30T19:37:12Z</cp:lastPrinted>
  <dcterms:created xsi:type="dcterms:W3CDTF">2016-10-06T15:04:59Z</dcterms:created>
  <dcterms:modified xsi:type="dcterms:W3CDTF">2016-12-01T12:32:17Z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