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5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1" r:id="rId5"/>
  </p:sldMasterIdLst>
  <p:notesMasterIdLst>
    <p:notesMasterId r:id="rId41"/>
  </p:notesMasterIdLst>
  <p:handoutMasterIdLst>
    <p:handoutMasterId r:id="rId42"/>
  </p:handoutMasterIdLst>
  <p:sldIdLst>
    <p:sldId id="462" r:id="rId6"/>
    <p:sldId id="463" r:id="rId7"/>
    <p:sldId id="446" r:id="rId8"/>
    <p:sldId id="461" r:id="rId9"/>
    <p:sldId id="456" r:id="rId10"/>
    <p:sldId id="457" r:id="rId11"/>
    <p:sldId id="458" r:id="rId12"/>
    <p:sldId id="459" r:id="rId13"/>
    <p:sldId id="460" r:id="rId14"/>
    <p:sldId id="455" r:id="rId15"/>
    <p:sldId id="447" r:id="rId16"/>
    <p:sldId id="448" r:id="rId17"/>
    <p:sldId id="449" r:id="rId18"/>
    <p:sldId id="450" r:id="rId19"/>
    <p:sldId id="451" r:id="rId20"/>
    <p:sldId id="452" r:id="rId21"/>
    <p:sldId id="453" r:id="rId22"/>
    <p:sldId id="454"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352" r:id="rId40"/>
  </p:sldIdLst>
  <p:sldSz cx="9601200" cy="7315200"/>
  <p:notesSz cx="9296400" cy="7010400"/>
  <p:defaultTextStyle>
    <a:defPPr>
      <a:defRPr lang="en-US"/>
    </a:defPPr>
    <a:lvl1pPr algn="l" defTabSz="961509" rtl="0" fontAlgn="base">
      <a:spcBef>
        <a:spcPct val="0"/>
      </a:spcBef>
      <a:spcAft>
        <a:spcPct val="0"/>
      </a:spcAft>
      <a:defRPr sz="1900" kern="1200">
        <a:solidFill>
          <a:schemeClr val="tx1"/>
        </a:solidFill>
        <a:latin typeface="Arial" charset="0"/>
        <a:ea typeface="+mn-ea"/>
        <a:cs typeface="Arial" charset="0"/>
      </a:defRPr>
    </a:lvl1pPr>
    <a:lvl2pPr marL="480753" indent="-25304" algn="l" defTabSz="961509" rtl="0" fontAlgn="base">
      <a:spcBef>
        <a:spcPct val="0"/>
      </a:spcBef>
      <a:spcAft>
        <a:spcPct val="0"/>
      </a:spcAft>
      <a:defRPr sz="1900" kern="1200">
        <a:solidFill>
          <a:schemeClr val="tx1"/>
        </a:solidFill>
        <a:latin typeface="Arial" charset="0"/>
        <a:ea typeface="+mn-ea"/>
        <a:cs typeface="Arial" charset="0"/>
      </a:defRPr>
    </a:lvl2pPr>
    <a:lvl3pPr marL="961509" indent="-50608" algn="l" defTabSz="961509" rtl="0" fontAlgn="base">
      <a:spcBef>
        <a:spcPct val="0"/>
      </a:spcBef>
      <a:spcAft>
        <a:spcPct val="0"/>
      </a:spcAft>
      <a:defRPr sz="1900" kern="1200">
        <a:solidFill>
          <a:schemeClr val="tx1"/>
        </a:solidFill>
        <a:latin typeface="Arial" charset="0"/>
        <a:ea typeface="+mn-ea"/>
        <a:cs typeface="Arial" charset="0"/>
      </a:defRPr>
    </a:lvl3pPr>
    <a:lvl4pPr marL="1442256" indent="-75911" algn="l" defTabSz="961509" rtl="0" fontAlgn="base">
      <a:spcBef>
        <a:spcPct val="0"/>
      </a:spcBef>
      <a:spcAft>
        <a:spcPct val="0"/>
      </a:spcAft>
      <a:defRPr sz="1900" kern="1200">
        <a:solidFill>
          <a:schemeClr val="tx1"/>
        </a:solidFill>
        <a:latin typeface="Arial" charset="0"/>
        <a:ea typeface="+mn-ea"/>
        <a:cs typeface="Arial" charset="0"/>
      </a:defRPr>
    </a:lvl4pPr>
    <a:lvl5pPr marL="1924600" indent="-102791" algn="l" defTabSz="961509" rtl="0" fontAlgn="base">
      <a:spcBef>
        <a:spcPct val="0"/>
      </a:spcBef>
      <a:spcAft>
        <a:spcPct val="0"/>
      </a:spcAft>
      <a:defRPr sz="1900" kern="1200">
        <a:solidFill>
          <a:schemeClr val="tx1"/>
        </a:solidFill>
        <a:latin typeface="Arial" charset="0"/>
        <a:ea typeface="+mn-ea"/>
        <a:cs typeface="Arial" charset="0"/>
      </a:defRPr>
    </a:lvl5pPr>
    <a:lvl6pPr marL="2277257" algn="l" defTabSz="910900" rtl="0" eaLnBrk="1" latinLnBrk="0" hangingPunct="1">
      <a:defRPr sz="1900" kern="1200">
        <a:solidFill>
          <a:schemeClr val="tx1"/>
        </a:solidFill>
        <a:latin typeface="Arial" charset="0"/>
        <a:ea typeface="+mn-ea"/>
        <a:cs typeface="Arial" charset="0"/>
      </a:defRPr>
    </a:lvl6pPr>
    <a:lvl7pPr marL="2732710" algn="l" defTabSz="910900" rtl="0" eaLnBrk="1" latinLnBrk="0" hangingPunct="1">
      <a:defRPr sz="1900" kern="1200">
        <a:solidFill>
          <a:schemeClr val="tx1"/>
        </a:solidFill>
        <a:latin typeface="Arial" charset="0"/>
        <a:ea typeface="+mn-ea"/>
        <a:cs typeface="Arial" charset="0"/>
      </a:defRPr>
    </a:lvl7pPr>
    <a:lvl8pPr marL="3188160" algn="l" defTabSz="910900" rtl="0" eaLnBrk="1" latinLnBrk="0" hangingPunct="1">
      <a:defRPr sz="1900" kern="1200">
        <a:solidFill>
          <a:schemeClr val="tx1"/>
        </a:solidFill>
        <a:latin typeface="Arial" charset="0"/>
        <a:ea typeface="+mn-ea"/>
        <a:cs typeface="Arial" charset="0"/>
      </a:defRPr>
    </a:lvl8pPr>
    <a:lvl9pPr marL="3643611" algn="l" defTabSz="9109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3" autoAdjust="0"/>
  </p:normalViewPr>
  <p:slideViewPr>
    <p:cSldViewPr>
      <p:cViewPr varScale="1">
        <p:scale>
          <a:sx n="83" d="100"/>
          <a:sy n="83" d="100"/>
        </p:scale>
        <p:origin x="-96" y="-108"/>
      </p:cViewPr>
      <p:guideLst>
        <p:guide orient="horz" pos="2304"/>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28"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061767838126E-2"/>
          <c:y val="0.21142857142857144"/>
          <c:w val="0.77422790202342917"/>
          <c:h val="0.70666666666666667"/>
        </c:manualLayout>
      </c:layout>
      <c:barChart>
        <c:barDir val="col"/>
        <c:grouping val="stacked"/>
        <c:varyColors val="0"/>
        <c:ser>
          <c:idx val="0"/>
          <c:order val="0"/>
          <c:tx>
            <c:strRef>
              <c:f>Sheet1!$E$12</c:f>
              <c:strCache>
                <c:ptCount val="1"/>
                <c:pt idx="0">
                  <c:v>Expended</c:v>
                </c:pt>
              </c:strCache>
            </c:strRef>
          </c:tx>
          <c:invertIfNegative val="0"/>
          <c:dLbls>
            <c:dLbl>
              <c:idx val="0"/>
              <c:delete val="1"/>
            </c:dLbl>
            <c:dLbl>
              <c:idx val="1"/>
              <c:delete val="1"/>
            </c:dLbl>
            <c:dLbl>
              <c:idx val="2"/>
              <c:layout>
                <c:manualLayout>
                  <c:x val="-0.30808561070441276"/>
                  <c:y val="-0.24126984126984127"/>
                </c:manualLayout>
              </c:layout>
              <c:tx>
                <c:rich>
                  <a:bodyPr/>
                  <a:lstStyle/>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810 Claimants </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smtClean="0">
                        <a:solidFill>
                          <a:srgbClr val="000000"/>
                        </a:solidFill>
                        <a:latin typeface="Arial"/>
                        <a:cs typeface="Arial"/>
                      </a:rPr>
                      <a:t>Total </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Expended</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$1,192,650 </a:t>
                    </a:r>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smtClean="0">
                        <a:solidFill>
                          <a:srgbClr val="000000"/>
                        </a:solidFill>
                        <a:latin typeface="Arial"/>
                        <a:cs typeface="Arial"/>
                      </a:rPr>
                      <a:t>Exceeded</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 </a:t>
                    </a:r>
                    <a:r>
                      <a:rPr lang="en-US" sz="1050" b="0" i="0" u="none" strike="noStrike" baseline="0" dirty="0">
                        <a:solidFill>
                          <a:srgbClr val="000000"/>
                        </a:solidFill>
                        <a:latin typeface="Arial"/>
                        <a:cs typeface="Arial"/>
                      </a:rPr>
                      <a:t>Appropriation </a:t>
                    </a:r>
                  </a:p>
                  <a:p>
                    <a:r>
                      <a:rPr lang="en-US" sz="1050" b="0" i="0" u="none" strike="noStrike" baseline="0" dirty="0">
                        <a:solidFill>
                          <a:srgbClr val="000000"/>
                        </a:solidFill>
                        <a:latin typeface="Arial"/>
                        <a:cs typeface="Arial"/>
                      </a:rPr>
                      <a:t>by</a:t>
                    </a:r>
                  </a:p>
                  <a:p>
                    <a:r>
                      <a:rPr lang="en-US" sz="1050" b="0" i="0" u="none" strike="noStrike" baseline="0" dirty="0">
                        <a:solidFill>
                          <a:srgbClr val="000000"/>
                        </a:solidFill>
                        <a:latin typeface="Arial"/>
                        <a:cs typeface="Arial"/>
                      </a:rPr>
                      <a:t>$737,650</a:t>
                    </a:r>
                  </a:p>
                </c:rich>
              </c:tx>
              <c:dLblPos val="ctr"/>
              <c:showLegendKey val="0"/>
              <c:showVal val="0"/>
              <c:showCatName val="0"/>
              <c:showSerName val="0"/>
              <c:showPercent val="0"/>
              <c:showBubbleSize val="0"/>
            </c:dLbl>
            <c:dLbl>
              <c:idx val="3"/>
              <c:layout>
                <c:manualLayout>
                  <c:x val="1.5626161745756221E-3"/>
                  <c:y val="8.126984126984127E-2"/>
                </c:manualLayout>
              </c:layout>
              <c:tx>
                <c:rich>
                  <a:bodyPr/>
                  <a:lstStyle/>
                  <a:p>
                    <a:r>
                      <a:rPr lang="en-US"/>
                      <a:t>Exceded </a:t>
                    </a:r>
                    <a:br>
                      <a:rPr lang="en-US"/>
                    </a:br>
                    <a:r>
                      <a:rPr lang="en-US"/>
                      <a:t>Appropriation by 
$1,004,300</a:t>
                    </a:r>
                  </a:p>
                </c:rich>
              </c:tx>
              <c:dLblPos val="ctr"/>
              <c:showLegendKey val="0"/>
              <c:showVal val="0"/>
              <c:showCatName val="0"/>
              <c:showSerName val="0"/>
              <c:showPercent val="0"/>
              <c:showBubbleSize val="0"/>
            </c:dLbl>
            <c:dLbl>
              <c:idx val="4"/>
              <c:layout>
                <c:manualLayout>
                  <c:x val="8.5197018104366355E-3"/>
                  <c:y val="-1.5238095238095238E-2"/>
                </c:manualLayout>
              </c:layout>
              <c:showLegendKey val="0"/>
              <c:showVal val="1"/>
              <c:showCatName val="1"/>
              <c:showSerName val="1"/>
              <c:showPercent val="0"/>
              <c:showBubbleSize val="0"/>
            </c:dLbl>
            <c:txPr>
              <a:bodyPr/>
              <a:lstStyle/>
              <a:p>
                <a:pPr>
                  <a:defRPr sz="1050" b="0" i="0" u="none" strike="noStrike" baseline="0">
                    <a:solidFill>
                      <a:srgbClr val="000000"/>
                    </a:solidFill>
                    <a:latin typeface="Arial"/>
                    <a:ea typeface="Arial"/>
                    <a:cs typeface="Arial"/>
                  </a:defRPr>
                </a:pPr>
                <a:endParaRPr lang="en-US"/>
              </a:p>
            </c:txPr>
            <c:showLegendKey val="0"/>
            <c:showVal val="1"/>
            <c:showCatName val="1"/>
            <c:showSerName val="1"/>
            <c:showPercent val="0"/>
            <c:showBubbleSize val="0"/>
            <c:showLeaderLines val="0"/>
          </c:dLbls>
          <c:cat>
            <c:strRef>
              <c:f>Sheet1!$F$11:$J$11</c:f>
              <c:strCache>
                <c:ptCount val="3"/>
                <c:pt idx="0">
                  <c:v>FY 13-14</c:v>
                </c:pt>
                <c:pt idx="1">
                  <c:v>FY 14-15</c:v>
                </c:pt>
                <c:pt idx="2">
                  <c:v>FY 15-16</c:v>
                </c:pt>
              </c:strCache>
            </c:strRef>
          </c:cat>
          <c:val>
            <c:numRef>
              <c:f>Sheet1!$F$12:$J$12</c:f>
              <c:numCache>
                <c:formatCode>0%</c:formatCode>
                <c:ptCount val="5"/>
                <c:pt idx="0">
                  <c:v>1.6545031055900621</c:v>
                </c:pt>
                <c:pt idx="1">
                  <c:v>1.4712810886907555</c:v>
                </c:pt>
                <c:pt idx="2">
                  <c:v>0.54612857142857141</c:v>
                </c:pt>
              </c:numCache>
            </c:numRef>
          </c:val>
        </c:ser>
        <c:ser>
          <c:idx val="1"/>
          <c:order val="1"/>
          <c:tx>
            <c:strRef>
              <c:f>Sheet1!$E$13</c:f>
              <c:strCache>
                <c:ptCount val="1"/>
                <c:pt idx="0">
                  <c:v>Projected Expenditure</c:v>
                </c:pt>
              </c:strCache>
            </c:strRef>
          </c:tx>
          <c:spPr>
            <a:solidFill>
              <a:srgbClr val="92D050"/>
            </a:solidFill>
          </c:spPr>
          <c:invertIfNegative val="0"/>
          <c:cat>
            <c:strRef>
              <c:f>Sheet1!$F$11:$J$11</c:f>
              <c:strCache>
                <c:ptCount val="3"/>
                <c:pt idx="0">
                  <c:v>FY 13-14</c:v>
                </c:pt>
                <c:pt idx="1">
                  <c:v>FY 14-15</c:v>
                </c:pt>
                <c:pt idx="2">
                  <c:v>FY 15-16</c:v>
                </c:pt>
              </c:strCache>
            </c:strRef>
          </c:cat>
          <c:val>
            <c:numRef>
              <c:f>Sheet1!$F$13:$J$13</c:f>
              <c:numCache>
                <c:formatCode>#,##0</c:formatCode>
                <c:ptCount val="5"/>
                <c:pt idx="0" formatCode="General">
                  <c:v>0</c:v>
                </c:pt>
                <c:pt idx="1">
                  <c:v>0</c:v>
                </c:pt>
                <c:pt idx="2" formatCode="0%">
                  <c:v>0.4</c:v>
                </c:pt>
              </c:numCache>
            </c:numRef>
          </c:val>
        </c:ser>
        <c:ser>
          <c:idx val="2"/>
          <c:order val="2"/>
          <c:tx>
            <c:strRef>
              <c:f>Sheet1!$E$14</c:f>
              <c:strCache>
                <c:ptCount val="1"/>
                <c:pt idx="0">
                  <c:v>Lapse</c:v>
                </c:pt>
              </c:strCache>
            </c:strRef>
          </c:tx>
          <c:spPr>
            <a:solidFill>
              <a:srgbClr val="C00000"/>
            </a:solidFill>
          </c:spPr>
          <c:invertIfNegative val="0"/>
          <c:cat>
            <c:strRef>
              <c:f>Sheet1!$F$11:$J$11</c:f>
              <c:strCache>
                <c:ptCount val="3"/>
                <c:pt idx="0">
                  <c:v>FY 13-14</c:v>
                </c:pt>
                <c:pt idx="1">
                  <c:v>FY 14-15</c:v>
                </c:pt>
                <c:pt idx="2">
                  <c:v>FY 15-16</c:v>
                </c:pt>
              </c:strCache>
            </c:strRef>
          </c:cat>
          <c:val>
            <c:numRef>
              <c:f>Sheet1!$F$14:$H$14</c:f>
              <c:numCache>
                <c:formatCode>General</c:formatCode>
                <c:ptCount val="3"/>
                <c:pt idx="0" formatCode="0%">
                  <c:v>0</c:v>
                </c:pt>
                <c:pt idx="1">
                  <c:v>0</c:v>
                </c:pt>
                <c:pt idx="2" formatCode="0%">
                  <c:v>0.05</c:v>
                </c:pt>
              </c:numCache>
            </c:numRef>
          </c:val>
        </c:ser>
        <c:dLbls>
          <c:showLegendKey val="0"/>
          <c:showVal val="0"/>
          <c:showCatName val="0"/>
          <c:showSerName val="0"/>
          <c:showPercent val="0"/>
          <c:showBubbleSize val="0"/>
        </c:dLbls>
        <c:gapWidth val="22"/>
        <c:overlap val="100"/>
        <c:axId val="174884736"/>
        <c:axId val="174886272"/>
      </c:barChart>
      <c:catAx>
        <c:axId val="174884736"/>
        <c:scaling>
          <c:orientation val="minMax"/>
        </c:scaling>
        <c:delete val="0"/>
        <c:axPos val="b"/>
        <c:numFmt formatCode="General"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174886272"/>
        <c:crosses val="autoZero"/>
        <c:auto val="1"/>
        <c:lblAlgn val="ctr"/>
        <c:lblOffset val="100"/>
        <c:noMultiLvlLbl val="0"/>
      </c:catAx>
      <c:valAx>
        <c:axId val="174886272"/>
        <c:scaling>
          <c:orientation val="minMax"/>
        </c:scaling>
        <c:delete val="0"/>
        <c:axPos val="l"/>
        <c:majorGridlines/>
        <c:numFmt formatCode="0%"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174884736"/>
        <c:crosses val="autoZero"/>
        <c:crossBetween val="between"/>
      </c:valAx>
    </c:plotArea>
    <c:legend>
      <c:legendPos val="r"/>
      <c:layout>
        <c:manualLayout>
          <c:xMode val="edge"/>
          <c:yMode val="edge"/>
          <c:x val="0.59749692176885272"/>
          <c:y val="0.4072472519882383"/>
          <c:w val="0.15981618765693292"/>
          <c:h val="0.18299903301560988"/>
        </c:manualLayout>
      </c:layout>
      <c:overlay val="0"/>
      <c:txPr>
        <a:bodyPr/>
        <a:lstStyle/>
        <a:p>
          <a:pPr>
            <a:defRPr sz="96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0.22404</cdr:x>
      <cdr:y>0.43428</cdr:y>
    </cdr:from>
    <cdr:to>
      <cdr:x>0.35613</cdr:x>
      <cdr:y>0.82707</cdr:y>
    </cdr:to>
    <cdr:sp macro="" textlink="">
      <cdr:nvSpPr>
        <cdr:cNvPr id="4" name="TextBox 3"/>
        <cdr:cNvSpPr txBox="1"/>
      </cdr:nvSpPr>
      <cdr:spPr>
        <a:xfrm xmlns:a="http://schemas.openxmlformats.org/drawingml/2006/main">
          <a:off x="1969664" y="2200627"/>
          <a:ext cx="1161280" cy="1990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1,775</a:t>
          </a:r>
        </a:p>
        <a:p xmlns:a="http://schemas.openxmlformats.org/drawingml/2006/main">
          <a:pPr algn="ctr"/>
          <a:r>
            <a:rPr lang="en-US" sz="1100" dirty="0" smtClean="0"/>
            <a:t> </a:t>
          </a:r>
          <a:r>
            <a:rPr lang="en-US" sz="1100" dirty="0"/>
            <a:t>Claimants</a:t>
          </a:r>
          <a:br>
            <a:rPr lang="en-US" sz="1100" dirty="0"/>
          </a:br>
          <a:r>
            <a:rPr lang="en-US" sz="1100" dirty="0"/>
            <a:t/>
          </a:r>
          <a:br>
            <a:rPr lang="en-US" sz="1100" dirty="0"/>
          </a:br>
          <a:r>
            <a:rPr lang="en-US" sz="1100" dirty="0"/>
            <a:t>Total Expended</a:t>
          </a:r>
          <a:br>
            <a:rPr lang="en-US" sz="1100" dirty="0"/>
          </a:br>
          <a:r>
            <a:rPr lang="en-US" sz="1100" dirty="0"/>
            <a:t>$3,135,300</a:t>
          </a:r>
          <a:br>
            <a:rPr lang="en-US" sz="1100" dirty="0"/>
          </a:br>
          <a:r>
            <a:rPr lang="en-US" sz="1100" dirty="0" smtClean="0"/>
            <a:t/>
          </a:r>
          <a:br>
            <a:rPr lang="en-US" sz="1100" dirty="0" smtClean="0"/>
          </a:br>
          <a:r>
            <a:rPr lang="en-US" sz="1100" dirty="0"/>
            <a:t/>
          </a:r>
          <a:br>
            <a:rPr lang="en-US" sz="1100" dirty="0"/>
          </a:br>
          <a:r>
            <a:rPr lang="en-US" sz="1100" dirty="0" smtClean="0"/>
            <a:t>Exceeded </a:t>
          </a:r>
          <a:br>
            <a:rPr lang="en-US" sz="1100" dirty="0" smtClean="0"/>
          </a:br>
          <a:r>
            <a:rPr lang="en-US" sz="1100" dirty="0" smtClean="0"/>
            <a:t>Appropriation by</a:t>
          </a:r>
          <a:br>
            <a:rPr lang="en-US" sz="1100" dirty="0" smtClean="0"/>
          </a:br>
          <a:r>
            <a:rPr lang="en-US" sz="1100" dirty="0" smtClean="0"/>
            <a:t>$1,004,300</a:t>
          </a:r>
          <a:endParaRPr lang="en-US" sz="1100" dirty="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smtClean="0"/>
            <a:t>$3,500,000</a:t>
          </a:r>
          <a:endParaRPr lang="en-US" sz="3200" b="1" dirty="0"/>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0.38035</cdr:x>
      <cdr:y>0.54135</cdr:y>
    </cdr:from>
    <cdr:to>
      <cdr:x>0.50921</cdr:x>
      <cdr:y>0.7242</cdr:y>
    </cdr:to>
    <cdr:sp macro="" textlink="">
      <cdr:nvSpPr>
        <cdr:cNvPr id="9" name="TextBox 8"/>
        <cdr:cNvSpPr txBox="1"/>
      </cdr:nvSpPr>
      <cdr:spPr>
        <a:xfrm xmlns:a="http://schemas.openxmlformats.org/drawingml/2006/main">
          <a:off x="3343868" y="2743200"/>
          <a:ext cx="1132882" cy="926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1,813 </a:t>
          </a:r>
          <a:r>
            <a:rPr lang="en-US" sz="1100" dirty="0"/>
            <a:t>Claimants</a:t>
          </a:r>
        </a:p>
        <a:p xmlns:a="http://schemas.openxmlformats.org/drawingml/2006/main">
          <a:pPr algn="ctr"/>
          <a:endParaRPr lang="en-US" sz="1100" dirty="0"/>
        </a:p>
        <a:p xmlns:a="http://schemas.openxmlformats.org/drawingml/2006/main">
          <a:pPr algn="ctr"/>
          <a:r>
            <a:rPr lang="en-US" sz="1100" dirty="0"/>
            <a:t>Total Expended</a:t>
          </a:r>
        </a:p>
        <a:p xmlns:a="http://schemas.openxmlformats.org/drawingml/2006/main">
          <a:pPr algn="ctr"/>
          <a:r>
            <a:rPr lang="en-US" sz="1100" dirty="0" smtClean="0"/>
            <a:t>$</a:t>
          </a:r>
          <a:r>
            <a:rPr lang="en-US" dirty="0" smtClean="0"/>
            <a:t>1,911,450</a:t>
          </a:r>
          <a:endParaRPr lang="en-US" sz="1100" dirty="0"/>
        </a:p>
      </cdr:txBody>
    </cdr:sp>
  </cdr:relSizeAnchor>
  <cdr:relSizeAnchor xmlns:cdr="http://schemas.openxmlformats.org/drawingml/2006/chartDrawing">
    <cdr:from>
      <cdr:x>0.89599</cdr:x>
      <cdr:y>0.46617</cdr:y>
    </cdr:from>
    <cdr:to>
      <cdr:x>1</cdr:x>
      <cdr:y>0.51128</cdr:y>
    </cdr:to>
    <cdr:sp macro="" textlink="">
      <cdr:nvSpPr>
        <cdr:cNvPr id="2" name="TextBox 1"/>
        <cdr:cNvSpPr txBox="1"/>
      </cdr:nvSpPr>
      <cdr:spPr>
        <a:xfrm xmlns:a="http://schemas.openxmlformats.org/drawingml/2006/main">
          <a:off x="7877175" y="236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0.66739</cdr:x>
      <cdr:y>0.40602</cdr:y>
    </cdr:from>
    <cdr:to>
      <cdr:x>0.7714</cdr:x>
      <cdr:y>0.46617</cdr:y>
    </cdr:to>
    <cdr:sp macro="" textlink="">
      <cdr:nvSpPr>
        <cdr:cNvPr id="3" name="TextBox 2"/>
        <cdr:cNvSpPr txBox="1"/>
      </cdr:nvSpPr>
      <cdr:spPr>
        <a:xfrm xmlns:a="http://schemas.openxmlformats.org/drawingml/2006/main">
          <a:off x="5867400" y="20574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$160,100</a:t>
          </a:r>
          <a:endParaRPr lang="en-US" sz="1100" dirty="0"/>
        </a:p>
      </cdr:txBody>
    </cdr:sp>
  </cdr:relSizeAnchor>
  <cdr:relSizeAnchor xmlns:cdr="http://schemas.openxmlformats.org/drawingml/2006/chartDrawing">
    <cdr:from>
      <cdr:x>0.76273</cdr:x>
      <cdr:y>0.46617</cdr:y>
    </cdr:from>
    <cdr:to>
      <cdr:x>0.86674</cdr:x>
      <cdr:y>0.52632</cdr:y>
    </cdr:to>
    <cdr:sp macro="" textlink="">
      <cdr:nvSpPr>
        <cdr:cNvPr id="10" name="TextBox 9"/>
        <cdr:cNvSpPr txBox="1"/>
      </cdr:nvSpPr>
      <cdr:spPr>
        <a:xfrm xmlns:a="http://schemas.openxmlformats.org/drawingml/2006/main">
          <a:off x="6705600" y="23622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$1,400,000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1000"/>
          </a:xfrm>
          <a:prstGeom prst="rect">
            <a:avLst/>
          </a:prstGeom>
        </p:spPr>
        <p:txBody>
          <a:bodyPr vert="horz" lIns="92331" tIns="46166" rIns="92331" bIns="46166" rtlCol="0"/>
          <a:lstStyle>
            <a:lvl1pPr algn="l" defTabSz="975597" fontAlgn="auto">
              <a:spcBef>
                <a:spcPts val="0"/>
              </a:spcBef>
              <a:spcAft>
                <a:spcPts val="0"/>
              </a:spcAft>
              <a:defRPr sz="1200" smtClean="0">
                <a:latin typeface="+mn-lt"/>
                <a:cs typeface="+mn-cs"/>
              </a:defRPr>
            </a:lvl1pPr>
          </a:lstStyle>
          <a:p>
            <a:pPr>
              <a:defRPr/>
            </a:pPr>
            <a:r>
              <a:rPr lang="en-US"/>
              <a:t>State Veterans Commission Meeting</a:t>
            </a:r>
          </a:p>
        </p:txBody>
      </p:sp>
      <p:sp>
        <p:nvSpPr>
          <p:cNvPr id="3" name="Date Placeholder 2"/>
          <p:cNvSpPr>
            <a:spLocks noGrp="1"/>
          </p:cNvSpPr>
          <p:nvPr>
            <p:ph type="dt" idx="1"/>
          </p:nvPr>
        </p:nvSpPr>
        <p:spPr>
          <a:xfrm>
            <a:off x="5265809" y="0"/>
            <a:ext cx="4028440" cy="351000"/>
          </a:xfrm>
          <a:prstGeom prst="rect">
            <a:avLst/>
          </a:prstGeom>
        </p:spPr>
        <p:txBody>
          <a:bodyPr vert="horz" lIns="92331" tIns="46166" rIns="92331" bIns="46166" rtlCol="0"/>
          <a:lstStyle>
            <a:lvl1pPr algn="r" defTabSz="975597" fontAlgn="auto">
              <a:spcBef>
                <a:spcPts val="0"/>
              </a:spcBef>
              <a:spcAft>
                <a:spcPts val="0"/>
              </a:spcAft>
              <a:defRPr sz="1200" smtClean="0">
                <a:latin typeface="+mn-lt"/>
                <a:cs typeface="+mn-cs"/>
              </a:defRPr>
            </a:lvl1pPr>
          </a:lstStyle>
          <a:p>
            <a:pPr>
              <a:defRPr/>
            </a:pPr>
            <a:fld id="{B76891C9-75CE-407B-94FF-66A0CB7A7B89}" type="datetime6">
              <a:rPr lang="en-US"/>
              <a:pPr>
                <a:defRPr/>
              </a:pPr>
              <a:t>January 16</a:t>
            </a:fld>
            <a:endParaRPr lang="en-US"/>
          </a:p>
        </p:txBody>
      </p:sp>
      <p:sp>
        <p:nvSpPr>
          <p:cNvPr id="4" name="Slide Image Placeholder 3"/>
          <p:cNvSpPr>
            <a:spLocks noGrp="1" noRot="1" noChangeAspect="1"/>
          </p:cNvSpPr>
          <p:nvPr>
            <p:ph type="sldImg" idx="2"/>
          </p:nvPr>
        </p:nvSpPr>
        <p:spPr>
          <a:xfrm>
            <a:off x="2924175" y="525463"/>
            <a:ext cx="3448050" cy="2628900"/>
          </a:xfrm>
          <a:prstGeom prst="rect">
            <a:avLst/>
          </a:prstGeom>
          <a:noFill/>
          <a:ln w="12700">
            <a:solidFill>
              <a:prstClr val="black"/>
            </a:solidFill>
          </a:ln>
        </p:spPr>
        <p:txBody>
          <a:bodyPr vert="horz" lIns="92331" tIns="46166" rIns="92331" bIns="46166" rtlCol="0" anchor="ctr"/>
          <a:lstStyle/>
          <a:p>
            <a:pPr lvl="0"/>
            <a:endParaRPr lang="en-US" noProof="0"/>
          </a:p>
        </p:txBody>
      </p:sp>
      <p:sp>
        <p:nvSpPr>
          <p:cNvPr id="5" name="Notes Placeholder 4"/>
          <p:cNvSpPr>
            <a:spLocks noGrp="1"/>
          </p:cNvSpPr>
          <p:nvPr>
            <p:ph type="body" sz="quarter" idx="3"/>
          </p:nvPr>
        </p:nvSpPr>
        <p:spPr>
          <a:xfrm>
            <a:off x="929641" y="3330300"/>
            <a:ext cx="7437120" cy="3154201"/>
          </a:xfrm>
          <a:prstGeom prst="rect">
            <a:avLst/>
          </a:prstGeom>
        </p:spPr>
        <p:txBody>
          <a:bodyPr vert="horz" lIns="92331" tIns="46166" rIns="92331" bIns="461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203"/>
            <a:ext cx="4028440" cy="351000"/>
          </a:xfrm>
          <a:prstGeom prst="rect">
            <a:avLst/>
          </a:prstGeom>
        </p:spPr>
        <p:txBody>
          <a:bodyPr vert="horz" lIns="92331" tIns="46166" rIns="92331" bIns="46166" rtlCol="0" anchor="b"/>
          <a:lstStyle>
            <a:lvl1pPr algn="l" defTabSz="975597"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809" y="6658203"/>
            <a:ext cx="4028440" cy="351000"/>
          </a:xfrm>
          <a:prstGeom prst="rect">
            <a:avLst/>
          </a:prstGeom>
        </p:spPr>
        <p:txBody>
          <a:bodyPr vert="horz" lIns="92331" tIns="46166" rIns="92331" bIns="46166" rtlCol="0" anchor="b"/>
          <a:lstStyle>
            <a:lvl1pPr algn="r" defTabSz="975597" fontAlgn="auto">
              <a:spcBef>
                <a:spcPts val="0"/>
              </a:spcBef>
              <a:spcAft>
                <a:spcPts val="0"/>
              </a:spcAft>
              <a:defRPr sz="1200" smtClean="0">
                <a:latin typeface="+mn-lt"/>
                <a:cs typeface="+mn-cs"/>
              </a:defRPr>
            </a:lvl1pPr>
          </a:lstStyle>
          <a:p>
            <a:pPr>
              <a:defRPr/>
            </a:pPr>
            <a:fld id="{2C2239B4-03F8-4B61-BBD4-122CE5F39009}" type="slidenum">
              <a:rPr lang="en-US"/>
              <a:pPr>
                <a:defRPr/>
              </a:pPr>
              <a:t>‹#›</a:t>
            </a:fld>
            <a:endParaRPr lang="en-US"/>
          </a:p>
        </p:txBody>
      </p:sp>
    </p:spTree>
    <p:extLst>
      <p:ext uri="{BB962C8B-B14F-4D97-AF65-F5344CB8AC3E}">
        <p14:creationId xmlns:p14="http://schemas.microsoft.com/office/powerpoint/2010/main" val="1099648256"/>
      </p:ext>
    </p:extLst>
  </p:cSld>
  <p:clrMap bg1="lt1" tx1="dk1" bg2="lt2" tx2="dk2" accent1="accent1" accent2="accent2" accent3="accent3" accent4="accent4" accent5="accent5" accent6="accent6" hlink="hlink" folHlink="folHlink"/>
  <p:hf sldNum="0" hdr="0" ftr="0" dt="0"/>
  <p:notesStyle>
    <a:lvl1pPr algn="l" defTabSz="961509" rtl="0" fontAlgn="base">
      <a:spcBef>
        <a:spcPct val="30000"/>
      </a:spcBef>
      <a:spcAft>
        <a:spcPct val="0"/>
      </a:spcAft>
      <a:defRPr sz="1300" kern="1200">
        <a:solidFill>
          <a:schemeClr val="tx1"/>
        </a:solidFill>
        <a:latin typeface="+mn-lt"/>
        <a:ea typeface="+mn-ea"/>
        <a:cs typeface="+mn-cs"/>
      </a:defRPr>
    </a:lvl1pPr>
    <a:lvl2pPr marL="480753" algn="l" defTabSz="961509" rtl="0" fontAlgn="base">
      <a:spcBef>
        <a:spcPct val="30000"/>
      </a:spcBef>
      <a:spcAft>
        <a:spcPct val="0"/>
      </a:spcAft>
      <a:defRPr sz="1300" kern="1200">
        <a:solidFill>
          <a:schemeClr val="tx1"/>
        </a:solidFill>
        <a:latin typeface="+mn-lt"/>
        <a:ea typeface="+mn-ea"/>
        <a:cs typeface="+mn-cs"/>
      </a:defRPr>
    </a:lvl2pPr>
    <a:lvl3pPr marL="961509" algn="l" defTabSz="961509" rtl="0" fontAlgn="base">
      <a:spcBef>
        <a:spcPct val="30000"/>
      </a:spcBef>
      <a:spcAft>
        <a:spcPct val="0"/>
      </a:spcAft>
      <a:defRPr sz="1300" kern="1200">
        <a:solidFill>
          <a:schemeClr val="tx1"/>
        </a:solidFill>
        <a:latin typeface="+mn-lt"/>
        <a:ea typeface="+mn-ea"/>
        <a:cs typeface="+mn-cs"/>
      </a:defRPr>
    </a:lvl3pPr>
    <a:lvl4pPr marL="1442256" algn="l" defTabSz="961509" rtl="0" fontAlgn="base">
      <a:spcBef>
        <a:spcPct val="30000"/>
      </a:spcBef>
      <a:spcAft>
        <a:spcPct val="0"/>
      </a:spcAft>
      <a:defRPr sz="1300" kern="1200">
        <a:solidFill>
          <a:schemeClr val="tx1"/>
        </a:solidFill>
        <a:latin typeface="+mn-lt"/>
        <a:ea typeface="+mn-ea"/>
        <a:cs typeface="+mn-cs"/>
      </a:defRPr>
    </a:lvl4pPr>
    <a:lvl5pPr marL="1924600" algn="l" defTabSz="961509" rtl="0" fontAlgn="base">
      <a:spcBef>
        <a:spcPct val="30000"/>
      </a:spcBef>
      <a:spcAft>
        <a:spcPct val="0"/>
      </a:spcAft>
      <a:defRPr sz="1300" kern="1200">
        <a:solidFill>
          <a:schemeClr val="tx1"/>
        </a:solidFill>
        <a:latin typeface="+mn-lt"/>
        <a:ea typeface="+mn-ea"/>
        <a:cs typeface="+mn-cs"/>
      </a:defRPr>
    </a:lvl5pPr>
    <a:lvl6pPr marL="2406216" algn="l" defTabSz="962484" rtl="0" eaLnBrk="1" latinLnBrk="0" hangingPunct="1">
      <a:defRPr sz="1300" kern="1200">
        <a:solidFill>
          <a:schemeClr val="tx1"/>
        </a:solidFill>
        <a:latin typeface="+mn-lt"/>
        <a:ea typeface="+mn-ea"/>
        <a:cs typeface="+mn-cs"/>
      </a:defRPr>
    </a:lvl6pPr>
    <a:lvl7pPr marL="2887451" algn="l" defTabSz="962484" rtl="0" eaLnBrk="1" latinLnBrk="0" hangingPunct="1">
      <a:defRPr sz="1300" kern="1200">
        <a:solidFill>
          <a:schemeClr val="tx1"/>
        </a:solidFill>
        <a:latin typeface="+mn-lt"/>
        <a:ea typeface="+mn-ea"/>
        <a:cs typeface="+mn-cs"/>
      </a:defRPr>
    </a:lvl7pPr>
    <a:lvl8pPr marL="3368703" algn="l" defTabSz="962484" rtl="0" eaLnBrk="1" latinLnBrk="0" hangingPunct="1">
      <a:defRPr sz="1300" kern="1200">
        <a:solidFill>
          <a:schemeClr val="tx1"/>
        </a:solidFill>
        <a:latin typeface="+mn-lt"/>
        <a:ea typeface="+mn-ea"/>
        <a:cs typeface="+mn-cs"/>
      </a:defRPr>
    </a:lvl8pPr>
    <a:lvl9pPr marL="3849947" algn="l" defTabSz="96248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27050"/>
            <a:ext cx="3448050" cy="2628900"/>
          </a:xfrm>
        </p:spPr>
      </p:sp>
      <p:sp>
        <p:nvSpPr>
          <p:cNvPr id="3" name="Notes Placeholder 2"/>
          <p:cNvSpPr>
            <a:spLocks noGrp="1"/>
          </p:cNvSpPr>
          <p:nvPr>
            <p:ph type="body" idx="1"/>
          </p:nvPr>
        </p:nvSpPr>
        <p:spPr/>
        <p:txBody>
          <a:bodyPr>
            <a:normAutofit fontScale="92500" lnSpcReduction="20000"/>
          </a:bodyPr>
          <a:lstStyle/>
          <a:p>
            <a:r>
              <a:rPr lang="en-US" baseline="0" dirty="0" smtClean="0"/>
              <a:t>CHANGES SINCE LAST UPDATE:</a:t>
            </a:r>
          </a:p>
          <a:p>
            <a:endParaRPr lang="en-US" baseline="0" dirty="0" smtClean="0"/>
          </a:p>
          <a:p>
            <a:r>
              <a:rPr lang="en-US" baseline="0" dirty="0" smtClean="0"/>
              <a:t>ARNG: </a:t>
            </a:r>
          </a:p>
          <a:p>
            <a:endParaRPr lang="en-US" baseline="0" dirty="0" smtClean="0"/>
          </a:p>
          <a:p>
            <a:r>
              <a:rPr lang="en-US" b="1" u="none" dirty="0" smtClean="0">
                <a:solidFill>
                  <a:schemeClr val="tx1"/>
                </a:solidFill>
              </a:rPr>
              <a:t>2IBCT: </a:t>
            </a:r>
            <a:r>
              <a:rPr lang="en-US" b="1" u="none" dirty="0" smtClean="0">
                <a:solidFill>
                  <a:srgbClr val="0000FF"/>
                </a:solidFill>
              </a:rPr>
              <a:t>95 </a:t>
            </a:r>
            <a:r>
              <a:rPr lang="en-US" b="1" u="none" dirty="0" err="1" smtClean="0">
                <a:solidFill>
                  <a:srgbClr val="0000FF"/>
                </a:solidFill>
              </a:rPr>
              <a:t>pax</a:t>
            </a:r>
            <a:r>
              <a:rPr lang="en-US" b="1" u="none" dirty="0" smtClean="0">
                <a:solidFill>
                  <a:srgbClr val="0000FF"/>
                </a:solidFill>
              </a:rPr>
              <a:t> organic</a:t>
            </a:r>
            <a:r>
              <a:rPr lang="en-US" b="1" u="none" baseline="0" dirty="0" smtClean="0">
                <a:solidFill>
                  <a:srgbClr val="0000FF"/>
                </a:solidFill>
              </a:rPr>
              <a:t> to PAARNG + 1 </a:t>
            </a:r>
            <a:r>
              <a:rPr lang="en-US" b="1" u="none" baseline="0" dirty="0" err="1" smtClean="0">
                <a:solidFill>
                  <a:srgbClr val="0000FF"/>
                </a:solidFill>
              </a:rPr>
              <a:t>pax</a:t>
            </a:r>
            <a:r>
              <a:rPr lang="en-US" b="1" u="none" baseline="0" dirty="0" smtClean="0">
                <a:solidFill>
                  <a:srgbClr val="0000FF"/>
                </a:solidFill>
              </a:rPr>
              <a:t> MDARNG= 96 (2FORSCOM </a:t>
            </a:r>
            <a:r>
              <a:rPr lang="en-US" b="1" u="none" baseline="0" dirty="0" err="1" smtClean="0">
                <a:solidFill>
                  <a:srgbClr val="0000FF"/>
                </a:solidFill>
              </a:rPr>
              <a:t>pbacks</a:t>
            </a:r>
            <a:r>
              <a:rPr lang="en-US" b="1" u="none" baseline="0" dirty="0" smtClean="0">
                <a:solidFill>
                  <a:srgbClr val="0000FF"/>
                </a:solidFill>
              </a:rPr>
              <a:t> awaiting fill[S2 TFCICA and Catholic Chaplain]= 98 </a:t>
            </a:r>
            <a:r>
              <a:rPr lang="en-US" b="1" u="none" baseline="0" dirty="0" err="1" smtClean="0">
                <a:solidFill>
                  <a:srgbClr val="0000FF"/>
                </a:solidFill>
              </a:rPr>
              <a:t>pax</a:t>
            </a:r>
            <a:r>
              <a:rPr lang="en-US" b="1" u="none" baseline="0" dirty="0" smtClean="0">
                <a:solidFill>
                  <a:srgbClr val="0000FF"/>
                </a:solidFill>
              </a:rPr>
              <a:t>)</a:t>
            </a:r>
          </a:p>
          <a:p>
            <a:r>
              <a:rPr lang="en-US" b="1" u="none" baseline="0" dirty="0" smtClean="0">
                <a:solidFill>
                  <a:srgbClr val="0000FF"/>
                </a:solidFill>
              </a:rPr>
              <a:t>			&gt;MDARNG SM is T32AGR awaiting MOB order dated 5FEB16-according to NGB</a:t>
            </a:r>
          </a:p>
          <a:p>
            <a:endParaRPr lang="en-US" b="1" u="none" baseline="0" dirty="0" smtClean="0">
              <a:solidFill>
                <a:srgbClr val="0000FF"/>
              </a:solidFill>
            </a:endParaRPr>
          </a:p>
          <a:p>
            <a:r>
              <a:rPr lang="en-US" b="1" u="none" baseline="0" dirty="0" smtClean="0">
                <a:solidFill>
                  <a:srgbClr val="0000FF"/>
                </a:solidFill>
              </a:rPr>
              <a:t>	32 </a:t>
            </a:r>
            <a:r>
              <a:rPr lang="en-US" b="1" u="none" baseline="0" dirty="0" err="1" smtClean="0">
                <a:solidFill>
                  <a:srgbClr val="0000FF"/>
                </a:solidFill>
              </a:rPr>
              <a:t>pax</a:t>
            </a:r>
            <a:r>
              <a:rPr lang="en-US" b="1" u="none" baseline="0" dirty="0" smtClean="0">
                <a:solidFill>
                  <a:srgbClr val="0000FF"/>
                </a:solidFill>
              </a:rPr>
              <a:t> for NATRO mission + 1 </a:t>
            </a:r>
            <a:r>
              <a:rPr lang="en-US" b="1" u="none" baseline="0" dirty="0" err="1" smtClean="0">
                <a:solidFill>
                  <a:srgbClr val="0000FF"/>
                </a:solidFill>
              </a:rPr>
              <a:t>pback</a:t>
            </a:r>
            <a:r>
              <a:rPr lang="en-US" b="1" u="none" baseline="0" dirty="0" smtClean="0">
                <a:solidFill>
                  <a:srgbClr val="0000FF"/>
                </a:solidFill>
              </a:rPr>
              <a:t>(COL Parker)= NATO 33</a:t>
            </a:r>
            <a:endParaRPr lang="en-US" b="1" u="none" dirty="0" smtClean="0">
              <a:solidFill>
                <a:schemeClr val="tx1"/>
              </a:solidFill>
            </a:endParaRPr>
          </a:p>
          <a:p>
            <a:endParaRPr lang="en-US" baseline="0" dirty="0" smtClean="0"/>
          </a:p>
          <a:p>
            <a:pPr eaLnBrk="1" hangingPunct="1"/>
            <a:r>
              <a:rPr lang="en-US" b="1" dirty="0" smtClean="0">
                <a:solidFill>
                  <a:schemeClr val="tx1"/>
                </a:solidFill>
                <a:latin typeface="Arial" charset="0"/>
              </a:rPr>
              <a:t>213</a:t>
            </a:r>
            <a:r>
              <a:rPr lang="en-US" b="1" baseline="30000" dirty="0" smtClean="0">
                <a:solidFill>
                  <a:schemeClr val="tx1"/>
                </a:solidFill>
                <a:latin typeface="Arial" charset="0"/>
              </a:rPr>
              <a:t>th</a:t>
            </a:r>
            <a:r>
              <a:rPr lang="en-US" b="1" dirty="0" smtClean="0">
                <a:solidFill>
                  <a:schemeClr val="tx1"/>
                </a:solidFill>
                <a:latin typeface="Arial" charset="0"/>
              </a:rPr>
              <a:t> Notes:</a:t>
            </a:r>
          </a:p>
          <a:p>
            <a:pPr eaLnBrk="1" hangingPunct="1"/>
            <a:r>
              <a:rPr lang="en-US" b="1" baseline="0" dirty="0" smtClean="0">
                <a:solidFill>
                  <a:srgbClr val="0000FF"/>
                </a:solidFill>
              </a:rPr>
              <a:t>AB  1 </a:t>
            </a:r>
            <a:r>
              <a:rPr lang="en-US" b="1" baseline="0" dirty="0" err="1" smtClean="0">
                <a:solidFill>
                  <a:srgbClr val="0000FF"/>
                </a:solidFill>
              </a:rPr>
              <a:t>pax</a:t>
            </a:r>
            <a:r>
              <a:rPr lang="en-US" b="1" baseline="0" dirty="0" smtClean="0">
                <a:solidFill>
                  <a:srgbClr val="0000FF"/>
                </a:solidFill>
              </a:rPr>
              <a:t> – Returned home with memo of non-prosecution. SM was not properly </a:t>
            </a:r>
            <a:r>
              <a:rPr lang="en-US" b="1" baseline="0" dirty="0" err="1" smtClean="0">
                <a:solidFill>
                  <a:srgbClr val="0000FF"/>
                </a:solidFill>
              </a:rPr>
              <a:t>DEMOBed</a:t>
            </a:r>
            <a:r>
              <a:rPr lang="en-US" b="1" baseline="0" dirty="0" smtClean="0">
                <a:solidFill>
                  <a:srgbClr val="0000FF"/>
                </a:solidFill>
              </a:rPr>
              <a:t> and MR is working with FT Bragg and USPFO to adjust pay and DEMOB at FTIG.</a:t>
            </a:r>
          </a:p>
          <a:p>
            <a:pPr eaLnBrk="1" hangingPunct="1"/>
            <a:r>
              <a:rPr lang="en-US" b="1" dirty="0" smtClean="0">
                <a:solidFill>
                  <a:srgbClr val="0000FF"/>
                </a:solidFill>
              </a:rPr>
              <a:t>Medical:1 </a:t>
            </a:r>
            <a:r>
              <a:rPr lang="en-US" b="1" dirty="0" err="1" smtClean="0">
                <a:solidFill>
                  <a:srgbClr val="0000FF"/>
                </a:solidFill>
              </a:rPr>
              <a:t>pax</a:t>
            </a:r>
            <a:r>
              <a:rPr lang="en-US" b="1" dirty="0" smtClean="0">
                <a:solidFill>
                  <a:srgbClr val="0000FF"/>
                </a:solidFill>
              </a:rPr>
              <a:t> med holds. SGT Skipper is home for holiday leave, but will be returning and</a:t>
            </a:r>
            <a:r>
              <a:rPr lang="en-US" b="1" baseline="0" dirty="0" smtClean="0">
                <a:solidFill>
                  <a:srgbClr val="0000FF"/>
                </a:solidFill>
              </a:rPr>
              <a:t> then transferred to a WTU closer to home. Awaiting update from unit</a:t>
            </a:r>
          </a:p>
          <a:p>
            <a:endParaRPr lang="en-US" baseline="0" dirty="0" smtClean="0"/>
          </a:p>
          <a:p>
            <a:pPr defTabSz="931723" fontAlgn="auto">
              <a:spcBef>
                <a:spcPts val="0"/>
              </a:spcBef>
              <a:spcAft>
                <a:spcPts val="0"/>
              </a:spcAft>
              <a:defRPr/>
            </a:pPr>
            <a:r>
              <a:rPr lang="en-US" b="1" dirty="0" smtClean="0">
                <a:solidFill>
                  <a:schemeClr val="tx1"/>
                </a:solidFill>
              </a:rPr>
              <a:t>2/104</a:t>
            </a:r>
            <a:r>
              <a:rPr lang="en-US" b="1" baseline="30000" dirty="0" smtClean="0">
                <a:solidFill>
                  <a:schemeClr val="tx1"/>
                </a:solidFill>
              </a:rPr>
              <a:t>th</a:t>
            </a:r>
            <a:r>
              <a:rPr lang="en-US" b="1" dirty="0" smtClean="0">
                <a:solidFill>
                  <a:schemeClr val="tx1"/>
                </a:solidFill>
              </a:rPr>
              <a:t> AVN:</a:t>
            </a:r>
            <a:endParaRPr lang="en-US" sz="1200" b="1" dirty="0">
              <a:solidFill>
                <a:srgbClr val="0000FF"/>
              </a:solidFill>
            </a:endParaRPr>
          </a:p>
          <a:p>
            <a:pPr defTabSz="949426" fontAlgn="auto">
              <a:spcBef>
                <a:spcPts val="0"/>
              </a:spcBef>
              <a:spcAft>
                <a:spcPts val="0"/>
              </a:spcAft>
              <a:defRPr/>
            </a:pPr>
            <a:r>
              <a:rPr lang="en-US" b="1" baseline="0" dirty="0" smtClean="0">
                <a:solidFill>
                  <a:srgbClr val="0000FF"/>
                </a:solidFill>
              </a:rPr>
              <a:t>18 </a:t>
            </a:r>
            <a:r>
              <a:rPr lang="en-US" b="1" baseline="0" dirty="0" err="1" smtClean="0">
                <a:solidFill>
                  <a:srgbClr val="0000FF"/>
                </a:solidFill>
              </a:rPr>
              <a:t>pax</a:t>
            </a:r>
            <a:r>
              <a:rPr lang="en-US" b="1" baseline="0" dirty="0" smtClean="0">
                <a:solidFill>
                  <a:srgbClr val="0000FF"/>
                </a:solidFill>
              </a:rPr>
              <a:t> in Kuwait</a:t>
            </a:r>
          </a:p>
          <a:p>
            <a:pPr defTabSz="949426" fontAlgn="auto">
              <a:spcBef>
                <a:spcPts val="0"/>
              </a:spcBef>
              <a:spcAft>
                <a:spcPts val="0"/>
              </a:spcAft>
              <a:defRPr/>
            </a:pPr>
            <a:r>
              <a:rPr lang="en-US" b="1" baseline="0" dirty="0" smtClean="0">
                <a:solidFill>
                  <a:srgbClr val="0000FF"/>
                </a:solidFill>
              </a:rPr>
              <a:t>6 </a:t>
            </a:r>
            <a:r>
              <a:rPr lang="en-US" b="1" baseline="0" dirty="0" err="1" smtClean="0">
                <a:solidFill>
                  <a:srgbClr val="0000FF"/>
                </a:solidFill>
              </a:rPr>
              <a:t>pax</a:t>
            </a:r>
            <a:r>
              <a:rPr lang="en-US" b="1" baseline="0" dirty="0" smtClean="0">
                <a:solidFill>
                  <a:srgbClr val="0000FF"/>
                </a:solidFill>
              </a:rPr>
              <a:t> in </a:t>
            </a:r>
            <a:r>
              <a:rPr lang="en-US" b="1" baseline="0" dirty="0" err="1" smtClean="0">
                <a:solidFill>
                  <a:srgbClr val="0000FF"/>
                </a:solidFill>
              </a:rPr>
              <a:t>Taji</a:t>
            </a:r>
            <a:r>
              <a:rPr lang="en-US" b="1" baseline="0" dirty="0" smtClean="0">
                <a:solidFill>
                  <a:srgbClr val="0000FF"/>
                </a:solidFill>
              </a:rPr>
              <a:t>, Iraq</a:t>
            </a:r>
            <a:endParaRPr lang="en-US" b="1" dirty="0" smtClean="0">
              <a:solidFill>
                <a:srgbClr val="0000FF"/>
              </a:solidFill>
            </a:endParaRPr>
          </a:p>
          <a:p>
            <a:endParaRPr lang="en-US" baseline="0" dirty="0" smtClean="0"/>
          </a:p>
          <a:p>
            <a:endParaRPr lang="en-US" baseline="0" dirty="0" smtClean="0"/>
          </a:p>
          <a:p>
            <a:endParaRPr lang="en-US" baseline="0" dirty="0" smtClean="0"/>
          </a:p>
          <a:p>
            <a:r>
              <a:rPr lang="en-US" baseline="0" dirty="0" smtClean="0"/>
              <a:t>Air:</a:t>
            </a:r>
          </a:p>
          <a:p>
            <a:pPr defTabSz="927282">
              <a:defRPr/>
            </a:pPr>
            <a:r>
              <a:rPr lang="en-US" b="0" baseline="0" dirty="0" smtClean="0"/>
              <a:t>8 </a:t>
            </a:r>
            <a:r>
              <a:rPr lang="en-US" b="0" baseline="0" dirty="0" err="1" smtClean="0"/>
              <a:t>pax</a:t>
            </a:r>
            <a:r>
              <a:rPr lang="en-US" b="0" baseline="0" dirty="0" smtClean="0"/>
              <a:t> – 171</a:t>
            </a:r>
            <a:r>
              <a:rPr lang="en-US" b="0" baseline="30000" dirty="0" smtClean="0"/>
              <a:t>st</a:t>
            </a:r>
            <a:r>
              <a:rPr lang="en-US" b="0" baseline="0" dirty="0" smtClean="0"/>
              <a:t> ARW</a:t>
            </a:r>
          </a:p>
          <a:p>
            <a:pPr defTabSz="927282">
              <a:defRPr/>
            </a:pPr>
            <a:r>
              <a:rPr lang="en-US" b="0" baseline="0" dirty="0" smtClean="0"/>
              <a:t>20 </a:t>
            </a:r>
            <a:r>
              <a:rPr lang="en-US" b="0" baseline="0" dirty="0" err="1" smtClean="0"/>
              <a:t>pax</a:t>
            </a:r>
            <a:r>
              <a:rPr lang="en-US" b="0" baseline="0" dirty="0" smtClean="0"/>
              <a:t> – Germany, 11</a:t>
            </a:r>
            <a:r>
              <a:rPr lang="en-US" b="0" baseline="30000" dirty="0" smtClean="0"/>
              <a:t>th</a:t>
            </a:r>
            <a:r>
              <a:rPr lang="en-US" b="0" baseline="0" dirty="0" smtClean="0"/>
              <a:t> 201</a:t>
            </a:r>
            <a:r>
              <a:rPr lang="en-US" b="0" baseline="30000" dirty="0" smtClean="0"/>
              <a:t>st</a:t>
            </a:r>
            <a:r>
              <a:rPr lang="en-US" b="0" baseline="0" dirty="0" smtClean="0"/>
              <a:t> RHS DET 1</a:t>
            </a:r>
          </a:p>
          <a:p>
            <a:r>
              <a:rPr lang="en-US" baseline="0" dirty="0" smtClean="0"/>
              <a:t>112</a:t>
            </a:r>
            <a:r>
              <a:rPr lang="en-US" baseline="30000" dirty="0" smtClean="0"/>
              <a:t>th</a:t>
            </a:r>
            <a:r>
              <a:rPr lang="en-US" baseline="0" dirty="0" smtClean="0"/>
              <a:t> AOS – 22 </a:t>
            </a:r>
            <a:r>
              <a:rPr lang="en-US" baseline="0" dirty="0" err="1" smtClean="0"/>
              <a:t>pax</a:t>
            </a:r>
            <a:endParaRPr lang="en-US" baseline="0" dirty="0" smtClean="0"/>
          </a:p>
          <a:p>
            <a:endParaRPr lang="en-US" baseline="0" dirty="0" smtClean="0"/>
          </a:p>
          <a:p>
            <a:r>
              <a:rPr lang="en-US" baseline="0" dirty="0" smtClean="0"/>
              <a:t>Future:</a:t>
            </a:r>
          </a:p>
          <a:p>
            <a:pPr defTabSz="931723" fontAlgn="auto">
              <a:spcBef>
                <a:spcPts val="0"/>
              </a:spcBef>
              <a:spcAft>
                <a:spcPts val="0"/>
              </a:spcAft>
              <a:defRPr/>
            </a:pPr>
            <a:r>
              <a:rPr lang="en-US" b="0" baseline="0" dirty="0" smtClean="0"/>
              <a:t>171</a:t>
            </a:r>
            <a:r>
              <a:rPr lang="en-US" b="0" baseline="30000" dirty="0" smtClean="0"/>
              <a:t>st</a:t>
            </a:r>
            <a:r>
              <a:rPr lang="en-US" b="0" baseline="0" dirty="0" smtClean="0"/>
              <a:t> ARW-AEF -204 </a:t>
            </a:r>
            <a:r>
              <a:rPr lang="en-US" b="0" baseline="0" dirty="0" err="1" smtClean="0"/>
              <a:t>pax</a:t>
            </a:r>
            <a:r>
              <a:rPr lang="en-US" b="0" baseline="0" dirty="0" smtClean="0"/>
              <a:t> </a:t>
            </a:r>
            <a:r>
              <a:rPr lang="en-US" b="0" baseline="0" dirty="0" err="1" smtClean="0"/>
              <a:t>Aludeed</a:t>
            </a:r>
            <a:r>
              <a:rPr lang="en-US" b="0" baseline="0" dirty="0" smtClean="0"/>
              <a:t>, Qatar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031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28</a:t>
            </a:fld>
            <a:endParaRPr lang="en-US" sz="1800" kern="0">
              <a:solidFill>
                <a:sysClr val="windowText" lastClr="000000"/>
              </a:solidFill>
            </a:endParaRPr>
          </a:p>
        </p:txBody>
      </p:sp>
    </p:spTree>
    <p:extLst>
      <p:ext uri="{BB962C8B-B14F-4D97-AF65-F5344CB8AC3E}">
        <p14:creationId xmlns:p14="http://schemas.microsoft.com/office/powerpoint/2010/main" val="273375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29</a:t>
            </a:fld>
            <a:endParaRPr lang="en-US" sz="1800" kern="0">
              <a:solidFill>
                <a:sysClr val="windowText" lastClr="000000"/>
              </a:solidFill>
            </a:endParaRPr>
          </a:p>
        </p:txBody>
      </p:sp>
    </p:spTree>
    <p:extLst>
      <p:ext uri="{BB962C8B-B14F-4D97-AF65-F5344CB8AC3E}">
        <p14:creationId xmlns:p14="http://schemas.microsoft.com/office/powerpoint/2010/main" val="12211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30</a:t>
            </a:fld>
            <a:endParaRPr lang="en-US" sz="1800" kern="0">
              <a:solidFill>
                <a:sysClr val="windowText" lastClr="000000"/>
              </a:solidFill>
            </a:endParaRPr>
          </a:p>
        </p:txBody>
      </p:sp>
    </p:spTree>
    <p:extLst>
      <p:ext uri="{BB962C8B-B14F-4D97-AF65-F5344CB8AC3E}">
        <p14:creationId xmlns:p14="http://schemas.microsoft.com/office/powerpoint/2010/main" val="103798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31</a:t>
            </a:fld>
            <a:endParaRPr lang="en-US" sz="1800" kern="0">
              <a:solidFill>
                <a:sysClr val="windowText" lastClr="000000"/>
              </a:solidFill>
            </a:endParaRPr>
          </a:p>
        </p:txBody>
      </p:sp>
    </p:spTree>
    <p:extLst>
      <p:ext uri="{BB962C8B-B14F-4D97-AF65-F5344CB8AC3E}">
        <p14:creationId xmlns:p14="http://schemas.microsoft.com/office/powerpoint/2010/main" val="226478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27050"/>
            <a:ext cx="3448050" cy="2628900"/>
          </a:xfrm>
        </p:spPr>
      </p:sp>
      <p:sp>
        <p:nvSpPr>
          <p:cNvPr id="3" name="Notes Placeholder 2"/>
          <p:cNvSpPr>
            <a:spLocks noGrp="1"/>
          </p:cNvSpPr>
          <p:nvPr>
            <p:ph type="body" idx="1"/>
          </p:nvPr>
        </p:nvSpPr>
        <p:spPr/>
        <p:txBody>
          <a:bodyPr>
            <a:normAutofit fontScale="92500" lnSpcReduction="10000"/>
          </a:bodyPr>
          <a:lstStyle/>
          <a:p>
            <a:r>
              <a:rPr lang="en-US" b="1" u="none" dirty="0" smtClean="0">
                <a:solidFill>
                  <a:schemeClr val="tx1"/>
                </a:solidFill>
              </a:rPr>
              <a:t>ARNG:</a:t>
            </a:r>
          </a:p>
          <a:p>
            <a:r>
              <a:rPr lang="en-US" b="1" u="none" dirty="0" smtClean="0">
                <a:solidFill>
                  <a:schemeClr val="tx1"/>
                </a:solidFill>
              </a:rPr>
              <a:t>2IBCT: </a:t>
            </a:r>
            <a:r>
              <a:rPr lang="en-US" b="1" u="none" dirty="0" smtClean="0">
                <a:solidFill>
                  <a:srgbClr val="0000FF"/>
                </a:solidFill>
              </a:rPr>
              <a:t>95 </a:t>
            </a:r>
            <a:r>
              <a:rPr lang="en-US" b="1" u="none" dirty="0" err="1" smtClean="0">
                <a:solidFill>
                  <a:srgbClr val="0000FF"/>
                </a:solidFill>
              </a:rPr>
              <a:t>pax</a:t>
            </a:r>
            <a:r>
              <a:rPr lang="en-US" b="1" u="none" dirty="0" smtClean="0">
                <a:solidFill>
                  <a:srgbClr val="0000FF"/>
                </a:solidFill>
              </a:rPr>
              <a:t> organic</a:t>
            </a:r>
            <a:r>
              <a:rPr lang="en-US" b="1" u="none" baseline="0" dirty="0" smtClean="0">
                <a:solidFill>
                  <a:srgbClr val="0000FF"/>
                </a:solidFill>
              </a:rPr>
              <a:t> to PAARNG + 1 </a:t>
            </a:r>
            <a:r>
              <a:rPr lang="en-US" b="1" u="none" baseline="0" dirty="0" err="1" smtClean="0">
                <a:solidFill>
                  <a:srgbClr val="0000FF"/>
                </a:solidFill>
              </a:rPr>
              <a:t>pax</a:t>
            </a:r>
            <a:r>
              <a:rPr lang="en-US" b="1" u="none" baseline="0" dirty="0" smtClean="0">
                <a:solidFill>
                  <a:srgbClr val="0000FF"/>
                </a:solidFill>
              </a:rPr>
              <a:t> MDARNG= 96 (2FORSCOM </a:t>
            </a:r>
            <a:r>
              <a:rPr lang="en-US" b="1" u="none" baseline="0" dirty="0" err="1" smtClean="0">
                <a:solidFill>
                  <a:srgbClr val="0000FF"/>
                </a:solidFill>
              </a:rPr>
              <a:t>pbacks</a:t>
            </a:r>
            <a:r>
              <a:rPr lang="en-US" b="1" u="none" baseline="0" dirty="0" smtClean="0">
                <a:solidFill>
                  <a:srgbClr val="0000FF"/>
                </a:solidFill>
              </a:rPr>
              <a:t> awaiting fill[S2 TFCICA and Catholic Chaplain]= 98 </a:t>
            </a:r>
            <a:r>
              <a:rPr lang="en-US" b="1" u="none" baseline="0" dirty="0" err="1" smtClean="0">
                <a:solidFill>
                  <a:srgbClr val="0000FF"/>
                </a:solidFill>
              </a:rPr>
              <a:t>pax</a:t>
            </a:r>
            <a:r>
              <a:rPr lang="en-US" b="1" u="none" baseline="0" dirty="0" smtClean="0">
                <a:solidFill>
                  <a:srgbClr val="0000FF"/>
                </a:solidFill>
              </a:rPr>
              <a:t>)</a:t>
            </a:r>
          </a:p>
          <a:p>
            <a:r>
              <a:rPr lang="en-US" b="1" u="none" baseline="0" dirty="0" smtClean="0">
                <a:solidFill>
                  <a:srgbClr val="0000FF"/>
                </a:solidFill>
              </a:rPr>
              <a:t>			&gt;MDARNG SM is T32AGR awaiting MOB order dated 5FEB16-according to NGB</a:t>
            </a:r>
          </a:p>
          <a:p>
            <a:endParaRPr lang="en-US" b="1" u="none" baseline="0" dirty="0" smtClean="0">
              <a:solidFill>
                <a:srgbClr val="0000FF"/>
              </a:solidFill>
            </a:endParaRPr>
          </a:p>
          <a:p>
            <a:r>
              <a:rPr lang="en-US" b="1" u="none" baseline="0" dirty="0" smtClean="0">
                <a:solidFill>
                  <a:srgbClr val="0000FF"/>
                </a:solidFill>
              </a:rPr>
              <a:t>	32 </a:t>
            </a:r>
            <a:r>
              <a:rPr lang="en-US" b="1" u="none" baseline="0" dirty="0" err="1" smtClean="0">
                <a:solidFill>
                  <a:srgbClr val="0000FF"/>
                </a:solidFill>
              </a:rPr>
              <a:t>pax</a:t>
            </a:r>
            <a:r>
              <a:rPr lang="en-US" b="1" u="none" baseline="0" dirty="0" smtClean="0">
                <a:solidFill>
                  <a:srgbClr val="0000FF"/>
                </a:solidFill>
              </a:rPr>
              <a:t> for NATRO mission + 1 </a:t>
            </a:r>
            <a:r>
              <a:rPr lang="en-US" b="1" u="none" baseline="0" dirty="0" err="1" smtClean="0">
                <a:solidFill>
                  <a:srgbClr val="0000FF"/>
                </a:solidFill>
              </a:rPr>
              <a:t>pback</a:t>
            </a:r>
            <a:r>
              <a:rPr lang="en-US" b="1" u="none" baseline="0" dirty="0" smtClean="0">
                <a:solidFill>
                  <a:srgbClr val="0000FF"/>
                </a:solidFill>
              </a:rPr>
              <a:t>(COL Parker)= NATO 33</a:t>
            </a:r>
            <a:endParaRPr lang="en-US" b="1" u="none" dirty="0" smtClean="0">
              <a:solidFill>
                <a:schemeClr val="tx1"/>
              </a:solidFill>
            </a:endParaRPr>
          </a:p>
          <a:p>
            <a:endParaRPr lang="en-US" baseline="0" dirty="0" smtClean="0"/>
          </a:p>
          <a:p>
            <a:pPr eaLnBrk="1" hangingPunct="1"/>
            <a:r>
              <a:rPr lang="en-US" b="1" dirty="0" smtClean="0">
                <a:solidFill>
                  <a:schemeClr val="tx1"/>
                </a:solidFill>
                <a:latin typeface="Arial" charset="0"/>
              </a:rPr>
              <a:t>213</a:t>
            </a:r>
            <a:r>
              <a:rPr lang="en-US" b="1" baseline="30000" dirty="0" smtClean="0">
                <a:solidFill>
                  <a:schemeClr val="tx1"/>
                </a:solidFill>
                <a:latin typeface="Arial" charset="0"/>
              </a:rPr>
              <a:t>th</a:t>
            </a:r>
            <a:r>
              <a:rPr lang="en-US" b="1" dirty="0" smtClean="0">
                <a:solidFill>
                  <a:schemeClr val="tx1"/>
                </a:solidFill>
                <a:latin typeface="Arial" charset="0"/>
              </a:rPr>
              <a:t> Notes:</a:t>
            </a:r>
          </a:p>
          <a:p>
            <a:pPr eaLnBrk="1" hangingPunct="1"/>
            <a:r>
              <a:rPr lang="en-US" b="1" baseline="0" dirty="0" smtClean="0">
                <a:solidFill>
                  <a:srgbClr val="0000FF"/>
                </a:solidFill>
              </a:rPr>
              <a:t>AB  1 </a:t>
            </a:r>
            <a:r>
              <a:rPr lang="en-US" b="1" baseline="0" dirty="0" err="1" smtClean="0">
                <a:solidFill>
                  <a:srgbClr val="0000FF"/>
                </a:solidFill>
              </a:rPr>
              <a:t>pax</a:t>
            </a:r>
            <a:r>
              <a:rPr lang="en-US" b="1" baseline="0" dirty="0" smtClean="0">
                <a:solidFill>
                  <a:srgbClr val="0000FF"/>
                </a:solidFill>
              </a:rPr>
              <a:t> – Returned home with memo of non-prosecution. SM was not properly </a:t>
            </a:r>
            <a:r>
              <a:rPr lang="en-US" b="1" baseline="0" dirty="0" err="1" smtClean="0">
                <a:solidFill>
                  <a:srgbClr val="0000FF"/>
                </a:solidFill>
              </a:rPr>
              <a:t>DEMOBed</a:t>
            </a:r>
            <a:r>
              <a:rPr lang="en-US" b="1" baseline="0" dirty="0" smtClean="0">
                <a:solidFill>
                  <a:srgbClr val="0000FF"/>
                </a:solidFill>
              </a:rPr>
              <a:t> and MR is working with FT Bragg and USPFO to adjust pay and DEMOB at FTIG.</a:t>
            </a:r>
          </a:p>
          <a:p>
            <a:pPr eaLnBrk="1" hangingPunct="1"/>
            <a:r>
              <a:rPr lang="en-US" b="1" dirty="0" smtClean="0">
                <a:solidFill>
                  <a:srgbClr val="0000FF"/>
                </a:solidFill>
              </a:rPr>
              <a:t>Medical:1 </a:t>
            </a:r>
            <a:r>
              <a:rPr lang="en-US" b="1" dirty="0" err="1" smtClean="0">
                <a:solidFill>
                  <a:srgbClr val="0000FF"/>
                </a:solidFill>
              </a:rPr>
              <a:t>pax</a:t>
            </a:r>
            <a:r>
              <a:rPr lang="en-US" b="1" dirty="0" smtClean="0">
                <a:solidFill>
                  <a:srgbClr val="0000FF"/>
                </a:solidFill>
              </a:rPr>
              <a:t> med holds. SGT Skipper is home for holiday leave, but will be returning and</a:t>
            </a:r>
            <a:r>
              <a:rPr lang="en-US" b="1" baseline="0" dirty="0" smtClean="0">
                <a:solidFill>
                  <a:srgbClr val="0000FF"/>
                </a:solidFill>
              </a:rPr>
              <a:t> then transferred to a WTU closer to home. Awaiting update from unit</a:t>
            </a:r>
          </a:p>
          <a:p>
            <a:endParaRPr lang="en-US" baseline="0" dirty="0" smtClean="0"/>
          </a:p>
          <a:p>
            <a:pPr defTabSz="931723" fontAlgn="auto">
              <a:spcBef>
                <a:spcPts val="0"/>
              </a:spcBef>
              <a:spcAft>
                <a:spcPts val="0"/>
              </a:spcAft>
              <a:defRPr/>
            </a:pPr>
            <a:r>
              <a:rPr lang="en-US" b="1" dirty="0" smtClean="0">
                <a:solidFill>
                  <a:schemeClr val="tx1"/>
                </a:solidFill>
              </a:rPr>
              <a:t>2/104</a:t>
            </a:r>
            <a:r>
              <a:rPr lang="en-US" b="1" baseline="30000" dirty="0" smtClean="0">
                <a:solidFill>
                  <a:schemeClr val="tx1"/>
                </a:solidFill>
              </a:rPr>
              <a:t>th</a:t>
            </a:r>
            <a:r>
              <a:rPr lang="en-US" b="1" dirty="0" smtClean="0">
                <a:solidFill>
                  <a:schemeClr val="tx1"/>
                </a:solidFill>
              </a:rPr>
              <a:t> AVN:</a:t>
            </a:r>
            <a:endParaRPr lang="en-US" sz="1200" b="1" dirty="0">
              <a:solidFill>
                <a:srgbClr val="0000FF"/>
              </a:solidFill>
            </a:endParaRPr>
          </a:p>
          <a:p>
            <a:pPr defTabSz="949426" fontAlgn="auto">
              <a:spcBef>
                <a:spcPts val="0"/>
              </a:spcBef>
              <a:spcAft>
                <a:spcPts val="0"/>
              </a:spcAft>
              <a:defRPr/>
            </a:pPr>
            <a:r>
              <a:rPr lang="en-US" b="1" baseline="0" dirty="0" smtClean="0">
                <a:solidFill>
                  <a:srgbClr val="0000FF"/>
                </a:solidFill>
              </a:rPr>
              <a:t>18 </a:t>
            </a:r>
            <a:r>
              <a:rPr lang="en-US" b="1" baseline="0" dirty="0" err="1" smtClean="0">
                <a:solidFill>
                  <a:srgbClr val="0000FF"/>
                </a:solidFill>
              </a:rPr>
              <a:t>pax</a:t>
            </a:r>
            <a:r>
              <a:rPr lang="en-US" b="1" baseline="0" dirty="0" smtClean="0">
                <a:solidFill>
                  <a:srgbClr val="0000FF"/>
                </a:solidFill>
              </a:rPr>
              <a:t> in Kuwait</a:t>
            </a:r>
          </a:p>
          <a:p>
            <a:pPr defTabSz="949426" fontAlgn="auto">
              <a:spcBef>
                <a:spcPts val="0"/>
              </a:spcBef>
              <a:spcAft>
                <a:spcPts val="0"/>
              </a:spcAft>
              <a:defRPr/>
            </a:pPr>
            <a:r>
              <a:rPr lang="en-US" b="1" baseline="0" dirty="0" smtClean="0">
                <a:solidFill>
                  <a:srgbClr val="0000FF"/>
                </a:solidFill>
              </a:rPr>
              <a:t>6 </a:t>
            </a:r>
            <a:r>
              <a:rPr lang="en-US" b="1" baseline="0" dirty="0" err="1" smtClean="0">
                <a:solidFill>
                  <a:srgbClr val="0000FF"/>
                </a:solidFill>
              </a:rPr>
              <a:t>pax</a:t>
            </a:r>
            <a:r>
              <a:rPr lang="en-US" b="1" baseline="0" dirty="0" smtClean="0">
                <a:solidFill>
                  <a:srgbClr val="0000FF"/>
                </a:solidFill>
              </a:rPr>
              <a:t> in </a:t>
            </a:r>
            <a:r>
              <a:rPr lang="en-US" b="1" baseline="0" dirty="0" err="1" smtClean="0">
                <a:solidFill>
                  <a:srgbClr val="0000FF"/>
                </a:solidFill>
              </a:rPr>
              <a:t>Taji</a:t>
            </a:r>
            <a:r>
              <a:rPr lang="en-US" b="1" baseline="0" dirty="0" smtClean="0">
                <a:solidFill>
                  <a:srgbClr val="0000FF"/>
                </a:solidFill>
              </a:rPr>
              <a:t>, Iraq</a:t>
            </a:r>
            <a:endParaRPr lang="en-US" b="1" dirty="0" smtClean="0">
              <a:solidFill>
                <a:srgbClr val="0000FF"/>
              </a:solidFill>
            </a:endParaRPr>
          </a:p>
          <a:p>
            <a:endParaRPr lang="en-US" baseline="0" dirty="0" smtClean="0"/>
          </a:p>
          <a:p>
            <a:r>
              <a:rPr lang="en-US" baseline="0" dirty="0" smtClean="0"/>
              <a:t>Air:</a:t>
            </a:r>
          </a:p>
          <a:p>
            <a:pPr defTabSz="927282">
              <a:defRPr/>
            </a:pPr>
            <a:endParaRPr lang="en-US" b="0" baseline="0" dirty="0" smtClean="0"/>
          </a:p>
          <a:p>
            <a:r>
              <a:rPr lang="en-US" baseline="0" dirty="0" smtClean="0"/>
              <a:t>**ANG numbers are as of 27JAN16.  Defer to ANG for discrepancies in their numbers or any questions.</a:t>
            </a:r>
            <a:endParaRPr lang="en-US" b="0"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5385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27050"/>
            <a:ext cx="3448050" cy="2628900"/>
          </a:xfrm>
        </p:spPr>
      </p:sp>
      <p:sp>
        <p:nvSpPr>
          <p:cNvPr id="3" name="Notes Placeholder 2"/>
          <p:cNvSpPr>
            <a:spLocks noGrp="1"/>
          </p:cNvSpPr>
          <p:nvPr>
            <p:ph type="body" idx="1"/>
          </p:nvPr>
        </p:nvSpPr>
        <p:spPr/>
        <p:txBody>
          <a:bodyPr/>
          <a:lstStyle/>
          <a:p>
            <a:r>
              <a:rPr lang="en-US" smtClean="0"/>
              <a:t>Since</a:t>
            </a:r>
            <a:r>
              <a:rPr lang="en-US" baseline="0" smtClean="0"/>
              <a:t> 8 Jan 16</a:t>
            </a:r>
            <a:endParaRPr lang="en-US" dirty="0"/>
          </a:p>
        </p:txBody>
      </p:sp>
      <p:sp>
        <p:nvSpPr>
          <p:cNvPr id="4" name="Slide Number Placeholder 3"/>
          <p:cNvSpPr>
            <a:spLocks noGrp="1"/>
          </p:cNvSpPr>
          <p:nvPr>
            <p:ph type="sldNum" sz="quarter" idx="10"/>
          </p:nvPr>
        </p:nvSpPr>
        <p:spPr/>
        <p:txBody>
          <a:bodyPr/>
          <a:lstStyle/>
          <a:p>
            <a:pPr>
              <a:defRPr/>
            </a:pPr>
            <a:fld id="{2C2239B4-03F8-4B61-BBD4-122CE5F39009}"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8593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25463"/>
            <a:ext cx="3448050" cy="2628900"/>
          </a:xfrm>
        </p:spPr>
      </p:sp>
      <p:sp>
        <p:nvSpPr>
          <p:cNvPr id="3" name="Notes Placeholder 2"/>
          <p:cNvSpPr>
            <a:spLocks noGrp="1"/>
          </p:cNvSpPr>
          <p:nvPr>
            <p:ph type="body" idx="1"/>
          </p:nvPr>
        </p:nvSpPr>
        <p:spPr/>
        <p:txBody>
          <a:bodyPr/>
          <a:lstStyle/>
          <a:p>
            <a:r>
              <a:rPr lang="en-US" dirty="0" smtClean="0"/>
              <a:t>125 Students on</a:t>
            </a:r>
            <a:r>
              <a:rPr lang="en-US" baseline="0" dirty="0" smtClean="0"/>
              <a:t> Program as of 22 Jan 2016</a:t>
            </a:r>
            <a:endParaRPr lang="en-US" dirty="0"/>
          </a:p>
        </p:txBody>
      </p:sp>
      <p:sp>
        <p:nvSpPr>
          <p:cNvPr id="4" name="Slide Number Placeholder 3"/>
          <p:cNvSpPr>
            <a:spLocks noGrp="1"/>
          </p:cNvSpPr>
          <p:nvPr>
            <p:ph type="sldNum" sz="quarter" idx="10"/>
          </p:nvPr>
        </p:nvSpPr>
        <p:spPr/>
        <p:txBody>
          <a:bodyPr/>
          <a:lstStyle/>
          <a:p>
            <a:fld id="{52C453F6-BAA4-4971-9D9E-3E412E9FAB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530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924175" y="525463"/>
            <a:ext cx="3448050" cy="26289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solidFill>
                  <a:prstClr val="black"/>
                </a:solidFill>
              </a:rPr>
              <a:pPr/>
              <a:t>16</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marL="174708" indent="-174708">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23</a:t>
            </a:fld>
            <a:endParaRPr lang="en-US" sz="1800" kern="0">
              <a:solidFill>
                <a:sysClr val="windowText" lastClr="000000"/>
              </a:solidFill>
            </a:endParaRPr>
          </a:p>
        </p:txBody>
      </p:sp>
    </p:spTree>
    <p:extLst>
      <p:ext uri="{BB962C8B-B14F-4D97-AF65-F5344CB8AC3E}">
        <p14:creationId xmlns:p14="http://schemas.microsoft.com/office/powerpoint/2010/main" val="65463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pPr>
              <a:defRPr/>
            </a:pPr>
            <a:fld id="{5F5EF793-19B0-4FF6-8550-C6BE80DC5406}" type="slidenum">
              <a:rPr lang="en-US" sz="1800" kern="0">
                <a:solidFill>
                  <a:prstClr val="black"/>
                </a:solidFill>
              </a:rPr>
              <a:pPr>
                <a:defRPr/>
              </a:pPr>
              <a:t>24</a:t>
            </a:fld>
            <a:endParaRPr lang="en-US" sz="1800" kern="0">
              <a:solidFill>
                <a:prstClr val="black"/>
              </a:solidFill>
            </a:endParaRPr>
          </a:p>
        </p:txBody>
      </p:sp>
    </p:spTree>
    <p:extLst>
      <p:ext uri="{BB962C8B-B14F-4D97-AF65-F5344CB8AC3E}">
        <p14:creationId xmlns:p14="http://schemas.microsoft.com/office/powerpoint/2010/main" val="234846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marL="174708" indent="-174708">
              <a:buFontTx/>
              <a:buChar char="-"/>
            </a:pPr>
            <a:endParaRPr lang="en-US" baseline="0" dirty="0" smtClean="0"/>
          </a:p>
          <a:p>
            <a:pPr marL="174708" indent="-174708">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25</a:t>
            </a:fld>
            <a:endParaRPr lang="en-US" sz="1800" kern="0">
              <a:solidFill>
                <a:sysClr val="windowText" lastClr="000000"/>
              </a:solidFill>
            </a:endParaRPr>
          </a:p>
        </p:txBody>
      </p:sp>
    </p:spTree>
    <p:extLst>
      <p:ext uri="{BB962C8B-B14F-4D97-AF65-F5344CB8AC3E}">
        <p14:creationId xmlns:p14="http://schemas.microsoft.com/office/powerpoint/2010/main" val="214855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pPr>
              <a:defRPr/>
            </a:pPr>
            <a:fld id="{999B620C-F89B-4A31-80AC-78716124EA5F}" type="slidenum">
              <a:rPr lang="en-US" sz="1800" kern="0">
                <a:solidFill>
                  <a:sysClr val="windowText" lastClr="000000"/>
                </a:solidFill>
              </a:rPr>
              <a:pPr>
                <a:defRPr/>
              </a:pPr>
              <a:t>27</a:t>
            </a:fld>
            <a:endParaRPr lang="en-US" sz="1800" kern="0">
              <a:solidFill>
                <a:sysClr val="windowText" lastClr="000000"/>
              </a:solidFill>
            </a:endParaRPr>
          </a:p>
        </p:txBody>
      </p:sp>
    </p:spTree>
    <p:extLst>
      <p:ext uri="{BB962C8B-B14F-4D97-AF65-F5344CB8AC3E}">
        <p14:creationId xmlns:p14="http://schemas.microsoft.com/office/powerpoint/2010/main" val="192957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505"/>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1242" indent="0" algn="ctr">
              <a:buNone/>
              <a:defRPr>
                <a:solidFill>
                  <a:schemeClr val="tx1">
                    <a:tint val="75000"/>
                  </a:schemeClr>
                </a:solidFill>
              </a:defRPr>
            </a:lvl2pPr>
            <a:lvl3pPr marL="962484" indent="0" algn="ctr">
              <a:buNone/>
              <a:defRPr>
                <a:solidFill>
                  <a:schemeClr val="tx1">
                    <a:tint val="75000"/>
                  </a:schemeClr>
                </a:solidFill>
              </a:defRPr>
            </a:lvl3pPr>
            <a:lvl4pPr marL="1443720" indent="0" algn="ctr">
              <a:buNone/>
              <a:defRPr>
                <a:solidFill>
                  <a:schemeClr val="tx1">
                    <a:tint val="75000"/>
                  </a:schemeClr>
                </a:solidFill>
              </a:defRPr>
            </a:lvl4pPr>
            <a:lvl5pPr marL="1924972" indent="0" algn="ctr">
              <a:buNone/>
              <a:defRPr>
                <a:solidFill>
                  <a:schemeClr val="tx1">
                    <a:tint val="75000"/>
                  </a:schemeClr>
                </a:solidFill>
              </a:defRPr>
            </a:lvl5pPr>
            <a:lvl6pPr marL="2406216" indent="0" algn="ctr">
              <a:buNone/>
              <a:defRPr>
                <a:solidFill>
                  <a:schemeClr val="tx1">
                    <a:tint val="75000"/>
                  </a:schemeClr>
                </a:solidFill>
              </a:defRPr>
            </a:lvl6pPr>
            <a:lvl7pPr marL="2887451" indent="0" algn="ctr">
              <a:buNone/>
              <a:defRPr>
                <a:solidFill>
                  <a:schemeClr val="tx1">
                    <a:tint val="75000"/>
                  </a:schemeClr>
                </a:solidFill>
              </a:defRPr>
            </a:lvl7pPr>
            <a:lvl8pPr marL="3368703" indent="0" algn="ctr">
              <a:buNone/>
              <a:defRPr>
                <a:solidFill>
                  <a:schemeClr val="tx1">
                    <a:tint val="75000"/>
                  </a:schemeClr>
                </a:solidFill>
              </a:defRPr>
            </a:lvl8pPr>
            <a:lvl9pPr marL="3849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84FA46-96F5-4D43-A2A1-2E0E640C6533}"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403F6-AC7E-4BF9-A086-F0679CD4F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AFA60-4F75-45DA-A1E1-1503839C3559}"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7B03A-48B5-4961-9BA4-91944FCEAF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99"/>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99"/>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CF09F-3C8B-4007-99CF-FFC07E7D4AB0}"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833BA-2995-4089-BB63-51E28ACBED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6"/>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219" indent="0" algn="ctr">
              <a:buNone/>
              <a:defRPr>
                <a:solidFill>
                  <a:schemeClr val="tx1">
                    <a:tint val="75000"/>
                  </a:schemeClr>
                </a:solidFill>
              </a:defRPr>
            </a:lvl2pPr>
            <a:lvl3pPr marL="966440" indent="0" algn="ctr">
              <a:buNone/>
              <a:defRPr>
                <a:solidFill>
                  <a:schemeClr val="tx1">
                    <a:tint val="75000"/>
                  </a:schemeClr>
                </a:solidFill>
              </a:defRPr>
            </a:lvl3pPr>
            <a:lvl4pPr marL="1449658" indent="0" algn="ctr">
              <a:buNone/>
              <a:defRPr>
                <a:solidFill>
                  <a:schemeClr val="tx1">
                    <a:tint val="75000"/>
                  </a:schemeClr>
                </a:solidFill>
              </a:defRPr>
            </a:lvl4pPr>
            <a:lvl5pPr marL="1932880" indent="0" algn="ctr">
              <a:buNone/>
              <a:defRPr>
                <a:solidFill>
                  <a:schemeClr val="tx1">
                    <a:tint val="75000"/>
                  </a:schemeClr>
                </a:solidFill>
              </a:defRPr>
            </a:lvl5pPr>
            <a:lvl6pPr marL="2416100" indent="0" algn="ctr">
              <a:buNone/>
              <a:defRPr>
                <a:solidFill>
                  <a:schemeClr val="tx1">
                    <a:tint val="75000"/>
                  </a:schemeClr>
                </a:solidFill>
              </a:defRPr>
            </a:lvl6pPr>
            <a:lvl7pPr marL="2899321" indent="0" algn="ctr">
              <a:buNone/>
              <a:defRPr>
                <a:solidFill>
                  <a:schemeClr val="tx1">
                    <a:tint val="75000"/>
                  </a:schemeClr>
                </a:solidFill>
              </a:defRPr>
            </a:lvl7pPr>
            <a:lvl8pPr marL="3382540" indent="0" algn="ctr">
              <a:buNone/>
              <a:defRPr>
                <a:solidFill>
                  <a:schemeClr val="tx1">
                    <a:tint val="75000"/>
                  </a:schemeClr>
                </a:solidFill>
              </a:defRPr>
            </a:lvl8pPr>
            <a:lvl9pPr marL="38657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87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36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6"/>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7"/>
            <a:ext cx="8161020" cy="1600199"/>
          </a:xfrm>
        </p:spPr>
        <p:txBody>
          <a:bodyPr anchor="b"/>
          <a:lstStyle>
            <a:lvl1pPr marL="0" indent="0">
              <a:buNone/>
              <a:defRPr sz="2100">
                <a:solidFill>
                  <a:schemeClr val="tx1">
                    <a:tint val="75000"/>
                  </a:schemeClr>
                </a:solidFill>
              </a:defRPr>
            </a:lvl1pPr>
            <a:lvl2pPr marL="483219" indent="0">
              <a:buNone/>
              <a:defRPr sz="1900">
                <a:solidFill>
                  <a:schemeClr val="tx1">
                    <a:tint val="75000"/>
                  </a:schemeClr>
                </a:solidFill>
              </a:defRPr>
            </a:lvl2pPr>
            <a:lvl3pPr marL="966440" indent="0">
              <a:buNone/>
              <a:defRPr sz="1700">
                <a:solidFill>
                  <a:schemeClr val="tx1">
                    <a:tint val="75000"/>
                  </a:schemeClr>
                </a:solidFill>
              </a:defRPr>
            </a:lvl3pPr>
            <a:lvl4pPr marL="1449658" indent="0">
              <a:buNone/>
              <a:defRPr sz="1500">
                <a:solidFill>
                  <a:schemeClr val="tx1">
                    <a:tint val="75000"/>
                  </a:schemeClr>
                </a:solidFill>
              </a:defRPr>
            </a:lvl4pPr>
            <a:lvl5pPr marL="1932880" indent="0">
              <a:buNone/>
              <a:defRPr sz="1500">
                <a:solidFill>
                  <a:schemeClr val="tx1">
                    <a:tint val="75000"/>
                  </a:schemeClr>
                </a:solidFill>
              </a:defRPr>
            </a:lvl5pPr>
            <a:lvl6pPr marL="2416100" indent="0">
              <a:buNone/>
              <a:defRPr sz="1500">
                <a:solidFill>
                  <a:schemeClr val="tx1">
                    <a:tint val="75000"/>
                  </a:schemeClr>
                </a:solidFill>
              </a:defRPr>
            </a:lvl6pPr>
            <a:lvl7pPr marL="2899321" indent="0">
              <a:buNone/>
              <a:defRPr sz="1500">
                <a:solidFill>
                  <a:schemeClr val="tx1">
                    <a:tint val="75000"/>
                  </a:schemeClr>
                </a:solidFill>
              </a:defRPr>
            </a:lvl7pPr>
            <a:lvl8pPr marL="3382540" indent="0">
              <a:buNone/>
              <a:defRPr sz="1500">
                <a:solidFill>
                  <a:schemeClr val="tx1">
                    <a:tint val="75000"/>
                  </a:schemeClr>
                </a:solidFill>
              </a:defRPr>
            </a:lvl8pPr>
            <a:lvl9pPr marL="386576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784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15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6"/>
            <a:ext cx="4242197" cy="682413"/>
          </a:xfrm>
        </p:spPr>
        <p:txBody>
          <a:bodyPr anchor="b"/>
          <a:lstStyle>
            <a:lvl1pPr marL="0" indent="0">
              <a:buNone/>
              <a:defRPr sz="2500" b="1"/>
            </a:lvl1pPr>
            <a:lvl2pPr marL="483219" indent="0">
              <a:buNone/>
              <a:defRPr sz="2100" b="1"/>
            </a:lvl2pPr>
            <a:lvl3pPr marL="966440" indent="0">
              <a:buNone/>
              <a:defRPr sz="1900" b="1"/>
            </a:lvl3pPr>
            <a:lvl4pPr marL="1449658" indent="0">
              <a:buNone/>
              <a:defRPr sz="1700" b="1"/>
            </a:lvl4pPr>
            <a:lvl5pPr marL="1932880" indent="0">
              <a:buNone/>
              <a:defRPr sz="1700" b="1"/>
            </a:lvl5pPr>
            <a:lvl6pPr marL="2416100" indent="0">
              <a:buNone/>
              <a:defRPr sz="1700" b="1"/>
            </a:lvl6pPr>
            <a:lvl7pPr marL="2899321" indent="0">
              <a:buNone/>
              <a:defRPr sz="1700" b="1"/>
            </a:lvl7pPr>
            <a:lvl8pPr marL="3382540" indent="0">
              <a:buNone/>
              <a:defRPr sz="1700" b="1"/>
            </a:lvl8pPr>
            <a:lvl9pPr marL="386576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9"/>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9" y="1637456"/>
            <a:ext cx="4243864" cy="682413"/>
          </a:xfrm>
        </p:spPr>
        <p:txBody>
          <a:bodyPr anchor="b"/>
          <a:lstStyle>
            <a:lvl1pPr marL="0" indent="0">
              <a:buNone/>
              <a:defRPr sz="2500" b="1"/>
            </a:lvl1pPr>
            <a:lvl2pPr marL="483219" indent="0">
              <a:buNone/>
              <a:defRPr sz="2100" b="1"/>
            </a:lvl2pPr>
            <a:lvl3pPr marL="966440" indent="0">
              <a:buNone/>
              <a:defRPr sz="1900" b="1"/>
            </a:lvl3pPr>
            <a:lvl4pPr marL="1449658" indent="0">
              <a:buNone/>
              <a:defRPr sz="1700" b="1"/>
            </a:lvl4pPr>
            <a:lvl5pPr marL="1932880" indent="0">
              <a:buNone/>
              <a:defRPr sz="1700" b="1"/>
            </a:lvl5pPr>
            <a:lvl6pPr marL="2416100" indent="0">
              <a:buNone/>
              <a:defRPr sz="1700" b="1"/>
            </a:lvl6pPr>
            <a:lvl7pPr marL="2899321" indent="0">
              <a:buNone/>
              <a:defRPr sz="1700" b="1"/>
            </a:lvl7pPr>
            <a:lvl8pPr marL="3382540" indent="0">
              <a:buNone/>
              <a:defRPr sz="1700" b="1"/>
            </a:lvl8pPr>
            <a:lvl9pPr marL="386576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9" y="2319869"/>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5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4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2"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6"/>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2" y="1530776"/>
            <a:ext cx="3158729" cy="5003801"/>
          </a:xfrm>
        </p:spPr>
        <p:txBody>
          <a:bodyPr/>
          <a:lstStyle>
            <a:lvl1pPr marL="0" indent="0">
              <a:buNone/>
              <a:defRPr sz="1500"/>
            </a:lvl1pPr>
            <a:lvl2pPr marL="483219" indent="0">
              <a:buNone/>
              <a:defRPr sz="1300"/>
            </a:lvl2pPr>
            <a:lvl3pPr marL="966440" indent="0">
              <a:buNone/>
              <a:defRPr sz="1100"/>
            </a:lvl3pPr>
            <a:lvl4pPr marL="1449658" indent="0">
              <a:buNone/>
              <a:defRPr sz="1000"/>
            </a:lvl4pPr>
            <a:lvl5pPr marL="1932880" indent="0">
              <a:buNone/>
              <a:defRPr sz="1000"/>
            </a:lvl5pPr>
            <a:lvl6pPr marL="2416100" indent="0">
              <a:buNone/>
              <a:defRPr sz="1000"/>
            </a:lvl6pPr>
            <a:lvl7pPr marL="2899321" indent="0">
              <a:buNone/>
              <a:defRPr sz="1000"/>
            </a:lvl7pPr>
            <a:lvl8pPr marL="3382540" indent="0">
              <a:buNone/>
              <a:defRPr sz="1000"/>
            </a:lvl8pPr>
            <a:lvl9pPr marL="386576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65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FF02D9-8AF2-4B66-811D-909E3BE64BBA}"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58EA3-4749-4724-944E-EBB4C676B43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2"/>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219" indent="0">
              <a:buNone/>
              <a:defRPr sz="3000"/>
            </a:lvl2pPr>
            <a:lvl3pPr marL="966440" indent="0">
              <a:buNone/>
              <a:defRPr sz="2500"/>
            </a:lvl3pPr>
            <a:lvl4pPr marL="1449658" indent="0">
              <a:buNone/>
              <a:defRPr sz="2100"/>
            </a:lvl4pPr>
            <a:lvl5pPr marL="1932880" indent="0">
              <a:buNone/>
              <a:defRPr sz="2100"/>
            </a:lvl5pPr>
            <a:lvl6pPr marL="2416100" indent="0">
              <a:buNone/>
              <a:defRPr sz="2100"/>
            </a:lvl6pPr>
            <a:lvl7pPr marL="2899321" indent="0">
              <a:buNone/>
              <a:defRPr sz="2100"/>
            </a:lvl7pPr>
            <a:lvl8pPr marL="3382540" indent="0">
              <a:buNone/>
              <a:defRPr sz="2100"/>
            </a:lvl8pPr>
            <a:lvl9pPr marL="3865760" indent="0">
              <a:buNone/>
              <a:defRPr sz="2100"/>
            </a:lvl9pPr>
          </a:lstStyle>
          <a:p>
            <a:endParaRPr lang="en-US"/>
          </a:p>
        </p:txBody>
      </p:sp>
      <p:sp>
        <p:nvSpPr>
          <p:cNvPr id="4" name="Text Placeholder 3"/>
          <p:cNvSpPr>
            <a:spLocks noGrp="1"/>
          </p:cNvSpPr>
          <p:nvPr>
            <p:ph type="body" sz="half" idx="2"/>
          </p:nvPr>
        </p:nvSpPr>
        <p:spPr>
          <a:xfrm>
            <a:off x="1881902" y="5725163"/>
            <a:ext cx="5760720" cy="858519"/>
          </a:xfrm>
        </p:spPr>
        <p:txBody>
          <a:bodyPr/>
          <a:lstStyle>
            <a:lvl1pPr marL="0" indent="0">
              <a:buNone/>
              <a:defRPr sz="1500"/>
            </a:lvl1pPr>
            <a:lvl2pPr marL="483219" indent="0">
              <a:buNone/>
              <a:defRPr sz="1300"/>
            </a:lvl2pPr>
            <a:lvl3pPr marL="966440" indent="0">
              <a:buNone/>
              <a:defRPr sz="1100"/>
            </a:lvl3pPr>
            <a:lvl4pPr marL="1449658" indent="0">
              <a:buNone/>
              <a:defRPr sz="1000"/>
            </a:lvl4pPr>
            <a:lvl5pPr marL="1932880" indent="0">
              <a:buNone/>
              <a:defRPr sz="1000"/>
            </a:lvl5pPr>
            <a:lvl6pPr marL="2416100" indent="0">
              <a:buNone/>
              <a:defRPr sz="1000"/>
            </a:lvl6pPr>
            <a:lvl7pPr marL="2899321" indent="0">
              <a:buNone/>
              <a:defRPr sz="1000"/>
            </a:lvl7pPr>
            <a:lvl8pPr marL="3382540" indent="0">
              <a:buNone/>
              <a:defRPr sz="1000"/>
            </a:lvl8pPr>
            <a:lvl9pPr marL="386576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79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9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0"/>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0"/>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41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5"/>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263" indent="0" algn="ctr">
              <a:buNone/>
              <a:defRPr>
                <a:solidFill>
                  <a:schemeClr val="tx1">
                    <a:tint val="75000"/>
                  </a:schemeClr>
                </a:solidFill>
              </a:defRPr>
            </a:lvl2pPr>
            <a:lvl3pPr marL="966526" indent="0" algn="ctr">
              <a:buNone/>
              <a:defRPr>
                <a:solidFill>
                  <a:schemeClr val="tx1">
                    <a:tint val="75000"/>
                  </a:schemeClr>
                </a:solidFill>
              </a:defRPr>
            </a:lvl3pPr>
            <a:lvl4pPr marL="1449788" indent="0" algn="ctr">
              <a:buNone/>
              <a:defRPr>
                <a:solidFill>
                  <a:schemeClr val="tx1">
                    <a:tint val="75000"/>
                  </a:schemeClr>
                </a:solidFill>
              </a:defRPr>
            </a:lvl4pPr>
            <a:lvl5pPr marL="1933052" indent="0" algn="ctr">
              <a:buNone/>
              <a:defRPr>
                <a:solidFill>
                  <a:schemeClr val="tx1">
                    <a:tint val="75000"/>
                  </a:schemeClr>
                </a:solidFill>
              </a:defRPr>
            </a:lvl5pPr>
            <a:lvl6pPr marL="2416316" indent="0" algn="ctr">
              <a:buNone/>
              <a:defRPr>
                <a:solidFill>
                  <a:schemeClr val="tx1">
                    <a:tint val="75000"/>
                  </a:schemeClr>
                </a:solidFill>
              </a:defRPr>
            </a:lvl6pPr>
            <a:lvl7pPr marL="2899579" indent="0" algn="ctr">
              <a:buNone/>
              <a:defRPr>
                <a:solidFill>
                  <a:schemeClr val="tx1">
                    <a:tint val="75000"/>
                  </a:schemeClr>
                </a:solidFill>
              </a:defRPr>
            </a:lvl7pPr>
            <a:lvl8pPr marL="3382842" indent="0" algn="ctr">
              <a:buNone/>
              <a:defRPr>
                <a:solidFill>
                  <a:schemeClr val="tx1">
                    <a:tint val="75000"/>
                  </a:schemeClr>
                </a:solidFill>
              </a:defRPr>
            </a:lvl8pPr>
            <a:lvl9pPr marL="386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3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76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5"/>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6"/>
            <a:ext cx="8161020" cy="1600199"/>
          </a:xfrm>
        </p:spPr>
        <p:txBody>
          <a:bodyPr anchor="b"/>
          <a:lstStyle>
            <a:lvl1pPr marL="0" indent="0">
              <a:buNone/>
              <a:defRPr sz="2100">
                <a:solidFill>
                  <a:schemeClr val="tx1">
                    <a:tint val="75000"/>
                  </a:schemeClr>
                </a:solidFill>
              </a:defRPr>
            </a:lvl1pPr>
            <a:lvl2pPr marL="483263" indent="0">
              <a:buNone/>
              <a:defRPr sz="1900">
                <a:solidFill>
                  <a:schemeClr val="tx1">
                    <a:tint val="75000"/>
                  </a:schemeClr>
                </a:solidFill>
              </a:defRPr>
            </a:lvl2pPr>
            <a:lvl3pPr marL="966526" indent="0">
              <a:buNone/>
              <a:defRPr sz="1700">
                <a:solidFill>
                  <a:schemeClr val="tx1">
                    <a:tint val="75000"/>
                  </a:schemeClr>
                </a:solidFill>
              </a:defRPr>
            </a:lvl3pPr>
            <a:lvl4pPr marL="1449788" indent="0">
              <a:buNone/>
              <a:defRPr sz="1500">
                <a:solidFill>
                  <a:schemeClr val="tx1">
                    <a:tint val="75000"/>
                  </a:schemeClr>
                </a:solidFill>
              </a:defRPr>
            </a:lvl4pPr>
            <a:lvl5pPr marL="1933052" indent="0">
              <a:buNone/>
              <a:defRPr sz="1500">
                <a:solidFill>
                  <a:schemeClr val="tx1">
                    <a:tint val="75000"/>
                  </a:schemeClr>
                </a:solidFill>
              </a:defRPr>
            </a:lvl5pPr>
            <a:lvl6pPr marL="2416316" indent="0">
              <a:buNone/>
              <a:defRPr sz="1500">
                <a:solidFill>
                  <a:schemeClr val="tx1">
                    <a:tint val="75000"/>
                  </a:schemeClr>
                </a:solidFill>
              </a:defRPr>
            </a:lvl6pPr>
            <a:lvl7pPr marL="2899579" indent="0">
              <a:buNone/>
              <a:defRPr sz="1500">
                <a:solidFill>
                  <a:schemeClr val="tx1">
                    <a:tint val="75000"/>
                  </a:schemeClr>
                </a:solidFill>
              </a:defRPr>
            </a:lvl7pPr>
            <a:lvl8pPr marL="3382842" indent="0">
              <a:buNone/>
              <a:defRPr sz="1500">
                <a:solidFill>
                  <a:schemeClr val="tx1">
                    <a:tint val="75000"/>
                  </a:schemeClr>
                </a:solidFill>
              </a:defRPr>
            </a:lvl8pPr>
            <a:lvl9pPr marL="386610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14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189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5"/>
            <a:ext cx="4242197" cy="682413"/>
          </a:xfrm>
        </p:spPr>
        <p:txBody>
          <a:bodyPr anchor="b"/>
          <a:lstStyle>
            <a:lvl1pPr marL="0" indent="0">
              <a:buNone/>
              <a:defRPr sz="2500" b="1"/>
            </a:lvl1pPr>
            <a:lvl2pPr marL="483263" indent="0">
              <a:buNone/>
              <a:defRPr sz="2100" b="1"/>
            </a:lvl2pPr>
            <a:lvl3pPr marL="966526" indent="0">
              <a:buNone/>
              <a:defRPr sz="1900" b="1"/>
            </a:lvl3pPr>
            <a:lvl4pPr marL="1449788" indent="0">
              <a:buNone/>
              <a:defRPr sz="1700" b="1"/>
            </a:lvl4pPr>
            <a:lvl5pPr marL="1933052" indent="0">
              <a:buNone/>
              <a:defRPr sz="1700" b="1"/>
            </a:lvl5pPr>
            <a:lvl6pPr marL="2416316" indent="0">
              <a:buNone/>
              <a:defRPr sz="1700" b="1"/>
            </a:lvl6pPr>
            <a:lvl7pPr marL="2899579" indent="0">
              <a:buNone/>
              <a:defRPr sz="1700" b="1"/>
            </a:lvl7pPr>
            <a:lvl8pPr marL="3382842" indent="0">
              <a:buNone/>
              <a:defRPr sz="1700" b="1"/>
            </a:lvl8pPr>
            <a:lvl9pPr marL="386610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8"/>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8" y="1637455"/>
            <a:ext cx="4243864" cy="682413"/>
          </a:xfrm>
        </p:spPr>
        <p:txBody>
          <a:bodyPr anchor="b"/>
          <a:lstStyle>
            <a:lvl1pPr marL="0" indent="0">
              <a:buNone/>
              <a:defRPr sz="2500" b="1"/>
            </a:lvl1pPr>
            <a:lvl2pPr marL="483263" indent="0">
              <a:buNone/>
              <a:defRPr sz="2100" b="1"/>
            </a:lvl2pPr>
            <a:lvl3pPr marL="966526" indent="0">
              <a:buNone/>
              <a:defRPr sz="1900" b="1"/>
            </a:lvl3pPr>
            <a:lvl4pPr marL="1449788" indent="0">
              <a:buNone/>
              <a:defRPr sz="1700" b="1"/>
            </a:lvl4pPr>
            <a:lvl5pPr marL="1933052" indent="0">
              <a:buNone/>
              <a:defRPr sz="1700" b="1"/>
            </a:lvl5pPr>
            <a:lvl6pPr marL="2416316" indent="0">
              <a:buNone/>
              <a:defRPr sz="1700" b="1"/>
            </a:lvl6pPr>
            <a:lvl7pPr marL="2899579" indent="0">
              <a:buNone/>
              <a:defRPr sz="1700" b="1"/>
            </a:lvl7pPr>
            <a:lvl8pPr marL="3382842" indent="0">
              <a:buNone/>
              <a:defRPr sz="1700" b="1"/>
            </a:lvl8pPr>
            <a:lvl9pPr marL="386610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8" y="2319868"/>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991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01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62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24"/>
            <a:ext cx="8161020" cy="1600199"/>
          </a:xfrm>
        </p:spPr>
        <p:txBody>
          <a:bodyPr anchor="b"/>
          <a:lstStyle>
            <a:lvl1pPr marL="0" indent="0">
              <a:buNone/>
              <a:defRPr sz="2100">
                <a:solidFill>
                  <a:schemeClr val="tx1">
                    <a:tint val="75000"/>
                  </a:schemeClr>
                </a:solidFill>
              </a:defRPr>
            </a:lvl1pPr>
            <a:lvl2pPr marL="481242" indent="0">
              <a:buNone/>
              <a:defRPr sz="1900">
                <a:solidFill>
                  <a:schemeClr val="tx1">
                    <a:tint val="75000"/>
                  </a:schemeClr>
                </a:solidFill>
              </a:defRPr>
            </a:lvl2pPr>
            <a:lvl3pPr marL="962484" indent="0">
              <a:buNone/>
              <a:defRPr sz="1700">
                <a:solidFill>
                  <a:schemeClr val="tx1">
                    <a:tint val="75000"/>
                  </a:schemeClr>
                </a:solidFill>
              </a:defRPr>
            </a:lvl3pPr>
            <a:lvl4pPr marL="1443720" indent="0">
              <a:buNone/>
              <a:defRPr sz="1500">
                <a:solidFill>
                  <a:schemeClr val="tx1">
                    <a:tint val="75000"/>
                  </a:schemeClr>
                </a:solidFill>
              </a:defRPr>
            </a:lvl4pPr>
            <a:lvl5pPr marL="1924972" indent="0">
              <a:buNone/>
              <a:defRPr sz="1500">
                <a:solidFill>
                  <a:schemeClr val="tx1">
                    <a:tint val="75000"/>
                  </a:schemeClr>
                </a:solidFill>
              </a:defRPr>
            </a:lvl5pPr>
            <a:lvl6pPr marL="2406216" indent="0">
              <a:buNone/>
              <a:defRPr sz="1500">
                <a:solidFill>
                  <a:schemeClr val="tx1">
                    <a:tint val="75000"/>
                  </a:schemeClr>
                </a:solidFill>
              </a:defRPr>
            </a:lvl6pPr>
            <a:lvl7pPr marL="2887451" indent="0">
              <a:buNone/>
              <a:defRPr sz="1500">
                <a:solidFill>
                  <a:schemeClr val="tx1">
                    <a:tint val="75000"/>
                  </a:schemeClr>
                </a:solidFill>
              </a:defRPr>
            </a:lvl7pPr>
            <a:lvl8pPr marL="3368703" indent="0">
              <a:buNone/>
              <a:defRPr sz="1500">
                <a:solidFill>
                  <a:schemeClr val="tx1">
                    <a:tint val="75000"/>
                  </a:schemeClr>
                </a:solidFill>
              </a:defRPr>
            </a:lvl8pPr>
            <a:lvl9pPr marL="384994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309E32-8482-406A-B11F-ED688C8A4E1C}"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FC52D-7231-4226-93D9-52882F8AB91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5"/>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1" y="1530775"/>
            <a:ext cx="3158729" cy="5003801"/>
          </a:xfrm>
        </p:spPr>
        <p:txBody>
          <a:bodyPr/>
          <a:lstStyle>
            <a:lvl1pPr marL="0" indent="0">
              <a:buNone/>
              <a:defRPr sz="1500"/>
            </a:lvl1pPr>
            <a:lvl2pPr marL="483263" indent="0">
              <a:buNone/>
              <a:defRPr sz="1300"/>
            </a:lvl2pPr>
            <a:lvl3pPr marL="966526" indent="0">
              <a:buNone/>
              <a:defRPr sz="1100"/>
            </a:lvl3pPr>
            <a:lvl4pPr marL="1449788" indent="0">
              <a:buNone/>
              <a:defRPr sz="1000"/>
            </a:lvl4pPr>
            <a:lvl5pPr marL="1933052" indent="0">
              <a:buNone/>
              <a:defRPr sz="1000"/>
            </a:lvl5pPr>
            <a:lvl6pPr marL="2416316" indent="0">
              <a:buNone/>
              <a:defRPr sz="1000"/>
            </a:lvl6pPr>
            <a:lvl7pPr marL="2899579" indent="0">
              <a:buNone/>
              <a:defRPr sz="1000"/>
            </a:lvl7pPr>
            <a:lvl8pPr marL="3382842" indent="0">
              <a:buNone/>
              <a:defRPr sz="1000"/>
            </a:lvl8pPr>
            <a:lvl9pPr marL="386610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21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1"/>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263" indent="0">
              <a:buNone/>
              <a:defRPr sz="3000"/>
            </a:lvl2pPr>
            <a:lvl3pPr marL="966526" indent="0">
              <a:buNone/>
              <a:defRPr sz="2500"/>
            </a:lvl3pPr>
            <a:lvl4pPr marL="1449788" indent="0">
              <a:buNone/>
              <a:defRPr sz="2100"/>
            </a:lvl4pPr>
            <a:lvl5pPr marL="1933052" indent="0">
              <a:buNone/>
              <a:defRPr sz="2100"/>
            </a:lvl5pPr>
            <a:lvl6pPr marL="2416316" indent="0">
              <a:buNone/>
              <a:defRPr sz="2100"/>
            </a:lvl6pPr>
            <a:lvl7pPr marL="2899579" indent="0">
              <a:buNone/>
              <a:defRPr sz="2100"/>
            </a:lvl7pPr>
            <a:lvl8pPr marL="3382842" indent="0">
              <a:buNone/>
              <a:defRPr sz="2100"/>
            </a:lvl8pPr>
            <a:lvl9pPr marL="3866104" indent="0">
              <a:buNone/>
              <a:defRPr sz="2100"/>
            </a:lvl9pPr>
          </a:lstStyle>
          <a:p>
            <a:endParaRPr lang="en-US"/>
          </a:p>
        </p:txBody>
      </p:sp>
      <p:sp>
        <p:nvSpPr>
          <p:cNvPr id="4" name="Text Placeholder 3"/>
          <p:cNvSpPr>
            <a:spLocks noGrp="1"/>
          </p:cNvSpPr>
          <p:nvPr>
            <p:ph type="body" sz="half" idx="2"/>
          </p:nvPr>
        </p:nvSpPr>
        <p:spPr>
          <a:xfrm>
            <a:off x="1881902" y="5725162"/>
            <a:ext cx="5760720" cy="858519"/>
          </a:xfrm>
        </p:spPr>
        <p:txBody>
          <a:bodyPr/>
          <a:lstStyle>
            <a:lvl1pPr marL="0" indent="0">
              <a:buNone/>
              <a:defRPr sz="1500"/>
            </a:lvl1pPr>
            <a:lvl2pPr marL="483263" indent="0">
              <a:buNone/>
              <a:defRPr sz="1300"/>
            </a:lvl2pPr>
            <a:lvl3pPr marL="966526" indent="0">
              <a:buNone/>
              <a:defRPr sz="1100"/>
            </a:lvl3pPr>
            <a:lvl4pPr marL="1449788" indent="0">
              <a:buNone/>
              <a:defRPr sz="1000"/>
            </a:lvl4pPr>
            <a:lvl5pPr marL="1933052" indent="0">
              <a:buNone/>
              <a:defRPr sz="1000"/>
            </a:lvl5pPr>
            <a:lvl6pPr marL="2416316" indent="0">
              <a:buNone/>
              <a:defRPr sz="1000"/>
            </a:lvl6pPr>
            <a:lvl7pPr marL="2899579" indent="0">
              <a:buNone/>
              <a:defRPr sz="1000"/>
            </a:lvl7pPr>
            <a:lvl8pPr marL="3382842" indent="0">
              <a:buNone/>
              <a:defRPr sz="1000"/>
            </a:lvl8pPr>
            <a:lvl9pPr marL="386610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838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359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49"/>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49"/>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800BE-E747-41A2-88CF-43AC3F0CC69B}"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AFCAF7-ED2A-4E99-8C1A-81D245713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008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43132" y="1463040"/>
            <a:ext cx="8641080" cy="195072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pPr>
              <a:defRPr/>
            </a:pPr>
            <a:fld id="{2160EAF4-F7CE-406C-B9A7-9F8557EE8830}" type="slidenum">
              <a:rPr lang="en-US" smtClean="0">
                <a:solidFill>
                  <a:prstClr val="white">
                    <a:shade val="50000"/>
                  </a:prstClr>
                </a:solidFill>
              </a:rPr>
              <a:pPr>
                <a:defRPr/>
              </a:pPr>
              <a:t>‹#›</a:t>
            </a:fld>
            <a:endParaRPr lang="en-US">
              <a:solidFill>
                <a:prstClr val="white">
                  <a:shade val="50000"/>
                </a:prstClr>
              </a:solidFill>
            </a:endParaRPr>
          </a:p>
        </p:txBody>
      </p:sp>
      <p:sp>
        <p:nvSpPr>
          <p:cNvPr id="9" name="Subtitle 8"/>
          <p:cNvSpPr>
            <a:spLocks noGrp="1"/>
          </p:cNvSpPr>
          <p:nvPr>
            <p:ph type="subTitle" idx="1"/>
          </p:nvPr>
        </p:nvSpPr>
        <p:spPr>
          <a:xfrm>
            <a:off x="1440180" y="3553811"/>
            <a:ext cx="6720840" cy="186944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24744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CA97F556-3166-41F2-AD26-BDFDF96B6371}"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40508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0210" y="650240"/>
            <a:ext cx="7440930" cy="195072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80210" y="2674973"/>
            <a:ext cx="7440930" cy="161035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a:xfrm>
            <a:off x="8321040" y="6844458"/>
            <a:ext cx="800100" cy="389467"/>
          </a:xfrm>
        </p:spPr>
        <p:txBody>
          <a:bodyPr/>
          <a:lstStyle/>
          <a:p>
            <a:pPr>
              <a:defRPr/>
            </a:pPr>
            <a:fld id="{AE44BD50-08B3-43AF-ABF3-8C4E1661BE9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2867585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80060" y="1706885"/>
            <a:ext cx="4240530" cy="4827694"/>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880610" y="1706885"/>
            <a:ext cx="4240530" cy="4827694"/>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9385B13F-C24F-4CEC-A208-381D400D1F1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0033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1253"/>
            <a:ext cx="8641080" cy="12192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063" y="1637454"/>
            <a:ext cx="4242197" cy="800946"/>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877280" y="1637454"/>
            <a:ext cx="4243863" cy="800946"/>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80063" y="2519685"/>
            <a:ext cx="4242197" cy="401489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877280" y="2519685"/>
            <a:ext cx="4243863" cy="401489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EE0BE25B-72C5-4B36-BB99-F67D800084CF}"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52216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46C49524-5669-4B5D-8062-47E7235A849A}"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8377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6E95A-C26C-4D87-A31D-6DAC5A2BC8B3}" type="datetimeFigureOut">
              <a:rPr lang="en-US"/>
              <a:pPr>
                <a:defRPr/>
              </a:pPr>
              <a:t>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BF92F-7160-45AA-8D74-2823C689755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566CC0A0-1C21-4C46-8701-A723AE8DE41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60648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291253"/>
            <a:ext cx="3158729" cy="123952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80061" y="1625605"/>
            <a:ext cx="3158729" cy="4908974"/>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753803" y="291258"/>
            <a:ext cx="5367338" cy="624332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F0D000A9-6FD3-4BB6-A8DF-D5628CAC4B0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59239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650240"/>
            <a:ext cx="5760720" cy="557107"/>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20240" y="1954107"/>
            <a:ext cx="5760720" cy="422656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20240" y="1244576"/>
            <a:ext cx="5760720" cy="565709"/>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22EE2842-0CF6-444F-94B5-C04D56653C93}"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10888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88693C69-8CE5-4695-994B-3A2F4825DDCD}"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08296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2"/>
            <a:ext cx="2160270" cy="624162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0060" y="292952"/>
            <a:ext cx="6320790" cy="624162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A21E4358-B2C7-4831-9C8A-5A4095AAA2CA}"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394104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0060" y="1706883"/>
            <a:ext cx="864108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 y="4201166"/>
            <a:ext cx="864108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C2456-BCE9-48EF-A4C4-FC655E3C1D4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378485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006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8061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8061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A85781C-8C1F-47CD-BBC2-0CF3822ED0B1}"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23053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8061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8061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1542D2-617A-4BB6-8DAA-8D6B7FF10684}"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279740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006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A559C2-C713-4F88-BFBF-B14D3DE62F9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282700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80060" y="292947"/>
            <a:ext cx="864108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8006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8061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8061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BD9852-A430-4487-9F66-6EDE787087F3}"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887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1242" indent="0">
              <a:buNone/>
              <a:defRPr sz="2100" b="1"/>
            </a:lvl2pPr>
            <a:lvl3pPr marL="962484" indent="0">
              <a:buNone/>
              <a:defRPr sz="1900" b="1"/>
            </a:lvl3pPr>
            <a:lvl4pPr marL="1443720" indent="0">
              <a:buNone/>
              <a:defRPr sz="1700" b="1"/>
            </a:lvl4pPr>
            <a:lvl5pPr marL="1924972" indent="0">
              <a:buNone/>
              <a:defRPr sz="1700" b="1"/>
            </a:lvl5pPr>
            <a:lvl6pPr marL="2406216" indent="0">
              <a:buNone/>
              <a:defRPr sz="1700" b="1"/>
            </a:lvl6pPr>
            <a:lvl7pPr marL="2887451" indent="0">
              <a:buNone/>
              <a:defRPr sz="1700" b="1"/>
            </a:lvl7pPr>
            <a:lvl8pPr marL="3368703" indent="0">
              <a:buNone/>
              <a:defRPr sz="1700" b="1"/>
            </a:lvl8pPr>
            <a:lvl9pPr marL="384994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81242" indent="0">
              <a:buNone/>
              <a:defRPr sz="2100" b="1"/>
            </a:lvl2pPr>
            <a:lvl3pPr marL="962484" indent="0">
              <a:buNone/>
              <a:defRPr sz="1900" b="1"/>
            </a:lvl3pPr>
            <a:lvl4pPr marL="1443720" indent="0">
              <a:buNone/>
              <a:defRPr sz="1700" b="1"/>
            </a:lvl4pPr>
            <a:lvl5pPr marL="1924972" indent="0">
              <a:buNone/>
              <a:defRPr sz="1700" b="1"/>
            </a:lvl5pPr>
            <a:lvl6pPr marL="2406216" indent="0">
              <a:buNone/>
              <a:defRPr sz="1700" b="1"/>
            </a:lvl6pPr>
            <a:lvl7pPr marL="2887451" indent="0">
              <a:buNone/>
              <a:defRPr sz="1700" b="1"/>
            </a:lvl7pPr>
            <a:lvl8pPr marL="3368703" indent="0">
              <a:buNone/>
              <a:defRPr sz="1700" b="1"/>
            </a:lvl8pPr>
            <a:lvl9pPr marL="384994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A0D9-AA3D-4978-A206-FCD035B52FAA}" type="datetimeFigureOut">
              <a:rPr lang="en-US"/>
              <a:pPr>
                <a:defRPr/>
              </a:pPr>
              <a:t>1/29/2016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574514-E46E-410D-865A-EE168C8641B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43132" y="1463040"/>
            <a:ext cx="8641080" cy="195072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pPr>
              <a:defRPr/>
            </a:pPr>
            <a:fld id="{2160EAF4-F7CE-406C-B9A7-9F8557EE8830}" type="slidenum">
              <a:rPr lang="en-US" smtClean="0">
                <a:solidFill>
                  <a:prstClr val="white">
                    <a:shade val="50000"/>
                  </a:prstClr>
                </a:solidFill>
              </a:rPr>
              <a:pPr>
                <a:defRPr/>
              </a:pPr>
              <a:t>‹#›</a:t>
            </a:fld>
            <a:endParaRPr lang="en-US">
              <a:solidFill>
                <a:prstClr val="white">
                  <a:shade val="50000"/>
                </a:prstClr>
              </a:solidFill>
            </a:endParaRPr>
          </a:p>
        </p:txBody>
      </p:sp>
      <p:sp>
        <p:nvSpPr>
          <p:cNvPr id="9" name="Subtitle 8"/>
          <p:cNvSpPr>
            <a:spLocks noGrp="1"/>
          </p:cNvSpPr>
          <p:nvPr>
            <p:ph type="subTitle" idx="1"/>
          </p:nvPr>
        </p:nvSpPr>
        <p:spPr>
          <a:xfrm>
            <a:off x="1440180" y="3553811"/>
            <a:ext cx="6720840" cy="186944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66182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CA97F556-3166-41F2-AD26-BDFDF96B6371}"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509586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80210" y="650240"/>
            <a:ext cx="7440930" cy="195072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80210" y="2674973"/>
            <a:ext cx="7440930" cy="161035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a:xfrm>
            <a:off x="8321040" y="6844458"/>
            <a:ext cx="800100" cy="389467"/>
          </a:xfrm>
        </p:spPr>
        <p:txBody>
          <a:bodyPr/>
          <a:lstStyle/>
          <a:p>
            <a:pPr>
              <a:defRPr/>
            </a:pPr>
            <a:fld id="{AE44BD50-08B3-43AF-ABF3-8C4E1661BE9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07259153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80060" y="1706885"/>
            <a:ext cx="4240530" cy="4827694"/>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880610" y="1706885"/>
            <a:ext cx="4240530" cy="4827694"/>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9385B13F-C24F-4CEC-A208-381D400D1F1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225390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1253"/>
            <a:ext cx="8641080" cy="12192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063" y="1637454"/>
            <a:ext cx="4242197" cy="800946"/>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877280" y="1637454"/>
            <a:ext cx="4243863" cy="800946"/>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80063" y="2519685"/>
            <a:ext cx="4242197" cy="401489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877280" y="2519685"/>
            <a:ext cx="4243863" cy="4014894"/>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EE0BE25B-72C5-4B36-BB99-F67D800084CF}"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508180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46C49524-5669-4B5D-8062-47E7235A849A}"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856342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566CC0A0-1C21-4C46-8701-A723AE8DE41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390334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291253"/>
            <a:ext cx="3158729" cy="123952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80061" y="1625605"/>
            <a:ext cx="3158729" cy="4908974"/>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753803" y="291258"/>
            <a:ext cx="5367338" cy="624332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F0D000A9-6FD3-4BB6-A8DF-D5628CAC4B0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141175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650240"/>
            <a:ext cx="5760720" cy="557107"/>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20240" y="1954107"/>
            <a:ext cx="5760720" cy="422656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20240" y="1244576"/>
            <a:ext cx="5760720" cy="565709"/>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22EE2842-0CF6-444F-94B5-C04D56653C93}"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582951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88693C69-8CE5-4695-994B-3A2F4825DDCD}"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15874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8C5645-1168-437D-B5F5-88EEC3DE8F02}" type="datetimeFigureOut">
              <a:rPr lang="en-US"/>
              <a:pPr>
                <a:defRPr/>
              </a:pPr>
              <a:t>1/29/2016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A3BF92-5F4F-4D12-8947-B4CED8A66E7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2"/>
            <a:ext cx="2160270" cy="624162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0060" y="292952"/>
            <a:ext cx="6320790" cy="624162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A21E4358-B2C7-4831-9C8A-5A4095AAA2CA}"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103763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0060" y="1706883"/>
            <a:ext cx="864108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 y="4201166"/>
            <a:ext cx="864108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C2456-BCE9-48EF-A4C4-FC655E3C1D4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20713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006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8061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8061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A85781C-8C1F-47CD-BBC2-0CF3822ED0B1}"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048294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8061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8061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1542D2-617A-4BB6-8DAA-8D6B7FF10684}"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078833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006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5"/>
            <a:ext cx="4240530" cy="4827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A559C2-C713-4F88-BFBF-B14D3DE62F9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290173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80060" y="292947"/>
            <a:ext cx="864108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8006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80610" y="1706883"/>
            <a:ext cx="4240530" cy="23317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80610" y="4201166"/>
            <a:ext cx="4240530" cy="233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BD9852-A430-4487-9F66-6EDE787087F3}"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12216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C6573-D66C-46EC-8150-7D48642C2CCD}" type="datetimeFigureOut">
              <a:rPr lang="en-US"/>
              <a:pPr>
                <a:defRPr/>
              </a:pPr>
              <a:t>1/29/2016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8A8A5D-7FA9-460F-9531-23A5905932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11"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11" y="1530787"/>
            <a:ext cx="3158729" cy="5003801"/>
          </a:xfrm>
        </p:spPr>
        <p:txBody>
          <a:bodyPr/>
          <a:lstStyle>
            <a:lvl1pPr marL="0" indent="0">
              <a:buNone/>
              <a:defRPr sz="1500"/>
            </a:lvl1pPr>
            <a:lvl2pPr marL="481242" indent="0">
              <a:buNone/>
              <a:defRPr sz="1300"/>
            </a:lvl2pPr>
            <a:lvl3pPr marL="962484" indent="0">
              <a:buNone/>
              <a:defRPr sz="1100"/>
            </a:lvl3pPr>
            <a:lvl4pPr marL="1443720" indent="0">
              <a:buNone/>
              <a:defRPr sz="1000"/>
            </a:lvl4pPr>
            <a:lvl5pPr marL="1924972" indent="0">
              <a:buNone/>
              <a:defRPr sz="1000"/>
            </a:lvl5pPr>
            <a:lvl6pPr marL="2406216" indent="0">
              <a:buNone/>
              <a:defRPr sz="1000"/>
            </a:lvl6pPr>
            <a:lvl7pPr marL="2887451" indent="0">
              <a:buNone/>
              <a:defRPr sz="1000"/>
            </a:lvl7pPr>
            <a:lvl8pPr marL="3368703" indent="0">
              <a:buNone/>
              <a:defRPr sz="1000"/>
            </a:lvl8pPr>
            <a:lvl9pPr marL="384994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1F378-345D-4188-ABFD-A444D6FADA95}" type="datetimeFigureOut">
              <a:rPr lang="en-US"/>
              <a:pPr>
                <a:defRPr/>
              </a:pPr>
              <a:t>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20965-F7DF-4FED-BD47-12A3708D9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1242" indent="0">
              <a:buNone/>
              <a:defRPr sz="3000"/>
            </a:lvl2pPr>
            <a:lvl3pPr marL="962484" indent="0">
              <a:buNone/>
              <a:defRPr sz="2500"/>
            </a:lvl3pPr>
            <a:lvl4pPr marL="1443720" indent="0">
              <a:buNone/>
              <a:defRPr sz="2100"/>
            </a:lvl4pPr>
            <a:lvl5pPr marL="1924972" indent="0">
              <a:buNone/>
              <a:defRPr sz="2100"/>
            </a:lvl5pPr>
            <a:lvl6pPr marL="2406216" indent="0">
              <a:buNone/>
              <a:defRPr sz="2100"/>
            </a:lvl6pPr>
            <a:lvl7pPr marL="2887451" indent="0">
              <a:buNone/>
              <a:defRPr sz="2100"/>
            </a:lvl7pPr>
            <a:lvl8pPr marL="3368703" indent="0">
              <a:buNone/>
              <a:defRPr sz="2100"/>
            </a:lvl8pPr>
            <a:lvl9pPr marL="3849947"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1242" indent="0">
              <a:buNone/>
              <a:defRPr sz="1300"/>
            </a:lvl2pPr>
            <a:lvl3pPr marL="962484" indent="0">
              <a:buNone/>
              <a:defRPr sz="1100"/>
            </a:lvl3pPr>
            <a:lvl4pPr marL="1443720" indent="0">
              <a:buNone/>
              <a:defRPr sz="1000"/>
            </a:lvl4pPr>
            <a:lvl5pPr marL="1924972" indent="0">
              <a:buNone/>
              <a:defRPr sz="1000"/>
            </a:lvl5pPr>
            <a:lvl6pPr marL="2406216" indent="0">
              <a:buNone/>
              <a:defRPr sz="1000"/>
            </a:lvl6pPr>
            <a:lvl7pPr marL="2887451" indent="0">
              <a:buNone/>
              <a:defRPr sz="1000"/>
            </a:lvl7pPr>
            <a:lvl8pPr marL="3368703" indent="0">
              <a:buNone/>
              <a:defRPr sz="1000"/>
            </a:lvl8pPr>
            <a:lvl9pPr marL="384994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FDCA6-002C-4594-825C-34052DC477E6}" type="datetimeFigureOut">
              <a:rPr lang="en-US"/>
              <a:pPr>
                <a:defRPr/>
              </a:pPr>
              <a:t>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CF74E-72B5-4BF9-A1A2-5C7AF9A57A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79435" y="293689"/>
            <a:ext cx="8642351" cy="1219200"/>
          </a:xfrm>
          <a:prstGeom prst="rect">
            <a:avLst/>
          </a:prstGeom>
          <a:noFill/>
          <a:ln w="9525">
            <a:noFill/>
            <a:miter lim="800000"/>
            <a:headEnd/>
            <a:tailEnd/>
          </a:ln>
        </p:spPr>
        <p:txBody>
          <a:bodyPr vert="horz" wrap="square" lIns="96243" tIns="48124" rIns="96243" bIns="48124"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79435" y="1706609"/>
            <a:ext cx="8642351" cy="4827587"/>
          </a:xfrm>
          <a:prstGeom prst="rect">
            <a:avLst/>
          </a:prstGeom>
          <a:noFill/>
          <a:ln w="9525">
            <a:noFill/>
            <a:miter lim="800000"/>
            <a:headEnd/>
            <a:tailEnd/>
          </a:ln>
        </p:spPr>
        <p:txBody>
          <a:bodyPr vert="horz" wrap="square" lIns="96243" tIns="48124" rIns="96243" bIns="481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4" y="6780213"/>
            <a:ext cx="2241551" cy="388937"/>
          </a:xfrm>
          <a:prstGeom prst="rect">
            <a:avLst/>
          </a:prstGeom>
        </p:spPr>
        <p:txBody>
          <a:bodyPr vert="horz" lIns="96243" tIns="48124" rIns="96243" bIns="48124" rtlCol="0" anchor="ctr"/>
          <a:lstStyle>
            <a:lvl1pPr algn="l" defTabSz="962484" fontAlgn="auto">
              <a:spcBef>
                <a:spcPts val="0"/>
              </a:spcBef>
              <a:spcAft>
                <a:spcPts val="0"/>
              </a:spcAft>
              <a:defRPr sz="1300" smtClean="0">
                <a:solidFill>
                  <a:schemeClr val="tx1">
                    <a:tint val="75000"/>
                  </a:schemeClr>
                </a:solidFill>
                <a:latin typeface="+mn-lt"/>
                <a:cs typeface="+mn-cs"/>
              </a:defRPr>
            </a:lvl1pPr>
          </a:lstStyle>
          <a:p>
            <a:pPr>
              <a:defRPr/>
            </a:pPr>
            <a:fld id="{933B5AEA-9D42-414B-8F5D-1D8EEDD5E58F}" type="datetimeFigureOut">
              <a:rPr lang="en-US"/>
              <a:pPr>
                <a:defRPr/>
              </a:pPr>
              <a:t>1/29/2016</a:t>
            </a:fld>
            <a:endParaRPr lang="en-US"/>
          </a:p>
        </p:txBody>
      </p:sp>
      <p:sp>
        <p:nvSpPr>
          <p:cNvPr id="5" name="Footer Placeholder 4"/>
          <p:cNvSpPr>
            <a:spLocks noGrp="1"/>
          </p:cNvSpPr>
          <p:nvPr>
            <p:ph type="ftr" sz="quarter" idx="3"/>
          </p:nvPr>
        </p:nvSpPr>
        <p:spPr>
          <a:xfrm>
            <a:off x="3279785" y="6780213"/>
            <a:ext cx="3041651" cy="388937"/>
          </a:xfrm>
          <a:prstGeom prst="rect">
            <a:avLst/>
          </a:prstGeom>
        </p:spPr>
        <p:txBody>
          <a:bodyPr vert="horz" lIns="96243" tIns="48124" rIns="96243" bIns="48124" rtlCol="0" anchor="ctr"/>
          <a:lstStyle>
            <a:lvl1pPr algn="ctr" defTabSz="962484"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0235" y="6780213"/>
            <a:ext cx="2241551" cy="388937"/>
          </a:xfrm>
          <a:prstGeom prst="rect">
            <a:avLst/>
          </a:prstGeom>
        </p:spPr>
        <p:txBody>
          <a:bodyPr vert="horz" lIns="96243" tIns="48124" rIns="96243" bIns="48124" rtlCol="0" anchor="ctr"/>
          <a:lstStyle>
            <a:lvl1pPr algn="r" defTabSz="962484" fontAlgn="auto">
              <a:spcBef>
                <a:spcPts val="0"/>
              </a:spcBef>
              <a:spcAft>
                <a:spcPts val="0"/>
              </a:spcAft>
              <a:defRPr sz="1300" smtClean="0">
                <a:solidFill>
                  <a:schemeClr val="tx1">
                    <a:tint val="75000"/>
                  </a:schemeClr>
                </a:solidFill>
                <a:latin typeface="+mn-lt"/>
                <a:cs typeface="+mn-cs"/>
              </a:defRPr>
            </a:lvl1pPr>
          </a:lstStyle>
          <a:p>
            <a:pPr>
              <a:defRPr/>
            </a:pPr>
            <a:fld id="{518194FB-6EE1-4E47-9E6D-533A022690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1509" rtl="0" fontAlgn="base">
        <a:spcBef>
          <a:spcPct val="0"/>
        </a:spcBef>
        <a:spcAft>
          <a:spcPct val="0"/>
        </a:spcAft>
        <a:defRPr sz="4700" kern="1200">
          <a:solidFill>
            <a:schemeClr val="tx1"/>
          </a:solidFill>
          <a:latin typeface="+mj-lt"/>
          <a:ea typeface="+mj-ea"/>
          <a:cs typeface="+mj-cs"/>
        </a:defRPr>
      </a:lvl1pPr>
      <a:lvl2pPr algn="ctr" defTabSz="961509" rtl="0" fontAlgn="base">
        <a:spcBef>
          <a:spcPct val="0"/>
        </a:spcBef>
        <a:spcAft>
          <a:spcPct val="0"/>
        </a:spcAft>
        <a:defRPr sz="4700">
          <a:solidFill>
            <a:schemeClr val="tx1"/>
          </a:solidFill>
          <a:latin typeface="Calibri" pitchFamily="34" charset="0"/>
        </a:defRPr>
      </a:lvl2pPr>
      <a:lvl3pPr algn="ctr" defTabSz="961509" rtl="0" fontAlgn="base">
        <a:spcBef>
          <a:spcPct val="0"/>
        </a:spcBef>
        <a:spcAft>
          <a:spcPct val="0"/>
        </a:spcAft>
        <a:defRPr sz="4700">
          <a:solidFill>
            <a:schemeClr val="tx1"/>
          </a:solidFill>
          <a:latin typeface="Calibri" pitchFamily="34" charset="0"/>
        </a:defRPr>
      </a:lvl3pPr>
      <a:lvl4pPr algn="ctr" defTabSz="961509" rtl="0" fontAlgn="base">
        <a:spcBef>
          <a:spcPct val="0"/>
        </a:spcBef>
        <a:spcAft>
          <a:spcPct val="0"/>
        </a:spcAft>
        <a:defRPr sz="4700">
          <a:solidFill>
            <a:schemeClr val="tx1"/>
          </a:solidFill>
          <a:latin typeface="Calibri" pitchFamily="34" charset="0"/>
        </a:defRPr>
      </a:lvl4pPr>
      <a:lvl5pPr algn="ctr" defTabSz="961509" rtl="0" fontAlgn="base">
        <a:spcBef>
          <a:spcPct val="0"/>
        </a:spcBef>
        <a:spcAft>
          <a:spcPct val="0"/>
        </a:spcAft>
        <a:defRPr sz="4700">
          <a:solidFill>
            <a:schemeClr val="tx1"/>
          </a:solidFill>
          <a:latin typeface="Calibri" pitchFamily="34" charset="0"/>
        </a:defRPr>
      </a:lvl5pPr>
      <a:lvl6pPr marL="455454" algn="ctr" defTabSz="961509" rtl="0" fontAlgn="base">
        <a:spcBef>
          <a:spcPct val="0"/>
        </a:spcBef>
        <a:spcAft>
          <a:spcPct val="0"/>
        </a:spcAft>
        <a:defRPr sz="4700">
          <a:solidFill>
            <a:schemeClr val="tx1"/>
          </a:solidFill>
          <a:latin typeface="Calibri" pitchFamily="34" charset="0"/>
        </a:defRPr>
      </a:lvl6pPr>
      <a:lvl7pPr marL="910900" algn="ctr" defTabSz="961509" rtl="0" fontAlgn="base">
        <a:spcBef>
          <a:spcPct val="0"/>
        </a:spcBef>
        <a:spcAft>
          <a:spcPct val="0"/>
        </a:spcAft>
        <a:defRPr sz="4700">
          <a:solidFill>
            <a:schemeClr val="tx1"/>
          </a:solidFill>
          <a:latin typeface="Calibri" pitchFamily="34" charset="0"/>
        </a:defRPr>
      </a:lvl7pPr>
      <a:lvl8pPr marL="1366352" algn="ctr" defTabSz="961509" rtl="0" fontAlgn="base">
        <a:spcBef>
          <a:spcPct val="0"/>
        </a:spcBef>
        <a:spcAft>
          <a:spcPct val="0"/>
        </a:spcAft>
        <a:defRPr sz="4700">
          <a:solidFill>
            <a:schemeClr val="tx1"/>
          </a:solidFill>
          <a:latin typeface="Calibri" pitchFamily="34" charset="0"/>
        </a:defRPr>
      </a:lvl8pPr>
      <a:lvl9pPr marL="1821805" algn="ctr" defTabSz="961509" rtl="0" fontAlgn="base">
        <a:spcBef>
          <a:spcPct val="0"/>
        </a:spcBef>
        <a:spcAft>
          <a:spcPct val="0"/>
        </a:spcAft>
        <a:defRPr sz="4700">
          <a:solidFill>
            <a:schemeClr val="tx1"/>
          </a:solidFill>
          <a:latin typeface="Calibri" pitchFamily="34" charset="0"/>
        </a:defRPr>
      </a:lvl9pPr>
    </p:titleStyle>
    <p:bodyStyle>
      <a:lvl1pPr marL="360565" indent="-360565" algn="l" defTabSz="961509" rtl="0" fontAlgn="base">
        <a:spcBef>
          <a:spcPct val="20000"/>
        </a:spcBef>
        <a:spcAft>
          <a:spcPct val="0"/>
        </a:spcAft>
        <a:buFont typeface="Arial" charset="0"/>
        <a:buChar char="•"/>
        <a:defRPr sz="3400" kern="1200">
          <a:solidFill>
            <a:schemeClr val="tx1"/>
          </a:solidFill>
          <a:latin typeface="+mn-lt"/>
          <a:ea typeface="+mn-ea"/>
          <a:cs typeface="+mn-cs"/>
        </a:defRPr>
      </a:lvl1pPr>
      <a:lvl2pPr marL="781226" indent="-300473" algn="l" defTabSz="961509" rtl="0" fontAlgn="base">
        <a:spcBef>
          <a:spcPct val="20000"/>
        </a:spcBef>
        <a:spcAft>
          <a:spcPct val="0"/>
        </a:spcAft>
        <a:buFont typeface="Arial" charset="0"/>
        <a:buChar char="–"/>
        <a:defRPr sz="3000" kern="1200">
          <a:solidFill>
            <a:schemeClr val="tx1"/>
          </a:solidFill>
          <a:latin typeface="+mn-lt"/>
          <a:ea typeface="+mn-ea"/>
          <a:cs typeface="+mn-cs"/>
        </a:defRPr>
      </a:lvl2pPr>
      <a:lvl3pPr marL="1201884" indent="-240379" algn="l" defTabSz="961509" rtl="0" fontAlgn="base">
        <a:spcBef>
          <a:spcPct val="20000"/>
        </a:spcBef>
        <a:spcAft>
          <a:spcPct val="0"/>
        </a:spcAft>
        <a:buFont typeface="Arial" charset="0"/>
        <a:buChar char="•"/>
        <a:defRPr sz="2500" kern="1200">
          <a:solidFill>
            <a:schemeClr val="tx1"/>
          </a:solidFill>
          <a:latin typeface="+mn-lt"/>
          <a:ea typeface="+mn-ea"/>
          <a:cs typeface="+mn-cs"/>
        </a:defRPr>
      </a:lvl3pPr>
      <a:lvl4pPr marL="1684225" indent="-240379" algn="l" defTabSz="961509" rtl="0" fontAlgn="base">
        <a:spcBef>
          <a:spcPct val="20000"/>
        </a:spcBef>
        <a:spcAft>
          <a:spcPct val="0"/>
        </a:spcAft>
        <a:buFont typeface="Arial" charset="0"/>
        <a:buChar char="–"/>
        <a:defRPr sz="2100" kern="1200">
          <a:solidFill>
            <a:schemeClr val="tx1"/>
          </a:solidFill>
          <a:latin typeface="+mn-lt"/>
          <a:ea typeface="+mn-ea"/>
          <a:cs typeface="+mn-cs"/>
        </a:defRPr>
      </a:lvl4pPr>
      <a:lvl5pPr marL="2164974" indent="-240379" algn="l" defTabSz="961509" rtl="0" fontAlgn="base">
        <a:spcBef>
          <a:spcPct val="20000"/>
        </a:spcBef>
        <a:spcAft>
          <a:spcPct val="0"/>
        </a:spcAft>
        <a:buFont typeface="Arial" charset="0"/>
        <a:buChar char="»"/>
        <a:defRPr sz="2100" kern="1200">
          <a:solidFill>
            <a:schemeClr val="tx1"/>
          </a:solidFill>
          <a:latin typeface="+mn-lt"/>
          <a:ea typeface="+mn-ea"/>
          <a:cs typeface="+mn-cs"/>
        </a:defRPr>
      </a:lvl5pPr>
      <a:lvl6pPr marL="2646839"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8084"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9324"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0568"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2484" rtl="0" eaLnBrk="1" latinLnBrk="0" hangingPunct="1">
        <a:defRPr sz="1900" kern="1200">
          <a:solidFill>
            <a:schemeClr val="tx1"/>
          </a:solidFill>
          <a:latin typeface="+mn-lt"/>
          <a:ea typeface="+mn-ea"/>
          <a:cs typeface="+mn-cs"/>
        </a:defRPr>
      </a:lvl1pPr>
      <a:lvl2pPr marL="481242" algn="l" defTabSz="962484" rtl="0" eaLnBrk="1" latinLnBrk="0" hangingPunct="1">
        <a:defRPr sz="1900" kern="1200">
          <a:solidFill>
            <a:schemeClr val="tx1"/>
          </a:solidFill>
          <a:latin typeface="+mn-lt"/>
          <a:ea typeface="+mn-ea"/>
          <a:cs typeface="+mn-cs"/>
        </a:defRPr>
      </a:lvl2pPr>
      <a:lvl3pPr marL="962484" algn="l" defTabSz="962484" rtl="0" eaLnBrk="1" latinLnBrk="0" hangingPunct="1">
        <a:defRPr sz="1900" kern="1200">
          <a:solidFill>
            <a:schemeClr val="tx1"/>
          </a:solidFill>
          <a:latin typeface="+mn-lt"/>
          <a:ea typeface="+mn-ea"/>
          <a:cs typeface="+mn-cs"/>
        </a:defRPr>
      </a:lvl3pPr>
      <a:lvl4pPr marL="1443720" algn="l" defTabSz="962484" rtl="0" eaLnBrk="1" latinLnBrk="0" hangingPunct="1">
        <a:defRPr sz="1900" kern="1200">
          <a:solidFill>
            <a:schemeClr val="tx1"/>
          </a:solidFill>
          <a:latin typeface="+mn-lt"/>
          <a:ea typeface="+mn-ea"/>
          <a:cs typeface="+mn-cs"/>
        </a:defRPr>
      </a:lvl4pPr>
      <a:lvl5pPr marL="1924972" algn="l" defTabSz="962484" rtl="0" eaLnBrk="1" latinLnBrk="0" hangingPunct="1">
        <a:defRPr sz="1900" kern="1200">
          <a:solidFill>
            <a:schemeClr val="tx1"/>
          </a:solidFill>
          <a:latin typeface="+mn-lt"/>
          <a:ea typeface="+mn-ea"/>
          <a:cs typeface="+mn-cs"/>
        </a:defRPr>
      </a:lvl5pPr>
      <a:lvl6pPr marL="2406216" algn="l" defTabSz="962484" rtl="0" eaLnBrk="1" latinLnBrk="0" hangingPunct="1">
        <a:defRPr sz="1900" kern="1200">
          <a:solidFill>
            <a:schemeClr val="tx1"/>
          </a:solidFill>
          <a:latin typeface="+mn-lt"/>
          <a:ea typeface="+mn-ea"/>
          <a:cs typeface="+mn-cs"/>
        </a:defRPr>
      </a:lvl6pPr>
      <a:lvl7pPr marL="2887451" algn="l" defTabSz="962484" rtl="0" eaLnBrk="1" latinLnBrk="0" hangingPunct="1">
        <a:defRPr sz="1900" kern="1200">
          <a:solidFill>
            <a:schemeClr val="tx1"/>
          </a:solidFill>
          <a:latin typeface="+mn-lt"/>
          <a:ea typeface="+mn-ea"/>
          <a:cs typeface="+mn-cs"/>
        </a:defRPr>
      </a:lvl7pPr>
      <a:lvl8pPr marL="3368703" algn="l" defTabSz="962484" rtl="0" eaLnBrk="1" latinLnBrk="0" hangingPunct="1">
        <a:defRPr sz="1900" kern="1200">
          <a:solidFill>
            <a:schemeClr val="tx1"/>
          </a:solidFill>
          <a:latin typeface="+mn-lt"/>
          <a:ea typeface="+mn-ea"/>
          <a:cs typeface="+mn-cs"/>
        </a:defRPr>
      </a:lvl8pPr>
      <a:lvl9pPr marL="3849947" algn="l" defTabSz="96248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44" tIns="48322" rIns="96644" bIns="483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44" tIns="48322" rIns="96644"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09"/>
            <a:ext cx="2240280" cy="389467"/>
          </a:xfrm>
          <a:prstGeom prst="rect">
            <a:avLst/>
          </a:prstGeom>
        </p:spPr>
        <p:txBody>
          <a:bodyPr vert="horz" lIns="96644" tIns="48322" rIns="96644" bIns="48322" rtlCol="0" anchor="ctr"/>
          <a:lstStyle>
            <a:lvl1pPr algn="l">
              <a:defRPr sz="1300">
                <a:solidFill>
                  <a:schemeClr val="tx1">
                    <a:tint val="75000"/>
                  </a:schemeClr>
                </a:solidFill>
              </a:defRPr>
            </a:lvl1pPr>
          </a:lstStyle>
          <a:p>
            <a:pPr defTabSz="966440" fontAlgn="auto">
              <a:spcBef>
                <a:spcPts val="0"/>
              </a:spcBef>
              <a:spcAft>
                <a:spcPts val="0"/>
              </a:spcAft>
            </a:pPr>
            <a:fld id="{80A9B2DB-042D-4C89-8533-74974C3F26A0}" type="datetimeFigureOut">
              <a:rPr lang="en-US" smtClean="0">
                <a:solidFill>
                  <a:prstClr val="black">
                    <a:tint val="75000"/>
                  </a:prstClr>
                </a:solidFill>
                <a:latin typeface="Calibri"/>
                <a:cs typeface="+mn-cs"/>
              </a:rPr>
              <a:pPr defTabSz="966440" fontAlgn="auto">
                <a:spcBef>
                  <a:spcPts val="0"/>
                </a:spcBef>
                <a:spcAft>
                  <a:spcPts val="0"/>
                </a:spcAft>
              </a:pPr>
              <a:t>1/29/2016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280410" y="6780109"/>
            <a:ext cx="3040380" cy="389467"/>
          </a:xfrm>
          <a:prstGeom prst="rect">
            <a:avLst/>
          </a:prstGeom>
        </p:spPr>
        <p:txBody>
          <a:bodyPr vert="horz" lIns="96644" tIns="48322" rIns="96644" bIns="48322" rtlCol="0" anchor="ctr"/>
          <a:lstStyle>
            <a:lvl1pPr algn="ctr">
              <a:defRPr sz="1300">
                <a:solidFill>
                  <a:schemeClr val="tx1">
                    <a:tint val="75000"/>
                  </a:schemeClr>
                </a:solidFill>
              </a:defRPr>
            </a:lvl1pPr>
          </a:lstStyle>
          <a:p>
            <a:pPr defTabSz="96644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880860" y="6780109"/>
            <a:ext cx="2240280" cy="389467"/>
          </a:xfrm>
          <a:prstGeom prst="rect">
            <a:avLst/>
          </a:prstGeom>
        </p:spPr>
        <p:txBody>
          <a:bodyPr vert="horz" lIns="96644" tIns="48322" rIns="96644" bIns="48322" rtlCol="0" anchor="ctr"/>
          <a:lstStyle>
            <a:lvl1pPr algn="r">
              <a:defRPr sz="1300">
                <a:solidFill>
                  <a:schemeClr val="tx1">
                    <a:tint val="75000"/>
                  </a:schemeClr>
                </a:solidFill>
              </a:defRPr>
            </a:lvl1pPr>
          </a:lstStyle>
          <a:p>
            <a:pPr defTabSz="966440" fontAlgn="auto">
              <a:spcBef>
                <a:spcPts val="0"/>
              </a:spcBef>
              <a:spcAft>
                <a:spcPts val="0"/>
              </a:spcAft>
            </a:pPr>
            <a:fld id="{B2E7180D-885A-4CEB-A91F-EC1BBF1D6305}" type="slidenum">
              <a:rPr lang="en-US" smtClean="0">
                <a:solidFill>
                  <a:prstClr val="black">
                    <a:tint val="75000"/>
                  </a:prstClr>
                </a:solidFill>
                <a:latin typeface="Calibri"/>
                <a:cs typeface="+mn-cs"/>
              </a:rPr>
              <a:pPr defTabSz="96644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58643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66440" rtl="0" eaLnBrk="1" latinLnBrk="0" hangingPunct="1">
        <a:spcBef>
          <a:spcPct val="0"/>
        </a:spcBef>
        <a:buNone/>
        <a:defRPr sz="4700" kern="1200">
          <a:solidFill>
            <a:schemeClr val="tx1"/>
          </a:solidFill>
          <a:latin typeface="+mj-lt"/>
          <a:ea typeface="+mj-ea"/>
          <a:cs typeface="+mj-cs"/>
        </a:defRPr>
      </a:lvl1pPr>
    </p:titleStyle>
    <p:bodyStyle>
      <a:lvl1pPr marL="362416" indent="-362416" algn="l" defTabSz="96644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232" indent="-302012" algn="l" defTabSz="96644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050" indent="-241611" algn="l" defTabSz="96644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269" indent="-241611" algn="l" defTabSz="966440"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491" indent="-241611" algn="l" defTabSz="966440"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7710" indent="-241611" algn="l" defTabSz="96644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0931" indent="-241611" algn="l" defTabSz="96644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150" indent="-241611" algn="l" defTabSz="96644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7369" indent="-241611" algn="l" defTabSz="96644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440" rtl="0" eaLnBrk="1" latinLnBrk="0" hangingPunct="1">
        <a:defRPr sz="1900" kern="1200">
          <a:solidFill>
            <a:schemeClr val="tx1"/>
          </a:solidFill>
          <a:latin typeface="+mn-lt"/>
          <a:ea typeface="+mn-ea"/>
          <a:cs typeface="+mn-cs"/>
        </a:defRPr>
      </a:lvl1pPr>
      <a:lvl2pPr marL="483219" algn="l" defTabSz="966440" rtl="0" eaLnBrk="1" latinLnBrk="0" hangingPunct="1">
        <a:defRPr sz="1900" kern="1200">
          <a:solidFill>
            <a:schemeClr val="tx1"/>
          </a:solidFill>
          <a:latin typeface="+mn-lt"/>
          <a:ea typeface="+mn-ea"/>
          <a:cs typeface="+mn-cs"/>
        </a:defRPr>
      </a:lvl2pPr>
      <a:lvl3pPr marL="966440" algn="l" defTabSz="966440" rtl="0" eaLnBrk="1" latinLnBrk="0" hangingPunct="1">
        <a:defRPr sz="1900" kern="1200">
          <a:solidFill>
            <a:schemeClr val="tx1"/>
          </a:solidFill>
          <a:latin typeface="+mn-lt"/>
          <a:ea typeface="+mn-ea"/>
          <a:cs typeface="+mn-cs"/>
        </a:defRPr>
      </a:lvl3pPr>
      <a:lvl4pPr marL="1449658" algn="l" defTabSz="966440" rtl="0" eaLnBrk="1" latinLnBrk="0" hangingPunct="1">
        <a:defRPr sz="1900" kern="1200">
          <a:solidFill>
            <a:schemeClr val="tx1"/>
          </a:solidFill>
          <a:latin typeface="+mn-lt"/>
          <a:ea typeface="+mn-ea"/>
          <a:cs typeface="+mn-cs"/>
        </a:defRPr>
      </a:lvl4pPr>
      <a:lvl5pPr marL="1932880" algn="l" defTabSz="966440" rtl="0" eaLnBrk="1" latinLnBrk="0" hangingPunct="1">
        <a:defRPr sz="1900" kern="1200">
          <a:solidFill>
            <a:schemeClr val="tx1"/>
          </a:solidFill>
          <a:latin typeface="+mn-lt"/>
          <a:ea typeface="+mn-ea"/>
          <a:cs typeface="+mn-cs"/>
        </a:defRPr>
      </a:lvl5pPr>
      <a:lvl6pPr marL="2416100" algn="l" defTabSz="966440" rtl="0" eaLnBrk="1" latinLnBrk="0" hangingPunct="1">
        <a:defRPr sz="1900" kern="1200">
          <a:solidFill>
            <a:schemeClr val="tx1"/>
          </a:solidFill>
          <a:latin typeface="+mn-lt"/>
          <a:ea typeface="+mn-ea"/>
          <a:cs typeface="+mn-cs"/>
        </a:defRPr>
      </a:lvl6pPr>
      <a:lvl7pPr marL="2899321" algn="l" defTabSz="966440" rtl="0" eaLnBrk="1" latinLnBrk="0" hangingPunct="1">
        <a:defRPr sz="1900" kern="1200">
          <a:solidFill>
            <a:schemeClr val="tx1"/>
          </a:solidFill>
          <a:latin typeface="+mn-lt"/>
          <a:ea typeface="+mn-ea"/>
          <a:cs typeface="+mn-cs"/>
        </a:defRPr>
      </a:lvl7pPr>
      <a:lvl8pPr marL="3382540" algn="l" defTabSz="966440" rtl="0" eaLnBrk="1" latinLnBrk="0" hangingPunct="1">
        <a:defRPr sz="1900" kern="1200">
          <a:solidFill>
            <a:schemeClr val="tx1"/>
          </a:solidFill>
          <a:latin typeface="+mn-lt"/>
          <a:ea typeface="+mn-ea"/>
          <a:cs typeface="+mn-cs"/>
        </a:defRPr>
      </a:lvl8pPr>
      <a:lvl9pPr marL="3865760" algn="l" defTabSz="96644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53" tIns="48326" rIns="96653" bIns="483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53" tIns="48326" rIns="96653"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08"/>
            <a:ext cx="2240280" cy="389467"/>
          </a:xfrm>
          <a:prstGeom prst="rect">
            <a:avLst/>
          </a:prstGeom>
        </p:spPr>
        <p:txBody>
          <a:bodyPr vert="horz" lIns="96653" tIns="48326" rIns="96653" bIns="48326" rtlCol="0" anchor="ctr"/>
          <a:lstStyle>
            <a:lvl1pPr algn="l">
              <a:defRPr sz="1300">
                <a:solidFill>
                  <a:schemeClr val="tx1">
                    <a:tint val="75000"/>
                  </a:schemeClr>
                </a:solidFill>
              </a:defRPr>
            </a:lvl1pPr>
          </a:lstStyle>
          <a:p>
            <a:pPr defTabSz="966526" fontAlgn="auto">
              <a:spcBef>
                <a:spcPts val="0"/>
              </a:spcBef>
              <a:spcAft>
                <a:spcPts val="0"/>
              </a:spcAft>
            </a:pPr>
            <a:fld id="{64D800BE-E747-41A2-88CF-43AC3F0CC69B}" type="datetimeFigureOut">
              <a:rPr lang="en-US" smtClean="0">
                <a:solidFill>
                  <a:prstClr val="black">
                    <a:tint val="75000"/>
                  </a:prstClr>
                </a:solidFill>
                <a:latin typeface="Calibri"/>
                <a:cs typeface="+mn-cs"/>
              </a:rPr>
              <a:pPr defTabSz="966526" fontAlgn="auto">
                <a:spcBef>
                  <a:spcPts val="0"/>
                </a:spcBef>
                <a:spcAft>
                  <a:spcPts val="0"/>
                </a:spcAft>
              </a:pPr>
              <a:t>1/29/2016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280410" y="6780108"/>
            <a:ext cx="3040380" cy="389467"/>
          </a:xfrm>
          <a:prstGeom prst="rect">
            <a:avLst/>
          </a:prstGeom>
        </p:spPr>
        <p:txBody>
          <a:bodyPr vert="horz" lIns="96653" tIns="48326" rIns="96653" bIns="48326" rtlCol="0" anchor="ctr"/>
          <a:lstStyle>
            <a:lvl1pPr algn="ctr">
              <a:defRPr sz="1300">
                <a:solidFill>
                  <a:schemeClr val="tx1">
                    <a:tint val="75000"/>
                  </a:schemeClr>
                </a:solidFill>
              </a:defRPr>
            </a:lvl1pPr>
          </a:lstStyle>
          <a:p>
            <a:pPr defTabSz="966526"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880860" y="6780108"/>
            <a:ext cx="2240280" cy="389467"/>
          </a:xfrm>
          <a:prstGeom prst="rect">
            <a:avLst/>
          </a:prstGeom>
        </p:spPr>
        <p:txBody>
          <a:bodyPr vert="horz" lIns="96653" tIns="48326" rIns="96653" bIns="48326" rtlCol="0" anchor="ctr"/>
          <a:lstStyle>
            <a:lvl1pPr algn="r">
              <a:defRPr sz="1300">
                <a:solidFill>
                  <a:schemeClr val="tx1">
                    <a:tint val="75000"/>
                  </a:schemeClr>
                </a:solidFill>
              </a:defRPr>
            </a:lvl1pPr>
          </a:lstStyle>
          <a:p>
            <a:pPr defTabSz="966526" fontAlgn="auto">
              <a:spcBef>
                <a:spcPts val="0"/>
              </a:spcBef>
              <a:spcAft>
                <a:spcPts val="0"/>
              </a:spcAft>
            </a:pPr>
            <a:fld id="{3CAFCAF7-ED2A-4E99-8C1A-81D2457136CC}" type="slidenum">
              <a:rPr lang="en-US" smtClean="0">
                <a:solidFill>
                  <a:prstClr val="black">
                    <a:tint val="75000"/>
                  </a:prstClr>
                </a:solidFill>
                <a:latin typeface="Calibri"/>
                <a:cs typeface="+mn-cs"/>
              </a:rPr>
              <a:pPr defTabSz="966526"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32608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66526" rtl="0" eaLnBrk="1" latinLnBrk="0" hangingPunct="1">
        <a:spcBef>
          <a:spcPct val="0"/>
        </a:spcBef>
        <a:buNone/>
        <a:defRPr sz="4700" kern="1200">
          <a:solidFill>
            <a:schemeClr val="tx1"/>
          </a:solidFill>
          <a:latin typeface="+mj-lt"/>
          <a:ea typeface="+mj-ea"/>
          <a:cs typeface="+mj-cs"/>
        </a:defRPr>
      </a:lvl1pPr>
    </p:titleStyle>
    <p:bodyStyle>
      <a:lvl1pPr marL="362448" indent="-362448" algn="l" defTabSz="96652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5302" indent="-302039" algn="l" defTabSz="96652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8157" indent="-241632" algn="l" defTabSz="96652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1420" indent="-241632" algn="l" defTabSz="9665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4684" indent="-241632" algn="l" defTabSz="9665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7947" indent="-241632" algn="l" defTabSz="9665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1210" indent="-241632" algn="l" defTabSz="9665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4473" indent="-241632" algn="l" defTabSz="9665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7736" indent="-241632" algn="l" defTabSz="96652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526" rtl="0" eaLnBrk="1" latinLnBrk="0" hangingPunct="1">
        <a:defRPr sz="1900" kern="1200">
          <a:solidFill>
            <a:schemeClr val="tx1"/>
          </a:solidFill>
          <a:latin typeface="+mn-lt"/>
          <a:ea typeface="+mn-ea"/>
          <a:cs typeface="+mn-cs"/>
        </a:defRPr>
      </a:lvl1pPr>
      <a:lvl2pPr marL="483263" algn="l" defTabSz="966526" rtl="0" eaLnBrk="1" latinLnBrk="0" hangingPunct="1">
        <a:defRPr sz="1900" kern="1200">
          <a:solidFill>
            <a:schemeClr val="tx1"/>
          </a:solidFill>
          <a:latin typeface="+mn-lt"/>
          <a:ea typeface="+mn-ea"/>
          <a:cs typeface="+mn-cs"/>
        </a:defRPr>
      </a:lvl2pPr>
      <a:lvl3pPr marL="966526" algn="l" defTabSz="966526" rtl="0" eaLnBrk="1" latinLnBrk="0" hangingPunct="1">
        <a:defRPr sz="1900" kern="1200">
          <a:solidFill>
            <a:schemeClr val="tx1"/>
          </a:solidFill>
          <a:latin typeface="+mn-lt"/>
          <a:ea typeface="+mn-ea"/>
          <a:cs typeface="+mn-cs"/>
        </a:defRPr>
      </a:lvl3pPr>
      <a:lvl4pPr marL="1449788" algn="l" defTabSz="966526" rtl="0" eaLnBrk="1" latinLnBrk="0" hangingPunct="1">
        <a:defRPr sz="1900" kern="1200">
          <a:solidFill>
            <a:schemeClr val="tx1"/>
          </a:solidFill>
          <a:latin typeface="+mn-lt"/>
          <a:ea typeface="+mn-ea"/>
          <a:cs typeface="+mn-cs"/>
        </a:defRPr>
      </a:lvl4pPr>
      <a:lvl5pPr marL="1933052" algn="l" defTabSz="966526" rtl="0" eaLnBrk="1" latinLnBrk="0" hangingPunct="1">
        <a:defRPr sz="1900" kern="1200">
          <a:solidFill>
            <a:schemeClr val="tx1"/>
          </a:solidFill>
          <a:latin typeface="+mn-lt"/>
          <a:ea typeface="+mn-ea"/>
          <a:cs typeface="+mn-cs"/>
        </a:defRPr>
      </a:lvl5pPr>
      <a:lvl6pPr marL="2416316" algn="l" defTabSz="966526" rtl="0" eaLnBrk="1" latinLnBrk="0" hangingPunct="1">
        <a:defRPr sz="1900" kern="1200">
          <a:solidFill>
            <a:schemeClr val="tx1"/>
          </a:solidFill>
          <a:latin typeface="+mn-lt"/>
          <a:ea typeface="+mn-ea"/>
          <a:cs typeface="+mn-cs"/>
        </a:defRPr>
      </a:lvl6pPr>
      <a:lvl7pPr marL="2899579" algn="l" defTabSz="966526" rtl="0" eaLnBrk="1" latinLnBrk="0" hangingPunct="1">
        <a:defRPr sz="1900" kern="1200">
          <a:solidFill>
            <a:schemeClr val="tx1"/>
          </a:solidFill>
          <a:latin typeface="+mn-lt"/>
          <a:ea typeface="+mn-ea"/>
          <a:cs typeface="+mn-cs"/>
        </a:defRPr>
      </a:lvl7pPr>
      <a:lvl8pPr marL="3382842" algn="l" defTabSz="966526" rtl="0" eaLnBrk="1" latinLnBrk="0" hangingPunct="1">
        <a:defRPr sz="1900" kern="1200">
          <a:solidFill>
            <a:schemeClr val="tx1"/>
          </a:solidFill>
          <a:latin typeface="+mn-lt"/>
          <a:ea typeface="+mn-ea"/>
          <a:cs typeface="+mn-cs"/>
        </a:defRPr>
      </a:lvl8pPr>
      <a:lvl9pPr marL="3866104" algn="l" defTabSz="96652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80060" y="292947"/>
            <a:ext cx="8641080" cy="1219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80060" y="1706880"/>
            <a:ext cx="8641080" cy="502310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80060" y="6844458"/>
            <a:ext cx="2240280" cy="389467"/>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defRPr/>
            </a:pPr>
            <a:endParaRPr lang="en-US">
              <a:solidFill>
                <a:prstClr val="white">
                  <a:shade val="50000"/>
                </a:prstClr>
              </a:solidFill>
              <a:latin typeface="Times New Roman" pitchFamily="18" charset="0"/>
            </a:endParaRPr>
          </a:p>
        </p:txBody>
      </p:sp>
      <p:sp>
        <p:nvSpPr>
          <p:cNvPr id="3" name="Footer Placeholder 2"/>
          <p:cNvSpPr>
            <a:spLocks noGrp="1"/>
          </p:cNvSpPr>
          <p:nvPr>
            <p:ph type="ftr" sz="quarter" idx="3"/>
          </p:nvPr>
        </p:nvSpPr>
        <p:spPr>
          <a:xfrm>
            <a:off x="3280410" y="6844458"/>
            <a:ext cx="3040380" cy="389467"/>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defRPr/>
            </a:pPr>
            <a:endParaRPr lang="en-US">
              <a:solidFill>
                <a:prstClr val="white">
                  <a:shade val="50000"/>
                </a:prstClr>
              </a:solidFill>
              <a:latin typeface="Times New Roman" pitchFamily="18" charset="0"/>
            </a:endParaRPr>
          </a:p>
        </p:txBody>
      </p:sp>
      <p:sp>
        <p:nvSpPr>
          <p:cNvPr id="23" name="Slide Number Placeholder 22"/>
          <p:cNvSpPr>
            <a:spLocks noGrp="1"/>
          </p:cNvSpPr>
          <p:nvPr>
            <p:ph type="sldNum" sz="quarter" idx="4"/>
          </p:nvPr>
        </p:nvSpPr>
        <p:spPr>
          <a:xfrm>
            <a:off x="8321040" y="6844458"/>
            <a:ext cx="800100" cy="389467"/>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defRPr/>
            </a:pPr>
            <a:fld id="{EC58BEB6-ED12-446D-8471-9231718E4EDF}" type="slidenum">
              <a:rPr lang="en-US" smtClean="0">
                <a:solidFill>
                  <a:prstClr val="white">
                    <a:shade val="50000"/>
                  </a:prstClr>
                </a:solidFill>
                <a:latin typeface="Times New Roman" pitchFamily="18" charset="0"/>
              </a:rPr>
              <a:pPr defTabSz="914400">
                <a:defRPr/>
              </a:pPr>
              <a:t>‹#›</a:t>
            </a:fld>
            <a:endParaRPr lang="en-US">
              <a:solidFill>
                <a:prstClr val="white">
                  <a:shade val="50000"/>
                </a:prstClr>
              </a:solidFill>
              <a:latin typeface="Times New Roman" pitchFamily="18" charset="0"/>
            </a:endParaRPr>
          </a:p>
        </p:txBody>
      </p:sp>
    </p:spTree>
    <p:extLst>
      <p:ext uri="{BB962C8B-B14F-4D97-AF65-F5344CB8AC3E}">
        <p14:creationId xmlns:p14="http://schemas.microsoft.com/office/powerpoint/2010/main" val="21796743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80060" y="292947"/>
            <a:ext cx="8641080" cy="1219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80060" y="1706880"/>
            <a:ext cx="8641080" cy="502310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80060" y="6844458"/>
            <a:ext cx="2240280" cy="389467"/>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fontAlgn="auto">
              <a:spcBef>
                <a:spcPts val="0"/>
              </a:spcBef>
              <a:spcAft>
                <a:spcPts val="0"/>
              </a:spcAft>
              <a:defRPr/>
            </a:pPr>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280410" y="6844458"/>
            <a:ext cx="3040380" cy="389467"/>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fontAlgn="auto">
              <a:spcBef>
                <a:spcPts val="0"/>
              </a:spcBef>
              <a:spcAft>
                <a:spcPts val="0"/>
              </a:spcAft>
              <a:defRPr/>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8321040" y="6844458"/>
            <a:ext cx="800100" cy="389467"/>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fontAlgn="auto">
              <a:spcBef>
                <a:spcPts val="0"/>
              </a:spcBef>
              <a:spcAft>
                <a:spcPts val="0"/>
              </a:spcAft>
              <a:defRPr/>
            </a:pPr>
            <a:fld id="{EC58BEB6-ED12-446D-8471-9231718E4EDF}" type="slidenum">
              <a:rPr lang="en-US" smtClean="0">
                <a:solidFill>
                  <a:prstClr val="white">
                    <a:shade val="50000"/>
                  </a:prstClr>
                </a:solidFill>
                <a:latin typeface="Book Antiqua"/>
              </a:rPr>
              <a:pPr defTabSz="914400" fontAlgn="auto">
                <a:spcBef>
                  <a:spcPts val="0"/>
                </a:spcBef>
                <a:spcAft>
                  <a:spcPts val="0"/>
                </a:spcAft>
                <a:defRPr/>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335011558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Microsoft_Excel_97-2003_Worksheet3.xls"/><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Microsoft_Excel_97-2003_Worksheet4.xls"/><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Microsoft_Excel_97-2003_Worksheet5.xls"/><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78394" y="24384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400050" y="6807365"/>
            <a:ext cx="8801100" cy="403013"/>
          </a:xfrm>
          <a:prstGeom prst="rect">
            <a:avLst/>
          </a:prstGeom>
          <a:noFill/>
          <a:ln w="9525">
            <a:noFill/>
            <a:miter lim="800000"/>
            <a:headEnd/>
            <a:tailEnd/>
          </a:ln>
        </p:spPr>
      </p:pic>
      <p:grpSp>
        <p:nvGrpSpPr>
          <p:cNvPr id="2" name="Group 11"/>
          <p:cNvGrpSpPr>
            <a:grpSpLocks/>
          </p:cNvGrpSpPr>
          <p:nvPr/>
        </p:nvGrpSpPr>
        <p:grpSpPr bwMode="auto">
          <a:xfrm>
            <a:off x="3920490" y="6764025"/>
            <a:ext cx="5360670" cy="4064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pPr defTabSz="965838"/>
              <a:r>
                <a:rPr lang="en-US" sz="1300">
                  <a:solidFill>
                    <a:prstClr val="white"/>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defTabSz="965838"/>
              <a:r>
                <a:rPr lang="en-US" sz="1300" dirty="0">
                  <a:solidFill>
                    <a:prstClr val="white"/>
                  </a:solidFill>
                  <a:latin typeface="Verdana" pitchFamily="34" charset="0"/>
                </a:rPr>
                <a:t>  &gt; community &gt; commonwealth </a:t>
              </a:r>
            </a:p>
          </p:txBody>
        </p:sp>
      </p:grpSp>
      <p:sp>
        <p:nvSpPr>
          <p:cNvPr id="2054" name="Rectangle 2"/>
          <p:cNvSpPr>
            <a:spLocks noChangeArrowheads="1"/>
          </p:cNvSpPr>
          <p:nvPr/>
        </p:nvSpPr>
        <p:spPr bwMode="auto">
          <a:xfrm>
            <a:off x="400050" y="2311411"/>
            <a:ext cx="8721090" cy="590973"/>
          </a:xfrm>
          <a:prstGeom prst="rect">
            <a:avLst/>
          </a:prstGeom>
          <a:noFill/>
          <a:ln w="9525">
            <a:noFill/>
            <a:miter lim="800000"/>
            <a:headEnd/>
            <a:tailEnd/>
          </a:ln>
        </p:spPr>
        <p:txBody>
          <a:bodyPr lIns="96582" tIns="48291" rIns="96582" bIns="48291">
            <a:spAutoFit/>
          </a:bodyPr>
          <a:lstStyle/>
          <a:p>
            <a:pPr algn="ctr" defTabSz="965838"/>
            <a:endParaRPr lang="en-US" sz="3200" b="1">
              <a:solidFill>
                <a:prstClr val="black"/>
              </a:solidFill>
              <a:latin typeface="Calibri"/>
            </a:endParaRPr>
          </a:p>
        </p:txBody>
      </p:sp>
      <p:sp>
        <p:nvSpPr>
          <p:cNvPr id="2055"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82" tIns="48291" rIns="96582" bIns="48291">
            <a:spAutoFit/>
          </a:bodyPr>
          <a:lstStyle/>
          <a:p>
            <a:pPr defTabSz="965838"/>
            <a:endParaRPr lang="en-US">
              <a:solidFill>
                <a:prstClr val="black"/>
              </a:solidFill>
              <a:latin typeface="Calibri"/>
            </a:endParaRPr>
          </a:p>
        </p:txBody>
      </p:sp>
      <p:sp>
        <p:nvSpPr>
          <p:cNvPr id="2056" name="Rectangle 5"/>
          <p:cNvSpPr>
            <a:spLocks noGrp="1" noChangeArrowheads="1"/>
          </p:cNvSpPr>
          <p:nvPr>
            <p:ph type="ctrTitle"/>
          </p:nvPr>
        </p:nvSpPr>
        <p:spPr>
          <a:xfrm>
            <a:off x="480060" y="304800"/>
            <a:ext cx="6080760" cy="426720"/>
          </a:xfrm>
          <a:noFill/>
        </p:spPr>
        <p:txBody>
          <a:bodyPr>
            <a:spAutoFit/>
          </a:bodyPr>
          <a:lstStyle/>
          <a:p>
            <a:r>
              <a:rPr lang="en-US" sz="2100" b="1" dirty="0">
                <a:solidFill>
                  <a:schemeClr val="bg1"/>
                </a:solidFill>
              </a:rPr>
              <a:t>UNIT MOBILIZATIONS / TOTAL DEPLOYMENTS</a:t>
            </a:r>
          </a:p>
        </p:txBody>
      </p:sp>
      <p:sp>
        <p:nvSpPr>
          <p:cNvPr id="2058" name="Text Box 15"/>
          <p:cNvSpPr txBox="1">
            <a:spLocks noChangeArrowheads="1"/>
          </p:cNvSpPr>
          <p:nvPr/>
        </p:nvSpPr>
        <p:spPr bwMode="auto">
          <a:xfrm>
            <a:off x="400050" y="6800355"/>
            <a:ext cx="2160270" cy="360681"/>
          </a:xfrm>
          <a:prstGeom prst="rect">
            <a:avLst/>
          </a:prstGeom>
          <a:noFill/>
          <a:ln w="9525">
            <a:noFill/>
            <a:miter lim="800000"/>
            <a:headEnd/>
            <a:tailEnd/>
          </a:ln>
        </p:spPr>
        <p:txBody>
          <a:bodyPr lIns="96582" tIns="48291" rIns="96582" bIns="48291" anchor="ctr">
            <a:spAutoFit/>
          </a:bodyPr>
          <a:lstStyle/>
          <a:p>
            <a:pPr defTabSz="965838" eaLnBrk="0" hangingPunct="0">
              <a:spcBef>
                <a:spcPct val="50000"/>
              </a:spcBef>
              <a:defRPr/>
            </a:pPr>
            <a:r>
              <a:rPr lang="en-US" sz="1700" dirty="0">
                <a:solidFill>
                  <a:prstClr val="white"/>
                </a:solidFill>
                <a:latin typeface="Calibri"/>
              </a:rPr>
              <a:t>  As of 29JAN16</a:t>
            </a:r>
          </a:p>
        </p:txBody>
      </p:sp>
      <p:graphicFrame>
        <p:nvGraphicFramePr>
          <p:cNvPr id="15" name="Object 32"/>
          <p:cNvGraphicFramePr>
            <a:graphicFrameLocks noChangeAspect="1"/>
          </p:cNvGraphicFramePr>
          <p:nvPr>
            <p:extLst>
              <p:ext uri="{D42A27DB-BD31-4B8C-83A1-F6EECF244321}">
                <p14:modId xmlns:p14="http://schemas.microsoft.com/office/powerpoint/2010/main" val="1302323996"/>
              </p:ext>
            </p:extLst>
          </p:nvPr>
        </p:nvGraphicFramePr>
        <p:xfrm>
          <a:off x="1057275" y="965200"/>
          <a:ext cx="7227888" cy="4679950"/>
        </p:xfrm>
        <a:graphic>
          <a:graphicData uri="http://schemas.openxmlformats.org/presentationml/2006/ole">
            <mc:AlternateContent xmlns:mc="http://schemas.openxmlformats.org/markup-compatibility/2006">
              <mc:Choice xmlns:v="urn:schemas-microsoft-com:vml" Requires="v">
                <p:oleObj spid="_x0000_s36871" name="Worksheet" r:id="rId6" imgW="10163294" imgH="6895997" progId="Excel.Sheet.12">
                  <p:embed/>
                </p:oleObj>
              </mc:Choice>
              <mc:Fallback>
                <p:oleObj name="Worksheet" r:id="rId6" imgW="10163294" imgH="6895997" progId="Excel.Sheet.12">
                  <p:embed/>
                  <p:pic>
                    <p:nvPicPr>
                      <p:cNvPr id="0" name=""/>
                      <p:cNvPicPr>
                        <a:picLocks noChangeAspect="1" noChangeArrowheads="1"/>
                      </p:cNvPicPr>
                      <p:nvPr/>
                    </p:nvPicPr>
                    <p:blipFill>
                      <a:blip r:embed="rId7"/>
                      <a:srcRect/>
                      <a:stretch>
                        <a:fillRect/>
                      </a:stretch>
                    </p:blipFill>
                    <p:spPr bwMode="auto">
                      <a:xfrm>
                        <a:off x="1057275" y="965200"/>
                        <a:ext cx="7227888" cy="4679950"/>
                      </a:xfrm>
                      <a:prstGeom prst="rect">
                        <a:avLst/>
                      </a:prstGeom>
                      <a:noFill/>
                      <a:ln w="9525">
                        <a:solidFill>
                          <a:schemeClr val="tx1"/>
                        </a:solidFill>
                        <a:miter lim="800000"/>
                        <a:headEnd/>
                        <a:tailEnd/>
                      </a:ln>
                      <a:effectLst/>
                      <a:extLst/>
                    </p:spPr>
                  </p:pic>
                </p:oleObj>
              </mc:Fallback>
            </mc:AlternateContent>
          </a:graphicData>
        </a:graphic>
      </p:graphicFrame>
      <p:sp>
        <p:nvSpPr>
          <p:cNvPr id="17" name="TextBox 16"/>
          <p:cNvSpPr txBox="1"/>
          <p:nvPr/>
        </p:nvSpPr>
        <p:spPr>
          <a:xfrm>
            <a:off x="120015" y="5733300"/>
            <a:ext cx="3600450" cy="1017714"/>
          </a:xfrm>
          <a:prstGeom prst="rect">
            <a:avLst/>
          </a:prstGeom>
          <a:solidFill>
            <a:schemeClr val="accent3">
              <a:lumMod val="75000"/>
            </a:schemeClr>
          </a:solidFill>
          <a:ln>
            <a:solidFill>
              <a:schemeClr val="tx1"/>
            </a:solidFill>
          </a:ln>
        </p:spPr>
        <p:txBody>
          <a:bodyPr wrap="square" lIns="96661" tIns="48331" rIns="96661" bIns="48331" rtlCol="0">
            <a:spAutoFit/>
          </a:bodyPr>
          <a:lstStyle/>
          <a:p>
            <a:pPr algn="r"/>
            <a:r>
              <a:rPr lang="en-US" sz="1500" b="1" dirty="0">
                <a:solidFill>
                  <a:schemeClr val="bg1"/>
                </a:solidFill>
                <a:latin typeface="Arial" pitchFamily="34" charset="0"/>
                <a:cs typeface="Arial" pitchFamily="34" charset="0"/>
              </a:rPr>
              <a:t>ARNG Units in Theater: 51</a:t>
            </a:r>
          </a:p>
          <a:p>
            <a:pPr algn="r"/>
            <a:r>
              <a:rPr lang="en-US" sz="1500" b="1" dirty="0">
                <a:solidFill>
                  <a:schemeClr val="bg1"/>
                </a:solidFill>
                <a:latin typeface="Arial" pitchFamily="34" charset="0"/>
                <a:cs typeface="Arial" pitchFamily="34" charset="0"/>
              </a:rPr>
              <a:t>ARNG Units at MOB/DEMOB Site: 95</a:t>
            </a:r>
          </a:p>
          <a:p>
            <a:pPr algn="r"/>
            <a:r>
              <a:rPr lang="en-US" sz="1500" b="1" dirty="0">
                <a:solidFill>
                  <a:schemeClr val="bg1"/>
                </a:solidFill>
                <a:latin typeface="Arial" pitchFamily="34" charset="0"/>
                <a:cs typeface="Arial" pitchFamily="34" charset="0"/>
              </a:rPr>
              <a:t>ARNG Individual Mob: 16</a:t>
            </a:r>
          </a:p>
          <a:p>
            <a:pPr algn="r"/>
            <a:r>
              <a:rPr lang="en-US" sz="1500" b="1" dirty="0">
                <a:solidFill>
                  <a:schemeClr val="bg1"/>
                </a:solidFill>
                <a:latin typeface="Arial" pitchFamily="34" charset="0"/>
                <a:cs typeface="Arial" pitchFamily="34" charset="0"/>
              </a:rPr>
              <a:t>Total ARNG Mob: 162</a:t>
            </a:r>
          </a:p>
        </p:txBody>
      </p:sp>
      <p:sp>
        <p:nvSpPr>
          <p:cNvPr id="18" name="TextBox 17"/>
          <p:cNvSpPr txBox="1"/>
          <p:nvPr/>
        </p:nvSpPr>
        <p:spPr>
          <a:xfrm>
            <a:off x="5790391" y="5746441"/>
            <a:ext cx="3520440" cy="787908"/>
          </a:xfrm>
          <a:prstGeom prst="rect">
            <a:avLst/>
          </a:prstGeom>
          <a:solidFill>
            <a:srgbClr val="0000FF"/>
          </a:solidFill>
          <a:ln>
            <a:solidFill>
              <a:schemeClr val="tx1"/>
            </a:solidFill>
          </a:ln>
        </p:spPr>
        <p:txBody>
          <a:bodyPr wrap="square" lIns="96661" tIns="48331" rIns="96661" bIns="48331" rtlCol="0">
            <a:spAutoFit/>
          </a:bodyPr>
          <a:lstStyle/>
          <a:p>
            <a:r>
              <a:rPr lang="en-US" sz="1500" b="1" dirty="0">
                <a:solidFill>
                  <a:schemeClr val="bg1"/>
                </a:solidFill>
                <a:latin typeface="Arial" pitchFamily="34" charset="0"/>
                <a:cs typeface="Arial" pitchFamily="34" charset="0"/>
              </a:rPr>
              <a:t>Current ANG Unit Airmen Mob: 223</a:t>
            </a:r>
          </a:p>
          <a:p>
            <a:r>
              <a:rPr lang="en-US" sz="1500" b="1" dirty="0">
                <a:solidFill>
                  <a:schemeClr val="bg1"/>
                </a:solidFill>
                <a:latin typeface="Arial" pitchFamily="34" charset="0"/>
                <a:cs typeface="Arial" pitchFamily="34" charset="0"/>
              </a:rPr>
              <a:t>Current ANG Individual Mob: 16</a:t>
            </a:r>
          </a:p>
          <a:p>
            <a:r>
              <a:rPr lang="en-US" sz="1500" b="1" dirty="0">
                <a:solidFill>
                  <a:schemeClr val="bg1"/>
                </a:solidFill>
                <a:latin typeface="Arial" pitchFamily="34" charset="0"/>
                <a:cs typeface="Arial" pitchFamily="34" charset="0"/>
              </a:rPr>
              <a:t>Total: ANG Mob: 239</a:t>
            </a:r>
          </a:p>
        </p:txBody>
      </p:sp>
      <p:sp>
        <p:nvSpPr>
          <p:cNvPr id="19" name="TextBox 18"/>
          <p:cNvSpPr txBox="1"/>
          <p:nvPr/>
        </p:nvSpPr>
        <p:spPr>
          <a:xfrm>
            <a:off x="3780473" y="5878635"/>
            <a:ext cx="1920240" cy="558101"/>
          </a:xfrm>
          <a:prstGeom prst="rect">
            <a:avLst/>
          </a:prstGeom>
          <a:solidFill>
            <a:srgbClr val="7030A0"/>
          </a:solidFill>
          <a:ln>
            <a:solidFill>
              <a:schemeClr val="tx1"/>
            </a:solidFill>
          </a:ln>
        </p:spPr>
        <p:txBody>
          <a:bodyPr wrap="square" lIns="96661" tIns="48331" rIns="96661" bIns="48331" rtlCol="0">
            <a:spAutoFit/>
          </a:bodyPr>
          <a:lstStyle/>
          <a:p>
            <a:pPr algn="ctr"/>
            <a:r>
              <a:rPr lang="en-US" sz="1500" b="1" dirty="0">
                <a:solidFill>
                  <a:schemeClr val="bg1"/>
                </a:solidFill>
                <a:latin typeface="Arial" pitchFamily="34" charset="0"/>
                <a:cs typeface="Arial" pitchFamily="34" charset="0"/>
              </a:rPr>
              <a:t>Total PANG Mobilized: 401 </a:t>
            </a:r>
          </a:p>
        </p:txBody>
      </p:sp>
    </p:spTree>
    <p:extLst>
      <p:ext uri="{BB962C8B-B14F-4D97-AF65-F5344CB8AC3E}">
        <p14:creationId xmlns:p14="http://schemas.microsoft.com/office/powerpoint/2010/main" val="1013001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32" y="1137920"/>
            <a:ext cx="9615181" cy="4366323"/>
          </a:xfrm>
          <a:prstGeom prst="rect">
            <a:avLst/>
          </a:prstGeom>
          <a:noFill/>
        </p:spPr>
        <p:txBody>
          <a:bodyPr wrap="none" lIns="96644" tIns="48322" rIns="96644" bIns="48322" rtlCol="0">
            <a:spAutoFit/>
          </a:bodyPr>
          <a:lstStyle/>
          <a:p>
            <a:r>
              <a:rPr lang="en-US" sz="2100" b="1" dirty="0">
                <a:latin typeface="Times New Roman" panose="02020603050405020304" pitchFamily="18" charset="0"/>
                <a:cs typeface="Times New Roman" panose="02020603050405020304" pitchFamily="18" charset="0"/>
              </a:rPr>
              <a:t>Veterans’ Day at the 100</a:t>
            </a:r>
            <a:r>
              <a:rPr lang="en-US" sz="2100" b="1" baseline="30000" dirty="0">
                <a:latin typeface="Times New Roman" panose="02020603050405020304" pitchFamily="18" charset="0"/>
                <a:cs typeface="Times New Roman" panose="02020603050405020304" pitchFamily="18" charset="0"/>
              </a:rPr>
              <a:t>th</a:t>
            </a:r>
            <a:r>
              <a:rPr lang="en-US" sz="2100" b="1" dirty="0">
                <a:latin typeface="Times New Roman" panose="02020603050405020304" pitchFamily="18" charset="0"/>
                <a:cs typeface="Times New Roman" panose="02020603050405020304" pitchFamily="18" charset="0"/>
              </a:rPr>
              <a:t> PA Farm Show –  </a:t>
            </a:r>
            <a:r>
              <a:rPr lang="en-US" sz="2100" dirty="0">
                <a:latin typeface="Times New Roman" panose="02020603050405020304" pitchFamily="18" charset="0"/>
                <a:cs typeface="Times New Roman" panose="02020603050405020304" pitchFamily="18" charset="0"/>
              </a:rPr>
              <a:t>The Event was a real success and</a:t>
            </a:r>
          </a:p>
          <a:p>
            <a:r>
              <a:rPr lang="en-US" sz="2100" dirty="0">
                <a:latin typeface="Times New Roman" panose="02020603050405020304" pitchFamily="18" charset="0"/>
                <a:cs typeface="Times New Roman" panose="02020603050405020304" pitchFamily="18" charset="0"/>
              </a:rPr>
              <a:t>we are working with the Department of Agriculture to make this an annual event.</a:t>
            </a:r>
          </a:p>
          <a:p>
            <a:endParaRPr lang="en-US" sz="2100" dirty="0">
              <a:latin typeface="Times New Roman" panose="02020603050405020304" pitchFamily="18" charset="0"/>
              <a:cs typeface="Times New Roman" panose="02020603050405020304" pitchFamily="18" charset="0"/>
            </a:endParaRPr>
          </a:p>
          <a:p>
            <a:r>
              <a:rPr lang="en-US" sz="2100" b="1" dirty="0">
                <a:latin typeface="Times New Roman" panose="02020603050405020304" pitchFamily="18" charset="0"/>
                <a:cs typeface="Times New Roman" panose="02020603050405020304" pitchFamily="18" charset="0"/>
              </a:rPr>
              <a:t>Veterans On-Line Registry -  </a:t>
            </a:r>
            <a:r>
              <a:rPr lang="en-US" sz="2100" dirty="0">
                <a:latin typeface="Times New Roman" panose="02020603050405020304" pitchFamily="18" charset="0"/>
                <a:cs typeface="Times New Roman" panose="02020603050405020304" pitchFamily="18" charset="0"/>
              </a:rPr>
              <a:t>Launched on December 15</a:t>
            </a:r>
            <a:r>
              <a:rPr lang="en-US" sz="2100" baseline="30000" dirty="0">
                <a:latin typeface="Times New Roman" panose="02020603050405020304" pitchFamily="18" charset="0"/>
                <a:cs typeface="Times New Roman" panose="02020603050405020304" pitchFamily="18" charset="0"/>
              </a:rPr>
              <a:t>th</a:t>
            </a:r>
            <a:r>
              <a:rPr lang="en-US" sz="2100" dirty="0">
                <a:latin typeface="Times New Roman" panose="02020603050405020304" pitchFamily="18" charset="0"/>
                <a:cs typeface="Times New Roman" panose="02020603050405020304" pitchFamily="18" charset="0"/>
              </a:rPr>
              <a:t>.  We have enjoyed a</a:t>
            </a:r>
          </a:p>
          <a:p>
            <a:r>
              <a:rPr lang="en-US" sz="2100" dirty="0">
                <a:latin typeface="Times New Roman" panose="02020603050405020304" pitchFamily="18" charset="0"/>
                <a:cs typeface="Times New Roman" panose="02020603050405020304" pitchFamily="18" charset="0"/>
              </a:rPr>
              <a:t>great response (791 as of 19 January) and will continue to develop and expand the </a:t>
            </a:r>
          </a:p>
          <a:p>
            <a:r>
              <a:rPr lang="en-US" sz="2100" dirty="0">
                <a:latin typeface="Times New Roman" panose="02020603050405020304" pitchFamily="18" charset="0"/>
                <a:cs typeface="Times New Roman" panose="02020603050405020304" pitchFamily="18" charset="0"/>
              </a:rPr>
              <a:t>concept to meet our operational initiative for the Veterans Information Clearing House. </a:t>
            </a:r>
          </a:p>
          <a:p>
            <a:endParaRPr lang="en-US" sz="2100" dirty="0">
              <a:latin typeface="Times New Roman" panose="02020603050405020304" pitchFamily="18" charset="0"/>
              <a:cs typeface="Times New Roman" panose="02020603050405020304" pitchFamily="18" charset="0"/>
            </a:endParaRPr>
          </a:p>
          <a:p>
            <a:r>
              <a:rPr lang="en-US" sz="2100" b="1" dirty="0">
                <a:latin typeface="Times New Roman" panose="02020603050405020304" pitchFamily="18" charset="0"/>
                <a:cs typeface="Times New Roman" panose="02020603050405020304" pitchFamily="18" charset="0"/>
              </a:rPr>
              <a:t>Veterans On-Line Donation </a:t>
            </a:r>
            <a:r>
              <a:rPr lang="en-US" sz="2100" dirty="0">
                <a:latin typeface="Times New Roman" panose="02020603050405020304" pitchFamily="18" charset="0"/>
                <a:cs typeface="Times New Roman" panose="02020603050405020304" pitchFamily="18" charset="0"/>
              </a:rPr>
              <a:t>– Launched on Veterans Day, 2015 providing the ability</a:t>
            </a:r>
          </a:p>
          <a:p>
            <a:r>
              <a:rPr lang="en-US" sz="2100" dirty="0">
                <a:latin typeface="Times New Roman" panose="02020603050405020304" pitchFamily="18" charset="0"/>
                <a:cs typeface="Times New Roman" panose="02020603050405020304" pitchFamily="18" charset="0"/>
              </a:rPr>
              <a:t>for persons to make on-line donations to the Veterans temporary Assistance (VTA) </a:t>
            </a:r>
          </a:p>
          <a:p>
            <a:r>
              <a:rPr lang="en-US" sz="2100" dirty="0">
                <a:latin typeface="Times New Roman" panose="02020603050405020304" pitchFamily="18" charset="0"/>
                <a:cs typeface="Times New Roman" panose="02020603050405020304" pitchFamily="18" charset="0"/>
              </a:rPr>
              <a:t>Program and the Military Family Relief and Assistance Program (MFRAP).  </a:t>
            </a:r>
          </a:p>
          <a:p>
            <a:r>
              <a:rPr lang="en-US" sz="2100" dirty="0">
                <a:latin typeface="Times New Roman" panose="02020603050405020304" pitchFamily="18" charset="0"/>
                <a:cs typeface="Times New Roman" panose="02020603050405020304" pitchFamily="18" charset="0"/>
              </a:rPr>
              <a:t>We are working on version 2 of the application to include the ability for persons to </a:t>
            </a:r>
          </a:p>
          <a:p>
            <a:r>
              <a:rPr lang="en-US" sz="2100" dirty="0">
                <a:latin typeface="Times New Roman" panose="02020603050405020304" pitchFamily="18" charset="0"/>
                <a:cs typeface="Times New Roman" panose="02020603050405020304" pitchFamily="18" charset="0"/>
              </a:rPr>
              <a:t>make donations to the Pennsylvania Veterans Memorial and each of the six </a:t>
            </a:r>
          </a:p>
          <a:p>
            <a:r>
              <a:rPr lang="en-US" sz="2100" dirty="0">
                <a:latin typeface="Times New Roman" panose="02020603050405020304" pitchFamily="18" charset="0"/>
                <a:cs typeface="Times New Roman" panose="02020603050405020304" pitchFamily="18" charset="0"/>
              </a:rPr>
              <a:t>State Veterans Homes.	</a:t>
            </a:r>
          </a:p>
        </p:txBody>
      </p:sp>
      <p:pic>
        <p:nvPicPr>
          <p:cNvPr id="5" name="Picture 26" descr="Military Vet logo banner"/>
          <p:cNvPicPr>
            <a:picLocks noChangeAspect="1" noChangeArrowheads="1"/>
          </p:cNvPicPr>
          <p:nvPr/>
        </p:nvPicPr>
        <p:blipFill>
          <a:blip r:embed="rId2" cstate="print"/>
          <a:srcRect/>
          <a:stretch>
            <a:fillRect/>
          </a:stretch>
        </p:blipFill>
        <p:spPr bwMode="auto">
          <a:xfrm>
            <a:off x="240032" y="162560"/>
            <a:ext cx="9076635" cy="738746"/>
          </a:xfrm>
          <a:prstGeom prst="rect">
            <a:avLst/>
          </a:prstGeom>
          <a:noFill/>
          <a:ln w="9525">
            <a:noFill/>
            <a:miter lim="800000"/>
            <a:headEnd/>
            <a:tailEnd/>
          </a:ln>
        </p:spPr>
      </p:pic>
      <p:grpSp>
        <p:nvGrpSpPr>
          <p:cNvPr id="6" name="Group 5"/>
          <p:cNvGrpSpPr/>
          <p:nvPr/>
        </p:nvGrpSpPr>
        <p:grpSpPr>
          <a:xfrm>
            <a:off x="116014" y="6746240"/>
            <a:ext cx="9325166" cy="433493"/>
            <a:chOff x="381000" y="6019800"/>
            <a:chExt cx="8458200" cy="381000"/>
          </a:xfrm>
        </p:grpSpPr>
        <p:pic>
          <p:nvPicPr>
            <p:cNvPr id="7"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8" name="Rectangle 7"/>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0" name="Text Box 15"/>
            <p:cNvSpPr txBox="1">
              <a:spLocks noChangeArrowheads="1"/>
            </p:cNvSpPr>
            <p:nvPr/>
          </p:nvSpPr>
          <p:spPr bwMode="auto">
            <a:xfrm>
              <a:off x="381000" y="6022958"/>
              <a:ext cx="3015343" cy="331822"/>
            </a:xfrm>
            <a:prstGeom prst="rect">
              <a:avLst/>
            </a:prstGeom>
            <a:noFill/>
            <a:ln w="9525">
              <a:noFill/>
              <a:miter lim="800000"/>
              <a:headEnd/>
              <a:tailEnd/>
            </a:ln>
          </p:spPr>
          <p:txBody>
            <a:bodyPr wrap="square" anchor="ctr">
              <a:spAutoFit/>
            </a:bodyPr>
            <a:lstStyle/>
            <a:p>
              <a:pPr eaLnBrk="0" hangingPunct="0">
                <a:spcBef>
                  <a:spcPct val="50000"/>
                </a:spcBef>
                <a:defRPr/>
              </a:pPr>
              <a:r>
                <a:rPr lang="en-US" sz="1800" dirty="0">
                  <a:solidFill>
                    <a:schemeClr val="bg1"/>
                  </a:solidFill>
                  <a:latin typeface="+mj-lt"/>
                </a:rPr>
                <a:t>  As of 22 January 2016</a:t>
              </a:r>
            </a:p>
          </p:txBody>
        </p:sp>
      </p:grpSp>
      <p:sp>
        <p:nvSpPr>
          <p:cNvPr id="2" name="TextBox 1"/>
          <p:cNvSpPr txBox="1"/>
          <p:nvPr/>
        </p:nvSpPr>
        <p:spPr>
          <a:xfrm>
            <a:off x="1520193" y="215286"/>
            <a:ext cx="3321197" cy="492443"/>
          </a:xfrm>
          <a:prstGeom prst="rect">
            <a:avLst/>
          </a:prstGeom>
          <a:noFill/>
        </p:spPr>
        <p:txBody>
          <a:bodyPr wrap="none" lIns="96644" tIns="48322" rIns="96644" bIns="48322" rtlCol="0">
            <a:spAutoFit/>
          </a:bodyPr>
          <a:lstStyle/>
          <a:p>
            <a:r>
              <a:rPr lang="en-US" sz="2500" dirty="0">
                <a:solidFill>
                  <a:schemeClr val="bg1"/>
                </a:solidFill>
                <a:latin typeface="Times New Roman" panose="02020603050405020304" pitchFamily="18" charset="0"/>
                <a:cs typeface="Times New Roman" panose="02020603050405020304" pitchFamily="18" charset="0"/>
              </a:rPr>
              <a:t>Operational Imperatives</a:t>
            </a:r>
          </a:p>
        </p:txBody>
      </p:sp>
    </p:spTree>
    <p:extLst>
      <p:ext uri="{BB962C8B-B14F-4D97-AF65-F5344CB8AC3E}">
        <p14:creationId xmlns:p14="http://schemas.microsoft.com/office/powerpoint/2010/main" val="397810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80060" y="6343231"/>
            <a:ext cx="8801100" cy="403013"/>
          </a:xfrm>
          <a:prstGeom prst="rect">
            <a:avLst/>
          </a:prstGeom>
          <a:noFill/>
          <a:ln w="9525">
            <a:noFill/>
            <a:miter lim="800000"/>
            <a:headEnd/>
            <a:tailEnd/>
          </a:ln>
        </p:spPr>
      </p:pic>
      <p:sp>
        <p:nvSpPr>
          <p:cNvPr id="2053"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2054"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2055"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2056"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2057"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VETERANS TEMPORARY ASSISTANCE</a:t>
              </a:r>
            </a:p>
          </p:txBody>
        </p:sp>
      </p:grpSp>
      <p:sp>
        <p:nvSpPr>
          <p:cNvPr id="14" name="Title 1"/>
          <p:cNvSpPr txBox="1">
            <a:spLocks/>
          </p:cNvSpPr>
          <p:nvPr/>
        </p:nvSpPr>
        <p:spPr bwMode="auto">
          <a:xfrm>
            <a:off x="320040" y="1219200"/>
            <a:ext cx="7680960" cy="455507"/>
          </a:xfrm>
          <a:prstGeom prst="rect">
            <a:avLst/>
          </a:prstGeom>
          <a:noFill/>
          <a:ln w="9525">
            <a:noFill/>
            <a:miter lim="800000"/>
            <a:headEnd/>
            <a:tailEnd/>
          </a:ln>
        </p:spPr>
        <p:txBody>
          <a:bodyPr lIns="96636" tIns="48318" rIns="96636" bIns="48318" anchor="ctr">
            <a:normAutofit fontScale="25000" lnSpcReduction="20000"/>
          </a:bodyPr>
          <a:lstStyle/>
          <a:p>
            <a:pPr algn="ctr" defTabSz="966354" fontAlgn="auto">
              <a:spcBef>
                <a:spcPts val="0"/>
              </a:spcBef>
              <a:spcAft>
                <a:spcPts val="0"/>
              </a:spcAft>
              <a:defRPr/>
            </a:pPr>
            <a:r>
              <a:rPr lang="en-US" sz="4700" dirty="0">
                <a:solidFill>
                  <a:prstClr val="black"/>
                </a:solidFill>
                <a:latin typeface="Calibri"/>
                <a:cs typeface="+mn-cs"/>
              </a:rPr>
              <a:t/>
            </a:r>
            <a:br>
              <a:rPr lang="en-US" sz="4700" dirty="0">
                <a:solidFill>
                  <a:prstClr val="black"/>
                </a:solidFill>
                <a:latin typeface="Calibri"/>
                <a:cs typeface="+mn-cs"/>
              </a:rPr>
            </a:br>
            <a:r>
              <a:rPr lang="en-US" sz="13500" dirty="0">
                <a:solidFill>
                  <a:prstClr val="black"/>
                </a:solidFill>
                <a:latin typeface="Calibri"/>
                <a:cs typeface="+mn-cs"/>
              </a:rPr>
              <a:t>$700,000</a:t>
            </a:r>
            <a:endParaRPr lang="en-US" sz="4700" dirty="0">
              <a:solidFill>
                <a:prstClr val="black"/>
              </a:solidFill>
              <a:latin typeface="Calibri"/>
              <a:cs typeface="+mn-cs"/>
            </a:endParaRPr>
          </a:p>
        </p:txBody>
      </p:sp>
      <p:graphicFrame>
        <p:nvGraphicFramePr>
          <p:cNvPr id="2050" name="Content Placeholder 3"/>
          <p:cNvGraphicFramePr>
            <a:graphicFrameLocks noGrp="1"/>
          </p:cNvGraphicFramePr>
          <p:nvPr>
            <p:extLst>
              <p:ext uri="{D42A27DB-BD31-4B8C-83A1-F6EECF244321}">
                <p14:modId xmlns:p14="http://schemas.microsoft.com/office/powerpoint/2010/main" val="1187999520"/>
              </p:ext>
            </p:extLst>
          </p:nvPr>
        </p:nvGraphicFramePr>
        <p:xfrm>
          <a:off x="81677" y="1893151"/>
          <a:ext cx="9439513" cy="3046307"/>
        </p:xfrm>
        <a:graphic>
          <a:graphicData uri="http://schemas.openxmlformats.org/presentationml/2006/ole">
            <mc:AlternateContent xmlns:mc="http://schemas.openxmlformats.org/markup-compatibility/2006">
              <mc:Choice xmlns:v="urn:schemas-microsoft-com:vml" Requires="v">
                <p:oleObj spid="_x0000_s31755" name="Worksheet" r:id="rId5" imgW="8439184" imgH="1314439" progId="Excel.Sheet.8">
                  <p:embed/>
                </p:oleObj>
              </mc:Choice>
              <mc:Fallback>
                <p:oleObj name="Worksheet" r:id="rId5" imgW="8439184" imgH="1314439" progId="Excel.Sheet.8">
                  <p:embed/>
                  <p:pic>
                    <p:nvPicPr>
                      <p:cNvPr id="0" name=""/>
                      <p:cNvPicPr>
                        <a:picLocks noGrp="1" noChangeArrowheads="1"/>
                      </p:cNvPicPr>
                      <p:nvPr/>
                    </p:nvPicPr>
                    <p:blipFill>
                      <a:blip r:embed="rId6"/>
                      <a:srcRect/>
                      <a:stretch>
                        <a:fillRect/>
                      </a:stretch>
                    </p:blipFill>
                    <p:spPr bwMode="auto">
                      <a:xfrm>
                        <a:off x="81677" y="1893151"/>
                        <a:ext cx="9439513" cy="3046307"/>
                      </a:xfrm>
                      <a:prstGeom prst="rect">
                        <a:avLst/>
                      </a:prstGeom>
                      <a:noFill/>
                      <a:extLst/>
                    </p:spPr>
                  </p:pic>
                </p:oleObj>
              </mc:Fallback>
            </mc:AlternateContent>
          </a:graphicData>
        </a:graphic>
      </p:graphicFrame>
      <p:sp>
        <p:nvSpPr>
          <p:cNvPr id="2062" name="TextBox 5"/>
          <p:cNvSpPr txBox="1">
            <a:spLocks noChangeArrowheads="1"/>
          </p:cNvSpPr>
          <p:nvPr/>
        </p:nvSpPr>
        <p:spPr bwMode="auto">
          <a:xfrm>
            <a:off x="1891904" y="5364480"/>
            <a:ext cx="1600200" cy="689420"/>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r>
              <a:rPr lang="en-US" dirty="0">
                <a:solidFill>
                  <a:prstClr val="black"/>
                </a:solidFill>
                <a:latin typeface="Calibri" pitchFamily="34" charset="0"/>
                <a:cs typeface="+mn-cs"/>
              </a:rPr>
              <a:t>585 Claimants</a:t>
            </a:r>
            <a:br>
              <a:rPr lang="en-US" dirty="0">
                <a:solidFill>
                  <a:prstClr val="black"/>
                </a:solidFill>
                <a:latin typeface="Calibri" pitchFamily="34" charset="0"/>
                <a:cs typeface="+mn-cs"/>
              </a:rPr>
            </a:br>
            <a:endParaRPr lang="en-US" dirty="0">
              <a:solidFill>
                <a:prstClr val="black"/>
              </a:solidFill>
              <a:latin typeface="Calibri" pitchFamily="34" charset="0"/>
              <a:cs typeface="+mn-cs"/>
            </a:endParaRPr>
          </a:p>
        </p:txBody>
      </p:sp>
      <p:sp>
        <p:nvSpPr>
          <p:cNvPr id="2064" name="TextBox 7"/>
          <p:cNvSpPr txBox="1">
            <a:spLocks noChangeArrowheads="1"/>
          </p:cNvSpPr>
          <p:nvPr/>
        </p:nvSpPr>
        <p:spPr bwMode="auto">
          <a:xfrm>
            <a:off x="6720840" y="4121577"/>
            <a:ext cx="2640330" cy="755227"/>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r>
              <a:rPr lang="en-US" sz="2100" dirty="0">
                <a:solidFill>
                  <a:prstClr val="black"/>
                </a:solidFill>
                <a:latin typeface="Calibri" pitchFamily="34" charset="0"/>
                <a:cs typeface="+mn-cs"/>
              </a:rPr>
              <a:t>263 Claimants </a:t>
            </a:r>
          </a:p>
          <a:p>
            <a:pPr algn="ctr" defTabSz="966354" fontAlgn="auto">
              <a:spcBef>
                <a:spcPts val="0"/>
              </a:spcBef>
              <a:spcAft>
                <a:spcPts val="0"/>
              </a:spcAft>
            </a:pPr>
            <a:r>
              <a:rPr lang="en-US" sz="2100" dirty="0">
                <a:solidFill>
                  <a:prstClr val="black"/>
                </a:solidFill>
                <a:latin typeface="Calibri" pitchFamily="34" charset="0"/>
                <a:cs typeface="+mn-cs"/>
              </a:rPr>
              <a:t>on the program</a:t>
            </a:r>
          </a:p>
        </p:txBody>
      </p:sp>
      <p:sp>
        <p:nvSpPr>
          <p:cNvPr id="2065" name="TextBox 11"/>
          <p:cNvSpPr txBox="1">
            <a:spLocks noChangeArrowheads="1"/>
          </p:cNvSpPr>
          <p:nvPr/>
        </p:nvSpPr>
        <p:spPr bwMode="auto">
          <a:xfrm>
            <a:off x="6880860" y="1871281"/>
            <a:ext cx="2720340" cy="1871281"/>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dirty="0">
                <a:solidFill>
                  <a:prstClr val="black"/>
                </a:solidFill>
                <a:latin typeface="Calibri"/>
                <a:cs typeface="+mn-cs"/>
              </a:rPr>
              <a:t> Lapse $0</a:t>
            </a:r>
          </a:p>
          <a:p>
            <a:pPr defTabSz="966354" fontAlgn="auto">
              <a:spcBef>
                <a:spcPts val="0"/>
              </a:spcBef>
              <a:spcAft>
                <a:spcPts val="0"/>
              </a:spcAft>
            </a:pPr>
            <a:endParaRPr lang="en-US" dirty="0">
              <a:solidFill>
                <a:prstClr val="black"/>
              </a:solidFill>
              <a:latin typeface="Calibri"/>
              <a:cs typeface="+mn-cs"/>
            </a:endParaRPr>
          </a:p>
          <a:p>
            <a:pPr defTabSz="966354" fontAlgn="auto">
              <a:spcBef>
                <a:spcPts val="0"/>
              </a:spcBef>
              <a:spcAft>
                <a:spcPts val="0"/>
              </a:spcAft>
            </a:pPr>
            <a:r>
              <a:rPr lang="en-US" dirty="0">
                <a:solidFill>
                  <a:prstClr val="black"/>
                </a:solidFill>
                <a:latin typeface="Calibri"/>
                <a:cs typeface="+mn-cs"/>
              </a:rPr>
              <a:t> Projected Expenditures</a:t>
            </a:r>
          </a:p>
          <a:p>
            <a:pPr defTabSz="966354" fontAlgn="auto">
              <a:spcBef>
                <a:spcPts val="0"/>
              </a:spcBef>
              <a:spcAft>
                <a:spcPts val="0"/>
              </a:spcAft>
            </a:pPr>
            <a:r>
              <a:rPr lang="en-US" dirty="0">
                <a:solidFill>
                  <a:prstClr val="black"/>
                </a:solidFill>
                <a:latin typeface="Calibri"/>
                <a:cs typeface="+mn-cs"/>
              </a:rPr>
              <a:t>$ 363,286</a:t>
            </a:r>
          </a:p>
          <a:p>
            <a:pPr defTabSz="966354" fontAlgn="auto">
              <a:spcBef>
                <a:spcPts val="0"/>
              </a:spcBef>
              <a:spcAft>
                <a:spcPts val="0"/>
              </a:spcAft>
            </a:pPr>
            <a:endParaRPr lang="en-US" dirty="0">
              <a:solidFill>
                <a:prstClr val="black"/>
              </a:solidFill>
              <a:latin typeface="Calibri"/>
              <a:cs typeface="+mn-cs"/>
            </a:endParaRPr>
          </a:p>
          <a:p>
            <a:pPr defTabSz="966354" fontAlgn="auto">
              <a:spcBef>
                <a:spcPts val="0"/>
              </a:spcBef>
              <a:spcAft>
                <a:spcPts val="0"/>
              </a:spcAft>
            </a:pPr>
            <a:r>
              <a:rPr lang="en-US" dirty="0">
                <a:solidFill>
                  <a:prstClr val="black"/>
                </a:solidFill>
                <a:latin typeface="Calibri"/>
                <a:cs typeface="+mn-cs"/>
              </a:rPr>
              <a:t> Expended $ 336,714</a:t>
            </a:r>
            <a:endParaRPr lang="en-US" sz="1700" dirty="0">
              <a:solidFill>
                <a:prstClr val="black"/>
              </a:solidFill>
              <a:latin typeface="Calibri"/>
              <a:cs typeface="+mn-cs"/>
            </a:endParaRPr>
          </a:p>
        </p:txBody>
      </p:sp>
      <p:grpSp>
        <p:nvGrpSpPr>
          <p:cNvPr id="3" name="Group 20"/>
          <p:cNvGrpSpPr>
            <a:grpSpLocks/>
          </p:cNvGrpSpPr>
          <p:nvPr/>
        </p:nvGrpSpPr>
        <p:grpSpPr bwMode="auto">
          <a:xfrm>
            <a:off x="480060" y="6421120"/>
            <a:ext cx="8801100" cy="4064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5" name="Rectangle 24"/>
            <p:cNvSpPr/>
            <p:nvPr/>
          </p:nvSpPr>
          <p:spPr>
            <a:xfrm>
              <a:off x="457200" y="6019800"/>
              <a:ext cx="2037737" cy="369332"/>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sp>
        <p:nvSpPr>
          <p:cNvPr id="23" name="Rectangle 22"/>
          <p:cNvSpPr/>
          <p:nvPr/>
        </p:nvSpPr>
        <p:spPr>
          <a:xfrm>
            <a:off x="6714172" y="2033841"/>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354" fontAlgn="auto">
              <a:spcBef>
                <a:spcPts val="0"/>
              </a:spcBef>
              <a:spcAft>
                <a:spcPts val="0"/>
              </a:spcAft>
              <a:defRPr/>
            </a:pPr>
            <a:endParaRPr lang="en-US">
              <a:solidFill>
                <a:prstClr val="white"/>
              </a:solidFill>
            </a:endParaRPr>
          </a:p>
        </p:txBody>
      </p:sp>
      <p:sp>
        <p:nvSpPr>
          <p:cNvPr id="24" name="Rectangle 23"/>
          <p:cNvSpPr/>
          <p:nvPr/>
        </p:nvSpPr>
        <p:spPr>
          <a:xfrm>
            <a:off x="6714172" y="2602805"/>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354" fontAlgn="auto">
              <a:spcBef>
                <a:spcPts val="0"/>
              </a:spcBef>
              <a:spcAft>
                <a:spcPts val="0"/>
              </a:spcAft>
              <a:defRPr/>
            </a:pPr>
            <a:endParaRPr lang="en-US">
              <a:solidFill>
                <a:prstClr val="white"/>
              </a:solidFill>
            </a:endParaRPr>
          </a:p>
        </p:txBody>
      </p:sp>
      <p:sp>
        <p:nvSpPr>
          <p:cNvPr id="26" name="Rectangle 25"/>
          <p:cNvSpPr/>
          <p:nvPr/>
        </p:nvSpPr>
        <p:spPr>
          <a:xfrm>
            <a:off x="6719174" y="3496881"/>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354" fontAlgn="auto">
              <a:spcBef>
                <a:spcPts val="0"/>
              </a:spcBef>
              <a:spcAft>
                <a:spcPts val="0"/>
              </a:spcAft>
              <a:defRPr/>
            </a:pPr>
            <a:endParaRPr lang="en-US">
              <a:solidFill>
                <a:prstClr val="white"/>
              </a:solidFill>
            </a:endParaRPr>
          </a:p>
        </p:txBody>
      </p:sp>
      <p:sp>
        <p:nvSpPr>
          <p:cNvPr id="4" name="TextBox 3"/>
          <p:cNvSpPr txBox="1"/>
          <p:nvPr/>
        </p:nvSpPr>
        <p:spPr>
          <a:xfrm>
            <a:off x="5040633" y="5364480"/>
            <a:ext cx="1673543" cy="689420"/>
          </a:xfrm>
          <a:prstGeom prst="rect">
            <a:avLst/>
          </a:prstGeom>
          <a:noFill/>
        </p:spPr>
        <p:txBody>
          <a:bodyPr wrap="square" lIns="96636" tIns="48318" rIns="96636" bIns="48318" rtlCol="0">
            <a:spAutoFit/>
          </a:bodyPr>
          <a:lstStyle/>
          <a:p>
            <a:pPr defTabSz="966354" fontAlgn="auto">
              <a:spcBef>
                <a:spcPts val="0"/>
              </a:spcBef>
              <a:spcAft>
                <a:spcPts val="0"/>
              </a:spcAft>
            </a:pPr>
            <a:r>
              <a:rPr lang="en-US" dirty="0">
                <a:solidFill>
                  <a:prstClr val="black"/>
                </a:solidFill>
                <a:latin typeface="Calibri"/>
                <a:cs typeface="+mn-cs"/>
              </a:rPr>
              <a:t>644 Claimants Projected</a:t>
            </a:r>
          </a:p>
        </p:txBody>
      </p:sp>
    </p:spTree>
    <p:extLst>
      <p:ext uri="{BB962C8B-B14F-4D97-AF65-F5344CB8AC3E}">
        <p14:creationId xmlns:p14="http://schemas.microsoft.com/office/powerpoint/2010/main" val="402438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4" cstate="print"/>
          <a:srcRect/>
          <a:stretch>
            <a:fillRect/>
          </a:stretch>
        </p:blipFill>
        <p:spPr bwMode="auto">
          <a:xfrm>
            <a:off x="480060" y="6343231"/>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103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1031"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1032"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1033"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BLIND VETERANS PENSION</a:t>
              </a:r>
            </a:p>
          </p:txBody>
        </p:sp>
      </p:grpSp>
      <p:sp>
        <p:nvSpPr>
          <p:cNvPr id="14" name="Title 1"/>
          <p:cNvSpPr txBox="1">
            <a:spLocks/>
          </p:cNvSpPr>
          <p:nvPr/>
        </p:nvSpPr>
        <p:spPr bwMode="auto">
          <a:xfrm>
            <a:off x="240030" y="1219200"/>
            <a:ext cx="9041130" cy="455507"/>
          </a:xfrm>
          <a:prstGeom prst="rect">
            <a:avLst/>
          </a:prstGeom>
          <a:noFill/>
          <a:ln w="9525">
            <a:noFill/>
            <a:miter lim="800000"/>
            <a:headEnd/>
            <a:tailEnd/>
          </a:ln>
        </p:spPr>
        <p:txBody>
          <a:bodyPr lIns="96636" tIns="48318" rIns="96636" bIns="48318" anchor="ctr">
            <a:normAutofit fontScale="25000" lnSpcReduction="20000"/>
          </a:bodyPr>
          <a:lstStyle/>
          <a:p>
            <a:pPr algn="ctr" defTabSz="966354" fontAlgn="auto">
              <a:spcBef>
                <a:spcPts val="0"/>
              </a:spcBef>
              <a:spcAft>
                <a:spcPts val="0"/>
              </a:spcAft>
              <a:defRPr/>
            </a:pPr>
            <a:r>
              <a:rPr lang="en-US" sz="4700" dirty="0">
                <a:solidFill>
                  <a:prstClr val="black"/>
                </a:solidFill>
                <a:latin typeface="Calibri"/>
                <a:cs typeface="+mn-cs"/>
              </a:rPr>
              <a:t/>
            </a:r>
            <a:br>
              <a:rPr lang="en-US" sz="4700" dirty="0">
                <a:solidFill>
                  <a:prstClr val="black"/>
                </a:solidFill>
                <a:latin typeface="Calibri"/>
                <a:cs typeface="+mn-cs"/>
              </a:rPr>
            </a:br>
            <a:r>
              <a:rPr lang="en-US" sz="4700" dirty="0">
                <a:solidFill>
                  <a:prstClr val="black"/>
                </a:solidFill>
                <a:latin typeface="Calibri"/>
                <a:cs typeface="+mn-cs"/>
              </a:rPr>
              <a:t>       </a:t>
            </a:r>
            <a:r>
              <a:rPr lang="en-US" sz="13500" dirty="0">
                <a:solidFill>
                  <a:prstClr val="black"/>
                </a:solidFill>
                <a:latin typeface="Calibri"/>
                <a:cs typeface="+mn-cs"/>
              </a:rPr>
              <a:t>$222,000</a:t>
            </a:r>
            <a:endParaRPr lang="en-US" sz="4700" dirty="0">
              <a:solidFill>
                <a:prstClr val="black"/>
              </a:solidFill>
              <a:latin typeface="Calibri"/>
              <a:cs typeface="+mn-cs"/>
            </a:endParaRPr>
          </a:p>
        </p:txBody>
      </p:sp>
      <p:graphicFrame>
        <p:nvGraphicFramePr>
          <p:cNvPr id="1026" name="Content Placeholder 5"/>
          <p:cNvGraphicFramePr>
            <a:graphicFrameLocks noGrp="1"/>
          </p:cNvGraphicFramePr>
          <p:nvPr>
            <p:extLst>
              <p:ext uri="{D42A27DB-BD31-4B8C-83A1-F6EECF244321}">
                <p14:modId xmlns:p14="http://schemas.microsoft.com/office/powerpoint/2010/main" val="2095546445"/>
              </p:ext>
            </p:extLst>
          </p:nvPr>
        </p:nvGraphicFramePr>
        <p:xfrm>
          <a:off x="126683" y="1674711"/>
          <a:ext cx="9349502" cy="3361266"/>
        </p:xfrm>
        <a:graphic>
          <a:graphicData uri="http://schemas.openxmlformats.org/presentationml/2006/ole">
            <mc:AlternateContent xmlns:mc="http://schemas.openxmlformats.org/markup-compatibility/2006">
              <mc:Choice xmlns:v="urn:schemas-microsoft-com:vml" Requires="v">
                <p:oleObj spid="_x0000_s32779" name="Worksheet" r:id="rId5" imgW="6029399" imgH="1362085" progId="Excel.Sheet.8">
                  <p:embed/>
                </p:oleObj>
              </mc:Choice>
              <mc:Fallback>
                <p:oleObj name="Worksheet" r:id="rId5" imgW="6029399" imgH="1362085" progId="Excel.Sheet.8">
                  <p:embed/>
                  <p:pic>
                    <p:nvPicPr>
                      <p:cNvPr id="0" name=""/>
                      <p:cNvPicPr>
                        <a:picLocks noGrp="1" noChangeArrowheads="1"/>
                      </p:cNvPicPr>
                      <p:nvPr/>
                    </p:nvPicPr>
                    <p:blipFill>
                      <a:blip r:embed="rId6"/>
                      <a:srcRect/>
                      <a:stretch>
                        <a:fillRect/>
                      </a:stretch>
                    </p:blipFill>
                    <p:spPr bwMode="auto">
                      <a:xfrm>
                        <a:off x="126683" y="1674711"/>
                        <a:ext cx="9349502" cy="3361266"/>
                      </a:xfrm>
                      <a:prstGeom prst="rect">
                        <a:avLst/>
                      </a:prstGeom>
                      <a:noFill/>
                      <a:extLst/>
                    </p:spPr>
                  </p:pic>
                </p:oleObj>
              </mc:Fallback>
            </mc:AlternateContent>
          </a:graphicData>
        </a:graphic>
      </p:graphicFrame>
      <p:sp>
        <p:nvSpPr>
          <p:cNvPr id="1037" name="TextBox 8"/>
          <p:cNvSpPr txBox="1">
            <a:spLocks noChangeArrowheads="1"/>
          </p:cNvSpPr>
          <p:nvPr/>
        </p:nvSpPr>
        <p:spPr bwMode="auto">
          <a:xfrm>
            <a:off x="6800850" y="2113284"/>
            <a:ext cx="2400300" cy="1805622"/>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sz="1500" dirty="0">
                <a:solidFill>
                  <a:prstClr val="black"/>
                </a:solidFill>
                <a:latin typeface="Calibri"/>
                <a:cs typeface="+mn-cs"/>
              </a:rPr>
              <a:t>Lapse $0</a:t>
            </a:r>
          </a:p>
          <a:p>
            <a:pPr defTabSz="966354" fontAlgn="auto">
              <a:spcBef>
                <a:spcPts val="0"/>
              </a:spcBef>
              <a:spcAft>
                <a:spcPts val="0"/>
              </a:spcAft>
            </a:pPr>
            <a:endParaRPr lang="en-US" sz="1700" dirty="0">
              <a:solidFill>
                <a:prstClr val="black"/>
              </a:solidFill>
              <a:latin typeface="Calibri"/>
              <a:cs typeface="+mn-cs"/>
            </a:endParaRPr>
          </a:p>
          <a:p>
            <a:pPr defTabSz="966354" fontAlgn="auto">
              <a:spcBef>
                <a:spcPts val="0"/>
              </a:spcBef>
              <a:spcAft>
                <a:spcPts val="0"/>
              </a:spcAft>
            </a:pPr>
            <a:r>
              <a:rPr lang="en-US" sz="1500" dirty="0">
                <a:solidFill>
                  <a:prstClr val="black"/>
                </a:solidFill>
                <a:latin typeface="Calibri"/>
                <a:cs typeface="+mn-cs"/>
              </a:rPr>
              <a:t>Projected Expenditure</a:t>
            </a:r>
          </a:p>
          <a:p>
            <a:pPr defTabSz="966354" fontAlgn="auto">
              <a:spcBef>
                <a:spcPts val="0"/>
              </a:spcBef>
              <a:spcAft>
                <a:spcPts val="0"/>
              </a:spcAft>
            </a:pPr>
            <a:r>
              <a:rPr lang="en-US" sz="1500" dirty="0">
                <a:solidFill>
                  <a:prstClr val="black"/>
                </a:solidFill>
                <a:latin typeface="Calibri"/>
                <a:cs typeface="+mn-cs"/>
              </a:rPr>
              <a:t>$ 84,450</a:t>
            </a:r>
          </a:p>
          <a:p>
            <a:pPr defTabSz="966354" fontAlgn="auto">
              <a:spcBef>
                <a:spcPts val="0"/>
              </a:spcBef>
              <a:spcAft>
                <a:spcPts val="0"/>
              </a:spcAft>
            </a:pPr>
            <a:endParaRPr lang="en-US" sz="1500" dirty="0">
              <a:solidFill>
                <a:prstClr val="black"/>
              </a:solidFill>
              <a:latin typeface="Calibri"/>
              <a:cs typeface="+mn-cs"/>
            </a:endParaRPr>
          </a:p>
          <a:p>
            <a:pPr defTabSz="966354" fontAlgn="auto">
              <a:spcBef>
                <a:spcPts val="0"/>
              </a:spcBef>
              <a:spcAft>
                <a:spcPts val="0"/>
              </a:spcAft>
            </a:pPr>
            <a:r>
              <a:rPr lang="en-US" sz="1500" dirty="0">
                <a:solidFill>
                  <a:prstClr val="black"/>
                </a:solidFill>
                <a:latin typeface="Calibri"/>
                <a:cs typeface="+mn-cs"/>
              </a:rPr>
              <a:t>Expended $ 137,550</a:t>
            </a:r>
          </a:p>
          <a:p>
            <a:pPr defTabSz="966354" fontAlgn="auto">
              <a:spcBef>
                <a:spcPts val="0"/>
              </a:spcBef>
              <a:spcAft>
                <a:spcPts val="0"/>
              </a:spcAft>
            </a:pPr>
            <a:endParaRPr lang="en-US" dirty="0">
              <a:solidFill>
                <a:prstClr val="black"/>
              </a:solidFill>
              <a:latin typeface="Calibri"/>
              <a:cs typeface="+mn-cs"/>
            </a:endParaRPr>
          </a:p>
        </p:txBody>
      </p:sp>
      <p:sp>
        <p:nvSpPr>
          <p:cNvPr id="18" name="Rectangle 17"/>
          <p:cNvSpPr/>
          <p:nvPr/>
        </p:nvSpPr>
        <p:spPr>
          <a:xfrm>
            <a:off x="6640830" y="2194560"/>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354" fontAlgn="auto">
              <a:spcBef>
                <a:spcPts val="0"/>
              </a:spcBef>
              <a:spcAft>
                <a:spcPts val="0"/>
              </a:spcAft>
              <a:defRPr/>
            </a:pPr>
            <a:endParaRPr lang="en-US">
              <a:solidFill>
                <a:prstClr val="white"/>
              </a:solidFill>
            </a:endParaRPr>
          </a:p>
        </p:txBody>
      </p:sp>
      <p:sp>
        <p:nvSpPr>
          <p:cNvPr id="19" name="Rectangle 18"/>
          <p:cNvSpPr/>
          <p:nvPr/>
        </p:nvSpPr>
        <p:spPr>
          <a:xfrm>
            <a:off x="6634162" y="2694094"/>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354" fontAlgn="auto">
              <a:spcBef>
                <a:spcPts val="0"/>
              </a:spcBef>
              <a:spcAft>
                <a:spcPts val="0"/>
              </a:spcAft>
              <a:defRPr/>
            </a:pPr>
            <a:endParaRPr lang="en-US">
              <a:solidFill>
                <a:prstClr val="white"/>
              </a:solidFill>
            </a:endParaRPr>
          </a:p>
        </p:txBody>
      </p:sp>
      <p:sp>
        <p:nvSpPr>
          <p:cNvPr id="20" name="Rectangle 19"/>
          <p:cNvSpPr/>
          <p:nvPr/>
        </p:nvSpPr>
        <p:spPr>
          <a:xfrm>
            <a:off x="6639164" y="3332480"/>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354" fontAlgn="auto">
              <a:spcBef>
                <a:spcPts val="0"/>
              </a:spcBef>
              <a:spcAft>
                <a:spcPts val="0"/>
              </a:spcAft>
              <a:defRPr/>
            </a:pPr>
            <a:endParaRPr lang="en-US">
              <a:solidFill>
                <a:prstClr val="white"/>
              </a:solidFill>
            </a:endParaRPr>
          </a:p>
        </p:txBody>
      </p:sp>
      <p:grpSp>
        <p:nvGrpSpPr>
          <p:cNvPr id="3" name="Group 20"/>
          <p:cNvGrpSpPr>
            <a:grpSpLocks/>
          </p:cNvGrpSpPr>
          <p:nvPr/>
        </p:nvGrpSpPr>
        <p:grpSpPr bwMode="auto">
          <a:xfrm>
            <a:off x="480060" y="6421120"/>
            <a:ext cx="8801100" cy="406400"/>
            <a:chOff x="457200" y="6019800"/>
            <a:chExt cx="8382000" cy="381000"/>
          </a:xfrm>
        </p:grpSpPr>
        <p:pic>
          <p:nvPicPr>
            <p:cNvPr id="104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5" name="Rectangle 24"/>
            <p:cNvSpPr/>
            <p:nvPr/>
          </p:nvSpPr>
          <p:spPr>
            <a:xfrm>
              <a:off x="457200" y="6019800"/>
              <a:ext cx="1980029" cy="369332"/>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sp>
        <p:nvSpPr>
          <p:cNvPr id="1042" name="TextBox 23"/>
          <p:cNvSpPr txBox="1">
            <a:spLocks noChangeArrowheads="1"/>
          </p:cNvSpPr>
          <p:nvPr/>
        </p:nvSpPr>
        <p:spPr bwMode="auto">
          <a:xfrm>
            <a:off x="1280160" y="5781044"/>
            <a:ext cx="1520190" cy="328507"/>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sz="1500" dirty="0">
                <a:solidFill>
                  <a:prstClr val="black"/>
                </a:solidFill>
                <a:latin typeface="Calibri"/>
                <a:cs typeface="+mn-cs"/>
              </a:rPr>
              <a:t>116 Claimants</a:t>
            </a:r>
          </a:p>
        </p:txBody>
      </p:sp>
      <p:sp>
        <p:nvSpPr>
          <p:cNvPr id="1043" name="Rectangle 25"/>
          <p:cNvSpPr>
            <a:spLocks noChangeArrowheads="1"/>
          </p:cNvSpPr>
          <p:nvPr/>
        </p:nvSpPr>
        <p:spPr bwMode="auto">
          <a:xfrm>
            <a:off x="3041078" y="5781044"/>
            <a:ext cx="1299487" cy="328438"/>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r>
              <a:rPr lang="en-US" sz="1500" dirty="0">
                <a:solidFill>
                  <a:prstClr val="black"/>
                </a:solidFill>
                <a:latin typeface="Calibri"/>
                <a:cs typeface="+mn-cs"/>
              </a:rPr>
              <a:t>118 Claimants</a:t>
            </a:r>
          </a:p>
        </p:txBody>
      </p:sp>
      <p:sp>
        <p:nvSpPr>
          <p:cNvPr id="1044" name="Rectangle 26"/>
          <p:cNvSpPr>
            <a:spLocks noChangeArrowheads="1"/>
          </p:cNvSpPr>
          <p:nvPr/>
        </p:nvSpPr>
        <p:spPr bwMode="auto">
          <a:xfrm>
            <a:off x="4588587" y="5770883"/>
            <a:ext cx="1342768" cy="559271"/>
          </a:xfrm>
          <a:prstGeom prst="rect">
            <a:avLst/>
          </a:prstGeom>
          <a:noFill/>
          <a:ln w="9525">
            <a:noFill/>
            <a:miter lim="800000"/>
            <a:headEnd/>
            <a:tailEnd/>
          </a:ln>
        </p:spPr>
        <p:txBody>
          <a:bodyPr wrap="none" lIns="96636" tIns="48318" rIns="96636" bIns="48318">
            <a:spAutoFit/>
          </a:bodyPr>
          <a:lstStyle/>
          <a:p>
            <a:pPr algn="ctr" defTabSz="966354" fontAlgn="auto">
              <a:spcBef>
                <a:spcPts val="0"/>
              </a:spcBef>
              <a:spcAft>
                <a:spcPts val="0"/>
              </a:spcAft>
            </a:pPr>
            <a:r>
              <a:rPr lang="en-US" sz="1500" dirty="0">
                <a:solidFill>
                  <a:prstClr val="black"/>
                </a:solidFill>
                <a:latin typeface="Calibri"/>
                <a:cs typeface="+mn-cs"/>
              </a:rPr>
              <a:t>120 Claimants </a:t>
            </a:r>
            <a:br>
              <a:rPr lang="en-US" sz="1500" dirty="0">
                <a:solidFill>
                  <a:prstClr val="black"/>
                </a:solidFill>
                <a:latin typeface="Calibri"/>
                <a:cs typeface="+mn-cs"/>
              </a:rPr>
            </a:br>
            <a:r>
              <a:rPr lang="en-US" sz="1500" dirty="0">
                <a:solidFill>
                  <a:prstClr val="black"/>
                </a:solidFill>
                <a:latin typeface="Calibri"/>
                <a:cs typeface="+mn-cs"/>
              </a:rPr>
              <a:t>Projected</a:t>
            </a:r>
          </a:p>
        </p:txBody>
      </p:sp>
      <p:sp>
        <p:nvSpPr>
          <p:cNvPr id="5" name="TextBox 4"/>
          <p:cNvSpPr txBox="1"/>
          <p:nvPr/>
        </p:nvSpPr>
        <p:spPr>
          <a:xfrm>
            <a:off x="1370171" y="5523103"/>
            <a:ext cx="1280160" cy="393954"/>
          </a:xfrm>
          <a:prstGeom prst="rect">
            <a:avLst/>
          </a:prstGeom>
          <a:noFill/>
        </p:spPr>
        <p:txBody>
          <a:bodyPr wrap="square" lIns="96636" tIns="48318" rIns="96636" bIns="48318" rtlCol="0">
            <a:spAutoFit/>
          </a:bodyPr>
          <a:lstStyle/>
          <a:p>
            <a:pPr defTabSz="966354" fontAlgn="auto">
              <a:spcBef>
                <a:spcPts val="0"/>
              </a:spcBef>
              <a:spcAft>
                <a:spcPts val="0"/>
              </a:spcAft>
            </a:pPr>
            <a:r>
              <a:rPr lang="en-US" dirty="0">
                <a:solidFill>
                  <a:prstClr val="black"/>
                </a:solidFill>
                <a:latin typeface="Calibri"/>
                <a:cs typeface="+mn-cs"/>
              </a:rPr>
              <a:t>FY 13-14</a:t>
            </a:r>
          </a:p>
        </p:txBody>
      </p:sp>
      <p:sp>
        <p:nvSpPr>
          <p:cNvPr id="6" name="Rectangle 5"/>
          <p:cNvSpPr/>
          <p:nvPr/>
        </p:nvSpPr>
        <p:spPr>
          <a:xfrm>
            <a:off x="3172307" y="5523103"/>
            <a:ext cx="1043892" cy="393954"/>
          </a:xfrm>
          <a:prstGeom prst="rect">
            <a:avLst/>
          </a:prstGeom>
        </p:spPr>
        <p:txBody>
          <a:bodyPr wrap="none" lIns="96636" tIns="48318" rIns="96636" bIns="48318">
            <a:spAutoFit/>
          </a:bodyPr>
          <a:lstStyle/>
          <a:p>
            <a:pPr defTabSz="966354" fontAlgn="auto">
              <a:spcBef>
                <a:spcPts val="0"/>
              </a:spcBef>
              <a:spcAft>
                <a:spcPts val="0"/>
              </a:spcAft>
            </a:pPr>
            <a:r>
              <a:rPr lang="en-US" dirty="0">
                <a:solidFill>
                  <a:prstClr val="black"/>
                </a:solidFill>
                <a:latin typeface="Calibri"/>
                <a:cs typeface="+mn-cs"/>
              </a:rPr>
              <a:t>FY 14-15</a:t>
            </a:r>
          </a:p>
        </p:txBody>
      </p:sp>
      <p:sp>
        <p:nvSpPr>
          <p:cNvPr id="7" name="Rectangle 6"/>
          <p:cNvSpPr/>
          <p:nvPr/>
        </p:nvSpPr>
        <p:spPr>
          <a:xfrm>
            <a:off x="4763882" y="5506720"/>
            <a:ext cx="1043892" cy="393954"/>
          </a:xfrm>
          <a:prstGeom prst="rect">
            <a:avLst/>
          </a:prstGeom>
        </p:spPr>
        <p:txBody>
          <a:bodyPr wrap="none" lIns="96636" tIns="48318" rIns="96636" bIns="48318">
            <a:spAutoFit/>
          </a:bodyPr>
          <a:lstStyle/>
          <a:p>
            <a:pPr defTabSz="966354" fontAlgn="auto">
              <a:spcBef>
                <a:spcPts val="0"/>
              </a:spcBef>
              <a:spcAft>
                <a:spcPts val="0"/>
              </a:spcAft>
            </a:pPr>
            <a:r>
              <a:rPr lang="en-US" dirty="0">
                <a:solidFill>
                  <a:prstClr val="black"/>
                </a:solidFill>
                <a:latin typeface="Calibri"/>
                <a:cs typeface="+mn-cs"/>
              </a:rPr>
              <a:t>FY 15-16</a:t>
            </a:r>
          </a:p>
        </p:txBody>
      </p:sp>
    </p:spTree>
    <p:extLst>
      <p:ext uri="{BB962C8B-B14F-4D97-AF65-F5344CB8AC3E}">
        <p14:creationId xmlns:p14="http://schemas.microsoft.com/office/powerpoint/2010/main" val="2867039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noGrp="1"/>
          </p:cNvGrpSpPr>
          <p:nvPr/>
        </p:nvGrpSpPr>
        <p:grpSpPr bwMode="auto">
          <a:xfrm>
            <a:off x="640080" y="151201"/>
            <a:ext cx="8641080" cy="90544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504203"/>
              <a:ext cx="5791200" cy="306044"/>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AMPUTEE &amp; PARALYZED VETERANS PENSION</a:t>
              </a:r>
            </a:p>
          </p:txBody>
        </p:sp>
      </p:grpSp>
      <p:graphicFrame>
        <p:nvGraphicFramePr>
          <p:cNvPr id="7" name="Chart 6"/>
          <p:cNvGraphicFramePr>
            <a:graphicFrameLocks/>
          </p:cNvGraphicFramePr>
          <p:nvPr>
            <p:extLst>
              <p:ext uri="{D42A27DB-BD31-4B8C-83A1-F6EECF244321}">
                <p14:modId xmlns:p14="http://schemas.microsoft.com/office/powerpoint/2010/main" val="2815618844"/>
              </p:ext>
            </p:extLst>
          </p:nvPr>
        </p:nvGraphicFramePr>
        <p:xfrm>
          <a:off x="240030" y="1137920"/>
          <a:ext cx="9231154" cy="54051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20"/>
          <p:cNvGrpSpPr>
            <a:grpSpLocks/>
          </p:cNvGrpSpPr>
          <p:nvPr/>
        </p:nvGrpSpPr>
        <p:grpSpPr bwMode="auto">
          <a:xfrm>
            <a:off x="320040" y="6664960"/>
            <a:ext cx="8961120" cy="406400"/>
            <a:chOff x="304800" y="6019800"/>
            <a:chExt cx="8534400" cy="381000"/>
          </a:xfrm>
        </p:grpSpPr>
        <p:pic>
          <p:nvPicPr>
            <p:cNvPr id="9" name="Picture 25" descr="red bottom banner"/>
            <p:cNvPicPr>
              <a:picLocks noChangeAspect="1" noChangeArrowheads="1"/>
            </p:cNvPicPr>
            <p:nvPr/>
          </p:nvPicPr>
          <p:blipFill>
            <a:blip r:embed="rId4" cstate="print"/>
            <a:srcRect/>
            <a:stretch>
              <a:fillRect/>
            </a:stretch>
          </p:blipFill>
          <p:spPr bwMode="auto">
            <a:xfrm>
              <a:off x="304800" y="6022975"/>
              <a:ext cx="8382000" cy="377825"/>
            </a:xfrm>
            <a:prstGeom prst="rect">
              <a:avLst/>
            </a:prstGeom>
            <a:noFill/>
            <a:ln w="9525">
              <a:noFill/>
              <a:miter lim="800000"/>
              <a:headEnd/>
              <a:tailEnd/>
            </a:ln>
          </p:spPr>
        </p:pic>
        <p:sp>
          <p:nvSpPr>
            <p:cNvPr id="1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1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2" name="Rectangle 11"/>
            <p:cNvSpPr/>
            <p:nvPr/>
          </p:nvSpPr>
          <p:spPr>
            <a:xfrm>
              <a:off x="457200" y="6019800"/>
              <a:ext cx="1980029" cy="369332"/>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spTree>
    <p:extLst>
      <p:ext uri="{BB962C8B-B14F-4D97-AF65-F5344CB8AC3E}">
        <p14:creationId xmlns:p14="http://schemas.microsoft.com/office/powerpoint/2010/main" val="36494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5" cstate="print"/>
          <a:srcRect/>
          <a:stretch>
            <a:fillRect/>
          </a:stretch>
        </p:blipFill>
        <p:spPr bwMode="auto">
          <a:xfrm>
            <a:off x="480060" y="6343231"/>
            <a:ext cx="8801100" cy="403013"/>
          </a:xfrm>
          <a:prstGeom prst="rect">
            <a:avLst/>
          </a:prstGeom>
          <a:noFill/>
          <a:ln w="9525">
            <a:noFill/>
            <a:miter lim="800000"/>
            <a:headEnd/>
            <a:tailEnd/>
          </a:ln>
        </p:spPr>
      </p:pic>
      <p:sp>
        <p:nvSpPr>
          <p:cNvPr id="3077"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3078"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3079"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3080"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3081"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309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EDUCATIONAL GRATUITY</a:t>
              </a:r>
            </a:p>
          </p:txBody>
        </p:sp>
      </p:grpSp>
      <p:sp>
        <p:nvSpPr>
          <p:cNvPr id="3084"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309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3098" name="Rectangle 19"/>
            <p:cNvSpPr>
              <a:spLocks noChangeArrowheads="1"/>
            </p:cNvSpPr>
            <p:nvPr/>
          </p:nvSpPr>
          <p:spPr bwMode="auto">
            <a:xfrm>
              <a:off x="457200" y="6019800"/>
              <a:ext cx="2037737" cy="369332"/>
            </a:xfrm>
            <a:prstGeom prst="rect">
              <a:avLst/>
            </a:prstGeom>
            <a:noFill/>
            <a:ln w="9525">
              <a:noFill/>
              <a:miter lim="800000"/>
              <a:headEnd/>
              <a:tailEnd/>
            </a:ln>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graphicFrame>
        <p:nvGraphicFramePr>
          <p:cNvPr id="3074" name="Content Placeholder 3"/>
          <p:cNvGraphicFramePr>
            <a:graphicFrameLocks noGrp="1"/>
          </p:cNvGraphicFramePr>
          <p:nvPr>
            <p:extLst>
              <p:ext uri="{D42A27DB-BD31-4B8C-83A1-F6EECF244321}">
                <p14:modId xmlns:p14="http://schemas.microsoft.com/office/powerpoint/2010/main" val="3262890839"/>
              </p:ext>
            </p:extLst>
          </p:nvPr>
        </p:nvGraphicFramePr>
        <p:xfrm>
          <a:off x="320676" y="1870075"/>
          <a:ext cx="8458200" cy="3843338"/>
        </p:xfrm>
        <a:graphic>
          <a:graphicData uri="http://schemas.openxmlformats.org/presentationml/2006/ole">
            <mc:AlternateContent xmlns:mc="http://schemas.openxmlformats.org/markup-compatibility/2006">
              <mc:Choice xmlns:v="urn:schemas-microsoft-com:vml" Requires="v">
                <p:oleObj spid="_x0000_s33803" name="Worksheet" r:id="rId6" imgW="6419979" imgH="1342980" progId="Excel.Sheet.8">
                  <p:embed/>
                </p:oleObj>
              </mc:Choice>
              <mc:Fallback>
                <p:oleObj name="Worksheet" r:id="rId6" imgW="6419979" imgH="1342980" progId="Excel.Sheet.8">
                  <p:embed/>
                  <p:pic>
                    <p:nvPicPr>
                      <p:cNvPr id="0" name=""/>
                      <p:cNvPicPr>
                        <a:picLocks noGrp="1" noChangeArrowheads="1"/>
                      </p:cNvPicPr>
                      <p:nvPr/>
                    </p:nvPicPr>
                    <p:blipFill>
                      <a:blip r:embed="rId7"/>
                      <a:srcRect/>
                      <a:stretch>
                        <a:fillRect/>
                      </a:stretch>
                    </p:blipFill>
                    <p:spPr bwMode="auto">
                      <a:xfrm>
                        <a:off x="320676" y="1870075"/>
                        <a:ext cx="8458200" cy="3843338"/>
                      </a:xfrm>
                      <a:prstGeom prst="rect">
                        <a:avLst/>
                      </a:prstGeom>
                      <a:noFill/>
                      <a:ln w="9525">
                        <a:solidFill>
                          <a:srgbClr val="FFFFFF"/>
                        </a:solidFill>
                        <a:miter lim="800000"/>
                        <a:headEnd/>
                        <a:tailEnd/>
                      </a:ln>
                      <a:extLst/>
                    </p:spPr>
                  </p:pic>
                </p:oleObj>
              </mc:Fallback>
            </mc:AlternateContent>
          </a:graphicData>
        </a:graphic>
      </p:graphicFrame>
      <p:sp>
        <p:nvSpPr>
          <p:cNvPr id="22" name="Title 1"/>
          <p:cNvSpPr txBox="1">
            <a:spLocks/>
          </p:cNvSpPr>
          <p:nvPr/>
        </p:nvSpPr>
        <p:spPr bwMode="auto">
          <a:xfrm>
            <a:off x="480060" y="1137920"/>
            <a:ext cx="8641080" cy="844974"/>
          </a:xfrm>
          <a:prstGeom prst="rect">
            <a:avLst/>
          </a:prstGeom>
          <a:noFill/>
          <a:ln w="9525">
            <a:noFill/>
            <a:miter lim="800000"/>
            <a:headEnd/>
            <a:tailEnd/>
          </a:ln>
        </p:spPr>
        <p:txBody>
          <a:bodyPr lIns="96636" tIns="48318" rIns="96636" bIns="48318" anchor="ctr">
            <a:normAutofit/>
          </a:bodyPr>
          <a:lstStyle/>
          <a:p>
            <a:pPr algn="ctr" defTabSz="966354" fontAlgn="auto">
              <a:spcBef>
                <a:spcPts val="0"/>
              </a:spcBef>
              <a:spcAft>
                <a:spcPts val="0"/>
              </a:spcAft>
              <a:defRPr/>
            </a:pPr>
            <a:r>
              <a:rPr lang="en-US" sz="4700" dirty="0">
                <a:solidFill>
                  <a:prstClr val="black"/>
                </a:solidFill>
                <a:latin typeface="Calibri"/>
                <a:cs typeface="+mn-cs"/>
              </a:rPr>
              <a:t>$101,000</a:t>
            </a:r>
          </a:p>
        </p:txBody>
      </p:sp>
      <p:sp>
        <p:nvSpPr>
          <p:cNvPr id="3087" name="TextBox 4"/>
          <p:cNvSpPr txBox="1">
            <a:spLocks noChangeArrowheads="1"/>
          </p:cNvSpPr>
          <p:nvPr/>
        </p:nvSpPr>
        <p:spPr bwMode="auto">
          <a:xfrm>
            <a:off x="1360170" y="5864606"/>
            <a:ext cx="1826895" cy="393954"/>
          </a:xfrm>
          <a:prstGeom prst="rect">
            <a:avLst/>
          </a:prstGeom>
          <a:noFill/>
          <a:ln w="9525">
            <a:noFill/>
            <a:miter lim="800000"/>
            <a:headEnd/>
            <a:tailEnd/>
          </a:ln>
        </p:spPr>
        <p:txBody>
          <a:bodyPr wrap="square" lIns="96636" tIns="48318" rIns="96636" bIns="48318">
            <a:spAutoFit/>
          </a:bodyPr>
          <a:lstStyle/>
          <a:p>
            <a:pPr algn="ctr" defTabSz="966354" fontAlgn="auto">
              <a:spcBef>
                <a:spcPts val="0"/>
              </a:spcBef>
              <a:spcAft>
                <a:spcPts val="0"/>
              </a:spcAft>
            </a:pPr>
            <a:r>
              <a:rPr lang="en-US" dirty="0">
                <a:solidFill>
                  <a:prstClr val="black"/>
                </a:solidFill>
                <a:latin typeface="Calibri" pitchFamily="34" charset="0"/>
                <a:cs typeface="+mn-cs"/>
              </a:rPr>
              <a:t>104 Claimants</a:t>
            </a:r>
          </a:p>
        </p:txBody>
      </p:sp>
      <p:sp>
        <p:nvSpPr>
          <p:cNvPr id="3088" name="TextBox 5"/>
          <p:cNvSpPr txBox="1">
            <a:spLocks noChangeArrowheads="1"/>
          </p:cNvSpPr>
          <p:nvPr/>
        </p:nvSpPr>
        <p:spPr bwMode="auto">
          <a:xfrm>
            <a:off x="3760470" y="5852164"/>
            <a:ext cx="1600200" cy="394546"/>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r>
              <a:rPr lang="en-US" dirty="0">
                <a:solidFill>
                  <a:prstClr val="black"/>
                </a:solidFill>
                <a:latin typeface="Calibri" pitchFamily="34" charset="0"/>
                <a:cs typeface="+mn-cs"/>
              </a:rPr>
              <a:t>186 Claimants</a:t>
            </a:r>
          </a:p>
        </p:txBody>
      </p:sp>
      <p:sp>
        <p:nvSpPr>
          <p:cNvPr id="3089" name="TextBox 6"/>
          <p:cNvSpPr txBox="1">
            <a:spLocks noChangeArrowheads="1"/>
          </p:cNvSpPr>
          <p:nvPr/>
        </p:nvSpPr>
        <p:spPr bwMode="auto">
          <a:xfrm>
            <a:off x="5520690" y="5852160"/>
            <a:ext cx="2880360" cy="689420"/>
          </a:xfrm>
          <a:prstGeom prst="rect">
            <a:avLst/>
          </a:prstGeom>
          <a:noFill/>
          <a:ln w="9525">
            <a:noFill/>
            <a:miter lim="800000"/>
            <a:headEnd/>
            <a:tailEnd/>
          </a:ln>
        </p:spPr>
        <p:txBody>
          <a:bodyPr wrap="square" lIns="96636" tIns="48318" rIns="96636" bIns="48318">
            <a:spAutoFit/>
          </a:bodyPr>
          <a:lstStyle/>
          <a:p>
            <a:pPr algn="ctr" defTabSz="966354" fontAlgn="auto">
              <a:spcBef>
                <a:spcPts val="0"/>
              </a:spcBef>
              <a:spcAft>
                <a:spcPts val="0"/>
              </a:spcAft>
            </a:pPr>
            <a:r>
              <a:rPr lang="en-US" dirty="0">
                <a:solidFill>
                  <a:prstClr val="black"/>
                </a:solidFill>
                <a:latin typeface="Calibri" pitchFamily="34" charset="0"/>
                <a:cs typeface="+mn-cs"/>
              </a:rPr>
              <a:t>100 Claimants Projected</a:t>
            </a:r>
            <a:br>
              <a:rPr lang="en-US" dirty="0">
                <a:solidFill>
                  <a:prstClr val="black"/>
                </a:solidFill>
                <a:latin typeface="Calibri" pitchFamily="34" charset="0"/>
                <a:cs typeface="+mn-cs"/>
              </a:rPr>
            </a:br>
            <a:endParaRPr lang="en-US" dirty="0">
              <a:solidFill>
                <a:prstClr val="black"/>
              </a:solidFill>
              <a:latin typeface="Calibri" pitchFamily="34" charset="0"/>
              <a:cs typeface="+mn-cs"/>
            </a:endParaRPr>
          </a:p>
        </p:txBody>
      </p:sp>
      <p:sp>
        <p:nvSpPr>
          <p:cNvPr id="3090" name="TextBox 9"/>
          <p:cNvSpPr txBox="1">
            <a:spLocks noChangeArrowheads="1"/>
          </p:cNvSpPr>
          <p:nvPr/>
        </p:nvSpPr>
        <p:spPr bwMode="auto">
          <a:xfrm>
            <a:off x="7600950" y="2438402"/>
            <a:ext cx="1840230" cy="1328713"/>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sz="1200" dirty="0">
                <a:solidFill>
                  <a:prstClr val="black"/>
                </a:solidFill>
                <a:latin typeface="Calibri"/>
                <a:cs typeface="+mn-cs"/>
              </a:rPr>
              <a:t>Lapse $0</a:t>
            </a:r>
          </a:p>
          <a:p>
            <a:pPr defTabSz="966354" fontAlgn="auto">
              <a:spcBef>
                <a:spcPts val="0"/>
              </a:spcBef>
              <a:spcAft>
                <a:spcPts val="0"/>
              </a:spcAft>
            </a:pPr>
            <a:endParaRPr lang="en-US" dirty="0">
              <a:solidFill>
                <a:prstClr val="black"/>
              </a:solidFill>
              <a:latin typeface="Calibri"/>
              <a:cs typeface="+mn-cs"/>
            </a:endParaRPr>
          </a:p>
          <a:p>
            <a:pPr defTabSz="966354" fontAlgn="auto">
              <a:spcBef>
                <a:spcPts val="0"/>
              </a:spcBef>
              <a:spcAft>
                <a:spcPts val="0"/>
              </a:spcAft>
            </a:pPr>
            <a:r>
              <a:rPr lang="en-US" sz="1200" dirty="0">
                <a:solidFill>
                  <a:prstClr val="black"/>
                </a:solidFill>
                <a:latin typeface="Calibri"/>
                <a:cs typeface="+mn-cs"/>
              </a:rPr>
              <a:t>Projected Expenditure    $2,269</a:t>
            </a:r>
          </a:p>
          <a:p>
            <a:pPr defTabSz="966354" fontAlgn="auto">
              <a:spcBef>
                <a:spcPts val="0"/>
              </a:spcBef>
              <a:spcAft>
                <a:spcPts val="0"/>
              </a:spcAft>
            </a:pPr>
            <a:endParaRPr lang="en-US" sz="1300" dirty="0">
              <a:solidFill>
                <a:prstClr val="black"/>
              </a:solidFill>
              <a:latin typeface="Calibri"/>
              <a:cs typeface="+mn-cs"/>
            </a:endParaRPr>
          </a:p>
          <a:p>
            <a:pPr defTabSz="966354" fontAlgn="auto">
              <a:spcBef>
                <a:spcPts val="0"/>
              </a:spcBef>
              <a:spcAft>
                <a:spcPts val="0"/>
              </a:spcAft>
            </a:pPr>
            <a:r>
              <a:rPr lang="en-US" sz="1200" dirty="0">
                <a:solidFill>
                  <a:prstClr val="black"/>
                </a:solidFill>
                <a:latin typeface="Calibri"/>
                <a:cs typeface="+mn-cs"/>
              </a:rPr>
              <a:t>Expended $ 98,731,42</a:t>
            </a:r>
          </a:p>
        </p:txBody>
      </p:sp>
      <p:sp>
        <p:nvSpPr>
          <p:cNvPr id="29" name="Rectangle 28"/>
          <p:cNvSpPr/>
          <p:nvPr/>
        </p:nvSpPr>
        <p:spPr>
          <a:xfrm>
            <a:off x="7440930" y="3482340"/>
            <a:ext cx="160020" cy="1625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nchor="ctr"/>
          <a:lstStyle/>
          <a:p>
            <a:pPr algn="ctr" defTabSz="966354" fontAlgn="auto">
              <a:spcBef>
                <a:spcPts val="0"/>
              </a:spcBef>
              <a:spcAft>
                <a:spcPts val="0"/>
              </a:spcAft>
              <a:defRPr/>
            </a:pPr>
            <a:endParaRPr lang="en-US">
              <a:solidFill>
                <a:prstClr val="white"/>
              </a:solidFill>
            </a:endParaRPr>
          </a:p>
        </p:txBody>
      </p:sp>
      <p:sp>
        <p:nvSpPr>
          <p:cNvPr id="30" name="Rectangle 29"/>
          <p:cNvSpPr/>
          <p:nvPr/>
        </p:nvSpPr>
        <p:spPr>
          <a:xfrm>
            <a:off x="7440930" y="2913380"/>
            <a:ext cx="160020" cy="16256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nchor="ctr"/>
          <a:lstStyle/>
          <a:p>
            <a:pPr algn="ctr" defTabSz="966354" fontAlgn="auto">
              <a:spcBef>
                <a:spcPts val="0"/>
              </a:spcBef>
              <a:spcAft>
                <a:spcPts val="0"/>
              </a:spcAft>
              <a:defRPr/>
            </a:pPr>
            <a:r>
              <a:rPr lang="en-US" dirty="0">
                <a:solidFill>
                  <a:prstClr val="white"/>
                </a:solidFill>
              </a:rPr>
              <a:t>                     </a:t>
            </a:r>
          </a:p>
        </p:txBody>
      </p:sp>
      <p:sp>
        <p:nvSpPr>
          <p:cNvPr id="31" name="Rectangle 30"/>
          <p:cNvSpPr/>
          <p:nvPr/>
        </p:nvSpPr>
        <p:spPr>
          <a:xfrm>
            <a:off x="7440930" y="2425700"/>
            <a:ext cx="160020" cy="16256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anchor="ctr"/>
          <a:lstStyle/>
          <a:p>
            <a:pPr algn="ctr" defTabSz="966354" fontAlgn="auto">
              <a:spcBef>
                <a:spcPts val="0"/>
              </a:spcBef>
              <a:spcAft>
                <a:spcPts val="0"/>
              </a:spcAft>
              <a:defRPr/>
            </a:pPr>
            <a:r>
              <a:rPr lang="en-US" dirty="0">
                <a:solidFill>
                  <a:prstClr val="white"/>
                </a:solidFill>
              </a:rPr>
              <a:t>         </a:t>
            </a:r>
          </a:p>
        </p:txBody>
      </p:sp>
      <p:sp>
        <p:nvSpPr>
          <p:cNvPr id="3094" name="TextBox 27"/>
          <p:cNvSpPr txBox="1">
            <a:spLocks noChangeArrowheads="1"/>
          </p:cNvSpPr>
          <p:nvPr/>
        </p:nvSpPr>
        <p:spPr bwMode="auto">
          <a:xfrm>
            <a:off x="7360920" y="3896363"/>
            <a:ext cx="1520190" cy="497715"/>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r>
              <a:rPr lang="en-US" sz="1300" dirty="0">
                <a:solidFill>
                  <a:prstClr val="black"/>
                </a:solidFill>
                <a:latin typeface="Calibri"/>
                <a:cs typeface="+mn-cs"/>
              </a:rPr>
              <a:t>125 Claimants on the  program</a:t>
            </a:r>
          </a:p>
        </p:txBody>
      </p:sp>
    </p:spTree>
    <p:extLst>
      <p:ext uri="{BB962C8B-B14F-4D97-AF65-F5344CB8AC3E}">
        <p14:creationId xmlns:p14="http://schemas.microsoft.com/office/powerpoint/2010/main" val="1900780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80060" y="6343231"/>
            <a:ext cx="8801100" cy="403013"/>
          </a:xfrm>
          <a:prstGeom prst="rect">
            <a:avLst/>
          </a:prstGeom>
          <a:noFill/>
          <a:ln w="9525">
            <a:noFill/>
            <a:miter lim="800000"/>
            <a:headEnd/>
            <a:tailEnd/>
          </a:ln>
        </p:spPr>
      </p:pic>
      <p:sp>
        <p:nvSpPr>
          <p:cNvPr id="4101"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4102"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4103"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4104"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4105"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DISABLED VETERANS TAX EXEMPTION PROGRAM</a:t>
              </a:r>
            </a:p>
          </p:txBody>
        </p:sp>
      </p:grpSp>
      <p:sp>
        <p:nvSpPr>
          <p:cNvPr id="4108"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19800"/>
              <a:ext cx="2037737" cy="369332"/>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graphicFrame>
        <p:nvGraphicFramePr>
          <p:cNvPr id="4098" name="Chart 5"/>
          <p:cNvGraphicFramePr>
            <a:graphicFrameLocks/>
          </p:cNvGraphicFramePr>
          <p:nvPr>
            <p:extLst>
              <p:ext uri="{D42A27DB-BD31-4B8C-83A1-F6EECF244321}">
                <p14:modId xmlns:p14="http://schemas.microsoft.com/office/powerpoint/2010/main" val="1402031147"/>
              </p:ext>
            </p:extLst>
          </p:nvPr>
        </p:nvGraphicFramePr>
        <p:xfrm>
          <a:off x="400053" y="1137923"/>
          <a:ext cx="9061133" cy="4524587"/>
        </p:xfrm>
        <a:graphic>
          <a:graphicData uri="http://schemas.openxmlformats.org/presentationml/2006/ole">
            <mc:AlternateContent xmlns:mc="http://schemas.openxmlformats.org/markup-compatibility/2006">
              <mc:Choice xmlns:v="urn:schemas-microsoft-com:vml" Requires="v">
                <p:oleObj spid="_x0000_s34827" name="Worksheet" r:id="rId5" imgW="7705776" imgH="2819358" progId="Excel.Sheet.8">
                  <p:embed/>
                </p:oleObj>
              </mc:Choice>
              <mc:Fallback>
                <p:oleObj name="Worksheet" r:id="rId5" imgW="7705776" imgH="2819358" progId="Excel.Sheet.8">
                  <p:embed/>
                  <p:pic>
                    <p:nvPicPr>
                      <p:cNvPr id="0" name=""/>
                      <p:cNvPicPr>
                        <a:picLocks noChangeArrowheads="1"/>
                      </p:cNvPicPr>
                      <p:nvPr/>
                    </p:nvPicPr>
                    <p:blipFill>
                      <a:blip r:embed="rId6"/>
                      <a:srcRect/>
                      <a:stretch>
                        <a:fillRect/>
                      </a:stretch>
                    </p:blipFill>
                    <p:spPr bwMode="auto">
                      <a:xfrm>
                        <a:off x="400053" y="1137923"/>
                        <a:ext cx="9061133" cy="4524587"/>
                      </a:xfrm>
                      <a:prstGeom prst="rect">
                        <a:avLst/>
                      </a:prstGeom>
                      <a:noFill/>
                    </p:spPr>
                  </p:pic>
                </p:oleObj>
              </mc:Fallback>
            </mc:AlternateContent>
          </a:graphicData>
        </a:graphic>
      </p:graphicFrame>
    </p:spTree>
    <p:extLst>
      <p:ext uri="{BB962C8B-B14F-4D97-AF65-F5344CB8AC3E}">
        <p14:creationId xmlns:p14="http://schemas.microsoft.com/office/powerpoint/2010/main" val="68990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80060" y="6343231"/>
            <a:ext cx="8801100" cy="403013"/>
          </a:xfrm>
          <a:prstGeom prst="rect">
            <a:avLst/>
          </a:prstGeom>
          <a:noFill/>
          <a:ln w="9525">
            <a:noFill/>
            <a:miter lim="800000"/>
            <a:headEnd/>
            <a:tailEnd/>
          </a:ln>
        </p:spPr>
      </p:pic>
      <p:sp>
        <p:nvSpPr>
          <p:cNvPr id="5125"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5126"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5127"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5128"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5129"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DISABLED VETERANS’ RETX PROGRAM</a:t>
              </a:r>
            </a:p>
          </p:txBody>
        </p:sp>
      </p:grpSp>
      <p:sp>
        <p:nvSpPr>
          <p:cNvPr id="5132"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20"/>
            <a:ext cx="8801100" cy="689420"/>
            <a:chOff x="457200" y="6019799"/>
            <a:chExt cx="8382000" cy="646549"/>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19799"/>
              <a:ext cx="2037737" cy="646549"/>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a:p>
              <a:pPr defTabSz="966354" fontAlgn="auto">
                <a:spcBef>
                  <a:spcPts val="0"/>
                </a:spcBef>
                <a:spcAft>
                  <a:spcPts val="0"/>
                </a:spcAft>
                <a:defRPr/>
              </a:pPr>
              <a:r>
                <a:rPr lang="en-US" dirty="0">
                  <a:solidFill>
                    <a:prstClr val="white"/>
                  </a:solidFill>
                  <a:latin typeface="Calibri"/>
                  <a:cs typeface="Arial" pitchFamily="34" charset="0"/>
                </a:rPr>
                <a:t> MAY 14</a:t>
              </a:r>
              <a:endParaRPr lang="en-US" dirty="0">
                <a:solidFill>
                  <a:prstClr val="white"/>
                </a:solidFill>
                <a:latin typeface="Calibri"/>
                <a:cs typeface="+mn-cs"/>
              </a:endParaRPr>
            </a:p>
          </p:txBody>
        </p:sp>
      </p:grpSp>
      <p:sp>
        <p:nvSpPr>
          <p:cNvPr id="21" name="TextBox 5"/>
          <p:cNvSpPr txBox="1">
            <a:spLocks noChangeArrowheads="1"/>
          </p:cNvSpPr>
          <p:nvPr/>
        </p:nvSpPr>
        <p:spPr bwMode="auto">
          <a:xfrm>
            <a:off x="400050" y="5933443"/>
            <a:ext cx="8481060" cy="360681"/>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defRPr/>
            </a:pPr>
            <a:r>
              <a:rPr lang="en-US" sz="1700" dirty="0">
                <a:solidFill>
                  <a:prstClr val="black"/>
                </a:solidFill>
                <a:latin typeface="Calibri"/>
                <a:cs typeface="+mn-cs"/>
              </a:rPr>
              <a:t>*202</a:t>
            </a:r>
            <a:r>
              <a:rPr lang="en-US" sz="1500" dirty="0">
                <a:solidFill>
                  <a:prstClr val="black"/>
                </a:solidFill>
                <a:latin typeface="Calibri"/>
                <a:cs typeface="+mn-cs"/>
              </a:rPr>
              <a:t> Applications Received since Dec 19, 2015</a:t>
            </a:r>
          </a:p>
        </p:txBody>
      </p:sp>
      <p:graphicFrame>
        <p:nvGraphicFramePr>
          <p:cNvPr id="5122" name="Content Placeholder 3"/>
          <p:cNvGraphicFramePr>
            <a:graphicFrameLocks noGrp="1"/>
          </p:cNvGraphicFramePr>
          <p:nvPr>
            <p:extLst>
              <p:ext uri="{D42A27DB-BD31-4B8C-83A1-F6EECF244321}">
                <p14:modId xmlns:p14="http://schemas.microsoft.com/office/powerpoint/2010/main" val="3461411309"/>
              </p:ext>
            </p:extLst>
          </p:nvPr>
        </p:nvGraphicFramePr>
        <p:xfrm>
          <a:off x="318374" y="1219200"/>
          <a:ext cx="8862774" cy="4844627"/>
        </p:xfrm>
        <a:graphic>
          <a:graphicData uri="http://schemas.openxmlformats.org/presentationml/2006/ole">
            <mc:AlternateContent xmlns:mc="http://schemas.openxmlformats.org/markup-compatibility/2006">
              <mc:Choice xmlns:v="urn:schemas-microsoft-com:vml" Requires="v">
                <p:oleObj spid="_x0000_s35851" name="Worksheet" r:id="rId6" imgW="6972367" imgH="2838541" progId="Excel.Sheet.8">
                  <p:embed/>
                </p:oleObj>
              </mc:Choice>
              <mc:Fallback>
                <p:oleObj name="Worksheet" r:id="rId6" imgW="6972367" imgH="2838541" progId="Excel.Sheet.8">
                  <p:embed/>
                  <p:pic>
                    <p:nvPicPr>
                      <p:cNvPr id="0" name=""/>
                      <p:cNvPicPr>
                        <a:picLocks noGrp="1" noChangeArrowheads="1"/>
                      </p:cNvPicPr>
                      <p:nvPr/>
                    </p:nvPicPr>
                    <p:blipFill>
                      <a:blip r:embed="rId7"/>
                      <a:srcRect/>
                      <a:stretch>
                        <a:fillRect/>
                      </a:stretch>
                    </p:blipFill>
                    <p:spPr bwMode="auto">
                      <a:xfrm>
                        <a:off x="318374" y="1219200"/>
                        <a:ext cx="8862774" cy="4844627"/>
                      </a:xfrm>
                      <a:prstGeom prst="rect">
                        <a:avLst/>
                      </a:prstGeom>
                      <a:noFill/>
                    </p:spPr>
                  </p:pic>
                </p:oleObj>
              </mc:Fallback>
            </mc:AlternateContent>
          </a:graphicData>
        </a:graphic>
      </p:graphicFrame>
    </p:spTree>
    <p:extLst>
      <p:ext uri="{BB962C8B-B14F-4D97-AF65-F5344CB8AC3E}">
        <p14:creationId xmlns:p14="http://schemas.microsoft.com/office/powerpoint/2010/main" val="2185469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80060" y="6343231"/>
            <a:ext cx="8801100" cy="403013"/>
          </a:xfrm>
          <a:prstGeom prst="rect">
            <a:avLst/>
          </a:prstGeom>
          <a:noFill/>
          <a:ln w="9525">
            <a:noFill/>
            <a:miter lim="800000"/>
            <a:headEnd/>
            <a:tailEnd/>
          </a:ln>
        </p:spPr>
      </p:pic>
      <p:sp>
        <p:nvSpPr>
          <p:cNvPr id="15364"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15365"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15366"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15367"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15368"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PERSIAN GULF VETERANS BENEFIT PROGRAM</a:t>
              </a:r>
            </a:p>
          </p:txBody>
        </p:sp>
      </p:grpSp>
      <p:grpSp>
        <p:nvGrpSpPr>
          <p:cNvPr id="3" name="Group 14"/>
          <p:cNvGrpSpPr>
            <a:grpSpLocks/>
          </p:cNvGrpSpPr>
          <p:nvPr/>
        </p:nvGrpSpPr>
        <p:grpSpPr bwMode="auto">
          <a:xfrm>
            <a:off x="480060" y="6421120"/>
            <a:ext cx="8801100" cy="4064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85775" y="6019800"/>
              <a:ext cx="2037737" cy="369332"/>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sp>
        <p:nvSpPr>
          <p:cNvPr id="21" name="Text Box 4"/>
          <p:cNvSpPr txBox="1">
            <a:spLocks noChangeArrowheads="1"/>
          </p:cNvSpPr>
          <p:nvPr/>
        </p:nvSpPr>
        <p:spPr bwMode="auto">
          <a:xfrm>
            <a:off x="1680210" y="1432564"/>
            <a:ext cx="6400800" cy="571214"/>
          </a:xfrm>
          <a:prstGeom prst="rect">
            <a:avLst/>
          </a:prstGeom>
          <a:noFill/>
          <a:ln w="9525">
            <a:noFill/>
            <a:miter lim="800000"/>
            <a:headEnd/>
            <a:tailEnd/>
          </a:ln>
        </p:spPr>
        <p:txBody>
          <a:bodyPr lIns="96625" tIns="48313" rIns="96625" bIns="48313">
            <a:spAutoFit/>
          </a:bodyPr>
          <a:lstStyle/>
          <a:p>
            <a:pPr defTabSz="966354" fontAlgn="auto">
              <a:lnSpc>
                <a:spcPct val="120000"/>
              </a:lnSpc>
              <a:spcBef>
                <a:spcPts val="0"/>
              </a:spcBef>
              <a:spcAft>
                <a:spcPts val="0"/>
              </a:spcAft>
              <a:tabLst>
                <a:tab pos="785162" algn="l"/>
              </a:tabLst>
              <a:defRPr/>
            </a:pPr>
            <a:endParaRPr lang="en-US" sz="2500" b="1" dirty="0">
              <a:solidFill>
                <a:srgbClr val="000000"/>
              </a:solidFill>
              <a:latin typeface="Calibri"/>
              <a:cs typeface="+mn-cs"/>
            </a:endParaRPr>
          </a:p>
        </p:txBody>
      </p:sp>
      <p:sp>
        <p:nvSpPr>
          <p:cNvPr id="15374" name="Rectangle 21"/>
          <p:cNvSpPr>
            <a:spLocks noChangeArrowheads="1"/>
          </p:cNvSpPr>
          <p:nvPr/>
        </p:nvSpPr>
        <p:spPr bwMode="auto">
          <a:xfrm>
            <a:off x="1920240" y="1706880"/>
            <a:ext cx="5440680" cy="3998634"/>
          </a:xfrm>
          <a:prstGeom prst="rect">
            <a:avLst/>
          </a:prstGeom>
          <a:noFill/>
          <a:ln w="9525">
            <a:noFill/>
            <a:miter lim="800000"/>
            <a:headEnd/>
            <a:tailEnd/>
          </a:ln>
        </p:spPr>
        <p:txBody>
          <a:bodyPr wrap="square" lIns="96636" tIns="48318" rIns="96636" bIns="48318">
            <a:spAutoFit/>
          </a:bodyPr>
          <a:lstStyle/>
          <a:p>
            <a:pPr defTabSz="966354" fontAlgn="auto">
              <a:lnSpc>
                <a:spcPct val="120000"/>
              </a:lnSpc>
              <a:spcBef>
                <a:spcPts val="0"/>
              </a:spcBef>
              <a:spcAft>
                <a:spcPts val="0"/>
              </a:spcAft>
              <a:tabLst>
                <a:tab pos="785162" algn="l"/>
              </a:tabLst>
            </a:pPr>
            <a:r>
              <a:rPr lang="en-US" sz="2100" b="1" dirty="0">
                <a:solidFill>
                  <a:srgbClr val="000000"/>
                </a:solidFill>
                <a:latin typeface="Calibri"/>
                <a:cs typeface="+mn-cs"/>
              </a:rPr>
              <a:t>Total Applications:  	11,781</a:t>
            </a:r>
          </a:p>
          <a:p>
            <a:pPr defTabSz="966354" fontAlgn="auto">
              <a:lnSpc>
                <a:spcPct val="120000"/>
              </a:lnSpc>
              <a:spcBef>
                <a:spcPts val="0"/>
              </a:spcBef>
              <a:spcAft>
                <a:spcPts val="0"/>
              </a:spcAft>
              <a:tabLst>
                <a:tab pos="785162" algn="l"/>
              </a:tabLst>
            </a:pPr>
            <a:endParaRPr lang="en-US" sz="2100" b="1" dirty="0">
              <a:solidFill>
                <a:srgbClr val="000000"/>
              </a:solidFill>
              <a:latin typeface="Calibri"/>
              <a:cs typeface="+mn-cs"/>
            </a:endParaRPr>
          </a:p>
          <a:p>
            <a:pPr defTabSz="966354" fontAlgn="auto">
              <a:lnSpc>
                <a:spcPct val="120000"/>
              </a:lnSpc>
              <a:spcBef>
                <a:spcPts val="0"/>
              </a:spcBef>
              <a:spcAft>
                <a:spcPts val="0"/>
              </a:spcAft>
              <a:tabLst>
                <a:tab pos="785162" algn="l"/>
              </a:tabLst>
            </a:pPr>
            <a:r>
              <a:rPr lang="en-US" sz="2100" b="1" dirty="0">
                <a:solidFill>
                  <a:prstClr val="black"/>
                </a:solidFill>
                <a:latin typeface="Calibri"/>
                <a:cs typeface="+mn-cs"/>
              </a:rPr>
              <a:t>Payments Sent:  		9,149</a:t>
            </a:r>
            <a:endParaRPr lang="en-US" sz="2100" dirty="0">
              <a:solidFill>
                <a:prstClr val="black"/>
              </a:solidFill>
              <a:latin typeface="Calibri"/>
              <a:cs typeface="+mn-cs"/>
            </a:endParaRPr>
          </a:p>
          <a:p>
            <a:pPr defTabSz="966354" fontAlgn="auto">
              <a:lnSpc>
                <a:spcPct val="120000"/>
              </a:lnSpc>
              <a:spcBef>
                <a:spcPts val="0"/>
              </a:spcBef>
              <a:spcAft>
                <a:spcPts val="0"/>
              </a:spcAft>
              <a:tabLst>
                <a:tab pos="785162" algn="l"/>
              </a:tabLst>
            </a:pPr>
            <a:endParaRPr lang="en-US" sz="2100" b="1" dirty="0">
              <a:solidFill>
                <a:srgbClr val="000000"/>
              </a:solidFill>
              <a:latin typeface="Calibri"/>
              <a:cs typeface="+mn-cs"/>
            </a:endParaRPr>
          </a:p>
          <a:p>
            <a:pPr defTabSz="966354" fontAlgn="auto">
              <a:lnSpc>
                <a:spcPct val="120000"/>
              </a:lnSpc>
              <a:spcBef>
                <a:spcPts val="0"/>
              </a:spcBef>
              <a:spcAft>
                <a:spcPts val="0"/>
              </a:spcAft>
              <a:tabLst>
                <a:tab pos="785162" algn="l"/>
              </a:tabLst>
            </a:pPr>
            <a:r>
              <a:rPr lang="en-US" sz="2100" b="1" dirty="0">
                <a:solidFill>
                  <a:srgbClr val="000000"/>
                </a:solidFill>
                <a:latin typeface="Calibri"/>
                <a:cs typeface="+mn-cs"/>
              </a:rPr>
              <a:t>Total Payments:  		</a:t>
            </a:r>
            <a:r>
              <a:rPr lang="en-US" sz="2100" b="1" dirty="0">
                <a:solidFill>
                  <a:prstClr val="black"/>
                </a:solidFill>
                <a:latin typeface="Calibri"/>
                <a:cs typeface="+mn-cs"/>
              </a:rPr>
              <a:t>$3,883,287.50</a:t>
            </a:r>
            <a:endParaRPr lang="en-US" sz="2100" b="1" dirty="0">
              <a:solidFill>
                <a:srgbClr val="000000"/>
              </a:solidFill>
              <a:latin typeface="Calibri"/>
              <a:cs typeface="+mn-cs"/>
            </a:endParaRPr>
          </a:p>
          <a:p>
            <a:pPr defTabSz="966354" fontAlgn="auto">
              <a:lnSpc>
                <a:spcPct val="120000"/>
              </a:lnSpc>
              <a:spcBef>
                <a:spcPts val="0"/>
              </a:spcBef>
              <a:spcAft>
                <a:spcPts val="0"/>
              </a:spcAft>
              <a:tabLst>
                <a:tab pos="785162" algn="l"/>
              </a:tabLst>
            </a:pPr>
            <a:endParaRPr lang="en-US" sz="2100" b="1" dirty="0">
              <a:solidFill>
                <a:srgbClr val="000000"/>
              </a:solidFill>
              <a:latin typeface="Calibri"/>
              <a:cs typeface="+mn-cs"/>
            </a:endParaRPr>
          </a:p>
          <a:p>
            <a:pPr defTabSz="966354" fontAlgn="auto">
              <a:lnSpc>
                <a:spcPct val="120000"/>
              </a:lnSpc>
              <a:spcBef>
                <a:spcPts val="0"/>
              </a:spcBef>
              <a:spcAft>
                <a:spcPts val="0"/>
              </a:spcAft>
              <a:tabLst>
                <a:tab pos="785162" algn="l"/>
              </a:tabLst>
            </a:pPr>
            <a:r>
              <a:rPr lang="en-US" sz="2100" b="1" dirty="0">
                <a:solidFill>
                  <a:srgbClr val="000000"/>
                </a:solidFill>
                <a:latin typeface="Calibri"/>
                <a:cs typeface="+mn-cs"/>
              </a:rPr>
              <a:t>Average Payment:   	</a:t>
            </a:r>
            <a:r>
              <a:rPr lang="en-US" sz="2100" b="1" dirty="0">
                <a:solidFill>
                  <a:prstClr val="black"/>
                </a:solidFill>
                <a:latin typeface="Calibri"/>
                <a:cs typeface="+mn-cs"/>
              </a:rPr>
              <a:t>$424.45</a:t>
            </a:r>
            <a:endParaRPr lang="en-US" sz="2100" b="1" dirty="0">
              <a:solidFill>
                <a:srgbClr val="000000"/>
              </a:solidFill>
              <a:latin typeface="Calibri"/>
              <a:cs typeface="+mn-cs"/>
            </a:endParaRPr>
          </a:p>
          <a:p>
            <a:pPr defTabSz="966354" fontAlgn="auto">
              <a:lnSpc>
                <a:spcPct val="120000"/>
              </a:lnSpc>
              <a:spcBef>
                <a:spcPts val="0"/>
              </a:spcBef>
              <a:spcAft>
                <a:spcPts val="0"/>
              </a:spcAft>
              <a:tabLst>
                <a:tab pos="785162" algn="l"/>
              </a:tabLst>
            </a:pPr>
            <a:endParaRPr lang="en-US" sz="2100" b="1" dirty="0">
              <a:solidFill>
                <a:srgbClr val="000000"/>
              </a:solidFill>
              <a:latin typeface="Calibri"/>
              <a:cs typeface="+mn-cs"/>
            </a:endParaRPr>
          </a:p>
          <a:p>
            <a:pPr defTabSz="966354" fontAlgn="auto">
              <a:lnSpc>
                <a:spcPct val="120000"/>
              </a:lnSpc>
              <a:spcBef>
                <a:spcPts val="0"/>
              </a:spcBef>
              <a:spcAft>
                <a:spcPts val="0"/>
              </a:spcAft>
              <a:tabLst>
                <a:tab pos="785162" algn="l"/>
              </a:tabLst>
            </a:pPr>
            <a:r>
              <a:rPr lang="en-US" sz="2100" b="1" dirty="0">
                <a:solidFill>
                  <a:srgbClr val="000000"/>
                </a:solidFill>
                <a:latin typeface="Calibri"/>
                <a:cs typeface="+mn-cs"/>
              </a:rPr>
              <a:t>Average Processing Time: 	 5.16 days</a:t>
            </a:r>
          </a:p>
          <a:p>
            <a:pPr defTabSz="966354" fontAlgn="auto">
              <a:lnSpc>
                <a:spcPct val="120000"/>
              </a:lnSpc>
              <a:spcBef>
                <a:spcPts val="0"/>
              </a:spcBef>
              <a:spcAft>
                <a:spcPts val="0"/>
              </a:spcAft>
              <a:tabLst>
                <a:tab pos="785162" algn="l"/>
              </a:tabLst>
            </a:pPr>
            <a:r>
              <a:rPr lang="en-US" b="1" dirty="0">
                <a:solidFill>
                  <a:srgbClr val="000000"/>
                </a:solidFill>
                <a:latin typeface="Calibri"/>
                <a:cs typeface="+mn-cs"/>
              </a:rPr>
              <a:t>					              </a:t>
            </a:r>
          </a:p>
        </p:txBody>
      </p:sp>
    </p:spTree>
    <p:extLst>
      <p:ext uri="{BB962C8B-B14F-4D97-AF65-F5344CB8AC3E}">
        <p14:creationId xmlns:p14="http://schemas.microsoft.com/office/powerpoint/2010/main" val="218018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80060" y="6343231"/>
            <a:ext cx="8801100" cy="403013"/>
          </a:xfrm>
          <a:prstGeom prst="rect">
            <a:avLst/>
          </a:prstGeom>
          <a:noFill/>
          <a:ln w="9525">
            <a:noFill/>
            <a:miter lim="800000"/>
            <a:headEnd/>
            <a:tailEnd/>
          </a:ln>
        </p:spPr>
      </p:pic>
      <p:sp>
        <p:nvSpPr>
          <p:cNvPr id="16388"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36" tIns="48318" rIns="96636" bIns="48318" anchor="ctr"/>
          <a:lstStyle/>
          <a:p>
            <a:pPr defTabSz="966354" fontAlgn="auto">
              <a:spcBef>
                <a:spcPts val="0"/>
              </a:spcBef>
              <a:spcAft>
                <a:spcPts val="0"/>
              </a:spcAft>
            </a:pPr>
            <a:r>
              <a:rPr lang="en-US" sz="1300">
                <a:solidFill>
                  <a:prstClr val="white"/>
                </a:solidFill>
                <a:latin typeface="Verdana" pitchFamily="34" charset="0"/>
                <a:cs typeface="+mn-cs"/>
              </a:rPr>
              <a:t>&gt; Technology</a:t>
            </a:r>
          </a:p>
        </p:txBody>
      </p:sp>
      <p:sp>
        <p:nvSpPr>
          <p:cNvPr id="16389"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36" tIns="48318" rIns="96636" bIns="48318" anchor="ctr"/>
          <a:lstStyle/>
          <a:p>
            <a:pPr algn="r" defTabSz="966354" fontAlgn="auto">
              <a:spcBef>
                <a:spcPts val="0"/>
              </a:spcBef>
              <a:spcAft>
                <a:spcPts val="0"/>
              </a:spcAft>
            </a:pPr>
            <a:r>
              <a:rPr lang="en-US" sz="1300">
                <a:solidFill>
                  <a:prstClr val="white"/>
                </a:solidFill>
                <a:latin typeface="Verdana" pitchFamily="34" charset="0"/>
                <a:cs typeface="+mn-cs"/>
              </a:rPr>
              <a:t>  &gt; People &gt; Processes </a:t>
            </a:r>
          </a:p>
        </p:txBody>
      </p:sp>
      <p:sp>
        <p:nvSpPr>
          <p:cNvPr id="16390" name="Rectangle 2"/>
          <p:cNvSpPr>
            <a:spLocks noChangeArrowheads="1"/>
          </p:cNvSpPr>
          <p:nvPr/>
        </p:nvSpPr>
        <p:spPr bwMode="auto">
          <a:xfrm>
            <a:off x="400050" y="2311404"/>
            <a:ext cx="8721090" cy="590973"/>
          </a:xfrm>
          <a:prstGeom prst="rect">
            <a:avLst/>
          </a:prstGeom>
          <a:noFill/>
          <a:ln w="9525">
            <a:noFill/>
            <a:miter lim="800000"/>
            <a:headEnd/>
            <a:tailEnd/>
          </a:ln>
        </p:spPr>
        <p:txBody>
          <a:bodyPr lIns="96636" tIns="48318" rIns="96636" bIns="48318">
            <a:spAutoFit/>
          </a:bodyPr>
          <a:lstStyle/>
          <a:p>
            <a:pPr algn="ctr" defTabSz="966354" fontAlgn="auto">
              <a:spcBef>
                <a:spcPts val="0"/>
              </a:spcBef>
              <a:spcAft>
                <a:spcPts val="0"/>
              </a:spcAft>
            </a:pPr>
            <a:endParaRPr lang="en-US" sz="3200" b="1">
              <a:solidFill>
                <a:prstClr val="black"/>
              </a:solidFill>
              <a:latin typeface="Calibri"/>
              <a:cs typeface="+mn-cs"/>
            </a:endParaRPr>
          </a:p>
        </p:txBody>
      </p:sp>
      <p:sp>
        <p:nvSpPr>
          <p:cNvPr id="16391" name="Rectangle 7"/>
          <p:cNvSpPr>
            <a:spLocks noChangeArrowheads="1"/>
          </p:cNvSpPr>
          <p:nvPr/>
        </p:nvSpPr>
        <p:spPr bwMode="auto">
          <a:xfrm>
            <a:off x="3027046" y="3461177"/>
            <a:ext cx="195025" cy="392853"/>
          </a:xfrm>
          <a:prstGeom prst="rect">
            <a:avLst/>
          </a:prstGeom>
          <a:noFill/>
          <a:ln w="9525">
            <a:noFill/>
            <a:miter lim="800000"/>
            <a:headEnd/>
            <a:tailEnd/>
          </a:ln>
        </p:spPr>
        <p:txBody>
          <a:bodyPr wrap="none" lIns="96636" tIns="48318" rIns="96636" bIns="48318">
            <a:spAutoFit/>
          </a:bodyPr>
          <a:lstStyle/>
          <a:p>
            <a:pPr defTabSz="966354" fontAlgn="auto">
              <a:spcBef>
                <a:spcPts val="0"/>
              </a:spcBef>
              <a:spcAft>
                <a:spcPts val="0"/>
              </a:spcAft>
            </a:pPr>
            <a:endParaRPr lang="en-US">
              <a:solidFill>
                <a:prstClr val="black"/>
              </a:solidFill>
              <a:latin typeface="Calibri"/>
              <a:cs typeface="+mn-cs"/>
            </a:endParaRPr>
          </a:p>
        </p:txBody>
      </p:sp>
      <p:sp>
        <p:nvSpPr>
          <p:cNvPr id="16392"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36" tIns="48318" rIns="96636" bIns="4831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354"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defTabSz="966354" eaLnBrk="0" fontAlgn="auto" hangingPunct="0">
                <a:spcBef>
                  <a:spcPts val="0"/>
                </a:spcBef>
                <a:spcAft>
                  <a:spcPts val="0"/>
                </a:spcAft>
                <a:defRPr/>
              </a:pPr>
              <a:r>
                <a:rPr lang="en-US" sz="2100" b="1" dirty="0">
                  <a:solidFill>
                    <a:prstClr val="white"/>
                  </a:solidFill>
                  <a:latin typeface="Calibri"/>
                  <a:cs typeface="+mn-cs"/>
                </a:rPr>
                <a:t>MILITARY FAMILY RELIEF ASSISTANCE PROGRAM</a:t>
              </a:r>
            </a:p>
          </p:txBody>
        </p:sp>
      </p:grpSp>
      <p:sp>
        <p:nvSpPr>
          <p:cNvPr id="16395"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36" tIns="48318" rIns="96636" bIns="48318">
            <a:spAutoFit/>
          </a:bodyPr>
          <a:lstStyle/>
          <a:p>
            <a:pPr defTabSz="966354"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6354" fontAlgn="auto">
                <a:spcBef>
                  <a:spcPts val="0"/>
                </a:spcBef>
                <a:spcAft>
                  <a:spcPts val="0"/>
                </a:spcAft>
              </a:pPr>
              <a:r>
                <a:rPr lang="en-US" sz="1300">
                  <a:solidFill>
                    <a:prstClr val="white"/>
                  </a:solidFill>
                  <a:latin typeface="Verdana" pitchFamily="34" charset="0"/>
                  <a:cs typeface="+mn-cs"/>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354"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30913"/>
              <a:ext cx="2037737" cy="369332"/>
            </a:xfrm>
            <a:prstGeom prst="rect">
              <a:avLst/>
            </a:prstGeom>
          </p:spPr>
          <p:txBody>
            <a:bodyPr wrap="none">
              <a:spAutoFit/>
            </a:bodyPr>
            <a:lstStyle/>
            <a:p>
              <a:pPr defTabSz="966354" fontAlgn="auto">
                <a:spcBef>
                  <a:spcPts val="0"/>
                </a:spcBef>
                <a:spcAft>
                  <a:spcPts val="0"/>
                </a:spcAft>
                <a:defRPr/>
              </a:pPr>
              <a:r>
                <a:rPr lang="en-US" dirty="0">
                  <a:solidFill>
                    <a:prstClr val="white"/>
                  </a:solidFill>
                  <a:latin typeface="Times New Roman" pitchFamily="18" charset="0"/>
                  <a:cs typeface="Times New Roman" pitchFamily="18" charset="0"/>
                </a:rPr>
                <a:t>As of  22 JAN 2016</a:t>
              </a:r>
            </a:p>
          </p:txBody>
        </p:sp>
      </p:grpSp>
      <p:graphicFrame>
        <p:nvGraphicFramePr>
          <p:cNvPr id="22" name="Table 21"/>
          <p:cNvGraphicFramePr>
            <a:graphicFrameLocks noGrp="1"/>
          </p:cNvGraphicFramePr>
          <p:nvPr>
            <p:extLst>
              <p:ext uri="{D42A27DB-BD31-4B8C-83A1-F6EECF244321}">
                <p14:modId xmlns:p14="http://schemas.microsoft.com/office/powerpoint/2010/main" val="1210968474"/>
              </p:ext>
            </p:extLst>
          </p:nvPr>
        </p:nvGraphicFramePr>
        <p:xfrm>
          <a:off x="560070" y="1706884"/>
          <a:ext cx="8001000" cy="3547613"/>
        </p:xfrm>
        <a:graphic>
          <a:graphicData uri="http://schemas.openxmlformats.org/drawingml/2006/table">
            <a:tbl>
              <a:tblPr>
                <a:tableStyleId>{2D5ABB26-0587-4C30-8999-92F81FD0307C}</a:tableStyleId>
              </a:tblPr>
              <a:tblGrid>
                <a:gridCol w="6279744"/>
                <a:gridCol w="1721256"/>
              </a:tblGrid>
              <a:tr h="683508">
                <a:tc gridSpan="2">
                  <a:txBody>
                    <a:bodyPr/>
                    <a:lstStyle/>
                    <a:p>
                      <a:pPr algn="ctr" fontAlgn="b"/>
                      <a:r>
                        <a:rPr lang="en-US" sz="1500" b="1" i="0" u="none" strike="noStrike" dirty="0">
                          <a:latin typeface="Arial"/>
                        </a:rPr>
                        <a:t>OVERALL MFRAP CONTRIBUTIONS - FY 2005 THRU </a:t>
                      </a:r>
                      <a:r>
                        <a:rPr lang="en-US" sz="1500" b="1" i="0" u="none" strike="noStrike" dirty="0" smtClean="0">
                          <a:latin typeface="Arial"/>
                        </a:rPr>
                        <a:t>Jan</a:t>
                      </a:r>
                      <a:r>
                        <a:rPr lang="en-US" sz="1500" b="1" i="0" u="none" strike="noStrike" baseline="0" dirty="0" smtClean="0">
                          <a:latin typeface="Arial"/>
                        </a:rPr>
                        <a:t> 22, </a:t>
                      </a:r>
                      <a:r>
                        <a:rPr lang="en-US" sz="1500" b="1" i="0" u="none" strike="noStrike" dirty="0" smtClean="0">
                          <a:latin typeface="Arial"/>
                        </a:rPr>
                        <a:t>2016</a:t>
                      </a:r>
                      <a:endParaRPr lang="en-US" sz="1500" b="1" i="0" u="none" strike="noStrike" dirty="0">
                        <a:latin typeface="Arial"/>
                      </a:endParaRPr>
                    </a:p>
                  </a:txBody>
                  <a:tcPr marL="10001" marR="10001" marT="10160" marB="0" anchor="ctr"/>
                </a:tc>
                <a:tc hMerge="1">
                  <a:txBody>
                    <a:bodyPr/>
                    <a:lstStyle/>
                    <a:p>
                      <a:endParaRPr lang="en-US"/>
                    </a:p>
                  </a:txBody>
                  <a:tcPr/>
                </a:tc>
              </a:tr>
              <a:tr h="454412">
                <a:tc>
                  <a:txBody>
                    <a:bodyPr/>
                    <a:lstStyle/>
                    <a:p>
                      <a:pPr algn="ctr" fontAlgn="ctr"/>
                      <a:r>
                        <a:rPr lang="en-US" sz="1500" b="0" i="0" u="none" strike="noStrike" dirty="0" smtClean="0">
                          <a:latin typeface="Arial"/>
                        </a:rPr>
                        <a:t>TOTAL PRIVATE CONTRIBUTIONS </a:t>
                      </a:r>
                      <a:endParaRPr lang="en-US" sz="1500" b="0" i="0" u="none" strike="noStrike" dirty="0">
                        <a:latin typeface="Arial"/>
                      </a:endParaRPr>
                    </a:p>
                  </a:txBody>
                  <a:tcPr marL="10001" marR="10001" marT="10160" marB="0" anchor="b"/>
                </a:tc>
                <a:tc>
                  <a:txBody>
                    <a:bodyPr/>
                    <a:lstStyle/>
                    <a:p>
                      <a:pPr algn="ctr" fontAlgn="b"/>
                      <a:r>
                        <a:rPr lang="en-US" sz="1500" b="0" i="0" u="none" strike="noStrike" dirty="0">
                          <a:latin typeface="Arial"/>
                        </a:rPr>
                        <a:t> </a:t>
                      </a:r>
                      <a:r>
                        <a:rPr lang="en-US" sz="1500" b="0" i="0" u="none" strike="noStrike" dirty="0" smtClean="0">
                          <a:latin typeface="Arial"/>
                        </a:rPr>
                        <a:t>$      116,352.43 </a:t>
                      </a:r>
                      <a:endParaRPr lang="en-US" sz="1500" b="0" i="0" u="none" strike="noStrike" dirty="0">
                        <a:latin typeface="Arial"/>
                      </a:endParaRPr>
                    </a:p>
                  </a:txBody>
                  <a:tcPr marL="10001" marR="10001" marT="10160" marB="0" anchor="b"/>
                </a:tc>
              </a:tr>
              <a:tr h="5689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DEPT OF REVENUE - PIT DONATIONS </a:t>
                      </a:r>
                    </a:p>
                  </a:txBody>
                  <a:tcPr marL="10001" marR="10001" marT="10160" marB="0" anchor="b"/>
                </a:tc>
                <a:tc>
                  <a:txBody>
                    <a:bodyPr/>
                    <a:lstStyle/>
                    <a:p>
                      <a:pPr algn="ctr" fontAlgn="b"/>
                      <a:r>
                        <a:rPr lang="en-US" sz="1500" b="0" i="0" u="none" strike="noStrike" dirty="0">
                          <a:latin typeface="Arial"/>
                        </a:rPr>
                        <a:t> </a:t>
                      </a:r>
                      <a:r>
                        <a:rPr lang="en-US" sz="1500" b="0" i="0" u="none" strike="noStrike" dirty="0" smtClean="0">
                          <a:latin typeface="Arial"/>
                        </a:rPr>
                        <a:t>$    1,494,046.19</a:t>
                      </a:r>
                      <a:endParaRPr lang="en-US" sz="1500" b="0" i="0" u="none" strike="noStrike" dirty="0">
                        <a:latin typeface="Arial"/>
                      </a:endParaRPr>
                    </a:p>
                  </a:txBody>
                  <a:tcPr marL="10001" marR="10001" marT="10160" marB="0" anchor="b"/>
                </a:tc>
              </a:tr>
              <a:tr h="6959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TOTAL ALL CONTRIBUTIONS - PRIVATE &amp; PIT DONATIONS</a:t>
                      </a:r>
                    </a:p>
                  </a:txBody>
                  <a:tcPr marL="10001" marR="10001" marT="1016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latin typeface="Arial"/>
                        </a:rPr>
                        <a:t> </a:t>
                      </a:r>
                      <a:r>
                        <a:rPr lang="en-US" sz="1500" b="0" i="0" u="none" strike="noStrike" dirty="0" smtClean="0">
                          <a:latin typeface="Arial"/>
                        </a:rPr>
                        <a:t/>
                      </a:r>
                      <a:br>
                        <a:rPr lang="en-US" sz="1500" b="0" i="0" u="none" strike="noStrike" dirty="0" smtClean="0">
                          <a:latin typeface="Arial"/>
                        </a:rPr>
                      </a:br>
                      <a:r>
                        <a:rPr lang="en-US" sz="1500" b="0" i="0" u="none" strike="noStrike" baseline="0" dirty="0" smtClean="0">
                          <a:latin typeface="Arial"/>
                        </a:rPr>
                        <a:t>   </a:t>
                      </a:r>
                      <a:r>
                        <a:rPr lang="en-US" sz="1500" b="0" i="0" u="none" strike="noStrike" dirty="0" smtClean="0">
                          <a:latin typeface="Arial"/>
                        </a:rPr>
                        <a:t>$    1,610,398.62</a:t>
                      </a:r>
                    </a:p>
                    <a:p>
                      <a:pPr algn="ctr" fontAlgn="b"/>
                      <a:r>
                        <a:rPr lang="en-US" sz="1500" b="0" i="0" u="none" strike="noStrike" dirty="0" smtClean="0">
                          <a:latin typeface="Arial"/>
                        </a:rPr>
                        <a:t>  </a:t>
                      </a:r>
                      <a:endParaRPr lang="en-US" sz="1500" b="0" i="0" u="none" strike="noStrike" dirty="0">
                        <a:latin typeface="Arial"/>
                      </a:endParaRPr>
                    </a:p>
                  </a:txBody>
                  <a:tcPr marL="10001" marR="10001" marT="10160" marB="0" anchor="b"/>
                </a:tc>
              </a:tr>
              <a:tr h="461264">
                <a:tc>
                  <a:txBody>
                    <a:bodyPr/>
                    <a:lstStyle/>
                    <a:p>
                      <a:pPr algn="ctr" fontAlgn="ctr"/>
                      <a:r>
                        <a:rPr lang="en-US" sz="1500" b="0" i="0" u="none" strike="noStrike" dirty="0">
                          <a:latin typeface="Arial"/>
                        </a:rPr>
                        <a:t>APPROVED GRANT APPLICATION PAYMENTS </a:t>
                      </a:r>
                    </a:p>
                  </a:txBody>
                  <a:tcPr marL="10001" marR="10001" marT="10160" marB="0" anchor="b"/>
                </a:tc>
                <a:tc>
                  <a:txBody>
                    <a:bodyPr/>
                    <a:lstStyle/>
                    <a:p>
                      <a:pPr algn="ctr" fontAlgn="b"/>
                      <a:r>
                        <a:rPr lang="en-US" sz="1500" b="0" i="0" u="none" strike="noStrike" dirty="0">
                          <a:latin typeface="Arial"/>
                        </a:rPr>
                        <a:t> $      </a:t>
                      </a:r>
                      <a:r>
                        <a:rPr lang="en-US" sz="1500" b="0" i="0" u="none" strike="noStrike" dirty="0" smtClean="0">
                          <a:latin typeface="Arial"/>
                        </a:rPr>
                        <a:t> 749,281.86</a:t>
                      </a:r>
                      <a:endParaRPr lang="en-US" sz="1500" b="0" i="0" u="none" strike="noStrike" dirty="0">
                        <a:latin typeface="Arial"/>
                      </a:endParaRPr>
                    </a:p>
                  </a:txBody>
                  <a:tcPr marL="10001" marR="10001" marT="10160" marB="0" anchor="b"/>
                </a:tc>
              </a:tr>
              <a:tr h="683508">
                <a:tc>
                  <a:txBody>
                    <a:bodyPr/>
                    <a:lstStyle/>
                    <a:p>
                      <a:pPr algn="ctr" fontAlgn="ctr"/>
                      <a:r>
                        <a:rPr lang="en-US" sz="1500" b="1" i="0" u="none" strike="noStrike" dirty="0">
                          <a:latin typeface="Arial"/>
                        </a:rPr>
                        <a:t>ACCOUNT BALANCE </a:t>
                      </a:r>
                    </a:p>
                  </a:txBody>
                  <a:tcPr marL="10001" marR="10001" marT="10160" marB="0" anchor="b"/>
                </a:tc>
                <a:tc>
                  <a:txBody>
                    <a:bodyPr/>
                    <a:lstStyle/>
                    <a:p>
                      <a:pPr algn="ctr" fontAlgn="b"/>
                      <a:r>
                        <a:rPr lang="en-US" sz="1500" b="1" i="0" u="none" strike="noStrike" dirty="0">
                          <a:latin typeface="Arial"/>
                        </a:rPr>
                        <a:t> $   </a:t>
                      </a:r>
                      <a:r>
                        <a:rPr lang="en-US" sz="1500" b="1" i="0" u="none" strike="noStrike" baseline="0" dirty="0" smtClean="0">
                          <a:latin typeface="Arial"/>
                        </a:rPr>
                        <a:t>    861,116.76</a:t>
                      </a:r>
                      <a:endParaRPr lang="en-US" sz="1500" b="1" i="0" u="none" strike="noStrike" dirty="0">
                        <a:latin typeface="Arial"/>
                      </a:endParaRPr>
                    </a:p>
                  </a:txBody>
                  <a:tcPr marL="10001" marR="10001" marT="10160" marB="0" anchor="b"/>
                </a:tc>
              </a:tr>
            </a:tbl>
          </a:graphicData>
        </a:graphic>
      </p:graphicFrame>
    </p:spTree>
    <p:extLst>
      <p:ext uri="{BB962C8B-B14F-4D97-AF65-F5344CB8AC3E}">
        <p14:creationId xmlns:p14="http://schemas.microsoft.com/office/powerpoint/2010/main" val="2894059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2052"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300">
                <a:solidFill>
                  <a:schemeClr val="bg1"/>
                </a:solidFill>
                <a:latin typeface="Verdana" pitchFamily="34" charset="0"/>
              </a:rPr>
              <a:t>&gt; country</a:t>
            </a:r>
          </a:p>
        </p:txBody>
      </p:sp>
      <p:sp>
        <p:nvSpPr>
          <p:cNvPr id="2053"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661" tIns="48331" rIns="96661" bIns="48331" anchor="ctr"/>
          <a:lstStyle/>
          <a:p>
            <a:pPr algn="r"/>
            <a:r>
              <a:rPr lang="en-US" sz="1300">
                <a:solidFill>
                  <a:schemeClr val="bg1"/>
                </a:solidFill>
                <a:latin typeface="Verdana" pitchFamily="34" charset="0"/>
              </a:rPr>
              <a:t>  &gt; community &gt; commonwealth </a:t>
            </a:r>
          </a:p>
        </p:txBody>
      </p:sp>
      <p:sp>
        <p:nvSpPr>
          <p:cNvPr id="2054" name="Rectangle 2"/>
          <p:cNvSpPr>
            <a:spLocks noChangeArrowheads="1"/>
          </p:cNvSpPr>
          <p:nvPr/>
        </p:nvSpPr>
        <p:spPr bwMode="auto">
          <a:xfrm>
            <a:off x="400050" y="2311401"/>
            <a:ext cx="8721090" cy="590973"/>
          </a:xfrm>
          <a:prstGeom prst="rect">
            <a:avLst/>
          </a:prstGeom>
          <a:noFill/>
          <a:ln w="9525">
            <a:noFill/>
            <a:miter lim="800000"/>
            <a:headEnd/>
            <a:tailEnd/>
          </a:ln>
        </p:spPr>
        <p:txBody>
          <a:bodyPr lIns="96661" tIns="48331" rIns="96661" bIns="48331">
            <a:spAutoFit/>
          </a:bodyPr>
          <a:lstStyle/>
          <a:p>
            <a:pPr algn="ctr"/>
            <a:endParaRPr lang="en-US" sz="3200" b="1"/>
          </a:p>
        </p:txBody>
      </p:sp>
      <p:sp>
        <p:nvSpPr>
          <p:cNvPr id="2055" name="Rectangle 7"/>
          <p:cNvSpPr>
            <a:spLocks noChangeArrowheads="1"/>
          </p:cNvSpPr>
          <p:nvPr/>
        </p:nvSpPr>
        <p:spPr bwMode="auto">
          <a:xfrm>
            <a:off x="3027045" y="3461174"/>
            <a:ext cx="195025" cy="392853"/>
          </a:xfrm>
          <a:prstGeom prst="rect">
            <a:avLst/>
          </a:prstGeom>
          <a:noFill/>
          <a:ln w="9525">
            <a:noFill/>
            <a:miter lim="800000"/>
            <a:headEnd/>
            <a:tailEnd/>
          </a:ln>
        </p:spPr>
        <p:txBody>
          <a:bodyPr wrap="none" lIns="96661" tIns="48331" rIns="96661" bIns="48331">
            <a:spAutoFit/>
          </a:bodyPr>
          <a:lstStyle/>
          <a:p>
            <a:endParaRPr lang="en-US"/>
          </a:p>
        </p:txBody>
      </p:sp>
      <p:sp>
        <p:nvSpPr>
          <p:cNvPr id="2056" name="Rectangle 5"/>
          <p:cNvSpPr>
            <a:spLocks noGrp="1" noChangeArrowheads="1"/>
          </p:cNvSpPr>
          <p:nvPr>
            <p:ph type="ctrTitle"/>
          </p:nvPr>
        </p:nvSpPr>
        <p:spPr>
          <a:xfrm>
            <a:off x="480060" y="487680"/>
            <a:ext cx="6080760" cy="458894"/>
          </a:xfrm>
          <a:noFill/>
        </p:spPr>
        <p:txBody>
          <a:bodyPr>
            <a:spAutoFit/>
          </a:bodyPr>
          <a:lstStyle/>
          <a:p>
            <a:r>
              <a:rPr lang="en-US" sz="2300" b="1" dirty="0">
                <a:solidFill>
                  <a:schemeClr val="bg1"/>
                </a:solidFill>
              </a:rPr>
              <a:t>ODAGVA / ACT 66 SUMMARY</a:t>
            </a:r>
          </a:p>
        </p:txBody>
      </p:sp>
      <p:sp>
        <p:nvSpPr>
          <p:cNvPr id="13332" name="TextBox 13"/>
          <p:cNvSpPr txBox="1">
            <a:spLocks noChangeArrowheads="1"/>
          </p:cNvSpPr>
          <p:nvPr/>
        </p:nvSpPr>
        <p:spPr bwMode="auto">
          <a:xfrm>
            <a:off x="480060" y="6339840"/>
            <a:ext cx="3040380" cy="394547"/>
          </a:xfrm>
          <a:prstGeom prst="rect">
            <a:avLst/>
          </a:prstGeom>
          <a:noFill/>
          <a:ln w="9525">
            <a:noFill/>
            <a:miter lim="800000"/>
            <a:headEnd/>
            <a:tailEnd/>
          </a:ln>
        </p:spPr>
        <p:txBody>
          <a:bodyPr lIns="96661" tIns="48331" rIns="96661" bIns="48331">
            <a:spAutoFit/>
          </a:bodyPr>
          <a:lstStyle/>
          <a:p>
            <a:pPr>
              <a:defRPr/>
            </a:pPr>
            <a:r>
              <a:rPr lang="en-US" b="1" dirty="0">
                <a:solidFill>
                  <a:schemeClr val="bg1"/>
                </a:solidFill>
                <a:latin typeface="+mn-lt"/>
              </a:rPr>
              <a:t>As of </a:t>
            </a:r>
            <a:r>
              <a:rPr lang="en-US" b="1" dirty="0" smtClean="0">
                <a:solidFill>
                  <a:schemeClr val="bg1"/>
                </a:solidFill>
                <a:latin typeface="+mn-lt"/>
              </a:rPr>
              <a:t>31 January 16</a:t>
            </a:r>
            <a:endParaRPr lang="en-US" b="1" dirty="0">
              <a:solidFill>
                <a:schemeClr val="bg1"/>
              </a:solidFill>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704261733"/>
              </p:ext>
            </p:extLst>
          </p:nvPr>
        </p:nvGraphicFramePr>
        <p:xfrm>
          <a:off x="1920240" y="178816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15</a:t>
                      </a:r>
                      <a:r>
                        <a:rPr lang="en-US" sz="1300" b="1" i="0" u="none" strike="noStrike" baseline="0" dirty="0" smtClean="0">
                          <a:solidFill>
                            <a:srgbClr val="000000"/>
                          </a:solidFill>
                          <a:latin typeface="Tahoma" pitchFamily="34" charset="0"/>
                          <a:ea typeface="Tahoma" pitchFamily="34" charset="0"/>
                          <a:cs typeface="Tahoma" pitchFamily="34" charset="0"/>
                        </a:rPr>
                        <a:t> - 16</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chemeClr val="tx1"/>
                          </a:solidFill>
                          <a:latin typeface="Tahoma" pitchFamily="34" charset="0"/>
                          <a:ea typeface="Tahoma" pitchFamily="34" charset="0"/>
                          <a:cs typeface="Tahoma" pitchFamily="34" charset="0"/>
                        </a:rPr>
                        <a:t>11,895</a:t>
                      </a:r>
                      <a:endParaRPr lang="en-US" sz="1300" b="1" i="0" u="none" strike="noStrike" dirty="0">
                        <a:solidFill>
                          <a:schemeClr val="tx1"/>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a:t>
                      </a:r>
                      <a:r>
                        <a:rPr lang="en-US" sz="1300" b="1" i="0" u="none" strike="noStrike" dirty="0" smtClean="0">
                          <a:solidFill>
                            <a:schemeClr val="tx1"/>
                          </a:solidFill>
                          <a:latin typeface="Tahoma" pitchFamily="34" charset="0"/>
                          <a:ea typeface="Tahoma" pitchFamily="34" charset="0"/>
                          <a:cs typeface="Tahoma" pitchFamily="34" charset="0"/>
                        </a:rPr>
                        <a:t>96,504,270</a:t>
                      </a:r>
                      <a:r>
                        <a:rPr lang="en-US" sz="1300" b="1" i="0" u="none" strike="noStrike" dirty="0" smtClean="0">
                          <a:solidFill>
                            <a:srgbClr val="000000"/>
                          </a:solidFill>
                          <a:latin typeface="Tahoma" pitchFamily="34" charset="0"/>
                          <a:ea typeface="Tahoma" pitchFamily="34" charset="0"/>
                          <a:cs typeface="Tahoma" pitchFamily="34" charset="0"/>
                        </a:rPr>
                        <a:t>.00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81568920"/>
              </p:ext>
            </p:extLst>
          </p:nvPr>
        </p:nvGraphicFramePr>
        <p:xfrm>
          <a:off x="1880235" y="398272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14</a:t>
                      </a:r>
                      <a:r>
                        <a:rPr lang="en-US" sz="1300" b="1" i="0" u="none" strike="noStrike" baseline="0" dirty="0" smtClean="0">
                          <a:solidFill>
                            <a:srgbClr val="000000"/>
                          </a:solidFill>
                          <a:latin typeface="Tahoma" pitchFamily="34" charset="0"/>
                          <a:ea typeface="Tahoma" pitchFamily="34" charset="0"/>
                          <a:cs typeface="Tahoma" pitchFamily="34" charset="0"/>
                        </a:rPr>
                        <a:t> - 15</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22,473</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$219,260,065.00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296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5" cstate="print"/>
          <a:srcRect/>
          <a:stretch>
            <a:fillRect/>
          </a:stretch>
        </p:blipFill>
        <p:spPr bwMode="auto">
          <a:xfrm>
            <a:off x="480060" y="6343230"/>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44" tIns="48322" rIns="96644" bIns="48322" anchor="ctr"/>
          <a:lstStyle/>
          <a:p>
            <a:pPr defTabSz="966440"/>
            <a:r>
              <a:rPr lang="en-US" sz="1300">
                <a:solidFill>
                  <a:prstClr val="white"/>
                </a:solidFill>
                <a:latin typeface="Verdana" pitchFamily="34" charset="0"/>
              </a:rPr>
              <a:t>&gt; country</a:t>
            </a:r>
          </a:p>
        </p:txBody>
      </p:sp>
      <p:sp>
        <p:nvSpPr>
          <p:cNvPr id="1030"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644" tIns="48322" rIns="96644" bIns="48322" anchor="ctr"/>
          <a:lstStyle/>
          <a:p>
            <a:pPr algn="r" defTabSz="966440"/>
            <a:r>
              <a:rPr lang="en-US" sz="1300">
                <a:solidFill>
                  <a:prstClr val="white"/>
                </a:solidFill>
                <a:latin typeface="Verdana" pitchFamily="34" charset="0"/>
              </a:rPr>
              <a:t>  &gt; community &gt; commonwealth </a:t>
            </a:r>
          </a:p>
        </p:txBody>
      </p:sp>
      <p:sp>
        <p:nvSpPr>
          <p:cNvPr id="1031" name="Rectangle 2"/>
          <p:cNvSpPr>
            <a:spLocks noChangeArrowheads="1"/>
          </p:cNvSpPr>
          <p:nvPr/>
        </p:nvSpPr>
        <p:spPr bwMode="auto">
          <a:xfrm>
            <a:off x="400050" y="2311403"/>
            <a:ext cx="8721090" cy="590973"/>
          </a:xfrm>
          <a:prstGeom prst="rect">
            <a:avLst/>
          </a:prstGeom>
          <a:noFill/>
          <a:ln w="9525">
            <a:noFill/>
            <a:miter lim="800000"/>
            <a:headEnd/>
            <a:tailEnd/>
          </a:ln>
        </p:spPr>
        <p:txBody>
          <a:bodyPr lIns="96644" tIns="48322" rIns="96644" bIns="48322">
            <a:spAutoFit/>
          </a:bodyPr>
          <a:lstStyle/>
          <a:p>
            <a:pPr algn="ctr" defTabSz="966440"/>
            <a:endParaRPr lang="en-US" sz="3200" b="1">
              <a:solidFill>
                <a:prstClr val="black"/>
              </a:solidFill>
              <a:latin typeface="Calibri"/>
            </a:endParaRPr>
          </a:p>
        </p:txBody>
      </p:sp>
      <p:sp>
        <p:nvSpPr>
          <p:cNvPr id="1032" name="Rectangle 7"/>
          <p:cNvSpPr>
            <a:spLocks noChangeArrowheads="1"/>
          </p:cNvSpPr>
          <p:nvPr/>
        </p:nvSpPr>
        <p:spPr bwMode="auto">
          <a:xfrm>
            <a:off x="3027046" y="3461176"/>
            <a:ext cx="195025" cy="392853"/>
          </a:xfrm>
          <a:prstGeom prst="rect">
            <a:avLst/>
          </a:prstGeom>
          <a:noFill/>
          <a:ln w="9525">
            <a:noFill/>
            <a:miter lim="800000"/>
            <a:headEnd/>
            <a:tailEnd/>
          </a:ln>
        </p:spPr>
        <p:txBody>
          <a:bodyPr wrap="none" lIns="96644" tIns="48322" rIns="96644" bIns="48322">
            <a:spAutoFit/>
          </a:bodyPr>
          <a:lstStyle/>
          <a:p>
            <a:pPr defTabSz="966440"/>
            <a:endParaRPr lang="en-US">
              <a:solidFill>
                <a:prstClr val="black"/>
              </a:solidFill>
              <a:latin typeface="Calibri"/>
            </a:endParaRPr>
          </a:p>
        </p:txBody>
      </p:sp>
      <p:sp>
        <p:nvSpPr>
          <p:cNvPr id="1033" name="Rectangle 5"/>
          <p:cNvSpPr>
            <a:spLocks noGrp="1" noChangeArrowheads="1"/>
          </p:cNvSpPr>
          <p:nvPr>
            <p:ph type="ctrTitle"/>
          </p:nvPr>
        </p:nvSpPr>
        <p:spPr>
          <a:xfrm>
            <a:off x="480060" y="487680"/>
            <a:ext cx="6000750" cy="426720"/>
          </a:xfrm>
          <a:noFill/>
        </p:spPr>
        <p:txBody>
          <a:bodyPr>
            <a:spAutoFit/>
          </a:bodyPr>
          <a:lstStyle/>
          <a:p>
            <a:r>
              <a:rPr lang="en-US" sz="2100" b="1">
                <a:solidFill>
                  <a:schemeClr val="bg1"/>
                </a:solidFill>
              </a:rPr>
              <a:t>CURRENT MOBILIZATIONS &amp; TOTAL DEPLOYMENTS</a:t>
            </a:r>
          </a:p>
        </p:txBody>
      </p:sp>
      <p:graphicFrame>
        <p:nvGraphicFramePr>
          <p:cNvPr id="10" name="Table 9"/>
          <p:cNvGraphicFramePr>
            <a:graphicFrameLocks noGrp="1"/>
          </p:cNvGraphicFramePr>
          <p:nvPr>
            <p:extLst>
              <p:ext uri="{D42A27DB-BD31-4B8C-83A1-F6EECF244321}">
                <p14:modId xmlns:p14="http://schemas.microsoft.com/office/powerpoint/2010/main" val="2970711815"/>
              </p:ext>
            </p:extLst>
          </p:nvPr>
        </p:nvGraphicFramePr>
        <p:xfrm>
          <a:off x="560070" y="1219201"/>
          <a:ext cx="8481060" cy="2934208"/>
        </p:xfrm>
        <a:graphic>
          <a:graphicData uri="http://schemas.openxmlformats.org/drawingml/2006/table">
            <a:tbl>
              <a:tblPr firstRow="1" bandRow="1">
                <a:tableStyleId>{5C22544A-7EE6-4342-B048-85BDC9FD1C3A}</a:tableStyleId>
              </a:tblPr>
              <a:tblGrid>
                <a:gridCol w="1200150"/>
                <a:gridCol w="1120140"/>
                <a:gridCol w="1760220"/>
                <a:gridCol w="960120"/>
                <a:gridCol w="560070"/>
                <a:gridCol w="1115486"/>
                <a:gridCol w="1764874"/>
              </a:tblGrid>
              <a:tr h="617728">
                <a:tc>
                  <a:txBody>
                    <a:bodyPr/>
                    <a:lstStyle/>
                    <a:p>
                      <a:pPr algn="ctr"/>
                      <a:r>
                        <a:rPr lang="en-US" sz="1700" b="1" dirty="0" smtClean="0">
                          <a:solidFill>
                            <a:schemeClr val="tx1"/>
                          </a:solidFill>
                          <a:latin typeface="+mn-lt"/>
                          <a:cs typeface="Arial" pitchFamily="34" charset="0"/>
                        </a:rPr>
                        <a:t>MDATE</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MSAD</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UNIT</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OPN</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PAX</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MISSION</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Projected Return</a:t>
                      </a:r>
                      <a:r>
                        <a:rPr lang="en-US" sz="1700" b="1" baseline="0" dirty="0" smtClean="0">
                          <a:solidFill>
                            <a:schemeClr val="tx1"/>
                          </a:solidFill>
                          <a:latin typeface="+mn-lt"/>
                          <a:cs typeface="Arial" pitchFamily="34" charset="0"/>
                        </a:rPr>
                        <a:t> Date</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55168">
                <a:tc>
                  <a:txBody>
                    <a:bodyPr/>
                    <a:lstStyle/>
                    <a:p>
                      <a:pPr algn="ctr"/>
                      <a:r>
                        <a:rPr lang="en-US" sz="1200" b="0" dirty="0" smtClean="0">
                          <a:solidFill>
                            <a:schemeClr val="tx1"/>
                          </a:solidFill>
                          <a:latin typeface="Arial" pitchFamily="34" charset="0"/>
                          <a:cs typeface="Arial" pitchFamily="34" charset="0"/>
                        </a:rPr>
                        <a:t>24SEP14</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27SEP14</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Human Resources Co PLT</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Arial" pitchFamily="34" charset="0"/>
                          <a:cs typeface="Arial" pitchFamily="34" charset="0"/>
                        </a:rPr>
                        <a:t>WTU</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rgbClr val="0000FF"/>
                          </a:solidFill>
                          <a:latin typeface="Arial" pitchFamily="34" charset="0"/>
                          <a:cs typeface="Arial" pitchFamily="34" charset="0"/>
                        </a:rPr>
                        <a:t>1</a:t>
                      </a:r>
                      <a:endParaRPr lang="en-US" sz="1200" b="1" dirty="0">
                        <a:solidFill>
                          <a:srgbClr val="0000FF"/>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rgbClr val="0000FF"/>
                          </a:solidFill>
                          <a:latin typeface="Arial" pitchFamily="34" charset="0"/>
                          <a:cs typeface="Arial" pitchFamily="34" charset="0"/>
                        </a:rPr>
                        <a:t>TBD</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13OCT14</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16OCT14</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Human Resources Co PLT</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rgbClr val="0000FF"/>
                          </a:solidFill>
                          <a:latin typeface="Arial" pitchFamily="34" charset="0"/>
                          <a:cs typeface="Arial" pitchFamily="34" charset="0"/>
                        </a:rPr>
                        <a:t>1</a:t>
                      </a:r>
                      <a:endParaRPr lang="en-US" sz="1200" b="1" dirty="0">
                        <a:solidFill>
                          <a:srgbClr val="0000FF"/>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rgbClr val="0000FF"/>
                          </a:solidFill>
                          <a:latin typeface="Arial" pitchFamily="34" charset="0"/>
                          <a:cs typeface="Arial" pitchFamily="34" charset="0"/>
                        </a:rPr>
                        <a:t>TBD</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30 JAN 15</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01 FEB 15</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Warrior Leader Course Mobile Training Team</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WLC</a:t>
                      </a:r>
                      <a:endParaRPr lang="en-US" sz="1200" b="0" dirty="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24 OCT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14 MAY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17 MAY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828</a:t>
                      </a:r>
                      <a:r>
                        <a:rPr lang="en-US" sz="1200" b="0" baseline="30000" dirty="0" smtClean="0">
                          <a:solidFill>
                            <a:schemeClr val="tx1"/>
                          </a:solidFill>
                          <a:latin typeface="Arial" pitchFamily="34" charset="0"/>
                          <a:cs typeface="Arial" pitchFamily="34" charset="0"/>
                        </a:rPr>
                        <a:t>th</a:t>
                      </a:r>
                      <a:r>
                        <a:rPr lang="en-US" sz="1200" b="0" dirty="0" smtClean="0">
                          <a:solidFill>
                            <a:schemeClr val="tx1"/>
                          </a:solidFill>
                          <a:latin typeface="Arial" pitchFamily="34" charset="0"/>
                          <a:cs typeface="Arial" pitchFamily="34" charset="0"/>
                        </a:rPr>
                        <a:t> Finance </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Financial</a:t>
                      </a:r>
                      <a:r>
                        <a:rPr lang="en-US" sz="1200" b="0" i="0" u="none" strike="noStrike" baseline="0" dirty="0" smtClean="0">
                          <a:solidFill>
                            <a:schemeClr val="tx1"/>
                          </a:solidFill>
                          <a:latin typeface="Arial" pitchFamily="34" charset="0"/>
                          <a:cs typeface="Arial" pitchFamily="34" charset="0"/>
                        </a:rPr>
                        <a:t>  </a:t>
                      </a:r>
                      <a:r>
                        <a:rPr lang="en-US" sz="1200" b="0" i="0" u="none" strike="noStrike" dirty="0" smtClean="0">
                          <a:solidFill>
                            <a:schemeClr val="tx1"/>
                          </a:solidFill>
                          <a:latin typeface="Arial" pitchFamily="34" charset="0"/>
                          <a:cs typeface="Arial" pitchFamily="34" charset="0"/>
                        </a:rPr>
                        <a:t>Mgmt. </a:t>
                      </a:r>
                      <a:r>
                        <a:rPr lang="en-US" sz="1200" b="0" i="0" u="none" strike="noStrike" dirty="0" err="1" smtClean="0">
                          <a:solidFill>
                            <a:schemeClr val="tx1"/>
                          </a:solidFill>
                          <a:latin typeface="Arial" pitchFamily="34" charset="0"/>
                          <a:cs typeface="Arial" pitchFamily="34" charset="0"/>
                        </a:rPr>
                        <a:t>Spt</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16 JUN 16</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07 JAN 16</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09 JAN 16</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 IBCT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KFOR</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131</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Security</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07 JAN 17</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26" name="Object 3"/>
          <p:cNvGraphicFramePr>
            <a:graphicFrameLocks noChangeAspect="1"/>
          </p:cNvGraphicFramePr>
          <p:nvPr>
            <p:extLst>
              <p:ext uri="{D42A27DB-BD31-4B8C-83A1-F6EECF244321}">
                <p14:modId xmlns:p14="http://schemas.microsoft.com/office/powerpoint/2010/main" val="3777301185"/>
              </p:ext>
            </p:extLst>
          </p:nvPr>
        </p:nvGraphicFramePr>
        <p:xfrm>
          <a:off x="480061" y="4389123"/>
          <a:ext cx="4115515" cy="1507067"/>
        </p:xfrm>
        <a:graphic>
          <a:graphicData uri="http://schemas.openxmlformats.org/presentationml/2006/ole">
            <mc:AlternateContent xmlns:mc="http://schemas.openxmlformats.org/markup-compatibility/2006">
              <mc:Choice xmlns:v="urn:schemas-microsoft-com:vml" Requires="v">
                <p:oleObj spid="_x0000_s37894" name="Worksheet" r:id="rId6" imgW="2590813" imgH="933360" progId="Excel.Sheet.12">
                  <p:embed/>
                </p:oleObj>
              </mc:Choice>
              <mc:Fallback>
                <p:oleObj name="Worksheet" r:id="rId6" imgW="2590813" imgH="933360" progId="Excel.Sheet.12">
                  <p:embed/>
                  <p:pic>
                    <p:nvPicPr>
                      <p:cNvPr id="0" name=""/>
                      <p:cNvPicPr>
                        <a:picLocks noChangeAspect="1" noChangeArrowheads="1"/>
                      </p:cNvPicPr>
                      <p:nvPr/>
                    </p:nvPicPr>
                    <p:blipFill>
                      <a:blip r:embed="rId7"/>
                      <a:srcRect/>
                      <a:stretch>
                        <a:fillRect/>
                      </a:stretch>
                    </p:blipFill>
                    <p:spPr bwMode="auto">
                      <a:xfrm>
                        <a:off x="480061" y="4389123"/>
                        <a:ext cx="4115515" cy="150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7"/>
          <p:cNvGrpSpPr>
            <a:grpSpLocks/>
          </p:cNvGrpSpPr>
          <p:nvPr/>
        </p:nvGrpSpPr>
        <p:grpSpPr bwMode="auto">
          <a:xfrm>
            <a:off x="5040630" y="4389118"/>
            <a:ext cx="4000500" cy="1827223"/>
            <a:chOff x="4572000" y="4234594"/>
            <a:chExt cx="3048000" cy="1145077"/>
          </a:xfrm>
        </p:grpSpPr>
        <p:sp>
          <p:nvSpPr>
            <p:cNvPr id="13" name="TextBox 12"/>
            <p:cNvSpPr txBox="1"/>
            <p:nvPr/>
          </p:nvSpPr>
          <p:spPr>
            <a:xfrm>
              <a:off x="4572000" y="4947628"/>
              <a:ext cx="3048000" cy="432043"/>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defTabSz="966440">
                <a:defRPr/>
              </a:pPr>
              <a:endParaRPr lang="en-US" dirty="0">
                <a:solidFill>
                  <a:prstClr val="black"/>
                </a:solidFill>
                <a:latin typeface="Arial" pitchFamily="34" charset="0"/>
                <a:cs typeface="Arial" pitchFamily="34" charset="0"/>
              </a:endParaRPr>
            </a:p>
            <a:p>
              <a:pPr defTabSz="966440">
                <a:defRPr/>
              </a:pPr>
              <a:r>
                <a:rPr lang="en-US" dirty="0">
                  <a:solidFill>
                    <a:prstClr val="black"/>
                  </a:solidFill>
                  <a:cs typeface="Arial" pitchFamily="34" charset="0"/>
                </a:rPr>
                <a:t>Total PANG Deployed     	</a:t>
              </a:r>
              <a:r>
                <a:rPr lang="en-US" b="1" dirty="0">
                  <a:solidFill>
                    <a:prstClr val="black"/>
                  </a:solidFill>
                  <a:cs typeface="Arial" pitchFamily="34" charset="0"/>
                </a:rPr>
                <a:t>   </a:t>
              </a:r>
              <a:r>
                <a:rPr lang="en-US" b="1" dirty="0" smtClean="0">
                  <a:solidFill>
                    <a:prstClr val="black"/>
                  </a:solidFill>
                  <a:cs typeface="Arial" pitchFamily="34" charset="0"/>
                </a:rPr>
                <a:t>100         </a:t>
              </a:r>
              <a:endParaRPr lang="en-US" b="1" dirty="0">
                <a:solidFill>
                  <a:prstClr val="black"/>
                </a:solidFill>
                <a:cs typeface="Arial" pitchFamily="34" charset="0"/>
              </a:endParaRPr>
            </a:p>
          </p:txBody>
        </p:sp>
        <p:sp>
          <p:nvSpPr>
            <p:cNvPr id="14" name="TextBox 13"/>
            <p:cNvSpPr txBox="1"/>
            <p:nvPr/>
          </p:nvSpPr>
          <p:spPr>
            <a:xfrm>
              <a:off x="4572000" y="4591000"/>
              <a:ext cx="3048000" cy="432043"/>
            </a:xfrm>
            <a:prstGeom prst="rect">
              <a:avLst/>
            </a:prstGeom>
          </p:spPr>
          <p:style>
            <a:lnRef idx="2">
              <a:schemeClr val="dk1"/>
            </a:lnRef>
            <a:fillRef idx="1">
              <a:schemeClr val="lt1"/>
            </a:fillRef>
            <a:effectRef idx="0">
              <a:schemeClr val="dk1"/>
            </a:effectRef>
            <a:fontRef idx="minor">
              <a:schemeClr val="dk1"/>
            </a:fontRef>
          </p:style>
          <p:txBody>
            <a:bodyPr anchor="b">
              <a:spAutoFit/>
            </a:bodyPr>
            <a:lstStyle/>
            <a:p>
              <a:pPr defTabSz="966440">
                <a:defRPr/>
              </a:pPr>
              <a:endParaRPr lang="en-US" dirty="0">
                <a:solidFill>
                  <a:prstClr val="black"/>
                </a:solidFill>
                <a:latin typeface="Arial" pitchFamily="34" charset="0"/>
                <a:cs typeface="Arial" pitchFamily="34" charset="0"/>
              </a:endParaRPr>
            </a:p>
            <a:p>
              <a:pPr defTabSz="966440">
                <a:defRPr/>
              </a:pPr>
              <a:r>
                <a:rPr lang="en-US" dirty="0">
                  <a:solidFill>
                    <a:prstClr val="black"/>
                  </a:solidFill>
                  <a:cs typeface="Arial" pitchFamily="34" charset="0"/>
                </a:rPr>
                <a:t>Total PAARNG Units Deployed  </a:t>
              </a:r>
              <a:r>
                <a:rPr lang="en-US" b="1" dirty="0" smtClean="0">
                  <a:solidFill>
                    <a:prstClr val="black"/>
                  </a:solidFill>
                  <a:cs typeface="Arial" pitchFamily="34" charset="0"/>
                </a:rPr>
                <a:t>162</a:t>
              </a:r>
              <a:endParaRPr lang="en-US" b="1" dirty="0">
                <a:solidFill>
                  <a:prstClr val="black"/>
                </a:solidFill>
                <a:cs typeface="Arial" pitchFamily="34" charset="0"/>
              </a:endParaRPr>
            </a:p>
          </p:txBody>
        </p:sp>
        <p:sp>
          <p:nvSpPr>
            <p:cNvPr id="15" name="TextBox 14"/>
            <p:cNvSpPr txBox="1"/>
            <p:nvPr/>
          </p:nvSpPr>
          <p:spPr>
            <a:xfrm>
              <a:off x="4572000" y="4234594"/>
              <a:ext cx="3048000" cy="43189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66440">
                <a:defRPr/>
              </a:pPr>
              <a:r>
                <a:rPr lang="en-US" dirty="0">
                  <a:solidFill>
                    <a:prstClr val="black"/>
                  </a:solidFill>
                  <a:cs typeface="Arial" pitchFamily="34" charset="0"/>
                </a:rPr>
                <a:t>Total </a:t>
              </a:r>
              <a:r>
                <a:rPr lang="en-US" dirty="0" err="1">
                  <a:solidFill>
                    <a:prstClr val="black"/>
                  </a:solidFill>
                  <a:cs typeface="Arial" pitchFamily="34" charset="0"/>
                </a:rPr>
                <a:t>MOB’ed</a:t>
              </a:r>
              <a:r>
                <a:rPr lang="en-US" dirty="0">
                  <a:solidFill>
                    <a:prstClr val="black"/>
                  </a:solidFill>
                  <a:cs typeface="Arial" pitchFamily="34" charset="0"/>
                </a:rPr>
                <a:t> PAARNG (at HS or MOB/DEMOB site)                    </a:t>
              </a:r>
              <a:r>
                <a:rPr lang="en-US" b="1" dirty="0" smtClean="0">
                  <a:solidFill>
                    <a:prstClr val="black"/>
                  </a:solidFill>
                  <a:cs typeface="Arial" pitchFamily="34" charset="0"/>
                </a:rPr>
                <a:t>95</a:t>
              </a:r>
              <a:endParaRPr lang="en-US" b="1" dirty="0">
                <a:solidFill>
                  <a:srgbClr val="0000FF"/>
                </a:solidFill>
                <a:cs typeface="Arial" pitchFamily="34" charset="0"/>
              </a:endParaRPr>
            </a:p>
          </p:txBody>
        </p:sp>
      </p:grpSp>
      <p:sp>
        <p:nvSpPr>
          <p:cNvPr id="1062" name="Text Box 15"/>
          <p:cNvSpPr txBox="1">
            <a:spLocks noChangeArrowheads="1"/>
          </p:cNvSpPr>
          <p:nvPr/>
        </p:nvSpPr>
        <p:spPr bwMode="auto">
          <a:xfrm>
            <a:off x="400050" y="6339842"/>
            <a:ext cx="1840230" cy="360681"/>
          </a:xfrm>
          <a:prstGeom prst="rect">
            <a:avLst/>
          </a:prstGeom>
          <a:noFill/>
          <a:ln w="9525">
            <a:noFill/>
            <a:miter lim="800000"/>
            <a:headEnd/>
            <a:tailEnd/>
          </a:ln>
        </p:spPr>
        <p:txBody>
          <a:bodyPr lIns="96644" tIns="48322" rIns="96644" bIns="48322" anchor="ctr">
            <a:spAutoFit/>
          </a:bodyPr>
          <a:lstStyle/>
          <a:p>
            <a:pPr defTabSz="966440" eaLnBrk="0" hangingPunct="0">
              <a:spcBef>
                <a:spcPct val="50000"/>
              </a:spcBef>
              <a:defRPr/>
            </a:pPr>
            <a:r>
              <a:rPr lang="en-US" sz="1700" dirty="0">
                <a:solidFill>
                  <a:prstClr val="white"/>
                </a:solidFill>
                <a:latin typeface="Calibri"/>
              </a:rPr>
              <a:t>  As of 29 JAN 16</a:t>
            </a:r>
          </a:p>
        </p:txBody>
      </p:sp>
      <p:sp>
        <p:nvSpPr>
          <p:cNvPr id="17" name="TextBox 26"/>
          <p:cNvSpPr txBox="1">
            <a:spLocks noChangeArrowheads="1"/>
          </p:cNvSpPr>
          <p:nvPr/>
        </p:nvSpPr>
        <p:spPr bwMode="auto">
          <a:xfrm>
            <a:off x="560070" y="5933443"/>
            <a:ext cx="3520440" cy="360679"/>
          </a:xfrm>
          <a:prstGeom prst="rect">
            <a:avLst/>
          </a:prstGeom>
          <a:noFill/>
          <a:ln w="9525">
            <a:noFill/>
            <a:miter lim="800000"/>
            <a:headEnd/>
            <a:tailEnd/>
          </a:ln>
        </p:spPr>
        <p:txBody>
          <a:bodyPr lIns="96644" tIns="48322" rIns="96644" bIns="48322">
            <a:spAutoFit/>
          </a:bodyPr>
          <a:lstStyle/>
          <a:p>
            <a:pPr defTabSz="966440">
              <a:defRPr/>
            </a:pPr>
            <a:r>
              <a:rPr lang="en-US" sz="1700" b="1" dirty="0">
                <a:solidFill>
                  <a:srgbClr val="000000"/>
                </a:solidFill>
                <a:latin typeface="Calibri"/>
              </a:rPr>
              <a:t>PAANG Total as of</a:t>
            </a:r>
            <a:r>
              <a:rPr lang="en-US" sz="1700" b="1" dirty="0">
                <a:solidFill>
                  <a:prstClr val="black"/>
                </a:solidFill>
                <a:latin typeface="Calibri"/>
              </a:rPr>
              <a:t> 18AUG15</a:t>
            </a:r>
          </a:p>
        </p:txBody>
      </p:sp>
    </p:spTree>
    <p:extLst>
      <p:ext uri="{BB962C8B-B14F-4D97-AF65-F5344CB8AC3E}">
        <p14:creationId xmlns:p14="http://schemas.microsoft.com/office/powerpoint/2010/main" val="3304127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3076"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300">
                <a:solidFill>
                  <a:schemeClr val="bg1"/>
                </a:solidFill>
                <a:latin typeface="Verdana" pitchFamily="34" charset="0"/>
              </a:rPr>
              <a:t>&gt; country</a:t>
            </a:r>
          </a:p>
        </p:txBody>
      </p:sp>
      <p:sp>
        <p:nvSpPr>
          <p:cNvPr id="3077"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661" tIns="48331" rIns="96661" bIns="48331" anchor="ctr"/>
          <a:lstStyle/>
          <a:p>
            <a:pPr algn="r"/>
            <a:r>
              <a:rPr lang="en-US" sz="1300">
                <a:solidFill>
                  <a:schemeClr val="bg1"/>
                </a:solidFill>
                <a:latin typeface="Verdana" pitchFamily="34" charset="0"/>
              </a:rPr>
              <a:t>  &gt; community &gt; commonwealth </a:t>
            </a:r>
          </a:p>
        </p:txBody>
      </p:sp>
      <p:sp>
        <p:nvSpPr>
          <p:cNvPr id="3078" name="Rectangle 2"/>
          <p:cNvSpPr>
            <a:spLocks noChangeArrowheads="1"/>
          </p:cNvSpPr>
          <p:nvPr/>
        </p:nvSpPr>
        <p:spPr bwMode="auto">
          <a:xfrm>
            <a:off x="400050" y="2311401"/>
            <a:ext cx="8721090" cy="590973"/>
          </a:xfrm>
          <a:prstGeom prst="rect">
            <a:avLst/>
          </a:prstGeom>
          <a:noFill/>
          <a:ln w="9525">
            <a:noFill/>
            <a:miter lim="800000"/>
            <a:headEnd/>
            <a:tailEnd/>
          </a:ln>
        </p:spPr>
        <p:txBody>
          <a:bodyPr lIns="96661" tIns="48331" rIns="96661" bIns="48331">
            <a:spAutoFit/>
          </a:bodyPr>
          <a:lstStyle/>
          <a:p>
            <a:pPr algn="ctr"/>
            <a:endParaRPr lang="en-US" sz="3200" b="1"/>
          </a:p>
        </p:txBody>
      </p:sp>
      <p:sp>
        <p:nvSpPr>
          <p:cNvPr id="3079" name="Rectangle 7"/>
          <p:cNvSpPr>
            <a:spLocks noChangeArrowheads="1"/>
          </p:cNvSpPr>
          <p:nvPr/>
        </p:nvSpPr>
        <p:spPr bwMode="auto">
          <a:xfrm>
            <a:off x="3027045" y="3461174"/>
            <a:ext cx="195025" cy="392853"/>
          </a:xfrm>
          <a:prstGeom prst="rect">
            <a:avLst/>
          </a:prstGeom>
          <a:noFill/>
          <a:ln w="9525">
            <a:noFill/>
            <a:miter lim="800000"/>
            <a:headEnd/>
            <a:tailEnd/>
          </a:ln>
        </p:spPr>
        <p:txBody>
          <a:bodyPr wrap="none" lIns="96661" tIns="48331" rIns="96661" bIns="48331">
            <a:spAutoFit/>
          </a:bodyPr>
          <a:lstStyle/>
          <a:p>
            <a:endParaRPr lang="en-US"/>
          </a:p>
        </p:txBody>
      </p:sp>
      <p:sp>
        <p:nvSpPr>
          <p:cNvPr id="3080" name="Rectangle 5"/>
          <p:cNvSpPr>
            <a:spLocks noGrp="1" noChangeArrowheads="1"/>
          </p:cNvSpPr>
          <p:nvPr>
            <p:ph type="ctrTitle"/>
          </p:nvPr>
        </p:nvSpPr>
        <p:spPr>
          <a:xfrm>
            <a:off x="480060" y="487680"/>
            <a:ext cx="6080760" cy="458894"/>
          </a:xfrm>
        </p:spPr>
        <p:txBody>
          <a:bodyPr>
            <a:spAutoFit/>
          </a:bodyPr>
          <a:lstStyle/>
          <a:p>
            <a:r>
              <a:rPr lang="en-US" sz="2300" b="1">
                <a:solidFill>
                  <a:schemeClr val="bg1"/>
                </a:solidFill>
              </a:rPr>
              <a:t>OUTREACH ENGAGEMENTS</a:t>
            </a:r>
          </a:p>
        </p:txBody>
      </p:sp>
      <p:sp>
        <p:nvSpPr>
          <p:cNvPr id="13332" name="TextBox 13"/>
          <p:cNvSpPr txBox="1">
            <a:spLocks noChangeArrowheads="1"/>
          </p:cNvSpPr>
          <p:nvPr/>
        </p:nvSpPr>
        <p:spPr bwMode="auto">
          <a:xfrm>
            <a:off x="480060" y="6339840"/>
            <a:ext cx="3040380" cy="394547"/>
          </a:xfrm>
          <a:prstGeom prst="rect">
            <a:avLst/>
          </a:prstGeom>
          <a:noFill/>
          <a:ln w="9525">
            <a:noFill/>
            <a:miter lim="800000"/>
            <a:headEnd/>
            <a:tailEnd/>
          </a:ln>
        </p:spPr>
        <p:txBody>
          <a:bodyPr lIns="96661" tIns="48331" rIns="96661" bIns="48331">
            <a:spAutoFit/>
          </a:bodyPr>
          <a:lstStyle/>
          <a:p>
            <a:pPr>
              <a:defRPr/>
            </a:pPr>
            <a:r>
              <a:rPr lang="en-US" b="1" dirty="0">
                <a:solidFill>
                  <a:schemeClr val="bg1"/>
                </a:solidFill>
                <a:latin typeface="+mn-lt"/>
              </a:rPr>
              <a:t>As </a:t>
            </a:r>
            <a:r>
              <a:rPr lang="en-US" b="1" dirty="0" smtClean="0">
                <a:solidFill>
                  <a:schemeClr val="bg1"/>
                </a:solidFill>
                <a:latin typeface="+mn-lt"/>
              </a:rPr>
              <a:t>of 31 January 16</a:t>
            </a:r>
            <a:endParaRPr lang="en-US" b="1" dirty="0">
              <a:solidFill>
                <a:schemeClr val="bg1"/>
              </a:solidFill>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3912479463"/>
              </p:ext>
            </p:extLst>
          </p:nvPr>
        </p:nvGraphicFramePr>
        <p:xfrm>
          <a:off x="480060" y="1137921"/>
          <a:ext cx="8225554" cy="5109684"/>
        </p:xfrm>
        <a:graphic>
          <a:graphicData uri="http://schemas.openxmlformats.org/drawingml/2006/table">
            <a:tbl>
              <a:tblPr/>
              <a:tblGrid>
                <a:gridCol w="3374777"/>
                <a:gridCol w="941798"/>
                <a:gridCol w="941799"/>
                <a:gridCol w="863315"/>
                <a:gridCol w="863316"/>
                <a:gridCol w="1240549"/>
              </a:tblGrid>
              <a:tr h="335280">
                <a:tc gridSpan="6">
                  <a:txBody>
                    <a:bodyPr/>
                    <a:lstStyle/>
                    <a:p>
                      <a:pPr algn="ctr" fontAlgn="b"/>
                      <a:r>
                        <a:rPr lang="en-US" sz="2100" b="1" i="0" u="none" strike="noStrike" dirty="0" smtClean="0">
                          <a:solidFill>
                            <a:srgbClr val="000000"/>
                          </a:solidFill>
                          <a:latin typeface="+mn-lt"/>
                          <a:ea typeface="Tahoma" pitchFamily="34" charset="0"/>
                          <a:cs typeface="Tahoma" pitchFamily="34" charset="0"/>
                        </a:rPr>
                        <a:t>Outreach Statistics </a:t>
                      </a:r>
                      <a:endParaRPr lang="en-US" sz="21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46684">
                <a:tc>
                  <a:txBody>
                    <a:bodyPr/>
                    <a:lstStyle/>
                    <a:p>
                      <a:pPr algn="l" fontAlgn="b"/>
                      <a:r>
                        <a:rPr lang="en-US" sz="1300" b="0" i="0" u="none" strike="noStrike" dirty="0">
                          <a:solidFill>
                            <a:srgbClr val="000000"/>
                          </a:solidFill>
                          <a:latin typeface="+mn-lt"/>
                          <a:ea typeface="Tahoma" pitchFamily="34" charset="0"/>
                          <a:cs typeface="Tahoma" pitchFamily="34" charset="0"/>
                        </a:rPr>
                        <a:t> </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1st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2nd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3rd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4th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latin typeface="+mn-lt"/>
                          <a:ea typeface="Tahoma" pitchFamily="34" charset="0"/>
                          <a:cs typeface="Tahoma" pitchFamily="34" charset="0"/>
                        </a:rPr>
                        <a:t> </a:t>
                      </a:r>
                      <a:r>
                        <a:rPr lang="en-US" sz="1500" b="1" i="0" u="none" strike="noStrike" dirty="0" smtClean="0">
                          <a:solidFill>
                            <a:srgbClr val="000000"/>
                          </a:solidFill>
                          <a:latin typeface="+mn-lt"/>
                          <a:ea typeface="Tahoma" pitchFamily="34" charset="0"/>
                          <a:cs typeface="Tahoma" pitchFamily="34" charset="0"/>
                        </a:rPr>
                        <a:t>Year to Date</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Outreach Events</a:t>
                      </a:r>
                      <a:r>
                        <a:rPr lang="en-US" sz="1500" b="0" i="0" u="none" strike="noStrike" baseline="0" dirty="0" smtClean="0">
                          <a:solidFill>
                            <a:srgbClr val="000000"/>
                          </a:solidFill>
                          <a:latin typeface="+mn-lt"/>
                          <a:ea typeface="Tahoma" pitchFamily="34" charset="0"/>
                          <a:cs typeface="Tahoma" pitchFamily="34" charset="0"/>
                        </a:rPr>
                        <a:t> Supported</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65</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Mobile Outreach Van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26</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21</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47</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Veteran</a:t>
                      </a:r>
                      <a:r>
                        <a:rPr lang="en-US" sz="1500" b="0" i="0" u="none" strike="noStrike" baseline="0" dirty="0" smtClean="0">
                          <a:solidFill>
                            <a:srgbClr val="000000"/>
                          </a:solidFill>
                          <a:latin typeface="+mn-lt"/>
                          <a:ea typeface="Tahoma" pitchFamily="34" charset="0"/>
                          <a:cs typeface="Tahoma" pitchFamily="34" charset="0"/>
                        </a:rPr>
                        <a:t> Interactions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968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683</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1,765</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2825">
                <a:tc>
                  <a:txBody>
                    <a:bodyPr/>
                    <a:lstStyle/>
                    <a:p>
                      <a:pPr algn="l" fontAlgn="b"/>
                      <a:r>
                        <a:rPr lang="en-US" sz="1500" b="0" i="0" u="none" strike="noStrike" dirty="0" smtClean="0">
                          <a:solidFill>
                            <a:srgbClr val="000000"/>
                          </a:solidFill>
                          <a:latin typeface="+mn-lt"/>
                          <a:ea typeface="Tahoma" pitchFamily="34" charset="0"/>
                          <a:cs typeface="Tahoma" pitchFamily="34" charset="0"/>
                        </a:rPr>
                        <a:t>Claim</a:t>
                      </a:r>
                      <a:r>
                        <a:rPr lang="en-US" sz="15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258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294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36</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588</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Legislator</a:t>
                      </a:r>
                      <a:r>
                        <a:rPr lang="en-US" sz="1500" b="0" i="0" u="none" strike="noStrike" baseline="0" dirty="0" smtClean="0">
                          <a:solidFill>
                            <a:srgbClr val="000000"/>
                          </a:solidFill>
                          <a:latin typeface="+mn-lt"/>
                          <a:ea typeface="Tahoma" pitchFamily="34" charset="0"/>
                          <a:cs typeface="Tahoma" pitchFamily="34" charset="0"/>
                        </a:rPr>
                        <a:t> Attended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26</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58159">
                <a:tc gridSpan="6">
                  <a:txBody>
                    <a:bodyPr/>
                    <a:lstStyle/>
                    <a:p>
                      <a:pPr algn="l" fontAlgn="b"/>
                      <a:endParaRPr lang="en-US" sz="1100" b="0" i="0" u="none" strike="noStrike" baseline="0" dirty="0" smtClean="0">
                        <a:solidFill>
                          <a:srgbClr val="000000"/>
                        </a:solidFill>
                        <a:latin typeface="+mn-lt"/>
                        <a:ea typeface="Tahoma" pitchFamily="34" charset="0"/>
                        <a:cs typeface="Tahoma" pitchFamily="34" charset="0"/>
                      </a:endParaRPr>
                    </a:p>
                    <a:p>
                      <a:pPr algn="l" fontAlgn="b"/>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N</a:t>
                      </a:r>
                      <a:r>
                        <a:rPr lang="en-US" sz="1500" b="0" i="0" u="sng" strike="noStrike" dirty="0" smtClean="0">
                          <a:solidFill>
                            <a:srgbClr val="000000"/>
                          </a:solidFill>
                          <a:latin typeface="+mn-lt"/>
                          <a:ea typeface="Tahoma" pitchFamily="34" charset="0"/>
                          <a:cs typeface="Tahoma" pitchFamily="34" charset="0"/>
                        </a:rPr>
                        <a:t>otes</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 Upcoming Events – February</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a:t>
                      </a:r>
                      <a:r>
                        <a:rPr lang="en-US" sz="1500" b="1" i="0" u="none" strike="noStrike" baseline="0" dirty="0" smtClean="0">
                          <a:solidFill>
                            <a:srgbClr val="000000"/>
                          </a:solidFill>
                          <a:latin typeface="+mn-lt"/>
                          <a:ea typeface="Tahoma" pitchFamily="34" charset="0"/>
                          <a:cs typeface="Tahoma" pitchFamily="34" charset="0"/>
                        </a:rPr>
                        <a:t>Legislative Events</a:t>
                      </a:r>
                      <a:r>
                        <a:rPr lang="en-US" sz="1500" b="0" i="0" u="none" strike="noStrike" baseline="0" dirty="0" smtClean="0">
                          <a:solidFill>
                            <a:srgbClr val="000000"/>
                          </a:solidFill>
                          <a:latin typeface="+mn-lt"/>
                          <a:ea typeface="Tahoma" pitchFamily="34" charset="0"/>
                          <a:cs typeface="Tahoma" pitchFamily="34" charset="0"/>
                        </a:rPr>
                        <a:t>  – Congressman Boyle’s Veteran Service Day         </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Events</a:t>
                      </a:r>
                      <a:r>
                        <a:rPr lang="en-US" sz="1500" b="0" i="0" u="none" strike="noStrike" baseline="0" dirty="0" smtClean="0">
                          <a:solidFill>
                            <a:srgbClr val="000000"/>
                          </a:solidFill>
                          <a:latin typeface="+mn-lt"/>
                          <a:ea typeface="Tahoma" pitchFamily="34" charset="0"/>
                          <a:cs typeface="Tahoma" pitchFamily="34" charset="0"/>
                        </a:rPr>
                        <a:t> –  Monthly Outreach at Cabela’s – Monthly Outreach at Gander Mountain –  Brookhaven Outreach to Veterans</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Legislators Attending Events</a:t>
                      </a:r>
                      <a:r>
                        <a:rPr lang="en-US" sz="1500" b="0" i="0" u="none" strike="noStrike" baseline="0" dirty="0" smtClean="0">
                          <a:solidFill>
                            <a:srgbClr val="000000"/>
                          </a:solidFill>
                          <a:latin typeface="+mn-lt"/>
                          <a:ea typeface="Tahoma" pitchFamily="34" charset="0"/>
                          <a:cs typeface="Tahoma" pitchFamily="34" charset="0"/>
                        </a:rPr>
                        <a:t> – None</a:t>
                      </a:r>
                    </a:p>
                  </a:txBody>
                  <a:tcPr marL="10001" marR="10001" marT="10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245489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7"/>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7"/>
            <a:ext cx="8721090" cy="590973"/>
          </a:xfrm>
          <a:prstGeom prst="rect">
            <a:avLst/>
          </a:prstGeom>
          <a:noFill/>
          <a:ln w="9525">
            <a:noFill/>
            <a:miter lim="800000"/>
            <a:headEnd/>
            <a:tailEnd/>
          </a:ln>
        </p:spPr>
        <p:txBody>
          <a:bodyPr lIns="96609" tIns="48304" rIns="96609" bIns="48304">
            <a:spAutoFit/>
          </a:bodyPr>
          <a:lstStyle/>
          <a:p>
            <a:pPr algn="ctr"/>
            <a:endParaRPr lang="en-US" sz="3200" b="1" dirty="0"/>
          </a:p>
        </p:txBody>
      </p:sp>
      <p:sp>
        <p:nvSpPr>
          <p:cNvPr id="13316" name="Rectangle 7"/>
          <p:cNvSpPr>
            <a:spLocks noChangeArrowheads="1"/>
          </p:cNvSpPr>
          <p:nvPr/>
        </p:nvSpPr>
        <p:spPr bwMode="auto">
          <a:xfrm>
            <a:off x="3027046" y="3461180"/>
            <a:ext cx="195025" cy="392853"/>
          </a:xfrm>
          <a:prstGeom prst="rect">
            <a:avLst/>
          </a:prstGeom>
          <a:noFill/>
          <a:ln w="9525">
            <a:noFill/>
            <a:miter lim="800000"/>
            <a:headEnd/>
            <a:tailEnd/>
          </a:ln>
        </p:spPr>
        <p:txBody>
          <a:bodyPr wrap="none" lIns="96609" tIns="48304" rIns="96609" bIns="48304">
            <a:spAutoFit/>
          </a:bodyPr>
          <a:lstStyle/>
          <a:p>
            <a:endParaRPr lang="en-US" dirty="0"/>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9" tIns="48304" rIns="96609" bIns="48304" anchor="ctr">
            <a:spAutoFit/>
          </a:bodyPr>
          <a:lstStyle/>
          <a:p>
            <a:pPr eaLnBrk="0" hangingPunct="0">
              <a:spcBef>
                <a:spcPct val="50000"/>
              </a:spcBef>
              <a:defRPr/>
            </a:pPr>
            <a:r>
              <a:rPr lang="en-US" sz="1700" dirty="0">
                <a:solidFill>
                  <a:srgbClr val="000000"/>
                </a:solidFill>
              </a:rPr>
              <a:t>  </a:t>
            </a:r>
            <a:endParaRPr lang="en-US" sz="1700" dirty="0">
              <a:solidFill>
                <a:schemeClr val="bg1"/>
              </a:solidFill>
            </a:endParaRP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4"/>
          <p:cNvSpPr txBox="1">
            <a:spLocks noChangeArrowheads="1"/>
          </p:cNvSpPr>
          <p:nvPr/>
        </p:nvSpPr>
        <p:spPr bwMode="auto">
          <a:xfrm>
            <a:off x="560070" y="499534"/>
            <a:ext cx="5920740" cy="426720"/>
          </a:xfrm>
          <a:prstGeom prst="rect">
            <a:avLst/>
          </a:prstGeom>
          <a:noFill/>
          <a:ln w="9525">
            <a:noFill/>
            <a:miter lim="800000"/>
            <a:headEnd/>
            <a:tailEnd/>
          </a:ln>
        </p:spPr>
        <p:txBody>
          <a:bodyPr lIns="96609" tIns="48304" rIns="96609" bIns="48304">
            <a:spAutoFit/>
          </a:bodyPr>
          <a:lstStyle/>
          <a:p>
            <a:pPr algn="ctr" eaLnBrk="0" hangingPunct="0">
              <a:defRPr/>
            </a:pPr>
            <a:r>
              <a:rPr lang="en-US" sz="21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720840" y="487680"/>
            <a:ext cx="2320290" cy="650240"/>
          </a:xfrm>
          <a:prstGeom prst="rect">
            <a:avLst/>
          </a:prstGeom>
          <a:noFill/>
          <a:ln w="9525">
            <a:noFill/>
            <a:miter lim="800000"/>
            <a:headEnd/>
            <a:tailEnd/>
          </a:ln>
        </p:spPr>
      </p:pic>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9" tIns="48304" rIns="96609" bIns="48304" anchor="ctr"/>
          <a:lstStyle/>
          <a:p>
            <a:r>
              <a:rPr lang="en-US" sz="1300" dirty="0">
                <a:solidFill>
                  <a:schemeClr val="bg1"/>
                </a:solidFill>
                <a:latin typeface="Verdana" pitchFamily="34" charset="0"/>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9" tIns="48304" rIns="96609" bIns="48304" anchor="ctr"/>
          <a:lstStyle/>
          <a:p>
            <a:pPr algn="r"/>
            <a:r>
              <a:rPr lang="en-US" sz="1300" dirty="0">
                <a:solidFill>
                  <a:schemeClr val="bg1"/>
                </a:solidFill>
                <a:latin typeface="Verdana" pitchFamily="34" charset="0"/>
              </a:rPr>
              <a:t>  &gt; community &gt; commonwealth   </a:t>
            </a:r>
          </a:p>
        </p:txBody>
      </p:sp>
      <p:graphicFrame>
        <p:nvGraphicFramePr>
          <p:cNvPr id="19" name="Table 18"/>
          <p:cNvGraphicFramePr>
            <a:graphicFrameLocks noGrp="1"/>
          </p:cNvGraphicFramePr>
          <p:nvPr>
            <p:extLst>
              <p:ext uri="{D42A27DB-BD31-4B8C-83A1-F6EECF244321}">
                <p14:modId xmlns:p14="http://schemas.microsoft.com/office/powerpoint/2010/main" val="2885259369"/>
              </p:ext>
            </p:extLst>
          </p:nvPr>
        </p:nvGraphicFramePr>
        <p:xfrm>
          <a:off x="480060" y="1300480"/>
          <a:ext cx="8721088" cy="3629624"/>
        </p:xfrm>
        <a:graphic>
          <a:graphicData uri="http://schemas.openxmlformats.org/drawingml/2006/table">
            <a:tbl>
              <a:tblPr firstRow="1" bandRow="1">
                <a:tableStyleId>{5C22544A-7EE6-4342-B048-85BDC9FD1C3A}</a:tableStyleId>
              </a:tblPr>
              <a:tblGrid>
                <a:gridCol w="2720340"/>
                <a:gridCol w="2080260"/>
                <a:gridCol w="1784711"/>
                <a:gridCol w="2135777"/>
              </a:tblGrid>
              <a:tr h="615696">
                <a:tc>
                  <a:txBody>
                    <a:bodyPr/>
                    <a:lstStyle/>
                    <a:p>
                      <a:r>
                        <a:rPr lang="en-US" sz="1700" dirty="0" smtClean="0"/>
                        <a:t>Revenue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Since Last Meeting</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SFY 15-16</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Cumulative Total</a:t>
                      </a: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76741">
                <a:tc>
                  <a:txBody>
                    <a:bodyPr/>
                    <a:lstStyle/>
                    <a:p>
                      <a:r>
                        <a:rPr lang="en-US" sz="1700" dirty="0" smtClean="0"/>
                        <a:t>Checkoff</a:t>
                      </a:r>
                      <a:r>
                        <a:rPr lang="en-US" sz="1700" baseline="0" dirty="0" smtClean="0"/>
                        <a:t> &amp; Donations</a:t>
                      </a:r>
                      <a:endParaRPr lang="en-US" sz="1700" dirty="0"/>
                    </a:p>
                  </a:txBody>
                  <a:tcPr marL="96012" marR="96012" marT="48768" marB="48768">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$37,482.00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$859,634.00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$3,322,813.00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HOV License Plate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$15.00*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$1,650.00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$34,485.00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PA Monuments License Plate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$23.00*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$2,553.00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$12,742.00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dirty="0" smtClean="0"/>
                        <a:t>Interest</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$0.00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$1,805.00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$7,864.00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b="1" dirty="0" smtClean="0">
                          <a:solidFill>
                            <a:schemeClr val="bg1"/>
                          </a:solidFill>
                        </a:rPr>
                        <a:t>Disbursements</a:t>
                      </a:r>
                      <a:endParaRPr lang="en-US" sz="1700" b="1" dirty="0">
                        <a:solidFill>
                          <a:schemeClr val="bg1"/>
                        </a:solidFill>
                      </a:endParaRPr>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B050"/>
                        </a:solidFill>
                      </a:endParaRP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6741">
                <a:tc>
                  <a:txBody>
                    <a:bodyPr/>
                    <a:lstStyle/>
                    <a:p>
                      <a:r>
                        <a:rPr lang="en-US" sz="1700" dirty="0" smtClean="0"/>
                        <a:t>VTF Grants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$932,860.00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VTA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dirty="0" smtClean="0">
                          <a:solidFill>
                            <a:srgbClr val="FF0000"/>
                          </a:solidFill>
                        </a:rPr>
                        <a:t>$19,897.00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$336,714.00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0000"/>
                          </a:solidFill>
                        </a:rPr>
                        <a:t>$1,036,333.00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PENN DOT Costs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$388,000.00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80060" y="5581631"/>
            <a:ext cx="8881110" cy="943947"/>
          </a:xfrm>
          <a:prstGeom prst="rect">
            <a:avLst/>
          </a:prstGeom>
          <a:noFill/>
        </p:spPr>
        <p:txBody>
          <a:bodyPr wrap="square" lIns="96609" tIns="48304" rIns="96609" bIns="48304">
            <a:spAutoFit/>
          </a:bodyPr>
          <a:lstStyle/>
          <a:p>
            <a:pPr>
              <a:buFont typeface="Arial" charset="0"/>
              <a:buChar char="•"/>
              <a:defRPr/>
            </a:pPr>
            <a:r>
              <a:rPr lang="en-US" sz="1100" dirty="0">
                <a:latin typeface="Times New Roman" pitchFamily="18" charset="0"/>
                <a:cs typeface="Times New Roman" pitchFamily="18" charset="0"/>
              </a:rPr>
              <a:t>Total number of HOV License plates sold since last meeting  = 1  (Total since inception = 2,299)</a:t>
            </a:r>
          </a:p>
          <a:p>
            <a:pPr>
              <a:defRPr/>
            </a:pPr>
            <a:r>
              <a:rPr lang="en-US" sz="1100" dirty="0">
                <a:latin typeface="Times New Roman" pitchFamily="18" charset="0"/>
                <a:cs typeface="Times New Roman" pitchFamily="18" charset="0"/>
              </a:rPr>
              <a:t>*Total number of PA Monuments License plates sold since last meeting = 1 (Total since inception =554)</a:t>
            </a:r>
          </a:p>
          <a:p>
            <a:pPr>
              <a:defRPr/>
            </a:pPr>
            <a:r>
              <a:rPr lang="en-US" sz="1100" b="1" dirty="0">
                <a:latin typeface="Times New Roman" pitchFamily="18" charset="0"/>
                <a:cs typeface="Times New Roman" pitchFamily="18" charset="0"/>
              </a:rPr>
              <a:t>**</a:t>
            </a:r>
            <a:r>
              <a:rPr lang="en-US" sz="1100" dirty="0">
                <a:latin typeface="Times New Roman" pitchFamily="18" charset="0"/>
                <a:cs typeface="Times New Roman" pitchFamily="18" charset="0"/>
              </a:rPr>
              <a:t>Awards and distribution of funds are contingent upon the completion of a fully executed grant agreements</a:t>
            </a:r>
            <a:endParaRPr lang="en-US" sz="1100"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   </a:t>
            </a:r>
            <a:r>
              <a:rPr lang="en-US" sz="1100" dirty="0">
                <a:latin typeface="Times New Roman" pitchFamily="18" charset="0"/>
                <a:cs typeface="Times New Roman" pitchFamily="18" charset="0"/>
              </a:rPr>
              <a:t>PENNDOT PAYMENT/INVOICING – DMVA has Agreed to pay $194,000/FY over four years.   Current Balance is $488,000. DOT will issue invoices at the beginning of April for Annual Payments.</a:t>
            </a:r>
            <a:r>
              <a:rPr lang="en-US" sz="1100" b="1" i="1" dirty="0">
                <a:latin typeface="Times New Roman" pitchFamily="18" charset="0"/>
                <a:cs typeface="Times New Roman" pitchFamily="18" charset="0"/>
              </a:rPr>
              <a:t> </a:t>
            </a:r>
            <a:r>
              <a:rPr lang="en-US" sz="1100" i="1" dirty="0">
                <a:latin typeface="Times New Roman" pitchFamily="18" charset="0"/>
                <a:cs typeface="Times New Roman" pitchFamily="18" charset="0"/>
              </a:rPr>
              <a:t> (Total Cost was 966,000.00)</a:t>
            </a:r>
            <a:endParaRPr lang="en-US" sz="1100" dirty="0">
              <a:latin typeface="Times New Roman" pitchFamily="18" charset="0"/>
              <a:cs typeface="Times New Roman" pitchFamily="18" charset="0"/>
            </a:endParaRPr>
          </a:p>
        </p:txBody>
      </p:sp>
      <p:sp>
        <p:nvSpPr>
          <p:cNvPr id="16" name="TextBox 15"/>
          <p:cNvSpPr txBox="1"/>
          <p:nvPr/>
        </p:nvSpPr>
        <p:spPr>
          <a:xfrm>
            <a:off x="480066" y="6664964"/>
            <a:ext cx="2132623" cy="359162"/>
          </a:xfrm>
          <a:prstGeom prst="rect">
            <a:avLst/>
          </a:prstGeom>
          <a:noFill/>
        </p:spPr>
        <p:txBody>
          <a:bodyPr wrap="none" lIns="96609" tIns="48304" rIns="96609" bIns="48304" rtlCol="0">
            <a:spAutoFit/>
          </a:bodyPr>
          <a:lstStyle/>
          <a:p>
            <a:r>
              <a:rPr lang="en-US" sz="1700" dirty="0">
                <a:solidFill>
                  <a:schemeClr val="bg1"/>
                </a:solidFill>
                <a:latin typeface="+mj-lt"/>
              </a:rPr>
              <a:t>As of 31 January 2016</a:t>
            </a:r>
          </a:p>
        </p:txBody>
      </p:sp>
    </p:spTree>
    <p:extLst>
      <p:ext uri="{BB962C8B-B14F-4D97-AF65-F5344CB8AC3E}">
        <p14:creationId xmlns:p14="http://schemas.microsoft.com/office/powerpoint/2010/main" val="3988237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481" y="161141"/>
            <a:ext cx="8641080" cy="1664363"/>
          </a:xfrm>
        </p:spPr>
        <p:txBody>
          <a:bodyPr>
            <a:normAutofit fontScale="90000"/>
          </a:bodyPr>
          <a:lstStyle/>
          <a:p>
            <a:r>
              <a:rPr lang="en-US" dirty="0" smtClean="0"/>
              <a:t/>
            </a:r>
            <a:br>
              <a:rPr lang="en-US" dirty="0" smtClean="0"/>
            </a:br>
            <a:r>
              <a:rPr lang="en-US" sz="4400" dirty="0" smtClean="0">
                <a:solidFill>
                  <a:srgbClr val="FFC000"/>
                </a:solidFill>
              </a:rPr>
              <a:t>THE </a:t>
            </a:r>
            <a:r>
              <a:rPr lang="en-US" sz="4400" dirty="0">
                <a:solidFill>
                  <a:srgbClr val="FFC000"/>
                </a:solidFill>
              </a:rPr>
              <a:t>PENNSYLVANIA MILITARY MUSEUM</a:t>
            </a:r>
            <a:r>
              <a:rPr lang="en-US" sz="4400" dirty="0" smtClean="0">
                <a:solidFill>
                  <a:srgbClr val="FFC000"/>
                </a:solidFill>
              </a:rPr>
              <a:t>:</a:t>
            </a:r>
            <a:r>
              <a:rPr lang="en-US" sz="4400" dirty="0">
                <a:solidFill>
                  <a:srgbClr val="FFC000"/>
                </a:solidFill>
              </a:rPr>
              <a:t/>
            </a:r>
            <a:br>
              <a:rPr lang="en-US" sz="4400" dirty="0">
                <a:solidFill>
                  <a:srgbClr val="FFC000"/>
                </a:solidFill>
              </a:rPr>
            </a:br>
            <a:r>
              <a:rPr lang="en-US" sz="4400" dirty="0">
                <a:solidFill>
                  <a:srgbClr val="FFC000"/>
                </a:solidFill>
              </a:rPr>
              <a:t>A RENAISSANCE</a:t>
            </a:r>
            <a:r>
              <a:rPr lang="en-US" dirty="0"/>
              <a:t/>
            </a:r>
            <a:br>
              <a:rPr lang="en-US" dirty="0"/>
            </a:br>
            <a:endParaRPr lang="en-US" dirty="0"/>
          </a:p>
        </p:txBody>
      </p:sp>
      <p:sp>
        <p:nvSpPr>
          <p:cNvPr id="3" name="Content Placeholder 2"/>
          <p:cNvSpPr>
            <a:spLocks noGrp="1"/>
          </p:cNvSpPr>
          <p:nvPr>
            <p:ph idx="1"/>
          </p:nvPr>
        </p:nvSpPr>
        <p:spPr>
          <a:xfrm>
            <a:off x="480060" y="1825509"/>
            <a:ext cx="8641080" cy="5239265"/>
          </a:xfrm>
        </p:spPr>
        <p:txBody>
          <a:bodyPr/>
          <a:lstStyle/>
          <a:p>
            <a:pPr marL="137160" indent="0" algn="ctr">
              <a:buNone/>
            </a:pPr>
            <a:r>
              <a:rPr lang="en-US" sz="4000" dirty="0">
                <a:solidFill>
                  <a:srgbClr val="FFC000"/>
                </a:solidFill>
                <a:latin typeface="+mj-lt"/>
              </a:rPr>
              <a:t>By</a:t>
            </a:r>
          </a:p>
          <a:p>
            <a:pPr marL="137160" indent="0" algn="ctr">
              <a:buNone/>
            </a:pPr>
            <a:r>
              <a:rPr lang="en-US" sz="4000" dirty="0">
                <a:solidFill>
                  <a:srgbClr val="FFC000"/>
                </a:solidFill>
                <a:latin typeface="+mj-lt"/>
              </a:rPr>
              <a:t>John Stevens and Al Turgeon</a:t>
            </a:r>
          </a:p>
          <a:p>
            <a:pPr marL="137160" indent="0" algn="ctr">
              <a:buNone/>
            </a:pPr>
            <a:r>
              <a:rPr lang="en-US" sz="4000" dirty="0">
                <a:solidFill>
                  <a:srgbClr val="FFC000"/>
                </a:solidFill>
                <a:latin typeface="+mj-lt"/>
              </a:rPr>
              <a:t>Board of Directors </a:t>
            </a:r>
          </a:p>
          <a:p>
            <a:pPr marL="137160" indent="0" algn="ctr">
              <a:buNone/>
            </a:pPr>
            <a:r>
              <a:rPr lang="en-US" sz="4000" b="1" dirty="0">
                <a:solidFill>
                  <a:srgbClr val="FFC000"/>
                </a:solidFill>
                <a:effectLst>
                  <a:outerShdw blurRad="38100" dist="38100" dir="2700000" algn="tl">
                    <a:srgbClr val="000000">
                      <a:alpha val="43137"/>
                    </a:srgbClr>
                  </a:outerShdw>
                </a:effectLst>
                <a:latin typeface="+mj-lt"/>
              </a:rPr>
              <a:t>FRIENDS OF THE PENNSYLVANIA </a:t>
            </a:r>
          </a:p>
          <a:p>
            <a:pPr marL="137160" indent="0" algn="ctr">
              <a:buNone/>
            </a:pPr>
            <a:r>
              <a:rPr lang="en-US" sz="4000" b="1" dirty="0">
                <a:solidFill>
                  <a:srgbClr val="FFC000"/>
                </a:solidFill>
                <a:effectLst>
                  <a:outerShdw blurRad="38100" dist="38100" dir="2700000" algn="tl">
                    <a:srgbClr val="000000">
                      <a:alpha val="43137"/>
                    </a:srgbClr>
                  </a:outerShdw>
                </a:effectLst>
                <a:latin typeface="+mj-lt"/>
              </a:rPr>
              <a:t>MILITARY MUSEUM</a:t>
            </a:r>
          </a:p>
          <a:p>
            <a:pPr marL="137160" indent="0" algn="ctr">
              <a:buNone/>
            </a:pPr>
            <a:r>
              <a:rPr lang="en-US" sz="4000" dirty="0">
                <a:solidFill>
                  <a:srgbClr val="FFC000"/>
                </a:solidFill>
                <a:latin typeface="+mj-lt"/>
              </a:rPr>
              <a:t>5 February 2016</a:t>
            </a:r>
          </a:p>
          <a:p>
            <a:pPr marL="137160" indent="0">
              <a:buNone/>
            </a:pPr>
            <a:endParaRPr lang="en-US" dirty="0"/>
          </a:p>
        </p:txBody>
      </p:sp>
      <p:sp>
        <p:nvSpPr>
          <p:cNvPr id="4" name="Slide Number Placeholder 3"/>
          <p:cNvSpPr>
            <a:spLocks noGrp="1"/>
          </p:cNvSpPr>
          <p:nvPr>
            <p:ph type="sldNum" sz="quarter" idx="12"/>
          </p:nvPr>
        </p:nvSpPr>
        <p:spPr/>
        <p:txBody>
          <a:bodyPr/>
          <a:lstStyle/>
          <a:p>
            <a:pPr>
              <a:defRPr/>
            </a:pPr>
            <a:fld id="{CA97F556-3166-41F2-AD26-BDFDF96B6371}" type="slidenum">
              <a:rPr lang="en-US" sz="1800" kern="0" smtClean="0">
                <a:solidFill>
                  <a:prstClr val="white">
                    <a:shade val="50000"/>
                  </a:prstClr>
                </a:solidFill>
              </a:rPr>
              <a:pPr>
                <a:defRPr/>
              </a:pPr>
              <a:t>22</a:t>
            </a:fld>
            <a:endParaRPr lang="en-US" sz="1800" kern="0">
              <a:solidFill>
                <a:prstClr val="white">
                  <a:shade val="50000"/>
                </a:prstClr>
              </a:solidFill>
            </a:endParaRPr>
          </a:p>
        </p:txBody>
      </p:sp>
    </p:spTree>
    <p:extLst>
      <p:ext uri="{BB962C8B-B14F-4D97-AF65-F5344CB8AC3E}">
        <p14:creationId xmlns:p14="http://schemas.microsoft.com/office/powerpoint/2010/main" val="335049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flipV="1">
            <a:off x="1470183" y="-1318953"/>
            <a:ext cx="6780848" cy="99753"/>
          </a:xfrm>
        </p:spPr>
        <p:txBody>
          <a:bodyPr>
            <a:noAutofit/>
          </a:bodyPr>
          <a:lstStyle/>
          <a:p>
            <a:endParaRPr lang="en-US" sz="2400" dirty="0">
              <a:solidFill>
                <a:schemeClr val="tx1"/>
              </a:solidFill>
              <a:latin typeface="+mn-lt"/>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47" y="477705"/>
            <a:ext cx="4636464" cy="3835554"/>
          </a:xfrm>
          <a:prstGeom prst="rect">
            <a:avLst/>
          </a:prstGeom>
        </p:spPr>
      </p:pic>
      <p:sp>
        <p:nvSpPr>
          <p:cNvPr id="6" name="Rectangle 5"/>
          <p:cNvSpPr/>
          <p:nvPr/>
        </p:nvSpPr>
        <p:spPr>
          <a:xfrm>
            <a:off x="168026" y="4768427"/>
            <a:ext cx="4465649" cy="1938992"/>
          </a:xfrm>
          <a:prstGeom prst="rect">
            <a:avLst/>
          </a:prstGeom>
        </p:spPr>
        <p:txBody>
          <a:bodyPr wrap="square">
            <a:spAutoFit/>
          </a:bodyPr>
          <a:lstStyle/>
          <a:p>
            <a:pPr defTabSz="914400" fontAlgn="auto">
              <a:spcBef>
                <a:spcPts val="0"/>
              </a:spcBef>
              <a:spcAft>
                <a:spcPts val="0"/>
              </a:spcAft>
              <a:defRPr/>
            </a:pPr>
            <a:r>
              <a:rPr lang="en-US" sz="2400" kern="0" dirty="0">
                <a:solidFill>
                  <a:srgbClr val="FFC000"/>
                </a:solidFill>
                <a:latin typeface="Lucida Sans"/>
              </a:rPr>
              <a:t>1st Lieutenant Theodore </a:t>
            </a:r>
            <a:r>
              <a:rPr lang="en-US" sz="2400" kern="0" dirty="0" smtClean="0">
                <a:solidFill>
                  <a:srgbClr val="FFC000"/>
                </a:solidFill>
                <a:latin typeface="Lucida Sans"/>
              </a:rPr>
              <a:t>Boal      organized </a:t>
            </a:r>
            <a:r>
              <a:rPr lang="en-US" sz="2400" kern="0" dirty="0">
                <a:solidFill>
                  <a:srgbClr val="FFC000"/>
                </a:solidFill>
                <a:latin typeface="Lucida Sans"/>
              </a:rPr>
              <a:t>&amp; equipped a mounted machine gun </a:t>
            </a:r>
            <a:r>
              <a:rPr lang="en-US" sz="2400" kern="0" dirty="0" smtClean="0">
                <a:solidFill>
                  <a:srgbClr val="FFC000"/>
                </a:solidFill>
                <a:latin typeface="Lucida Sans"/>
              </a:rPr>
              <a:t>troop in May 1916</a:t>
            </a:r>
            <a:endParaRPr lang="en-US" sz="2400" kern="0" dirty="0">
              <a:solidFill>
                <a:srgbClr val="FFC000"/>
              </a:solidFill>
              <a:latin typeface="Lucida Sans"/>
            </a:endParaRPr>
          </a:p>
        </p:txBody>
      </p:sp>
      <p:sp>
        <p:nvSpPr>
          <p:cNvPr id="8" name="Rectangle 7"/>
          <p:cNvSpPr/>
          <p:nvPr/>
        </p:nvSpPr>
        <p:spPr>
          <a:xfrm>
            <a:off x="4860608" y="4664956"/>
            <a:ext cx="4800600" cy="2308324"/>
          </a:xfrm>
          <a:prstGeom prst="rect">
            <a:avLst/>
          </a:prstGeom>
        </p:spPr>
        <p:txBody>
          <a:bodyPr>
            <a:spAutoFit/>
          </a:bodyPr>
          <a:lstStyle/>
          <a:p>
            <a:pPr marL="342900" indent="-342900" defTabSz="914400" fontAlgn="auto">
              <a:spcBef>
                <a:spcPts val="0"/>
              </a:spcBef>
              <a:spcAft>
                <a:spcPts val="0"/>
              </a:spcAft>
              <a:buFont typeface="Arial" panose="020B0604020202020204" pitchFamily="34" charset="0"/>
              <a:buChar char="•"/>
              <a:defRPr/>
            </a:pPr>
            <a:r>
              <a:rPr lang="en-US" sz="2400" kern="0" dirty="0">
                <a:solidFill>
                  <a:srgbClr val="FFC000"/>
                </a:solidFill>
                <a:latin typeface="Lucida Sans"/>
              </a:rPr>
              <a:t>Mustered with 1st PA Cavalry Regt for Mexican border service</a:t>
            </a:r>
            <a:r>
              <a:rPr lang="en-US" sz="2400" kern="0" dirty="0" smtClean="0">
                <a:solidFill>
                  <a:srgbClr val="FFC000"/>
                </a:solidFill>
                <a:latin typeface="Lucida Sans"/>
              </a:rPr>
              <a:t>, Fall </a:t>
            </a:r>
            <a:r>
              <a:rPr lang="en-US" sz="2400" kern="0" dirty="0">
                <a:solidFill>
                  <a:srgbClr val="FFC000"/>
                </a:solidFill>
                <a:latin typeface="Lucida Sans"/>
              </a:rPr>
              <a:t>&amp; Winter </a:t>
            </a:r>
            <a:r>
              <a:rPr lang="en-US" sz="2400" kern="0" dirty="0" smtClean="0">
                <a:solidFill>
                  <a:srgbClr val="FFC000"/>
                </a:solidFill>
                <a:latin typeface="Lucida Sans"/>
              </a:rPr>
              <a:t> 1916-1917</a:t>
            </a:r>
          </a:p>
          <a:p>
            <a:pPr marL="342900" indent="-342900" defTabSz="914400" fontAlgn="auto">
              <a:spcBef>
                <a:spcPts val="0"/>
              </a:spcBef>
              <a:spcAft>
                <a:spcPts val="0"/>
              </a:spcAft>
              <a:buFont typeface="Arial" panose="020B0604020202020204" pitchFamily="34" charset="0"/>
              <a:buChar char="•"/>
              <a:defRPr/>
            </a:pPr>
            <a:r>
              <a:rPr lang="en-US" sz="2400" kern="0" dirty="0" smtClean="0">
                <a:solidFill>
                  <a:srgbClr val="FFC000"/>
                </a:solidFill>
                <a:latin typeface="Lucida Sans"/>
              </a:rPr>
              <a:t>World War I service as Co. A, 107</a:t>
            </a:r>
            <a:r>
              <a:rPr lang="en-US" sz="2400" kern="0" baseline="30000" dirty="0" smtClean="0">
                <a:solidFill>
                  <a:srgbClr val="FFC000"/>
                </a:solidFill>
                <a:latin typeface="Lucida Sans"/>
              </a:rPr>
              <a:t>th</a:t>
            </a:r>
            <a:r>
              <a:rPr lang="en-US" sz="2400" kern="0" dirty="0" smtClean="0">
                <a:solidFill>
                  <a:srgbClr val="FFC000"/>
                </a:solidFill>
                <a:latin typeface="Lucida Sans"/>
              </a:rPr>
              <a:t> Machine Gun Bn</a:t>
            </a:r>
            <a:endParaRPr lang="en-US" sz="2400" kern="0" dirty="0">
              <a:solidFill>
                <a:srgbClr val="FFC000"/>
              </a:solidFill>
              <a:latin typeface="Lucida Sans"/>
            </a:endParaRPr>
          </a:p>
        </p:txBody>
      </p:sp>
      <p:pic>
        <p:nvPicPr>
          <p:cNvPr id="11" name="Picture 10"/>
          <p:cNvPicPr>
            <a:picLocks noChangeAspect="1"/>
          </p:cNvPicPr>
          <p:nvPr/>
        </p:nvPicPr>
        <p:blipFill>
          <a:blip r:embed="rId4"/>
          <a:stretch>
            <a:fillRect/>
          </a:stretch>
        </p:blipFill>
        <p:spPr>
          <a:xfrm>
            <a:off x="5004264" y="477706"/>
            <a:ext cx="4451466" cy="3835554"/>
          </a:xfrm>
          <a:prstGeom prst="rect">
            <a:avLst/>
          </a:prstGeom>
        </p:spPr>
      </p:pic>
    </p:spTree>
    <p:extLst>
      <p:ext uri="{BB962C8B-B14F-4D97-AF65-F5344CB8AC3E}">
        <p14:creationId xmlns:p14="http://schemas.microsoft.com/office/powerpoint/2010/main" val="3555227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0481" name="Rectangle 7"/>
          <p:cNvSpPr>
            <a:spLocks noGrp="1" noChangeArrowheads="1"/>
          </p:cNvSpPr>
          <p:nvPr>
            <p:ph type="title"/>
          </p:nvPr>
        </p:nvSpPr>
        <p:spPr>
          <a:xfrm>
            <a:off x="95260" y="210890"/>
            <a:ext cx="9361836" cy="1721614"/>
          </a:xfrm>
          <a:solidFill>
            <a:schemeClr val="tx1">
              <a:lumMod val="50000"/>
            </a:schemeClr>
          </a:solidFill>
        </p:spPr>
        <p:txBody>
          <a:bodyPr>
            <a:noAutofit/>
          </a:bodyPr>
          <a:lstStyle/>
          <a:p>
            <a:pPr eaLnBrk="1" hangingPunct="1"/>
            <a:r>
              <a:rPr lang="en-US" sz="3200" dirty="0" smtClean="0">
                <a:solidFill>
                  <a:srgbClr val="FFC000"/>
                </a:solidFill>
                <a:latin typeface="Lucida Sans" panose="020B0602030504020204" pitchFamily="34" charset="0"/>
              </a:rPr>
              <a:t>MUSEUM &amp; SHRINE OF THE 28</a:t>
            </a:r>
            <a:r>
              <a:rPr lang="en-US" sz="3200" baseline="30000" dirty="0" smtClean="0">
                <a:solidFill>
                  <a:srgbClr val="FFC000"/>
                </a:solidFill>
                <a:latin typeface="Lucida Sans" panose="020B0602030504020204" pitchFamily="34" charset="0"/>
              </a:rPr>
              <a:t>TH</a:t>
            </a:r>
            <a:r>
              <a:rPr lang="en-US" sz="3200" dirty="0" smtClean="0">
                <a:solidFill>
                  <a:srgbClr val="FFC000"/>
                </a:solidFill>
                <a:latin typeface="Lucida Sans" panose="020B0602030504020204" pitchFamily="34" charset="0"/>
              </a:rPr>
              <a:t> DIVISION</a:t>
            </a:r>
            <a:endParaRPr lang="en-US" sz="3200" dirty="0">
              <a:solidFill>
                <a:srgbClr val="CC9900"/>
              </a:solidFill>
              <a:latin typeface="Lucida Sans" panose="020B06020305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820" y="1524000"/>
            <a:ext cx="4932873" cy="44866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60" y="1521858"/>
            <a:ext cx="4464558" cy="4497942"/>
          </a:xfrm>
          <a:prstGeom prst="rect">
            <a:avLst/>
          </a:prstGeom>
        </p:spPr>
      </p:pic>
      <p:sp>
        <p:nvSpPr>
          <p:cNvPr id="7" name="TextBox 6"/>
          <p:cNvSpPr txBox="1"/>
          <p:nvPr/>
        </p:nvSpPr>
        <p:spPr>
          <a:xfrm>
            <a:off x="159538" y="6172200"/>
            <a:ext cx="4336006" cy="830997"/>
          </a:xfrm>
          <a:prstGeom prst="rect">
            <a:avLst/>
          </a:prstGeom>
          <a:noFill/>
        </p:spPr>
        <p:txBody>
          <a:bodyPr wrap="square" rtlCol="0">
            <a:spAutoFit/>
          </a:bodyPr>
          <a:lstStyle/>
          <a:p>
            <a:pPr defTabSz="914400">
              <a:defRPr/>
            </a:pPr>
            <a:r>
              <a:rPr lang="en-US" sz="2400" kern="0" dirty="0" smtClean="0">
                <a:solidFill>
                  <a:srgbClr val="FFC000"/>
                </a:solidFill>
                <a:latin typeface="Lucida Sans"/>
              </a:rPr>
              <a:t>Shrine of the 28</a:t>
            </a:r>
            <a:r>
              <a:rPr lang="en-US" sz="2400" kern="0" baseline="30000" dirty="0" smtClean="0">
                <a:solidFill>
                  <a:srgbClr val="FFC000"/>
                </a:solidFill>
                <a:latin typeface="Lucida Sans"/>
              </a:rPr>
              <a:t>th</a:t>
            </a:r>
            <a:r>
              <a:rPr lang="en-US" sz="2400" kern="0" dirty="0" smtClean="0">
                <a:solidFill>
                  <a:srgbClr val="FFC000"/>
                </a:solidFill>
                <a:latin typeface="Lucida Sans"/>
              </a:rPr>
              <a:t> Division ca. 1919</a:t>
            </a:r>
            <a:endParaRPr lang="en-US" sz="2400" kern="0" dirty="0">
              <a:solidFill>
                <a:srgbClr val="FFC000"/>
              </a:solidFill>
              <a:latin typeface="Lucida Sans"/>
            </a:endParaRPr>
          </a:p>
        </p:txBody>
      </p:sp>
      <p:sp>
        <p:nvSpPr>
          <p:cNvPr id="11" name="TextBox 10"/>
          <p:cNvSpPr txBox="1"/>
          <p:nvPr/>
        </p:nvSpPr>
        <p:spPr>
          <a:xfrm>
            <a:off x="4860611" y="6172200"/>
            <a:ext cx="4596489" cy="830997"/>
          </a:xfrm>
          <a:prstGeom prst="rect">
            <a:avLst/>
          </a:prstGeom>
          <a:noFill/>
        </p:spPr>
        <p:txBody>
          <a:bodyPr wrap="square" rtlCol="0">
            <a:spAutoFit/>
          </a:bodyPr>
          <a:lstStyle/>
          <a:p>
            <a:pPr defTabSz="914400">
              <a:defRPr/>
            </a:pPr>
            <a:r>
              <a:rPr lang="en-US" sz="2400" kern="0" dirty="0" smtClean="0">
                <a:solidFill>
                  <a:srgbClr val="FFC000"/>
                </a:solidFill>
                <a:latin typeface="Lucida Sans"/>
              </a:rPr>
              <a:t>Officers’ Club and Museum ca. 1924</a:t>
            </a:r>
            <a:endParaRPr lang="en-US" sz="2400" kern="0" dirty="0">
              <a:solidFill>
                <a:srgbClr val="FFC000"/>
              </a:solidFill>
              <a:latin typeface="Lucida Sans"/>
            </a:endParaRPr>
          </a:p>
        </p:txBody>
      </p:sp>
    </p:spTree>
    <p:extLst>
      <p:ext uri="{BB962C8B-B14F-4D97-AF65-F5344CB8AC3E}">
        <p14:creationId xmlns:p14="http://schemas.microsoft.com/office/powerpoint/2010/main" val="1134816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581" y="92266"/>
            <a:ext cx="8774051" cy="922638"/>
          </a:xfrm>
        </p:spPr>
        <p:txBody>
          <a:bodyPr/>
          <a:lstStyle/>
          <a:p>
            <a:r>
              <a:rPr lang="en-US" dirty="0" smtClean="0">
                <a:solidFill>
                  <a:srgbClr val="FFC000"/>
                </a:solidFill>
              </a:rPr>
              <a:t>TRANSITIONS</a:t>
            </a:r>
            <a:endParaRPr lang="en-US" dirty="0">
              <a:solidFill>
                <a:srgbClr val="FFC000"/>
              </a:solidFill>
            </a:endParaRPr>
          </a:p>
        </p:txBody>
      </p:sp>
      <p:sp>
        <p:nvSpPr>
          <p:cNvPr id="3" name="Content Placeholder 2"/>
          <p:cNvSpPr>
            <a:spLocks noGrp="1"/>
          </p:cNvSpPr>
          <p:nvPr>
            <p:ph idx="1"/>
          </p:nvPr>
        </p:nvSpPr>
        <p:spPr>
          <a:xfrm>
            <a:off x="225363" y="1265337"/>
            <a:ext cx="9270495" cy="5918062"/>
          </a:xfrm>
        </p:spPr>
        <p:txBody>
          <a:bodyPr>
            <a:normAutofit fontScale="92500" lnSpcReduction="10000"/>
          </a:bodyPr>
          <a:lstStyle/>
          <a:p>
            <a:pPr marL="137160" indent="0">
              <a:buNone/>
            </a:pPr>
            <a:r>
              <a:rPr lang="en-US" sz="3600" dirty="0" smtClean="0">
                <a:solidFill>
                  <a:srgbClr val="FFC000"/>
                </a:solidFill>
              </a:rPr>
              <a:t>1931 - Property </a:t>
            </a:r>
            <a:r>
              <a:rPr lang="en-US" sz="3600" dirty="0">
                <a:solidFill>
                  <a:srgbClr val="FFC000"/>
                </a:solidFill>
              </a:rPr>
              <a:t>sold to Adjutant General’s Office </a:t>
            </a:r>
            <a:endParaRPr lang="en-US" sz="3600" dirty="0" smtClean="0">
              <a:solidFill>
                <a:srgbClr val="FFC000"/>
              </a:solidFill>
            </a:endParaRPr>
          </a:p>
          <a:p>
            <a:pPr marL="137160" indent="0">
              <a:buNone/>
            </a:pPr>
            <a:r>
              <a:rPr lang="en-US" sz="3600" dirty="0" smtClean="0">
                <a:solidFill>
                  <a:srgbClr val="FFC000"/>
                </a:solidFill>
              </a:rPr>
              <a:t>1945 </a:t>
            </a:r>
            <a:r>
              <a:rPr lang="en-US" sz="3600" dirty="0">
                <a:solidFill>
                  <a:srgbClr val="FFC000"/>
                </a:solidFill>
              </a:rPr>
              <a:t>- </a:t>
            </a:r>
            <a:r>
              <a:rPr lang="en-US" sz="3600" dirty="0" smtClean="0">
                <a:solidFill>
                  <a:srgbClr val="FFC000"/>
                </a:solidFill>
              </a:rPr>
              <a:t>PA </a:t>
            </a:r>
            <a:r>
              <a:rPr lang="en-US" sz="3600" dirty="0">
                <a:solidFill>
                  <a:srgbClr val="FFC000"/>
                </a:solidFill>
              </a:rPr>
              <a:t>Historical &amp; Museum Commission </a:t>
            </a:r>
            <a:r>
              <a:rPr lang="en-US" sz="3600" dirty="0" smtClean="0">
                <a:solidFill>
                  <a:srgbClr val="FFC000"/>
                </a:solidFill>
              </a:rPr>
              <a:t>created</a:t>
            </a:r>
          </a:p>
          <a:p>
            <a:pPr marL="137160" indent="0">
              <a:buNone/>
            </a:pPr>
            <a:r>
              <a:rPr lang="en-US" sz="3600" dirty="0" smtClean="0">
                <a:solidFill>
                  <a:srgbClr val="FFC000"/>
                </a:solidFill>
              </a:rPr>
              <a:t>1957 - PHMC assumes administrative control of site</a:t>
            </a:r>
          </a:p>
          <a:p>
            <a:pPr marL="137160" indent="0">
              <a:buNone/>
            </a:pPr>
            <a:r>
              <a:rPr lang="en-US" sz="3600" dirty="0" smtClean="0">
                <a:solidFill>
                  <a:srgbClr val="FFC000"/>
                </a:solidFill>
              </a:rPr>
              <a:t>1968 - Museum constructed – “The Trench” exhibit</a:t>
            </a:r>
          </a:p>
          <a:p>
            <a:pPr marL="137160" indent="0">
              <a:buNone/>
            </a:pPr>
            <a:r>
              <a:rPr lang="en-US" sz="3600" dirty="0" smtClean="0">
                <a:solidFill>
                  <a:srgbClr val="FFC000"/>
                </a:solidFill>
              </a:rPr>
              <a:t>1991 - ”Friends”organized </a:t>
            </a:r>
          </a:p>
          <a:p>
            <a:pPr marL="137160" indent="0">
              <a:buNone/>
            </a:pPr>
            <a:r>
              <a:rPr lang="en-US" sz="3600" dirty="0" smtClean="0">
                <a:solidFill>
                  <a:srgbClr val="FFC000"/>
                </a:solidFill>
              </a:rPr>
              <a:t>2005 -  Museum opens after 2 year renovation -</a:t>
            </a:r>
          </a:p>
          <a:p>
            <a:pPr marL="137160" indent="0">
              <a:buNone/>
            </a:pPr>
            <a:r>
              <a:rPr lang="en-US" sz="3600" dirty="0" smtClean="0">
                <a:solidFill>
                  <a:srgbClr val="FFC000"/>
                </a:solidFill>
              </a:rPr>
              <a:t>2008 – Budget &amp; staffing cuts</a:t>
            </a:r>
          </a:p>
          <a:p>
            <a:pPr marL="137160" indent="0">
              <a:buNone/>
            </a:pPr>
            <a:endParaRPr lang="en-US" sz="3600" dirty="0"/>
          </a:p>
          <a:p>
            <a:pPr marL="137160" indent="0">
              <a:buNone/>
            </a:pPr>
            <a:endParaRPr lang="en-US" sz="3600" dirty="0" smtClean="0"/>
          </a:p>
          <a:p>
            <a:pPr marL="137160" indent="0">
              <a:buNone/>
            </a:pPr>
            <a:endParaRPr lang="en-US" sz="3600" dirty="0"/>
          </a:p>
        </p:txBody>
      </p:sp>
    </p:spTree>
    <p:extLst>
      <p:ext uri="{BB962C8B-B14F-4D97-AF65-F5344CB8AC3E}">
        <p14:creationId xmlns:p14="http://schemas.microsoft.com/office/powerpoint/2010/main" val="3006538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4577" name="Rectangle 44"/>
          <p:cNvSpPr>
            <a:spLocks noGrp="1" noChangeArrowheads="1"/>
          </p:cNvSpPr>
          <p:nvPr>
            <p:ph type="title"/>
          </p:nvPr>
        </p:nvSpPr>
        <p:spPr>
          <a:xfrm>
            <a:off x="1261978" y="111912"/>
            <a:ext cx="7197263" cy="917234"/>
          </a:xfrm>
        </p:spPr>
        <p:txBody>
          <a:bodyPr>
            <a:noAutofit/>
          </a:bodyPr>
          <a:lstStyle/>
          <a:p>
            <a:pPr eaLnBrk="1" hangingPunct="1"/>
            <a:r>
              <a:rPr lang="en-US" sz="4000" dirty="0" smtClean="0">
                <a:solidFill>
                  <a:srgbClr val="CC9900"/>
                </a:solidFill>
                <a:latin typeface="Times New Roman" pitchFamily="18" charset="0"/>
              </a:rPr>
              <a:t>1968 </a:t>
            </a:r>
            <a:r>
              <a:rPr lang="en-US" sz="4000" dirty="0" err="1" smtClean="0">
                <a:solidFill>
                  <a:srgbClr val="CC9900"/>
                </a:solidFill>
                <a:latin typeface="Times New Roman" pitchFamily="18" charset="0"/>
              </a:rPr>
              <a:t>EXHIBIT:The</a:t>
            </a:r>
            <a:r>
              <a:rPr lang="en-US" sz="4000" dirty="0" smtClean="0">
                <a:solidFill>
                  <a:srgbClr val="CC9900"/>
                </a:solidFill>
                <a:latin typeface="Times New Roman" pitchFamily="18" charset="0"/>
              </a:rPr>
              <a:t> TRENCH</a:t>
            </a:r>
            <a:endParaRPr lang="en-US" sz="4000" dirty="0">
              <a:solidFill>
                <a:srgbClr val="CC9900"/>
              </a:solidFill>
              <a:latin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35" y="1056641"/>
            <a:ext cx="4320540" cy="6177280"/>
          </a:xfrm>
          <a:prstGeom prst="rect">
            <a:avLst/>
          </a:prstGeom>
        </p:spPr>
      </p:pic>
      <p:sp>
        <p:nvSpPr>
          <p:cNvPr id="5" name="Rectangle 4"/>
          <p:cNvSpPr/>
          <p:nvPr/>
        </p:nvSpPr>
        <p:spPr>
          <a:xfrm>
            <a:off x="4656583" y="1238598"/>
            <a:ext cx="4597548" cy="6124754"/>
          </a:xfrm>
          <a:prstGeom prst="rect">
            <a:avLst/>
          </a:prstGeom>
        </p:spPr>
        <p:txBody>
          <a:bodyPr wrap="square">
            <a:spAutoFit/>
          </a:bodyPr>
          <a:lstStyle/>
          <a:p>
            <a:pPr marL="342900" indent="-342900" defTabSz="914400" fontAlgn="auto">
              <a:spcBef>
                <a:spcPts val="0"/>
              </a:spcBef>
              <a:spcAft>
                <a:spcPts val="0"/>
              </a:spcAft>
              <a:buFont typeface="Arial" panose="020B0604020202020204" pitchFamily="34" charset="0"/>
              <a:buChar char="•"/>
              <a:defRPr/>
            </a:pPr>
            <a:r>
              <a:rPr lang="en-US" sz="2800" kern="0" dirty="0">
                <a:solidFill>
                  <a:srgbClr val="FFC000"/>
                </a:solidFill>
                <a:latin typeface="Book Antiqua"/>
              </a:rPr>
              <a:t>Complete with dugouts, bunkers, barbed wire, vehicle, artifacts, sound &amp; lighting effects.</a:t>
            </a:r>
          </a:p>
          <a:p>
            <a:pPr marL="342900" indent="-342900" defTabSz="914400" fontAlgn="auto">
              <a:spcBef>
                <a:spcPts val="0"/>
              </a:spcBef>
              <a:spcAft>
                <a:spcPts val="0"/>
              </a:spcAft>
              <a:buFont typeface="Arial" panose="020B0604020202020204" pitchFamily="34" charset="0"/>
              <a:buChar char="•"/>
              <a:defRPr/>
            </a:pPr>
            <a:endParaRPr lang="en-US" sz="2800" kern="0" dirty="0">
              <a:solidFill>
                <a:srgbClr val="FFC000"/>
              </a:solidFill>
              <a:latin typeface="Book Antiqua"/>
            </a:endParaRPr>
          </a:p>
          <a:p>
            <a:pPr marL="342900" indent="-342900" defTabSz="914400" fontAlgn="auto">
              <a:spcBef>
                <a:spcPts val="0"/>
              </a:spcBef>
              <a:spcAft>
                <a:spcPts val="0"/>
              </a:spcAft>
              <a:buFont typeface="Arial" panose="020B0604020202020204" pitchFamily="34" charset="0"/>
              <a:buChar char="•"/>
              <a:defRPr/>
            </a:pPr>
            <a:r>
              <a:rPr lang="en-US" sz="2800" kern="0" dirty="0">
                <a:solidFill>
                  <a:srgbClr val="FFC000"/>
                </a:solidFill>
                <a:latin typeface="Book Antiqua"/>
              </a:rPr>
              <a:t>An historically inaccurate  “environmental” exhibit, it immersed visitors in the sights and sounds of WWI life.</a:t>
            </a:r>
          </a:p>
          <a:p>
            <a:pPr marL="342900" indent="-342900" defTabSz="914400" fontAlgn="auto">
              <a:spcBef>
                <a:spcPts val="0"/>
              </a:spcBef>
              <a:spcAft>
                <a:spcPts val="0"/>
              </a:spcAft>
              <a:buFont typeface="Arial" panose="020B0604020202020204" pitchFamily="34" charset="0"/>
              <a:buChar char="•"/>
              <a:defRPr/>
            </a:pPr>
            <a:endParaRPr lang="en-US" sz="2800" kern="0" dirty="0">
              <a:solidFill>
                <a:sysClr val="windowText" lastClr="000000"/>
              </a:solidFill>
              <a:latin typeface="Book Antiqua"/>
            </a:endParaRPr>
          </a:p>
          <a:p>
            <a:pPr marL="342900" indent="-342900" defTabSz="914400" fontAlgn="auto">
              <a:spcBef>
                <a:spcPts val="0"/>
              </a:spcBef>
              <a:spcAft>
                <a:spcPts val="0"/>
              </a:spcAft>
              <a:buFont typeface="Arial" panose="020B0604020202020204" pitchFamily="34" charset="0"/>
              <a:buChar char="•"/>
              <a:defRPr/>
            </a:pPr>
            <a:r>
              <a:rPr lang="en-US" sz="2800" kern="0" dirty="0">
                <a:solidFill>
                  <a:srgbClr val="FFC000"/>
                </a:solidFill>
                <a:latin typeface="Book Antiqua"/>
              </a:rPr>
              <a:t>Museum’s primary focus: Spanish American War through World War I.</a:t>
            </a:r>
          </a:p>
        </p:txBody>
      </p:sp>
    </p:spTree>
    <p:extLst>
      <p:ext uri="{BB962C8B-B14F-4D97-AF65-F5344CB8AC3E}">
        <p14:creationId xmlns:p14="http://schemas.microsoft.com/office/powerpoint/2010/main" val="3214362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0067" y="8129"/>
            <a:ext cx="8641080" cy="2039389"/>
          </a:xfrm>
        </p:spPr>
        <p:txBody>
          <a:bodyPr>
            <a:normAutofit fontScale="90000"/>
          </a:bodyPr>
          <a:lstStyle/>
          <a:p>
            <a:r>
              <a:rPr lang="en-US" sz="40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t>Pennsylvania Military museum </a:t>
            </a:r>
            <a:br>
              <a:rPr lang="en-US" sz="40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br>
            <a:r>
              <a:rPr lang="en-US" sz="28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t>&amp;</a:t>
            </a:r>
            <a:r>
              <a:rPr lang="en-US" sz="40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t/>
            </a:r>
            <a:br>
              <a:rPr lang="en-US" sz="40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br>
            <a:r>
              <a:rPr lang="en-US" sz="40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t>shrine of the 28</a:t>
            </a:r>
            <a:r>
              <a:rPr lang="en-US" sz="4000" cap="all" baseline="30000"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t>th</a:t>
            </a:r>
            <a:r>
              <a:rPr lang="en-US" sz="4000" cap="all" dirty="0" smtClean="0">
                <a:solidFill>
                  <a:srgbClr val="FFC000"/>
                </a:solidFill>
                <a:effectLst>
                  <a:outerShdw blurRad="127000" dist="200000" dir="2700000" algn="tl" rotWithShape="0">
                    <a:srgbClr val="000000">
                      <a:alpha val="30000"/>
                    </a:srgbClr>
                  </a:outerShdw>
                </a:effectLst>
                <a:cs typeface="Times New Roman" panose="02020603050405020304" pitchFamily="18" charset="0"/>
              </a:rPr>
              <a:t> Division, aef</a:t>
            </a:r>
            <a:endParaRPr lang="en-US" sz="4000" dirty="0">
              <a:solidFill>
                <a:srgbClr val="FFC000"/>
              </a:solidFill>
            </a:endParaRPr>
          </a:p>
        </p:txBody>
      </p:sp>
      <p:pic>
        <p:nvPicPr>
          <p:cNvPr id="5" name="Content Placeholder 4"/>
          <p:cNvPicPr>
            <a:picLocks noGrp="1" noChangeAspect="1"/>
          </p:cNvPicPr>
          <p:nvPr>
            <p:ph idx="1"/>
          </p:nvPr>
        </p:nvPicPr>
        <p:blipFill>
          <a:blip r:embed="rId3"/>
          <a:stretch>
            <a:fillRect/>
          </a:stretch>
        </p:blipFill>
        <p:spPr>
          <a:xfrm>
            <a:off x="836517" y="2047517"/>
            <a:ext cx="8048189" cy="5169408"/>
          </a:xfrm>
          <a:prstGeom prst="rect">
            <a:avLst/>
          </a:prstGeom>
        </p:spPr>
      </p:pic>
    </p:spTree>
    <p:extLst>
      <p:ext uri="{BB962C8B-B14F-4D97-AF65-F5344CB8AC3E}">
        <p14:creationId xmlns:p14="http://schemas.microsoft.com/office/powerpoint/2010/main" val="4086588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5202" y="1"/>
            <a:ext cx="8645945" cy="1507375"/>
          </a:xfrm>
        </p:spPr>
        <p:txBody>
          <a:bodyPr>
            <a:normAutofit/>
          </a:bodyPr>
          <a:lstStyle/>
          <a:p>
            <a:r>
              <a:rPr lang="en-US" sz="3200" cap="all" dirty="0">
                <a:solidFill>
                  <a:srgbClr val="CC9900"/>
                </a:solidFill>
                <a:effectLst>
                  <a:outerShdw blurRad="127000" dist="200000" dir="2700000" algn="tl" rotWithShape="0">
                    <a:srgbClr val="000000">
                      <a:alpha val="30000"/>
                    </a:srgbClr>
                  </a:outerShdw>
                </a:effectLst>
              </a:rPr>
              <a:t>Shrine of</a:t>
            </a:r>
            <a:r>
              <a:rPr lang="en-US" sz="3200" u="sng" cap="all" dirty="0">
                <a:solidFill>
                  <a:srgbClr val="CC9900"/>
                </a:solidFill>
                <a:effectLst>
                  <a:outerShdw blurRad="127000" dist="200000" dir="2700000" algn="tl" rotWithShape="0">
                    <a:srgbClr val="000000">
                      <a:alpha val="30000"/>
                    </a:srgbClr>
                  </a:outerShdw>
                </a:effectLst>
              </a:rPr>
              <a:t> </a:t>
            </a:r>
            <a:r>
              <a:rPr lang="en-US" sz="3200" cap="all" dirty="0">
                <a:solidFill>
                  <a:srgbClr val="CC9900"/>
                </a:solidFill>
                <a:effectLst>
                  <a:outerShdw blurRad="127000" dist="200000" dir="2700000" algn="tl" rotWithShape="0">
                    <a:srgbClr val="000000">
                      <a:alpha val="30000"/>
                    </a:srgbClr>
                  </a:outerShdw>
                </a:effectLst>
              </a:rPr>
              <a:t>the 28</a:t>
            </a:r>
            <a:r>
              <a:rPr lang="en-US" sz="3200" cap="all" baseline="30000" dirty="0">
                <a:solidFill>
                  <a:srgbClr val="CC9900"/>
                </a:solidFill>
                <a:effectLst>
                  <a:outerShdw blurRad="127000" dist="200000" dir="2700000" algn="tl" rotWithShape="0">
                    <a:srgbClr val="000000">
                      <a:alpha val="30000"/>
                    </a:srgbClr>
                  </a:outerShdw>
                </a:effectLst>
              </a:rPr>
              <a:t>th</a:t>
            </a:r>
            <a:r>
              <a:rPr lang="en-US" sz="3200" cap="all" dirty="0">
                <a:solidFill>
                  <a:srgbClr val="CC9900"/>
                </a:solidFill>
                <a:effectLst>
                  <a:outerShdw blurRad="127000" dist="200000" dir="2700000" algn="tl" rotWithShape="0">
                    <a:srgbClr val="000000">
                      <a:alpha val="30000"/>
                    </a:srgbClr>
                  </a:outerShdw>
                </a:effectLst>
              </a:rPr>
              <a:t> Division, </a:t>
            </a:r>
            <a:r>
              <a:rPr lang="en-US" sz="3200" cap="all" dirty="0" smtClean="0">
                <a:solidFill>
                  <a:srgbClr val="CC9900"/>
                </a:solidFill>
                <a:effectLst>
                  <a:outerShdw blurRad="127000" dist="200000" dir="2700000" algn="tl" rotWithShape="0">
                    <a:srgbClr val="000000">
                      <a:alpha val="30000"/>
                    </a:srgbClr>
                  </a:outerShdw>
                </a:effectLst>
              </a:rPr>
              <a:t/>
            </a:r>
            <a:br>
              <a:rPr lang="en-US" sz="3200" cap="all" dirty="0" smtClean="0">
                <a:solidFill>
                  <a:srgbClr val="CC9900"/>
                </a:solidFill>
                <a:effectLst>
                  <a:outerShdw blurRad="127000" dist="200000" dir="2700000" algn="tl" rotWithShape="0">
                    <a:srgbClr val="000000">
                      <a:alpha val="30000"/>
                    </a:srgbClr>
                  </a:outerShdw>
                </a:effectLst>
              </a:rPr>
            </a:br>
            <a:r>
              <a:rPr lang="en-US" sz="3200" cap="all" dirty="0" smtClean="0">
                <a:solidFill>
                  <a:srgbClr val="CC9900"/>
                </a:solidFill>
                <a:effectLst>
                  <a:outerShdw blurRad="127000" dist="200000" dir="2700000" algn="tl" rotWithShape="0">
                    <a:srgbClr val="000000">
                      <a:alpha val="30000"/>
                    </a:srgbClr>
                  </a:outerShdw>
                </a:effectLst>
              </a:rPr>
              <a:t>WWI(AEF), wwii, 2</a:t>
            </a:r>
            <a:r>
              <a:rPr lang="en-US" sz="3200" cap="all" baseline="30000" dirty="0" smtClean="0">
                <a:solidFill>
                  <a:srgbClr val="CC9900"/>
                </a:solidFill>
                <a:effectLst>
                  <a:outerShdw blurRad="127000" dist="200000" dir="2700000" algn="tl" rotWithShape="0">
                    <a:srgbClr val="000000">
                      <a:alpha val="30000"/>
                    </a:srgbClr>
                  </a:outerShdw>
                </a:effectLst>
              </a:rPr>
              <a:t>nd</a:t>
            </a:r>
            <a:r>
              <a:rPr lang="en-US" sz="3200" cap="all" dirty="0" smtClean="0">
                <a:solidFill>
                  <a:srgbClr val="CC9900"/>
                </a:solidFill>
                <a:effectLst>
                  <a:outerShdw blurRad="127000" dist="200000" dir="2700000" algn="tl" rotWithShape="0">
                    <a:srgbClr val="000000">
                      <a:alpha val="30000"/>
                    </a:srgbClr>
                  </a:outerShdw>
                </a:effectLst>
              </a:rPr>
              <a:t> B</a:t>
            </a:r>
            <a:r>
              <a:rPr lang="en-US" sz="3200" dirty="0" smtClean="0">
                <a:solidFill>
                  <a:srgbClr val="CC9900"/>
                </a:solidFill>
                <a:effectLst>
                  <a:outerShdw blurRad="127000" dist="200000" dir="2700000" algn="tl" rotWithShape="0">
                    <a:srgbClr val="000000">
                      <a:alpha val="30000"/>
                    </a:srgbClr>
                  </a:outerShdw>
                </a:effectLst>
              </a:rPr>
              <a:t>de </a:t>
            </a:r>
            <a:r>
              <a:rPr lang="en-US" sz="3200" cap="all" dirty="0" smtClean="0">
                <a:solidFill>
                  <a:srgbClr val="CC9900"/>
                </a:solidFill>
                <a:effectLst>
                  <a:outerShdw blurRad="127000" dist="200000" dir="2700000" algn="tl" rotWithShape="0">
                    <a:srgbClr val="000000">
                      <a:alpha val="30000"/>
                    </a:srgbClr>
                  </a:outerShdw>
                </a:effectLst>
              </a:rPr>
              <a:t>C</a:t>
            </a:r>
            <a:r>
              <a:rPr lang="en-US" sz="3200" dirty="0" smtClean="0">
                <a:solidFill>
                  <a:srgbClr val="CC9900"/>
                </a:solidFill>
                <a:effectLst>
                  <a:outerShdw blurRad="127000" dist="200000" dir="2700000" algn="tl" rotWithShape="0">
                    <a:srgbClr val="000000">
                      <a:alpha val="30000"/>
                    </a:srgbClr>
                  </a:outerShdw>
                </a:effectLst>
              </a:rPr>
              <a:t>bt</a:t>
            </a:r>
            <a:r>
              <a:rPr lang="en-US" sz="3200" cap="all" dirty="0" smtClean="0">
                <a:solidFill>
                  <a:srgbClr val="CC9900"/>
                </a:solidFill>
                <a:effectLst>
                  <a:outerShdw blurRad="127000" dist="200000" dir="2700000" algn="tl" rotWithShape="0">
                    <a:srgbClr val="000000">
                      <a:alpha val="30000"/>
                    </a:srgbClr>
                  </a:outerShdw>
                </a:effectLst>
              </a:rPr>
              <a:t> T</a:t>
            </a:r>
            <a:r>
              <a:rPr lang="en-US" sz="3200" dirty="0" smtClean="0">
                <a:solidFill>
                  <a:srgbClr val="CC9900"/>
                </a:solidFill>
                <a:effectLst>
                  <a:outerShdw blurRad="127000" dist="200000" dir="2700000" algn="tl" rotWithShape="0">
                    <a:srgbClr val="000000">
                      <a:alpha val="30000"/>
                    </a:srgbClr>
                  </a:outerShdw>
                </a:effectLst>
              </a:rPr>
              <a:t>m</a:t>
            </a:r>
            <a:r>
              <a:rPr lang="en-US" sz="3200" cap="all" dirty="0" smtClean="0">
                <a:solidFill>
                  <a:srgbClr val="CC9900"/>
                </a:solidFill>
                <a:effectLst>
                  <a:outerShdw blurRad="127000" dist="200000" dir="2700000" algn="tl" rotWithShape="0">
                    <a:srgbClr val="000000">
                      <a:alpha val="30000"/>
                    </a:srgbClr>
                  </a:outerShdw>
                </a:effectLst>
              </a:rPr>
              <a:t> (Iraq)</a:t>
            </a:r>
            <a:endParaRPr lang="en-US" sz="3200" dirty="0"/>
          </a:p>
        </p:txBody>
      </p:sp>
      <p:pic>
        <p:nvPicPr>
          <p:cNvPr id="5" name="Picture 26" descr="28th Infantry Division National Shrine"/>
          <p:cNvPicPr>
            <a:picLocks noGrp="1" noChangeAspect="1" noChangeArrowheads="1"/>
          </p:cNvPicPr>
          <p:nvPr>
            <p:ph idx="1"/>
          </p:nvPr>
        </p:nvPicPr>
        <p:blipFill>
          <a:blip r:embed="rId3"/>
          <a:srcRect/>
          <a:stretch>
            <a:fillRect/>
          </a:stretch>
        </p:blipFill>
        <p:spPr>
          <a:xfrm>
            <a:off x="2124266" y="1596044"/>
            <a:ext cx="5472684" cy="5559552"/>
          </a:xfrm>
          <a:prstGeom prst="rect">
            <a:avLst/>
          </a:prstGeom>
        </p:spPr>
      </p:pic>
    </p:spTree>
    <p:extLst>
      <p:ext uri="{BB962C8B-B14F-4D97-AF65-F5344CB8AC3E}">
        <p14:creationId xmlns:p14="http://schemas.microsoft.com/office/powerpoint/2010/main" val="4052070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4" descr="M Pennsy Guns Exhibit 10"/>
          <p:cNvPicPr>
            <a:picLocks noChangeAspect="1" noChangeArrowheads="1"/>
          </p:cNvPicPr>
          <p:nvPr/>
        </p:nvPicPr>
        <p:blipFill>
          <a:blip r:embed="rId3"/>
          <a:srcRect/>
          <a:stretch>
            <a:fillRect/>
          </a:stretch>
        </p:blipFill>
        <p:spPr bwMode="auto">
          <a:xfrm>
            <a:off x="1464333" y="894081"/>
            <a:ext cx="6792557" cy="6339840"/>
          </a:xfrm>
          <a:prstGeom prst="rect">
            <a:avLst/>
          </a:prstGeom>
          <a:noFill/>
          <a:ln w="9525">
            <a:noFill/>
            <a:miter lim="800000"/>
            <a:headEnd/>
            <a:tailEnd/>
          </a:ln>
        </p:spPr>
      </p:pic>
      <p:sp>
        <p:nvSpPr>
          <p:cNvPr id="152578" name="Rectangle 5"/>
          <p:cNvSpPr>
            <a:spLocks noGrp="1" noChangeArrowheads="1"/>
          </p:cNvSpPr>
          <p:nvPr>
            <p:ph type="title"/>
          </p:nvPr>
        </p:nvSpPr>
        <p:spPr>
          <a:xfrm>
            <a:off x="480060" y="-152400"/>
            <a:ext cx="8641080" cy="1219200"/>
          </a:xfrm>
        </p:spPr>
        <p:txBody>
          <a:bodyPr>
            <a:normAutofit fontScale="90000"/>
          </a:bodyPr>
          <a:lstStyle/>
          <a:p>
            <a:pPr eaLnBrk="1" hangingPunct="1"/>
            <a:r>
              <a:rPr lang="en-US" sz="4000" dirty="0" smtClean="0">
                <a:solidFill>
                  <a:srgbClr val="CC9900"/>
                </a:solidFill>
              </a:rPr>
              <a:t>U.S.S. PENNSYLVANIA’s 14” </a:t>
            </a:r>
            <a:r>
              <a:rPr lang="en-US" sz="4000" dirty="0" smtClean="0">
                <a:solidFill>
                  <a:srgbClr val="CC9900"/>
                </a:solidFill>
              </a:rPr>
              <a:t>GUNS</a:t>
            </a:r>
            <a:endParaRPr lang="en-US" sz="4000" dirty="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46C49524-5669-4B5D-8062-47E7235A849A}" type="slidenum">
              <a:rPr lang="en-US" sz="1800" kern="0">
                <a:solidFill>
                  <a:sysClr val="windowText" lastClr="000000"/>
                </a:solidFill>
              </a:rPr>
              <a:pPr>
                <a:defRPr/>
              </a:pPr>
              <a:t>29</a:t>
            </a:fld>
            <a:endParaRPr lang="en-US" sz="1800" kern="0">
              <a:solidFill>
                <a:sysClr val="windowText" lastClr="000000"/>
              </a:solidFill>
            </a:endParaRPr>
          </a:p>
        </p:txBody>
      </p:sp>
    </p:spTree>
    <p:extLst>
      <p:ext uri="{BB962C8B-B14F-4D97-AF65-F5344CB8AC3E}">
        <p14:creationId xmlns:p14="http://schemas.microsoft.com/office/powerpoint/2010/main" val="111930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1031" name="Rectangle 2"/>
          <p:cNvSpPr>
            <a:spLocks noChangeArrowheads="1"/>
          </p:cNvSpPr>
          <p:nvPr/>
        </p:nvSpPr>
        <p:spPr bwMode="auto">
          <a:xfrm>
            <a:off x="400050" y="2311426"/>
            <a:ext cx="8721090" cy="590973"/>
          </a:xfrm>
          <a:prstGeom prst="rect">
            <a:avLst/>
          </a:prstGeom>
          <a:noFill/>
          <a:ln w="9525">
            <a:noFill/>
            <a:miter lim="800000"/>
            <a:headEnd/>
            <a:tailEnd/>
          </a:ln>
        </p:spPr>
        <p:txBody>
          <a:bodyPr lIns="96461" tIns="48230" rIns="96461" bIns="48230">
            <a:spAutoFit/>
          </a:bodyPr>
          <a:lstStyle/>
          <a:p>
            <a:pPr algn="ctr"/>
            <a:endParaRPr lang="en-US" sz="3200" b="1" dirty="0"/>
          </a:p>
        </p:txBody>
      </p:sp>
      <p:sp>
        <p:nvSpPr>
          <p:cNvPr id="1032"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461" tIns="48230" rIns="96461" bIns="48230">
            <a:spAutoFit/>
          </a:bodyPr>
          <a:lstStyle/>
          <a:p>
            <a:endParaRPr lang="en-US"/>
          </a:p>
        </p:txBody>
      </p:sp>
      <p:sp>
        <p:nvSpPr>
          <p:cNvPr id="1033" name="Rectangle 5"/>
          <p:cNvSpPr>
            <a:spLocks noGrp="1" noChangeArrowheads="1"/>
          </p:cNvSpPr>
          <p:nvPr>
            <p:ph type="ctrTitle"/>
          </p:nvPr>
        </p:nvSpPr>
        <p:spPr>
          <a:xfrm>
            <a:off x="480060" y="487680"/>
            <a:ext cx="6000750" cy="426720"/>
          </a:xfrm>
          <a:noFill/>
        </p:spPr>
        <p:txBody>
          <a:bodyPr>
            <a:spAutoFit/>
          </a:bodyPr>
          <a:lstStyle/>
          <a:p>
            <a:r>
              <a:rPr lang="en-US" sz="2100" b="1" dirty="0">
                <a:solidFill>
                  <a:schemeClr val="bg1"/>
                </a:solidFill>
              </a:rPr>
              <a:t>Air Guard Update</a:t>
            </a:r>
          </a:p>
        </p:txBody>
      </p:sp>
      <p:grpSp>
        <p:nvGrpSpPr>
          <p:cNvPr id="3" name="Group 17"/>
          <p:cNvGrpSpPr/>
          <p:nvPr/>
        </p:nvGrpSpPr>
        <p:grpSpPr>
          <a:xfrm>
            <a:off x="400050" y="6421120"/>
            <a:ext cx="8881110" cy="406400"/>
            <a:chOff x="381000" y="6019800"/>
            <a:chExt cx="8458200" cy="381000"/>
          </a:xfrm>
        </p:grpSpPr>
        <p:pic>
          <p:nvPicPr>
            <p:cNvPr id="10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0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19050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700" dirty="0">
                  <a:solidFill>
                    <a:schemeClr val="bg1"/>
                  </a:solidFill>
                  <a:latin typeface="+mj-lt"/>
                </a:rPr>
                <a:t>  As of 27 JAN 2016</a:t>
              </a:r>
            </a:p>
          </p:txBody>
        </p:sp>
      </p:grpSp>
      <p:sp>
        <p:nvSpPr>
          <p:cNvPr id="2" name="TextBox 1"/>
          <p:cNvSpPr txBox="1"/>
          <p:nvPr/>
        </p:nvSpPr>
        <p:spPr>
          <a:xfrm>
            <a:off x="480060" y="1244090"/>
            <a:ext cx="9041130" cy="5219890"/>
          </a:xfrm>
          <a:prstGeom prst="rect">
            <a:avLst/>
          </a:prstGeom>
          <a:noFill/>
        </p:spPr>
        <p:txBody>
          <a:bodyPr wrap="square" lIns="96627" tIns="48314" rIns="96627" bIns="48314" rtlCol="0">
            <a:spAutoFit/>
          </a:bodyPr>
          <a:lstStyle/>
          <a:p>
            <a:r>
              <a:rPr lang="en-US" sz="2500" dirty="0"/>
              <a:t>Sep 15 – Feb 16	171</a:t>
            </a:r>
            <a:r>
              <a:rPr lang="en-US" sz="2500" baseline="30000" dirty="0"/>
              <a:t>st</a:t>
            </a:r>
            <a:r>
              <a:rPr lang="en-US" sz="2500" dirty="0"/>
              <a:t> ARW Aviation Package</a:t>
            </a:r>
          </a:p>
          <a:p>
            <a:r>
              <a:rPr lang="en-US" sz="2500" dirty="0"/>
              <a:t>Oct 15 – Aug 16	193</a:t>
            </a:r>
            <a:r>
              <a:rPr lang="en-US" sz="2500" baseline="30000" dirty="0"/>
              <a:t>rd</a:t>
            </a:r>
            <a:r>
              <a:rPr lang="en-US" sz="2500" dirty="0"/>
              <a:t> SOW Combat Support</a:t>
            </a:r>
          </a:p>
          <a:p>
            <a:r>
              <a:rPr lang="en-US" sz="2500" dirty="0"/>
              <a:t>Mar 16 – Jun 16	201</a:t>
            </a:r>
            <a:r>
              <a:rPr lang="en-US" sz="2500" baseline="30000" dirty="0"/>
              <a:t>st</a:t>
            </a:r>
            <a:r>
              <a:rPr lang="en-US" sz="2500" dirty="0"/>
              <a:t> RHS- Beyond The Horizon</a:t>
            </a:r>
          </a:p>
          <a:p>
            <a:r>
              <a:rPr lang="en-US" sz="2500" dirty="0"/>
              <a:t>Apr 16 – Dec 16	271</a:t>
            </a:r>
            <a:r>
              <a:rPr lang="en-US" sz="2500" baseline="30000" dirty="0"/>
              <a:t>st</a:t>
            </a:r>
            <a:r>
              <a:rPr lang="en-US" sz="2500" dirty="0"/>
              <a:t> CBCS Combat Support</a:t>
            </a:r>
          </a:p>
          <a:p>
            <a:r>
              <a:rPr lang="en-US" sz="2500" dirty="0"/>
              <a:t>Jun 16 – Oct 16	171</a:t>
            </a:r>
            <a:r>
              <a:rPr lang="en-US" sz="2500" baseline="30000" dirty="0"/>
              <a:t>st</a:t>
            </a:r>
            <a:r>
              <a:rPr lang="en-US" sz="2500" dirty="0"/>
              <a:t> ARW Aviation Package</a:t>
            </a:r>
          </a:p>
          <a:p>
            <a:r>
              <a:rPr lang="en-US" sz="2500" dirty="0"/>
              <a:t>Jul 16 – Jan 17		270</a:t>
            </a:r>
            <a:r>
              <a:rPr lang="en-US" sz="2500" baseline="30000" dirty="0"/>
              <a:t>th</a:t>
            </a:r>
            <a:r>
              <a:rPr lang="en-US" sz="2500" dirty="0"/>
              <a:t> EIS Combat Support</a:t>
            </a:r>
          </a:p>
          <a:p>
            <a:endParaRPr lang="en-US" sz="2500" dirty="0"/>
          </a:p>
          <a:p>
            <a:endParaRPr lang="en-US" sz="2500" dirty="0"/>
          </a:p>
          <a:p>
            <a:endParaRPr lang="en-US" sz="2500" dirty="0"/>
          </a:p>
          <a:p>
            <a:r>
              <a:rPr lang="en-US" sz="2500" dirty="0"/>
              <a:t>239 Currently Deployed</a:t>
            </a:r>
          </a:p>
          <a:p>
            <a:endParaRPr lang="en-US" sz="2500" dirty="0"/>
          </a:p>
          <a:p>
            <a:endParaRPr lang="en-US" sz="2500" dirty="0"/>
          </a:p>
          <a:p>
            <a:endParaRPr lang="en-US" sz="2500" dirty="0"/>
          </a:p>
        </p:txBody>
      </p:sp>
    </p:spTree>
    <p:extLst>
      <p:ext uri="{BB962C8B-B14F-4D97-AF65-F5344CB8AC3E}">
        <p14:creationId xmlns:p14="http://schemas.microsoft.com/office/powerpoint/2010/main" val="250191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681" y="315268"/>
            <a:ext cx="9033857" cy="1081869"/>
          </a:xfrm>
        </p:spPr>
        <p:txBody>
          <a:bodyPr>
            <a:normAutofit fontScale="90000"/>
          </a:bodyPr>
          <a:lstStyle/>
          <a:p>
            <a:r>
              <a:rPr lang="en-US" dirty="0" smtClean="0">
                <a:solidFill>
                  <a:srgbClr val="FFC000"/>
                </a:solidFill>
              </a:rPr>
              <a:t>Administration, Management and Finance</a:t>
            </a:r>
            <a:endParaRPr lang="en-US" dirty="0">
              <a:solidFill>
                <a:srgbClr val="FFC000"/>
              </a:solidFill>
            </a:endParaRPr>
          </a:p>
        </p:txBody>
      </p:sp>
      <p:sp>
        <p:nvSpPr>
          <p:cNvPr id="3" name="Content Placeholder 2"/>
          <p:cNvSpPr>
            <a:spLocks noGrp="1"/>
          </p:cNvSpPr>
          <p:nvPr>
            <p:ph idx="1"/>
          </p:nvPr>
        </p:nvSpPr>
        <p:spPr>
          <a:xfrm>
            <a:off x="478075" y="1517230"/>
            <a:ext cx="8625078" cy="5797973"/>
          </a:xfrm>
          <a:solidFill>
            <a:schemeClr val="tx1">
              <a:lumMod val="50000"/>
            </a:schemeClr>
          </a:solidFill>
        </p:spPr>
        <p:txBody>
          <a:bodyPr>
            <a:normAutofit fontScale="92500" lnSpcReduction="10000"/>
          </a:bodyPr>
          <a:lstStyle/>
          <a:p>
            <a:pPr>
              <a:buFont typeface="Wingdings" panose="05000000000000000000" pitchFamily="2" charset="2"/>
              <a:buChar char="Ø"/>
            </a:pPr>
            <a:r>
              <a:rPr lang="en-US" sz="3600" dirty="0" smtClean="0">
                <a:solidFill>
                  <a:srgbClr val="FFC000"/>
                </a:solidFill>
              </a:rPr>
              <a:t>The PA Historical &amp; Museum Commission</a:t>
            </a:r>
          </a:p>
          <a:p>
            <a:pPr marL="137160" indent="0">
              <a:buNone/>
            </a:pPr>
            <a:r>
              <a:rPr lang="en-US" sz="3600" dirty="0" smtClean="0">
                <a:solidFill>
                  <a:srgbClr val="FFC000"/>
                </a:solidFill>
              </a:rPr>
              <a:t>	</a:t>
            </a:r>
            <a:endParaRPr lang="en-US" sz="3600" dirty="0">
              <a:solidFill>
                <a:srgbClr val="FFC000"/>
              </a:solidFill>
            </a:endParaRPr>
          </a:p>
          <a:p>
            <a:pPr>
              <a:buFont typeface="Wingdings" panose="05000000000000000000" pitchFamily="2" charset="2"/>
              <a:buChar char="Ø"/>
            </a:pPr>
            <a:r>
              <a:rPr lang="en-US" sz="3600" dirty="0" smtClean="0">
                <a:solidFill>
                  <a:srgbClr val="FFC000"/>
                </a:solidFill>
              </a:rPr>
              <a:t>The PA Military Museum One of 13 PHMC Administered Sites</a:t>
            </a:r>
          </a:p>
          <a:p>
            <a:pPr marL="137160" indent="0">
              <a:buNone/>
            </a:pPr>
            <a:endParaRPr lang="en-US" sz="3600" dirty="0" smtClean="0">
              <a:solidFill>
                <a:srgbClr val="FFC000"/>
              </a:solidFill>
            </a:endParaRPr>
          </a:p>
          <a:p>
            <a:pPr>
              <a:buFont typeface="Wingdings" panose="05000000000000000000" pitchFamily="2" charset="2"/>
              <a:buChar char="Ø"/>
            </a:pPr>
            <a:r>
              <a:rPr lang="en-US" sz="3600" dirty="0" smtClean="0">
                <a:solidFill>
                  <a:srgbClr val="FFC000"/>
                </a:solidFill>
              </a:rPr>
              <a:t>Friends of the PA Military Museum, a 501(c)(</a:t>
            </a:r>
            <a:r>
              <a:rPr lang="en-US" sz="3600" dirty="0" smtClean="0">
                <a:solidFill>
                  <a:srgbClr val="FFC000"/>
                </a:solidFill>
              </a:rPr>
              <a:t>3)                                                    Assist  </a:t>
            </a:r>
            <a:r>
              <a:rPr lang="en-US" sz="3600" dirty="0" smtClean="0">
                <a:solidFill>
                  <a:srgbClr val="FFC000"/>
                </a:solidFill>
              </a:rPr>
              <a:t>PHMC financially and otherwise </a:t>
            </a:r>
            <a:r>
              <a:rPr lang="en-US" sz="3600" dirty="0" smtClean="0">
                <a:solidFill>
                  <a:srgbClr val="FFC000"/>
                </a:solidFill>
              </a:rPr>
              <a:t>in the development </a:t>
            </a:r>
            <a:r>
              <a:rPr lang="en-US" sz="3600" dirty="0" smtClean="0">
                <a:solidFill>
                  <a:srgbClr val="FFC000"/>
                </a:solidFill>
              </a:rPr>
              <a:t>&amp; support of the Museum </a:t>
            </a:r>
          </a:p>
          <a:p>
            <a:pPr marL="137160" indent="0">
              <a:buNone/>
            </a:pPr>
            <a:endParaRPr lang="en-US" sz="3200" dirty="0" smtClean="0"/>
          </a:p>
          <a:p>
            <a:pPr marL="137160" indent="0">
              <a:buNone/>
            </a:pPr>
            <a:endParaRPr lang="en-US" dirty="0"/>
          </a:p>
        </p:txBody>
      </p:sp>
    </p:spTree>
    <p:extLst>
      <p:ext uri="{BB962C8B-B14F-4D97-AF65-F5344CB8AC3E}">
        <p14:creationId xmlns:p14="http://schemas.microsoft.com/office/powerpoint/2010/main" val="2947859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104" y="65999"/>
            <a:ext cx="8641080" cy="975264"/>
          </a:xfrm>
        </p:spPr>
        <p:txBody>
          <a:bodyPr>
            <a:normAutofit fontScale="90000"/>
          </a:bodyPr>
          <a:lstStyle/>
          <a:p>
            <a:r>
              <a:rPr lang="en-US" dirty="0" smtClean="0">
                <a:solidFill>
                  <a:srgbClr val="FFC000"/>
                </a:solidFill>
              </a:rPr>
              <a:t/>
            </a:r>
            <a:br>
              <a:rPr lang="en-US" dirty="0" smtClean="0">
                <a:solidFill>
                  <a:srgbClr val="FFC000"/>
                </a:solidFill>
              </a:rPr>
            </a:br>
            <a:r>
              <a:rPr lang="en-US" dirty="0" smtClean="0">
                <a:solidFill>
                  <a:srgbClr val="FFC000"/>
                </a:solidFill>
              </a:rPr>
              <a:t>MISSION and VISION</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480060" y="1173070"/>
            <a:ext cx="8641080" cy="5891701"/>
          </a:xfrm>
        </p:spPr>
        <p:txBody>
          <a:bodyPr>
            <a:normAutofit fontScale="92500"/>
          </a:bodyPr>
          <a:lstStyle/>
          <a:p>
            <a:pPr marL="137160" indent="0">
              <a:buNone/>
            </a:pPr>
            <a:r>
              <a:rPr lang="en-US" sz="3600" dirty="0" smtClean="0">
                <a:solidFill>
                  <a:srgbClr val="FFC000"/>
                </a:solidFill>
              </a:rPr>
              <a:t>The Museum’s</a:t>
            </a:r>
            <a:r>
              <a:rPr lang="en-US" sz="3600" b="1" dirty="0" smtClean="0">
                <a:solidFill>
                  <a:srgbClr val="FFC000"/>
                </a:solidFill>
              </a:rPr>
              <a:t>  </a:t>
            </a:r>
            <a:r>
              <a:rPr lang="en-US" sz="3600" b="1" i="1" u="sng" dirty="0" smtClean="0">
                <a:solidFill>
                  <a:srgbClr val="FFC000"/>
                </a:solidFill>
              </a:rPr>
              <a:t>mission is to educate </a:t>
            </a:r>
            <a:r>
              <a:rPr lang="en-US" sz="3600" dirty="0" smtClean="0">
                <a:solidFill>
                  <a:srgbClr val="FFC000"/>
                </a:solidFill>
              </a:rPr>
              <a:t>the public regarding the actions of Pennsylvanians in United States military history from the </a:t>
            </a:r>
            <a:r>
              <a:rPr lang="en-US" sz="3600" dirty="0">
                <a:solidFill>
                  <a:srgbClr val="FFC000"/>
                </a:solidFill>
              </a:rPr>
              <a:t>start of Penn’s Colony to its principal focus from the Spanish American war to the present. </a:t>
            </a:r>
          </a:p>
          <a:p>
            <a:pPr marL="137160" indent="0">
              <a:buNone/>
            </a:pPr>
            <a:endParaRPr lang="en-US" sz="3600" dirty="0" smtClean="0">
              <a:solidFill>
                <a:srgbClr val="FFC000"/>
              </a:solidFill>
            </a:endParaRPr>
          </a:p>
          <a:p>
            <a:pPr marL="137160" indent="0">
              <a:buNone/>
            </a:pPr>
            <a:r>
              <a:rPr lang="en-US" sz="3600" dirty="0" smtClean="0">
                <a:solidFill>
                  <a:srgbClr val="FFC000"/>
                </a:solidFill>
              </a:rPr>
              <a:t>The Museum’s </a:t>
            </a:r>
            <a:r>
              <a:rPr lang="en-US" sz="3600" b="1" i="1" u="sng" dirty="0" smtClean="0">
                <a:solidFill>
                  <a:srgbClr val="FFC000"/>
                </a:solidFill>
              </a:rPr>
              <a:t>vision is </a:t>
            </a:r>
            <a:r>
              <a:rPr lang="en-US" sz="3600" b="1" i="1" u="sng" dirty="0">
                <a:solidFill>
                  <a:srgbClr val="FFC000"/>
                </a:solidFill>
              </a:rPr>
              <a:t>be the premier institution </a:t>
            </a:r>
            <a:r>
              <a:rPr lang="en-US" sz="3600" dirty="0">
                <a:solidFill>
                  <a:srgbClr val="FFC000"/>
                </a:solidFill>
              </a:rPr>
              <a:t>to tell the story of Pennsylvania’s veterans and to honor their service to </a:t>
            </a:r>
            <a:r>
              <a:rPr lang="en-US" sz="3600" dirty="0" smtClean="0">
                <a:solidFill>
                  <a:srgbClr val="FFC000"/>
                </a:solidFill>
              </a:rPr>
              <a:t>Country</a:t>
            </a:r>
            <a:r>
              <a:rPr lang="en-US" sz="3600" dirty="0">
                <a:solidFill>
                  <a:srgbClr val="FFC000"/>
                </a:solidFill>
              </a:rPr>
              <a:t>, Commonwealth, and </a:t>
            </a:r>
            <a:r>
              <a:rPr lang="en-US" sz="3600" dirty="0" smtClean="0">
                <a:solidFill>
                  <a:srgbClr val="FFC000"/>
                </a:solidFill>
              </a:rPr>
              <a:t>Community</a:t>
            </a:r>
            <a:r>
              <a:rPr lang="en-US" sz="3600" dirty="0">
                <a:solidFill>
                  <a:srgbClr val="FFC000"/>
                </a:solidFill>
              </a:rPr>
              <a:t>.</a:t>
            </a:r>
            <a:endParaRPr lang="en-US" sz="3600" dirty="0" smtClean="0">
              <a:solidFill>
                <a:srgbClr val="FFC000"/>
              </a:solidFill>
            </a:endParaRPr>
          </a:p>
          <a:p>
            <a:pPr marL="137160" indent="0">
              <a:buNone/>
            </a:pPr>
            <a:endParaRPr lang="en-US" dirty="0"/>
          </a:p>
        </p:txBody>
      </p:sp>
      <p:sp>
        <p:nvSpPr>
          <p:cNvPr id="4" name="Slide Number Placeholder 3"/>
          <p:cNvSpPr>
            <a:spLocks noGrp="1"/>
          </p:cNvSpPr>
          <p:nvPr>
            <p:ph type="sldNum" sz="quarter" idx="12"/>
          </p:nvPr>
        </p:nvSpPr>
        <p:spPr/>
        <p:txBody>
          <a:bodyPr/>
          <a:lstStyle/>
          <a:p>
            <a:pPr>
              <a:defRPr/>
            </a:pPr>
            <a:fld id="{CA97F556-3166-41F2-AD26-BDFDF96B6371}" type="slidenum">
              <a:rPr lang="en-US" sz="1800" kern="0" smtClean="0">
                <a:solidFill>
                  <a:prstClr val="white">
                    <a:shade val="50000"/>
                  </a:prstClr>
                </a:solidFill>
              </a:rPr>
              <a:pPr>
                <a:defRPr/>
              </a:pPr>
              <a:t>31</a:t>
            </a:fld>
            <a:endParaRPr lang="en-US" sz="1800" kern="0">
              <a:solidFill>
                <a:prstClr val="white">
                  <a:shade val="50000"/>
                </a:prstClr>
              </a:solidFill>
            </a:endParaRPr>
          </a:p>
        </p:txBody>
      </p:sp>
    </p:spTree>
    <p:extLst>
      <p:ext uri="{BB962C8B-B14F-4D97-AF65-F5344CB8AC3E}">
        <p14:creationId xmlns:p14="http://schemas.microsoft.com/office/powerpoint/2010/main" val="576651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592" y="39541"/>
            <a:ext cx="8891112" cy="1291693"/>
          </a:xfrm>
        </p:spPr>
        <p:txBody>
          <a:bodyPr>
            <a:noAutofit/>
          </a:bodyPr>
          <a:lstStyle/>
          <a:p>
            <a:r>
              <a:rPr lang="en-US" sz="4400" dirty="0" smtClean="0"/>
              <a:t/>
            </a:r>
            <a:br>
              <a:rPr lang="en-US" sz="4400" dirty="0" smtClean="0"/>
            </a:br>
            <a:r>
              <a:rPr lang="en-US" sz="4000" dirty="0" smtClean="0">
                <a:solidFill>
                  <a:srgbClr val="FFC000"/>
                </a:solidFill>
              </a:rPr>
              <a:t>A RENAISSANCE:</a:t>
            </a:r>
            <a:r>
              <a:rPr lang="en-US" sz="4000" dirty="0">
                <a:solidFill>
                  <a:srgbClr val="FFC000"/>
                </a:solidFill>
              </a:rPr>
              <a:t/>
            </a:r>
            <a:br>
              <a:rPr lang="en-US" sz="4000" dirty="0">
                <a:solidFill>
                  <a:srgbClr val="FFC000"/>
                </a:solidFill>
              </a:rPr>
            </a:br>
            <a:r>
              <a:rPr lang="en-US" sz="4000" dirty="0">
                <a:solidFill>
                  <a:srgbClr val="FFC000"/>
                </a:solidFill>
              </a:rPr>
              <a:t>Disrupting the Status Quo</a:t>
            </a:r>
            <a:r>
              <a:rPr lang="en-US" sz="4400" dirty="0" smtClean="0"/>
              <a:t/>
            </a:r>
            <a:br>
              <a:rPr lang="en-US" sz="4400" dirty="0" smtClean="0"/>
            </a:br>
            <a:endParaRPr lang="en-US" sz="4400" dirty="0"/>
          </a:p>
        </p:txBody>
      </p:sp>
      <p:sp>
        <p:nvSpPr>
          <p:cNvPr id="3" name="Content Placeholder 2"/>
          <p:cNvSpPr>
            <a:spLocks noGrp="1"/>
          </p:cNvSpPr>
          <p:nvPr>
            <p:ph idx="1"/>
          </p:nvPr>
        </p:nvSpPr>
        <p:spPr>
          <a:xfrm>
            <a:off x="364595" y="1628503"/>
            <a:ext cx="8992033" cy="5314714"/>
          </a:xfrm>
        </p:spPr>
        <p:txBody>
          <a:bodyPr>
            <a:normAutofit fontScale="85000" lnSpcReduction="20000"/>
          </a:bodyPr>
          <a:lstStyle/>
          <a:p>
            <a:pPr>
              <a:buFont typeface="Wingdings" panose="05000000000000000000" pitchFamily="2" charset="2"/>
              <a:buChar char="Ø"/>
            </a:pPr>
            <a:r>
              <a:rPr lang="en-US" sz="3900" dirty="0">
                <a:solidFill>
                  <a:srgbClr val="FFC000"/>
                </a:solidFill>
              </a:rPr>
              <a:t>S</a:t>
            </a:r>
            <a:r>
              <a:rPr lang="en-US" sz="3900" dirty="0" smtClean="0">
                <a:solidFill>
                  <a:srgbClr val="FFC000"/>
                </a:solidFill>
              </a:rPr>
              <a:t>trategic pla</a:t>
            </a:r>
            <a:r>
              <a:rPr lang="en-US" sz="3900" dirty="0">
                <a:solidFill>
                  <a:srgbClr val="FFC000"/>
                </a:solidFill>
              </a:rPr>
              <a:t>n (</a:t>
            </a:r>
            <a:r>
              <a:rPr lang="en-US" sz="3900" dirty="0" smtClean="0">
                <a:solidFill>
                  <a:srgbClr val="FFC000"/>
                </a:solidFill>
              </a:rPr>
              <a:t>2016-2020</a:t>
            </a:r>
            <a:r>
              <a:rPr lang="en-US" sz="3900" dirty="0">
                <a:solidFill>
                  <a:srgbClr val="FFC000"/>
                </a:solidFill>
              </a:rPr>
              <a:t>) </a:t>
            </a:r>
            <a:r>
              <a:rPr lang="en-US" sz="3900" dirty="0" smtClean="0">
                <a:solidFill>
                  <a:srgbClr val="FFC000"/>
                </a:solidFill>
              </a:rPr>
              <a:t>expands mission to: </a:t>
            </a:r>
          </a:p>
          <a:p>
            <a:pPr lvl="1">
              <a:buFont typeface="Arial" panose="020B0604020202020204" pitchFamily="34" charset="0"/>
              <a:buChar char="•"/>
            </a:pPr>
            <a:r>
              <a:rPr lang="en-US" sz="3500" dirty="0" smtClean="0">
                <a:solidFill>
                  <a:srgbClr val="FFC000"/>
                </a:solidFill>
              </a:rPr>
              <a:t>Honor the </a:t>
            </a:r>
            <a:r>
              <a:rPr lang="en-US" sz="3500" dirty="0">
                <a:solidFill>
                  <a:srgbClr val="FFC000"/>
                </a:solidFill>
              </a:rPr>
              <a:t>contributions of </a:t>
            </a:r>
            <a:r>
              <a:rPr lang="en-US" sz="3500" dirty="0" smtClean="0">
                <a:solidFill>
                  <a:srgbClr val="FFC000"/>
                </a:solidFill>
              </a:rPr>
              <a:t>Pennsylvanians who served in the Army, Navy, Marine Corps, Air Force, Coast Guard &amp; Merchant Marine.</a:t>
            </a:r>
          </a:p>
          <a:p>
            <a:pPr lvl="1">
              <a:buFont typeface="Arial" panose="020B0604020202020204" pitchFamily="34" charset="0"/>
              <a:buChar char="•"/>
            </a:pPr>
            <a:r>
              <a:rPr lang="en-US" sz="3500" dirty="0" smtClean="0">
                <a:solidFill>
                  <a:srgbClr val="FFC000"/>
                </a:solidFill>
              </a:rPr>
              <a:t>Recognize the contributions of </a:t>
            </a:r>
            <a:r>
              <a:rPr lang="en-US" sz="3500" b="1" i="1" u="sng" dirty="0" smtClean="0">
                <a:solidFill>
                  <a:srgbClr val="FFC000"/>
                </a:solidFill>
              </a:rPr>
              <a:t>families</a:t>
            </a:r>
            <a:r>
              <a:rPr lang="en-US" sz="3500" dirty="0" smtClean="0">
                <a:solidFill>
                  <a:srgbClr val="FFC000"/>
                </a:solidFill>
              </a:rPr>
              <a:t> of those who served, </a:t>
            </a:r>
            <a:r>
              <a:rPr lang="en-US" sz="3500" b="1" i="1" u="sng" dirty="0" smtClean="0">
                <a:solidFill>
                  <a:srgbClr val="FFC000"/>
                </a:solidFill>
              </a:rPr>
              <a:t>civilians</a:t>
            </a:r>
            <a:r>
              <a:rPr lang="en-US" sz="3500" b="1" dirty="0" smtClean="0">
                <a:solidFill>
                  <a:srgbClr val="FFC000"/>
                </a:solidFill>
              </a:rPr>
              <a:t>,</a:t>
            </a:r>
            <a:r>
              <a:rPr lang="en-US" sz="3500" dirty="0" smtClean="0">
                <a:solidFill>
                  <a:srgbClr val="FFC000"/>
                </a:solidFill>
              </a:rPr>
              <a:t> </a:t>
            </a:r>
            <a:r>
              <a:rPr lang="en-US" sz="3500" b="1" i="1" u="sng" dirty="0" smtClean="0">
                <a:solidFill>
                  <a:srgbClr val="FFC000"/>
                </a:solidFill>
              </a:rPr>
              <a:t>industry</a:t>
            </a:r>
            <a:r>
              <a:rPr lang="en-US" sz="3500" dirty="0" smtClean="0">
                <a:solidFill>
                  <a:srgbClr val="FFC000"/>
                </a:solidFill>
              </a:rPr>
              <a:t> and other segments of private &amp; public sectors.</a:t>
            </a:r>
          </a:p>
          <a:p>
            <a:pPr marL="137160" indent="0">
              <a:buNone/>
            </a:pPr>
            <a:endParaRPr lang="en-US" sz="3000" dirty="0" smtClean="0">
              <a:solidFill>
                <a:srgbClr val="FFC000"/>
              </a:solidFill>
            </a:endParaRPr>
          </a:p>
          <a:p>
            <a:pPr>
              <a:buFont typeface="Wingdings" panose="05000000000000000000" pitchFamily="2" charset="2"/>
              <a:buChar char="Ø"/>
            </a:pPr>
            <a:r>
              <a:rPr lang="en-US" sz="3900" dirty="0" smtClean="0">
                <a:solidFill>
                  <a:srgbClr val="FFC000"/>
                </a:solidFill>
              </a:rPr>
              <a:t>A $3 million commitment by PHMC to develop a storyline, design, fabricate &amp; install the first new exhibit since 1968.</a:t>
            </a:r>
            <a:endParaRPr lang="en-US" sz="3900" dirty="0">
              <a:solidFill>
                <a:srgbClr val="FFC000"/>
              </a:solidFill>
            </a:endParaRPr>
          </a:p>
        </p:txBody>
      </p:sp>
    </p:spTree>
    <p:extLst>
      <p:ext uri="{BB962C8B-B14F-4D97-AF65-F5344CB8AC3E}">
        <p14:creationId xmlns:p14="http://schemas.microsoft.com/office/powerpoint/2010/main" val="2458489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0"/>
            <a:ext cx="8641080" cy="1014901"/>
          </a:xfrm>
        </p:spPr>
        <p:txBody>
          <a:bodyPr/>
          <a:lstStyle/>
          <a:p>
            <a:r>
              <a:rPr lang="en-US" dirty="0" smtClean="0">
                <a:solidFill>
                  <a:srgbClr val="FFC000"/>
                </a:solidFill>
              </a:rPr>
              <a:t>AUDIENCE GOALS</a:t>
            </a:r>
            <a:endParaRPr lang="en-US" dirty="0">
              <a:solidFill>
                <a:srgbClr val="FFC000"/>
              </a:solidFill>
            </a:endParaRPr>
          </a:p>
        </p:txBody>
      </p:sp>
      <p:sp>
        <p:nvSpPr>
          <p:cNvPr id="3" name="Content Placeholder 2"/>
          <p:cNvSpPr>
            <a:spLocks noGrp="1"/>
          </p:cNvSpPr>
          <p:nvPr>
            <p:ph idx="1"/>
          </p:nvPr>
        </p:nvSpPr>
        <p:spPr>
          <a:xfrm>
            <a:off x="480060" y="1014906"/>
            <a:ext cx="8641080" cy="5997147"/>
          </a:xfrm>
        </p:spPr>
        <p:txBody>
          <a:bodyPr>
            <a:normAutofit lnSpcReduction="10000"/>
          </a:bodyPr>
          <a:lstStyle/>
          <a:p>
            <a:pPr marL="137160" indent="0">
              <a:buNone/>
            </a:pPr>
            <a:r>
              <a:rPr lang="en-US" b="1" u="sng" dirty="0" smtClean="0">
                <a:solidFill>
                  <a:srgbClr val="FFC000"/>
                </a:solidFill>
              </a:rPr>
              <a:t>Cognitive:</a:t>
            </a:r>
            <a:r>
              <a:rPr lang="en-US" b="1" dirty="0" smtClean="0">
                <a:solidFill>
                  <a:srgbClr val="FFC000"/>
                </a:solidFill>
              </a:rPr>
              <a:t> </a:t>
            </a:r>
            <a:r>
              <a:rPr lang="en-US" dirty="0" smtClean="0">
                <a:solidFill>
                  <a:srgbClr val="FFC000"/>
                </a:solidFill>
              </a:rPr>
              <a:t>Increase visitors’ knowledge, information recall, conceptual understanding; ability to analyze and synthesize information and reach new conclusions.</a:t>
            </a:r>
          </a:p>
          <a:p>
            <a:pPr marL="137160" indent="0">
              <a:buNone/>
            </a:pPr>
            <a:endParaRPr lang="en-US" dirty="0" smtClean="0">
              <a:solidFill>
                <a:srgbClr val="FFC000"/>
              </a:solidFill>
            </a:endParaRPr>
          </a:p>
          <a:p>
            <a:pPr marL="137160" indent="0">
              <a:buNone/>
            </a:pPr>
            <a:r>
              <a:rPr lang="en-US" b="1" u="sng" dirty="0" smtClean="0">
                <a:solidFill>
                  <a:srgbClr val="FFC000"/>
                </a:solidFill>
              </a:rPr>
              <a:t>Affective:</a:t>
            </a:r>
            <a:r>
              <a:rPr lang="en-US" dirty="0" smtClean="0">
                <a:solidFill>
                  <a:srgbClr val="FFC000"/>
                </a:solidFill>
              </a:rPr>
              <a:t> Affect a visitors</a:t>
            </a:r>
            <a:r>
              <a:rPr lang="en-US" dirty="0">
                <a:solidFill>
                  <a:srgbClr val="FFC000"/>
                </a:solidFill>
              </a:rPr>
              <a:t>’ attitudes and </a:t>
            </a:r>
            <a:r>
              <a:rPr lang="en-US" dirty="0" smtClean="0">
                <a:solidFill>
                  <a:srgbClr val="FFC000"/>
                </a:solidFill>
              </a:rPr>
              <a:t>appreciation of what military service means to vets and their families and friends.</a:t>
            </a:r>
          </a:p>
          <a:p>
            <a:pPr marL="137160" indent="0">
              <a:buNone/>
            </a:pPr>
            <a:endParaRPr lang="en-US" dirty="0">
              <a:solidFill>
                <a:srgbClr val="FFC000"/>
              </a:solidFill>
            </a:endParaRPr>
          </a:p>
          <a:p>
            <a:pPr marL="137160" indent="0">
              <a:buNone/>
            </a:pPr>
            <a:r>
              <a:rPr lang="en-US" b="1" u="sng" dirty="0" smtClean="0">
                <a:solidFill>
                  <a:srgbClr val="FFC000"/>
                </a:solidFill>
              </a:rPr>
              <a:t>Behavioral:</a:t>
            </a:r>
            <a:r>
              <a:rPr lang="en-US" dirty="0" smtClean="0">
                <a:solidFill>
                  <a:srgbClr val="FFC000"/>
                </a:solidFill>
              </a:rPr>
              <a:t> Visitors will support the Museum through return visits; Friend’s memberships, donations, sponsorships, bequests; encouraging others to visit;  and support organizations that serve veterans and their needs.</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CA97F556-3166-41F2-AD26-BDFDF96B6371}" type="slidenum">
              <a:rPr lang="en-US" sz="1800" kern="0" smtClean="0">
                <a:solidFill>
                  <a:prstClr val="white">
                    <a:shade val="50000"/>
                  </a:prstClr>
                </a:solidFill>
              </a:rPr>
              <a:pPr>
                <a:defRPr/>
              </a:pPr>
              <a:t>33</a:t>
            </a:fld>
            <a:endParaRPr lang="en-US" sz="1800" kern="0">
              <a:solidFill>
                <a:prstClr val="white">
                  <a:shade val="50000"/>
                </a:prstClr>
              </a:solidFill>
            </a:endParaRPr>
          </a:p>
        </p:txBody>
      </p:sp>
    </p:spTree>
    <p:extLst>
      <p:ext uri="{BB962C8B-B14F-4D97-AF65-F5344CB8AC3E}">
        <p14:creationId xmlns:p14="http://schemas.microsoft.com/office/powerpoint/2010/main" val="266621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0"/>
            <a:ext cx="8641080" cy="1120346"/>
          </a:xfrm>
          <a:solidFill>
            <a:schemeClr val="tx1">
              <a:lumMod val="50000"/>
            </a:schemeClr>
          </a:solidFill>
        </p:spPr>
        <p:txBody>
          <a:bodyPr/>
          <a:lstStyle/>
          <a:p>
            <a:r>
              <a:rPr lang="en-US" dirty="0" smtClean="0">
                <a:solidFill>
                  <a:srgbClr val="FFC000"/>
                </a:solidFill>
              </a:rPr>
              <a:t>COMMUNITY OF INTEREST </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CA97F556-3166-41F2-AD26-BDFDF96B6371}" type="slidenum">
              <a:rPr lang="en-US" sz="1800" kern="0" smtClean="0">
                <a:solidFill>
                  <a:prstClr val="white">
                    <a:shade val="50000"/>
                  </a:prstClr>
                </a:solidFill>
              </a:rPr>
              <a:pPr>
                <a:defRPr/>
              </a:pPr>
              <a:t>34</a:t>
            </a:fld>
            <a:endParaRPr lang="en-US" sz="1800" kern="0">
              <a:solidFill>
                <a:prstClr val="white">
                  <a:shade val="50000"/>
                </a:prstClr>
              </a:solidFill>
            </a:endParaRPr>
          </a:p>
        </p:txBody>
      </p:sp>
      <p:sp>
        <p:nvSpPr>
          <p:cNvPr id="5" name="Content Placeholder 4"/>
          <p:cNvSpPr>
            <a:spLocks noGrp="1"/>
          </p:cNvSpPr>
          <p:nvPr>
            <p:ph idx="1"/>
          </p:nvPr>
        </p:nvSpPr>
        <p:spPr>
          <a:xfrm>
            <a:off x="480060" y="1212610"/>
            <a:ext cx="8641080" cy="5746716"/>
          </a:xfrm>
        </p:spPr>
        <p:txBody>
          <a:bodyPr>
            <a:normAutofit fontScale="92500"/>
          </a:bodyPr>
          <a:lstStyle/>
          <a:p>
            <a:pPr marL="137160" indent="0">
              <a:buNone/>
            </a:pPr>
            <a:r>
              <a:rPr lang="en-US" sz="3200" dirty="0" smtClean="0">
                <a:solidFill>
                  <a:srgbClr val="FFC000"/>
                </a:solidFill>
              </a:rPr>
              <a:t>The Pennsylvania State Veterans Commission </a:t>
            </a:r>
          </a:p>
          <a:p>
            <a:pPr marL="137160" indent="0">
              <a:buNone/>
            </a:pPr>
            <a:r>
              <a:rPr lang="en-US" sz="3200" dirty="0" smtClean="0">
                <a:solidFill>
                  <a:srgbClr val="FFC000"/>
                </a:solidFill>
              </a:rPr>
              <a:t>The Department of Military and Veterans Affairs </a:t>
            </a:r>
          </a:p>
          <a:p>
            <a:pPr marL="137160" indent="0">
              <a:buNone/>
            </a:pPr>
            <a:r>
              <a:rPr lang="en-US" sz="3200" dirty="0" smtClean="0">
                <a:solidFill>
                  <a:srgbClr val="FFC000"/>
                </a:solidFill>
              </a:rPr>
              <a:t>Pennsylvania Military Museum and </a:t>
            </a:r>
            <a:r>
              <a:rPr lang="en-US" sz="3200" dirty="0">
                <a:solidFill>
                  <a:srgbClr val="FFC000"/>
                </a:solidFill>
              </a:rPr>
              <a:t>its </a:t>
            </a:r>
            <a:r>
              <a:rPr lang="en-US" sz="3200" dirty="0" smtClean="0">
                <a:solidFill>
                  <a:srgbClr val="FFC000"/>
                </a:solidFill>
              </a:rPr>
              <a:t>Friends </a:t>
            </a:r>
          </a:p>
          <a:p>
            <a:pPr marL="137160" indent="0">
              <a:buNone/>
            </a:pPr>
            <a:endParaRPr lang="en-US" dirty="0" smtClean="0">
              <a:solidFill>
                <a:srgbClr val="FFC000"/>
              </a:solidFill>
            </a:endParaRPr>
          </a:p>
          <a:p>
            <a:pPr marL="137160" indent="0">
              <a:buNone/>
            </a:pPr>
            <a:r>
              <a:rPr lang="en-US" sz="3200" dirty="0" smtClean="0">
                <a:solidFill>
                  <a:srgbClr val="FFC000"/>
                </a:solidFill>
              </a:rPr>
              <a:t>We ask you to join with us </a:t>
            </a:r>
            <a:r>
              <a:rPr lang="en-US" sz="3200" dirty="0">
                <a:solidFill>
                  <a:srgbClr val="FFC000"/>
                </a:solidFill>
              </a:rPr>
              <a:t>to make our Museum the premier institution to tell the story of Pennsylvania’s </a:t>
            </a:r>
            <a:r>
              <a:rPr lang="en-US" sz="3200" dirty="0" smtClean="0">
                <a:solidFill>
                  <a:srgbClr val="FFC000"/>
                </a:solidFill>
              </a:rPr>
              <a:t>veterans.</a:t>
            </a:r>
          </a:p>
          <a:p>
            <a:pPr marL="137160" indent="0">
              <a:buNone/>
            </a:pPr>
            <a:endParaRPr lang="en-US" sz="3200" dirty="0" smtClean="0">
              <a:solidFill>
                <a:srgbClr val="FFC000"/>
              </a:solidFill>
            </a:endParaRPr>
          </a:p>
          <a:p>
            <a:pPr marL="137160" indent="0">
              <a:buNone/>
            </a:pPr>
            <a:r>
              <a:rPr lang="en-US" sz="3200" dirty="0" smtClean="0">
                <a:solidFill>
                  <a:srgbClr val="FFC000"/>
                </a:solidFill>
              </a:rPr>
              <a:t>We </a:t>
            </a:r>
            <a:r>
              <a:rPr lang="en-US" sz="3200" dirty="0">
                <a:solidFill>
                  <a:srgbClr val="FFC000"/>
                </a:solidFill>
              </a:rPr>
              <a:t>invite you to convene your 8 April Commission meeting at the Military Museum.</a:t>
            </a:r>
          </a:p>
          <a:p>
            <a:pPr marL="137160" indent="0">
              <a:buNone/>
            </a:pPr>
            <a:endParaRPr lang="en-US" dirty="0" smtClean="0">
              <a:solidFill>
                <a:srgbClr val="FFC000"/>
              </a:solidFill>
            </a:endParaRPr>
          </a:p>
        </p:txBody>
      </p:sp>
    </p:spTree>
    <p:extLst>
      <p:ext uri="{BB962C8B-B14F-4D97-AF65-F5344CB8AC3E}">
        <p14:creationId xmlns:p14="http://schemas.microsoft.com/office/powerpoint/2010/main" val="313859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178175" y="3692571"/>
            <a:ext cx="204788" cy="398463"/>
          </a:xfrm>
          <a:prstGeom prst="rect">
            <a:avLst/>
          </a:prstGeom>
          <a:noFill/>
          <a:ln w="9525">
            <a:noFill/>
            <a:miter lim="800000"/>
            <a:headEnd/>
            <a:tailEnd/>
          </a:ln>
        </p:spPr>
        <p:txBody>
          <a:bodyPr wrap="none" lIns="101710" tIns="50862" rIns="101710" bIns="50862">
            <a:spAutoFit/>
          </a:bodyPr>
          <a:lstStyle/>
          <a:p>
            <a:endParaRPr lang="en-US">
              <a:latin typeface="Calibri" pitchFamily="34" charset="0"/>
            </a:endParaRPr>
          </a:p>
        </p:txBody>
      </p:sp>
      <p:grpSp>
        <p:nvGrpSpPr>
          <p:cNvPr id="44035" name="Group 4"/>
          <p:cNvGrpSpPr>
            <a:grpSpLocks/>
          </p:cNvGrpSpPr>
          <p:nvPr/>
        </p:nvGrpSpPr>
        <p:grpSpPr bwMode="auto">
          <a:xfrm>
            <a:off x="320675" y="433395"/>
            <a:ext cx="9075738" cy="738187"/>
            <a:chOff x="478394" y="406400"/>
            <a:chExt cx="8644414" cy="692574"/>
          </a:xfrm>
        </p:grpSpPr>
        <p:pic>
          <p:nvPicPr>
            <p:cNvPr id="44042"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sp>
          <p:nvSpPr>
            <p:cNvPr id="44043" name="Rectangle 5"/>
            <p:cNvSpPr txBox="1">
              <a:spLocks noChangeArrowheads="1"/>
            </p:cNvSpPr>
            <p:nvPr/>
          </p:nvSpPr>
          <p:spPr bwMode="auto">
            <a:xfrm>
              <a:off x="480060" y="481745"/>
              <a:ext cx="6000750" cy="420771"/>
            </a:xfrm>
            <a:prstGeom prst="rect">
              <a:avLst/>
            </a:prstGeom>
            <a:noFill/>
            <a:ln w="9525">
              <a:noFill/>
              <a:miter lim="800000"/>
              <a:headEnd/>
              <a:tailEnd/>
            </a:ln>
          </p:spPr>
          <p:txBody>
            <a:bodyPr lIns="96661" tIns="48331" rIns="96661" bIns="48331" anchor="ctr">
              <a:spAutoFit/>
            </a:bodyPr>
            <a:lstStyle/>
            <a:p>
              <a:pPr algn="ctr" defTabSz="910900"/>
              <a:r>
                <a:rPr lang="en-US" sz="2200" b="1">
                  <a:solidFill>
                    <a:schemeClr val="bg1"/>
                  </a:solidFill>
                  <a:latin typeface="Calibri" pitchFamily="34" charset="0"/>
                </a:rPr>
                <a:t>NEXT MEETING</a:t>
              </a:r>
            </a:p>
          </p:txBody>
        </p:sp>
      </p:grpSp>
      <p:grpSp>
        <p:nvGrpSpPr>
          <p:cNvPr id="44036" name="Group 7"/>
          <p:cNvGrpSpPr>
            <a:grpSpLocks/>
          </p:cNvGrpSpPr>
          <p:nvPr/>
        </p:nvGrpSpPr>
        <p:grpSpPr bwMode="auto">
          <a:xfrm>
            <a:off x="115894" y="6762750"/>
            <a:ext cx="9324975" cy="433388"/>
            <a:chOff x="400050" y="6339840"/>
            <a:chExt cx="8881110" cy="406400"/>
          </a:xfrm>
        </p:grpSpPr>
        <p:pic>
          <p:nvPicPr>
            <p:cNvPr id="44038"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4403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a:solidFill>
                    <a:schemeClr val="bg1"/>
                  </a:solidFill>
                  <a:latin typeface="Verdana" pitchFamily="34" charset="0"/>
                </a:rPr>
                <a:t>&gt; country</a:t>
              </a:r>
            </a:p>
          </p:txBody>
        </p:sp>
        <p:sp>
          <p:nvSpPr>
            <p:cNvPr id="4404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313"/>
              <a:ext cx="1840025" cy="359304"/>
            </a:xfrm>
            <a:prstGeom prst="rect">
              <a:avLst/>
            </a:prstGeom>
            <a:noFill/>
            <a:ln w="9525">
              <a:noFill/>
              <a:miter lim="800000"/>
              <a:headEnd/>
              <a:tailEnd/>
            </a:ln>
          </p:spPr>
          <p:txBody>
            <a:bodyPr lIns="96661" tIns="48331" rIns="96661" bIns="48331" anchor="ctr">
              <a:spAutoFit/>
            </a:bodyPr>
            <a:lstStyle/>
            <a:p>
              <a:pPr defTabSz="962484" eaLnBrk="0" fontAlgn="auto" hangingPunct="0">
                <a:spcBef>
                  <a:spcPct val="50000"/>
                </a:spcBef>
                <a:spcAft>
                  <a:spcPts val="0"/>
                </a:spcAft>
                <a:defRPr/>
              </a:pPr>
              <a:r>
                <a:rPr lang="en-US" sz="1800" dirty="0">
                  <a:solidFill>
                    <a:schemeClr val="bg1"/>
                  </a:solidFill>
                  <a:latin typeface="+mj-lt"/>
                  <a:cs typeface="+mn-cs"/>
                </a:rPr>
                <a:t>As of </a:t>
              </a:r>
              <a:r>
                <a:rPr lang="en-US" sz="1800" dirty="0" smtClean="0">
                  <a:solidFill>
                    <a:schemeClr val="bg1"/>
                  </a:solidFill>
                  <a:latin typeface="+mj-lt"/>
                  <a:cs typeface="+mn-cs"/>
                </a:rPr>
                <a:t>29 JAN 2016</a:t>
              </a:r>
              <a:endParaRPr lang="en-US" sz="1800" dirty="0">
                <a:solidFill>
                  <a:schemeClr val="bg1"/>
                </a:solidFill>
                <a:latin typeface="+mj-lt"/>
                <a:cs typeface="+mn-cs"/>
              </a:endParaRPr>
            </a:p>
          </p:txBody>
        </p:sp>
      </p:grpSp>
      <p:sp>
        <p:nvSpPr>
          <p:cNvPr id="14" name="TextBox 13"/>
          <p:cNvSpPr txBox="1"/>
          <p:nvPr/>
        </p:nvSpPr>
        <p:spPr>
          <a:xfrm>
            <a:off x="0" y="2363792"/>
            <a:ext cx="9601200" cy="3046606"/>
          </a:xfrm>
          <a:prstGeom prst="rect">
            <a:avLst/>
          </a:prstGeom>
          <a:noFill/>
        </p:spPr>
        <p:txBody>
          <a:bodyPr lIns="91021" tIns="45510" rIns="91021" bIns="45510">
            <a:spAutoFit/>
          </a:bodyPr>
          <a:lstStyle/>
          <a:p>
            <a:pPr algn="ctr" defTabSz="962484" fontAlgn="auto">
              <a:spcBef>
                <a:spcPts val="0"/>
              </a:spcBef>
              <a:spcAft>
                <a:spcPts val="0"/>
              </a:spcAft>
              <a:defRPr/>
            </a:pPr>
            <a:r>
              <a:rPr lang="en-US" sz="4800" dirty="0">
                <a:solidFill>
                  <a:schemeClr val="tx2">
                    <a:lumMod val="75000"/>
                  </a:schemeClr>
                </a:solidFill>
                <a:latin typeface="+mn-lt"/>
                <a:cs typeface="+mn-cs"/>
              </a:rPr>
              <a:t>Friday, </a:t>
            </a:r>
            <a:r>
              <a:rPr lang="en-US" sz="4800" b="1" dirty="0">
                <a:solidFill>
                  <a:schemeClr val="accent2">
                    <a:lumMod val="75000"/>
                  </a:schemeClr>
                </a:solidFill>
                <a:latin typeface="+mn-lt"/>
                <a:cs typeface="+mn-cs"/>
              </a:rPr>
              <a:t>April 8</a:t>
            </a:r>
            <a:r>
              <a:rPr lang="en-US" sz="4800" dirty="0">
                <a:solidFill>
                  <a:schemeClr val="tx2">
                    <a:lumMod val="75000"/>
                  </a:schemeClr>
                </a:solidFill>
                <a:latin typeface="+mn-lt"/>
                <a:cs typeface="+mn-cs"/>
              </a:rPr>
              <a:t>, 2016 at 10:00AM</a:t>
            </a:r>
          </a:p>
          <a:p>
            <a:pPr algn="ctr" defTabSz="962484" fontAlgn="auto">
              <a:spcBef>
                <a:spcPts val="0"/>
              </a:spcBef>
              <a:spcAft>
                <a:spcPts val="0"/>
              </a:spcAft>
              <a:defRPr/>
            </a:pPr>
            <a:r>
              <a:rPr lang="en-US" sz="4800" b="1" dirty="0">
                <a:solidFill>
                  <a:schemeClr val="accent2">
                    <a:lumMod val="75000"/>
                  </a:schemeClr>
                </a:solidFill>
                <a:latin typeface="+mn-lt"/>
                <a:cs typeface="+mn-cs"/>
              </a:rPr>
              <a:t>Arrowheads Community Club</a:t>
            </a:r>
          </a:p>
          <a:p>
            <a:pPr algn="ctr" defTabSz="962484" fontAlgn="auto">
              <a:spcBef>
                <a:spcPts val="0"/>
              </a:spcBef>
              <a:spcAft>
                <a:spcPts val="0"/>
              </a:spcAft>
              <a:defRPr/>
            </a:pPr>
            <a:r>
              <a:rPr lang="en-US" sz="4800" dirty="0">
                <a:solidFill>
                  <a:schemeClr val="tx2">
                    <a:lumMod val="75000"/>
                  </a:schemeClr>
                </a:solidFill>
                <a:latin typeface="+mn-lt"/>
                <a:cs typeface="+mn-cs"/>
              </a:rPr>
              <a:t>Fort Indiantown Gap</a:t>
            </a:r>
          </a:p>
          <a:p>
            <a:pPr algn="ctr" defTabSz="962484" fontAlgn="auto">
              <a:spcBef>
                <a:spcPts val="0"/>
              </a:spcBef>
              <a:spcAft>
                <a:spcPts val="0"/>
              </a:spcAft>
              <a:defRPr/>
            </a:pPr>
            <a:r>
              <a:rPr lang="en-US" sz="4800" dirty="0">
                <a:solidFill>
                  <a:schemeClr val="tx2">
                    <a:lumMod val="75000"/>
                  </a:schemeClr>
                </a:solidFill>
                <a:latin typeface="+mn-lt"/>
                <a:cs typeface="+mn-cs"/>
              </a:rPr>
              <a:t>Annville, PA 17003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2050" name="Text Box 4"/>
          <p:cNvSpPr txBox="1">
            <a:spLocks noChangeArrowheads="1"/>
          </p:cNvSpPr>
          <p:nvPr/>
        </p:nvSpPr>
        <p:spPr bwMode="auto">
          <a:xfrm>
            <a:off x="480060" y="467296"/>
            <a:ext cx="6080760" cy="426784"/>
          </a:xfrm>
          <a:prstGeom prst="rect">
            <a:avLst/>
          </a:prstGeom>
          <a:noFill/>
          <a:ln w="9525">
            <a:noFill/>
            <a:miter lim="800000"/>
            <a:headEnd/>
            <a:tailEnd/>
          </a:ln>
        </p:spPr>
        <p:txBody>
          <a:bodyPr wrap="square" lIns="96636" tIns="48318" rIns="96636" bIns="48318">
            <a:spAutoFit/>
          </a:bodyPr>
          <a:lstStyle/>
          <a:p>
            <a:pPr algn="ctr" defTabSz="966440" fontAlgn="auto">
              <a:spcAft>
                <a:spcPts val="0"/>
              </a:spcAft>
            </a:pPr>
            <a:r>
              <a:rPr lang="en-US" sz="2100" b="1" dirty="0">
                <a:solidFill>
                  <a:prstClr val="white"/>
                </a:solidFill>
                <a:latin typeface="Calibri"/>
                <a:cs typeface="+mn-cs"/>
              </a:rPr>
              <a:t>POLICY, PLANNING AND LEGISLATIVE AFFAIRS</a:t>
            </a:r>
          </a:p>
        </p:txBody>
      </p:sp>
      <p:grpSp>
        <p:nvGrpSpPr>
          <p:cNvPr id="9" name="Group 17"/>
          <p:cNvGrpSpPr/>
          <p:nvPr/>
        </p:nvGrpSpPr>
        <p:grpSpPr>
          <a:xfrm>
            <a:off x="400049" y="6421120"/>
            <a:ext cx="8881111" cy="406400"/>
            <a:chOff x="380999" y="6019800"/>
            <a:chExt cx="8458201" cy="381000"/>
          </a:xfrm>
        </p:grpSpPr>
        <p:pic>
          <p:nvPicPr>
            <p:cNvPr id="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pPr defTabSz="966440" fontAlgn="auto">
                <a:spcBef>
                  <a:spcPts val="0"/>
                </a:spcBef>
                <a:spcAft>
                  <a:spcPts val="0"/>
                </a:spcAft>
              </a:pPr>
              <a:r>
                <a:rPr lang="en-US" sz="1300" dirty="0">
                  <a:solidFill>
                    <a:prstClr val="white"/>
                  </a:solidFill>
                  <a:latin typeface="Calibri"/>
                  <a:cs typeface="+mn-cs"/>
                </a:rPr>
                <a:t>&gt; country</a:t>
              </a:r>
            </a:p>
          </p:txBody>
        </p:sp>
        <p:sp>
          <p:nvSpPr>
            <p:cNvPr id="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6440" fontAlgn="auto">
                <a:spcBef>
                  <a:spcPts val="0"/>
                </a:spcBef>
                <a:spcAft>
                  <a:spcPts val="0"/>
                </a:spcAft>
              </a:pPr>
              <a:r>
                <a:rPr lang="en-US" sz="1300" dirty="0">
                  <a:solidFill>
                    <a:prstClr val="white"/>
                  </a:solidFill>
                  <a:latin typeface="Calibri"/>
                  <a:cs typeface="+mn-cs"/>
                </a:rPr>
                <a:t>  &gt; community &gt; commonwealth </a:t>
              </a:r>
            </a:p>
          </p:txBody>
        </p:sp>
        <p:sp>
          <p:nvSpPr>
            <p:cNvPr id="13" name="Text Box 15"/>
            <p:cNvSpPr txBox="1">
              <a:spLocks noChangeArrowheads="1"/>
            </p:cNvSpPr>
            <p:nvPr/>
          </p:nvSpPr>
          <p:spPr bwMode="auto">
            <a:xfrm>
              <a:off x="380999" y="6019800"/>
              <a:ext cx="2514601" cy="338554"/>
            </a:xfrm>
            <a:prstGeom prst="rect">
              <a:avLst/>
            </a:prstGeom>
            <a:noFill/>
            <a:ln w="9525">
              <a:noFill/>
              <a:miter lim="800000"/>
              <a:headEnd/>
              <a:tailEnd/>
            </a:ln>
          </p:spPr>
          <p:txBody>
            <a:bodyPr wrap="square" anchor="ctr">
              <a:spAutoFit/>
            </a:bodyPr>
            <a:lstStyle/>
            <a:p>
              <a:pPr defTabSz="966440" eaLnBrk="0" fontAlgn="auto" hangingPunct="0">
                <a:spcBef>
                  <a:spcPct val="50000"/>
                </a:spcBef>
                <a:spcAft>
                  <a:spcPts val="0"/>
                </a:spcAft>
                <a:defRPr/>
              </a:pPr>
              <a:r>
                <a:rPr lang="en-US" sz="1700" dirty="0">
                  <a:solidFill>
                    <a:prstClr val="white"/>
                  </a:solidFill>
                  <a:latin typeface="Calibri"/>
                  <a:cs typeface="+mn-cs"/>
                </a:rPr>
                <a:t>  As of  January 29, 2016</a:t>
              </a:r>
            </a:p>
          </p:txBody>
        </p:sp>
      </p:grpSp>
      <p:grpSp>
        <p:nvGrpSpPr>
          <p:cNvPr id="3" name="Group 2"/>
          <p:cNvGrpSpPr/>
          <p:nvPr/>
        </p:nvGrpSpPr>
        <p:grpSpPr>
          <a:xfrm>
            <a:off x="480060" y="1278068"/>
            <a:ext cx="8755104" cy="5200798"/>
            <a:chOff x="1555751" y="762000"/>
            <a:chExt cx="9112249" cy="6195409"/>
          </a:xfrm>
        </p:grpSpPr>
        <p:grpSp>
          <p:nvGrpSpPr>
            <p:cNvPr id="22" name="Group 5"/>
            <p:cNvGrpSpPr>
              <a:grpSpLocks/>
            </p:cNvGrpSpPr>
            <p:nvPr/>
          </p:nvGrpSpPr>
          <p:grpSpPr bwMode="auto">
            <a:xfrm>
              <a:off x="1555751" y="762000"/>
              <a:ext cx="9083675" cy="5791200"/>
              <a:chOff x="31750" y="990600"/>
              <a:chExt cx="9083675" cy="5791200"/>
            </a:xfrm>
          </p:grpSpPr>
          <p:sp>
            <p:nvSpPr>
              <p:cNvPr id="23" name="Rectangle 22"/>
              <p:cNvSpPr>
                <a:spLocks noChangeArrowheads="1"/>
              </p:cNvSpPr>
              <p:nvPr/>
            </p:nvSpPr>
            <p:spPr bwMode="auto">
              <a:xfrm>
                <a:off x="31750" y="992600"/>
                <a:ext cx="9083675" cy="5789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66440" eaLnBrk="1" fontAlgn="auto" hangingPunct="1">
                  <a:spcBef>
                    <a:spcPct val="0"/>
                  </a:spcBef>
                  <a:spcAft>
                    <a:spcPct val="0"/>
                  </a:spcAft>
                  <a:buClrTx/>
                  <a:buSzTx/>
                  <a:buNone/>
                </a:pPr>
                <a:endParaRPr lang="en-US" altLang="en-US" sz="1700" b="0">
                  <a:solidFill>
                    <a:srgbClr val="000000"/>
                  </a:solidFill>
                  <a:latin typeface="Calibri"/>
                  <a:cs typeface="+mn-cs"/>
                </a:endParaRPr>
              </a:p>
            </p:txBody>
          </p:sp>
          <p:cxnSp>
            <p:nvCxnSpPr>
              <p:cNvPr id="24" name="Straight Connector 23"/>
              <p:cNvCxnSpPr/>
              <p:nvPr/>
            </p:nvCxnSpPr>
            <p:spPr>
              <a:xfrm>
                <a:off x="57150" y="3846513"/>
                <a:ext cx="447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40250" y="3846513"/>
                <a:ext cx="455612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990600"/>
                <a:ext cx="1588" cy="5791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 Box 15"/>
            <p:cNvSpPr txBox="1">
              <a:spLocks noChangeArrowheads="1"/>
            </p:cNvSpPr>
            <p:nvPr/>
          </p:nvSpPr>
          <p:spPr bwMode="auto">
            <a:xfrm>
              <a:off x="8305800" y="6488114"/>
              <a:ext cx="2362200" cy="4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66440" fontAlgn="auto">
                <a:spcBef>
                  <a:spcPct val="50000"/>
                </a:spcBef>
                <a:spcAft>
                  <a:spcPct val="0"/>
                </a:spcAft>
                <a:buClrTx/>
                <a:buSzTx/>
                <a:buNone/>
              </a:pPr>
              <a:r>
                <a:rPr lang="en-US" altLang="en-US" sz="1900" b="0" dirty="0">
                  <a:solidFill>
                    <a:srgbClr val="000000"/>
                  </a:solidFill>
                  <a:latin typeface="Calibri"/>
                  <a:cs typeface="+mn-cs"/>
                </a:rPr>
                <a:t> </a:t>
              </a:r>
            </a:p>
          </p:txBody>
        </p:sp>
        <p:sp>
          <p:nvSpPr>
            <p:cNvPr id="28" name="Text Box 18"/>
            <p:cNvSpPr txBox="1">
              <a:spLocks noChangeArrowheads="1"/>
            </p:cNvSpPr>
            <p:nvPr/>
          </p:nvSpPr>
          <p:spPr bwMode="auto">
            <a:xfrm>
              <a:off x="6806602" y="3617913"/>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66440" eaLnBrk="1" fontAlgn="auto" hangingPunct="1">
                <a:spcBef>
                  <a:spcPct val="50000"/>
                </a:spcBef>
                <a:spcAft>
                  <a:spcPct val="0"/>
                </a:spcAft>
                <a:buClrTx/>
                <a:buSzTx/>
                <a:buNone/>
              </a:pPr>
              <a:r>
                <a:rPr lang="en-US" altLang="en-US" sz="1700" dirty="0">
                  <a:solidFill>
                    <a:srgbClr val="000000"/>
                  </a:solidFill>
                  <a:latin typeface="Calibri"/>
                  <a:cs typeface="+mn-cs"/>
                </a:rPr>
                <a:t>Events</a:t>
              </a:r>
            </a:p>
          </p:txBody>
        </p:sp>
        <p:sp>
          <p:nvSpPr>
            <p:cNvPr id="29" name="Text Box 18"/>
            <p:cNvSpPr txBox="1">
              <a:spLocks noChangeArrowheads="1"/>
            </p:cNvSpPr>
            <p:nvPr/>
          </p:nvSpPr>
          <p:spPr bwMode="auto">
            <a:xfrm>
              <a:off x="2247900" y="766764"/>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66440" eaLnBrk="1" fontAlgn="auto" hangingPunct="1">
                <a:spcBef>
                  <a:spcPct val="50000"/>
                </a:spcBef>
                <a:spcAft>
                  <a:spcPct val="0"/>
                </a:spcAft>
                <a:buClrTx/>
                <a:buSzTx/>
                <a:buNone/>
              </a:pPr>
              <a:r>
                <a:rPr lang="en-US" altLang="en-US" sz="1700" dirty="0">
                  <a:solidFill>
                    <a:srgbClr val="000000"/>
                  </a:solidFill>
                  <a:latin typeface="Calibri"/>
                  <a:cs typeface="+mn-cs"/>
                </a:rPr>
                <a:t>United States Congress</a:t>
              </a:r>
            </a:p>
          </p:txBody>
        </p:sp>
        <p:sp>
          <p:nvSpPr>
            <p:cNvPr id="30" name="Text Box 18"/>
            <p:cNvSpPr txBox="1">
              <a:spLocks noChangeArrowheads="1"/>
            </p:cNvSpPr>
            <p:nvPr/>
          </p:nvSpPr>
          <p:spPr bwMode="auto">
            <a:xfrm>
              <a:off x="6816724" y="762000"/>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66440" eaLnBrk="1" fontAlgn="auto" hangingPunct="1">
                <a:spcBef>
                  <a:spcPct val="50000"/>
                </a:spcBef>
                <a:spcAft>
                  <a:spcPct val="0"/>
                </a:spcAft>
                <a:buClrTx/>
                <a:buSzTx/>
                <a:buNone/>
              </a:pPr>
              <a:r>
                <a:rPr lang="en-US" altLang="en-US" sz="1700" dirty="0">
                  <a:solidFill>
                    <a:srgbClr val="000000"/>
                  </a:solidFill>
                  <a:latin typeface="Calibri"/>
                  <a:cs typeface="+mn-cs"/>
                </a:rPr>
                <a:t>Pennsylvania General Assembly</a:t>
              </a:r>
            </a:p>
          </p:txBody>
        </p:sp>
        <p:sp>
          <p:nvSpPr>
            <p:cNvPr id="31" name="Text Box 18"/>
            <p:cNvSpPr txBox="1">
              <a:spLocks noChangeArrowheads="1"/>
            </p:cNvSpPr>
            <p:nvPr/>
          </p:nvSpPr>
          <p:spPr bwMode="auto">
            <a:xfrm>
              <a:off x="2237038" y="3617913"/>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66440" eaLnBrk="1" fontAlgn="auto" hangingPunct="1">
                <a:spcBef>
                  <a:spcPct val="50000"/>
                </a:spcBef>
                <a:spcAft>
                  <a:spcPct val="0"/>
                </a:spcAft>
                <a:buClrTx/>
                <a:buSzTx/>
                <a:buNone/>
              </a:pPr>
              <a:r>
                <a:rPr lang="en-US" altLang="en-US" sz="1700" dirty="0">
                  <a:solidFill>
                    <a:srgbClr val="000000"/>
                  </a:solidFill>
                  <a:latin typeface="Calibri"/>
                  <a:cs typeface="+mn-cs"/>
                </a:rPr>
                <a:t>Policy/Planning</a:t>
              </a:r>
            </a:p>
          </p:txBody>
        </p:sp>
        <p:sp>
          <p:nvSpPr>
            <p:cNvPr id="32" name="TextBox 1"/>
            <p:cNvSpPr txBox="1">
              <a:spLocks noChangeArrowheads="1"/>
            </p:cNvSpPr>
            <p:nvPr/>
          </p:nvSpPr>
          <p:spPr bwMode="auto">
            <a:xfrm>
              <a:off x="6193233" y="1219201"/>
              <a:ext cx="4427142" cy="2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96644" defTabSz="966440" eaLnBrk="1" fontAlgn="auto" hangingPunct="1">
                <a:spcBef>
                  <a:spcPct val="0"/>
                </a:spcBef>
                <a:spcAft>
                  <a:spcPct val="0"/>
                </a:spcAft>
                <a:buClrTx/>
                <a:buSzTx/>
                <a:buFont typeface="Arial" panose="020B0604020202020204" pitchFamily="34" charset="0"/>
                <a:buChar char="•"/>
              </a:pPr>
              <a:r>
                <a:rPr lang="en-US" altLang="en-US" sz="1300" b="0" dirty="0">
                  <a:solidFill>
                    <a:prstClr val="black"/>
                  </a:solidFill>
                  <a:latin typeface="Calibri"/>
                  <a:cs typeface="+mn-cs"/>
                </a:rPr>
                <a:t>Feb. 8 - House/Senate next session day</a:t>
              </a:r>
            </a:p>
            <a:p>
              <a:pPr indent="-96644" defTabSz="966440" eaLnBrk="1" fontAlgn="auto" hangingPunct="1">
                <a:spcBef>
                  <a:spcPct val="0"/>
                </a:spcBef>
                <a:spcAft>
                  <a:spcPct val="0"/>
                </a:spcAft>
                <a:buClrTx/>
                <a:buSzTx/>
                <a:buFont typeface="Arial" panose="020B0604020202020204" pitchFamily="34" charset="0"/>
                <a:buChar char="•"/>
              </a:pPr>
              <a:r>
                <a:rPr lang="en-US" altLang="en-US" sz="1300" b="0" dirty="0">
                  <a:solidFill>
                    <a:prstClr val="black"/>
                  </a:solidFill>
                  <a:latin typeface="Calibri"/>
                  <a:cs typeface="+mn-cs"/>
                </a:rPr>
                <a:t>S.R. 254 (</a:t>
              </a:r>
              <a:r>
                <a:rPr lang="en-US" altLang="en-US" sz="1300" b="0" dirty="0" err="1">
                  <a:solidFill>
                    <a:prstClr val="black"/>
                  </a:solidFill>
                  <a:latin typeface="Calibri"/>
                  <a:cs typeface="+mn-cs"/>
                </a:rPr>
                <a:t>Vulakovich</a:t>
              </a:r>
              <a:r>
                <a:rPr lang="en-US" altLang="en-US" sz="1300" b="0" dirty="0">
                  <a:solidFill>
                    <a:prstClr val="black"/>
                  </a:solidFill>
                  <a:latin typeface="Calibri"/>
                  <a:cs typeface="+mn-cs"/>
                </a:rPr>
                <a:t>) - Urges the US Congress to pass H.R. 2894, the "Caregivers Access and Responsible Expansion for All Veterans Act" or the "CARE for All Veterans Act." - Adopted</a:t>
              </a:r>
            </a:p>
            <a:p>
              <a:pPr indent="-96644" defTabSz="966440" eaLnBrk="1" fontAlgn="auto" hangingPunct="1">
                <a:spcBef>
                  <a:spcPct val="0"/>
                </a:spcBef>
                <a:spcAft>
                  <a:spcPct val="0"/>
                </a:spcAft>
                <a:buClrTx/>
                <a:buSzTx/>
                <a:buFont typeface="Arial" panose="020B0604020202020204" pitchFamily="34" charset="0"/>
                <a:buChar char="•"/>
              </a:pPr>
              <a:endParaRPr lang="en-US" altLang="en-US" sz="1300" dirty="0">
                <a:solidFill>
                  <a:prstClr val="black"/>
                </a:solidFill>
                <a:latin typeface="Calibri"/>
                <a:cs typeface="+mn-cs"/>
              </a:endParaRPr>
            </a:p>
            <a:p>
              <a:pPr indent="-96644" defTabSz="966440" eaLnBrk="1" fontAlgn="auto" hangingPunct="1">
                <a:spcBef>
                  <a:spcPct val="0"/>
                </a:spcBef>
                <a:spcAft>
                  <a:spcPct val="0"/>
                </a:spcAft>
                <a:buClrTx/>
                <a:buSzTx/>
                <a:buFont typeface="Arial" panose="020B0604020202020204" pitchFamily="34" charset="0"/>
                <a:buChar char="•"/>
              </a:pPr>
              <a:endParaRPr lang="en-US" altLang="en-US" sz="1300" b="0" dirty="0">
                <a:solidFill>
                  <a:prstClr val="black"/>
                </a:solidFill>
                <a:latin typeface="Calibri"/>
                <a:cs typeface="+mn-cs"/>
              </a:endParaRPr>
            </a:p>
            <a:p>
              <a:pPr indent="-96644" defTabSz="966440" eaLnBrk="1" fontAlgn="auto" hangingPunct="1">
                <a:spcBef>
                  <a:spcPct val="0"/>
                </a:spcBef>
                <a:spcAft>
                  <a:spcPct val="0"/>
                </a:spcAft>
                <a:buClrTx/>
                <a:buSzTx/>
                <a:buFont typeface="Arial" panose="020B0604020202020204" pitchFamily="34" charset="0"/>
                <a:buChar char="•"/>
              </a:pPr>
              <a:endParaRPr lang="en-US" altLang="en-US" sz="1300" dirty="0">
                <a:solidFill>
                  <a:prstClr val="black"/>
                </a:solidFill>
                <a:latin typeface="Calibri"/>
                <a:cs typeface="+mn-cs"/>
              </a:endParaRPr>
            </a:p>
          </p:txBody>
        </p:sp>
        <p:sp>
          <p:nvSpPr>
            <p:cNvPr id="33" name="TextBox 2"/>
            <p:cNvSpPr txBox="1">
              <a:spLocks noChangeArrowheads="1"/>
            </p:cNvSpPr>
            <p:nvPr/>
          </p:nvSpPr>
          <p:spPr bwMode="auto">
            <a:xfrm>
              <a:off x="1581151" y="1196950"/>
              <a:ext cx="4324350" cy="13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5000"/>
                </a:spcBef>
                <a:spcAft>
                  <a:spcPct val="25000"/>
                </a:spcAft>
                <a:buClr>
                  <a:srgbClr val="500093"/>
                </a:buClr>
                <a:buSzPct val="75000"/>
                <a:buFont typeface="ZapfDingbats BT"/>
                <a:buChar char="à"/>
                <a:defRPr sz="2400" b="1">
                  <a:solidFill>
                    <a:schemeClr val="tx1"/>
                  </a:solidFill>
                  <a:latin typeface="Arial" pitchFamily="34" charset="0"/>
                </a:defRPr>
              </a:lvl1pPr>
              <a:lvl2pPr marL="628650" indent="-171450" eaLnBrk="0" hangingPunct="0">
                <a:spcBef>
                  <a:spcPct val="25000"/>
                </a:spcBef>
                <a:spcAft>
                  <a:spcPct val="25000"/>
                </a:spcAft>
                <a:buClr>
                  <a:srgbClr val="500093"/>
                </a:buClr>
                <a:buChar char="–"/>
                <a:defRPr sz="2000" b="1">
                  <a:solidFill>
                    <a:schemeClr val="tx1"/>
                  </a:solidFill>
                  <a:latin typeface="Arial"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itchFamily="34" charset="0"/>
                </a:defRPr>
              </a:lvl3pPr>
              <a:lvl4pPr marL="1600200" indent="-228600" eaLnBrk="0" hangingPunct="0">
                <a:spcBef>
                  <a:spcPct val="25000"/>
                </a:spcBef>
                <a:spcAft>
                  <a:spcPct val="25000"/>
                </a:spcAft>
                <a:buChar char="–"/>
                <a:defRPr sz="1400" b="1">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66440" eaLnBrk="1" fontAlgn="auto" hangingPunct="1">
                <a:spcBef>
                  <a:spcPct val="0"/>
                </a:spcBef>
                <a:spcAft>
                  <a:spcPct val="0"/>
                </a:spcAft>
                <a:buClrTx/>
                <a:buSzTx/>
                <a:buFont typeface="Arial" pitchFamily="34" charset="0"/>
                <a:buChar char="•"/>
                <a:defRPr/>
              </a:pPr>
              <a:r>
                <a:rPr lang="en-US" altLang="en-US" sz="1300" b="0" dirty="0">
                  <a:solidFill>
                    <a:prstClr val="black"/>
                  </a:solidFill>
                  <a:latin typeface="Calibri"/>
                  <a:cs typeface="+mn-cs"/>
                </a:rPr>
                <a:t>House/Senate in session</a:t>
              </a:r>
            </a:p>
            <a:p>
              <a:pPr defTabSz="966440" eaLnBrk="1" fontAlgn="auto" hangingPunct="1">
                <a:spcBef>
                  <a:spcPct val="0"/>
                </a:spcBef>
                <a:spcAft>
                  <a:spcPct val="0"/>
                </a:spcAft>
                <a:buClrTx/>
                <a:buSzTx/>
                <a:buFont typeface="Arial" pitchFamily="34" charset="0"/>
                <a:buChar char="•"/>
                <a:defRPr/>
              </a:pPr>
              <a:r>
                <a:rPr lang="en-US" sz="1300" b="0" dirty="0">
                  <a:solidFill>
                    <a:prstClr val="black"/>
                  </a:solidFill>
                  <a:latin typeface="Calibri"/>
                  <a:cs typeface="+mn-cs"/>
                </a:rPr>
                <a:t>National Commission on the Future of the Army has released its findings.</a:t>
              </a:r>
            </a:p>
            <a:p>
              <a:pPr defTabSz="966440" eaLnBrk="1" fontAlgn="auto" hangingPunct="1">
                <a:spcBef>
                  <a:spcPct val="0"/>
                </a:spcBef>
                <a:spcAft>
                  <a:spcPct val="0"/>
                </a:spcAft>
                <a:buClrTx/>
                <a:buSzTx/>
                <a:buFont typeface="Arial" pitchFamily="34" charset="0"/>
                <a:buChar char="•"/>
                <a:defRPr/>
              </a:pPr>
              <a:r>
                <a:rPr lang="en-US" sz="1300" b="0" dirty="0">
                  <a:solidFill>
                    <a:prstClr val="black"/>
                  </a:solidFill>
                  <a:latin typeface="Calibri"/>
                  <a:cs typeface="+mn-cs"/>
                </a:rPr>
                <a:t>Patrick J. Murphy – Acting Secretary of the Army </a:t>
              </a:r>
            </a:p>
            <a:p>
              <a:pPr marL="483219" lvl="1" indent="0" defTabSz="966440" eaLnBrk="1" fontAlgn="auto" hangingPunct="1">
                <a:spcBef>
                  <a:spcPct val="0"/>
                </a:spcBef>
                <a:spcAft>
                  <a:spcPct val="0"/>
                </a:spcAft>
                <a:buClrTx/>
                <a:buNone/>
                <a:defRPr/>
              </a:pPr>
              <a:endParaRPr lang="en-US" sz="800" b="0" dirty="0">
                <a:solidFill>
                  <a:prstClr val="black"/>
                </a:solidFill>
                <a:latin typeface="Calibri"/>
                <a:cs typeface="+mn-cs"/>
              </a:endParaRPr>
            </a:p>
            <a:p>
              <a:pPr marL="483219" lvl="1" indent="0" defTabSz="966440" eaLnBrk="1" fontAlgn="auto" hangingPunct="1">
                <a:spcBef>
                  <a:spcPct val="0"/>
                </a:spcBef>
                <a:spcAft>
                  <a:spcPct val="0"/>
                </a:spcAft>
                <a:buClrTx/>
                <a:buNone/>
                <a:defRPr/>
              </a:pPr>
              <a:endParaRPr lang="en-US" sz="800" b="0" dirty="0">
                <a:solidFill>
                  <a:prstClr val="black"/>
                </a:solidFill>
                <a:latin typeface="Calibri"/>
                <a:cs typeface="+mn-cs"/>
              </a:endParaRPr>
            </a:p>
          </p:txBody>
        </p:sp>
        <p:sp>
          <p:nvSpPr>
            <p:cNvPr id="34" name="TextBox 3"/>
            <p:cNvSpPr txBox="1">
              <a:spLocks noChangeArrowheads="1"/>
            </p:cNvSpPr>
            <p:nvPr/>
          </p:nvSpPr>
          <p:spPr bwMode="auto">
            <a:xfrm>
              <a:off x="6101209" y="4087556"/>
              <a:ext cx="4524374" cy="3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83219" indent="-181208" defTabSz="966440" eaLnBrk="1" fontAlgn="auto" hangingPunct="1">
                <a:spcBef>
                  <a:spcPts val="0"/>
                </a:spcBef>
                <a:spcAft>
                  <a:spcPts val="0"/>
                </a:spcAft>
                <a:buFont typeface="Arial" panose="020B0604020202020204" pitchFamily="34" charset="0"/>
                <a:buChar char="•"/>
              </a:pPr>
              <a:endParaRPr lang="en-US" altLang="en-US" sz="1300" b="1" dirty="0">
                <a:solidFill>
                  <a:prstClr val="black"/>
                </a:solidFill>
                <a:latin typeface="Calibri"/>
              </a:endParaRPr>
            </a:p>
          </p:txBody>
        </p:sp>
      </p:grpSp>
      <p:sp>
        <p:nvSpPr>
          <p:cNvPr id="36" name="TextBox 1"/>
          <p:cNvSpPr txBox="1">
            <a:spLocks noChangeArrowheads="1"/>
          </p:cNvSpPr>
          <p:nvPr/>
        </p:nvSpPr>
        <p:spPr bwMode="auto">
          <a:xfrm>
            <a:off x="504466" y="4067654"/>
            <a:ext cx="4249887" cy="89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4" tIns="48322" rIns="96644" bIns="48322">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66440" fontAlgn="auto">
              <a:spcBef>
                <a:spcPts val="0"/>
              </a:spcBef>
              <a:spcAft>
                <a:spcPts val="0"/>
              </a:spcAft>
              <a:buFont typeface="Arial" panose="020B0604020202020204" pitchFamily="34" charset="0"/>
              <a:buChar char="•"/>
            </a:pPr>
            <a:r>
              <a:rPr lang="en-US" sz="1300" dirty="0">
                <a:solidFill>
                  <a:prstClr val="black"/>
                </a:solidFill>
                <a:latin typeface="Calibri"/>
              </a:rPr>
              <a:t>Executive order on the Governor’s Advisory Council for Veterans Services (GAC-VS) to be issued in the near future.</a:t>
            </a:r>
          </a:p>
          <a:p>
            <a:pPr defTabSz="966440" fontAlgn="auto">
              <a:spcBef>
                <a:spcPts val="0"/>
              </a:spcBef>
              <a:spcAft>
                <a:spcPts val="0"/>
              </a:spcAft>
              <a:buFont typeface="Arial" panose="020B0604020202020204" pitchFamily="34" charset="0"/>
              <a:buChar char="•"/>
            </a:pPr>
            <a:endParaRPr lang="en-US" sz="1300" b="1" dirty="0">
              <a:solidFill>
                <a:prstClr val="black"/>
              </a:solidFill>
              <a:latin typeface="Calibri"/>
            </a:endParaRPr>
          </a:p>
        </p:txBody>
      </p:sp>
      <p:sp>
        <p:nvSpPr>
          <p:cNvPr id="2" name="Rectangle 1"/>
          <p:cNvSpPr/>
          <p:nvPr/>
        </p:nvSpPr>
        <p:spPr>
          <a:xfrm>
            <a:off x="5280663" y="4239886"/>
            <a:ext cx="3080359" cy="297661"/>
          </a:xfrm>
          <a:prstGeom prst="rect">
            <a:avLst/>
          </a:prstGeom>
        </p:spPr>
        <p:txBody>
          <a:bodyPr wrap="none" lIns="96644" tIns="48322" rIns="96644" bIns="48322">
            <a:spAutoFit/>
          </a:bodyPr>
          <a:lstStyle/>
          <a:p>
            <a:pPr indent="-96644" defTabSz="966440" fontAlgn="auto">
              <a:buFont typeface="Arial" panose="020B0604020202020204" pitchFamily="34" charset="0"/>
              <a:buChar char="•"/>
            </a:pPr>
            <a:r>
              <a:rPr lang="en-US" altLang="en-US" sz="1300" dirty="0">
                <a:solidFill>
                  <a:prstClr val="black"/>
                </a:solidFill>
                <a:latin typeface="Calibri"/>
                <a:cs typeface="+mn-cs"/>
              </a:rPr>
              <a:t>Feb. 9 - Governor Wolf’s Budget Address </a:t>
            </a:r>
          </a:p>
        </p:txBody>
      </p:sp>
    </p:spTree>
    <p:extLst>
      <p:ext uri="{BB962C8B-B14F-4D97-AF65-F5344CB8AC3E}">
        <p14:creationId xmlns:p14="http://schemas.microsoft.com/office/powerpoint/2010/main" val="536254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16"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0" y="6766111"/>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62" tIns="51081" rIns="102162" bIns="51081" anchor="ctr"/>
          <a:lstStyle/>
          <a:p>
            <a:r>
              <a:rPr lang="en-US" sz="1400" dirty="0">
                <a:solidFill>
                  <a:schemeClr val="bg1"/>
                </a:solidFill>
                <a:latin typeface="Verdana" pitchFamily="34" charset="0"/>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62" tIns="51081" rIns="102162" bIns="51081" anchor="ctr"/>
          <a:lstStyle/>
          <a:p>
            <a:pPr algn="r"/>
            <a:r>
              <a:rPr lang="en-US" sz="1400" dirty="0">
                <a:solidFill>
                  <a:schemeClr val="bg1"/>
                </a:solidFill>
                <a:latin typeface="Verdana" pitchFamily="34" charset="0"/>
              </a:rPr>
              <a:t>  &gt; community &gt; commonwealth </a:t>
            </a:r>
          </a:p>
        </p:txBody>
      </p:sp>
      <p:sp>
        <p:nvSpPr>
          <p:cNvPr id="8" name="Rectangle 5"/>
          <p:cNvSpPr txBox="1">
            <a:spLocks noChangeArrowheads="1"/>
          </p:cNvSpPr>
          <p:nvPr/>
        </p:nvSpPr>
        <p:spPr>
          <a:xfrm>
            <a:off x="504063" y="520192"/>
            <a:ext cx="6300788" cy="455168"/>
          </a:xfrm>
          <a:prstGeom prst="rect">
            <a:avLst/>
          </a:prstGeom>
          <a:noFill/>
        </p:spPr>
        <p:txBody>
          <a:bodyPr vert="horz" lIns="102162" tIns="51081" rIns="102162" bIns="5108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BUREAU OF VETERANS’ HOMES</a:t>
            </a:r>
          </a:p>
        </p:txBody>
      </p:sp>
      <p:sp>
        <p:nvSpPr>
          <p:cNvPr id="9" name="Text Box 15"/>
          <p:cNvSpPr txBox="1">
            <a:spLocks noChangeArrowheads="1"/>
          </p:cNvSpPr>
          <p:nvPr/>
        </p:nvSpPr>
        <p:spPr bwMode="auto">
          <a:xfrm>
            <a:off x="420052" y="6763277"/>
            <a:ext cx="1932242" cy="383164"/>
          </a:xfrm>
          <a:prstGeom prst="rect">
            <a:avLst/>
          </a:prstGeom>
          <a:noFill/>
          <a:ln w="9525">
            <a:noFill/>
            <a:miter lim="800000"/>
            <a:headEnd/>
            <a:tailEnd/>
          </a:ln>
        </p:spPr>
        <p:txBody>
          <a:bodyPr lIns="102162" tIns="51081" rIns="102162" bIns="51081"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JAN 16</a:t>
            </a:r>
          </a:p>
        </p:txBody>
      </p:sp>
      <p:sp>
        <p:nvSpPr>
          <p:cNvPr id="10" name="TextBox 9"/>
          <p:cNvSpPr txBox="1"/>
          <p:nvPr/>
        </p:nvSpPr>
        <p:spPr>
          <a:xfrm>
            <a:off x="240030" y="1182740"/>
            <a:ext cx="9241155" cy="492443"/>
          </a:xfrm>
          <a:prstGeom prst="rect">
            <a:avLst/>
          </a:prstGeom>
          <a:noFill/>
        </p:spPr>
        <p:txBody>
          <a:bodyPr wrap="square" lIns="96644" tIns="48322" rIns="96644" bIns="48322" rtlCol="0">
            <a:spAutoFit/>
          </a:bodyPr>
          <a:lstStyle/>
          <a:p>
            <a:pPr algn="ctr"/>
            <a:r>
              <a:rPr lang="en-US" sz="2500" b="1" dirty="0"/>
              <a:t>Veterans’ Homes Update </a:t>
            </a:r>
          </a:p>
        </p:txBody>
      </p:sp>
      <p:sp>
        <p:nvSpPr>
          <p:cNvPr id="11" name="Rectangle 10"/>
          <p:cNvSpPr/>
          <p:nvPr/>
        </p:nvSpPr>
        <p:spPr>
          <a:xfrm>
            <a:off x="160020" y="1706881"/>
            <a:ext cx="9321165" cy="5154223"/>
          </a:xfrm>
          <a:prstGeom prst="rect">
            <a:avLst/>
          </a:prstGeom>
        </p:spPr>
        <p:txBody>
          <a:bodyPr wrap="square" lIns="96644" tIns="48322" rIns="96644" bIns="48322">
            <a:spAutoFit/>
          </a:bodyPr>
          <a:lstStyle/>
          <a:p>
            <a:pPr algn="ctr"/>
            <a:r>
              <a:rPr lang="en-US" sz="2100" b="1" dirty="0"/>
              <a:t>Licensure Update Gino J. Merli Veterans’ Center (GMVC) -  Scranton PA</a:t>
            </a:r>
          </a:p>
          <a:p>
            <a:endParaRPr lang="en-US" dirty="0" smtClean="0"/>
          </a:p>
          <a:p>
            <a:r>
              <a:rPr lang="en-US" dirty="0" smtClean="0"/>
              <a:t>GMVC remains on Provisional Licensure and is currently in compliance with all Department of Health (DOH) Regulations.  The facility is awaiting another annual unannounced survey from DOH to verify compliance and then remove the provisional license.  This survey will take place before June 20, 2016.  </a:t>
            </a:r>
          </a:p>
          <a:p>
            <a:r>
              <a:rPr lang="en-US" dirty="0" smtClean="0"/>
              <a:t>As part of the DOH recommendations a consulting company “LW Consulting” has been assigned by DOH to assist GMVC through obtaining regulatory compliance.  </a:t>
            </a:r>
          </a:p>
          <a:p>
            <a:endParaRPr lang="en-US" dirty="0"/>
          </a:p>
          <a:p>
            <a:r>
              <a:rPr lang="en-US" dirty="0" smtClean="0"/>
              <a:t>GMVC has made additional changes to the management team through retirements and terminations during the past several months.  The new Commandant Mr. Vito Ruggiero has identified the hiring of a new Deputy Commandant and Director of Nursing both coming from the private sector with many years of experience in the skilled nursing arena.  Start date for these new staff is mid February.   GMVC is also contracting out for a Quality Assurance Nurse at this time while the process continues to hire a full time employee.  These are the remaining key management positons that need to be filled for the home.   </a:t>
            </a:r>
            <a:endParaRPr lang="en-US" dirty="0"/>
          </a:p>
        </p:txBody>
      </p:sp>
    </p:spTree>
    <p:extLst>
      <p:ext uri="{BB962C8B-B14F-4D97-AF65-F5344CB8AC3E}">
        <p14:creationId xmlns:p14="http://schemas.microsoft.com/office/powerpoint/2010/main" val="198896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19"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3" y="6702889"/>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6"/>
            <a:ext cx="1344168" cy="433493"/>
          </a:xfrm>
          <a:prstGeom prst="rect">
            <a:avLst/>
          </a:prstGeom>
          <a:noFill/>
          <a:ln w="9525">
            <a:noFill/>
            <a:miter lim="800000"/>
            <a:headEnd/>
            <a:tailEnd/>
          </a:ln>
        </p:spPr>
        <p:txBody>
          <a:bodyPr lIns="102162" tIns="51081" rIns="102162" bIns="51081" anchor="ctr"/>
          <a:lstStyle/>
          <a:p>
            <a:r>
              <a:rPr lang="en-US" sz="1400" dirty="0">
                <a:solidFill>
                  <a:schemeClr val="bg1"/>
                </a:solidFill>
                <a:latin typeface="Verdana" pitchFamily="34" charset="0"/>
              </a:rPr>
              <a:t>&gt; country</a:t>
            </a:r>
          </a:p>
        </p:txBody>
      </p:sp>
      <p:sp>
        <p:nvSpPr>
          <p:cNvPr id="7" name="Rectangle 10"/>
          <p:cNvSpPr>
            <a:spLocks noChangeArrowheads="1"/>
          </p:cNvSpPr>
          <p:nvPr/>
        </p:nvSpPr>
        <p:spPr bwMode="auto">
          <a:xfrm>
            <a:off x="3944493" y="6699276"/>
            <a:ext cx="4368546" cy="433493"/>
          </a:xfrm>
          <a:prstGeom prst="rect">
            <a:avLst/>
          </a:prstGeom>
          <a:noFill/>
          <a:ln w="9525">
            <a:noFill/>
            <a:miter lim="800000"/>
            <a:headEnd/>
            <a:tailEnd/>
          </a:ln>
        </p:spPr>
        <p:txBody>
          <a:bodyPr lIns="102162" tIns="51081" rIns="102162" bIns="51081" anchor="ctr"/>
          <a:lstStyle/>
          <a:p>
            <a:pPr algn="r"/>
            <a:r>
              <a:rPr lang="en-US" sz="1400" dirty="0">
                <a:solidFill>
                  <a:schemeClr val="bg1"/>
                </a:solidFill>
                <a:latin typeface="Verdana" pitchFamily="34" charset="0"/>
              </a:rPr>
              <a:t>  &gt; community &gt; commonwealth </a:t>
            </a:r>
          </a:p>
        </p:txBody>
      </p:sp>
      <p:sp>
        <p:nvSpPr>
          <p:cNvPr id="8" name="Rectangle 5"/>
          <p:cNvSpPr txBox="1">
            <a:spLocks noChangeArrowheads="1"/>
          </p:cNvSpPr>
          <p:nvPr/>
        </p:nvSpPr>
        <p:spPr>
          <a:xfrm>
            <a:off x="528066" y="456970"/>
            <a:ext cx="6300788" cy="455168"/>
          </a:xfrm>
          <a:prstGeom prst="rect">
            <a:avLst/>
          </a:prstGeom>
          <a:noFill/>
        </p:spPr>
        <p:txBody>
          <a:bodyPr vert="horz" lIns="102162" tIns="51081" rIns="102162" bIns="5108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BUREAU OF VETERANS’ HOMES</a:t>
            </a:r>
          </a:p>
        </p:txBody>
      </p:sp>
      <p:sp>
        <p:nvSpPr>
          <p:cNvPr id="9" name="Text Box 15"/>
          <p:cNvSpPr txBox="1">
            <a:spLocks noChangeArrowheads="1"/>
          </p:cNvSpPr>
          <p:nvPr/>
        </p:nvSpPr>
        <p:spPr bwMode="auto">
          <a:xfrm>
            <a:off x="444055" y="6700054"/>
            <a:ext cx="1932242" cy="383164"/>
          </a:xfrm>
          <a:prstGeom prst="rect">
            <a:avLst/>
          </a:prstGeom>
          <a:noFill/>
          <a:ln w="9525">
            <a:noFill/>
            <a:miter lim="800000"/>
            <a:headEnd/>
            <a:tailEnd/>
          </a:ln>
        </p:spPr>
        <p:txBody>
          <a:bodyPr lIns="102162" tIns="51081" rIns="102162" bIns="51081"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JAN 16</a:t>
            </a:r>
          </a:p>
        </p:txBody>
      </p:sp>
      <p:graphicFrame>
        <p:nvGraphicFramePr>
          <p:cNvPr id="10" name="Table 9"/>
          <p:cNvGraphicFramePr>
            <a:graphicFrameLocks noGrp="1"/>
          </p:cNvGraphicFramePr>
          <p:nvPr>
            <p:extLst>
              <p:ext uri="{D42A27DB-BD31-4B8C-83A1-F6EECF244321}">
                <p14:modId xmlns:p14="http://schemas.microsoft.com/office/powerpoint/2010/main" val="2562168994"/>
              </p:ext>
            </p:extLst>
          </p:nvPr>
        </p:nvGraphicFramePr>
        <p:xfrm>
          <a:off x="504063" y="1723814"/>
          <a:ext cx="8482727" cy="4697306"/>
        </p:xfrm>
        <a:graphic>
          <a:graphicData uri="http://schemas.openxmlformats.org/drawingml/2006/table">
            <a:tbl>
              <a:tblPr firstRow="1" bandRow="1">
                <a:tableStyleId>{073A0DAA-6AF3-43AB-8588-CEC1D06C72B9}</a:tableStyleId>
              </a:tblPr>
              <a:tblGrid>
                <a:gridCol w="1121807"/>
                <a:gridCol w="7360920"/>
              </a:tblGrid>
              <a:tr h="403359">
                <a:tc>
                  <a:txBody>
                    <a:bodyPr/>
                    <a:lstStyle/>
                    <a:p>
                      <a:pPr algn="ctr"/>
                      <a:r>
                        <a:rPr lang="en-US" sz="1900" b="1" dirty="0" smtClean="0"/>
                        <a:t>Facility</a:t>
                      </a:r>
                      <a:endParaRPr lang="en-US" sz="1900" b="1" dirty="0"/>
                    </a:p>
                  </a:txBody>
                  <a:tcPr marL="96012" marR="96012" marT="48762" marB="48762"/>
                </a:tc>
                <a:tc>
                  <a:txBody>
                    <a:bodyPr/>
                    <a:lstStyle/>
                    <a:p>
                      <a:pPr algn="ctr"/>
                      <a:r>
                        <a:rPr lang="en-US" sz="1900" b="1" dirty="0" smtClean="0"/>
                        <a:t>Construction Project</a:t>
                      </a:r>
                      <a:endParaRPr lang="en-US" sz="1900" b="1" dirty="0"/>
                    </a:p>
                  </a:txBody>
                  <a:tcPr marL="96012" marR="96012" marT="48762" marB="48762"/>
                </a:tc>
              </a:tr>
              <a:tr h="798907">
                <a:tc>
                  <a:txBody>
                    <a:bodyPr/>
                    <a:lstStyle/>
                    <a:p>
                      <a:r>
                        <a:rPr lang="en-US" sz="1900" dirty="0" smtClean="0"/>
                        <a:t>PSSH</a:t>
                      </a:r>
                      <a:endParaRPr lang="en-US" sz="1900" dirty="0"/>
                    </a:p>
                  </a:txBody>
                  <a:tcPr marL="96012" marR="96012" marT="48762" marB="48762" anchor="ctr"/>
                </a:tc>
                <a:tc>
                  <a:txBody>
                    <a:bodyPr/>
                    <a:lstStyle/>
                    <a:p>
                      <a:r>
                        <a:rPr lang="en-US" sz="1900" b="1" dirty="0" smtClean="0"/>
                        <a:t>Roadway and parking area upgrade, </a:t>
                      </a:r>
                      <a:r>
                        <a:rPr lang="en-US" sz="1900" dirty="0" smtClean="0"/>
                        <a:t>$545,400, new</a:t>
                      </a:r>
                      <a:r>
                        <a:rPr lang="en-US" sz="1900" baseline="0" dirty="0" smtClean="0"/>
                        <a:t> parking lot and roads throughout campus, new security lighting installed</a:t>
                      </a:r>
                      <a:endParaRPr lang="en-US" sz="1900" dirty="0"/>
                    </a:p>
                  </a:txBody>
                  <a:tcPr marL="96012" marR="96012" marT="48762" marB="48762"/>
                </a:tc>
              </a:tr>
              <a:tr h="1706880">
                <a:tc>
                  <a:txBody>
                    <a:bodyPr/>
                    <a:lstStyle/>
                    <a:p>
                      <a:r>
                        <a:rPr lang="en-US" sz="1900" dirty="0" smtClean="0"/>
                        <a:t>SWVC</a:t>
                      </a:r>
                      <a:endParaRPr lang="en-US" sz="1900" dirty="0"/>
                    </a:p>
                  </a:txBody>
                  <a:tcPr marL="96012" marR="96012" marT="48762" marB="48762" anchor="ctr"/>
                </a:tc>
                <a:tc>
                  <a:txBody>
                    <a:bodyPr/>
                    <a:lstStyle/>
                    <a:p>
                      <a:r>
                        <a:rPr lang="en-US" sz="1900" b="1" dirty="0" smtClean="0"/>
                        <a:t>Parking Lot, flooring, roof, and expand dining room, </a:t>
                      </a:r>
                      <a:r>
                        <a:rPr lang="en-US" sz="1900" baseline="0" dirty="0" smtClean="0"/>
                        <a:t> $3.4M, new parking lot and roads throughout, additional dining area created for resident comfort, all flooring replaced in facility</a:t>
                      </a:r>
                    </a:p>
                    <a:p>
                      <a:r>
                        <a:rPr lang="en-US" sz="1900" b="1" baseline="0" dirty="0" smtClean="0"/>
                        <a:t>Replacement of passenger elevators and instillation of service elevator, </a:t>
                      </a:r>
                      <a:r>
                        <a:rPr lang="en-US" sz="1900" baseline="0" dirty="0" smtClean="0"/>
                        <a:t>$2.8M, service elevator was built onto existing building</a:t>
                      </a:r>
                    </a:p>
                  </a:txBody>
                  <a:tcPr marL="96012" marR="96012" marT="48762" marB="48762"/>
                </a:tc>
              </a:tr>
              <a:tr h="975347">
                <a:tc>
                  <a:txBody>
                    <a:bodyPr/>
                    <a:lstStyle/>
                    <a:p>
                      <a:r>
                        <a:rPr lang="en-US" sz="1900" dirty="0" smtClean="0"/>
                        <a:t>GMVC</a:t>
                      </a:r>
                      <a:endParaRPr lang="en-US" sz="1900" dirty="0"/>
                    </a:p>
                  </a:txBody>
                  <a:tcPr marL="96012" marR="96012" marT="48762" marB="48762" anchor="ctr"/>
                </a:tc>
                <a:tc>
                  <a:txBody>
                    <a:bodyPr/>
                    <a:lstStyle/>
                    <a:p>
                      <a:r>
                        <a:rPr lang="en-US" sz="1900" b="1" dirty="0" smtClean="0"/>
                        <a:t>Instillation</a:t>
                      </a:r>
                      <a:r>
                        <a:rPr lang="en-US" sz="1900" b="1" baseline="0" dirty="0" smtClean="0"/>
                        <a:t> of new dietary dishwasher</a:t>
                      </a:r>
                      <a:r>
                        <a:rPr lang="en-US" sz="1900" dirty="0" smtClean="0"/>
                        <a:t>, $150,543, this project</a:t>
                      </a:r>
                      <a:r>
                        <a:rPr lang="en-US" sz="1900" baseline="0" dirty="0" smtClean="0"/>
                        <a:t> included relocating electrical shutoff switches</a:t>
                      </a:r>
                    </a:p>
                    <a:p>
                      <a:endParaRPr lang="en-US" sz="1900" baseline="0" dirty="0" smtClean="0"/>
                    </a:p>
                  </a:txBody>
                  <a:tcPr marL="96012" marR="96012" marT="48762" marB="48762"/>
                </a:tc>
              </a:tr>
              <a:tr h="812813">
                <a:tc>
                  <a:txBody>
                    <a:bodyPr/>
                    <a:lstStyle/>
                    <a:p>
                      <a:r>
                        <a:rPr lang="en-US" sz="1900" dirty="0" smtClean="0"/>
                        <a:t>SEVC</a:t>
                      </a:r>
                      <a:endParaRPr lang="en-US" sz="1900" dirty="0"/>
                    </a:p>
                  </a:txBody>
                  <a:tcPr marL="96012" marR="96012" marT="48762" marB="48762" anchor="ctr"/>
                </a:tc>
                <a:tc>
                  <a:txBody>
                    <a:bodyPr/>
                    <a:lstStyle/>
                    <a:p>
                      <a:r>
                        <a:rPr lang="en-US" sz="1900" b="1" baseline="0" dirty="0" smtClean="0"/>
                        <a:t>Instillation of new pumping station</a:t>
                      </a:r>
                      <a:r>
                        <a:rPr lang="en-US" sz="1900" baseline="0" dirty="0" smtClean="0"/>
                        <a:t>, $1.2M, this project will allow for the continued landscape changes at facility with the removal of water tower</a:t>
                      </a:r>
                    </a:p>
                  </a:txBody>
                  <a:tcPr marL="96012" marR="96012" marT="48762" marB="48762"/>
                </a:tc>
              </a:tr>
            </a:tbl>
          </a:graphicData>
        </a:graphic>
      </p:graphicFrame>
      <p:sp>
        <p:nvSpPr>
          <p:cNvPr id="11" name="TextBox 10"/>
          <p:cNvSpPr txBox="1"/>
          <p:nvPr/>
        </p:nvSpPr>
        <p:spPr>
          <a:xfrm>
            <a:off x="240030" y="1182740"/>
            <a:ext cx="9241155" cy="492443"/>
          </a:xfrm>
          <a:prstGeom prst="rect">
            <a:avLst/>
          </a:prstGeom>
          <a:noFill/>
        </p:spPr>
        <p:txBody>
          <a:bodyPr wrap="square" lIns="96644" tIns="48322" rIns="96644" bIns="48322" rtlCol="0">
            <a:spAutoFit/>
          </a:bodyPr>
          <a:lstStyle/>
          <a:p>
            <a:pPr algn="ctr"/>
            <a:r>
              <a:rPr lang="en-US" sz="2500" b="1" dirty="0"/>
              <a:t>Recently Completed Construction Projects </a:t>
            </a:r>
          </a:p>
        </p:txBody>
      </p:sp>
    </p:spTree>
    <p:extLst>
      <p:ext uri="{BB962C8B-B14F-4D97-AF65-F5344CB8AC3E}">
        <p14:creationId xmlns:p14="http://schemas.microsoft.com/office/powerpoint/2010/main" val="305793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16"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0" y="6766111"/>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62" tIns="51081" rIns="102162" bIns="51081" anchor="ctr"/>
          <a:lstStyle/>
          <a:p>
            <a:r>
              <a:rPr lang="en-US" sz="1400" dirty="0">
                <a:solidFill>
                  <a:schemeClr val="bg1"/>
                </a:solidFill>
                <a:latin typeface="Verdana" pitchFamily="34" charset="0"/>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62" tIns="51081" rIns="102162" bIns="51081" anchor="ctr"/>
          <a:lstStyle/>
          <a:p>
            <a:pPr algn="r"/>
            <a:r>
              <a:rPr lang="en-US" sz="1400" dirty="0">
                <a:solidFill>
                  <a:schemeClr val="bg1"/>
                </a:solidFill>
                <a:latin typeface="Verdana" pitchFamily="34" charset="0"/>
              </a:rPr>
              <a:t>  &gt; community &gt; commonwealth </a:t>
            </a:r>
          </a:p>
        </p:txBody>
      </p:sp>
      <p:sp>
        <p:nvSpPr>
          <p:cNvPr id="8" name="Rectangle 5"/>
          <p:cNvSpPr txBox="1">
            <a:spLocks noChangeArrowheads="1"/>
          </p:cNvSpPr>
          <p:nvPr/>
        </p:nvSpPr>
        <p:spPr>
          <a:xfrm>
            <a:off x="504063" y="520192"/>
            <a:ext cx="6300788" cy="455168"/>
          </a:xfrm>
          <a:prstGeom prst="rect">
            <a:avLst/>
          </a:prstGeom>
          <a:noFill/>
        </p:spPr>
        <p:txBody>
          <a:bodyPr vert="horz" lIns="102162" tIns="51081" rIns="102162" bIns="5108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BUREAU OF VETERANS’ HOMES</a:t>
            </a:r>
          </a:p>
        </p:txBody>
      </p:sp>
      <p:sp>
        <p:nvSpPr>
          <p:cNvPr id="9" name="Text Box 15"/>
          <p:cNvSpPr txBox="1">
            <a:spLocks noChangeArrowheads="1"/>
          </p:cNvSpPr>
          <p:nvPr/>
        </p:nvSpPr>
        <p:spPr bwMode="auto">
          <a:xfrm>
            <a:off x="420052" y="6763277"/>
            <a:ext cx="1932242" cy="383164"/>
          </a:xfrm>
          <a:prstGeom prst="rect">
            <a:avLst/>
          </a:prstGeom>
          <a:noFill/>
          <a:ln w="9525">
            <a:noFill/>
            <a:miter lim="800000"/>
            <a:headEnd/>
            <a:tailEnd/>
          </a:ln>
        </p:spPr>
        <p:txBody>
          <a:bodyPr lIns="102162" tIns="51081" rIns="102162" bIns="51081"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JAN 16</a:t>
            </a:r>
          </a:p>
        </p:txBody>
      </p:sp>
      <p:graphicFrame>
        <p:nvGraphicFramePr>
          <p:cNvPr id="12" name="Table 11"/>
          <p:cNvGraphicFramePr>
            <a:graphicFrameLocks noGrp="1"/>
          </p:cNvGraphicFramePr>
          <p:nvPr>
            <p:extLst>
              <p:ext uri="{D42A27DB-BD31-4B8C-83A1-F6EECF244321}">
                <p14:modId xmlns:p14="http://schemas.microsoft.com/office/powerpoint/2010/main" val="2457372250"/>
              </p:ext>
            </p:extLst>
          </p:nvPr>
        </p:nvGraphicFramePr>
        <p:xfrm>
          <a:off x="480060" y="1642534"/>
          <a:ext cx="8482727" cy="4941146"/>
        </p:xfrm>
        <a:graphic>
          <a:graphicData uri="http://schemas.openxmlformats.org/drawingml/2006/table">
            <a:tbl>
              <a:tblPr firstRow="1" bandRow="1">
                <a:tableStyleId>{073A0DAA-6AF3-43AB-8588-CEC1D06C72B9}</a:tableStyleId>
              </a:tblPr>
              <a:tblGrid>
                <a:gridCol w="1121807"/>
                <a:gridCol w="7360920"/>
              </a:tblGrid>
              <a:tr h="403359">
                <a:tc>
                  <a:txBody>
                    <a:bodyPr/>
                    <a:lstStyle/>
                    <a:p>
                      <a:pPr algn="ctr"/>
                      <a:r>
                        <a:rPr lang="en-US" sz="1900" b="1" dirty="0" smtClean="0"/>
                        <a:t>Facility</a:t>
                      </a:r>
                      <a:endParaRPr lang="en-US" sz="1900" b="1" dirty="0"/>
                    </a:p>
                  </a:txBody>
                  <a:tcPr marL="96012" marR="96012" marT="48762" marB="48762"/>
                </a:tc>
                <a:tc>
                  <a:txBody>
                    <a:bodyPr/>
                    <a:lstStyle/>
                    <a:p>
                      <a:pPr algn="ctr"/>
                      <a:r>
                        <a:rPr lang="en-US" sz="1900" b="1" dirty="0" smtClean="0"/>
                        <a:t>Construction Project</a:t>
                      </a:r>
                      <a:endParaRPr lang="en-US" sz="1900" b="1" dirty="0"/>
                    </a:p>
                  </a:txBody>
                  <a:tcPr marL="96012" marR="96012" marT="48762" marB="48762"/>
                </a:tc>
              </a:tr>
              <a:tr h="1008397">
                <a:tc>
                  <a:txBody>
                    <a:bodyPr/>
                    <a:lstStyle/>
                    <a:p>
                      <a:r>
                        <a:rPr lang="en-US" sz="1900" dirty="0" smtClean="0"/>
                        <a:t>PSSH</a:t>
                      </a:r>
                      <a:endParaRPr lang="en-US" sz="1900" dirty="0"/>
                    </a:p>
                  </a:txBody>
                  <a:tcPr marL="96012" marR="96012" marT="48762" marB="48762" anchor="ctr"/>
                </a:tc>
                <a:tc>
                  <a:txBody>
                    <a:bodyPr/>
                    <a:lstStyle/>
                    <a:p>
                      <a:r>
                        <a:rPr lang="en-US" sz="1900" b="1" dirty="0" smtClean="0"/>
                        <a:t>PCU Chapel renovations</a:t>
                      </a:r>
                      <a:r>
                        <a:rPr lang="en-US" sz="1900" dirty="0" smtClean="0"/>
                        <a:t>, $298,080, in the bid &amp; award phase</a:t>
                      </a:r>
                    </a:p>
                    <a:p>
                      <a:r>
                        <a:rPr lang="en-US" sz="1900" b="1" dirty="0" smtClean="0"/>
                        <a:t>Renovation</a:t>
                      </a:r>
                      <a:r>
                        <a:rPr lang="en-US" sz="1900" b="1" baseline="0" dirty="0" smtClean="0"/>
                        <a:t> &amp; general repairs</a:t>
                      </a:r>
                      <a:r>
                        <a:rPr lang="en-US" sz="1900" baseline="0" dirty="0" smtClean="0"/>
                        <a:t>, $7.7M, nursing units walls and floors resident rooms, in design phase – anticipate construction in 12/2016</a:t>
                      </a:r>
                      <a:endParaRPr lang="en-US" sz="1900" dirty="0"/>
                    </a:p>
                  </a:txBody>
                  <a:tcPr marL="96012" marR="96012" marT="48762" marB="48762"/>
                </a:tc>
              </a:tr>
              <a:tr h="2823513">
                <a:tc>
                  <a:txBody>
                    <a:bodyPr/>
                    <a:lstStyle/>
                    <a:p>
                      <a:r>
                        <a:rPr lang="en-US" sz="1900" dirty="0" smtClean="0"/>
                        <a:t>HVH</a:t>
                      </a:r>
                      <a:endParaRPr lang="en-US" sz="1900" dirty="0"/>
                    </a:p>
                  </a:txBody>
                  <a:tcPr marL="96012" marR="96012" marT="48762" marB="48762" anchor="ctr"/>
                </a:tc>
                <a:tc>
                  <a:txBody>
                    <a:bodyPr/>
                    <a:lstStyle/>
                    <a:p>
                      <a:r>
                        <a:rPr lang="en-US" sz="1900" b="1" dirty="0" smtClean="0"/>
                        <a:t>Refurbish</a:t>
                      </a:r>
                      <a:r>
                        <a:rPr lang="en-US" sz="1900" b="1" baseline="0" dirty="0" smtClean="0"/>
                        <a:t> heating system</a:t>
                      </a:r>
                      <a:r>
                        <a:rPr lang="en-US" sz="1900" baseline="0" dirty="0" smtClean="0"/>
                        <a:t> (Eisenhower Hall), $1.3M, scheduled construction completion in 8/2016</a:t>
                      </a:r>
                    </a:p>
                    <a:p>
                      <a:r>
                        <a:rPr lang="en-US" sz="1900" b="1" baseline="0" dirty="0" smtClean="0"/>
                        <a:t>Demo &amp; install freezer</a:t>
                      </a:r>
                      <a:r>
                        <a:rPr lang="en-US" sz="1900" baseline="0" dirty="0" smtClean="0"/>
                        <a:t> (Dietary Bldg), $230,019, pending initial job conference &amp; execution of construction</a:t>
                      </a:r>
                    </a:p>
                    <a:p>
                      <a:r>
                        <a:rPr lang="en-US" sz="1900" b="1" baseline="0" dirty="0" smtClean="0"/>
                        <a:t>Tunnel abatement</a:t>
                      </a:r>
                      <a:r>
                        <a:rPr lang="en-US" sz="1900" baseline="0" dirty="0" smtClean="0"/>
                        <a:t>, $1.5M, bid phase open date:  01/20/2016</a:t>
                      </a:r>
                    </a:p>
                    <a:p>
                      <a:r>
                        <a:rPr lang="en-US" sz="1900" b="1" baseline="0" dirty="0" smtClean="0"/>
                        <a:t>Feasibility study &amp; PNA</a:t>
                      </a:r>
                      <a:r>
                        <a:rPr lang="en-US" sz="1900" baseline="0" dirty="0" smtClean="0"/>
                        <a:t>, $500,000, draft submission in 2/2016 &amp; final submission in 4/2016.</a:t>
                      </a:r>
                    </a:p>
                    <a:p>
                      <a:r>
                        <a:rPr lang="en-US" sz="1900" b="1" baseline="0" dirty="0" smtClean="0"/>
                        <a:t>Replacement of roof (Admin Bldg) &amp; electrical upgrades (AH)</a:t>
                      </a:r>
                      <a:r>
                        <a:rPr lang="en-US" sz="1900" baseline="0" dirty="0" smtClean="0"/>
                        <a:t>, $1M, pending delegation approval from DGS.</a:t>
                      </a:r>
                    </a:p>
                  </a:txBody>
                  <a:tcPr marL="96012" marR="96012" marT="48762" marB="48762"/>
                </a:tc>
              </a:tr>
              <a:tr h="705877">
                <a:tc>
                  <a:txBody>
                    <a:bodyPr/>
                    <a:lstStyle/>
                    <a:p>
                      <a:r>
                        <a:rPr lang="en-US" sz="1900" dirty="0" smtClean="0"/>
                        <a:t>SEVC</a:t>
                      </a:r>
                      <a:endParaRPr lang="en-US" sz="1900" dirty="0"/>
                    </a:p>
                  </a:txBody>
                  <a:tcPr marL="96012" marR="96012" marT="48762" marB="48762" anchor="ctr"/>
                </a:tc>
                <a:tc>
                  <a:txBody>
                    <a:bodyPr/>
                    <a:lstStyle/>
                    <a:p>
                      <a:r>
                        <a:rPr lang="en-US" sz="1900" b="1" dirty="0" smtClean="0"/>
                        <a:t>Emergency generators</a:t>
                      </a:r>
                      <a:r>
                        <a:rPr lang="en-US" sz="1900" dirty="0" smtClean="0"/>
                        <a:t>, $2.4M, In process now scheduled construction completion in</a:t>
                      </a:r>
                      <a:r>
                        <a:rPr lang="en-US" sz="1900" baseline="0" dirty="0" smtClean="0"/>
                        <a:t> 10/2016</a:t>
                      </a:r>
                    </a:p>
                  </a:txBody>
                  <a:tcPr marL="96012" marR="96012" marT="48762" marB="48762"/>
                </a:tc>
              </a:tr>
            </a:tbl>
          </a:graphicData>
        </a:graphic>
      </p:graphicFrame>
      <p:sp>
        <p:nvSpPr>
          <p:cNvPr id="13" name="TextBox 12"/>
          <p:cNvSpPr txBox="1"/>
          <p:nvPr/>
        </p:nvSpPr>
        <p:spPr>
          <a:xfrm>
            <a:off x="240030" y="1182740"/>
            <a:ext cx="9241155" cy="492443"/>
          </a:xfrm>
          <a:prstGeom prst="rect">
            <a:avLst/>
          </a:prstGeom>
          <a:noFill/>
        </p:spPr>
        <p:txBody>
          <a:bodyPr wrap="square" lIns="96644" tIns="48322" rIns="96644" bIns="48322" rtlCol="0">
            <a:spAutoFit/>
          </a:bodyPr>
          <a:lstStyle/>
          <a:p>
            <a:pPr algn="ctr"/>
            <a:r>
              <a:rPr lang="en-US" sz="2500" b="1" dirty="0"/>
              <a:t>Upcoming Construction Projects </a:t>
            </a:r>
          </a:p>
        </p:txBody>
      </p:sp>
    </p:spTree>
    <p:extLst>
      <p:ext uri="{BB962C8B-B14F-4D97-AF65-F5344CB8AC3E}">
        <p14:creationId xmlns:p14="http://schemas.microsoft.com/office/powerpoint/2010/main" val="319358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16"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0" y="6766111"/>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62" tIns="51081" rIns="102162" bIns="51081" anchor="ctr"/>
          <a:lstStyle/>
          <a:p>
            <a:r>
              <a:rPr lang="en-US" sz="1400" dirty="0">
                <a:solidFill>
                  <a:schemeClr val="bg1"/>
                </a:solidFill>
                <a:latin typeface="Verdana" pitchFamily="34" charset="0"/>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62" tIns="51081" rIns="102162" bIns="51081" anchor="ctr"/>
          <a:lstStyle/>
          <a:p>
            <a:pPr algn="r"/>
            <a:r>
              <a:rPr lang="en-US" sz="1400" dirty="0">
                <a:solidFill>
                  <a:schemeClr val="bg1"/>
                </a:solidFill>
                <a:latin typeface="Verdana" pitchFamily="34" charset="0"/>
              </a:rPr>
              <a:t>  &gt; community &gt; commonwealth </a:t>
            </a:r>
          </a:p>
        </p:txBody>
      </p:sp>
      <p:sp>
        <p:nvSpPr>
          <p:cNvPr id="8" name="Rectangle 5"/>
          <p:cNvSpPr txBox="1">
            <a:spLocks noChangeArrowheads="1"/>
          </p:cNvSpPr>
          <p:nvPr/>
        </p:nvSpPr>
        <p:spPr>
          <a:xfrm>
            <a:off x="504063" y="520192"/>
            <a:ext cx="6300788" cy="455168"/>
          </a:xfrm>
          <a:prstGeom prst="rect">
            <a:avLst/>
          </a:prstGeom>
          <a:noFill/>
        </p:spPr>
        <p:txBody>
          <a:bodyPr vert="horz" lIns="102162" tIns="51081" rIns="102162" bIns="5108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BUREAU OF VETERANS’ HOMES</a:t>
            </a:r>
          </a:p>
        </p:txBody>
      </p:sp>
      <p:sp>
        <p:nvSpPr>
          <p:cNvPr id="9" name="Text Box 15"/>
          <p:cNvSpPr txBox="1">
            <a:spLocks noChangeArrowheads="1"/>
          </p:cNvSpPr>
          <p:nvPr/>
        </p:nvSpPr>
        <p:spPr bwMode="auto">
          <a:xfrm>
            <a:off x="420052" y="6763277"/>
            <a:ext cx="1932242" cy="383164"/>
          </a:xfrm>
          <a:prstGeom prst="rect">
            <a:avLst/>
          </a:prstGeom>
          <a:noFill/>
          <a:ln w="9525">
            <a:noFill/>
            <a:miter lim="800000"/>
            <a:headEnd/>
            <a:tailEnd/>
          </a:ln>
        </p:spPr>
        <p:txBody>
          <a:bodyPr lIns="102162" tIns="51081" rIns="102162" bIns="51081"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JAN 16</a:t>
            </a:r>
          </a:p>
        </p:txBody>
      </p:sp>
      <p:graphicFrame>
        <p:nvGraphicFramePr>
          <p:cNvPr id="12" name="Table 11"/>
          <p:cNvGraphicFramePr>
            <a:graphicFrameLocks noGrp="1"/>
          </p:cNvGraphicFramePr>
          <p:nvPr>
            <p:extLst>
              <p:ext uri="{D42A27DB-BD31-4B8C-83A1-F6EECF244321}">
                <p14:modId xmlns:p14="http://schemas.microsoft.com/office/powerpoint/2010/main" val="201089583"/>
              </p:ext>
            </p:extLst>
          </p:nvPr>
        </p:nvGraphicFramePr>
        <p:xfrm>
          <a:off x="411827" y="1675182"/>
          <a:ext cx="8481060" cy="4950123"/>
        </p:xfrm>
        <a:graphic>
          <a:graphicData uri="http://schemas.openxmlformats.org/drawingml/2006/table">
            <a:tbl>
              <a:tblPr firstRow="1" bandRow="1">
                <a:tableStyleId>{073A0DAA-6AF3-43AB-8588-CEC1D06C72B9}</a:tableStyleId>
              </a:tblPr>
              <a:tblGrid>
                <a:gridCol w="1040130"/>
                <a:gridCol w="7440930"/>
              </a:tblGrid>
              <a:tr h="441796">
                <a:tc>
                  <a:txBody>
                    <a:bodyPr/>
                    <a:lstStyle/>
                    <a:p>
                      <a:pPr algn="ctr"/>
                      <a:r>
                        <a:rPr lang="en-US" sz="1900" dirty="0" smtClean="0"/>
                        <a:t>Facility</a:t>
                      </a:r>
                      <a:endParaRPr lang="en-US" sz="1900" dirty="0"/>
                    </a:p>
                  </a:txBody>
                  <a:tcPr marL="96012" marR="96012" marT="48764" marB="48764"/>
                </a:tc>
                <a:tc>
                  <a:txBody>
                    <a:bodyPr/>
                    <a:lstStyle/>
                    <a:p>
                      <a:pPr algn="ctr"/>
                      <a:r>
                        <a:rPr lang="en-US" sz="1900" dirty="0" smtClean="0"/>
                        <a:t>Construction Project</a:t>
                      </a:r>
                      <a:endParaRPr lang="en-US" sz="1900" dirty="0"/>
                    </a:p>
                  </a:txBody>
                  <a:tcPr marL="96012" marR="96012" marT="48764" marB="48764"/>
                </a:tc>
              </a:tr>
              <a:tr h="2069936">
                <a:tc>
                  <a:txBody>
                    <a:bodyPr/>
                    <a:lstStyle/>
                    <a:p>
                      <a:r>
                        <a:rPr lang="en-US" sz="1900" dirty="0" smtClean="0"/>
                        <a:t>SEVC</a:t>
                      </a:r>
                      <a:endParaRPr lang="en-US" sz="1900" dirty="0"/>
                    </a:p>
                  </a:txBody>
                  <a:tcPr marL="96012" marR="96012" marT="48764" marB="4876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Revisions to special locking arrangement (CLC)</a:t>
                      </a:r>
                      <a:r>
                        <a:rPr lang="en-US" sz="1900" baseline="0" dirty="0" smtClean="0"/>
                        <a:t>, $180,000, pending initial job conference &amp; execution of construction to start within 30 days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Demo, road repairs, &amp; CH upgrades</a:t>
                      </a:r>
                      <a:r>
                        <a:rPr lang="en-US" sz="1900" baseline="0" dirty="0" smtClean="0"/>
                        <a:t>, $13.3M, pending bid &amp; award phase, project includes portions of Armory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Construct new maintenance bldg.</a:t>
                      </a:r>
                      <a:r>
                        <a:rPr lang="en-US" sz="1900" baseline="0" dirty="0" smtClean="0"/>
                        <a:t>, $5.4M, pending bid &amp; award phase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New ADHC Program</a:t>
                      </a:r>
                      <a:r>
                        <a:rPr lang="en-US" sz="1900" baseline="0" dirty="0" smtClean="0"/>
                        <a:t>, $4M, pending approval since 6/17/2015</a:t>
                      </a:r>
                      <a:endParaRPr lang="en-US" sz="1900" dirty="0" smtClean="0"/>
                    </a:p>
                  </a:txBody>
                  <a:tcPr marL="96012" marR="96012" marT="48764" marB="48764"/>
                </a:tc>
              </a:tr>
              <a:tr h="2438391">
                <a:tc>
                  <a:txBody>
                    <a:bodyPr/>
                    <a:lstStyle/>
                    <a:p>
                      <a:r>
                        <a:rPr lang="en-US" sz="1900" dirty="0" smtClean="0"/>
                        <a:t>GMVC</a:t>
                      </a:r>
                      <a:endParaRPr lang="en-US" sz="1900" dirty="0"/>
                    </a:p>
                  </a:txBody>
                  <a:tcPr marL="96012" marR="96012" marT="48764" marB="48764" anchor="ctr"/>
                </a:tc>
                <a:tc>
                  <a:txBody>
                    <a:bodyPr/>
                    <a:lstStyle/>
                    <a:p>
                      <a:r>
                        <a:rPr lang="en-US" sz="1900" b="1" dirty="0" smtClean="0"/>
                        <a:t>Boilers &amp; AHUs</a:t>
                      </a:r>
                      <a:r>
                        <a:rPr lang="en-US" sz="1900" dirty="0" smtClean="0"/>
                        <a:t>, $833,060, </a:t>
                      </a:r>
                      <a:r>
                        <a:rPr lang="en-US" sz="1900" baseline="0" dirty="0" smtClean="0"/>
                        <a:t>scheduled construction completion 8/2016</a:t>
                      </a:r>
                    </a:p>
                    <a:p>
                      <a:r>
                        <a:rPr lang="en-US" sz="1900" b="1" baseline="0" dirty="0" smtClean="0"/>
                        <a:t>Emergency generators</a:t>
                      </a:r>
                      <a:r>
                        <a:rPr lang="en-US" sz="1900" baseline="0" dirty="0" smtClean="0"/>
                        <a:t>, $1.7M, scheduled construction completion 8/2016</a:t>
                      </a:r>
                    </a:p>
                    <a:p>
                      <a:r>
                        <a:rPr lang="en-US" sz="1900" b="1" baseline="0" dirty="0" smtClean="0"/>
                        <a:t>Demo &amp; install dietary dishwasher</a:t>
                      </a:r>
                      <a:r>
                        <a:rPr lang="en-US" sz="1900" baseline="0" dirty="0" smtClean="0"/>
                        <a:t>, $150,543, scheduled construction completion 4/2016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Renovation</a:t>
                      </a:r>
                      <a:r>
                        <a:rPr lang="en-US" sz="1900" b="1" baseline="0" dirty="0" smtClean="0"/>
                        <a:t> &amp; general repairs</a:t>
                      </a:r>
                      <a:r>
                        <a:rPr lang="en-US" sz="1900" baseline="0" dirty="0" smtClean="0"/>
                        <a:t>, $5M, design phase – anticipate construction in 10/2016, this project will require an entire nursing unit at a time to be vacated for construction</a:t>
                      </a:r>
                      <a:endParaRPr lang="en-US" sz="1900" dirty="0" smtClean="0"/>
                    </a:p>
                  </a:txBody>
                  <a:tcPr marL="96012" marR="96012" marT="48764" marB="48764"/>
                </a:tc>
              </a:tr>
            </a:tbl>
          </a:graphicData>
        </a:graphic>
      </p:graphicFrame>
      <p:sp>
        <p:nvSpPr>
          <p:cNvPr id="14" name="TextBox 13"/>
          <p:cNvSpPr txBox="1"/>
          <p:nvPr/>
        </p:nvSpPr>
        <p:spPr>
          <a:xfrm>
            <a:off x="240030" y="1182740"/>
            <a:ext cx="9241155" cy="492443"/>
          </a:xfrm>
          <a:prstGeom prst="rect">
            <a:avLst/>
          </a:prstGeom>
          <a:noFill/>
        </p:spPr>
        <p:txBody>
          <a:bodyPr wrap="square" lIns="96644" tIns="48322" rIns="96644" bIns="48322" rtlCol="0">
            <a:spAutoFit/>
          </a:bodyPr>
          <a:lstStyle/>
          <a:p>
            <a:pPr algn="ctr"/>
            <a:r>
              <a:rPr lang="en-US" sz="2500" b="1" dirty="0"/>
              <a:t>Upcoming Construction Projects Continued  </a:t>
            </a:r>
          </a:p>
        </p:txBody>
      </p:sp>
    </p:spTree>
    <p:extLst>
      <p:ext uri="{BB962C8B-B14F-4D97-AF65-F5344CB8AC3E}">
        <p14:creationId xmlns:p14="http://schemas.microsoft.com/office/powerpoint/2010/main" val="357885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16"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0" y="6766111"/>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62" tIns="51081" rIns="102162" bIns="51081" anchor="ctr"/>
          <a:lstStyle/>
          <a:p>
            <a:r>
              <a:rPr lang="en-US" sz="1400" dirty="0">
                <a:solidFill>
                  <a:schemeClr val="bg1"/>
                </a:solidFill>
                <a:latin typeface="Verdana" pitchFamily="34" charset="0"/>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62" tIns="51081" rIns="102162" bIns="51081" anchor="ctr"/>
          <a:lstStyle/>
          <a:p>
            <a:pPr algn="r"/>
            <a:r>
              <a:rPr lang="en-US" sz="1400" dirty="0">
                <a:solidFill>
                  <a:schemeClr val="bg1"/>
                </a:solidFill>
                <a:latin typeface="Verdana" pitchFamily="34" charset="0"/>
              </a:rPr>
              <a:t>  &gt; community &gt; commonwealth </a:t>
            </a:r>
          </a:p>
        </p:txBody>
      </p:sp>
      <p:sp>
        <p:nvSpPr>
          <p:cNvPr id="8" name="Rectangle 5"/>
          <p:cNvSpPr txBox="1">
            <a:spLocks noChangeArrowheads="1"/>
          </p:cNvSpPr>
          <p:nvPr/>
        </p:nvSpPr>
        <p:spPr>
          <a:xfrm>
            <a:off x="504063" y="520192"/>
            <a:ext cx="6300788" cy="455168"/>
          </a:xfrm>
          <a:prstGeom prst="rect">
            <a:avLst/>
          </a:prstGeom>
          <a:noFill/>
        </p:spPr>
        <p:txBody>
          <a:bodyPr vert="horz" lIns="102162" tIns="51081" rIns="102162" bIns="5108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BUREAU OF VETERANS’ HOMES</a:t>
            </a:r>
          </a:p>
        </p:txBody>
      </p:sp>
      <p:sp>
        <p:nvSpPr>
          <p:cNvPr id="9" name="Text Box 15"/>
          <p:cNvSpPr txBox="1">
            <a:spLocks noChangeArrowheads="1"/>
          </p:cNvSpPr>
          <p:nvPr/>
        </p:nvSpPr>
        <p:spPr bwMode="auto">
          <a:xfrm>
            <a:off x="420052" y="6763277"/>
            <a:ext cx="1932242" cy="383164"/>
          </a:xfrm>
          <a:prstGeom prst="rect">
            <a:avLst/>
          </a:prstGeom>
          <a:noFill/>
          <a:ln w="9525">
            <a:noFill/>
            <a:miter lim="800000"/>
            <a:headEnd/>
            <a:tailEnd/>
          </a:ln>
        </p:spPr>
        <p:txBody>
          <a:bodyPr lIns="102162" tIns="51081" rIns="102162" bIns="51081"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JAN 16</a:t>
            </a:r>
          </a:p>
        </p:txBody>
      </p:sp>
      <p:graphicFrame>
        <p:nvGraphicFramePr>
          <p:cNvPr id="10" name="Table 9"/>
          <p:cNvGraphicFramePr>
            <a:graphicFrameLocks noGrp="1"/>
          </p:cNvGraphicFramePr>
          <p:nvPr>
            <p:extLst>
              <p:ext uri="{D42A27DB-BD31-4B8C-83A1-F6EECF244321}">
                <p14:modId xmlns:p14="http://schemas.microsoft.com/office/powerpoint/2010/main" val="1123509355"/>
              </p:ext>
            </p:extLst>
          </p:nvPr>
        </p:nvGraphicFramePr>
        <p:xfrm>
          <a:off x="480060" y="1706880"/>
          <a:ext cx="8481060" cy="4958080"/>
        </p:xfrm>
        <a:graphic>
          <a:graphicData uri="http://schemas.openxmlformats.org/drawingml/2006/table">
            <a:tbl>
              <a:tblPr firstRow="1" bandRow="1">
                <a:tableStyleId>{073A0DAA-6AF3-43AB-8588-CEC1D06C72B9}</a:tableStyleId>
              </a:tblPr>
              <a:tblGrid>
                <a:gridCol w="1040130"/>
                <a:gridCol w="7440930"/>
              </a:tblGrid>
              <a:tr h="490692">
                <a:tc>
                  <a:txBody>
                    <a:bodyPr/>
                    <a:lstStyle/>
                    <a:p>
                      <a:pPr algn="ctr"/>
                      <a:r>
                        <a:rPr lang="en-US" sz="1900" dirty="0" smtClean="0"/>
                        <a:t>Facility</a:t>
                      </a:r>
                      <a:endParaRPr lang="en-US" sz="1900" dirty="0"/>
                    </a:p>
                  </a:txBody>
                  <a:tcPr marL="96012" marR="96012" marT="48777" marB="48777"/>
                </a:tc>
                <a:tc>
                  <a:txBody>
                    <a:bodyPr/>
                    <a:lstStyle/>
                    <a:p>
                      <a:pPr algn="ctr"/>
                      <a:r>
                        <a:rPr lang="en-US" sz="1900" dirty="0" smtClean="0"/>
                        <a:t>Construction Project</a:t>
                      </a:r>
                      <a:endParaRPr lang="en-US" sz="1900" dirty="0"/>
                    </a:p>
                  </a:txBody>
                  <a:tcPr marL="96012" marR="96012" marT="48777" marB="48777"/>
                </a:tc>
              </a:tr>
              <a:tr h="1935885">
                <a:tc>
                  <a:txBody>
                    <a:bodyPr/>
                    <a:lstStyle/>
                    <a:p>
                      <a:r>
                        <a:rPr lang="en-US" sz="1900" dirty="0" smtClean="0"/>
                        <a:t>SWVC</a:t>
                      </a:r>
                      <a:endParaRPr lang="en-US" sz="1900" dirty="0"/>
                    </a:p>
                  </a:txBody>
                  <a:tcPr marL="96012" marR="96012" marT="48777" marB="487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Emergency generators</a:t>
                      </a:r>
                      <a:r>
                        <a:rPr lang="en-US" sz="1900" baseline="0" dirty="0" smtClean="0"/>
                        <a:t>, $1.7M, scheduled construction completion 8/2016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HVAC, duct cleaning, cameras, &amp; door, window, grill seals</a:t>
                      </a:r>
                      <a:r>
                        <a:rPr lang="en-US" sz="1900" baseline="0" dirty="0" smtClean="0"/>
                        <a:t>, $1.5M, pending initial job conference &amp; execution of construction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Replacement of boilers</a:t>
                      </a:r>
                      <a:r>
                        <a:rPr lang="en-US" sz="1900" baseline="0" dirty="0" smtClean="0"/>
                        <a:t>, $544,000, bid phase – bid open date:  2/17/16  </a:t>
                      </a:r>
                    </a:p>
                  </a:txBody>
                  <a:tcPr marL="96012" marR="96012" marT="48777" marB="48777"/>
                </a:tc>
              </a:tr>
              <a:tr h="2531503">
                <a:tc>
                  <a:txBody>
                    <a:bodyPr/>
                    <a:lstStyle/>
                    <a:p>
                      <a:r>
                        <a:rPr lang="en-US" sz="1900" dirty="0" smtClean="0"/>
                        <a:t>DVVH</a:t>
                      </a:r>
                      <a:endParaRPr lang="en-US" sz="1900" dirty="0"/>
                    </a:p>
                  </a:txBody>
                  <a:tcPr marL="96012" marR="96012" marT="48777" marB="48777" anchor="ctr"/>
                </a:tc>
                <a:tc>
                  <a:txBody>
                    <a:bodyPr/>
                    <a:lstStyle/>
                    <a:p>
                      <a:r>
                        <a:rPr lang="en-US" sz="1900" b="1" baseline="0" dirty="0" smtClean="0"/>
                        <a:t>Emergency generators</a:t>
                      </a:r>
                      <a:r>
                        <a:rPr lang="en-US" sz="1900" baseline="0" dirty="0" smtClean="0"/>
                        <a:t>, $1.6M, scheduled construction completion 10/2016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Renovation</a:t>
                      </a:r>
                      <a:r>
                        <a:rPr lang="en-US" sz="1900" b="1" baseline="0" dirty="0" smtClean="0"/>
                        <a:t> &amp; general repairs</a:t>
                      </a:r>
                      <a:r>
                        <a:rPr lang="en-US" sz="1900" baseline="0" dirty="0" smtClean="0"/>
                        <a:t>, $5.6M, design phase, renovate resident rooms and common areas, PCU unit will be emptied and residents moved to three other Veterans’ Homes (SEVC, HVH, PSSH) as part of this construction project – anticipate construction in 10/2016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smtClean="0"/>
                        <a:t>Feasibility study – additional 48-beds</a:t>
                      </a:r>
                      <a:r>
                        <a:rPr lang="en-US" sz="1900" baseline="0" dirty="0" smtClean="0"/>
                        <a:t>, $500,000, pending approval since 7/9/2015</a:t>
                      </a:r>
                      <a:endParaRPr lang="en-US" sz="1900" dirty="0" smtClean="0"/>
                    </a:p>
                  </a:txBody>
                  <a:tcPr marL="96012" marR="96012" marT="48777" marB="48777"/>
                </a:tc>
              </a:tr>
            </a:tbl>
          </a:graphicData>
        </a:graphic>
      </p:graphicFrame>
      <p:sp>
        <p:nvSpPr>
          <p:cNvPr id="11" name="TextBox 10"/>
          <p:cNvSpPr txBox="1"/>
          <p:nvPr/>
        </p:nvSpPr>
        <p:spPr>
          <a:xfrm>
            <a:off x="240030" y="1182740"/>
            <a:ext cx="9241155" cy="492443"/>
          </a:xfrm>
          <a:prstGeom prst="rect">
            <a:avLst/>
          </a:prstGeom>
          <a:noFill/>
        </p:spPr>
        <p:txBody>
          <a:bodyPr wrap="square" lIns="96644" tIns="48322" rIns="96644" bIns="48322" rtlCol="0">
            <a:spAutoFit/>
          </a:bodyPr>
          <a:lstStyle/>
          <a:p>
            <a:pPr algn="ctr"/>
            <a:r>
              <a:rPr lang="en-US" sz="2500" b="1" dirty="0"/>
              <a:t>Upcoming Construction Projects Continued  </a:t>
            </a:r>
          </a:p>
        </p:txBody>
      </p:sp>
    </p:spTree>
    <p:extLst>
      <p:ext uri="{BB962C8B-B14F-4D97-AF65-F5344CB8AC3E}">
        <p14:creationId xmlns:p14="http://schemas.microsoft.com/office/powerpoint/2010/main" val="83402710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8CCF3A65-8B31-44B9-BF90-966CE96921E8}"/>
</file>

<file path=customXml/itemProps2.xml><?xml version="1.0" encoding="utf-8"?>
<ds:datastoreItem xmlns:ds="http://schemas.openxmlformats.org/officeDocument/2006/customXml" ds:itemID="{0BAF587F-3CAC-4FD5-BDE6-D68F7BE7FE50}"/>
</file>

<file path=customXml/itemProps3.xml><?xml version="1.0" encoding="utf-8"?>
<ds:datastoreItem xmlns:ds="http://schemas.openxmlformats.org/officeDocument/2006/customXml" ds:itemID="{BA30B786-A5B6-4A24-804B-4A25A88C86ED}"/>
</file>

<file path=docProps/app.xml><?xml version="1.0" encoding="utf-8"?>
<Properties xmlns="http://schemas.openxmlformats.org/officeDocument/2006/extended-properties" xmlns:vt="http://schemas.openxmlformats.org/officeDocument/2006/docPropsVTypes">
  <TotalTime>7006</TotalTime>
  <Words>2730</Words>
  <Application>Microsoft Office PowerPoint</Application>
  <PresentationFormat>Custom</PresentationFormat>
  <Paragraphs>578</Paragraphs>
  <Slides>35</Slides>
  <Notes>13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41" baseType="lpstr">
      <vt:lpstr>Office Theme</vt:lpstr>
      <vt:lpstr>1_Office Theme</vt:lpstr>
      <vt:lpstr>2_Office Theme</vt:lpstr>
      <vt:lpstr>Apex</vt:lpstr>
      <vt:lpstr>4_Apex</vt:lpstr>
      <vt:lpstr>Worksheet</vt:lpstr>
      <vt:lpstr>UNIT MOBILIZATIONS / TOTAL DEPLOYMENTS</vt:lpstr>
      <vt:lpstr>CURRENT MOBILIZATIONS &amp; TOTAL DEPLOYMENTS</vt:lpstr>
      <vt:lpstr>Air Guard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PERSIAN GULF BONUS PROGRAM SUMMARY</vt:lpstr>
      <vt:lpstr>PERSIAN GULF BONUS PROGRAM SUMMARY</vt:lpstr>
      <vt:lpstr>PowerPoint Presentation</vt:lpstr>
      <vt:lpstr>PERSIAN GULF BONUS PROGRAM SUMMARY</vt:lpstr>
      <vt:lpstr>PERSIAN GULF BONUS PROGRAM SUMMARY</vt:lpstr>
      <vt:lpstr>PERSIAN GULF BONUS PROGRAM SUMMARY</vt:lpstr>
      <vt:lpstr>PERSIAN GULF BONUS PROGRAM SUMMARY</vt:lpstr>
      <vt:lpstr>PERSIAN GULF BONUS PROGRAM SUMMARY</vt:lpstr>
      <vt:lpstr>ODAGVA / ACT 66 SUMMARY</vt:lpstr>
      <vt:lpstr>OUTREACH ENGAGEMENTS</vt:lpstr>
      <vt:lpstr>PowerPoint Presentation</vt:lpstr>
      <vt:lpstr> THE PENNSYLVANIA MILITARY MUSEUM: A RENAISSANCE </vt:lpstr>
      <vt:lpstr>PowerPoint Presentation</vt:lpstr>
      <vt:lpstr>MUSEUM &amp; SHRINE OF THE 28TH DIVISION</vt:lpstr>
      <vt:lpstr>TRANSITIONS</vt:lpstr>
      <vt:lpstr>1968 EXHIBIT:The TRENCH</vt:lpstr>
      <vt:lpstr>Pennsylvania Military museum  &amp; shrine of the 28th Division, aef</vt:lpstr>
      <vt:lpstr>Shrine of the 28th Division,  WWI(AEF), wwii, 2nd Bde Cbt Tm (Iraq)</vt:lpstr>
      <vt:lpstr>U.S.S. PENNSYLVANIA’s 14” GUNS</vt:lpstr>
      <vt:lpstr>Administration, Management and Finance</vt:lpstr>
      <vt:lpstr> MISSION and VISION </vt:lpstr>
      <vt:lpstr> A RENAISSANCE: Disrupting the Status Quo </vt:lpstr>
      <vt:lpstr>AUDIENCE GOALS</vt:lpstr>
      <vt:lpstr>COMMUNITY OF INTEREST </vt:lpstr>
      <vt:lpstr>PowerPoint Presentation</vt:lpstr>
    </vt:vector>
  </TitlesOfParts>
  <Company>DMVA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joygibson</cp:lastModifiedBy>
  <cp:revision>181</cp:revision>
  <cp:lastPrinted>2016-02-01T18:19:12Z</cp:lastPrinted>
  <dcterms:created xsi:type="dcterms:W3CDTF">2014-09-22T14:18:28Z</dcterms:created>
  <dcterms:modified xsi:type="dcterms:W3CDTF">2016-02-01T19:34:41Z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18500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