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5.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charts/chart1.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439" r:id="rId3"/>
    <p:sldId id="440" r:id="rId4"/>
    <p:sldId id="433" r:id="rId5"/>
    <p:sldId id="459" r:id="rId6"/>
    <p:sldId id="460" r:id="rId7"/>
    <p:sldId id="461" r:id="rId8"/>
    <p:sldId id="462" r:id="rId9"/>
    <p:sldId id="463" r:id="rId10"/>
    <p:sldId id="464" r:id="rId11"/>
    <p:sldId id="465" r:id="rId12"/>
    <p:sldId id="466" r:id="rId13"/>
    <p:sldId id="467" r:id="rId14"/>
    <p:sldId id="468" r:id="rId15"/>
    <p:sldId id="469" r:id="rId16"/>
    <p:sldId id="434" r:id="rId17"/>
    <p:sldId id="435" r:id="rId18"/>
    <p:sldId id="436" r:id="rId19"/>
    <p:sldId id="437" r:id="rId20"/>
    <p:sldId id="438" r:id="rId21"/>
    <p:sldId id="441" r:id="rId22"/>
    <p:sldId id="442" r:id="rId23"/>
    <p:sldId id="443" r:id="rId24"/>
    <p:sldId id="444" r:id="rId25"/>
    <p:sldId id="422" r:id="rId26"/>
    <p:sldId id="423" r:id="rId27"/>
    <p:sldId id="424" r:id="rId28"/>
    <p:sldId id="425" r:id="rId29"/>
    <p:sldId id="426" r:id="rId30"/>
    <p:sldId id="427" r:id="rId31"/>
    <p:sldId id="428" r:id="rId32"/>
    <p:sldId id="429" r:id="rId33"/>
    <p:sldId id="431" r:id="rId34"/>
    <p:sldId id="432"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352" r:id="rId50"/>
  </p:sldIdLst>
  <p:sldSz cx="9601200" cy="7315200"/>
  <p:notesSz cx="7010400" cy="9296400"/>
  <p:defaultTextStyle>
    <a:defPPr>
      <a:defRPr lang="en-US"/>
    </a:defPPr>
    <a:lvl1pPr algn="l" defTabSz="961851" rtl="0" fontAlgn="base">
      <a:spcBef>
        <a:spcPct val="0"/>
      </a:spcBef>
      <a:spcAft>
        <a:spcPct val="0"/>
      </a:spcAft>
      <a:defRPr sz="1900" kern="1200">
        <a:solidFill>
          <a:schemeClr val="tx1"/>
        </a:solidFill>
        <a:latin typeface="Arial" charset="0"/>
        <a:ea typeface="+mn-ea"/>
        <a:cs typeface="Arial" charset="0"/>
      </a:defRPr>
    </a:lvl1pPr>
    <a:lvl2pPr marL="480924" indent="-25312" algn="l" defTabSz="961851" rtl="0" fontAlgn="base">
      <a:spcBef>
        <a:spcPct val="0"/>
      </a:spcBef>
      <a:spcAft>
        <a:spcPct val="0"/>
      </a:spcAft>
      <a:defRPr sz="1900" kern="1200">
        <a:solidFill>
          <a:schemeClr val="tx1"/>
        </a:solidFill>
        <a:latin typeface="Arial" charset="0"/>
        <a:ea typeface="+mn-ea"/>
        <a:cs typeface="Arial" charset="0"/>
      </a:defRPr>
    </a:lvl2pPr>
    <a:lvl3pPr marL="961851" indent="-50626" algn="l" defTabSz="961851" rtl="0" fontAlgn="base">
      <a:spcBef>
        <a:spcPct val="0"/>
      </a:spcBef>
      <a:spcAft>
        <a:spcPct val="0"/>
      </a:spcAft>
      <a:defRPr sz="1900" kern="1200">
        <a:solidFill>
          <a:schemeClr val="tx1"/>
        </a:solidFill>
        <a:latin typeface="Arial" charset="0"/>
        <a:ea typeface="+mn-ea"/>
        <a:cs typeface="Arial" charset="0"/>
      </a:defRPr>
    </a:lvl3pPr>
    <a:lvl4pPr marL="1442772" indent="-75938" algn="l" defTabSz="961851" rtl="0" fontAlgn="base">
      <a:spcBef>
        <a:spcPct val="0"/>
      </a:spcBef>
      <a:spcAft>
        <a:spcPct val="0"/>
      </a:spcAft>
      <a:defRPr sz="1900" kern="1200">
        <a:solidFill>
          <a:schemeClr val="tx1"/>
        </a:solidFill>
        <a:latin typeface="Arial" charset="0"/>
        <a:ea typeface="+mn-ea"/>
        <a:cs typeface="Arial" charset="0"/>
      </a:defRPr>
    </a:lvl4pPr>
    <a:lvl5pPr marL="1925286" indent="-102828" algn="l" defTabSz="961851" rtl="0" fontAlgn="base">
      <a:spcBef>
        <a:spcPct val="0"/>
      </a:spcBef>
      <a:spcAft>
        <a:spcPct val="0"/>
      </a:spcAft>
      <a:defRPr sz="1900" kern="1200">
        <a:solidFill>
          <a:schemeClr val="tx1"/>
        </a:solidFill>
        <a:latin typeface="Arial" charset="0"/>
        <a:ea typeface="+mn-ea"/>
        <a:cs typeface="Arial" charset="0"/>
      </a:defRPr>
    </a:lvl5pPr>
    <a:lvl6pPr marL="2278068" algn="l" defTabSz="911225" rtl="0" eaLnBrk="1" latinLnBrk="0" hangingPunct="1">
      <a:defRPr sz="1900" kern="1200">
        <a:solidFill>
          <a:schemeClr val="tx1"/>
        </a:solidFill>
        <a:latin typeface="Arial" charset="0"/>
        <a:ea typeface="+mn-ea"/>
        <a:cs typeface="Arial" charset="0"/>
      </a:defRPr>
    </a:lvl6pPr>
    <a:lvl7pPr marL="2733684" algn="l" defTabSz="911225" rtl="0" eaLnBrk="1" latinLnBrk="0" hangingPunct="1">
      <a:defRPr sz="1900" kern="1200">
        <a:solidFill>
          <a:schemeClr val="tx1"/>
        </a:solidFill>
        <a:latin typeface="Arial" charset="0"/>
        <a:ea typeface="+mn-ea"/>
        <a:cs typeface="Arial" charset="0"/>
      </a:defRPr>
    </a:lvl7pPr>
    <a:lvl8pPr marL="3189297" algn="l" defTabSz="911225" rtl="0" eaLnBrk="1" latinLnBrk="0" hangingPunct="1">
      <a:defRPr sz="1900" kern="1200">
        <a:solidFill>
          <a:schemeClr val="tx1"/>
        </a:solidFill>
        <a:latin typeface="Arial" charset="0"/>
        <a:ea typeface="+mn-ea"/>
        <a:cs typeface="Arial" charset="0"/>
      </a:defRPr>
    </a:lvl8pPr>
    <a:lvl9pPr marL="3644911" algn="l" defTabSz="911225"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3" autoAdjust="0"/>
  </p:normalViewPr>
  <p:slideViewPr>
    <p:cSldViewPr>
      <p:cViewPr varScale="1">
        <p:scale>
          <a:sx n="84" d="100"/>
          <a:sy n="84" d="100"/>
        </p:scale>
        <p:origin x="-1338" y="-84"/>
      </p:cViewPr>
      <p:guideLst>
        <p:guide orient="horz" pos="2304"/>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061767838126E-2"/>
          <c:y val="0.21142857142857144"/>
          <c:w val="0.77422790202342917"/>
          <c:h val="0.70666666666666667"/>
        </c:manualLayout>
      </c:layout>
      <c:barChart>
        <c:barDir val="col"/>
        <c:grouping val="stacked"/>
        <c:varyColors val="0"/>
        <c:ser>
          <c:idx val="0"/>
          <c:order val="0"/>
          <c:tx>
            <c:strRef>
              <c:f>Sheet1!$E$12</c:f>
              <c:strCache>
                <c:ptCount val="1"/>
                <c:pt idx="0">
                  <c:v>Expended</c:v>
                </c:pt>
              </c:strCache>
            </c:strRef>
          </c:tx>
          <c:invertIfNegative val="0"/>
          <c:dLbls>
            <c:dLbl>
              <c:idx val="0"/>
              <c:delete val="1"/>
            </c:dLbl>
            <c:dLbl>
              <c:idx val="1"/>
              <c:delete val="1"/>
            </c:dLbl>
            <c:dLbl>
              <c:idx val="2"/>
              <c:layout>
                <c:manualLayout>
                  <c:x val="-0.30808561070441276"/>
                  <c:y val="-0.24126984126984127"/>
                </c:manualLayout>
              </c:layout>
              <c:tx>
                <c:rich>
                  <a:bodyPr/>
                  <a:lstStyle/>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a:solidFill>
                          <a:srgbClr val="000000"/>
                        </a:solidFill>
                        <a:latin typeface="Arial"/>
                        <a:cs typeface="Arial"/>
                      </a:rPr>
                      <a:t>810 Claimants </a:t>
                    </a: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Total </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Expended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$1,192,650 </a:t>
                    </a:r>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endParaRPr lang="en-US" sz="1050" b="0" i="0" u="none" strike="noStrike" baseline="0" dirty="0">
                      <a:solidFill>
                        <a:srgbClr val="000000"/>
                      </a:solidFill>
                      <a:latin typeface="Arial"/>
                      <a:cs typeface="Arial"/>
                    </a:endParaRPr>
                  </a:p>
                  <a:p>
                    <a:r>
                      <a:rPr lang="en-US" sz="1050" b="0" i="0" u="none" strike="noStrike" baseline="0" dirty="0" smtClean="0">
                        <a:solidFill>
                          <a:srgbClr val="000000"/>
                        </a:solidFill>
                        <a:latin typeface="Arial"/>
                        <a:cs typeface="Arial"/>
                      </a:rPr>
                      <a:t>Exceeded</a:t>
                    </a:r>
                    <a:br>
                      <a:rPr lang="en-US" sz="1050" b="0" i="0" u="none" strike="noStrike" baseline="0" dirty="0" smtClean="0">
                        <a:solidFill>
                          <a:srgbClr val="000000"/>
                        </a:solidFill>
                        <a:latin typeface="Arial"/>
                        <a:cs typeface="Arial"/>
                      </a:rPr>
                    </a:br>
                    <a:r>
                      <a:rPr lang="en-US" sz="1050" b="0" i="0" u="none" strike="noStrike" baseline="0" dirty="0" smtClean="0">
                        <a:solidFill>
                          <a:srgbClr val="000000"/>
                        </a:solidFill>
                        <a:latin typeface="Arial"/>
                        <a:cs typeface="Arial"/>
                      </a:rPr>
                      <a:t> </a:t>
                    </a:r>
                    <a:r>
                      <a:rPr lang="en-US" sz="1050" b="0" i="0" u="none" strike="noStrike" baseline="0" dirty="0">
                        <a:solidFill>
                          <a:srgbClr val="000000"/>
                        </a:solidFill>
                        <a:latin typeface="Arial"/>
                        <a:cs typeface="Arial"/>
                      </a:rPr>
                      <a:t>Appropriation </a:t>
                    </a:r>
                  </a:p>
                  <a:p>
                    <a:r>
                      <a:rPr lang="en-US" sz="1050" b="0" i="0" u="none" strike="noStrike" baseline="0" dirty="0">
                        <a:solidFill>
                          <a:srgbClr val="000000"/>
                        </a:solidFill>
                        <a:latin typeface="Arial"/>
                        <a:cs typeface="Arial"/>
                      </a:rPr>
                      <a:t>by</a:t>
                    </a:r>
                  </a:p>
                  <a:p>
                    <a:r>
                      <a:rPr lang="en-US" sz="1050" b="0" i="0" u="none" strike="noStrike" baseline="0" dirty="0">
                        <a:solidFill>
                          <a:srgbClr val="000000"/>
                        </a:solidFill>
                        <a:latin typeface="Arial"/>
                        <a:cs typeface="Arial"/>
                      </a:rPr>
                      <a:t>$737,650</a:t>
                    </a:r>
                  </a:p>
                </c:rich>
              </c:tx>
              <c:dLblPos val="ctr"/>
              <c:showLegendKey val="0"/>
              <c:showVal val="0"/>
              <c:showCatName val="0"/>
              <c:showSerName val="0"/>
              <c:showPercent val="0"/>
              <c:showBubbleSize val="0"/>
            </c:dLbl>
            <c:dLbl>
              <c:idx val="3"/>
              <c:layout>
                <c:manualLayout>
                  <c:x val="1.5626161745756221E-3"/>
                  <c:y val="8.126984126984127E-2"/>
                </c:manualLayout>
              </c:layout>
              <c:tx>
                <c:rich>
                  <a:bodyPr/>
                  <a:lstStyle/>
                  <a:p>
                    <a:r>
                      <a:rPr lang="en-US"/>
                      <a:t>Exceded </a:t>
                    </a:r>
                    <a:br>
                      <a:rPr lang="en-US"/>
                    </a:br>
                    <a:r>
                      <a:rPr lang="en-US"/>
                      <a:t>Appropriation by 
$1,004,300</a:t>
                    </a:r>
                  </a:p>
                </c:rich>
              </c:tx>
              <c:dLblPos val="ctr"/>
              <c:showLegendKey val="0"/>
              <c:showVal val="0"/>
              <c:showCatName val="0"/>
              <c:showSerName val="0"/>
              <c:showPercent val="0"/>
              <c:showBubbleSize val="0"/>
            </c:dLbl>
            <c:dLbl>
              <c:idx val="4"/>
              <c:layout>
                <c:manualLayout>
                  <c:x val="8.5197018104366355E-3"/>
                  <c:y val="-1.5238095238095238E-2"/>
                </c:manualLayout>
              </c:layout>
              <c:showLegendKey val="0"/>
              <c:showVal val="1"/>
              <c:showCatName val="1"/>
              <c:showSerName val="1"/>
              <c:showPercent val="0"/>
              <c:showBubbleSize val="0"/>
            </c:dLbl>
            <c:txPr>
              <a:bodyPr/>
              <a:lstStyle/>
              <a:p>
                <a:pPr>
                  <a:defRPr sz="1050" b="0" i="0" u="none" strike="noStrike" baseline="0">
                    <a:solidFill>
                      <a:srgbClr val="000000"/>
                    </a:solidFill>
                    <a:latin typeface="Arial"/>
                    <a:ea typeface="Arial"/>
                    <a:cs typeface="Arial"/>
                  </a:defRPr>
                </a:pPr>
                <a:endParaRPr lang="en-US"/>
              </a:p>
            </c:txPr>
            <c:showLegendKey val="0"/>
            <c:showVal val="1"/>
            <c:showCatName val="1"/>
            <c:showSerName val="1"/>
            <c:showPercent val="0"/>
            <c:showBubbleSize val="0"/>
            <c:showLeaderLines val="0"/>
          </c:dLbls>
          <c:cat>
            <c:strRef>
              <c:f>Sheet1!$F$11:$J$11</c:f>
              <c:strCache>
                <c:ptCount val="3"/>
                <c:pt idx="0">
                  <c:v>FY 13-14</c:v>
                </c:pt>
                <c:pt idx="1">
                  <c:v>FY 14-15</c:v>
                </c:pt>
                <c:pt idx="2">
                  <c:v>FY 15-16</c:v>
                </c:pt>
              </c:strCache>
            </c:strRef>
          </c:cat>
          <c:val>
            <c:numRef>
              <c:f>Sheet1!$F$12:$J$12</c:f>
              <c:numCache>
                <c:formatCode>0%</c:formatCode>
                <c:ptCount val="5"/>
                <c:pt idx="0">
                  <c:v>1.6545031055900621</c:v>
                </c:pt>
                <c:pt idx="1">
                  <c:v>1.4712810886907555</c:v>
                </c:pt>
                <c:pt idx="2">
                  <c:v>0.46714285714285714</c:v>
                </c:pt>
              </c:numCache>
            </c:numRef>
          </c:val>
        </c:ser>
        <c:ser>
          <c:idx val="1"/>
          <c:order val="1"/>
          <c:tx>
            <c:strRef>
              <c:f>Sheet1!$E$13</c:f>
              <c:strCache>
                <c:ptCount val="1"/>
                <c:pt idx="0">
                  <c:v>Projected Expenditure</c:v>
                </c:pt>
              </c:strCache>
            </c:strRef>
          </c:tx>
          <c:spPr>
            <a:solidFill>
              <a:srgbClr val="92D050"/>
            </a:solidFill>
          </c:spPr>
          <c:invertIfNegative val="0"/>
          <c:cat>
            <c:strRef>
              <c:f>Sheet1!$F$11:$J$11</c:f>
              <c:strCache>
                <c:ptCount val="3"/>
                <c:pt idx="0">
                  <c:v>FY 13-14</c:v>
                </c:pt>
                <c:pt idx="1">
                  <c:v>FY 14-15</c:v>
                </c:pt>
                <c:pt idx="2">
                  <c:v>FY 15-16</c:v>
                </c:pt>
              </c:strCache>
            </c:strRef>
          </c:cat>
          <c:val>
            <c:numRef>
              <c:f>Sheet1!$F$13:$J$13</c:f>
              <c:numCache>
                <c:formatCode>#,##0</c:formatCode>
                <c:ptCount val="5"/>
                <c:pt idx="0" formatCode="General">
                  <c:v>0</c:v>
                </c:pt>
                <c:pt idx="1">
                  <c:v>0</c:v>
                </c:pt>
                <c:pt idx="2" formatCode="0%">
                  <c:v>0.77</c:v>
                </c:pt>
              </c:numCache>
            </c:numRef>
          </c:val>
        </c:ser>
        <c:ser>
          <c:idx val="2"/>
          <c:order val="2"/>
          <c:tx>
            <c:strRef>
              <c:f>Sheet1!$E$14</c:f>
              <c:strCache>
                <c:ptCount val="1"/>
                <c:pt idx="0">
                  <c:v>Lapse</c:v>
                </c:pt>
              </c:strCache>
            </c:strRef>
          </c:tx>
          <c:spPr>
            <a:solidFill>
              <a:srgbClr val="C00000"/>
            </a:solidFill>
          </c:spPr>
          <c:invertIfNegative val="0"/>
          <c:cat>
            <c:strRef>
              <c:f>Sheet1!$F$11:$J$11</c:f>
              <c:strCache>
                <c:ptCount val="3"/>
                <c:pt idx="0">
                  <c:v>FY 13-14</c:v>
                </c:pt>
                <c:pt idx="1">
                  <c:v>FY 14-15</c:v>
                </c:pt>
                <c:pt idx="2">
                  <c:v>FY 15-16</c:v>
                </c:pt>
              </c:strCache>
            </c:strRef>
          </c:cat>
          <c:val>
            <c:numRef>
              <c:f>Sheet1!$F$14:$H$14</c:f>
              <c:numCache>
                <c:formatCode>General</c:formatCode>
                <c:ptCount val="3"/>
                <c:pt idx="0" formatCode="0%">
                  <c:v>0</c:v>
                </c:pt>
                <c:pt idx="1">
                  <c:v>0</c:v>
                </c:pt>
                <c:pt idx="2">
                  <c:v>0</c:v>
                </c:pt>
              </c:numCache>
            </c:numRef>
          </c:val>
        </c:ser>
        <c:dLbls>
          <c:showLegendKey val="0"/>
          <c:showVal val="0"/>
          <c:showCatName val="0"/>
          <c:showSerName val="0"/>
          <c:showPercent val="0"/>
          <c:showBubbleSize val="0"/>
        </c:dLbls>
        <c:gapWidth val="22"/>
        <c:overlap val="100"/>
        <c:axId val="126674048"/>
        <c:axId val="126675584"/>
      </c:barChart>
      <c:catAx>
        <c:axId val="126674048"/>
        <c:scaling>
          <c:orientation val="minMax"/>
        </c:scaling>
        <c:delete val="0"/>
        <c:axPos val="b"/>
        <c:numFmt formatCode="General"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26675584"/>
        <c:crosses val="autoZero"/>
        <c:auto val="1"/>
        <c:lblAlgn val="ctr"/>
        <c:lblOffset val="100"/>
        <c:noMultiLvlLbl val="0"/>
      </c:catAx>
      <c:valAx>
        <c:axId val="126675584"/>
        <c:scaling>
          <c:orientation val="minMax"/>
        </c:scaling>
        <c:delete val="0"/>
        <c:axPos val="l"/>
        <c:majorGridlines/>
        <c:numFmt formatCode="0%"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126674048"/>
        <c:crosses val="autoZero"/>
        <c:crossBetween val="between"/>
      </c:valAx>
    </c:plotArea>
    <c:legend>
      <c:legendPos val="r"/>
      <c:layout>
        <c:manualLayout>
          <c:xMode val="edge"/>
          <c:yMode val="edge"/>
          <c:x val="0.83729468269337415"/>
          <c:y val="0.46489136226392752"/>
          <c:w val="0.15981618765693292"/>
          <c:h val="0.12535492273992066"/>
        </c:manualLayout>
      </c:layout>
      <c:overlay val="0"/>
      <c:txPr>
        <a:bodyPr/>
        <a:lstStyle/>
        <a:p>
          <a:pPr>
            <a:defRPr sz="96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0.22404</cdr:x>
      <cdr:y>0.43428</cdr:y>
    </cdr:from>
    <cdr:to>
      <cdr:x>0.35613</cdr:x>
      <cdr:y>0.82707</cdr:y>
    </cdr:to>
    <cdr:sp macro="" textlink="">
      <cdr:nvSpPr>
        <cdr:cNvPr id="4" name="TextBox 3"/>
        <cdr:cNvSpPr txBox="1"/>
      </cdr:nvSpPr>
      <cdr:spPr>
        <a:xfrm xmlns:a="http://schemas.openxmlformats.org/drawingml/2006/main">
          <a:off x="1969664" y="2200627"/>
          <a:ext cx="1161280" cy="1990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1,775</a:t>
          </a:r>
        </a:p>
        <a:p xmlns:a="http://schemas.openxmlformats.org/drawingml/2006/main">
          <a:pPr algn="ctr"/>
          <a:r>
            <a:rPr lang="en-US" sz="1100" dirty="0" smtClean="0"/>
            <a:t> </a:t>
          </a:r>
          <a:r>
            <a:rPr lang="en-US" sz="1100" dirty="0"/>
            <a:t>Claimants</a:t>
          </a:r>
          <a:br>
            <a:rPr lang="en-US" sz="1100" dirty="0"/>
          </a:br>
          <a:r>
            <a:rPr lang="en-US" sz="1100" dirty="0"/>
            <a:t/>
          </a:r>
          <a:br>
            <a:rPr lang="en-US" sz="1100" dirty="0"/>
          </a:br>
          <a:r>
            <a:rPr lang="en-US" sz="1100" dirty="0"/>
            <a:t>Total Expended</a:t>
          </a:r>
          <a:br>
            <a:rPr lang="en-US" sz="1100" dirty="0"/>
          </a:br>
          <a:r>
            <a:rPr lang="en-US" sz="1100" dirty="0"/>
            <a:t>$3,135,300</a:t>
          </a:r>
          <a:br>
            <a:rPr lang="en-US" sz="1100" dirty="0"/>
          </a:br>
          <a:r>
            <a:rPr lang="en-US" sz="1100" dirty="0" smtClean="0"/>
            <a:t/>
          </a:r>
          <a:br>
            <a:rPr lang="en-US" sz="1100" dirty="0" smtClean="0"/>
          </a:br>
          <a:r>
            <a:rPr lang="en-US" sz="1100" dirty="0"/>
            <a:t/>
          </a:r>
          <a:br>
            <a:rPr lang="en-US" sz="1100" dirty="0"/>
          </a:br>
          <a:r>
            <a:rPr lang="en-US" sz="1100" dirty="0" smtClean="0"/>
            <a:t>Exceeded </a:t>
          </a:r>
          <a:br>
            <a:rPr lang="en-US" sz="1100" dirty="0" smtClean="0"/>
          </a:br>
          <a:r>
            <a:rPr lang="en-US" sz="1100" dirty="0" smtClean="0"/>
            <a:t>Appropriation by</a:t>
          </a:r>
          <a:br>
            <a:rPr lang="en-US" sz="1100" dirty="0" smtClean="0"/>
          </a:br>
          <a:r>
            <a:rPr lang="en-US" sz="1100" dirty="0" smtClean="0"/>
            <a:t>$1,004,300</a:t>
          </a:r>
          <a:endParaRPr lang="en-US" sz="1100" dirty="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t>Paralyzed Veterans Pension</a:t>
          </a:r>
        </a:p>
        <a:p xmlns:a="http://schemas.openxmlformats.org/drawingml/2006/main">
          <a:pPr algn="ctr"/>
          <a:r>
            <a:rPr lang="en-US" sz="3200" b="1" dirty="0"/>
            <a:t>$</a:t>
          </a:r>
          <a:r>
            <a:rPr lang="en-US" sz="3200" b="1" dirty="0" smtClean="0"/>
            <a:t>3,500,000</a:t>
          </a:r>
          <a:endParaRPr lang="en-US" sz="3200" b="1" dirty="0"/>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0.00273</cdr:x>
      <cdr:y>0.00488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0.38035</cdr:x>
      <cdr:y>0.54135</cdr:y>
    </cdr:from>
    <cdr:to>
      <cdr:x>0.50921</cdr:x>
      <cdr:y>0.7242</cdr:y>
    </cdr:to>
    <cdr:sp macro="" textlink="">
      <cdr:nvSpPr>
        <cdr:cNvPr id="9" name="TextBox 8"/>
        <cdr:cNvSpPr txBox="1"/>
      </cdr:nvSpPr>
      <cdr:spPr>
        <a:xfrm xmlns:a="http://schemas.openxmlformats.org/drawingml/2006/main">
          <a:off x="3343868" y="2743200"/>
          <a:ext cx="1132882" cy="9265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1,809 </a:t>
          </a:r>
          <a:r>
            <a:rPr lang="en-US" sz="1100" dirty="0"/>
            <a:t>Claimants</a:t>
          </a:r>
        </a:p>
        <a:p xmlns:a="http://schemas.openxmlformats.org/drawingml/2006/main">
          <a:pPr algn="ctr"/>
          <a:endParaRPr lang="en-US" sz="1100" dirty="0"/>
        </a:p>
        <a:p xmlns:a="http://schemas.openxmlformats.org/drawingml/2006/main">
          <a:pPr algn="ctr"/>
          <a:r>
            <a:rPr lang="en-US" sz="1100" dirty="0"/>
            <a:t>Total Expended</a:t>
          </a:r>
        </a:p>
        <a:p xmlns:a="http://schemas.openxmlformats.org/drawingml/2006/main">
          <a:pPr algn="ctr"/>
          <a:r>
            <a:rPr lang="en-US" sz="1100" dirty="0" smtClean="0"/>
            <a:t>$</a:t>
          </a:r>
          <a:r>
            <a:rPr lang="en-US" dirty="0" smtClean="0"/>
            <a:t>1,635.000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456"/>
          </a:xfrm>
          <a:prstGeom prst="rect">
            <a:avLst/>
          </a:prstGeom>
        </p:spPr>
        <p:txBody>
          <a:bodyPr vert="horz" lIns="92336" tIns="46168" rIns="92336" bIns="46168" rtlCol="0"/>
          <a:lstStyle>
            <a:lvl1pPr algn="l" defTabSz="975651" fontAlgn="auto">
              <a:spcBef>
                <a:spcPts val="0"/>
              </a:spcBef>
              <a:spcAft>
                <a:spcPts val="0"/>
              </a:spcAft>
              <a:defRPr sz="1200" smtClean="0">
                <a:latin typeface="+mn-lt"/>
                <a:cs typeface="+mn-cs"/>
              </a:defRPr>
            </a:lvl1pPr>
          </a:lstStyle>
          <a:p>
            <a:pPr>
              <a:defRPr/>
            </a:pPr>
            <a:r>
              <a:rPr lang="en-US"/>
              <a:t>State Veterans Commission Meeting</a:t>
            </a:r>
          </a:p>
        </p:txBody>
      </p:sp>
      <p:sp>
        <p:nvSpPr>
          <p:cNvPr id="3" name="Date Placeholder 2"/>
          <p:cNvSpPr>
            <a:spLocks noGrp="1"/>
          </p:cNvSpPr>
          <p:nvPr>
            <p:ph type="dt" idx="1"/>
          </p:nvPr>
        </p:nvSpPr>
        <p:spPr>
          <a:xfrm>
            <a:off x="3970938" y="0"/>
            <a:ext cx="3037840" cy="465456"/>
          </a:xfrm>
          <a:prstGeom prst="rect">
            <a:avLst/>
          </a:prstGeom>
        </p:spPr>
        <p:txBody>
          <a:bodyPr vert="horz" lIns="92336" tIns="46168" rIns="92336" bIns="46168" rtlCol="0"/>
          <a:lstStyle>
            <a:lvl1pPr algn="r" defTabSz="975651" fontAlgn="auto">
              <a:spcBef>
                <a:spcPts val="0"/>
              </a:spcBef>
              <a:spcAft>
                <a:spcPts val="0"/>
              </a:spcAft>
              <a:defRPr sz="1200" smtClean="0">
                <a:latin typeface="+mn-lt"/>
                <a:cs typeface="+mn-cs"/>
              </a:defRPr>
            </a:lvl1pPr>
          </a:lstStyle>
          <a:p>
            <a:pPr>
              <a:defRPr/>
            </a:pPr>
            <a:fld id="{B76891C9-75CE-407B-94FF-66A0CB7A7B89}" type="datetime6">
              <a:rPr lang="en-US"/>
              <a:pPr>
                <a:defRPr/>
              </a:pPr>
              <a:t>January 16</a:t>
            </a:fld>
            <a:endParaRPr lang="en-US"/>
          </a:p>
        </p:txBody>
      </p:sp>
      <p:sp>
        <p:nvSpPr>
          <p:cNvPr id="4" name="Slide Image Placeholder 3"/>
          <p:cNvSpPr>
            <a:spLocks noGrp="1" noRot="1" noChangeAspect="1"/>
          </p:cNvSpPr>
          <p:nvPr>
            <p:ph type="sldImg" idx="2"/>
          </p:nvPr>
        </p:nvSpPr>
        <p:spPr>
          <a:xfrm>
            <a:off x="1217613" y="696913"/>
            <a:ext cx="4575175" cy="3486150"/>
          </a:xfrm>
          <a:prstGeom prst="rect">
            <a:avLst/>
          </a:prstGeom>
          <a:noFill/>
          <a:ln w="12700">
            <a:solidFill>
              <a:prstClr val="black"/>
            </a:solidFill>
          </a:ln>
        </p:spPr>
        <p:txBody>
          <a:bodyPr vert="horz" lIns="92336" tIns="46168" rIns="92336" bIns="46168" rtlCol="0" anchor="ctr"/>
          <a:lstStyle/>
          <a:p>
            <a:pPr lvl="0"/>
            <a:endParaRPr lang="en-US" noProof="0"/>
          </a:p>
        </p:txBody>
      </p:sp>
      <p:sp>
        <p:nvSpPr>
          <p:cNvPr id="5" name="Notes Placeholder 4"/>
          <p:cNvSpPr>
            <a:spLocks noGrp="1"/>
          </p:cNvSpPr>
          <p:nvPr>
            <p:ph type="body" sz="quarter" idx="3"/>
          </p:nvPr>
        </p:nvSpPr>
        <p:spPr>
          <a:xfrm>
            <a:off x="701040" y="4416267"/>
            <a:ext cx="5608320" cy="4182745"/>
          </a:xfrm>
          <a:prstGeom prst="rect">
            <a:avLst/>
          </a:prstGeom>
        </p:spPr>
        <p:txBody>
          <a:bodyPr vert="horz" lIns="92336" tIns="46168" rIns="92336" bIns="461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356"/>
            <a:ext cx="3037840" cy="465456"/>
          </a:xfrm>
          <a:prstGeom prst="rect">
            <a:avLst/>
          </a:prstGeom>
        </p:spPr>
        <p:txBody>
          <a:bodyPr vert="horz" lIns="92336" tIns="46168" rIns="92336" bIns="46168" rtlCol="0" anchor="b"/>
          <a:lstStyle>
            <a:lvl1pPr algn="l" defTabSz="975651"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356"/>
            <a:ext cx="3037840" cy="465456"/>
          </a:xfrm>
          <a:prstGeom prst="rect">
            <a:avLst/>
          </a:prstGeom>
        </p:spPr>
        <p:txBody>
          <a:bodyPr vert="horz" lIns="92336" tIns="46168" rIns="92336" bIns="46168" rtlCol="0" anchor="b"/>
          <a:lstStyle>
            <a:lvl1pPr algn="r" defTabSz="975651" fontAlgn="auto">
              <a:spcBef>
                <a:spcPts val="0"/>
              </a:spcBef>
              <a:spcAft>
                <a:spcPts val="0"/>
              </a:spcAft>
              <a:defRPr sz="1200" smtClean="0">
                <a:latin typeface="+mn-lt"/>
                <a:cs typeface="+mn-cs"/>
              </a:defRPr>
            </a:lvl1pPr>
          </a:lstStyle>
          <a:p>
            <a:pPr>
              <a:defRPr/>
            </a:pPr>
            <a:fld id="{2C2239B4-03F8-4B61-BBD4-122CE5F39009}" type="slidenum">
              <a:rPr lang="en-US"/>
              <a:pPr>
                <a:defRPr/>
              </a:pPr>
              <a:t>‹#›</a:t>
            </a:fld>
            <a:endParaRPr lang="en-US"/>
          </a:p>
        </p:txBody>
      </p:sp>
    </p:spTree>
    <p:extLst>
      <p:ext uri="{BB962C8B-B14F-4D97-AF65-F5344CB8AC3E}">
        <p14:creationId xmlns:p14="http://schemas.microsoft.com/office/powerpoint/2010/main" val="1099648256"/>
      </p:ext>
    </p:extLst>
  </p:cSld>
  <p:clrMap bg1="lt1" tx1="dk1" bg2="lt2" tx2="dk2" accent1="accent1" accent2="accent2" accent3="accent3" accent4="accent4" accent5="accent5" accent6="accent6" hlink="hlink" folHlink="folHlink"/>
  <p:hf sldNum="0" hdr="0" ftr="0" dt="0"/>
  <p:notesStyle>
    <a:lvl1pPr algn="l" defTabSz="961851" rtl="0" fontAlgn="base">
      <a:spcBef>
        <a:spcPct val="30000"/>
      </a:spcBef>
      <a:spcAft>
        <a:spcPct val="0"/>
      </a:spcAft>
      <a:defRPr sz="1300" kern="1200">
        <a:solidFill>
          <a:schemeClr val="tx1"/>
        </a:solidFill>
        <a:latin typeface="+mn-lt"/>
        <a:ea typeface="+mn-ea"/>
        <a:cs typeface="+mn-cs"/>
      </a:defRPr>
    </a:lvl1pPr>
    <a:lvl2pPr marL="480924" algn="l" defTabSz="961851" rtl="0" fontAlgn="base">
      <a:spcBef>
        <a:spcPct val="30000"/>
      </a:spcBef>
      <a:spcAft>
        <a:spcPct val="0"/>
      </a:spcAft>
      <a:defRPr sz="1300" kern="1200">
        <a:solidFill>
          <a:schemeClr val="tx1"/>
        </a:solidFill>
        <a:latin typeface="+mn-lt"/>
        <a:ea typeface="+mn-ea"/>
        <a:cs typeface="+mn-cs"/>
      </a:defRPr>
    </a:lvl2pPr>
    <a:lvl3pPr marL="961851" algn="l" defTabSz="961851" rtl="0" fontAlgn="base">
      <a:spcBef>
        <a:spcPct val="30000"/>
      </a:spcBef>
      <a:spcAft>
        <a:spcPct val="0"/>
      </a:spcAft>
      <a:defRPr sz="1300" kern="1200">
        <a:solidFill>
          <a:schemeClr val="tx1"/>
        </a:solidFill>
        <a:latin typeface="+mn-lt"/>
        <a:ea typeface="+mn-ea"/>
        <a:cs typeface="+mn-cs"/>
      </a:defRPr>
    </a:lvl3pPr>
    <a:lvl4pPr marL="1442772" algn="l" defTabSz="961851" rtl="0" fontAlgn="base">
      <a:spcBef>
        <a:spcPct val="30000"/>
      </a:spcBef>
      <a:spcAft>
        <a:spcPct val="0"/>
      </a:spcAft>
      <a:defRPr sz="1300" kern="1200">
        <a:solidFill>
          <a:schemeClr val="tx1"/>
        </a:solidFill>
        <a:latin typeface="+mn-lt"/>
        <a:ea typeface="+mn-ea"/>
        <a:cs typeface="+mn-cs"/>
      </a:defRPr>
    </a:lvl4pPr>
    <a:lvl5pPr marL="1925286" algn="l" defTabSz="961851" rtl="0" fontAlgn="base">
      <a:spcBef>
        <a:spcPct val="30000"/>
      </a:spcBef>
      <a:spcAft>
        <a:spcPct val="0"/>
      </a:spcAft>
      <a:defRPr sz="1300" kern="1200">
        <a:solidFill>
          <a:schemeClr val="tx1"/>
        </a:solidFill>
        <a:latin typeface="+mn-lt"/>
        <a:ea typeface="+mn-ea"/>
        <a:cs typeface="+mn-cs"/>
      </a:defRPr>
    </a:lvl5pPr>
    <a:lvl6pPr marL="2407075" algn="l" defTabSz="962827" rtl="0" eaLnBrk="1" latinLnBrk="0" hangingPunct="1">
      <a:defRPr sz="1300" kern="1200">
        <a:solidFill>
          <a:schemeClr val="tx1"/>
        </a:solidFill>
        <a:latin typeface="+mn-lt"/>
        <a:ea typeface="+mn-ea"/>
        <a:cs typeface="+mn-cs"/>
      </a:defRPr>
    </a:lvl6pPr>
    <a:lvl7pPr marL="2888481" algn="l" defTabSz="962827" rtl="0" eaLnBrk="1" latinLnBrk="0" hangingPunct="1">
      <a:defRPr sz="1300" kern="1200">
        <a:solidFill>
          <a:schemeClr val="tx1"/>
        </a:solidFill>
        <a:latin typeface="+mn-lt"/>
        <a:ea typeface="+mn-ea"/>
        <a:cs typeface="+mn-cs"/>
      </a:defRPr>
    </a:lvl7pPr>
    <a:lvl8pPr marL="3369904" algn="l" defTabSz="962827" rtl="0" eaLnBrk="1" latinLnBrk="0" hangingPunct="1">
      <a:defRPr sz="1300" kern="1200">
        <a:solidFill>
          <a:schemeClr val="tx1"/>
        </a:solidFill>
        <a:latin typeface="+mn-lt"/>
        <a:ea typeface="+mn-ea"/>
        <a:cs typeface="+mn-cs"/>
      </a:defRPr>
    </a:lvl8pPr>
    <a:lvl9pPr marL="3851319" algn="l" defTabSz="96282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ARNG: DET 1 2-104</a:t>
            </a:r>
            <a:r>
              <a:rPr lang="en-US" baseline="30000" dirty="0" smtClean="0"/>
              <a:t>th</a:t>
            </a:r>
            <a:r>
              <a:rPr lang="en-US" baseline="0" dirty="0" smtClean="0"/>
              <a:t> 24 </a:t>
            </a:r>
            <a:r>
              <a:rPr lang="en-US" baseline="0" dirty="0" err="1" smtClean="0"/>
              <a:t>pax</a:t>
            </a:r>
            <a:endParaRPr lang="en-US" baseline="0" dirty="0" smtClean="0"/>
          </a:p>
          <a:p>
            <a:r>
              <a:rPr lang="en-US" baseline="0" dirty="0" smtClean="0"/>
              <a:t>            828</a:t>
            </a:r>
            <a:r>
              <a:rPr lang="en-US" baseline="30000" dirty="0" smtClean="0"/>
              <a:t>th</a:t>
            </a:r>
            <a:r>
              <a:rPr lang="en-US" baseline="0" dirty="0" smtClean="0"/>
              <a:t> FI 25 </a:t>
            </a:r>
            <a:r>
              <a:rPr lang="en-US" baseline="0" dirty="0" err="1" smtClean="0"/>
              <a:t>pax</a:t>
            </a:r>
            <a:endParaRPr lang="en-US" baseline="0" dirty="0" smtClean="0"/>
          </a:p>
          <a:p>
            <a:endParaRPr lang="en-US" baseline="0" dirty="0" smtClean="0"/>
          </a:p>
          <a:p>
            <a:r>
              <a:rPr lang="en-US" baseline="0" dirty="0" smtClean="0"/>
              <a:t>Air:</a:t>
            </a:r>
          </a:p>
          <a:p>
            <a:pPr defTabSz="927282">
              <a:defRPr/>
            </a:pPr>
            <a:r>
              <a:rPr lang="en-US" b="0" baseline="0" dirty="0" smtClean="0"/>
              <a:t>193d SOW-55 </a:t>
            </a:r>
            <a:r>
              <a:rPr lang="en-US" b="0" baseline="0" dirty="0" err="1" smtClean="0"/>
              <a:t>pax</a:t>
            </a:r>
            <a:endParaRPr lang="en-US" b="0" baseline="0" dirty="0" smtClean="0"/>
          </a:p>
          <a:p>
            <a:pPr defTabSz="927282">
              <a:defRPr/>
            </a:pPr>
            <a:r>
              <a:rPr lang="en-US" b="0" baseline="0" dirty="0" smtClean="0"/>
              <a:t>111</a:t>
            </a:r>
            <a:r>
              <a:rPr lang="en-US" b="0" baseline="30000" dirty="0" smtClean="0"/>
              <a:t>th</a:t>
            </a:r>
            <a:r>
              <a:rPr lang="en-US" b="0" baseline="0" dirty="0" smtClean="0"/>
              <a:t> ATKW 102 </a:t>
            </a:r>
            <a:r>
              <a:rPr lang="en-US" b="0" baseline="0" dirty="0" err="1" smtClean="0"/>
              <a:t>pax</a:t>
            </a:r>
            <a:endParaRPr lang="en-US" b="0" baseline="0" dirty="0" smtClean="0"/>
          </a:p>
          <a:p>
            <a:r>
              <a:rPr lang="en-US" baseline="0" dirty="0" err="1" smtClean="0"/>
              <a:t>Indiv</a:t>
            </a:r>
            <a:r>
              <a:rPr lang="en-US" baseline="0" dirty="0" smtClean="0"/>
              <a:t>. Mobs 9 </a:t>
            </a:r>
            <a:r>
              <a:rPr lang="en-US" baseline="0" dirty="0" err="1" smtClean="0"/>
              <a:t>pax</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31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17613" y="696913"/>
            <a:ext cx="4575175" cy="348615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pPr/>
              <a:t>29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35</a:t>
            </a:fld>
            <a:endParaRPr lang="en-US"/>
          </a:p>
        </p:txBody>
      </p:sp>
    </p:spTree>
    <p:extLst>
      <p:ext uri="{BB962C8B-B14F-4D97-AF65-F5344CB8AC3E}">
        <p14:creationId xmlns:p14="http://schemas.microsoft.com/office/powerpoint/2010/main" val="98944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36</a:t>
            </a:fld>
            <a:endParaRPr lang="en-US"/>
          </a:p>
        </p:txBody>
      </p:sp>
    </p:spTree>
    <p:extLst>
      <p:ext uri="{BB962C8B-B14F-4D97-AF65-F5344CB8AC3E}">
        <p14:creationId xmlns:p14="http://schemas.microsoft.com/office/powerpoint/2010/main" val="3580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37</a:t>
            </a:fld>
            <a:endParaRPr lang="en-US"/>
          </a:p>
        </p:txBody>
      </p:sp>
    </p:spTree>
    <p:extLst>
      <p:ext uri="{BB962C8B-B14F-4D97-AF65-F5344CB8AC3E}">
        <p14:creationId xmlns:p14="http://schemas.microsoft.com/office/powerpoint/2010/main" val="126811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38</a:t>
            </a:fld>
            <a:endParaRPr lang="en-US"/>
          </a:p>
        </p:txBody>
      </p:sp>
    </p:spTree>
    <p:extLst>
      <p:ext uri="{BB962C8B-B14F-4D97-AF65-F5344CB8AC3E}">
        <p14:creationId xmlns:p14="http://schemas.microsoft.com/office/powerpoint/2010/main" val="32515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39</a:t>
            </a:fld>
            <a:endParaRPr lang="en-US"/>
          </a:p>
        </p:txBody>
      </p:sp>
    </p:spTree>
    <p:extLst>
      <p:ext uri="{BB962C8B-B14F-4D97-AF65-F5344CB8AC3E}">
        <p14:creationId xmlns:p14="http://schemas.microsoft.com/office/powerpoint/2010/main" val="3253156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40</a:t>
            </a:fld>
            <a:endParaRPr lang="en-US"/>
          </a:p>
        </p:txBody>
      </p:sp>
    </p:spTree>
    <p:extLst>
      <p:ext uri="{BB962C8B-B14F-4D97-AF65-F5344CB8AC3E}">
        <p14:creationId xmlns:p14="http://schemas.microsoft.com/office/powerpoint/2010/main" val="397050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41</a:t>
            </a:fld>
            <a:endParaRPr lang="en-US"/>
          </a:p>
        </p:txBody>
      </p:sp>
    </p:spTree>
    <p:extLst>
      <p:ext uri="{BB962C8B-B14F-4D97-AF65-F5344CB8AC3E}">
        <p14:creationId xmlns:p14="http://schemas.microsoft.com/office/powerpoint/2010/main" val="151521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42</a:t>
            </a:fld>
            <a:endParaRPr lang="en-US"/>
          </a:p>
        </p:txBody>
      </p:sp>
    </p:spTree>
    <p:extLst>
      <p:ext uri="{BB962C8B-B14F-4D97-AF65-F5344CB8AC3E}">
        <p14:creationId xmlns:p14="http://schemas.microsoft.com/office/powerpoint/2010/main" val="51193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43</a:t>
            </a:fld>
            <a:endParaRPr lang="en-US"/>
          </a:p>
        </p:txBody>
      </p:sp>
    </p:spTree>
    <p:extLst>
      <p:ext uri="{BB962C8B-B14F-4D97-AF65-F5344CB8AC3E}">
        <p14:creationId xmlns:p14="http://schemas.microsoft.com/office/powerpoint/2010/main" val="384867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baseline="0" dirty="0" smtClean="0"/>
              <a:t>**ANG numbers are as of 24 SEP 15.  Defer to ANG for discrepancies in their numbers or any questions.</a:t>
            </a:r>
            <a:endParaRPr lang="en-US" b="0"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5385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44</a:t>
            </a:fld>
            <a:endParaRPr lang="en-US"/>
          </a:p>
        </p:txBody>
      </p:sp>
    </p:spTree>
    <p:extLst>
      <p:ext uri="{BB962C8B-B14F-4D97-AF65-F5344CB8AC3E}">
        <p14:creationId xmlns:p14="http://schemas.microsoft.com/office/powerpoint/2010/main" val="174720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08025"/>
            <a:ext cx="4651375" cy="35448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1F516-AD5D-421C-BC5D-A792B2106486}" type="slidenum">
              <a:rPr lang="en-US" smtClean="0"/>
              <a:pPr/>
              <a:t>45</a:t>
            </a:fld>
            <a:endParaRPr lang="en-US"/>
          </a:p>
        </p:txBody>
      </p:sp>
    </p:spTree>
    <p:extLst>
      <p:ext uri="{BB962C8B-B14F-4D97-AF65-F5344CB8AC3E}">
        <p14:creationId xmlns:p14="http://schemas.microsoft.com/office/powerpoint/2010/main" val="272068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46</a:t>
            </a:fld>
            <a:endParaRPr lang="en-US"/>
          </a:p>
        </p:txBody>
      </p:sp>
    </p:spTree>
    <p:extLst>
      <p:ext uri="{BB962C8B-B14F-4D97-AF65-F5344CB8AC3E}">
        <p14:creationId xmlns:p14="http://schemas.microsoft.com/office/powerpoint/2010/main" val="246609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C0B3BA-6634-4DC3-B5D2-DB18E5DE8B6F}" type="slidenum">
              <a:rPr lang="en-US" smtClean="0"/>
              <a:t>47</a:t>
            </a:fld>
            <a:endParaRPr lang="en-US"/>
          </a:p>
        </p:txBody>
      </p:sp>
    </p:spTree>
    <p:extLst>
      <p:ext uri="{BB962C8B-B14F-4D97-AF65-F5344CB8AC3E}">
        <p14:creationId xmlns:p14="http://schemas.microsoft.com/office/powerpoint/2010/main" val="30184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5B1B-704D-48CE-9D2B-C593A22B621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3531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25B1B-704D-48CE-9D2B-C593A22B621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9565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lstStyle/>
          <a:p>
            <a:r>
              <a:rPr lang="en-US" dirty="0" smtClean="0"/>
              <a:t>Since</a:t>
            </a:r>
            <a:r>
              <a:rPr lang="en-US" baseline="0" dirty="0" smtClean="0"/>
              <a:t> 2 Oct 15</a:t>
            </a:r>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pPr>
                <a:defRPr/>
              </a:pPr>
              <a:t>15</a:t>
            </a:fld>
            <a:endParaRPr lang="en-US"/>
          </a:p>
        </p:txBody>
      </p:sp>
    </p:spTree>
    <p:extLst>
      <p:ext uri="{BB962C8B-B14F-4D97-AF65-F5344CB8AC3E}">
        <p14:creationId xmlns:p14="http://schemas.microsoft.com/office/powerpoint/2010/main" val="185938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lstStyle/>
          <a:p>
            <a:pPr defTabSz="931717">
              <a:defRPr/>
            </a:pPr>
            <a:r>
              <a:rPr lang="en-US" dirty="0" smtClean="0"/>
              <a:t>The following legislation</a:t>
            </a:r>
            <a:r>
              <a:rPr lang="en-US" baseline="0" dirty="0" smtClean="0"/>
              <a:t> was signed into law by Governor Wolf since the last SVC meeting on October 2, 2015. Please note that the ones in bold are bills we worked 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pPr>
                <a:defRPr/>
              </a:pPr>
              <a:t>16</a:t>
            </a:fld>
            <a:endParaRPr lang="en-US"/>
          </a:p>
        </p:txBody>
      </p:sp>
    </p:spTree>
    <p:extLst>
      <p:ext uri="{BB962C8B-B14F-4D97-AF65-F5344CB8AC3E}">
        <p14:creationId xmlns:p14="http://schemas.microsoft.com/office/powerpoint/2010/main" val="185938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lstStyle/>
          <a:p>
            <a:pPr defTabSz="931717">
              <a:defRPr/>
            </a:pPr>
            <a:r>
              <a:rPr lang="en-US" dirty="0" smtClean="0"/>
              <a:t>The following legislation</a:t>
            </a:r>
            <a:r>
              <a:rPr lang="en-US" baseline="0" dirty="0" smtClean="0"/>
              <a:t> was signed into law by Governor Wolf since the last SVC meeting on October 2, 2015. Please note that the ones in bold are bills we worked 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pPr>
                <a:defRPr/>
              </a:pPr>
              <a:t>17</a:t>
            </a:fld>
            <a:endParaRPr lang="en-US"/>
          </a:p>
        </p:txBody>
      </p:sp>
    </p:spTree>
    <p:extLst>
      <p:ext uri="{BB962C8B-B14F-4D97-AF65-F5344CB8AC3E}">
        <p14:creationId xmlns:p14="http://schemas.microsoft.com/office/powerpoint/2010/main" val="185938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lstStyle/>
          <a:p>
            <a:pPr defTabSz="931717">
              <a:defRPr/>
            </a:pPr>
            <a:r>
              <a:rPr lang="en-US" dirty="0" smtClean="0"/>
              <a:t>The following legislation</a:t>
            </a:r>
            <a:r>
              <a:rPr lang="en-US" baseline="0" dirty="0" smtClean="0"/>
              <a:t> was signed into law by President Obama since the last SVC meeting on October 2, 2015 that is related to Veterans.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2239B4-03F8-4B61-BBD4-122CE5F39009}" type="slidenum">
              <a:rPr lang="en-US" smtClean="0"/>
              <a:pPr>
                <a:defRPr/>
              </a:pPr>
              <a:t>18</a:t>
            </a:fld>
            <a:endParaRPr lang="en-US"/>
          </a:p>
        </p:txBody>
      </p:sp>
    </p:spTree>
    <p:extLst>
      <p:ext uri="{BB962C8B-B14F-4D97-AF65-F5344CB8AC3E}">
        <p14:creationId xmlns:p14="http://schemas.microsoft.com/office/powerpoint/2010/main" val="185938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r>
              <a:rPr lang="en-US" dirty="0" smtClean="0"/>
              <a:t>94 Students currently ready for payment</a:t>
            </a:r>
            <a:r>
              <a:rPr lang="en-US" baseline="0" dirty="0" smtClean="0"/>
              <a:t>  - $ 84,112.92</a:t>
            </a:r>
            <a:endParaRPr lang="en-US" dirty="0"/>
          </a:p>
        </p:txBody>
      </p:sp>
      <p:sp>
        <p:nvSpPr>
          <p:cNvPr id="4" name="Slide Number Placeholder 3"/>
          <p:cNvSpPr>
            <a:spLocks noGrp="1"/>
          </p:cNvSpPr>
          <p:nvPr>
            <p:ph type="sldNum" sz="quarter" idx="10"/>
          </p:nvPr>
        </p:nvSpPr>
        <p:spPr/>
        <p:txBody>
          <a:bodyPr/>
          <a:lstStyle/>
          <a:p>
            <a:fld id="{52C453F6-BAA4-4971-9D9E-3E412E9FAB85}" type="slidenum">
              <a:rPr lang="en-US" smtClean="0"/>
              <a:pPr/>
              <a:t>27</a:t>
            </a:fld>
            <a:endParaRPr lang="en-US"/>
          </a:p>
        </p:txBody>
      </p:sp>
    </p:spTree>
    <p:extLst>
      <p:ext uri="{BB962C8B-B14F-4D97-AF65-F5344CB8AC3E}">
        <p14:creationId xmlns:p14="http://schemas.microsoft.com/office/powerpoint/2010/main" val="75306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501"/>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1412" indent="0" algn="ctr">
              <a:buNone/>
              <a:defRPr>
                <a:solidFill>
                  <a:schemeClr val="tx1">
                    <a:tint val="75000"/>
                  </a:schemeClr>
                </a:solidFill>
              </a:defRPr>
            </a:lvl2pPr>
            <a:lvl3pPr marL="962827" indent="0" algn="ctr">
              <a:buNone/>
              <a:defRPr>
                <a:solidFill>
                  <a:schemeClr val="tx1">
                    <a:tint val="75000"/>
                  </a:schemeClr>
                </a:solidFill>
              </a:defRPr>
            </a:lvl3pPr>
            <a:lvl4pPr marL="1444235" indent="0" algn="ctr">
              <a:buNone/>
              <a:defRPr>
                <a:solidFill>
                  <a:schemeClr val="tx1">
                    <a:tint val="75000"/>
                  </a:schemeClr>
                </a:solidFill>
              </a:defRPr>
            </a:lvl4pPr>
            <a:lvl5pPr marL="1925658" indent="0" algn="ctr">
              <a:buNone/>
              <a:defRPr>
                <a:solidFill>
                  <a:schemeClr val="tx1">
                    <a:tint val="75000"/>
                  </a:schemeClr>
                </a:solidFill>
              </a:defRPr>
            </a:lvl5pPr>
            <a:lvl6pPr marL="2407075" indent="0" algn="ctr">
              <a:buNone/>
              <a:defRPr>
                <a:solidFill>
                  <a:schemeClr val="tx1">
                    <a:tint val="75000"/>
                  </a:schemeClr>
                </a:solidFill>
              </a:defRPr>
            </a:lvl6pPr>
            <a:lvl7pPr marL="2888481" indent="0" algn="ctr">
              <a:buNone/>
              <a:defRPr>
                <a:solidFill>
                  <a:schemeClr val="tx1">
                    <a:tint val="75000"/>
                  </a:schemeClr>
                </a:solidFill>
              </a:defRPr>
            </a:lvl7pPr>
            <a:lvl8pPr marL="3369904" indent="0" algn="ctr">
              <a:buNone/>
              <a:defRPr>
                <a:solidFill>
                  <a:schemeClr val="tx1">
                    <a:tint val="75000"/>
                  </a:schemeClr>
                </a:solidFill>
              </a:defRPr>
            </a:lvl8pPr>
            <a:lvl9pPr marL="3851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4FA46-96F5-4D43-A2A1-2E0E640C6533}"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AFA60-4F75-45DA-A1E1-1503839C3559}"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95"/>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95"/>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CF09F-3C8B-4007-99CF-FFC07E7D4AB0}"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229" indent="0" algn="ctr">
              <a:buNone/>
              <a:defRPr>
                <a:solidFill>
                  <a:schemeClr val="tx1">
                    <a:tint val="75000"/>
                  </a:schemeClr>
                </a:solidFill>
              </a:defRPr>
            </a:lvl2pPr>
            <a:lvl3pPr marL="966458" indent="0" algn="ctr">
              <a:buNone/>
              <a:defRPr>
                <a:solidFill>
                  <a:schemeClr val="tx1">
                    <a:tint val="75000"/>
                  </a:schemeClr>
                </a:solidFill>
              </a:defRPr>
            </a:lvl3pPr>
            <a:lvl4pPr marL="1449687" indent="0" algn="ctr">
              <a:buNone/>
              <a:defRPr>
                <a:solidFill>
                  <a:schemeClr val="tx1">
                    <a:tint val="75000"/>
                  </a:schemeClr>
                </a:solidFill>
              </a:defRPr>
            </a:lvl4pPr>
            <a:lvl5pPr marL="1932915" indent="0" algn="ctr">
              <a:buNone/>
              <a:defRPr>
                <a:solidFill>
                  <a:schemeClr val="tx1">
                    <a:tint val="75000"/>
                  </a:schemeClr>
                </a:solidFill>
              </a:defRPr>
            </a:lvl5pPr>
            <a:lvl6pPr marL="2416144" indent="0" algn="ctr">
              <a:buNone/>
              <a:defRPr>
                <a:solidFill>
                  <a:schemeClr val="tx1">
                    <a:tint val="75000"/>
                  </a:schemeClr>
                </a:solidFill>
              </a:defRPr>
            </a:lvl6pPr>
            <a:lvl7pPr marL="2899373" indent="0" algn="ctr">
              <a:buNone/>
              <a:defRPr>
                <a:solidFill>
                  <a:schemeClr val="tx1">
                    <a:tint val="75000"/>
                  </a:schemeClr>
                </a:solidFill>
              </a:defRPr>
            </a:lvl7pPr>
            <a:lvl8pPr marL="3382602" indent="0" algn="ctr">
              <a:buNone/>
              <a:defRPr>
                <a:solidFill>
                  <a:schemeClr val="tx1">
                    <a:tint val="75000"/>
                  </a:schemeClr>
                </a:solidFill>
              </a:defRPr>
            </a:lvl8pPr>
            <a:lvl9pPr marL="38658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648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0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6"/>
            <a:ext cx="8161020" cy="1600199"/>
          </a:xfrm>
        </p:spPr>
        <p:txBody>
          <a:bodyPr anchor="b"/>
          <a:lstStyle>
            <a:lvl1pPr marL="0" indent="0">
              <a:buNone/>
              <a:defRPr sz="2100">
                <a:solidFill>
                  <a:schemeClr val="tx1">
                    <a:tint val="75000"/>
                  </a:schemeClr>
                </a:solidFill>
              </a:defRPr>
            </a:lvl1pPr>
            <a:lvl2pPr marL="483229" indent="0">
              <a:buNone/>
              <a:defRPr sz="1900">
                <a:solidFill>
                  <a:schemeClr val="tx1">
                    <a:tint val="75000"/>
                  </a:schemeClr>
                </a:solidFill>
              </a:defRPr>
            </a:lvl2pPr>
            <a:lvl3pPr marL="966458" indent="0">
              <a:buNone/>
              <a:defRPr sz="1700">
                <a:solidFill>
                  <a:schemeClr val="tx1">
                    <a:tint val="75000"/>
                  </a:schemeClr>
                </a:solidFill>
              </a:defRPr>
            </a:lvl3pPr>
            <a:lvl4pPr marL="1449687" indent="0">
              <a:buNone/>
              <a:defRPr sz="1500">
                <a:solidFill>
                  <a:schemeClr val="tx1">
                    <a:tint val="75000"/>
                  </a:schemeClr>
                </a:solidFill>
              </a:defRPr>
            </a:lvl4pPr>
            <a:lvl5pPr marL="1932915" indent="0">
              <a:buNone/>
              <a:defRPr sz="1500">
                <a:solidFill>
                  <a:schemeClr val="tx1">
                    <a:tint val="75000"/>
                  </a:schemeClr>
                </a:solidFill>
              </a:defRPr>
            </a:lvl5pPr>
            <a:lvl6pPr marL="2416144" indent="0">
              <a:buNone/>
              <a:defRPr sz="1500">
                <a:solidFill>
                  <a:schemeClr val="tx1">
                    <a:tint val="75000"/>
                  </a:schemeClr>
                </a:solidFill>
              </a:defRPr>
            </a:lvl6pPr>
            <a:lvl7pPr marL="2899373" indent="0">
              <a:buNone/>
              <a:defRPr sz="1500">
                <a:solidFill>
                  <a:schemeClr val="tx1">
                    <a:tint val="75000"/>
                  </a:schemeClr>
                </a:solidFill>
              </a:defRPr>
            </a:lvl7pPr>
            <a:lvl8pPr marL="3382602" indent="0">
              <a:buNone/>
              <a:defRPr sz="1500">
                <a:solidFill>
                  <a:schemeClr val="tx1">
                    <a:tint val="75000"/>
                  </a:schemeClr>
                </a:solidFill>
              </a:defRPr>
            </a:lvl8pPr>
            <a:lvl9pPr marL="386583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026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2"/>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2"/>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1561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4"/>
            <a:ext cx="4242197" cy="682413"/>
          </a:xfrm>
        </p:spPr>
        <p:txBody>
          <a:bodyPr anchor="b"/>
          <a:lstStyle>
            <a:lvl1pPr marL="0" indent="0">
              <a:buNone/>
              <a:defRPr sz="2500" b="1"/>
            </a:lvl1pPr>
            <a:lvl2pPr marL="483229" indent="0">
              <a:buNone/>
              <a:defRPr sz="2100" b="1"/>
            </a:lvl2pPr>
            <a:lvl3pPr marL="966458" indent="0">
              <a:buNone/>
              <a:defRPr sz="1900" b="1"/>
            </a:lvl3pPr>
            <a:lvl4pPr marL="1449687" indent="0">
              <a:buNone/>
              <a:defRPr sz="1700" b="1"/>
            </a:lvl4pPr>
            <a:lvl5pPr marL="1932915" indent="0">
              <a:buNone/>
              <a:defRPr sz="1700" b="1"/>
            </a:lvl5pPr>
            <a:lvl6pPr marL="2416144" indent="0">
              <a:buNone/>
              <a:defRPr sz="1700" b="1"/>
            </a:lvl6pPr>
            <a:lvl7pPr marL="2899373" indent="0">
              <a:buNone/>
              <a:defRPr sz="1700" b="1"/>
            </a:lvl7pPr>
            <a:lvl8pPr marL="3382602" indent="0">
              <a:buNone/>
              <a:defRPr sz="1700" b="1"/>
            </a:lvl8pPr>
            <a:lvl9pPr marL="386583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229" indent="0">
              <a:buNone/>
              <a:defRPr sz="2100" b="1"/>
            </a:lvl2pPr>
            <a:lvl3pPr marL="966458" indent="0">
              <a:buNone/>
              <a:defRPr sz="1900" b="1"/>
            </a:lvl3pPr>
            <a:lvl4pPr marL="1449687" indent="0">
              <a:buNone/>
              <a:defRPr sz="1700" b="1"/>
            </a:lvl4pPr>
            <a:lvl5pPr marL="1932915" indent="0">
              <a:buNone/>
              <a:defRPr sz="1700" b="1"/>
            </a:lvl5pPr>
            <a:lvl6pPr marL="2416144" indent="0">
              <a:buNone/>
              <a:defRPr sz="1700" b="1"/>
            </a:lvl6pPr>
            <a:lvl7pPr marL="2899373" indent="0">
              <a:buNone/>
              <a:defRPr sz="1700" b="1"/>
            </a:lvl7pPr>
            <a:lvl8pPr marL="3382602" indent="0">
              <a:buNone/>
              <a:defRPr sz="1700" b="1"/>
            </a:lvl8pPr>
            <a:lvl9pPr marL="386583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912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68423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1087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5"/>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1" y="1530775"/>
            <a:ext cx="3158729" cy="5003801"/>
          </a:xfrm>
        </p:spPr>
        <p:txBody>
          <a:bodyPr/>
          <a:lstStyle>
            <a:lvl1pPr marL="0" indent="0">
              <a:buNone/>
              <a:defRPr sz="1500"/>
            </a:lvl1pPr>
            <a:lvl2pPr marL="483229" indent="0">
              <a:buNone/>
              <a:defRPr sz="1300"/>
            </a:lvl2pPr>
            <a:lvl3pPr marL="966458" indent="0">
              <a:buNone/>
              <a:defRPr sz="1100"/>
            </a:lvl3pPr>
            <a:lvl4pPr marL="1449687" indent="0">
              <a:buNone/>
              <a:defRPr sz="1000"/>
            </a:lvl4pPr>
            <a:lvl5pPr marL="1932915" indent="0">
              <a:buNone/>
              <a:defRPr sz="1000"/>
            </a:lvl5pPr>
            <a:lvl6pPr marL="2416144" indent="0">
              <a:buNone/>
              <a:defRPr sz="1000"/>
            </a:lvl6pPr>
            <a:lvl7pPr marL="2899373" indent="0">
              <a:buNone/>
              <a:defRPr sz="1000"/>
            </a:lvl7pPr>
            <a:lvl8pPr marL="3382602" indent="0">
              <a:buNone/>
              <a:defRPr sz="1000"/>
            </a:lvl8pPr>
            <a:lvl9pPr marL="386583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539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F02D9-8AF2-4B66-811D-909E3BE64BBA}"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229" indent="0">
              <a:buNone/>
              <a:defRPr sz="3000"/>
            </a:lvl2pPr>
            <a:lvl3pPr marL="966458" indent="0">
              <a:buNone/>
              <a:defRPr sz="2500"/>
            </a:lvl3pPr>
            <a:lvl4pPr marL="1449687" indent="0">
              <a:buNone/>
              <a:defRPr sz="2100"/>
            </a:lvl4pPr>
            <a:lvl5pPr marL="1932915" indent="0">
              <a:buNone/>
              <a:defRPr sz="2100"/>
            </a:lvl5pPr>
            <a:lvl6pPr marL="2416144" indent="0">
              <a:buNone/>
              <a:defRPr sz="2100"/>
            </a:lvl6pPr>
            <a:lvl7pPr marL="2899373" indent="0">
              <a:buNone/>
              <a:defRPr sz="2100"/>
            </a:lvl7pPr>
            <a:lvl8pPr marL="3382602" indent="0">
              <a:buNone/>
              <a:defRPr sz="2100"/>
            </a:lvl8pPr>
            <a:lvl9pPr marL="3865831" indent="0">
              <a:buNone/>
              <a:defRPr sz="2100"/>
            </a:lvl9pPr>
          </a:lstStyle>
          <a:p>
            <a:endParaRPr lang="en-US" dirty="0"/>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229" indent="0">
              <a:buNone/>
              <a:defRPr sz="1300"/>
            </a:lvl2pPr>
            <a:lvl3pPr marL="966458" indent="0">
              <a:buNone/>
              <a:defRPr sz="1100"/>
            </a:lvl3pPr>
            <a:lvl4pPr marL="1449687" indent="0">
              <a:buNone/>
              <a:defRPr sz="1000"/>
            </a:lvl4pPr>
            <a:lvl5pPr marL="1932915" indent="0">
              <a:buNone/>
              <a:defRPr sz="1000"/>
            </a:lvl5pPr>
            <a:lvl6pPr marL="2416144" indent="0">
              <a:buNone/>
              <a:defRPr sz="1000"/>
            </a:lvl6pPr>
            <a:lvl7pPr marL="2899373" indent="0">
              <a:buNone/>
              <a:defRPr sz="1000"/>
            </a:lvl7pPr>
            <a:lvl8pPr marL="3382602" indent="0">
              <a:buNone/>
              <a:defRPr sz="1000"/>
            </a:lvl8pPr>
            <a:lvl9pPr marL="386583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160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6430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9"/>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49"/>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B9363-B7A9-4D6D-BE41-9FE03D1C4AEE}" type="datetimeFigureOut">
              <a:rPr lang="en-US" smtClean="0">
                <a:solidFill>
                  <a:prstClr val="white">
                    <a:tint val="75000"/>
                  </a:prstClr>
                </a:solidFill>
              </a:rPr>
              <a:pPr/>
              <a:t>1/21/2016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60A4193-DBCC-4A43-A57A-6C1E4E927DD1}"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68284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3802" y="2130448"/>
            <a:ext cx="5367338" cy="4404125"/>
          </a:xfrm>
        </p:spPr>
        <p:txBody>
          <a:bodyPr>
            <a:normAutofit/>
          </a:bodyPr>
          <a:lstStyle>
            <a:lvl1pPr>
              <a:defRPr sz="1900"/>
            </a:lvl1pPr>
            <a:lvl2pPr>
              <a:defRPr sz="1900"/>
            </a:lvl2pPr>
            <a:lvl3pPr>
              <a:defRPr sz="1900"/>
            </a:lvl3pPr>
            <a:lvl4pPr>
              <a:defRPr sz="1700"/>
            </a:lvl4pPr>
            <a:lvl5pPr>
              <a:defRPr sz="17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80061" y="2130449"/>
            <a:ext cx="3158729" cy="4404124"/>
          </a:xfrm>
          <a:solidFill>
            <a:srgbClr val="FFFFFF"/>
          </a:solidFill>
          <a:ln>
            <a:solidFill>
              <a:srgbClr val="BFBFBF"/>
            </a:solidFill>
          </a:ln>
        </p:spPr>
        <p:txBody>
          <a:bodyPr>
            <a:normAutofit/>
          </a:bodyPr>
          <a:lstStyle>
            <a:lvl1pPr marL="0" indent="0">
              <a:buNone/>
              <a:defRPr sz="1900"/>
            </a:lvl1pPr>
            <a:lvl2pPr marL="482457" indent="0">
              <a:buNone/>
              <a:defRPr sz="1300"/>
            </a:lvl2pPr>
            <a:lvl3pPr marL="964915" indent="0">
              <a:buNone/>
              <a:defRPr sz="1100"/>
            </a:lvl3pPr>
            <a:lvl4pPr marL="1447372" indent="0">
              <a:buNone/>
              <a:defRPr sz="1000"/>
            </a:lvl4pPr>
            <a:lvl5pPr marL="1929827" indent="0">
              <a:buNone/>
              <a:defRPr sz="1000"/>
            </a:lvl5pPr>
            <a:lvl6pPr marL="2412282" indent="0">
              <a:buNone/>
              <a:defRPr sz="1000"/>
            </a:lvl6pPr>
            <a:lvl7pPr marL="2894736" indent="0">
              <a:buNone/>
              <a:defRPr sz="1000"/>
            </a:lvl7pPr>
            <a:lvl8pPr marL="3377193" indent="0">
              <a:buNone/>
              <a:defRPr sz="1000"/>
            </a:lvl8pPr>
            <a:lvl9pPr marL="385965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white">
                    <a:tint val="75000"/>
                  </a:prstClr>
                </a:solidFill>
              </a:rPr>
              <a:pPr/>
              <a:t>‹#›</a:t>
            </a:fld>
            <a:endParaRPr lang="en-US" dirty="0">
              <a:solidFill>
                <a:prstClr val="white">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9179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81902" y="2551291"/>
            <a:ext cx="5760720" cy="2905642"/>
          </a:xfrm>
        </p:spPr>
        <p:txBody>
          <a:bodyPr/>
          <a:lstStyle>
            <a:lvl1pPr marL="0" indent="0">
              <a:buNone/>
              <a:defRPr sz="3400"/>
            </a:lvl1pPr>
            <a:lvl2pPr marL="482457" indent="0">
              <a:buNone/>
              <a:defRPr sz="3000"/>
            </a:lvl2pPr>
            <a:lvl3pPr marL="964915" indent="0">
              <a:buNone/>
              <a:defRPr sz="2500"/>
            </a:lvl3pPr>
            <a:lvl4pPr marL="1447372" indent="0">
              <a:buNone/>
              <a:defRPr sz="2100"/>
            </a:lvl4pPr>
            <a:lvl5pPr marL="1929827" indent="0">
              <a:buNone/>
              <a:defRPr sz="2100"/>
            </a:lvl5pPr>
            <a:lvl6pPr marL="2412282" indent="0">
              <a:buNone/>
              <a:defRPr sz="2100"/>
            </a:lvl6pPr>
            <a:lvl7pPr marL="2894736" indent="0">
              <a:buNone/>
              <a:defRPr sz="2100"/>
            </a:lvl7pPr>
            <a:lvl8pPr marL="3377193" indent="0">
              <a:buNone/>
              <a:defRPr sz="2100"/>
            </a:lvl8pPr>
            <a:lvl9pPr marL="3859650" indent="0">
              <a:buNone/>
              <a:defRPr sz="2100"/>
            </a:lvl9pPr>
          </a:lstStyle>
          <a:p>
            <a:endParaRPr lang="en-US" dirty="0"/>
          </a:p>
        </p:txBody>
      </p:sp>
      <p:sp>
        <p:nvSpPr>
          <p:cNvPr id="4" name="Text Placeholder 3"/>
          <p:cNvSpPr>
            <a:spLocks noGrp="1"/>
          </p:cNvSpPr>
          <p:nvPr>
            <p:ph type="body" sz="half" idx="2"/>
          </p:nvPr>
        </p:nvSpPr>
        <p:spPr>
          <a:xfrm>
            <a:off x="1881902" y="6061442"/>
            <a:ext cx="5760720" cy="654473"/>
          </a:xfrm>
        </p:spPr>
        <p:txBody>
          <a:bodyPr/>
          <a:lstStyle>
            <a:lvl1pPr marL="0" indent="0">
              <a:buNone/>
              <a:defRPr sz="1500"/>
            </a:lvl1pPr>
            <a:lvl2pPr marL="482457" indent="0">
              <a:buNone/>
              <a:defRPr sz="1300"/>
            </a:lvl2pPr>
            <a:lvl3pPr marL="964915" indent="0">
              <a:buNone/>
              <a:defRPr sz="1100"/>
            </a:lvl3pPr>
            <a:lvl4pPr marL="1447372" indent="0">
              <a:buNone/>
              <a:defRPr sz="1000"/>
            </a:lvl4pPr>
            <a:lvl5pPr marL="1929827" indent="0">
              <a:buNone/>
              <a:defRPr sz="1000"/>
            </a:lvl5pPr>
            <a:lvl6pPr marL="2412282" indent="0">
              <a:buNone/>
              <a:defRPr sz="1000"/>
            </a:lvl6pPr>
            <a:lvl7pPr marL="2894736" indent="0">
              <a:buNone/>
              <a:defRPr sz="1000"/>
            </a:lvl7pPr>
            <a:lvl8pPr marL="3377193" indent="0">
              <a:buNone/>
              <a:defRPr sz="1000"/>
            </a:lvl8pPr>
            <a:lvl9pPr marL="385965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solidFill>
                  <a:prstClr val="white">
                    <a:tint val="75000"/>
                  </a:prstClr>
                </a:solidFill>
              </a:rPr>
              <a:pPr/>
              <a:t>‹#›</a:t>
            </a:fld>
            <a:endParaRPr lang="en-US" dirty="0">
              <a:solidFill>
                <a:prstClr val="white">
                  <a:tint val="75000"/>
                </a:prstClr>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280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24"/>
            <a:ext cx="8161020" cy="1600199"/>
          </a:xfrm>
        </p:spPr>
        <p:txBody>
          <a:bodyPr anchor="b"/>
          <a:lstStyle>
            <a:lvl1pPr marL="0" indent="0">
              <a:buNone/>
              <a:defRPr sz="2100">
                <a:solidFill>
                  <a:schemeClr val="tx1">
                    <a:tint val="75000"/>
                  </a:schemeClr>
                </a:solidFill>
              </a:defRPr>
            </a:lvl1pPr>
            <a:lvl2pPr marL="481412" indent="0">
              <a:buNone/>
              <a:defRPr sz="1900">
                <a:solidFill>
                  <a:schemeClr val="tx1">
                    <a:tint val="75000"/>
                  </a:schemeClr>
                </a:solidFill>
              </a:defRPr>
            </a:lvl2pPr>
            <a:lvl3pPr marL="962827" indent="0">
              <a:buNone/>
              <a:defRPr sz="1700">
                <a:solidFill>
                  <a:schemeClr val="tx1">
                    <a:tint val="75000"/>
                  </a:schemeClr>
                </a:solidFill>
              </a:defRPr>
            </a:lvl3pPr>
            <a:lvl4pPr marL="1444235" indent="0">
              <a:buNone/>
              <a:defRPr sz="1500">
                <a:solidFill>
                  <a:schemeClr val="tx1">
                    <a:tint val="75000"/>
                  </a:schemeClr>
                </a:solidFill>
              </a:defRPr>
            </a:lvl4pPr>
            <a:lvl5pPr marL="1925658" indent="0">
              <a:buNone/>
              <a:defRPr sz="1500">
                <a:solidFill>
                  <a:schemeClr val="tx1">
                    <a:tint val="75000"/>
                  </a:schemeClr>
                </a:solidFill>
              </a:defRPr>
            </a:lvl5pPr>
            <a:lvl6pPr marL="2407075" indent="0">
              <a:buNone/>
              <a:defRPr sz="1500">
                <a:solidFill>
                  <a:schemeClr val="tx1">
                    <a:tint val="75000"/>
                  </a:schemeClr>
                </a:solidFill>
              </a:defRPr>
            </a:lvl6pPr>
            <a:lvl7pPr marL="2888481" indent="0">
              <a:buNone/>
              <a:defRPr sz="1500">
                <a:solidFill>
                  <a:schemeClr val="tx1">
                    <a:tint val="75000"/>
                  </a:schemeClr>
                </a:solidFill>
              </a:defRPr>
            </a:lvl7pPr>
            <a:lvl8pPr marL="3369904" indent="0">
              <a:buNone/>
              <a:defRPr sz="1500">
                <a:solidFill>
                  <a:schemeClr val="tx1">
                    <a:tint val="75000"/>
                  </a:schemeClr>
                </a:solidFill>
              </a:defRPr>
            </a:lvl8pPr>
            <a:lvl9pPr marL="385131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309E32-8482-406A-B11F-ED688C8A4E1C}" type="datetimeFigureOut">
              <a:rPr lang="en-US"/>
              <a:pPr>
                <a:defRPr/>
              </a:pPr>
              <a:t>1/21/2016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6E95A-C26C-4D87-A31D-6DAC5A2BC8B3}" type="datetimeFigureOut">
              <a:rPr lang="en-US"/>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1412" indent="0">
              <a:buNone/>
              <a:defRPr sz="2100" b="1"/>
            </a:lvl2pPr>
            <a:lvl3pPr marL="962827" indent="0">
              <a:buNone/>
              <a:defRPr sz="1900" b="1"/>
            </a:lvl3pPr>
            <a:lvl4pPr marL="1444235" indent="0">
              <a:buNone/>
              <a:defRPr sz="1700" b="1"/>
            </a:lvl4pPr>
            <a:lvl5pPr marL="1925658" indent="0">
              <a:buNone/>
              <a:defRPr sz="1700" b="1"/>
            </a:lvl5pPr>
            <a:lvl6pPr marL="2407075" indent="0">
              <a:buNone/>
              <a:defRPr sz="1700" b="1"/>
            </a:lvl6pPr>
            <a:lvl7pPr marL="2888481" indent="0">
              <a:buNone/>
              <a:defRPr sz="1700" b="1"/>
            </a:lvl7pPr>
            <a:lvl8pPr marL="3369904" indent="0">
              <a:buNone/>
              <a:defRPr sz="1700" b="1"/>
            </a:lvl8pPr>
            <a:lvl9pPr marL="385131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1412" indent="0">
              <a:buNone/>
              <a:defRPr sz="2100" b="1"/>
            </a:lvl2pPr>
            <a:lvl3pPr marL="962827" indent="0">
              <a:buNone/>
              <a:defRPr sz="1900" b="1"/>
            </a:lvl3pPr>
            <a:lvl4pPr marL="1444235" indent="0">
              <a:buNone/>
              <a:defRPr sz="1700" b="1"/>
            </a:lvl4pPr>
            <a:lvl5pPr marL="1925658" indent="0">
              <a:buNone/>
              <a:defRPr sz="1700" b="1"/>
            </a:lvl5pPr>
            <a:lvl6pPr marL="2407075" indent="0">
              <a:buNone/>
              <a:defRPr sz="1700" b="1"/>
            </a:lvl6pPr>
            <a:lvl7pPr marL="2888481" indent="0">
              <a:buNone/>
              <a:defRPr sz="1700" b="1"/>
            </a:lvl7pPr>
            <a:lvl8pPr marL="3369904" indent="0">
              <a:buNone/>
              <a:defRPr sz="1700" b="1"/>
            </a:lvl8pPr>
            <a:lvl9pPr marL="385131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A0D9-AA3D-4978-A206-FCD035B52FAA}" type="datetimeFigureOut">
              <a:rPr lang="en-US"/>
              <a:pPr>
                <a:defRPr/>
              </a:pPr>
              <a:t>1/21/2016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8C5645-1168-437D-B5F5-88EEC3DE8F02}" type="datetimeFigureOut">
              <a:rPr lang="en-US"/>
              <a:pPr>
                <a:defRPr/>
              </a:pPr>
              <a:t>1/21/2016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C6573-D66C-46EC-8150-7D48642C2CCD}" type="datetimeFigureOut">
              <a:rPr lang="en-US"/>
              <a:pPr>
                <a:defRPr/>
              </a:pPr>
              <a:t>1/21/2016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07"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07" y="1530787"/>
            <a:ext cx="3158729" cy="5003801"/>
          </a:xfrm>
        </p:spPr>
        <p:txBody>
          <a:bodyPr/>
          <a:lstStyle>
            <a:lvl1pPr marL="0" indent="0">
              <a:buNone/>
              <a:defRPr sz="1500"/>
            </a:lvl1pPr>
            <a:lvl2pPr marL="481412" indent="0">
              <a:buNone/>
              <a:defRPr sz="1300"/>
            </a:lvl2pPr>
            <a:lvl3pPr marL="962827" indent="0">
              <a:buNone/>
              <a:defRPr sz="1100"/>
            </a:lvl3pPr>
            <a:lvl4pPr marL="1444235" indent="0">
              <a:buNone/>
              <a:defRPr sz="1000"/>
            </a:lvl4pPr>
            <a:lvl5pPr marL="1925658" indent="0">
              <a:buNone/>
              <a:defRPr sz="1000"/>
            </a:lvl5pPr>
            <a:lvl6pPr marL="2407075" indent="0">
              <a:buNone/>
              <a:defRPr sz="1000"/>
            </a:lvl6pPr>
            <a:lvl7pPr marL="2888481" indent="0">
              <a:buNone/>
              <a:defRPr sz="1000"/>
            </a:lvl7pPr>
            <a:lvl8pPr marL="3369904" indent="0">
              <a:buNone/>
              <a:defRPr sz="1000"/>
            </a:lvl8pPr>
            <a:lvl9pPr marL="385131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1F378-345D-4188-ABFD-A444D6FADA95}" type="datetimeFigureOut">
              <a:rPr lang="en-US"/>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1412" indent="0">
              <a:buNone/>
              <a:defRPr sz="3000"/>
            </a:lvl2pPr>
            <a:lvl3pPr marL="962827" indent="0">
              <a:buNone/>
              <a:defRPr sz="2500"/>
            </a:lvl3pPr>
            <a:lvl4pPr marL="1444235" indent="0">
              <a:buNone/>
              <a:defRPr sz="2100"/>
            </a:lvl4pPr>
            <a:lvl5pPr marL="1925658" indent="0">
              <a:buNone/>
              <a:defRPr sz="2100"/>
            </a:lvl5pPr>
            <a:lvl6pPr marL="2407075" indent="0">
              <a:buNone/>
              <a:defRPr sz="2100"/>
            </a:lvl6pPr>
            <a:lvl7pPr marL="2888481" indent="0">
              <a:buNone/>
              <a:defRPr sz="2100"/>
            </a:lvl7pPr>
            <a:lvl8pPr marL="3369904" indent="0">
              <a:buNone/>
              <a:defRPr sz="2100"/>
            </a:lvl8pPr>
            <a:lvl9pPr marL="3851319"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1412" indent="0">
              <a:buNone/>
              <a:defRPr sz="1300"/>
            </a:lvl2pPr>
            <a:lvl3pPr marL="962827" indent="0">
              <a:buNone/>
              <a:defRPr sz="1100"/>
            </a:lvl3pPr>
            <a:lvl4pPr marL="1444235" indent="0">
              <a:buNone/>
              <a:defRPr sz="1000"/>
            </a:lvl4pPr>
            <a:lvl5pPr marL="1925658" indent="0">
              <a:buNone/>
              <a:defRPr sz="1000"/>
            </a:lvl5pPr>
            <a:lvl6pPr marL="2407075" indent="0">
              <a:buNone/>
              <a:defRPr sz="1000"/>
            </a:lvl6pPr>
            <a:lvl7pPr marL="2888481" indent="0">
              <a:buNone/>
              <a:defRPr sz="1000"/>
            </a:lvl7pPr>
            <a:lvl8pPr marL="3369904" indent="0">
              <a:buNone/>
              <a:defRPr sz="1000"/>
            </a:lvl8pPr>
            <a:lvl9pPr marL="385131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DCA6-002C-4594-825C-34052DC477E6}" type="datetimeFigureOut">
              <a:rPr lang="en-US"/>
              <a:pPr>
                <a:defRPr/>
              </a:pPr>
              <a:t>1/21/2016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79435" y="293689"/>
            <a:ext cx="8642351" cy="1219200"/>
          </a:xfrm>
          <a:prstGeom prst="rect">
            <a:avLst/>
          </a:prstGeom>
          <a:noFill/>
          <a:ln w="9525">
            <a:noFill/>
            <a:miter lim="800000"/>
            <a:headEnd/>
            <a:tailEnd/>
          </a:ln>
        </p:spPr>
        <p:txBody>
          <a:bodyPr vert="horz" wrap="square" lIns="96277" tIns="48141" rIns="96277" bIns="48141"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79435" y="1706604"/>
            <a:ext cx="8642351" cy="4827587"/>
          </a:xfrm>
          <a:prstGeom prst="rect">
            <a:avLst/>
          </a:prstGeom>
          <a:noFill/>
          <a:ln w="9525">
            <a:noFill/>
            <a:miter lim="800000"/>
            <a:headEnd/>
            <a:tailEnd/>
          </a:ln>
        </p:spPr>
        <p:txBody>
          <a:bodyPr vert="horz" wrap="square" lIns="96277" tIns="48141" rIns="96277" bIns="481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4" y="6780213"/>
            <a:ext cx="2241551" cy="388937"/>
          </a:xfrm>
          <a:prstGeom prst="rect">
            <a:avLst/>
          </a:prstGeom>
        </p:spPr>
        <p:txBody>
          <a:bodyPr vert="horz" lIns="96277" tIns="48141" rIns="96277" bIns="48141" rtlCol="0" anchor="ctr"/>
          <a:lstStyle>
            <a:lvl1pPr algn="l" defTabSz="962827" fontAlgn="auto">
              <a:spcBef>
                <a:spcPts val="0"/>
              </a:spcBef>
              <a:spcAft>
                <a:spcPts val="0"/>
              </a:spcAft>
              <a:defRPr sz="1300" smtClean="0">
                <a:solidFill>
                  <a:schemeClr val="tx1">
                    <a:tint val="75000"/>
                  </a:schemeClr>
                </a:solidFill>
                <a:latin typeface="+mn-lt"/>
                <a:cs typeface="+mn-cs"/>
              </a:defRPr>
            </a:lvl1pPr>
          </a:lstStyle>
          <a:p>
            <a:pPr>
              <a:defRPr/>
            </a:pPr>
            <a:fld id="{933B5AEA-9D42-414B-8F5D-1D8EEDD5E58F}" type="datetimeFigureOut">
              <a:rPr lang="en-US"/>
              <a:pPr>
                <a:defRPr/>
              </a:pPr>
              <a:t>1/21/2016</a:t>
            </a:fld>
            <a:endParaRPr lang="en-US"/>
          </a:p>
        </p:txBody>
      </p:sp>
      <p:sp>
        <p:nvSpPr>
          <p:cNvPr id="5" name="Footer Placeholder 4"/>
          <p:cNvSpPr>
            <a:spLocks noGrp="1"/>
          </p:cNvSpPr>
          <p:nvPr>
            <p:ph type="ftr" sz="quarter" idx="3"/>
          </p:nvPr>
        </p:nvSpPr>
        <p:spPr>
          <a:xfrm>
            <a:off x="3279785" y="6780213"/>
            <a:ext cx="3041651" cy="388937"/>
          </a:xfrm>
          <a:prstGeom prst="rect">
            <a:avLst/>
          </a:prstGeom>
        </p:spPr>
        <p:txBody>
          <a:bodyPr vert="horz" lIns="96277" tIns="48141" rIns="96277" bIns="48141" rtlCol="0" anchor="ctr"/>
          <a:lstStyle>
            <a:lvl1pPr algn="ctr" defTabSz="962827"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235" y="6780213"/>
            <a:ext cx="2241551" cy="388937"/>
          </a:xfrm>
          <a:prstGeom prst="rect">
            <a:avLst/>
          </a:prstGeom>
        </p:spPr>
        <p:txBody>
          <a:bodyPr vert="horz" lIns="96277" tIns="48141" rIns="96277" bIns="48141" rtlCol="0" anchor="ctr"/>
          <a:lstStyle>
            <a:lvl1pPr algn="r" defTabSz="962827" fontAlgn="auto">
              <a:spcBef>
                <a:spcPts val="0"/>
              </a:spcBef>
              <a:spcAft>
                <a:spcPts val="0"/>
              </a:spcAft>
              <a:defRPr sz="1300" smtClean="0">
                <a:solidFill>
                  <a:schemeClr val="tx1">
                    <a:tint val="75000"/>
                  </a:schemeClr>
                </a:solidFill>
                <a:latin typeface="+mn-lt"/>
                <a:cs typeface="+mn-cs"/>
              </a:defRPr>
            </a:lvl1pPr>
          </a:lstStyle>
          <a:p>
            <a:pPr>
              <a:defRPr/>
            </a:pPr>
            <a:fld id="{518194FB-6EE1-4E47-9E6D-533A02269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1851" rtl="0" fontAlgn="base">
        <a:spcBef>
          <a:spcPct val="0"/>
        </a:spcBef>
        <a:spcAft>
          <a:spcPct val="0"/>
        </a:spcAft>
        <a:defRPr sz="4700" kern="1200">
          <a:solidFill>
            <a:schemeClr val="tx1"/>
          </a:solidFill>
          <a:latin typeface="+mj-lt"/>
          <a:ea typeface="+mj-ea"/>
          <a:cs typeface="+mj-cs"/>
        </a:defRPr>
      </a:lvl1pPr>
      <a:lvl2pPr algn="ctr" defTabSz="961851" rtl="0" fontAlgn="base">
        <a:spcBef>
          <a:spcPct val="0"/>
        </a:spcBef>
        <a:spcAft>
          <a:spcPct val="0"/>
        </a:spcAft>
        <a:defRPr sz="4700">
          <a:solidFill>
            <a:schemeClr val="tx1"/>
          </a:solidFill>
          <a:latin typeface="Calibri" pitchFamily="34" charset="0"/>
        </a:defRPr>
      </a:lvl2pPr>
      <a:lvl3pPr algn="ctr" defTabSz="961851" rtl="0" fontAlgn="base">
        <a:spcBef>
          <a:spcPct val="0"/>
        </a:spcBef>
        <a:spcAft>
          <a:spcPct val="0"/>
        </a:spcAft>
        <a:defRPr sz="4700">
          <a:solidFill>
            <a:schemeClr val="tx1"/>
          </a:solidFill>
          <a:latin typeface="Calibri" pitchFamily="34" charset="0"/>
        </a:defRPr>
      </a:lvl3pPr>
      <a:lvl4pPr algn="ctr" defTabSz="961851" rtl="0" fontAlgn="base">
        <a:spcBef>
          <a:spcPct val="0"/>
        </a:spcBef>
        <a:spcAft>
          <a:spcPct val="0"/>
        </a:spcAft>
        <a:defRPr sz="4700">
          <a:solidFill>
            <a:schemeClr val="tx1"/>
          </a:solidFill>
          <a:latin typeface="Calibri" pitchFamily="34" charset="0"/>
        </a:defRPr>
      </a:lvl4pPr>
      <a:lvl5pPr algn="ctr" defTabSz="961851" rtl="0" fontAlgn="base">
        <a:spcBef>
          <a:spcPct val="0"/>
        </a:spcBef>
        <a:spcAft>
          <a:spcPct val="0"/>
        </a:spcAft>
        <a:defRPr sz="4700">
          <a:solidFill>
            <a:schemeClr val="tx1"/>
          </a:solidFill>
          <a:latin typeface="Calibri" pitchFamily="34" charset="0"/>
        </a:defRPr>
      </a:lvl5pPr>
      <a:lvl6pPr marL="455616" algn="ctr" defTabSz="961851" rtl="0" fontAlgn="base">
        <a:spcBef>
          <a:spcPct val="0"/>
        </a:spcBef>
        <a:spcAft>
          <a:spcPct val="0"/>
        </a:spcAft>
        <a:defRPr sz="4700">
          <a:solidFill>
            <a:schemeClr val="tx1"/>
          </a:solidFill>
          <a:latin typeface="Calibri" pitchFamily="34" charset="0"/>
        </a:defRPr>
      </a:lvl6pPr>
      <a:lvl7pPr marL="911225" algn="ctr" defTabSz="961851" rtl="0" fontAlgn="base">
        <a:spcBef>
          <a:spcPct val="0"/>
        </a:spcBef>
        <a:spcAft>
          <a:spcPct val="0"/>
        </a:spcAft>
        <a:defRPr sz="4700">
          <a:solidFill>
            <a:schemeClr val="tx1"/>
          </a:solidFill>
          <a:latin typeface="Calibri" pitchFamily="34" charset="0"/>
        </a:defRPr>
      </a:lvl7pPr>
      <a:lvl8pPr marL="1366839" algn="ctr" defTabSz="961851" rtl="0" fontAlgn="base">
        <a:spcBef>
          <a:spcPct val="0"/>
        </a:spcBef>
        <a:spcAft>
          <a:spcPct val="0"/>
        </a:spcAft>
        <a:defRPr sz="4700">
          <a:solidFill>
            <a:schemeClr val="tx1"/>
          </a:solidFill>
          <a:latin typeface="Calibri" pitchFamily="34" charset="0"/>
        </a:defRPr>
      </a:lvl8pPr>
      <a:lvl9pPr marL="1822454" algn="ctr" defTabSz="961851" rtl="0" fontAlgn="base">
        <a:spcBef>
          <a:spcPct val="0"/>
        </a:spcBef>
        <a:spcAft>
          <a:spcPct val="0"/>
        </a:spcAft>
        <a:defRPr sz="4700">
          <a:solidFill>
            <a:schemeClr val="tx1"/>
          </a:solidFill>
          <a:latin typeface="Calibri" pitchFamily="34" charset="0"/>
        </a:defRPr>
      </a:lvl9pPr>
    </p:titleStyle>
    <p:bodyStyle>
      <a:lvl1pPr marL="360693" indent="-360693" algn="l" defTabSz="961851" rtl="0" fontAlgn="base">
        <a:spcBef>
          <a:spcPct val="20000"/>
        </a:spcBef>
        <a:spcAft>
          <a:spcPct val="0"/>
        </a:spcAft>
        <a:buFont typeface="Arial" charset="0"/>
        <a:buChar char="•"/>
        <a:defRPr sz="3400" kern="1200">
          <a:solidFill>
            <a:schemeClr val="tx1"/>
          </a:solidFill>
          <a:latin typeface="+mn-lt"/>
          <a:ea typeface="+mn-ea"/>
          <a:cs typeface="+mn-cs"/>
        </a:defRPr>
      </a:lvl1pPr>
      <a:lvl2pPr marL="781505" indent="-300579" algn="l" defTabSz="961851" rtl="0" fontAlgn="base">
        <a:spcBef>
          <a:spcPct val="20000"/>
        </a:spcBef>
        <a:spcAft>
          <a:spcPct val="0"/>
        </a:spcAft>
        <a:buFont typeface="Arial" charset="0"/>
        <a:buChar char="–"/>
        <a:defRPr sz="3000" kern="1200">
          <a:solidFill>
            <a:schemeClr val="tx1"/>
          </a:solidFill>
          <a:latin typeface="+mn-lt"/>
          <a:ea typeface="+mn-ea"/>
          <a:cs typeface="+mn-cs"/>
        </a:defRPr>
      </a:lvl2pPr>
      <a:lvl3pPr marL="1202313" indent="-240465" algn="l" defTabSz="961851" rtl="0" fontAlgn="base">
        <a:spcBef>
          <a:spcPct val="20000"/>
        </a:spcBef>
        <a:spcAft>
          <a:spcPct val="0"/>
        </a:spcAft>
        <a:buFont typeface="Arial" charset="0"/>
        <a:buChar char="•"/>
        <a:defRPr sz="2500" kern="1200">
          <a:solidFill>
            <a:schemeClr val="tx1"/>
          </a:solidFill>
          <a:latin typeface="+mn-lt"/>
          <a:ea typeface="+mn-ea"/>
          <a:cs typeface="+mn-cs"/>
        </a:defRPr>
      </a:lvl3pPr>
      <a:lvl4pPr marL="1684825" indent="-240465" algn="l" defTabSz="961851" rtl="0" fontAlgn="base">
        <a:spcBef>
          <a:spcPct val="20000"/>
        </a:spcBef>
        <a:spcAft>
          <a:spcPct val="0"/>
        </a:spcAft>
        <a:buFont typeface="Arial" charset="0"/>
        <a:buChar char="–"/>
        <a:defRPr sz="2100" kern="1200">
          <a:solidFill>
            <a:schemeClr val="tx1"/>
          </a:solidFill>
          <a:latin typeface="+mn-lt"/>
          <a:ea typeface="+mn-ea"/>
          <a:cs typeface="+mn-cs"/>
        </a:defRPr>
      </a:lvl4pPr>
      <a:lvl5pPr marL="2165746" indent="-240465" algn="l" defTabSz="961851" rtl="0" fontAlgn="base">
        <a:spcBef>
          <a:spcPct val="20000"/>
        </a:spcBef>
        <a:spcAft>
          <a:spcPct val="0"/>
        </a:spcAft>
        <a:buFont typeface="Arial" charset="0"/>
        <a:buChar char="»"/>
        <a:defRPr sz="2100" kern="1200">
          <a:solidFill>
            <a:schemeClr val="tx1"/>
          </a:solidFill>
          <a:latin typeface="+mn-lt"/>
          <a:ea typeface="+mn-ea"/>
          <a:cs typeface="+mn-cs"/>
        </a:defRPr>
      </a:lvl5pPr>
      <a:lvl6pPr marL="2647782" indent="-240709" algn="l" defTabSz="96282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9198" indent="-240709" algn="l" defTabSz="96282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0611" indent="-240709" algn="l" defTabSz="96282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2026" indent="-240709" algn="l" defTabSz="96282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2827" rtl="0" eaLnBrk="1" latinLnBrk="0" hangingPunct="1">
        <a:defRPr sz="1900" kern="1200">
          <a:solidFill>
            <a:schemeClr val="tx1"/>
          </a:solidFill>
          <a:latin typeface="+mn-lt"/>
          <a:ea typeface="+mn-ea"/>
          <a:cs typeface="+mn-cs"/>
        </a:defRPr>
      </a:lvl1pPr>
      <a:lvl2pPr marL="481412" algn="l" defTabSz="962827" rtl="0" eaLnBrk="1" latinLnBrk="0" hangingPunct="1">
        <a:defRPr sz="1900" kern="1200">
          <a:solidFill>
            <a:schemeClr val="tx1"/>
          </a:solidFill>
          <a:latin typeface="+mn-lt"/>
          <a:ea typeface="+mn-ea"/>
          <a:cs typeface="+mn-cs"/>
        </a:defRPr>
      </a:lvl2pPr>
      <a:lvl3pPr marL="962827" algn="l" defTabSz="962827" rtl="0" eaLnBrk="1" latinLnBrk="0" hangingPunct="1">
        <a:defRPr sz="1900" kern="1200">
          <a:solidFill>
            <a:schemeClr val="tx1"/>
          </a:solidFill>
          <a:latin typeface="+mn-lt"/>
          <a:ea typeface="+mn-ea"/>
          <a:cs typeface="+mn-cs"/>
        </a:defRPr>
      </a:lvl3pPr>
      <a:lvl4pPr marL="1444235" algn="l" defTabSz="962827" rtl="0" eaLnBrk="1" latinLnBrk="0" hangingPunct="1">
        <a:defRPr sz="1900" kern="1200">
          <a:solidFill>
            <a:schemeClr val="tx1"/>
          </a:solidFill>
          <a:latin typeface="+mn-lt"/>
          <a:ea typeface="+mn-ea"/>
          <a:cs typeface="+mn-cs"/>
        </a:defRPr>
      </a:lvl4pPr>
      <a:lvl5pPr marL="1925658" algn="l" defTabSz="962827" rtl="0" eaLnBrk="1" latinLnBrk="0" hangingPunct="1">
        <a:defRPr sz="1900" kern="1200">
          <a:solidFill>
            <a:schemeClr val="tx1"/>
          </a:solidFill>
          <a:latin typeface="+mn-lt"/>
          <a:ea typeface="+mn-ea"/>
          <a:cs typeface="+mn-cs"/>
        </a:defRPr>
      </a:lvl5pPr>
      <a:lvl6pPr marL="2407075" algn="l" defTabSz="962827" rtl="0" eaLnBrk="1" latinLnBrk="0" hangingPunct="1">
        <a:defRPr sz="1900" kern="1200">
          <a:solidFill>
            <a:schemeClr val="tx1"/>
          </a:solidFill>
          <a:latin typeface="+mn-lt"/>
          <a:ea typeface="+mn-ea"/>
          <a:cs typeface="+mn-cs"/>
        </a:defRPr>
      </a:lvl6pPr>
      <a:lvl7pPr marL="2888481" algn="l" defTabSz="962827" rtl="0" eaLnBrk="1" latinLnBrk="0" hangingPunct="1">
        <a:defRPr sz="1900" kern="1200">
          <a:solidFill>
            <a:schemeClr val="tx1"/>
          </a:solidFill>
          <a:latin typeface="+mn-lt"/>
          <a:ea typeface="+mn-ea"/>
          <a:cs typeface="+mn-cs"/>
        </a:defRPr>
      </a:lvl7pPr>
      <a:lvl8pPr marL="3369904" algn="l" defTabSz="962827" rtl="0" eaLnBrk="1" latinLnBrk="0" hangingPunct="1">
        <a:defRPr sz="1900" kern="1200">
          <a:solidFill>
            <a:schemeClr val="tx1"/>
          </a:solidFill>
          <a:latin typeface="+mn-lt"/>
          <a:ea typeface="+mn-ea"/>
          <a:cs typeface="+mn-cs"/>
        </a:defRPr>
      </a:lvl8pPr>
      <a:lvl9pPr marL="3851319" algn="l" defTabSz="96282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45" tIns="48323" rIns="96645" bIns="4832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2"/>
            <a:ext cx="8641080" cy="4827694"/>
          </a:xfrm>
          <a:prstGeom prst="rect">
            <a:avLst/>
          </a:prstGeom>
        </p:spPr>
        <p:txBody>
          <a:bodyPr vert="horz" lIns="96645" tIns="48323" rIns="96645" bIns="483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7"/>
            <a:ext cx="2240280" cy="389467"/>
          </a:xfrm>
          <a:prstGeom prst="rect">
            <a:avLst/>
          </a:prstGeom>
        </p:spPr>
        <p:txBody>
          <a:bodyPr vert="horz" lIns="96645" tIns="48323" rIns="96645" bIns="48323" rtlCol="0" anchor="ctr"/>
          <a:lstStyle>
            <a:lvl1pPr algn="l">
              <a:defRPr sz="1300">
                <a:solidFill>
                  <a:schemeClr val="tx1">
                    <a:tint val="75000"/>
                  </a:schemeClr>
                </a:solidFill>
              </a:defRPr>
            </a:lvl1pPr>
          </a:lstStyle>
          <a:p>
            <a:pPr defTabSz="966458" fontAlgn="auto">
              <a:spcBef>
                <a:spcPts val="0"/>
              </a:spcBef>
              <a:spcAft>
                <a:spcPts val="0"/>
              </a:spcAft>
            </a:pPr>
            <a:fld id="{F10B9363-B7A9-4D6D-BE41-9FE03D1C4AEE}" type="datetimeFigureOut">
              <a:rPr lang="en-US" smtClean="0">
                <a:solidFill>
                  <a:prstClr val="white">
                    <a:tint val="75000"/>
                  </a:prstClr>
                </a:solidFill>
                <a:latin typeface="Calibri"/>
                <a:cs typeface="+mn-cs"/>
              </a:rPr>
              <a:pPr defTabSz="966458" fontAlgn="auto">
                <a:spcBef>
                  <a:spcPts val="0"/>
                </a:spcBef>
                <a:spcAft>
                  <a:spcPts val="0"/>
                </a:spcAft>
              </a:pPr>
              <a:t>1/21/2016</a:t>
            </a:fld>
            <a:endParaRPr lang="en-US" dirty="0">
              <a:solidFill>
                <a:prstClr val="white">
                  <a:tint val="75000"/>
                </a:prstClr>
              </a:solidFill>
              <a:latin typeface="Calibri"/>
              <a:cs typeface="+mn-cs"/>
            </a:endParaRPr>
          </a:p>
        </p:txBody>
      </p:sp>
      <p:sp>
        <p:nvSpPr>
          <p:cNvPr id="5" name="Footer Placeholder 4"/>
          <p:cNvSpPr>
            <a:spLocks noGrp="1"/>
          </p:cNvSpPr>
          <p:nvPr>
            <p:ph type="ftr" sz="quarter" idx="3"/>
          </p:nvPr>
        </p:nvSpPr>
        <p:spPr>
          <a:xfrm>
            <a:off x="3280410" y="6780107"/>
            <a:ext cx="3040380" cy="389467"/>
          </a:xfrm>
          <a:prstGeom prst="rect">
            <a:avLst/>
          </a:prstGeom>
        </p:spPr>
        <p:txBody>
          <a:bodyPr vert="horz" lIns="96645" tIns="48323" rIns="96645" bIns="48323" rtlCol="0" anchor="ctr"/>
          <a:lstStyle>
            <a:lvl1pPr algn="ctr">
              <a:defRPr sz="1300">
                <a:solidFill>
                  <a:schemeClr val="tx1">
                    <a:tint val="75000"/>
                  </a:schemeClr>
                </a:solidFill>
              </a:defRPr>
            </a:lvl1pPr>
          </a:lstStyle>
          <a:p>
            <a:pPr defTabSz="966458" fontAlgn="auto">
              <a:spcBef>
                <a:spcPts val="0"/>
              </a:spcBef>
              <a:spcAft>
                <a:spcPts val="0"/>
              </a:spcAft>
            </a:pPr>
            <a:endParaRPr lang="en-US" dirty="0">
              <a:solidFill>
                <a:prstClr val="white">
                  <a:tint val="75000"/>
                </a:prstClr>
              </a:solidFill>
              <a:latin typeface="Calibri"/>
              <a:cs typeface="+mn-cs"/>
            </a:endParaRPr>
          </a:p>
        </p:txBody>
      </p:sp>
      <p:sp>
        <p:nvSpPr>
          <p:cNvPr id="6" name="Slide Number Placeholder 5"/>
          <p:cNvSpPr>
            <a:spLocks noGrp="1"/>
          </p:cNvSpPr>
          <p:nvPr>
            <p:ph type="sldNum" sz="quarter" idx="4"/>
          </p:nvPr>
        </p:nvSpPr>
        <p:spPr>
          <a:xfrm>
            <a:off x="6880860" y="6780107"/>
            <a:ext cx="2240280" cy="389467"/>
          </a:xfrm>
          <a:prstGeom prst="rect">
            <a:avLst/>
          </a:prstGeom>
        </p:spPr>
        <p:txBody>
          <a:bodyPr vert="horz" lIns="96645" tIns="48323" rIns="96645" bIns="48323" rtlCol="0" anchor="ctr"/>
          <a:lstStyle>
            <a:lvl1pPr algn="r">
              <a:defRPr sz="1300">
                <a:solidFill>
                  <a:schemeClr val="tx1">
                    <a:tint val="75000"/>
                  </a:schemeClr>
                </a:solidFill>
              </a:defRPr>
            </a:lvl1pPr>
          </a:lstStyle>
          <a:p>
            <a:pPr defTabSz="966458" fontAlgn="auto">
              <a:spcBef>
                <a:spcPts val="0"/>
              </a:spcBef>
              <a:spcAft>
                <a:spcPts val="0"/>
              </a:spcAft>
            </a:pPr>
            <a:fld id="{E60A4193-DBCC-4A43-A57A-6C1E4E927DD1}" type="slidenum">
              <a:rPr lang="en-US" smtClean="0">
                <a:solidFill>
                  <a:prstClr val="white">
                    <a:tint val="75000"/>
                  </a:prstClr>
                </a:solidFill>
                <a:latin typeface="Calibri"/>
                <a:cs typeface="+mn-cs"/>
              </a:rPr>
              <a:pPr defTabSz="966458" fontAlgn="auto">
                <a:spcBef>
                  <a:spcPts val="0"/>
                </a:spcBef>
                <a:spcAft>
                  <a:spcPts val="0"/>
                </a:spcAft>
              </a:pPr>
              <a:t>‹#›</a:t>
            </a:fld>
            <a:endParaRPr lang="en-US" dirty="0">
              <a:solidFill>
                <a:prstClr val="white">
                  <a:tint val="75000"/>
                </a:prstClr>
              </a:solidFill>
              <a:latin typeface="Calibri"/>
              <a:cs typeface="+mn-cs"/>
            </a:endParaRPr>
          </a:p>
        </p:txBody>
      </p:sp>
    </p:spTree>
    <p:extLst>
      <p:ext uri="{BB962C8B-B14F-4D97-AF65-F5344CB8AC3E}">
        <p14:creationId xmlns:p14="http://schemas.microsoft.com/office/powerpoint/2010/main" val="16253091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66458" rtl="0" eaLnBrk="1" latinLnBrk="0" hangingPunct="1">
        <a:spcBef>
          <a:spcPct val="0"/>
        </a:spcBef>
        <a:buNone/>
        <a:defRPr sz="4700" kern="1200">
          <a:solidFill>
            <a:schemeClr val="tx1"/>
          </a:solidFill>
          <a:latin typeface="+mj-lt"/>
          <a:ea typeface="+mj-ea"/>
          <a:cs typeface="+mj-cs"/>
        </a:defRPr>
      </a:lvl1pPr>
    </p:titleStyle>
    <p:bodyStyle>
      <a:lvl1pPr marL="362421" indent="-362421" algn="l" defTabSz="966458"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247" indent="-302018" algn="l" defTabSz="966458"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072" indent="-241614" algn="l" defTabSz="96645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1301"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4530"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7759"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0988"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216"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7445" indent="-241614" algn="l" defTabSz="96645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458" rtl="0" eaLnBrk="1" latinLnBrk="0" hangingPunct="1">
        <a:defRPr sz="1900" kern="1200">
          <a:solidFill>
            <a:schemeClr val="tx1"/>
          </a:solidFill>
          <a:latin typeface="+mn-lt"/>
          <a:ea typeface="+mn-ea"/>
          <a:cs typeface="+mn-cs"/>
        </a:defRPr>
      </a:lvl1pPr>
      <a:lvl2pPr marL="483229" algn="l" defTabSz="966458" rtl="0" eaLnBrk="1" latinLnBrk="0" hangingPunct="1">
        <a:defRPr sz="1900" kern="1200">
          <a:solidFill>
            <a:schemeClr val="tx1"/>
          </a:solidFill>
          <a:latin typeface="+mn-lt"/>
          <a:ea typeface="+mn-ea"/>
          <a:cs typeface="+mn-cs"/>
        </a:defRPr>
      </a:lvl2pPr>
      <a:lvl3pPr marL="966458" algn="l" defTabSz="966458" rtl="0" eaLnBrk="1" latinLnBrk="0" hangingPunct="1">
        <a:defRPr sz="1900" kern="1200">
          <a:solidFill>
            <a:schemeClr val="tx1"/>
          </a:solidFill>
          <a:latin typeface="+mn-lt"/>
          <a:ea typeface="+mn-ea"/>
          <a:cs typeface="+mn-cs"/>
        </a:defRPr>
      </a:lvl3pPr>
      <a:lvl4pPr marL="1449687" algn="l" defTabSz="966458" rtl="0" eaLnBrk="1" latinLnBrk="0" hangingPunct="1">
        <a:defRPr sz="1900" kern="1200">
          <a:solidFill>
            <a:schemeClr val="tx1"/>
          </a:solidFill>
          <a:latin typeface="+mn-lt"/>
          <a:ea typeface="+mn-ea"/>
          <a:cs typeface="+mn-cs"/>
        </a:defRPr>
      </a:lvl4pPr>
      <a:lvl5pPr marL="1932915" algn="l" defTabSz="966458" rtl="0" eaLnBrk="1" latinLnBrk="0" hangingPunct="1">
        <a:defRPr sz="1900" kern="1200">
          <a:solidFill>
            <a:schemeClr val="tx1"/>
          </a:solidFill>
          <a:latin typeface="+mn-lt"/>
          <a:ea typeface="+mn-ea"/>
          <a:cs typeface="+mn-cs"/>
        </a:defRPr>
      </a:lvl5pPr>
      <a:lvl6pPr marL="2416144" algn="l" defTabSz="966458" rtl="0" eaLnBrk="1" latinLnBrk="0" hangingPunct="1">
        <a:defRPr sz="1900" kern="1200">
          <a:solidFill>
            <a:schemeClr val="tx1"/>
          </a:solidFill>
          <a:latin typeface="+mn-lt"/>
          <a:ea typeface="+mn-ea"/>
          <a:cs typeface="+mn-cs"/>
        </a:defRPr>
      </a:lvl6pPr>
      <a:lvl7pPr marL="2899373" algn="l" defTabSz="966458" rtl="0" eaLnBrk="1" latinLnBrk="0" hangingPunct="1">
        <a:defRPr sz="1900" kern="1200">
          <a:solidFill>
            <a:schemeClr val="tx1"/>
          </a:solidFill>
          <a:latin typeface="+mn-lt"/>
          <a:ea typeface="+mn-ea"/>
          <a:cs typeface="+mn-cs"/>
        </a:defRPr>
      </a:lvl7pPr>
      <a:lvl8pPr marL="3382602" algn="l" defTabSz="966458" rtl="0" eaLnBrk="1" latinLnBrk="0" hangingPunct="1">
        <a:defRPr sz="1900" kern="1200">
          <a:solidFill>
            <a:schemeClr val="tx1"/>
          </a:solidFill>
          <a:latin typeface="+mn-lt"/>
          <a:ea typeface="+mn-ea"/>
          <a:cs typeface="+mn-cs"/>
        </a:defRPr>
      </a:lvl8pPr>
      <a:lvl9pPr marL="3865831" algn="l" defTabSz="9664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xml"/><Relationship Id="rId7"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oleObject" Target="../embeddings/oleObject3.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Microsoft_Excel_97-2003_Worksheet2.xls"/><Relationship Id="rId5" Type="http://schemas.openxmlformats.org/officeDocument/2006/relationships/oleObject" Target="../embeddings/oleObject4.bin"/><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9.xml"/><Relationship Id="rId7" Type="http://schemas.openxmlformats.org/officeDocument/2006/relationships/oleObject" Target="../embeddings/Microsoft_Excel_97-2003_Worksheet3.xls"/><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Excel_97-2003_Worksheet4.xls"/><Relationship Id="rId5" Type="http://schemas.openxmlformats.org/officeDocument/2006/relationships/oleObject" Target="../embeddings/oleObject6.bin"/><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0.xml"/><Relationship Id="rId7" Type="http://schemas.openxmlformats.org/officeDocument/2006/relationships/oleObject" Target="../embeddings/Microsoft_Excel_97-2003_Worksheet5.xls"/><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ites.google.com/site/gwotmemorialboalsbur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4.pn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2.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4.pn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jpeg"/><Relationship Id="rId7"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24.png"/><Relationship Id="rId10" Type="http://schemas.openxmlformats.org/officeDocument/2006/relationships/hyperlink" Target="https://sites.google.com/site/gwotmemorialboalsburg/" TargetMode="External"/><Relationship Id="rId4" Type="http://schemas.openxmlformats.org/officeDocument/2006/relationships/image" Target="../media/image23.jpe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sites.google.com/site/gwotmemorialboalsburg/" TargetMode="External"/><Relationship Id="rId3" Type="http://schemas.openxmlformats.org/officeDocument/2006/relationships/image" Target="../media/image22.jpeg"/><Relationship Id="rId7"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4.pn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78394" y="24384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400050" y="6583692"/>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583680"/>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pPr defTabSz="965666"/>
              <a:r>
                <a:rPr lang="en-US" sz="1300">
                  <a:solidFill>
                    <a:prstClr val="white"/>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defTabSz="965666"/>
              <a:r>
                <a:rPr lang="en-US" sz="1300" dirty="0">
                  <a:solidFill>
                    <a:prstClr val="white"/>
                  </a:solidFill>
                  <a:latin typeface="Verdana" pitchFamily="34" charset="0"/>
                </a:rPr>
                <a:t>  &gt; community &gt; commonwealth </a:t>
              </a:r>
            </a:p>
          </p:txBody>
        </p:sp>
      </p:grpSp>
      <p:sp>
        <p:nvSpPr>
          <p:cNvPr id="2054" name="Rectangle 2"/>
          <p:cNvSpPr>
            <a:spLocks noChangeArrowheads="1"/>
          </p:cNvSpPr>
          <p:nvPr/>
        </p:nvSpPr>
        <p:spPr bwMode="auto">
          <a:xfrm>
            <a:off x="400050" y="2311413"/>
            <a:ext cx="8721090" cy="590973"/>
          </a:xfrm>
          <a:prstGeom prst="rect">
            <a:avLst/>
          </a:prstGeom>
          <a:noFill/>
          <a:ln w="9525">
            <a:noFill/>
            <a:miter lim="800000"/>
            <a:headEnd/>
            <a:tailEnd/>
          </a:ln>
        </p:spPr>
        <p:txBody>
          <a:bodyPr lIns="96564" tIns="48282" rIns="96564" bIns="48282">
            <a:spAutoFit/>
          </a:bodyPr>
          <a:lstStyle/>
          <a:p>
            <a:pPr algn="ctr" defTabSz="965666"/>
            <a:endParaRPr lang="en-US" sz="3200" b="1">
              <a:solidFill>
                <a:prstClr val="black"/>
              </a:solidFill>
              <a:latin typeface="Calibri"/>
            </a:endParaRPr>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64" tIns="48282" rIns="96564" bIns="48282">
            <a:spAutoFit/>
          </a:bodyPr>
          <a:lstStyle/>
          <a:p>
            <a:pPr defTabSz="965666"/>
            <a:endParaRPr lang="en-US">
              <a:solidFill>
                <a:prstClr val="black"/>
              </a:solidFill>
              <a:latin typeface="Calibri"/>
            </a:endParaRPr>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a:solidFill>
                  <a:schemeClr val="bg1"/>
                </a:solidFill>
              </a:rPr>
              <a:t>CURRENT AND FUTURE UNIT MOBILIZATIONS</a:t>
            </a:r>
          </a:p>
        </p:txBody>
      </p:sp>
      <p:sp>
        <p:nvSpPr>
          <p:cNvPr id="2058" name="Text Box 15"/>
          <p:cNvSpPr txBox="1">
            <a:spLocks noChangeArrowheads="1"/>
          </p:cNvSpPr>
          <p:nvPr/>
        </p:nvSpPr>
        <p:spPr bwMode="auto">
          <a:xfrm>
            <a:off x="400050" y="6583684"/>
            <a:ext cx="2160270" cy="360681"/>
          </a:xfrm>
          <a:prstGeom prst="rect">
            <a:avLst/>
          </a:prstGeom>
          <a:noFill/>
          <a:ln w="9525">
            <a:noFill/>
            <a:miter lim="800000"/>
            <a:headEnd/>
            <a:tailEnd/>
          </a:ln>
        </p:spPr>
        <p:txBody>
          <a:bodyPr lIns="96564" tIns="48282" rIns="96564" bIns="48282" anchor="ctr">
            <a:spAutoFit/>
          </a:bodyPr>
          <a:lstStyle/>
          <a:p>
            <a:pPr defTabSz="965666" eaLnBrk="0" hangingPunct="0">
              <a:spcBef>
                <a:spcPct val="50000"/>
              </a:spcBef>
              <a:defRPr/>
            </a:pPr>
            <a:r>
              <a:rPr lang="en-US" sz="1700" dirty="0">
                <a:solidFill>
                  <a:prstClr val="white"/>
                </a:solidFill>
                <a:latin typeface="Calibri"/>
              </a:rPr>
              <a:t>  As of 31DEC15</a:t>
            </a:r>
          </a:p>
        </p:txBody>
      </p:sp>
      <p:graphicFrame>
        <p:nvGraphicFramePr>
          <p:cNvPr id="15" name="Object 32"/>
          <p:cNvGraphicFramePr>
            <a:graphicFrameLocks noChangeAspect="1"/>
          </p:cNvGraphicFramePr>
          <p:nvPr>
            <p:extLst>
              <p:ext uri="{D42A27DB-BD31-4B8C-83A1-F6EECF244321}">
                <p14:modId xmlns:p14="http://schemas.microsoft.com/office/powerpoint/2010/main" val="543680451"/>
              </p:ext>
            </p:extLst>
          </p:nvPr>
        </p:nvGraphicFramePr>
        <p:xfrm>
          <a:off x="1056800" y="965201"/>
          <a:ext cx="7427595" cy="4495801"/>
        </p:xfrm>
        <a:graphic>
          <a:graphicData uri="http://schemas.openxmlformats.org/presentationml/2006/ole">
            <mc:AlternateContent xmlns:mc="http://schemas.openxmlformats.org/markup-compatibility/2006">
              <mc:Choice xmlns:v="urn:schemas-microsoft-com:vml" Requires="v">
                <p:oleObj spid="_x0000_s29700" name="Worksheet" r:id="rId7" imgW="10439349" imgH="6619746" progId="Excel.Sheet.12">
                  <p:embed/>
                </p:oleObj>
              </mc:Choice>
              <mc:Fallback>
                <p:oleObj name="Worksheet" r:id="rId7" imgW="10439349" imgH="6619746" progId="Excel.Sheet.12">
                  <p:embed/>
                  <p:pic>
                    <p:nvPicPr>
                      <p:cNvPr id="0" name=""/>
                      <p:cNvPicPr>
                        <a:picLocks noChangeAspect="1" noChangeArrowheads="1"/>
                      </p:cNvPicPr>
                      <p:nvPr/>
                    </p:nvPicPr>
                    <p:blipFill>
                      <a:blip r:embed="rId8"/>
                      <a:srcRect/>
                      <a:stretch>
                        <a:fillRect/>
                      </a:stretch>
                    </p:blipFill>
                    <p:spPr bwMode="auto">
                      <a:xfrm>
                        <a:off x="1056800" y="965201"/>
                        <a:ext cx="7427595" cy="4495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3680460" y="5605502"/>
            <a:ext cx="1920240" cy="558101"/>
          </a:xfrm>
          <a:prstGeom prst="rect">
            <a:avLst/>
          </a:prstGeom>
          <a:solidFill>
            <a:srgbClr val="7030A0"/>
          </a:solidFill>
          <a:ln>
            <a:solidFill>
              <a:schemeClr val="tx1"/>
            </a:solidFill>
          </a:ln>
        </p:spPr>
        <p:txBody>
          <a:bodyPr wrap="square" lIns="96644" tIns="48322" rIns="96644" bIns="48322" rtlCol="0">
            <a:spAutoFit/>
          </a:bodyPr>
          <a:lstStyle/>
          <a:p>
            <a:pPr algn="ctr"/>
            <a:r>
              <a:rPr lang="en-US" sz="1500" b="1" dirty="0">
                <a:solidFill>
                  <a:schemeClr val="bg1"/>
                </a:solidFill>
                <a:latin typeface="Arial" pitchFamily="34" charset="0"/>
                <a:cs typeface="Arial" pitchFamily="34" charset="0"/>
              </a:rPr>
              <a:t>Total PANG Mobilized: 233</a:t>
            </a:r>
          </a:p>
        </p:txBody>
      </p:sp>
      <p:sp>
        <p:nvSpPr>
          <p:cNvPr id="16" name="TextBox 15"/>
          <p:cNvSpPr txBox="1"/>
          <p:nvPr/>
        </p:nvSpPr>
        <p:spPr>
          <a:xfrm>
            <a:off x="5689825" y="5513364"/>
            <a:ext cx="3520440" cy="697689"/>
          </a:xfrm>
          <a:prstGeom prst="rect">
            <a:avLst/>
          </a:prstGeom>
          <a:solidFill>
            <a:srgbClr val="0000FF"/>
          </a:solidFill>
          <a:ln>
            <a:solidFill>
              <a:schemeClr val="tx1"/>
            </a:solidFill>
          </a:ln>
        </p:spPr>
        <p:txBody>
          <a:bodyPr wrap="square" lIns="96564" tIns="48282" rIns="96564" bIns="48282" rtlCol="0">
            <a:spAutoFit/>
          </a:bodyPr>
          <a:lstStyle/>
          <a:p>
            <a:pPr defTabSz="965666"/>
            <a:r>
              <a:rPr lang="en-US" sz="1300" b="1" dirty="0">
                <a:solidFill>
                  <a:prstClr val="white"/>
                </a:solidFill>
                <a:latin typeface="Arial" pitchFamily="34" charset="0"/>
                <a:cs typeface="Arial" pitchFamily="34" charset="0"/>
              </a:rPr>
              <a:t>Current ANG Unit Airmen Mob: 157</a:t>
            </a:r>
          </a:p>
          <a:p>
            <a:pPr defTabSz="965666"/>
            <a:r>
              <a:rPr lang="en-US" sz="1300" b="1" dirty="0">
                <a:solidFill>
                  <a:prstClr val="white"/>
                </a:solidFill>
                <a:latin typeface="Arial" pitchFamily="34" charset="0"/>
                <a:cs typeface="Arial" pitchFamily="34" charset="0"/>
              </a:rPr>
              <a:t>Current ANG Individual Mob: 9</a:t>
            </a:r>
          </a:p>
          <a:p>
            <a:pPr defTabSz="965666"/>
            <a:r>
              <a:rPr lang="en-US" sz="1300" b="1" dirty="0">
                <a:solidFill>
                  <a:prstClr val="white"/>
                </a:solidFill>
                <a:latin typeface="Arial" pitchFamily="34" charset="0"/>
                <a:cs typeface="Arial" pitchFamily="34" charset="0"/>
              </a:rPr>
              <a:t>Total: ANG Mob: 166</a:t>
            </a:r>
          </a:p>
        </p:txBody>
      </p:sp>
      <p:sp>
        <p:nvSpPr>
          <p:cNvPr id="18" name="TextBox 17"/>
          <p:cNvSpPr txBox="1"/>
          <p:nvPr/>
        </p:nvSpPr>
        <p:spPr>
          <a:xfrm>
            <a:off x="70895" y="5513363"/>
            <a:ext cx="3520440" cy="697760"/>
          </a:xfrm>
          <a:prstGeom prst="rect">
            <a:avLst/>
          </a:prstGeom>
          <a:solidFill>
            <a:schemeClr val="accent3">
              <a:lumMod val="75000"/>
            </a:schemeClr>
          </a:solidFill>
          <a:ln>
            <a:solidFill>
              <a:schemeClr val="tx1"/>
            </a:solidFill>
          </a:ln>
        </p:spPr>
        <p:txBody>
          <a:bodyPr wrap="square" lIns="96644" tIns="48322" rIns="96644" bIns="48322" rtlCol="0">
            <a:spAutoFit/>
          </a:bodyPr>
          <a:lstStyle/>
          <a:p>
            <a:pPr algn="r"/>
            <a:r>
              <a:rPr lang="en-US" sz="1300" b="1" dirty="0">
                <a:solidFill>
                  <a:schemeClr val="bg1"/>
                </a:solidFill>
                <a:latin typeface="Arial" pitchFamily="34" charset="0"/>
                <a:cs typeface="Arial" pitchFamily="34" charset="0"/>
              </a:rPr>
              <a:t>ARNG Unit Soldiers in Theater: 51</a:t>
            </a:r>
          </a:p>
          <a:p>
            <a:pPr algn="r"/>
            <a:r>
              <a:rPr lang="en-US" sz="1300" b="1" dirty="0">
                <a:solidFill>
                  <a:schemeClr val="bg1"/>
                </a:solidFill>
                <a:latin typeface="Arial" pitchFamily="34" charset="0"/>
                <a:cs typeface="Arial" pitchFamily="34" charset="0"/>
              </a:rPr>
              <a:t>ARNG Individual  Mob: 16</a:t>
            </a:r>
          </a:p>
          <a:p>
            <a:pPr algn="r"/>
            <a:r>
              <a:rPr lang="en-US" sz="1300" b="1" dirty="0">
                <a:solidFill>
                  <a:schemeClr val="bg1"/>
                </a:solidFill>
                <a:latin typeface="Arial" pitchFamily="34" charset="0"/>
                <a:cs typeface="Arial" pitchFamily="34" charset="0"/>
              </a:rPr>
              <a:t>Total ARNG Mob: 67</a:t>
            </a:r>
          </a:p>
        </p:txBody>
      </p:sp>
    </p:spTree>
    <p:extLst>
      <p:ext uri="{BB962C8B-B14F-4D97-AF65-F5344CB8AC3E}">
        <p14:creationId xmlns:p14="http://schemas.microsoft.com/office/powerpoint/2010/main" val="1672869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323" y="4241745"/>
            <a:ext cx="3900488" cy="1629132"/>
          </a:xfrm>
          <a:prstGeom prst="rect">
            <a:avLst/>
          </a:prstGeom>
          <a:noFill/>
        </p:spPr>
        <p:txBody>
          <a:bodyPr wrap="square" lIns="20107" tIns="10052" rIns="20107" bIns="10052" rtlCol="0">
            <a:spAutoFit/>
          </a:bodyPr>
          <a:lstStyle/>
          <a:p>
            <a:pPr defTabSz="965137" fontAlgn="auto">
              <a:spcBef>
                <a:spcPts val="0"/>
              </a:spcBef>
              <a:spcAft>
                <a:spcPts val="0"/>
              </a:spcAft>
            </a:pPr>
            <a:r>
              <a:rPr lang="en-US" sz="1500" dirty="0">
                <a:solidFill>
                  <a:prstClr val="white"/>
                </a:solidFill>
                <a:latin typeface="Calibri"/>
                <a:cs typeface="+mn-cs"/>
              </a:rPr>
              <a:t>Training Kitchen:</a:t>
            </a:r>
          </a:p>
          <a:p>
            <a:pPr defTabSz="965137" fontAlgn="auto">
              <a:spcBef>
                <a:spcPts val="0"/>
              </a:spcBef>
              <a:spcAft>
                <a:spcPts val="0"/>
              </a:spcAft>
            </a:pPr>
            <a:r>
              <a:rPr lang="en-US" sz="1500" dirty="0">
                <a:solidFill>
                  <a:prstClr val="white"/>
                </a:solidFill>
                <a:latin typeface="Calibri"/>
                <a:cs typeface="+mn-cs"/>
              </a:rPr>
              <a:t>•  Staff can offer basic cooking and living skills</a:t>
            </a:r>
          </a:p>
          <a:p>
            <a:pPr defTabSz="965137" fontAlgn="auto">
              <a:spcBef>
                <a:spcPts val="0"/>
              </a:spcBef>
              <a:spcAft>
                <a:spcPts val="0"/>
              </a:spcAft>
            </a:pPr>
            <a:r>
              <a:rPr lang="en-US" sz="1500" dirty="0">
                <a:solidFill>
                  <a:prstClr val="white"/>
                </a:solidFill>
                <a:latin typeface="Calibri"/>
                <a:cs typeface="+mn-cs"/>
              </a:rPr>
              <a:t>•  Veterans cook with produce from their gardens</a:t>
            </a:r>
          </a:p>
          <a:p>
            <a:pPr defTabSz="965137" fontAlgn="auto">
              <a:spcBef>
                <a:spcPts val="0"/>
              </a:spcBef>
              <a:spcAft>
                <a:spcPts val="0"/>
              </a:spcAft>
            </a:pPr>
            <a:r>
              <a:rPr lang="en-US" sz="1500" dirty="0">
                <a:solidFill>
                  <a:prstClr val="white"/>
                </a:solidFill>
                <a:latin typeface="Calibri"/>
                <a:cs typeface="+mn-cs"/>
              </a:rPr>
              <a:t>•  Local college to provide culinary classes </a:t>
            </a:r>
          </a:p>
          <a:p>
            <a:pPr marL="181224" indent="-181224" defTabSz="965137" fontAlgn="auto">
              <a:spcBef>
                <a:spcPts val="0"/>
              </a:spcBef>
              <a:spcAft>
                <a:spcPts val="0"/>
              </a:spcAft>
              <a:buFont typeface="Arial" panose="020B0604020202020204" pitchFamily="34" charset="0"/>
              <a:buChar char="•"/>
            </a:pPr>
            <a:r>
              <a:rPr lang="en-US" sz="1500" dirty="0">
                <a:solidFill>
                  <a:prstClr val="white"/>
                </a:solidFill>
                <a:latin typeface="Calibri"/>
                <a:cs typeface="+mn-cs"/>
              </a:rPr>
              <a:t>The Center’s training kitchen will offer classes in basic cooking and nutrition, as well as more advanced cooking options. </a:t>
            </a:r>
          </a:p>
        </p:txBody>
      </p:sp>
      <p:sp>
        <p:nvSpPr>
          <p:cNvPr id="5" name="TextBox 4"/>
          <p:cNvSpPr txBox="1"/>
          <p:nvPr/>
        </p:nvSpPr>
        <p:spPr>
          <a:xfrm>
            <a:off x="1392230" y="6177280"/>
            <a:ext cx="8067675" cy="939712"/>
          </a:xfrm>
          <a:prstGeom prst="rect">
            <a:avLst/>
          </a:prstGeom>
          <a:noFill/>
        </p:spPr>
        <p:txBody>
          <a:bodyPr wrap="square" lIns="20107" tIns="10052" rIns="20107" bIns="10052" rtlCol="0">
            <a:spAutoFit/>
          </a:bodyPr>
          <a:lstStyle/>
          <a:p>
            <a:pPr defTabSz="965137" fontAlgn="auto">
              <a:spcBef>
                <a:spcPts val="0"/>
              </a:spcBef>
              <a:spcAft>
                <a:spcPts val="0"/>
              </a:spcAft>
            </a:pPr>
            <a:r>
              <a:rPr lang="en-US" sz="1500" dirty="0">
                <a:solidFill>
                  <a:prstClr val="white"/>
                </a:solidFill>
                <a:latin typeface="Calibri"/>
                <a:cs typeface="+mn-cs"/>
              </a:rPr>
              <a:t>The common area is a large, versatile space, which includes a café, where Veterans can study or relax in a peaceful environment.  It also can be transformed into a venue for a job fair or a career planning symposium.  The building includes a computer lounge for Veterans to access education, training, and employment opportunities.  There are also three large classrooms and nine consultation rooms. </a:t>
            </a:r>
            <a:endParaRPr lang="en-US" sz="1500" i="1" dirty="0">
              <a:solidFill>
                <a:prstClr val="white"/>
              </a:solidFill>
              <a:latin typeface="Calibri"/>
              <a:cs typeface="+mn-cs"/>
            </a:endParaRPr>
          </a:p>
        </p:txBody>
      </p:sp>
      <p:sp>
        <p:nvSpPr>
          <p:cNvPr id="6" name="TextBox 5"/>
          <p:cNvSpPr txBox="1"/>
          <p:nvPr/>
        </p:nvSpPr>
        <p:spPr>
          <a:xfrm>
            <a:off x="399327" y="304800"/>
            <a:ext cx="8449607" cy="1005404"/>
          </a:xfrm>
          <a:prstGeom prst="rect">
            <a:avLst/>
          </a:prstGeom>
          <a:noFill/>
        </p:spPr>
        <p:txBody>
          <a:bodyPr wrap="square" lIns="20107" tIns="10052" rIns="20107" bIns="10052" rtlCol="0">
            <a:spAutoFit/>
          </a:bodyPr>
          <a:lstStyle/>
          <a:p>
            <a:pPr defTabSz="965137" fontAlgn="auto">
              <a:spcBef>
                <a:spcPts val="0"/>
              </a:spcBef>
              <a:spcAft>
                <a:spcPts val="0"/>
              </a:spcAft>
            </a:pPr>
            <a:r>
              <a:rPr lang="en-US" sz="2100" dirty="0">
                <a:solidFill>
                  <a:prstClr val="white"/>
                </a:solidFill>
                <a:latin typeface="Calibri"/>
                <a:cs typeface="+mn-cs"/>
              </a:rPr>
              <a:t>The Center for Veteran Enterprise offers the opportunity for Veterans, staff, and community partners to collaborate and plan for the individual success of each Veteran. </a:t>
            </a:r>
          </a:p>
        </p:txBody>
      </p:sp>
      <p:pic>
        <p:nvPicPr>
          <p:cNvPr id="1026" name="Picture 2" descr="\\vhalebnas1\Lebanon Files\Media Data Transfer\2015\BH&amp;S 34-37\New Photos_20160106\DSC_02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325" y="1479910"/>
            <a:ext cx="4858475" cy="25179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halebnas1\Lebanon Files\Media Data Transfer\2015\BH&amp;S 34-37\New Photos_20160106\DSC_02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369948"/>
            <a:ext cx="4011930" cy="435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0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68" y="1761068"/>
            <a:ext cx="303406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6676" y="2217784"/>
            <a:ext cx="9434513" cy="846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099" tIns="10047" rIns="20099" bIns="10047" rtlCol="0" anchor="ctr"/>
          <a:lstStyle/>
          <a:p>
            <a:pPr algn="ctr" defTabSz="964674" fontAlgn="auto">
              <a:spcBef>
                <a:spcPts val="0"/>
              </a:spcBef>
              <a:spcAft>
                <a:spcPts val="0"/>
              </a:spcAft>
            </a:pPr>
            <a:endParaRPr lang="en-US" dirty="0">
              <a:solidFill>
                <a:prstClr val="white"/>
              </a:solidFill>
            </a:endParaRPr>
          </a:p>
        </p:txBody>
      </p:sp>
      <p:sp>
        <p:nvSpPr>
          <p:cNvPr id="4" name="TextBox 3"/>
          <p:cNvSpPr txBox="1"/>
          <p:nvPr/>
        </p:nvSpPr>
        <p:spPr>
          <a:xfrm>
            <a:off x="66676" y="721571"/>
            <a:ext cx="9434513" cy="690787"/>
          </a:xfrm>
          <a:prstGeom prst="rect">
            <a:avLst/>
          </a:prstGeom>
          <a:noFill/>
        </p:spPr>
        <p:txBody>
          <a:bodyPr wrap="square" lIns="20099" tIns="10047" rIns="20099" bIns="10047" rtlCol="0">
            <a:spAutoFit/>
          </a:bodyPr>
          <a:lstStyle/>
          <a:p>
            <a:pPr algn="ctr" defTabSz="964674" fontAlgn="auto">
              <a:spcBef>
                <a:spcPts val="0"/>
              </a:spcBef>
              <a:spcAft>
                <a:spcPts val="0"/>
              </a:spcAft>
            </a:pPr>
            <a:r>
              <a:rPr lang="en-US" b="1" dirty="0">
                <a:solidFill>
                  <a:prstClr val="white"/>
                </a:solidFill>
                <a:latin typeface="Calibri"/>
                <a:cs typeface="+mn-cs"/>
              </a:rPr>
              <a:t>Residential Recovery Center  </a:t>
            </a:r>
          </a:p>
          <a:p>
            <a:pPr algn="ctr" defTabSz="964674" fontAlgn="auto">
              <a:spcBef>
                <a:spcPts val="0"/>
              </a:spcBef>
              <a:spcAft>
                <a:spcPts val="0"/>
              </a:spcAft>
            </a:pPr>
            <a:r>
              <a:rPr lang="en-US" sz="1800" b="1" dirty="0">
                <a:solidFill>
                  <a:srgbClr val="FFFF00"/>
                </a:solidFill>
                <a:latin typeface="Calibri"/>
                <a:cs typeface="+mn-cs"/>
              </a:rPr>
              <a:t>Lebanon VA Medical Center</a:t>
            </a:r>
          </a:p>
          <a:p>
            <a:pPr algn="ctr" defTabSz="964674" fontAlgn="auto">
              <a:spcBef>
                <a:spcPts val="0"/>
              </a:spcBef>
              <a:spcAft>
                <a:spcPts val="0"/>
              </a:spcAft>
            </a:pPr>
            <a:endParaRPr lang="en-US" sz="600" dirty="0">
              <a:solidFill>
                <a:prstClr val="white"/>
              </a:solidFill>
              <a:latin typeface="Calibri"/>
              <a:cs typeface="+mn-cs"/>
            </a:endParaRPr>
          </a:p>
        </p:txBody>
      </p:sp>
      <p:pic>
        <p:nvPicPr>
          <p:cNvPr id="1026" name="Picture 2" descr="C:\Users\vhalebmurphs\AppData\Local\Microsoft\Windows\Temporary Internet Files\Content.Outlook\6EBHO00W\VA-PRIMARY-HORIZONTAL-WHITE-BITMAP2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884" y="56545"/>
            <a:ext cx="2400305" cy="5872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978" y="1490133"/>
            <a:ext cx="9295209" cy="0"/>
          </a:xfrm>
          <a:prstGeom prst="line">
            <a:avLst/>
          </a:prstGeom>
          <a:ln w="1524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3986" y="1749734"/>
            <a:ext cx="1850058" cy="51068"/>
          </a:xfrm>
          <a:prstGeom prst="rect">
            <a:avLst/>
          </a:prstGeom>
          <a:noFill/>
        </p:spPr>
        <p:txBody>
          <a:bodyPr wrap="square" lIns="20099" tIns="10047" rIns="20099" bIns="10047" rtlCol="0">
            <a:spAutoFit/>
          </a:bodyPr>
          <a:lstStyle/>
          <a:p>
            <a:pPr algn="ctr" defTabSz="964674" fontAlgn="auto">
              <a:spcBef>
                <a:spcPts val="0"/>
              </a:spcBef>
              <a:spcAft>
                <a:spcPts val="0"/>
              </a:spcAft>
            </a:pPr>
            <a:endParaRPr lang="en-US" sz="200" dirty="0">
              <a:solidFill>
                <a:prstClr val="black"/>
              </a:solidFill>
              <a:latin typeface="Calibri"/>
              <a:cs typeface="+mn-cs"/>
            </a:endParaRPr>
          </a:p>
        </p:txBody>
      </p:sp>
      <p:sp>
        <p:nvSpPr>
          <p:cNvPr id="22" name="Rectangle 21"/>
          <p:cNvSpPr/>
          <p:nvPr/>
        </p:nvSpPr>
        <p:spPr>
          <a:xfrm>
            <a:off x="217651" y="1493080"/>
            <a:ext cx="9295209" cy="1333655"/>
          </a:xfrm>
          <a:prstGeom prst="rect">
            <a:avLst/>
          </a:prstGeom>
        </p:spPr>
        <p:txBody>
          <a:bodyPr wrap="square" lIns="20099" tIns="10047" rIns="20099" bIns="10047">
            <a:spAutoFit/>
          </a:bodyPr>
          <a:lstStyle/>
          <a:p>
            <a:pPr algn="ctr" defTabSz="964674" fontAlgn="auto">
              <a:spcBef>
                <a:spcPts val="0"/>
              </a:spcBef>
              <a:spcAft>
                <a:spcPts val="0"/>
              </a:spcAft>
            </a:pPr>
            <a:r>
              <a:rPr lang="en-US" sz="4200" dirty="0">
                <a:solidFill>
                  <a:prstClr val="white"/>
                </a:solidFill>
                <a:latin typeface="Calibri"/>
                <a:cs typeface="+mn-cs"/>
              </a:rPr>
              <a:t>Overview of the Residential Recovery Center (RRC)</a:t>
            </a:r>
            <a:r>
              <a:rPr lang="en-US" sz="4200" dirty="0">
                <a:solidFill>
                  <a:prstClr val="black"/>
                </a:solidFill>
                <a:latin typeface="Calibri"/>
                <a:cs typeface="+mn-cs"/>
              </a:rPr>
              <a:t> </a:t>
            </a:r>
            <a:r>
              <a:rPr lang="en-US" sz="4200" dirty="0">
                <a:solidFill>
                  <a:prstClr val="white"/>
                </a:solidFill>
                <a:latin typeface="Calibri"/>
                <a:cs typeface="+mn-cs"/>
              </a:rPr>
              <a:t>- 2014</a:t>
            </a:r>
            <a:endParaRPr lang="en-US" dirty="0">
              <a:solidFill>
                <a:prstClr val="white"/>
              </a:solidFill>
              <a:latin typeface="Calibri"/>
              <a:cs typeface="+mn-cs"/>
            </a:endParaRPr>
          </a:p>
        </p:txBody>
      </p:sp>
      <p:sp>
        <p:nvSpPr>
          <p:cNvPr id="3" name="Rectangle 2"/>
          <p:cNvSpPr/>
          <p:nvPr/>
        </p:nvSpPr>
        <p:spPr>
          <a:xfrm>
            <a:off x="217653" y="2826736"/>
            <a:ext cx="9283536" cy="4103687"/>
          </a:xfrm>
          <a:prstGeom prst="rect">
            <a:avLst/>
          </a:prstGeom>
        </p:spPr>
        <p:txBody>
          <a:bodyPr wrap="square" lIns="96653" tIns="48326" rIns="96653" bIns="48326">
            <a:spAutoFit/>
          </a:bodyPr>
          <a:lstStyle/>
          <a:p>
            <a:pPr marL="361807" indent="-361807" defTabSz="964829" fontAlgn="auto">
              <a:spcBef>
                <a:spcPct val="20000"/>
              </a:spcBef>
              <a:spcAft>
                <a:spcPts val="0"/>
              </a:spcAft>
              <a:buFont typeface="Arial" panose="020B0604020202020204" pitchFamily="34" charset="0"/>
              <a:buChar char="•"/>
            </a:pPr>
            <a:r>
              <a:rPr lang="en-US" sz="3000" dirty="0">
                <a:solidFill>
                  <a:prstClr val="white"/>
                </a:solidFill>
                <a:latin typeface="Calibri"/>
                <a:cs typeface="+mn-cs"/>
              </a:rPr>
              <a:t>43 bed state-of-the-art facility for substance use/major mental health disorders and other psychosocial issues</a:t>
            </a:r>
          </a:p>
          <a:p>
            <a:pPr marL="783919" lvl="1" indent="-301504"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90% of Veterans have substance use disorders</a:t>
            </a:r>
          </a:p>
          <a:p>
            <a:pPr marL="783919" lvl="1" indent="-301504"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40% have post-traumatic stress disorder (PTSD)</a:t>
            </a:r>
          </a:p>
          <a:p>
            <a:pPr marL="1206030" lvl="2" indent="-241205"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Closely collaborate with PTSD Clinical Team in outpatient clinic</a:t>
            </a:r>
          </a:p>
          <a:p>
            <a:pPr marL="783919" lvl="1" indent="-301504"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60% are homeless </a:t>
            </a:r>
          </a:p>
          <a:p>
            <a:pPr marL="1206030" lvl="2" indent="-241205"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Integrated with VA Homeless programs</a:t>
            </a:r>
          </a:p>
          <a:p>
            <a:pPr marL="783919" lvl="1" indent="-301504"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25% have recent involvement with the justice system</a:t>
            </a:r>
          </a:p>
          <a:p>
            <a:pPr marL="1206030" lvl="2" indent="-241205" defTabSz="964829" fontAlgn="auto">
              <a:spcBef>
                <a:spcPct val="20000"/>
              </a:spcBef>
              <a:spcAft>
                <a:spcPts val="0"/>
              </a:spcAft>
              <a:buFont typeface="Arial" panose="020B0604020202020204" pitchFamily="34" charset="0"/>
              <a:buChar char="•"/>
            </a:pPr>
            <a:r>
              <a:rPr lang="en-US" sz="2100" dirty="0">
                <a:solidFill>
                  <a:prstClr val="white"/>
                </a:solidFill>
                <a:latin typeface="Calibri"/>
                <a:cs typeface="+mn-cs"/>
              </a:rPr>
              <a:t>Collaboration between VA Justice Outreach office, State Parole and local Veteran’s court systems</a:t>
            </a:r>
          </a:p>
        </p:txBody>
      </p:sp>
    </p:spTree>
    <p:extLst>
      <p:ext uri="{BB962C8B-B14F-4D97-AF65-F5344CB8AC3E}">
        <p14:creationId xmlns:p14="http://schemas.microsoft.com/office/powerpoint/2010/main" val="386755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968" y="1761068"/>
            <a:ext cx="303406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6676" y="2217784"/>
            <a:ext cx="9434513" cy="846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099" tIns="10047" rIns="20099" bIns="10047" rtlCol="0" anchor="ctr"/>
          <a:lstStyle/>
          <a:p>
            <a:pPr algn="ctr" defTabSz="964674" fontAlgn="auto">
              <a:spcBef>
                <a:spcPts val="0"/>
              </a:spcBef>
              <a:spcAft>
                <a:spcPts val="0"/>
              </a:spcAft>
            </a:pPr>
            <a:endParaRPr lang="en-US" dirty="0">
              <a:solidFill>
                <a:prstClr val="white"/>
              </a:solidFill>
            </a:endParaRPr>
          </a:p>
        </p:txBody>
      </p:sp>
      <p:sp>
        <p:nvSpPr>
          <p:cNvPr id="4" name="TextBox 3"/>
          <p:cNvSpPr txBox="1"/>
          <p:nvPr/>
        </p:nvSpPr>
        <p:spPr>
          <a:xfrm>
            <a:off x="66676" y="721571"/>
            <a:ext cx="9434513" cy="690787"/>
          </a:xfrm>
          <a:prstGeom prst="rect">
            <a:avLst/>
          </a:prstGeom>
          <a:noFill/>
        </p:spPr>
        <p:txBody>
          <a:bodyPr wrap="square" lIns="20099" tIns="10047" rIns="20099" bIns="10047" rtlCol="0">
            <a:spAutoFit/>
          </a:bodyPr>
          <a:lstStyle/>
          <a:p>
            <a:pPr algn="ctr" defTabSz="964674" fontAlgn="auto">
              <a:spcBef>
                <a:spcPts val="0"/>
              </a:spcBef>
              <a:spcAft>
                <a:spcPts val="0"/>
              </a:spcAft>
            </a:pPr>
            <a:r>
              <a:rPr lang="en-US" b="1" dirty="0">
                <a:solidFill>
                  <a:prstClr val="white"/>
                </a:solidFill>
                <a:latin typeface="Calibri"/>
                <a:cs typeface="+mn-cs"/>
              </a:rPr>
              <a:t>Residential Recovery Center</a:t>
            </a:r>
          </a:p>
          <a:p>
            <a:pPr algn="ctr" defTabSz="964674" fontAlgn="auto">
              <a:spcBef>
                <a:spcPts val="0"/>
              </a:spcBef>
              <a:spcAft>
                <a:spcPts val="0"/>
              </a:spcAft>
            </a:pPr>
            <a:r>
              <a:rPr lang="en-US" sz="1800" b="1" dirty="0">
                <a:solidFill>
                  <a:srgbClr val="FFFF00"/>
                </a:solidFill>
                <a:latin typeface="Calibri"/>
                <a:cs typeface="+mn-cs"/>
              </a:rPr>
              <a:t>Lebanon VA Medical Center</a:t>
            </a:r>
          </a:p>
          <a:p>
            <a:pPr algn="ctr" defTabSz="964674" fontAlgn="auto">
              <a:spcBef>
                <a:spcPts val="0"/>
              </a:spcBef>
              <a:spcAft>
                <a:spcPts val="0"/>
              </a:spcAft>
            </a:pPr>
            <a:endParaRPr lang="en-US" sz="600" dirty="0">
              <a:solidFill>
                <a:prstClr val="white"/>
              </a:solidFill>
              <a:latin typeface="Calibri"/>
              <a:cs typeface="+mn-cs"/>
            </a:endParaRPr>
          </a:p>
        </p:txBody>
      </p:sp>
      <p:pic>
        <p:nvPicPr>
          <p:cNvPr id="1026" name="Picture 2" descr="C:\Users\vhalebmurphs\AppData\Local\Microsoft\Windows\Temporary Internet Files\Content.Outlook\6EBHO00W\VA-PRIMARY-HORIZONTAL-WHITE-BITMAP2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884" y="56545"/>
            <a:ext cx="2400305" cy="5872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978" y="1490133"/>
            <a:ext cx="9295209" cy="0"/>
          </a:xfrm>
          <a:prstGeom prst="line">
            <a:avLst/>
          </a:prstGeom>
          <a:ln w="1524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3986" y="1749734"/>
            <a:ext cx="1850058" cy="51068"/>
          </a:xfrm>
          <a:prstGeom prst="rect">
            <a:avLst/>
          </a:prstGeom>
          <a:noFill/>
        </p:spPr>
        <p:txBody>
          <a:bodyPr wrap="square" lIns="20099" tIns="10047" rIns="20099" bIns="10047" rtlCol="0">
            <a:spAutoFit/>
          </a:bodyPr>
          <a:lstStyle/>
          <a:p>
            <a:pPr algn="ctr" defTabSz="964674" fontAlgn="auto">
              <a:spcBef>
                <a:spcPts val="0"/>
              </a:spcBef>
              <a:spcAft>
                <a:spcPts val="0"/>
              </a:spcAft>
            </a:pPr>
            <a:endParaRPr lang="en-US" sz="200" dirty="0">
              <a:solidFill>
                <a:prstClr val="black"/>
              </a:solidFill>
              <a:latin typeface="Calibri"/>
              <a:cs typeface="+mn-cs"/>
            </a:endParaRPr>
          </a:p>
        </p:txBody>
      </p:sp>
      <p:sp>
        <p:nvSpPr>
          <p:cNvPr id="22" name="Rectangle 21"/>
          <p:cNvSpPr/>
          <p:nvPr/>
        </p:nvSpPr>
        <p:spPr>
          <a:xfrm>
            <a:off x="217651" y="1493080"/>
            <a:ext cx="9295209" cy="1333655"/>
          </a:xfrm>
          <a:prstGeom prst="rect">
            <a:avLst/>
          </a:prstGeom>
        </p:spPr>
        <p:txBody>
          <a:bodyPr wrap="square" lIns="20099" tIns="10047" rIns="20099" bIns="10047">
            <a:spAutoFit/>
          </a:bodyPr>
          <a:lstStyle/>
          <a:p>
            <a:pPr algn="ctr" defTabSz="964674" fontAlgn="auto">
              <a:spcBef>
                <a:spcPts val="0"/>
              </a:spcBef>
              <a:spcAft>
                <a:spcPts val="0"/>
              </a:spcAft>
            </a:pPr>
            <a:r>
              <a:rPr lang="en-US" sz="4200" dirty="0">
                <a:solidFill>
                  <a:prstClr val="white"/>
                </a:solidFill>
                <a:latin typeface="Calibri"/>
                <a:cs typeface="+mn-cs"/>
              </a:rPr>
              <a:t>Residential Recovery</a:t>
            </a:r>
            <a:br>
              <a:rPr lang="en-US" sz="4200" dirty="0">
                <a:solidFill>
                  <a:prstClr val="white"/>
                </a:solidFill>
                <a:latin typeface="Calibri"/>
                <a:cs typeface="+mn-cs"/>
              </a:rPr>
            </a:br>
            <a:r>
              <a:rPr lang="en-US" sz="4200" dirty="0">
                <a:solidFill>
                  <a:prstClr val="white"/>
                </a:solidFill>
                <a:latin typeface="Calibri"/>
                <a:cs typeface="+mn-cs"/>
              </a:rPr>
              <a:t> Center (RRC) - continued</a:t>
            </a:r>
            <a:endParaRPr lang="en-US" dirty="0">
              <a:solidFill>
                <a:prstClr val="white"/>
              </a:solidFill>
              <a:latin typeface="Calibri"/>
              <a:cs typeface="+mn-cs"/>
            </a:endParaRPr>
          </a:p>
        </p:txBody>
      </p:sp>
      <p:sp>
        <p:nvSpPr>
          <p:cNvPr id="3" name="Rectangle 2"/>
          <p:cNvSpPr/>
          <p:nvPr/>
        </p:nvSpPr>
        <p:spPr>
          <a:xfrm>
            <a:off x="217653" y="2826734"/>
            <a:ext cx="9283536" cy="3781958"/>
          </a:xfrm>
          <a:prstGeom prst="rect">
            <a:avLst/>
          </a:prstGeom>
        </p:spPr>
        <p:txBody>
          <a:bodyPr wrap="square" lIns="96653" tIns="48326" rIns="96653" bIns="48326">
            <a:spAutoFit/>
          </a:bodyPr>
          <a:lstStyle/>
          <a:p>
            <a:pPr marL="783919" lvl="1" indent="-301504"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Vast majority of Veterans are unemployed</a:t>
            </a:r>
          </a:p>
          <a:p>
            <a:pPr marL="1206030" lvl="2" indent="-241205"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Emphasis on vocational retraining</a:t>
            </a:r>
          </a:p>
          <a:p>
            <a:pPr marL="1688445" lvl="3" indent="-241205"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Compensated Work Therapy (working within VA medical center)</a:t>
            </a:r>
          </a:p>
          <a:p>
            <a:pPr marL="1688445" lvl="3" indent="-241205"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Job placement in community</a:t>
            </a:r>
          </a:p>
          <a:p>
            <a:pPr marL="1688445" lvl="3" indent="-241205"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Pursue educational goals</a:t>
            </a:r>
          </a:p>
          <a:p>
            <a:pPr marL="1688445" lvl="3" indent="-241205"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Learn and practice money management skills while staying in stable environment and saving for housing needs at discharge  </a:t>
            </a:r>
          </a:p>
          <a:p>
            <a:pPr marL="783919" lvl="1" indent="-301504"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Wide array of medical needs are also addressed</a:t>
            </a:r>
          </a:p>
        </p:txBody>
      </p:sp>
    </p:spTree>
    <p:extLst>
      <p:ext uri="{BB962C8B-B14F-4D97-AF65-F5344CB8AC3E}">
        <p14:creationId xmlns:p14="http://schemas.microsoft.com/office/powerpoint/2010/main" val="3438193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570" y="4273358"/>
            <a:ext cx="3082052" cy="684723"/>
          </a:xfrm>
        </p:spPr>
        <p:txBody>
          <a:bodyPr/>
          <a:lstStyle/>
          <a:p>
            <a:endParaRPr lang="en-US" dirty="0"/>
          </a:p>
        </p:txBody>
      </p:sp>
      <p:sp>
        <p:nvSpPr>
          <p:cNvPr id="3" name="Picture Placeholder 2"/>
          <p:cNvSpPr>
            <a:spLocks noGrp="1"/>
          </p:cNvSpPr>
          <p:nvPr>
            <p:ph type="pic" idx="1"/>
          </p:nvPr>
        </p:nvSpPr>
        <p:spPr>
          <a:xfrm>
            <a:off x="1881902" y="1113290"/>
            <a:ext cx="3078718" cy="1731510"/>
          </a:xfrm>
        </p:spPr>
      </p:sp>
      <p:sp>
        <p:nvSpPr>
          <p:cNvPr id="4" name="Text Placeholder 3"/>
          <p:cNvSpPr>
            <a:spLocks noGrp="1"/>
          </p:cNvSpPr>
          <p:nvPr>
            <p:ph type="body" sz="half" idx="2"/>
          </p:nvPr>
        </p:nvSpPr>
        <p:spPr>
          <a:xfrm>
            <a:off x="650081" y="6177280"/>
            <a:ext cx="8334375" cy="858519"/>
          </a:xfrm>
        </p:spPr>
        <p:txBody>
          <a:bodyPr>
            <a:normAutofit fontScale="92500"/>
          </a:bodyPr>
          <a:lstStyle/>
          <a:p>
            <a:pPr lvl="0"/>
            <a:r>
              <a:rPr lang="en-US" sz="1600" dirty="0">
                <a:solidFill>
                  <a:prstClr val="white"/>
                </a:solidFill>
              </a:rPr>
              <a:t>The Residential Recovery Center provides a home-like atmosphere where the residents can enjoy living and dining spaces along with areas for both indoor and outdoor recreational activities.  Classrooms are available for daily group sessions which are </a:t>
            </a:r>
            <a:r>
              <a:rPr lang="en-US" sz="1600" dirty="0">
                <a:solidFill>
                  <a:prstClr val="white"/>
                </a:solidFill>
              </a:rPr>
              <a:t>led by staff </a:t>
            </a:r>
            <a:r>
              <a:rPr lang="en-US" sz="1600" dirty="0">
                <a:solidFill>
                  <a:prstClr val="white"/>
                </a:solidFill>
              </a:rPr>
              <a:t>on a variety of educational and therapeutic </a:t>
            </a:r>
            <a:r>
              <a:rPr lang="en-US" sz="1600" dirty="0">
                <a:solidFill>
                  <a:prstClr val="white"/>
                </a:solidFill>
              </a:rPr>
              <a:t>topics. </a:t>
            </a:r>
            <a:endParaRPr lang="en-US" sz="1600" dirty="0">
              <a:solidFill>
                <a:prstClr val="white"/>
              </a:solidFill>
            </a:endParaRPr>
          </a:p>
          <a:p>
            <a:endParaRPr lang="en-US" dirty="0"/>
          </a:p>
        </p:txBody>
      </p:sp>
      <p:pic>
        <p:nvPicPr>
          <p:cNvPr id="2051" name="Picture 3" descr="\\vhalebnas1\Lebanon Files\Media Data Transfer\2015\BH&amp;S 34-37\Dom Bed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531" y="2366353"/>
            <a:ext cx="5156340" cy="35840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halebnas1\Lebanon Files\Media Data Transfer\2015\BH&amp;S 34-37\Dom Common Ar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1" y="275863"/>
            <a:ext cx="4960620" cy="372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40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8"/>
            <a:ext cx="8641080" cy="6376940"/>
          </a:xfrm>
        </p:spPr>
        <p:txBody>
          <a:bodyPr/>
          <a:lstStyle/>
          <a:p>
            <a:r>
              <a:rPr lang="en-US" b="1" dirty="0"/>
              <a:t>Questions</a:t>
            </a:r>
            <a:r>
              <a:rPr lang="en-US" b="1" dirty="0" smtClean="0"/>
              <a:t>?</a:t>
            </a:r>
            <a:endParaRPr lang="en-US" dirty="0"/>
          </a:p>
        </p:txBody>
      </p:sp>
      <p:sp>
        <p:nvSpPr>
          <p:cNvPr id="3" name="Content Placeholder 2"/>
          <p:cNvSpPr>
            <a:spLocks noGrp="1"/>
          </p:cNvSpPr>
          <p:nvPr>
            <p:ph idx="1"/>
          </p:nvPr>
        </p:nvSpPr>
        <p:spPr/>
        <p:txBody>
          <a:bodyPr>
            <a:normAutofit/>
          </a:bodyPr>
          <a:lstStyle/>
          <a:p>
            <a:endParaRPr lang="en-US" sz="2500" dirty="0"/>
          </a:p>
          <a:p>
            <a:endParaRPr lang="en-US" sz="2500" dirty="0"/>
          </a:p>
          <a:p>
            <a:endParaRPr lang="en-US" sz="2500" dirty="0"/>
          </a:p>
          <a:p>
            <a:endParaRPr lang="en-US" sz="2500" dirty="0"/>
          </a:p>
        </p:txBody>
      </p:sp>
    </p:spTree>
    <p:extLst>
      <p:ext uri="{BB962C8B-B14F-4D97-AF65-F5344CB8AC3E}">
        <p14:creationId xmlns:p14="http://schemas.microsoft.com/office/powerpoint/2010/main" val="1722053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755061"/>
          </a:xfrm>
          <a:prstGeom prst="rect">
            <a:avLst/>
          </a:prstGeom>
          <a:noFill/>
          <a:ln w="9525">
            <a:noFill/>
            <a:miter lim="800000"/>
            <a:headEnd/>
            <a:tailEnd/>
          </a:ln>
        </p:spPr>
        <p:txBody>
          <a:bodyPr wrap="square" lIns="96644" tIns="48322" rIns="96644" bIns="48322">
            <a:spAutoFit/>
          </a:bodyPr>
          <a:lstStyle/>
          <a:p>
            <a:pPr algn="ctr">
              <a:lnSpc>
                <a:spcPct val="100000"/>
              </a:lnSpc>
              <a:spcBef>
                <a:spcPct val="0"/>
              </a:spcBef>
              <a:buClrTx/>
              <a:buFontTx/>
              <a:buNone/>
            </a:pPr>
            <a:r>
              <a:rPr lang="en-US" sz="2100" b="1" dirty="0">
                <a:solidFill>
                  <a:schemeClr val="bg1"/>
                </a:solidFill>
              </a:rPr>
              <a:t>POLICY, PLANNING AND LEGISLATIVE AFFAIRS</a:t>
            </a:r>
          </a:p>
        </p:txBody>
      </p:sp>
      <p:grpSp>
        <p:nvGrpSpPr>
          <p:cNvPr id="9" name="Group 17"/>
          <p:cNvGrpSpPr/>
          <p:nvPr/>
        </p:nvGrpSpPr>
        <p:grpSpPr>
          <a:xfrm>
            <a:off x="400049" y="6289802"/>
            <a:ext cx="8881111" cy="623760"/>
            <a:chOff x="380999" y="5896690"/>
            <a:chExt cx="8458201" cy="584775"/>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rPr>
                <a:t>  &gt; community &gt; commonwealth </a:t>
              </a:r>
            </a:p>
          </p:txBody>
        </p:sp>
        <p:sp>
          <p:nvSpPr>
            <p:cNvPr id="13" name="Text Box 15"/>
            <p:cNvSpPr txBox="1">
              <a:spLocks noChangeArrowheads="1"/>
            </p:cNvSpPr>
            <p:nvPr/>
          </p:nvSpPr>
          <p:spPr bwMode="auto">
            <a:xfrm>
              <a:off x="380999" y="5896690"/>
              <a:ext cx="2514601" cy="584775"/>
            </a:xfrm>
            <a:prstGeom prst="rect">
              <a:avLst/>
            </a:prstGeom>
            <a:noFill/>
            <a:ln w="9525">
              <a:noFill/>
              <a:miter lim="800000"/>
              <a:headEnd/>
              <a:tailEnd/>
            </a:ln>
          </p:spPr>
          <p:txBody>
            <a:bodyPr wrap="square" anchor="ctr">
              <a:spAutoFit/>
            </a:bodyPr>
            <a:lstStyle/>
            <a:p>
              <a:pPr eaLnBrk="0" hangingPunct="0">
                <a:spcBef>
                  <a:spcPct val="50000"/>
                </a:spcBef>
                <a:defRPr/>
              </a:pPr>
              <a:r>
                <a:rPr lang="en-US" sz="1700" dirty="0">
                  <a:solidFill>
                    <a:schemeClr val="bg1"/>
                  </a:solidFill>
                </a:rPr>
                <a:t>  As of  December 28, 2015</a:t>
              </a:r>
            </a:p>
          </p:txBody>
        </p:sp>
      </p:grpSp>
      <p:grpSp>
        <p:nvGrpSpPr>
          <p:cNvPr id="3" name="Group 2"/>
          <p:cNvGrpSpPr/>
          <p:nvPr/>
        </p:nvGrpSpPr>
        <p:grpSpPr>
          <a:xfrm>
            <a:off x="480060" y="1300480"/>
            <a:ext cx="8755104" cy="5200798"/>
            <a:chOff x="1555751" y="762000"/>
            <a:chExt cx="9112249" cy="6195409"/>
          </a:xfrm>
        </p:grpSpPr>
        <p:grpSp>
          <p:nvGrpSpPr>
            <p:cNvPr id="22" name="Group 5"/>
            <p:cNvGrpSpPr>
              <a:grpSpLocks/>
            </p:cNvGrpSpPr>
            <p:nvPr/>
          </p:nvGrpSpPr>
          <p:grpSpPr bwMode="auto">
            <a:xfrm>
              <a:off x="1555751" y="762000"/>
              <a:ext cx="9083675" cy="5791200"/>
              <a:chOff x="31750" y="990600"/>
              <a:chExt cx="9083675" cy="5791200"/>
            </a:xfrm>
          </p:grpSpPr>
          <p:sp>
            <p:nvSpPr>
              <p:cNvPr id="23" name="Rectangle 22"/>
              <p:cNvSpPr>
                <a:spLocks noChangeArrowheads="1"/>
              </p:cNvSpPr>
              <p:nvPr/>
            </p:nvSpPr>
            <p:spPr bwMode="auto">
              <a:xfrm>
                <a:off x="31750" y="992600"/>
                <a:ext cx="9083675" cy="5789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endParaRPr lang="en-US" altLang="en-US" sz="1700" b="0">
                  <a:solidFill>
                    <a:srgbClr val="000000"/>
                  </a:solidFill>
                  <a:latin typeface="+mn-lt"/>
                </a:endParaRPr>
              </a:p>
            </p:txBody>
          </p:sp>
          <p:cxnSp>
            <p:nvCxnSpPr>
              <p:cNvPr id="24" name="Straight Connector 23"/>
              <p:cNvCxnSpPr/>
              <p:nvPr/>
            </p:nvCxnSpPr>
            <p:spPr>
              <a:xfrm>
                <a:off x="57150" y="3846513"/>
                <a:ext cx="447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40250" y="3846513"/>
                <a:ext cx="45561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990600"/>
                <a:ext cx="1588" cy="5791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 Box 15"/>
            <p:cNvSpPr txBox="1">
              <a:spLocks noChangeArrowheads="1"/>
            </p:cNvSpPr>
            <p:nvPr/>
          </p:nvSpPr>
          <p:spPr bwMode="auto">
            <a:xfrm>
              <a:off x="8305800" y="6488114"/>
              <a:ext cx="2362200" cy="4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en-US" sz="1900" b="0" dirty="0">
                  <a:solidFill>
                    <a:srgbClr val="000000"/>
                  </a:solidFill>
                  <a:latin typeface="+mn-lt"/>
                </a:rPr>
                <a:t> </a:t>
              </a:r>
            </a:p>
          </p:txBody>
        </p:sp>
        <p:sp>
          <p:nvSpPr>
            <p:cNvPr id="28" name="Text Box 18"/>
            <p:cNvSpPr txBox="1">
              <a:spLocks noChangeArrowheads="1"/>
            </p:cNvSpPr>
            <p:nvPr/>
          </p:nvSpPr>
          <p:spPr bwMode="auto">
            <a:xfrm>
              <a:off x="6806602" y="3617913"/>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Events</a:t>
              </a:r>
            </a:p>
          </p:txBody>
        </p:sp>
        <p:sp>
          <p:nvSpPr>
            <p:cNvPr id="29" name="Text Box 18"/>
            <p:cNvSpPr txBox="1">
              <a:spLocks noChangeArrowheads="1"/>
            </p:cNvSpPr>
            <p:nvPr/>
          </p:nvSpPr>
          <p:spPr bwMode="auto">
            <a:xfrm>
              <a:off x="2247900" y="766764"/>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United States Congress</a:t>
              </a:r>
            </a:p>
          </p:txBody>
        </p:sp>
        <p:sp>
          <p:nvSpPr>
            <p:cNvPr id="30" name="Text Box 18"/>
            <p:cNvSpPr txBox="1">
              <a:spLocks noChangeArrowheads="1"/>
            </p:cNvSpPr>
            <p:nvPr/>
          </p:nvSpPr>
          <p:spPr bwMode="auto">
            <a:xfrm>
              <a:off x="6816724" y="762000"/>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Pennsylvania General Assembly</a:t>
              </a:r>
            </a:p>
          </p:txBody>
        </p:sp>
        <p:sp>
          <p:nvSpPr>
            <p:cNvPr id="31" name="Text Box 18"/>
            <p:cNvSpPr txBox="1">
              <a:spLocks noChangeArrowheads="1"/>
            </p:cNvSpPr>
            <p:nvPr/>
          </p:nvSpPr>
          <p:spPr bwMode="auto">
            <a:xfrm>
              <a:off x="2237038" y="3617913"/>
              <a:ext cx="3200400" cy="4301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spcAft>
                  <a:spcPct val="0"/>
                </a:spcAft>
                <a:buClrTx/>
                <a:buSzTx/>
                <a:buFontTx/>
                <a:buNone/>
              </a:pPr>
              <a:r>
                <a:rPr lang="en-US" altLang="en-US" sz="1700" dirty="0">
                  <a:solidFill>
                    <a:srgbClr val="000000"/>
                  </a:solidFill>
                  <a:latin typeface="+mn-lt"/>
                </a:rPr>
                <a:t>Policy/Planning</a:t>
              </a:r>
            </a:p>
          </p:txBody>
        </p:sp>
        <p:sp>
          <p:nvSpPr>
            <p:cNvPr id="32" name="TextBox 1"/>
            <p:cNvSpPr txBox="1">
              <a:spLocks noChangeArrowheads="1"/>
            </p:cNvSpPr>
            <p:nvPr/>
          </p:nvSpPr>
          <p:spPr bwMode="auto">
            <a:xfrm>
              <a:off x="6193233" y="1219201"/>
              <a:ext cx="4427142" cy="29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anose="020B0604020202020204" pitchFamily="34" charset="0"/>
                </a:defRPr>
              </a:lvl1pPr>
              <a:lvl2pPr marL="742950" indent="-285750" eaLnBrk="0" hangingPunct="0">
                <a:spcBef>
                  <a:spcPct val="25000"/>
                </a:spcBef>
                <a:spcAft>
                  <a:spcPct val="25000"/>
                </a:spcAft>
                <a:buClr>
                  <a:srgbClr val="500093"/>
                </a:buClr>
                <a:buChar char="–"/>
                <a:defRPr sz="2000" b="1">
                  <a:solidFill>
                    <a:schemeClr val="tx1"/>
                  </a:solidFill>
                  <a:latin typeface="Arial" panose="020B0604020202020204"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anose="020B0604020202020204" pitchFamily="34" charset="0"/>
                </a:defRPr>
              </a:lvl3pPr>
              <a:lvl4pPr marL="1600200" indent="-228600" eaLnBrk="0" hangingPunct="0">
                <a:spcBef>
                  <a:spcPct val="25000"/>
                </a:spcBef>
                <a:spcAft>
                  <a:spcPct val="25000"/>
                </a:spcAft>
                <a:buChar char="–"/>
                <a:defRPr sz="1400" b="1">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96653" eaLnBrk="1" hangingPunct="1">
                <a:spcBef>
                  <a:spcPct val="0"/>
                </a:spcBef>
                <a:spcAft>
                  <a:spcPct val="0"/>
                </a:spcAft>
                <a:buClrTx/>
                <a:buSzTx/>
                <a:buFont typeface="Arial" panose="020B0604020202020204" pitchFamily="34" charset="0"/>
                <a:buChar char="•"/>
              </a:pPr>
              <a:r>
                <a:rPr lang="en-US" altLang="en-US" sz="1300" dirty="0">
                  <a:latin typeface="+mn-lt"/>
                </a:rPr>
                <a:t>House/Senate session – to be announced</a:t>
              </a:r>
            </a:p>
            <a:p>
              <a:pPr indent="-96653" eaLnBrk="1" hangingPunct="1">
                <a:spcBef>
                  <a:spcPct val="0"/>
                </a:spcBef>
                <a:spcAft>
                  <a:spcPct val="0"/>
                </a:spcAft>
                <a:buClrTx/>
                <a:buSzTx/>
                <a:buFont typeface="Arial" panose="020B0604020202020204" pitchFamily="34" charset="0"/>
                <a:buChar char="•"/>
              </a:pPr>
              <a:r>
                <a:rPr lang="en-US" altLang="en-US" sz="1300" dirty="0">
                  <a:latin typeface="+mn-lt"/>
                </a:rPr>
                <a:t>SR 171 (Argall) </a:t>
              </a:r>
              <a:r>
                <a:rPr lang="en-US" altLang="en-US" sz="1300" b="0" dirty="0">
                  <a:latin typeface="+mn-lt"/>
                </a:rPr>
                <a:t>Resolution directs the Legislative Budget and Finance Committee to conduct a study relating to the feasibility and cost-effectiveness of utilizing privately owned veterans care facilities to augment the Commonwealth's six State-owned veterans care facilities. Requires the committee to report its findings and recommendations to the Senate.</a:t>
              </a:r>
            </a:p>
            <a:p>
              <a:pPr indent="-96653" eaLnBrk="1" hangingPunct="1">
                <a:spcBef>
                  <a:spcPct val="0"/>
                </a:spcBef>
                <a:spcAft>
                  <a:spcPct val="0"/>
                </a:spcAft>
                <a:buClrTx/>
                <a:buSzTx/>
                <a:buFont typeface="Arial" panose="020B0604020202020204" pitchFamily="34" charset="0"/>
                <a:buChar char="•"/>
              </a:pPr>
              <a:endParaRPr lang="en-US" altLang="en-US" sz="1300" b="0" dirty="0">
                <a:latin typeface="+mn-lt"/>
              </a:endParaRPr>
            </a:p>
            <a:p>
              <a:pPr indent="-96653" eaLnBrk="1" hangingPunct="1">
                <a:spcBef>
                  <a:spcPct val="0"/>
                </a:spcBef>
                <a:spcAft>
                  <a:spcPct val="0"/>
                </a:spcAft>
                <a:buClrTx/>
                <a:buSzTx/>
                <a:buFont typeface="Arial" panose="020B0604020202020204" pitchFamily="34" charset="0"/>
                <a:buChar char="•"/>
              </a:pPr>
              <a:endParaRPr lang="en-US" altLang="en-US" sz="1300" dirty="0">
                <a:latin typeface="+mn-lt"/>
              </a:endParaRPr>
            </a:p>
            <a:p>
              <a:pPr indent="-96653" eaLnBrk="1" hangingPunct="1">
                <a:spcBef>
                  <a:spcPct val="0"/>
                </a:spcBef>
                <a:spcAft>
                  <a:spcPct val="0"/>
                </a:spcAft>
                <a:buClrTx/>
                <a:buSzTx/>
                <a:buFont typeface="Arial" panose="020B0604020202020204" pitchFamily="34" charset="0"/>
                <a:buChar char="•"/>
              </a:pPr>
              <a:endParaRPr lang="en-US" altLang="en-US" sz="1300" b="0" dirty="0">
                <a:latin typeface="+mn-lt"/>
              </a:endParaRPr>
            </a:p>
            <a:p>
              <a:pPr indent="-96653" eaLnBrk="1" hangingPunct="1">
                <a:spcBef>
                  <a:spcPct val="0"/>
                </a:spcBef>
                <a:spcAft>
                  <a:spcPct val="0"/>
                </a:spcAft>
                <a:buClrTx/>
                <a:buSzTx/>
                <a:buFont typeface="Arial" panose="020B0604020202020204" pitchFamily="34" charset="0"/>
                <a:buChar char="•"/>
              </a:pPr>
              <a:endParaRPr lang="en-US" altLang="en-US" sz="1300" dirty="0">
                <a:latin typeface="+mn-lt"/>
              </a:endParaRPr>
            </a:p>
          </p:txBody>
        </p:sp>
        <p:sp>
          <p:nvSpPr>
            <p:cNvPr id="33" name="TextBox 2"/>
            <p:cNvSpPr txBox="1">
              <a:spLocks noChangeArrowheads="1"/>
            </p:cNvSpPr>
            <p:nvPr/>
          </p:nvSpPr>
          <p:spPr bwMode="auto">
            <a:xfrm>
              <a:off x="1581151" y="1196950"/>
              <a:ext cx="4324350" cy="159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5000"/>
                </a:spcBef>
                <a:spcAft>
                  <a:spcPct val="25000"/>
                </a:spcAft>
                <a:buClr>
                  <a:srgbClr val="500093"/>
                </a:buClr>
                <a:buSzPct val="75000"/>
                <a:buFont typeface="ZapfDingbats BT"/>
                <a:buChar char="à"/>
                <a:defRPr sz="2400" b="1">
                  <a:solidFill>
                    <a:schemeClr val="tx1"/>
                  </a:solidFill>
                  <a:latin typeface="Arial" pitchFamily="34" charset="0"/>
                </a:defRPr>
              </a:lvl1pPr>
              <a:lvl2pPr marL="628650" indent="-171450" eaLnBrk="0" hangingPunct="0">
                <a:spcBef>
                  <a:spcPct val="25000"/>
                </a:spcBef>
                <a:spcAft>
                  <a:spcPct val="25000"/>
                </a:spcAft>
                <a:buClr>
                  <a:srgbClr val="500093"/>
                </a:buClr>
                <a:buChar char="–"/>
                <a:defRPr sz="2000" b="1">
                  <a:solidFill>
                    <a:schemeClr val="tx1"/>
                  </a:solidFill>
                  <a:latin typeface="Arial" pitchFamily="34" charset="0"/>
                </a:defRPr>
              </a:lvl2pPr>
              <a:lvl3pPr marL="1143000" indent="-228600" eaLnBrk="0" hangingPunct="0">
                <a:spcBef>
                  <a:spcPct val="25000"/>
                </a:spcBef>
                <a:spcAft>
                  <a:spcPct val="25000"/>
                </a:spcAft>
                <a:buClr>
                  <a:srgbClr val="500093"/>
                </a:buClr>
                <a:buChar char="•"/>
                <a:defRPr sz="1600" b="1">
                  <a:solidFill>
                    <a:schemeClr val="tx1"/>
                  </a:solidFill>
                  <a:latin typeface="Arial" pitchFamily="34" charset="0"/>
                </a:defRPr>
              </a:lvl3pPr>
              <a:lvl4pPr marL="1600200" indent="-228600" eaLnBrk="0" hangingPunct="0">
                <a:spcBef>
                  <a:spcPct val="25000"/>
                </a:spcBef>
                <a:spcAft>
                  <a:spcPct val="25000"/>
                </a:spcAft>
                <a:buChar char="–"/>
                <a:defRPr sz="1400" b="1">
                  <a:solidFill>
                    <a:schemeClr val="tx1"/>
                  </a:solidFill>
                  <a:latin typeface="Arial"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ct val="0"/>
                </a:spcAft>
                <a:buClrTx/>
                <a:buSzTx/>
                <a:buFont typeface="Arial" pitchFamily="34" charset="0"/>
                <a:buChar char="•"/>
                <a:defRPr/>
              </a:pPr>
              <a:r>
                <a:rPr lang="en-US" altLang="en-US" sz="1300" dirty="0">
                  <a:latin typeface="+mn-lt"/>
                </a:rPr>
                <a:t>House in session / Senate returns Jan. 11, 2016</a:t>
              </a:r>
            </a:p>
            <a:p>
              <a:pPr eaLnBrk="1" hangingPunct="1">
                <a:spcBef>
                  <a:spcPct val="0"/>
                </a:spcBef>
                <a:spcAft>
                  <a:spcPct val="0"/>
                </a:spcAft>
                <a:buClrTx/>
                <a:buSzTx/>
                <a:buFont typeface="Arial" pitchFamily="34" charset="0"/>
                <a:buChar char="•"/>
                <a:defRPr/>
              </a:pPr>
              <a:endParaRPr lang="en-US" sz="1300" dirty="0">
                <a:latin typeface="+mn-lt"/>
              </a:endParaRPr>
            </a:p>
            <a:p>
              <a:pPr eaLnBrk="1" hangingPunct="1">
                <a:spcBef>
                  <a:spcPct val="0"/>
                </a:spcBef>
                <a:spcAft>
                  <a:spcPct val="0"/>
                </a:spcAft>
                <a:buClrTx/>
                <a:buSzTx/>
                <a:buFont typeface="Arial" pitchFamily="34" charset="0"/>
                <a:buChar char="•"/>
                <a:defRPr/>
              </a:pPr>
              <a:r>
                <a:rPr lang="en-US" sz="1300" dirty="0">
                  <a:latin typeface="+mn-lt"/>
                </a:rPr>
                <a:t>MILCON and Veterans Affairs Appropriations – H.R. 2029</a:t>
              </a:r>
            </a:p>
            <a:p>
              <a:pPr lvl="1" eaLnBrk="1" hangingPunct="1">
                <a:spcBef>
                  <a:spcPct val="0"/>
                </a:spcBef>
                <a:spcAft>
                  <a:spcPct val="0"/>
                </a:spcAft>
                <a:buClrTx/>
                <a:buFont typeface="Arial" pitchFamily="34" charset="0"/>
                <a:buChar char="•"/>
                <a:defRPr/>
              </a:pPr>
              <a:r>
                <a:rPr lang="en-US" sz="1300" b="0" dirty="0">
                  <a:latin typeface="+mn-lt"/>
                </a:rPr>
                <a:t>Enacted P.L. 114-113</a:t>
              </a:r>
            </a:p>
            <a:p>
              <a:pPr marL="483263" lvl="1" indent="0" eaLnBrk="1" hangingPunct="1">
                <a:spcBef>
                  <a:spcPct val="0"/>
                </a:spcBef>
                <a:spcAft>
                  <a:spcPct val="0"/>
                </a:spcAft>
                <a:buClrTx/>
                <a:buNone/>
                <a:defRPr/>
              </a:pPr>
              <a:endParaRPr lang="en-US" sz="800" b="0" dirty="0">
                <a:latin typeface="+mn-lt"/>
              </a:endParaRPr>
            </a:p>
            <a:p>
              <a:pPr marL="483263" lvl="1" indent="0" eaLnBrk="1" hangingPunct="1">
                <a:spcBef>
                  <a:spcPct val="0"/>
                </a:spcBef>
                <a:spcAft>
                  <a:spcPct val="0"/>
                </a:spcAft>
                <a:buClrTx/>
                <a:buNone/>
                <a:defRPr/>
              </a:pPr>
              <a:endParaRPr lang="en-US" sz="800" b="0" dirty="0">
                <a:latin typeface="+mn-lt"/>
              </a:endParaRPr>
            </a:p>
          </p:txBody>
        </p:sp>
        <p:sp>
          <p:nvSpPr>
            <p:cNvPr id="34" name="TextBox 3"/>
            <p:cNvSpPr txBox="1">
              <a:spLocks noChangeArrowheads="1"/>
            </p:cNvSpPr>
            <p:nvPr/>
          </p:nvSpPr>
          <p:spPr bwMode="auto">
            <a:xfrm>
              <a:off x="6101209" y="4087556"/>
              <a:ext cx="4524374" cy="3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83263" indent="-181224" eaLnBrk="1" hangingPunct="1">
                <a:buFont typeface="Arial" panose="020B0604020202020204" pitchFamily="34" charset="0"/>
                <a:buChar char="•"/>
              </a:pPr>
              <a:r>
                <a:rPr lang="en-US" altLang="en-US" sz="1300" b="1" dirty="0">
                  <a:latin typeface="+mn-lt"/>
                </a:rPr>
                <a:t>Pennsylvania Farm Show – January 9-16, 2016</a:t>
              </a:r>
            </a:p>
          </p:txBody>
        </p:sp>
      </p:grpSp>
      <p:sp>
        <p:nvSpPr>
          <p:cNvPr id="36" name="TextBox 1"/>
          <p:cNvSpPr txBox="1">
            <a:spLocks noChangeArrowheads="1"/>
          </p:cNvSpPr>
          <p:nvPr/>
        </p:nvSpPr>
        <p:spPr bwMode="auto">
          <a:xfrm>
            <a:off x="504465" y="4067653"/>
            <a:ext cx="4249887" cy="109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3" tIns="48326" rIns="96653" bIns="48326">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buFont typeface="Arial" panose="020B0604020202020204" pitchFamily="34" charset="0"/>
              <a:buChar char="•"/>
            </a:pPr>
            <a:r>
              <a:rPr lang="en-US" sz="1300" dirty="0">
                <a:latin typeface="+mn-lt"/>
              </a:rPr>
              <a:t>Executive order on the Governor’s Advisory Council for Veterans Services (GAC-VS) to be issued in the near future.</a:t>
            </a:r>
          </a:p>
          <a:p>
            <a:pPr lvl="0">
              <a:buFont typeface="Arial" panose="020B0604020202020204" pitchFamily="34" charset="0"/>
              <a:buChar char="•"/>
            </a:pPr>
            <a:endParaRPr lang="en-US" sz="1300" dirty="0">
              <a:latin typeface="+mn-lt"/>
            </a:endParaRPr>
          </a:p>
          <a:p>
            <a:pPr lvl="0">
              <a:buFont typeface="Arial" panose="020B0604020202020204" pitchFamily="34" charset="0"/>
              <a:buChar char="•"/>
            </a:pPr>
            <a:endParaRPr lang="en-US" sz="1300" b="1" dirty="0">
              <a:latin typeface="+mn-lt"/>
            </a:endParaRPr>
          </a:p>
        </p:txBody>
      </p:sp>
    </p:spTree>
    <p:extLst>
      <p:ext uri="{BB962C8B-B14F-4D97-AF65-F5344CB8AC3E}">
        <p14:creationId xmlns:p14="http://schemas.microsoft.com/office/powerpoint/2010/main" val="2717554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755061"/>
          </a:xfrm>
          <a:prstGeom prst="rect">
            <a:avLst/>
          </a:prstGeom>
          <a:noFill/>
          <a:ln w="9525">
            <a:noFill/>
            <a:miter lim="800000"/>
            <a:headEnd/>
            <a:tailEnd/>
          </a:ln>
        </p:spPr>
        <p:txBody>
          <a:bodyPr wrap="square" lIns="96644" tIns="48322" rIns="96644" bIns="48322">
            <a:spAutoFit/>
          </a:bodyPr>
          <a:lstStyle/>
          <a:p>
            <a:pPr algn="ctr">
              <a:lnSpc>
                <a:spcPct val="100000"/>
              </a:lnSpc>
              <a:spcBef>
                <a:spcPct val="0"/>
              </a:spcBef>
              <a:buClrTx/>
              <a:buFontTx/>
              <a:buNone/>
            </a:pPr>
            <a:r>
              <a:rPr lang="en-US" sz="2100" b="1" dirty="0">
                <a:solidFill>
                  <a:schemeClr val="bg1"/>
                </a:solidFill>
              </a:rPr>
              <a:t>POLICY, PLANNING AND LEGISLATIVE AFFAIRS</a:t>
            </a:r>
          </a:p>
        </p:txBody>
      </p:sp>
      <p:grpSp>
        <p:nvGrpSpPr>
          <p:cNvPr id="9" name="Group 17"/>
          <p:cNvGrpSpPr/>
          <p:nvPr/>
        </p:nvGrpSpPr>
        <p:grpSpPr>
          <a:xfrm>
            <a:off x="480060" y="6421120"/>
            <a:ext cx="8801100" cy="406400"/>
            <a:chOff x="457200" y="6019800"/>
            <a:chExt cx="8382000" cy="381000"/>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grpSp>
      <p:graphicFrame>
        <p:nvGraphicFramePr>
          <p:cNvPr id="15" name="Content Placeholder 5"/>
          <p:cNvGraphicFramePr>
            <a:graphicFrameLocks/>
          </p:cNvGraphicFramePr>
          <p:nvPr>
            <p:extLst>
              <p:ext uri="{D42A27DB-BD31-4B8C-83A1-F6EECF244321}">
                <p14:modId xmlns:p14="http://schemas.microsoft.com/office/powerpoint/2010/main" val="2924512492"/>
              </p:ext>
            </p:extLst>
          </p:nvPr>
        </p:nvGraphicFramePr>
        <p:xfrm>
          <a:off x="480061" y="1788164"/>
          <a:ext cx="8899353" cy="4479390"/>
        </p:xfrm>
        <a:graphic>
          <a:graphicData uri="http://schemas.openxmlformats.org/drawingml/2006/table">
            <a:tbl>
              <a:tblPr firstRow="1" firstCol="1" bandRow="1">
                <a:tableStyleId>{5C22544A-7EE6-4342-B048-85BDC9FD1C3A}</a:tableStyleId>
              </a:tblPr>
              <a:tblGrid>
                <a:gridCol w="2088782"/>
                <a:gridCol w="6810571"/>
              </a:tblGrid>
              <a:tr h="318867">
                <a:tc>
                  <a:txBody>
                    <a:bodyPr/>
                    <a:lstStyle/>
                    <a:p>
                      <a:pPr marL="0" marR="0">
                        <a:spcBef>
                          <a:spcPts val="0"/>
                        </a:spcBef>
                        <a:spcAft>
                          <a:spcPts val="0"/>
                        </a:spcAft>
                      </a:pPr>
                      <a:r>
                        <a:rPr lang="en-US" sz="1300" dirty="0">
                          <a:effectLst/>
                        </a:rPr>
                        <a:t>Act</a:t>
                      </a:r>
                      <a:endParaRPr lang="en-US" sz="1300" dirty="0">
                        <a:effectLst/>
                        <a:latin typeface="Times New Roman"/>
                        <a:ea typeface="Times New Roman"/>
                      </a:endParaRPr>
                    </a:p>
                  </a:txBody>
                  <a:tcPr marL="47433" marR="47433" marT="0" marB="0"/>
                </a:tc>
                <a:tc>
                  <a:txBody>
                    <a:bodyPr/>
                    <a:lstStyle/>
                    <a:p>
                      <a:pPr marL="0" marR="0">
                        <a:spcBef>
                          <a:spcPts val="0"/>
                        </a:spcBef>
                        <a:spcAft>
                          <a:spcPts val="0"/>
                        </a:spcAft>
                      </a:pPr>
                      <a:r>
                        <a:rPr lang="en-US" sz="1300">
                          <a:effectLst/>
                        </a:rPr>
                        <a:t>Description</a:t>
                      </a:r>
                      <a:endParaRPr lang="en-US" sz="1300">
                        <a:effectLst/>
                        <a:latin typeface="Times New Roman"/>
                        <a:ea typeface="Times New Roman"/>
                      </a:endParaRPr>
                    </a:p>
                  </a:txBody>
                  <a:tcPr marL="47433" marR="47433" marT="0" marB="0"/>
                </a:tc>
              </a:tr>
              <a:tr h="1188720">
                <a:tc>
                  <a:txBody>
                    <a:bodyPr/>
                    <a:lstStyle/>
                    <a:p>
                      <a:pPr marL="0" marR="0">
                        <a:spcBef>
                          <a:spcPts val="0"/>
                        </a:spcBef>
                        <a:spcAft>
                          <a:spcPts val="0"/>
                        </a:spcAft>
                      </a:pPr>
                      <a:r>
                        <a:rPr lang="en-US" sz="1300" dirty="0" smtClean="0">
                          <a:effectLst/>
                          <a:latin typeface="Times New Roman"/>
                          <a:ea typeface="Times New Roman"/>
                        </a:rPr>
                        <a:t>Act</a:t>
                      </a:r>
                      <a:r>
                        <a:rPr lang="en-US" sz="1300" baseline="0" dirty="0" smtClean="0">
                          <a:effectLst/>
                          <a:latin typeface="Times New Roman"/>
                          <a:ea typeface="Times New Roman"/>
                        </a:rPr>
                        <a:t> 50 (HB 175/Goodman)</a:t>
                      </a:r>
                      <a:endParaRPr lang="en-US" sz="1300" dirty="0">
                        <a:effectLst/>
                        <a:latin typeface="Times New Roman"/>
                        <a:ea typeface="Times New Roman"/>
                      </a:endParaRPr>
                    </a:p>
                  </a:txBody>
                  <a:tcPr marL="47433" marR="47433" marT="0" marB="0"/>
                </a:tc>
                <a:tc>
                  <a:txBody>
                    <a:bodyPr/>
                    <a:lstStyle/>
                    <a:p>
                      <a:pPr marL="0" marR="0" algn="l">
                        <a:spcBef>
                          <a:spcPts val="0"/>
                        </a:spcBef>
                        <a:spcAft>
                          <a:spcPts val="0"/>
                        </a:spcAft>
                      </a:pPr>
                      <a:r>
                        <a:rPr lang="en-US" sz="1300" b="1" dirty="0" smtClean="0">
                          <a:effectLst/>
                          <a:latin typeface="Times New Roman"/>
                          <a:ea typeface="Times New Roman"/>
                        </a:rPr>
                        <a:t>Amends the Persian Gulf Conflict Veterans Benefit Act further providing for application for compensation by changing the deadline for filing applications from August 31, 2015, to August 31, 2018, and extends authorization for Commonwealth indebtedness to December 31, 2019. Further requires the Department of Military and Veterans Affairs to submit annual reports to the chairmen and minority chairmen of the Senate and House Appropriations Committees. </a:t>
                      </a:r>
                    </a:p>
                    <a:p>
                      <a:pPr marL="0" marR="0" algn="l">
                        <a:spcBef>
                          <a:spcPts val="0"/>
                        </a:spcBef>
                        <a:spcAft>
                          <a:spcPts val="0"/>
                        </a:spcAft>
                      </a:pPr>
                      <a:endParaRPr lang="en-US" sz="1300" dirty="0">
                        <a:effectLst/>
                        <a:latin typeface="Times New Roman"/>
                        <a:ea typeface="Times New Roman"/>
                      </a:endParaRPr>
                    </a:p>
                  </a:txBody>
                  <a:tcPr marL="47433" marR="47433" marT="0" marB="0"/>
                </a:tc>
              </a:tr>
              <a:tr h="594361">
                <a:tc>
                  <a:txBody>
                    <a:bodyPr/>
                    <a:lstStyle/>
                    <a:p>
                      <a:pPr marL="0" marR="0">
                        <a:spcBef>
                          <a:spcPts val="0"/>
                        </a:spcBef>
                        <a:spcAft>
                          <a:spcPts val="0"/>
                        </a:spcAft>
                      </a:pPr>
                      <a:r>
                        <a:rPr lang="en-US" sz="1300" dirty="0" smtClean="0">
                          <a:effectLst/>
                          <a:latin typeface="Times New Roman"/>
                          <a:ea typeface="Times New Roman"/>
                        </a:rPr>
                        <a:t>Act 56 (SB 890/Blake)</a:t>
                      </a:r>
                      <a:endParaRPr lang="en-US" sz="1300" dirty="0">
                        <a:effectLst/>
                        <a:latin typeface="Times New Roman"/>
                        <a:ea typeface="Times New Roman"/>
                      </a:endParaRPr>
                    </a:p>
                  </a:txBody>
                  <a:tcPr marL="47433" marR="47433" marT="0" marB="0"/>
                </a:tc>
                <a:tc>
                  <a:txBody>
                    <a:bodyPr/>
                    <a:lstStyle/>
                    <a:p>
                      <a:pPr marL="0" marR="0" algn="l">
                        <a:spcBef>
                          <a:spcPts val="0"/>
                        </a:spcBef>
                        <a:spcAft>
                          <a:spcPts val="0"/>
                        </a:spcAft>
                      </a:pPr>
                      <a:r>
                        <a:rPr lang="en-US" sz="1300" b="0" dirty="0" smtClean="0">
                          <a:effectLst/>
                          <a:latin typeface="Times New Roman"/>
                          <a:ea typeface="Times New Roman"/>
                        </a:rPr>
                        <a:t>Act designating the bridge carrying State Route 6011 (Harrison Avenue) over Roaring Brook in the City of Scranton, Lackawanna County, as the Colonel Frank Duffy Memorial Bridge. </a:t>
                      </a:r>
                    </a:p>
                    <a:p>
                      <a:pPr marL="0" marR="0" algn="l">
                        <a:spcBef>
                          <a:spcPts val="0"/>
                        </a:spcBef>
                        <a:spcAft>
                          <a:spcPts val="0"/>
                        </a:spcAft>
                      </a:pPr>
                      <a:endParaRPr lang="en-US" sz="1300" b="0" dirty="0">
                        <a:effectLst/>
                        <a:latin typeface="Times New Roman"/>
                        <a:ea typeface="Times New Roman"/>
                      </a:endParaRPr>
                    </a:p>
                  </a:txBody>
                  <a:tcPr marL="47433" marR="47433" marT="0" marB="0"/>
                </a:tc>
              </a:tr>
              <a:tr h="594361">
                <a:tc>
                  <a:txBody>
                    <a:bodyPr/>
                    <a:lstStyle/>
                    <a:p>
                      <a:pPr marL="0" marR="0">
                        <a:spcBef>
                          <a:spcPts val="0"/>
                        </a:spcBef>
                        <a:spcAft>
                          <a:spcPts val="0"/>
                        </a:spcAft>
                      </a:pPr>
                      <a:r>
                        <a:rPr lang="en-US" sz="1300" dirty="0" smtClean="0">
                          <a:effectLst/>
                          <a:latin typeface="Times New Roman"/>
                          <a:ea typeface="Times New Roman"/>
                        </a:rPr>
                        <a:t>Act 71 (HB 735/Helm)</a:t>
                      </a:r>
                      <a:endParaRPr lang="en-US" sz="1300" dirty="0">
                        <a:effectLst/>
                        <a:latin typeface="Times New Roman"/>
                        <a:ea typeface="Times New Roman"/>
                      </a:endParaRPr>
                    </a:p>
                  </a:txBody>
                  <a:tcPr marL="47433" marR="47433" marT="0" marB="0"/>
                </a:tc>
                <a:tc>
                  <a:txBody>
                    <a:bodyPr/>
                    <a:lstStyle/>
                    <a:p>
                      <a:pPr marL="0" marR="0" algn="l">
                        <a:spcBef>
                          <a:spcPts val="0"/>
                        </a:spcBef>
                        <a:spcAft>
                          <a:spcPts val="0"/>
                        </a:spcAft>
                      </a:pPr>
                      <a:r>
                        <a:rPr lang="en-US" sz="1300" b="0" dirty="0" smtClean="0">
                          <a:effectLst/>
                          <a:latin typeface="Times New Roman"/>
                          <a:ea typeface="Times New Roman"/>
                        </a:rPr>
                        <a:t>Act designates a bridge on that portion of State Route 147 over the </a:t>
                      </a:r>
                      <a:r>
                        <a:rPr lang="en-US" sz="1300" b="0" dirty="0" err="1" smtClean="0">
                          <a:effectLst/>
                          <a:latin typeface="Times New Roman"/>
                          <a:ea typeface="Times New Roman"/>
                        </a:rPr>
                        <a:t>Wiconisco</a:t>
                      </a:r>
                      <a:r>
                        <a:rPr lang="en-US" sz="1300" b="0" dirty="0" smtClean="0">
                          <a:effectLst/>
                          <a:latin typeface="Times New Roman"/>
                          <a:ea typeface="Times New Roman"/>
                        </a:rPr>
                        <a:t> Creek, Millersburg Borough, Dauphin County, as the Private Warren Snyder Memorial Bridge. </a:t>
                      </a:r>
                    </a:p>
                    <a:p>
                      <a:pPr marL="0" marR="0" algn="l">
                        <a:spcBef>
                          <a:spcPts val="0"/>
                        </a:spcBef>
                        <a:spcAft>
                          <a:spcPts val="0"/>
                        </a:spcAft>
                      </a:pPr>
                      <a:endParaRPr lang="en-US" sz="1300" b="0" dirty="0">
                        <a:effectLst/>
                        <a:latin typeface="Times New Roman"/>
                        <a:ea typeface="Times New Roman"/>
                      </a:endParaRPr>
                    </a:p>
                  </a:txBody>
                  <a:tcPr marL="47433" marR="47433" marT="0" marB="0"/>
                </a:tc>
              </a:tr>
              <a:tr h="990601">
                <a:tc>
                  <a:txBody>
                    <a:bodyPr/>
                    <a:lstStyle/>
                    <a:p>
                      <a:pPr marL="0" marR="0">
                        <a:spcBef>
                          <a:spcPts val="0"/>
                        </a:spcBef>
                        <a:spcAft>
                          <a:spcPts val="0"/>
                        </a:spcAft>
                      </a:pPr>
                      <a:r>
                        <a:rPr lang="en-US" sz="1300" dirty="0" smtClean="0">
                          <a:effectLst/>
                          <a:latin typeface="Times New Roman"/>
                          <a:ea typeface="Times New Roman"/>
                        </a:rPr>
                        <a:t>Act 82 (SB 1045/</a:t>
                      </a:r>
                      <a:r>
                        <a:rPr lang="en-US" sz="1300" dirty="0" err="1" smtClean="0">
                          <a:effectLst/>
                          <a:latin typeface="Times New Roman"/>
                          <a:ea typeface="Times New Roman"/>
                        </a:rPr>
                        <a:t>Vulakovich</a:t>
                      </a:r>
                      <a:r>
                        <a:rPr lang="en-US" sz="1300" dirty="0" smtClean="0">
                          <a:effectLst/>
                          <a:latin typeface="Times New Roman"/>
                          <a:ea typeface="Times New Roman"/>
                        </a:rPr>
                        <a:t>)</a:t>
                      </a:r>
                      <a:endParaRPr lang="en-US" sz="1300" dirty="0">
                        <a:effectLst/>
                        <a:latin typeface="Times New Roman"/>
                        <a:ea typeface="Times New Roman"/>
                      </a:endParaRPr>
                    </a:p>
                  </a:txBody>
                  <a:tcPr marL="47433" marR="47433" marT="0" marB="0"/>
                </a:tc>
                <a:tc>
                  <a:txBody>
                    <a:bodyPr/>
                    <a:lstStyle/>
                    <a:p>
                      <a:pPr marL="0" marR="0" algn="l">
                        <a:spcBef>
                          <a:spcPts val="0"/>
                        </a:spcBef>
                        <a:spcAft>
                          <a:spcPts val="0"/>
                        </a:spcAft>
                      </a:pPr>
                      <a:r>
                        <a:rPr lang="en-US" sz="1300" b="1" dirty="0" smtClean="0">
                          <a:effectLst/>
                          <a:latin typeface="Times New Roman"/>
                          <a:ea typeface="Times New Roman"/>
                        </a:rPr>
                        <a:t>Amends Title 51 (Military Affairs) adding a new section providing for Character of Discharge. Provides that whenever a character of discharge is a prerequisite to eligibility for receiving a benefit under Title 51, an individual is required to have received a discharge from service under conditions other than dishonorable.</a:t>
                      </a:r>
                    </a:p>
                    <a:p>
                      <a:pPr marL="0" marR="0" algn="l">
                        <a:spcBef>
                          <a:spcPts val="0"/>
                        </a:spcBef>
                        <a:spcAft>
                          <a:spcPts val="0"/>
                        </a:spcAft>
                      </a:pPr>
                      <a:endParaRPr lang="en-US" sz="1300" b="0" dirty="0">
                        <a:effectLst/>
                        <a:latin typeface="Times New Roman"/>
                        <a:ea typeface="Times New Roman"/>
                      </a:endParaRPr>
                    </a:p>
                  </a:txBody>
                  <a:tcPr marL="47433" marR="47433" marT="0" marB="0"/>
                </a:tc>
              </a:tr>
              <a:tr h="792480">
                <a:tc>
                  <a:txBody>
                    <a:bodyPr/>
                    <a:lstStyle/>
                    <a:p>
                      <a:pPr marL="0" marR="0">
                        <a:spcBef>
                          <a:spcPts val="0"/>
                        </a:spcBef>
                        <a:spcAft>
                          <a:spcPts val="0"/>
                        </a:spcAft>
                      </a:pPr>
                      <a:r>
                        <a:rPr lang="en-US" sz="1300" dirty="0" smtClean="0">
                          <a:effectLst/>
                          <a:latin typeface="Times New Roman"/>
                          <a:ea typeface="Times New Roman"/>
                        </a:rPr>
                        <a:t>Act 83 (SB 1046/</a:t>
                      </a:r>
                      <a:r>
                        <a:rPr lang="en-US" sz="1300" dirty="0" err="1" smtClean="0">
                          <a:effectLst/>
                          <a:latin typeface="Times New Roman"/>
                          <a:ea typeface="Times New Roman"/>
                        </a:rPr>
                        <a:t>Vulakovich</a:t>
                      </a:r>
                      <a:r>
                        <a:rPr lang="en-US" sz="1300" dirty="0" smtClean="0">
                          <a:effectLst/>
                          <a:latin typeface="Times New Roman"/>
                          <a:ea typeface="Times New Roman"/>
                        </a:rPr>
                        <a:t>)</a:t>
                      </a:r>
                      <a:endParaRPr lang="en-US" sz="1300" dirty="0">
                        <a:effectLst/>
                        <a:latin typeface="Times New Roman"/>
                        <a:ea typeface="Times New Roman"/>
                      </a:endParaRPr>
                    </a:p>
                  </a:txBody>
                  <a:tcPr marL="47433" marR="47433" marT="0" marB="0"/>
                </a:tc>
                <a:tc>
                  <a:txBody>
                    <a:bodyPr/>
                    <a:lstStyle/>
                    <a:p>
                      <a:pPr marL="0" marR="0" algn="l">
                        <a:spcBef>
                          <a:spcPts val="0"/>
                        </a:spcBef>
                        <a:spcAft>
                          <a:spcPts val="0"/>
                        </a:spcAft>
                      </a:pPr>
                      <a:r>
                        <a:rPr lang="en-US" sz="1300" b="1" dirty="0" smtClean="0">
                          <a:effectLst/>
                          <a:latin typeface="Times New Roman"/>
                          <a:ea typeface="Times New Roman"/>
                        </a:rPr>
                        <a:t>Amends Title 51 (Military Affairs) standardizing the process for promotion on the retired list of the Pennsylvania National Guard. A retiree's application for promotion shall be reviewed and approved in accordance with applicable regulations. The Adjutant General retains final approval authority. Effective in 60 days. </a:t>
                      </a:r>
                      <a:endParaRPr lang="en-US" sz="1300" b="1" dirty="0">
                        <a:effectLst/>
                        <a:latin typeface="Times New Roman"/>
                        <a:ea typeface="Times New Roman"/>
                      </a:endParaRPr>
                    </a:p>
                  </a:txBody>
                  <a:tcPr marL="47433" marR="47433" marT="0" marB="0"/>
                </a:tc>
              </a:tr>
            </a:tbl>
          </a:graphicData>
        </a:graphic>
      </p:graphicFrame>
      <p:sp>
        <p:nvSpPr>
          <p:cNvPr id="16" name="Title 3"/>
          <p:cNvSpPr txBox="1">
            <a:spLocks/>
          </p:cNvSpPr>
          <p:nvPr/>
        </p:nvSpPr>
        <p:spPr>
          <a:xfrm>
            <a:off x="400050" y="752687"/>
            <a:ext cx="8641080" cy="1219200"/>
          </a:xfrm>
          <a:prstGeom prst="rect">
            <a:avLst/>
          </a:prstGeom>
        </p:spPr>
        <p:txBody>
          <a:bodyPr vert="horz" lIns="96653" tIns="48326" rIns="96653" bIns="4832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a:t>Enacted State Legislation</a:t>
            </a:r>
          </a:p>
        </p:txBody>
      </p:sp>
      <p:sp>
        <p:nvSpPr>
          <p:cNvPr id="18" name="Text Box 15"/>
          <p:cNvSpPr txBox="1">
            <a:spLocks noChangeArrowheads="1"/>
          </p:cNvSpPr>
          <p:nvPr/>
        </p:nvSpPr>
        <p:spPr bwMode="auto">
          <a:xfrm>
            <a:off x="400051" y="6291269"/>
            <a:ext cx="2640331" cy="620826"/>
          </a:xfrm>
          <a:prstGeom prst="rect">
            <a:avLst/>
          </a:prstGeom>
          <a:noFill/>
          <a:ln w="9525">
            <a:noFill/>
            <a:miter lim="800000"/>
            <a:headEnd/>
            <a:tailEnd/>
          </a:ln>
        </p:spPr>
        <p:txBody>
          <a:bodyPr wrap="square" lIns="96653" tIns="48326" rIns="96653" bIns="48326" anchor="ctr">
            <a:spAutoFit/>
          </a:bodyPr>
          <a:lstStyle/>
          <a:p>
            <a:pPr eaLnBrk="0" hangingPunct="0">
              <a:spcBef>
                <a:spcPct val="50000"/>
              </a:spcBef>
              <a:defRPr/>
            </a:pPr>
            <a:r>
              <a:rPr lang="en-US" sz="1700" dirty="0">
                <a:solidFill>
                  <a:schemeClr val="bg1"/>
                </a:solidFill>
              </a:rPr>
              <a:t>  As of  December 28, 2015</a:t>
            </a:r>
          </a:p>
        </p:txBody>
      </p:sp>
    </p:spTree>
    <p:extLst>
      <p:ext uri="{BB962C8B-B14F-4D97-AF65-F5344CB8AC3E}">
        <p14:creationId xmlns:p14="http://schemas.microsoft.com/office/powerpoint/2010/main" val="148294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755061"/>
          </a:xfrm>
          <a:prstGeom prst="rect">
            <a:avLst/>
          </a:prstGeom>
          <a:noFill/>
          <a:ln w="9525">
            <a:noFill/>
            <a:miter lim="800000"/>
            <a:headEnd/>
            <a:tailEnd/>
          </a:ln>
        </p:spPr>
        <p:txBody>
          <a:bodyPr wrap="square" lIns="96644" tIns="48322" rIns="96644" bIns="48322">
            <a:spAutoFit/>
          </a:bodyPr>
          <a:lstStyle/>
          <a:p>
            <a:pPr algn="ctr">
              <a:lnSpc>
                <a:spcPct val="100000"/>
              </a:lnSpc>
              <a:spcBef>
                <a:spcPct val="0"/>
              </a:spcBef>
              <a:buClrTx/>
              <a:buFontTx/>
              <a:buNone/>
            </a:pPr>
            <a:r>
              <a:rPr lang="en-US" sz="2100" b="1" dirty="0">
                <a:solidFill>
                  <a:schemeClr val="bg1"/>
                </a:solidFill>
              </a:rPr>
              <a:t>POLICY, PLANNING AND LEGISLATIVE AFFAIRS</a:t>
            </a:r>
          </a:p>
        </p:txBody>
      </p:sp>
      <p:grpSp>
        <p:nvGrpSpPr>
          <p:cNvPr id="9" name="Group 17"/>
          <p:cNvGrpSpPr/>
          <p:nvPr/>
        </p:nvGrpSpPr>
        <p:grpSpPr>
          <a:xfrm>
            <a:off x="480060" y="6421120"/>
            <a:ext cx="8801100" cy="406400"/>
            <a:chOff x="457200" y="6019800"/>
            <a:chExt cx="8382000" cy="381000"/>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grpSp>
      <p:graphicFrame>
        <p:nvGraphicFramePr>
          <p:cNvPr id="15" name="Content Placeholder 5"/>
          <p:cNvGraphicFramePr>
            <a:graphicFrameLocks/>
          </p:cNvGraphicFramePr>
          <p:nvPr>
            <p:extLst>
              <p:ext uri="{D42A27DB-BD31-4B8C-83A1-F6EECF244321}">
                <p14:modId xmlns:p14="http://schemas.microsoft.com/office/powerpoint/2010/main" val="4093058044"/>
              </p:ext>
            </p:extLst>
          </p:nvPr>
        </p:nvGraphicFramePr>
        <p:xfrm>
          <a:off x="480060" y="1788163"/>
          <a:ext cx="8801100" cy="2696307"/>
        </p:xfrm>
        <a:graphic>
          <a:graphicData uri="http://schemas.openxmlformats.org/drawingml/2006/table">
            <a:tbl>
              <a:tblPr firstRow="1" firstCol="1" bandRow="1">
                <a:tableStyleId>{5C22544A-7EE6-4342-B048-85BDC9FD1C3A}</a:tableStyleId>
              </a:tblPr>
              <a:tblGrid>
                <a:gridCol w="1990529"/>
                <a:gridCol w="6810571"/>
              </a:tblGrid>
              <a:tr h="318867">
                <a:tc>
                  <a:txBody>
                    <a:bodyPr/>
                    <a:lstStyle/>
                    <a:p>
                      <a:pPr marL="0" marR="0">
                        <a:spcBef>
                          <a:spcPts val="0"/>
                        </a:spcBef>
                        <a:spcAft>
                          <a:spcPts val="0"/>
                        </a:spcAft>
                      </a:pPr>
                      <a:r>
                        <a:rPr lang="en-US" sz="1300" dirty="0">
                          <a:effectLst/>
                        </a:rPr>
                        <a:t>Act</a:t>
                      </a:r>
                      <a:endParaRPr lang="en-US" sz="1300" dirty="0">
                        <a:effectLst/>
                        <a:latin typeface="Times New Roman"/>
                        <a:ea typeface="Times New Roman"/>
                      </a:endParaRPr>
                    </a:p>
                  </a:txBody>
                  <a:tcPr marL="47433" marR="47433" marT="0" marB="0"/>
                </a:tc>
                <a:tc>
                  <a:txBody>
                    <a:bodyPr/>
                    <a:lstStyle/>
                    <a:p>
                      <a:pPr marL="0" marR="0">
                        <a:spcBef>
                          <a:spcPts val="0"/>
                        </a:spcBef>
                        <a:spcAft>
                          <a:spcPts val="0"/>
                        </a:spcAft>
                      </a:pPr>
                      <a:r>
                        <a:rPr lang="en-US" sz="1300">
                          <a:effectLst/>
                        </a:rPr>
                        <a:t>Description</a:t>
                      </a:r>
                      <a:endParaRPr lang="en-US" sz="1300">
                        <a:effectLst/>
                        <a:latin typeface="Times New Roman"/>
                        <a:ea typeface="Times New Roman"/>
                      </a:endParaRPr>
                    </a:p>
                  </a:txBody>
                  <a:tcPr marL="47433" marR="47433" marT="0" marB="0"/>
                </a:tc>
              </a:tr>
              <a:tr h="1981200">
                <a:tc>
                  <a:txBody>
                    <a:bodyPr/>
                    <a:lstStyle/>
                    <a:p>
                      <a:pPr marL="0" marR="0">
                        <a:spcBef>
                          <a:spcPts val="0"/>
                        </a:spcBef>
                        <a:spcAft>
                          <a:spcPts val="0"/>
                        </a:spcAft>
                      </a:pPr>
                      <a:r>
                        <a:rPr lang="en-US" sz="1300" b="1" dirty="0" smtClean="0">
                          <a:effectLst/>
                          <a:latin typeface="Times New Roman"/>
                          <a:ea typeface="Times New Roman"/>
                        </a:rPr>
                        <a:t>Act</a:t>
                      </a:r>
                      <a:r>
                        <a:rPr lang="en-US" sz="1300" b="1" baseline="0" dirty="0" smtClean="0">
                          <a:effectLst/>
                          <a:latin typeface="Times New Roman"/>
                          <a:ea typeface="Times New Roman"/>
                        </a:rPr>
                        <a:t> 87 (HB 1279/Keller)</a:t>
                      </a:r>
                      <a:endParaRPr lang="en-US" sz="1300" b="1" dirty="0">
                        <a:effectLst/>
                        <a:latin typeface="Times New Roman"/>
                        <a:ea typeface="Times New Roman"/>
                      </a:endParaRPr>
                    </a:p>
                  </a:txBody>
                  <a:tcPr marL="47433" marR="47433" marT="0" marB="0"/>
                </a:tc>
                <a:tc>
                  <a:txBody>
                    <a:bodyPr/>
                    <a:lstStyle/>
                    <a:p>
                      <a:pPr marL="0" marR="0">
                        <a:spcBef>
                          <a:spcPts val="0"/>
                        </a:spcBef>
                        <a:spcAft>
                          <a:spcPts val="0"/>
                        </a:spcAft>
                      </a:pPr>
                      <a:r>
                        <a:rPr lang="en-US" sz="1300" b="0" dirty="0" smtClean="0">
                          <a:effectLst/>
                          <a:latin typeface="Times New Roman"/>
                          <a:ea typeface="Times New Roman"/>
                        </a:rPr>
                        <a:t>Act designating a section of Christopher Columbus Boulevard between Oregon Avenue and Washington Avenue in the City of Philadelphia, Philadelphia County, as the William J. </a:t>
                      </a:r>
                      <a:r>
                        <a:rPr lang="en-US" sz="1300" b="0" dirty="0" err="1" smtClean="0">
                          <a:effectLst/>
                          <a:latin typeface="Times New Roman"/>
                          <a:ea typeface="Times New Roman"/>
                        </a:rPr>
                        <a:t>Guarnere</a:t>
                      </a:r>
                      <a:r>
                        <a:rPr lang="en-US" sz="1300" b="0" dirty="0" smtClean="0">
                          <a:effectLst/>
                          <a:latin typeface="Times New Roman"/>
                          <a:ea typeface="Times New Roman"/>
                        </a:rPr>
                        <a:t> and Edward "Babe" </a:t>
                      </a:r>
                      <a:r>
                        <a:rPr lang="en-US" sz="1300" b="0" dirty="0" err="1" smtClean="0">
                          <a:effectLst/>
                          <a:latin typeface="Times New Roman"/>
                          <a:ea typeface="Times New Roman"/>
                        </a:rPr>
                        <a:t>Heffron</a:t>
                      </a:r>
                      <a:r>
                        <a:rPr lang="en-US" sz="1300" b="0" dirty="0" smtClean="0">
                          <a:effectLst/>
                          <a:latin typeface="Times New Roman"/>
                          <a:ea typeface="Times New Roman"/>
                        </a:rPr>
                        <a:t> Memorial Boulevard; designating a portion of US Route 222 in Lancaster County as the Senator Noah W. Wenger Highway; designating a bridge on that portion of State Route 1029 over the Tunkhannock Creek, Nicholson Township, Wyoming County, as the Jody Allen </a:t>
                      </a:r>
                      <a:r>
                        <a:rPr lang="en-US" sz="1300" b="0" dirty="0" err="1" smtClean="0">
                          <a:effectLst/>
                          <a:latin typeface="Times New Roman"/>
                          <a:ea typeface="Times New Roman"/>
                        </a:rPr>
                        <a:t>Cron</a:t>
                      </a:r>
                      <a:r>
                        <a:rPr lang="en-US" sz="1300" b="0" dirty="0" smtClean="0">
                          <a:effectLst/>
                          <a:latin typeface="Times New Roman"/>
                          <a:ea typeface="Times New Roman"/>
                        </a:rPr>
                        <a:t> Memorial Bridge; designating Exit 113, State Ramp 8001, from Interstate 79 onto State Route 208, in Springfield Township, Mercer County, as the Lieutenant Colonel Michael E. McLaughlin Veterans Ramp; designating a bridge on that portion of State Route 88 over Muddy Creek, Cumberland Township, Greene County, as the Army Specialist Richard W. </a:t>
                      </a:r>
                      <a:r>
                        <a:rPr lang="en-US" sz="1300" b="0" dirty="0" err="1" smtClean="0">
                          <a:effectLst/>
                          <a:latin typeface="Times New Roman"/>
                          <a:ea typeface="Times New Roman"/>
                        </a:rPr>
                        <a:t>Kowalewski</a:t>
                      </a:r>
                      <a:r>
                        <a:rPr lang="en-US" sz="1300" b="0" dirty="0" smtClean="0">
                          <a:effectLst/>
                          <a:latin typeface="Times New Roman"/>
                          <a:ea typeface="Times New Roman"/>
                        </a:rPr>
                        <a:t>, Jr., Memorial Bridge; and making a related repeal. </a:t>
                      </a:r>
                      <a:endParaRPr lang="en-US" sz="1300" b="0" dirty="0">
                        <a:effectLst/>
                        <a:latin typeface="Times New Roman"/>
                        <a:ea typeface="Times New Roman"/>
                      </a:endParaRPr>
                    </a:p>
                  </a:txBody>
                  <a:tcPr marL="47433" marR="47433" marT="0" marB="0"/>
                </a:tc>
              </a:tr>
              <a:tr h="396240">
                <a:tc>
                  <a:txBody>
                    <a:bodyPr/>
                    <a:lstStyle/>
                    <a:p>
                      <a:pPr marL="0" marR="0">
                        <a:spcBef>
                          <a:spcPts val="0"/>
                        </a:spcBef>
                        <a:spcAft>
                          <a:spcPts val="0"/>
                        </a:spcAft>
                      </a:pPr>
                      <a:r>
                        <a:rPr lang="en-US" sz="1300" dirty="0" smtClean="0">
                          <a:effectLst/>
                          <a:latin typeface="Times New Roman"/>
                          <a:ea typeface="Times New Roman"/>
                        </a:rPr>
                        <a:t>Act 89 (HB 1579/Rapp)</a:t>
                      </a:r>
                      <a:endParaRPr lang="en-US" sz="1300" dirty="0">
                        <a:effectLst/>
                        <a:latin typeface="Times New Roman"/>
                        <a:ea typeface="Times New Roman"/>
                      </a:endParaRPr>
                    </a:p>
                  </a:txBody>
                  <a:tcPr marL="47433" marR="47433" marT="0" marB="0"/>
                </a:tc>
                <a:tc>
                  <a:txBody>
                    <a:bodyPr/>
                    <a:lstStyle/>
                    <a:p>
                      <a:pPr marL="0" marR="0">
                        <a:spcBef>
                          <a:spcPts val="0"/>
                        </a:spcBef>
                        <a:spcAft>
                          <a:spcPts val="0"/>
                        </a:spcAft>
                      </a:pPr>
                      <a:r>
                        <a:rPr lang="en-US" sz="1300" b="0" dirty="0" smtClean="0">
                          <a:effectLst/>
                          <a:latin typeface="Times New Roman"/>
                          <a:ea typeface="Times New Roman"/>
                        </a:rPr>
                        <a:t>Act designating a bridge on that portion of State Route 62 over the Allegheny River, Tionesta Borough, Forest County, as the Lt. Col. Michael McLaughlin/AMVETS Post 113 Memorial Bridge.</a:t>
                      </a:r>
                      <a:endParaRPr lang="en-US" sz="1300" b="0" dirty="0">
                        <a:effectLst/>
                        <a:latin typeface="Times New Roman"/>
                        <a:ea typeface="Times New Roman"/>
                      </a:endParaRPr>
                    </a:p>
                  </a:txBody>
                  <a:tcPr marL="47433" marR="47433" marT="0" marB="0"/>
                </a:tc>
              </a:tr>
            </a:tbl>
          </a:graphicData>
        </a:graphic>
      </p:graphicFrame>
      <p:sp>
        <p:nvSpPr>
          <p:cNvPr id="16" name="Title 3"/>
          <p:cNvSpPr txBox="1">
            <a:spLocks/>
          </p:cNvSpPr>
          <p:nvPr/>
        </p:nvSpPr>
        <p:spPr>
          <a:xfrm>
            <a:off x="400050" y="752687"/>
            <a:ext cx="8641080" cy="1219200"/>
          </a:xfrm>
          <a:prstGeom prst="rect">
            <a:avLst/>
          </a:prstGeom>
        </p:spPr>
        <p:txBody>
          <a:bodyPr vert="horz" lIns="96653" tIns="48326" rIns="96653" bIns="4832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a:t>Enacted State Legislation (Continued)</a:t>
            </a:r>
          </a:p>
        </p:txBody>
      </p:sp>
      <p:sp>
        <p:nvSpPr>
          <p:cNvPr id="17" name="Text Box 15"/>
          <p:cNvSpPr txBox="1">
            <a:spLocks noChangeArrowheads="1"/>
          </p:cNvSpPr>
          <p:nvPr/>
        </p:nvSpPr>
        <p:spPr bwMode="auto">
          <a:xfrm>
            <a:off x="400051" y="6291269"/>
            <a:ext cx="2640331" cy="620826"/>
          </a:xfrm>
          <a:prstGeom prst="rect">
            <a:avLst/>
          </a:prstGeom>
          <a:noFill/>
          <a:ln w="9525">
            <a:noFill/>
            <a:miter lim="800000"/>
            <a:headEnd/>
            <a:tailEnd/>
          </a:ln>
        </p:spPr>
        <p:txBody>
          <a:bodyPr wrap="square" lIns="96653" tIns="48326" rIns="96653" bIns="48326" anchor="ctr">
            <a:spAutoFit/>
          </a:bodyPr>
          <a:lstStyle/>
          <a:p>
            <a:pPr eaLnBrk="0" hangingPunct="0">
              <a:spcBef>
                <a:spcPct val="50000"/>
              </a:spcBef>
              <a:defRPr/>
            </a:pPr>
            <a:r>
              <a:rPr lang="en-US" sz="1700" dirty="0">
                <a:solidFill>
                  <a:schemeClr val="bg1"/>
                </a:solidFill>
              </a:rPr>
              <a:t>  As of  December 28, 2015</a:t>
            </a:r>
          </a:p>
        </p:txBody>
      </p:sp>
    </p:spTree>
    <p:extLst>
      <p:ext uri="{BB962C8B-B14F-4D97-AF65-F5344CB8AC3E}">
        <p14:creationId xmlns:p14="http://schemas.microsoft.com/office/powerpoint/2010/main" val="4028358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2050" name="Text Box 4"/>
          <p:cNvSpPr txBox="1">
            <a:spLocks noChangeArrowheads="1"/>
          </p:cNvSpPr>
          <p:nvPr/>
        </p:nvSpPr>
        <p:spPr bwMode="auto">
          <a:xfrm>
            <a:off x="480060" y="467296"/>
            <a:ext cx="6080760" cy="755061"/>
          </a:xfrm>
          <a:prstGeom prst="rect">
            <a:avLst/>
          </a:prstGeom>
          <a:noFill/>
          <a:ln w="9525">
            <a:noFill/>
            <a:miter lim="800000"/>
            <a:headEnd/>
            <a:tailEnd/>
          </a:ln>
        </p:spPr>
        <p:txBody>
          <a:bodyPr wrap="square" lIns="96644" tIns="48322" rIns="96644" bIns="48322">
            <a:spAutoFit/>
          </a:bodyPr>
          <a:lstStyle/>
          <a:p>
            <a:pPr algn="ctr">
              <a:lnSpc>
                <a:spcPct val="100000"/>
              </a:lnSpc>
              <a:spcBef>
                <a:spcPct val="0"/>
              </a:spcBef>
              <a:buClrTx/>
              <a:buFontTx/>
              <a:buNone/>
            </a:pPr>
            <a:r>
              <a:rPr lang="en-US" sz="2100" b="1" dirty="0">
                <a:solidFill>
                  <a:schemeClr val="bg1"/>
                </a:solidFill>
              </a:rPr>
              <a:t>POLICY, PLANNING AND LEGISLATIVE AFFAIRS</a:t>
            </a:r>
          </a:p>
        </p:txBody>
      </p:sp>
      <p:grpSp>
        <p:nvGrpSpPr>
          <p:cNvPr id="9" name="Group 17"/>
          <p:cNvGrpSpPr/>
          <p:nvPr/>
        </p:nvGrpSpPr>
        <p:grpSpPr>
          <a:xfrm>
            <a:off x="480060" y="6421120"/>
            <a:ext cx="8801100" cy="406400"/>
            <a:chOff x="457200" y="6019800"/>
            <a:chExt cx="8382000" cy="381000"/>
          </a:xfrm>
        </p:grpSpPr>
        <p:pic>
          <p:nvPicPr>
            <p:cNvPr id="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1"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grpSp>
      <p:graphicFrame>
        <p:nvGraphicFramePr>
          <p:cNvPr id="15" name="Content Placeholder 5"/>
          <p:cNvGraphicFramePr>
            <a:graphicFrameLocks/>
          </p:cNvGraphicFramePr>
          <p:nvPr>
            <p:extLst>
              <p:ext uri="{D42A27DB-BD31-4B8C-83A1-F6EECF244321}">
                <p14:modId xmlns:p14="http://schemas.microsoft.com/office/powerpoint/2010/main" val="3211552104"/>
              </p:ext>
            </p:extLst>
          </p:nvPr>
        </p:nvGraphicFramePr>
        <p:xfrm>
          <a:off x="480060" y="1788164"/>
          <a:ext cx="8721090" cy="4947919"/>
        </p:xfrm>
        <a:graphic>
          <a:graphicData uri="http://schemas.openxmlformats.org/drawingml/2006/table">
            <a:tbl>
              <a:tblPr firstRow="1" firstCol="1" bandRow="1">
                <a:tableStyleId>{5C22544A-7EE6-4342-B048-85BDC9FD1C3A}</a:tableStyleId>
              </a:tblPr>
              <a:tblGrid>
                <a:gridCol w="2000250"/>
                <a:gridCol w="6720840"/>
              </a:tblGrid>
              <a:tr h="307657">
                <a:tc>
                  <a:txBody>
                    <a:bodyPr/>
                    <a:lstStyle/>
                    <a:p>
                      <a:pPr marL="0" marR="0">
                        <a:spcBef>
                          <a:spcPts val="0"/>
                        </a:spcBef>
                        <a:spcAft>
                          <a:spcPts val="0"/>
                        </a:spcAft>
                      </a:pPr>
                      <a:r>
                        <a:rPr lang="en-US" sz="1300" dirty="0" smtClean="0">
                          <a:effectLst/>
                          <a:latin typeface="+mn-lt"/>
                          <a:ea typeface="+mn-ea"/>
                        </a:rPr>
                        <a:t>Law</a:t>
                      </a:r>
                      <a:endParaRPr lang="en-US" sz="1300" dirty="0">
                        <a:effectLst/>
                        <a:latin typeface="Times New Roman"/>
                        <a:ea typeface="Times New Roman"/>
                      </a:endParaRPr>
                    </a:p>
                  </a:txBody>
                  <a:tcPr marL="47433" marR="47433" marT="0" marB="0"/>
                </a:tc>
                <a:tc>
                  <a:txBody>
                    <a:bodyPr/>
                    <a:lstStyle/>
                    <a:p>
                      <a:pPr marL="0" marR="0">
                        <a:spcBef>
                          <a:spcPts val="0"/>
                        </a:spcBef>
                        <a:spcAft>
                          <a:spcPts val="0"/>
                        </a:spcAft>
                      </a:pPr>
                      <a:r>
                        <a:rPr lang="en-US" sz="1300" dirty="0">
                          <a:effectLst/>
                        </a:rPr>
                        <a:t>Description</a:t>
                      </a:r>
                      <a:endParaRPr lang="en-US" sz="1300" dirty="0">
                        <a:effectLst/>
                        <a:latin typeface="Times New Roman"/>
                        <a:ea typeface="Times New Roman"/>
                      </a:endParaRPr>
                    </a:p>
                  </a:txBody>
                  <a:tcPr marL="47433" marR="47433" marT="0" marB="0"/>
                </a:tc>
              </a:tr>
              <a:tr h="615315">
                <a:tc>
                  <a:txBody>
                    <a:bodyPr/>
                    <a:lstStyle/>
                    <a:p>
                      <a:pPr marL="0" marR="0">
                        <a:spcBef>
                          <a:spcPts val="0"/>
                        </a:spcBef>
                        <a:spcAft>
                          <a:spcPts val="0"/>
                        </a:spcAft>
                      </a:pPr>
                      <a:r>
                        <a:rPr lang="en-US" sz="1300" dirty="0" smtClean="0">
                          <a:effectLst/>
                          <a:latin typeface="+mn-lt"/>
                          <a:ea typeface="Times New Roman"/>
                        </a:rPr>
                        <a:t>P.L.</a:t>
                      </a:r>
                      <a:r>
                        <a:rPr lang="en-US" sz="1300" baseline="0" dirty="0" smtClean="0">
                          <a:effectLst/>
                          <a:latin typeface="+mn-lt"/>
                          <a:ea typeface="Times New Roman"/>
                        </a:rPr>
                        <a:t> 144-58</a:t>
                      </a:r>
                      <a:endParaRPr lang="en-US" sz="1300" dirty="0">
                        <a:effectLst/>
                        <a:latin typeface="+mn-lt"/>
                        <a:ea typeface="Times New Roman"/>
                      </a:endParaRPr>
                    </a:p>
                  </a:txBody>
                  <a:tcPr marL="47433" marR="47433" marT="0" marB="0"/>
                </a:tc>
                <a:tc>
                  <a:txBody>
                    <a:bodyPr/>
                    <a:lstStyle/>
                    <a:p>
                      <a:pPr marL="0" marR="0">
                        <a:spcBef>
                          <a:spcPts val="0"/>
                        </a:spcBef>
                        <a:spcAft>
                          <a:spcPts val="0"/>
                        </a:spcAft>
                      </a:pPr>
                      <a:r>
                        <a:rPr lang="en-US" sz="1300" dirty="0" smtClean="0">
                          <a:latin typeface="+mn-lt"/>
                        </a:rPr>
                        <a:t>The “Department of Veterans Affairs Expiring Authorities Act of 2015” extends the authorization for numerous Veterans Affairs programs related to health care, benefit services, homelessness programs, and more.</a:t>
                      </a:r>
                      <a:endParaRPr lang="en-US" sz="1300" dirty="0">
                        <a:effectLst/>
                        <a:latin typeface="+mn-lt"/>
                        <a:ea typeface="Times New Roman"/>
                      </a:endParaRPr>
                    </a:p>
                  </a:txBody>
                  <a:tcPr marL="47433" marR="47433" marT="0" marB="0"/>
                </a:tc>
              </a:tr>
              <a:tr h="594361">
                <a:tc>
                  <a:txBody>
                    <a:bodyPr/>
                    <a:lstStyle/>
                    <a:p>
                      <a:pPr marL="0" marR="0">
                        <a:spcBef>
                          <a:spcPts val="0"/>
                        </a:spcBef>
                        <a:spcAft>
                          <a:spcPts val="0"/>
                        </a:spcAft>
                      </a:pPr>
                      <a:r>
                        <a:rPr lang="en-US" sz="1300" dirty="0" smtClean="0">
                          <a:effectLst/>
                          <a:latin typeface="+mn-lt"/>
                          <a:ea typeface="Times New Roman"/>
                        </a:rPr>
                        <a:t>P.L.</a:t>
                      </a:r>
                      <a:r>
                        <a:rPr lang="en-US" sz="1300" baseline="0" dirty="0" smtClean="0">
                          <a:effectLst/>
                          <a:latin typeface="+mn-lt"/>
                          <a:ea typeface="Times New Roman"/>
                        </a:rPr>
                        <a:t> 114-62</a:t>
                      </a:r>
                      <a:endParaRPr lang="en-US" sz="1300" dirty="0">
                        <a:effectLst/>
                        <a:latin typeface="+mn-lt"/>
                        <a:ea typeface="Times New Roman"/>
                      </a:endParaRPr>
                    </a:p>
                  </a:txBody>
                  <a:tcPr marL="47433" marR="47433" marT="0" marB="0"/>
                </a:tc>
                <a:tc>
                  <a:txBody>
                    <a:bodyPr/>
                    <a:lstStyle/>
                    <a:p>
                      <a:pPr marL="0" marR="0">
                        <a:spcBef>
                          <a:spcPts val="0"/>
                        </a:spcBef>
                        <a:spcAft>
                          <a:spcPts val="0"/>
                        </a:spcAft>
                      </a:pPr>
                      <a:r>
                        <a:rPr lang="en-US" sz="1300" dirty="0" smtClean="0">
                          <a:effectLst/>
                          <a:latin typeface="+mn-lt"/>
                          <a:ea typeface="Times New Roman"/>
                        </a:rPr>
                        <a:t>The “Gold Star Fathers Act of</a:t>
                      </a:r>
                      <a:r>
                        <a:rPr lang="en-US" sz="1300" baseline="0" dirty="0" smtClean="0">
                          <a:effectLst/>
                          <a:latin typeface="+mn-lt"/>
                          <a:ea typeface="Times New Roman"/>
                        </a:rPr>
                        <a:t> 2015,” amend chapter 21 of title 5, United States Code, to provide that fathers of certain permanently disabled or deceased veterans shall be included with mothers of such veterans as preference eligible for  treatment in the civil service.</a:t>
                      </a:r>
                      <a:endParaRPr lang="en-US" sz="1300" dirty="0">
                        <a:effectLst/>
                        <a:latin typeface="+mn-lt"/>
                        <a:ea typeface="Times New Roman"/>
                      </a:endParaRPr>
                    </a:p>
                  </a:txBody>
                  <a:tcPr marL="47433" marR="47433" marT="0" marB="0"/>
                </a:tc>
              </a:tr>
              <a:tr h="1584960">
                <a:tc>
                  <a:txBody>
                    <a:bodyPr/>
                    <a:lstStyle/>
                    <a:p>
                      <a:pPr marL="0" marR="0">
                        <a:spcBef>
                          <a:spcPts val="0"/>
                        </a:spcBef>
                        <a:spcAft>
                          <a:spcPts val="0"/>
                        </a:spcAft>
                      </a:pPr>
                      <a:r>
                        <a:rPr lang="en-US" sz="1300" dirty="0" smtClean="0">
                          <a:effectLst/>
                          <a:latin typeface="+mn-lt"/>
                          <a:ea typeface="Times New Roman"/>
                        </a:rPr>
                        <a:t>P.L.</a:t>
                      </a:r>
                      <a:r>
                        <a:rPr lang="en-US" sz="1300" baseline="0" dirty="0" smtClean="0">
                          <a:effectLst/>
                          <a:latin typeface="+mn-lt"/>
                          <a:ea typeface="Times New Roman"/>
                        </a:rPr>
                        <a:t> 114-75</a:t>
                      </a:r>
                      <a:endParaRPr lang="en-US" sz="1300" dirty="0">
                        <a:effectLst/>
                        <a:latin typeface="+mn-lt"/>
                        <a:ea typeface="Times New Roman"/>
                      </a:endParaRPr>
                    </a:p>
                  </a:txBody>
                  <a:tcPr marL="47433" marR="47433" marT="0" marB="0"/>
                </a:tc>
                <a:tc>
                  <a:txBody>
                    <a:bodyPr/>
                    <a:lstStyle/>
                    <a:p>
                      <a:pPr marL="0" marR="0">
                        <a:spcBef>
                          <a:spcPts val="0"/>
                        </a:spcBef>
                        <a:spcAft>
                          <a:spcPts val="0"/>
                        </a:spcAft>
                      </a:pPr>
                      <a:r>
                        <a:rPr lang="en-US" sz="1300" dirty="0" smtClean="0">
                          <a:latin typeface="+mn-lt"/>
                        </a:rPr>
                        <a:t>The “Wounded Warriors</a:t>
                      </a:r>
                      <a:r>
                        <a:rPr lang="en-US" sz="1300" baseline="0" dirty="0" smtClean="0">
                          <a:latin typeface="+mn-lt"/>
                        </a:rPr>
                        <a:t> Federal Leave Act of 2015</a:t>
                      </a:r>
                      <a:r>
                        <a:rPr lang="en-US" sz="1300" dirty="0" smtClean="0">
                          <a:latin typeface="+mn-lt"/>
                        </a:rPr>
                        <a:t>," The Act adds section 6329 to title 5, United States Code.  This new section provides a separate new leave category, to be known as “disabled veteran leave,” to any new Federal employee who is a veteran with a service-connected disability rated at 30 percent or more for purposes of undergoing medical treatment for such disability for which sick leave could regularly be used.  Disabled veteran leave is available during the first 12 months of employment and may not exceed 104 hours.  Disabled veteran leave not used during the first 12 months of employment may not be carried over to subsequent years and will be forfeited.</a:t>
                      </a:r>
                      <a:endParaRPr lang="en-US" sz="1300" dirty="0">
                        <a:effectLst/>
                        <a:latin typeface="+mn-lt"/>
                        <a:ea typeface="Times New Roman"/>
                      </a:endParaRPr>
                    </a:p>
                  </a:txBody>
                  <a:tcPr marL="47433" marR="47433" marT="0" marB="0"/>
                </a:tc>
              </a:tr>
              <a:tr h="458785">
                <a:tc>
                  <a:txBody>
                    <a:bodyPr/>
                    <a:lstStyle/>
                    <a:p>
                      <a:pPr marL="0" marR="0">
                        <a:spcBef>
                          <a:spcPts val="0"/>
                        </a:spcBef>
                        <a:spcAft>
                          <a:spcPts val="0"/>
                        </a:spcAft>
                      </a:pPr>
                      <a:r>
                        <a:rPr lang="en-US" sz="1300" dirty="0" smtClean="0">
                          <a:effectLst/>
                          <a:latin typeface="+mn-lt"/>
                          <a:ea typeface="Times New Roman"/>
                        </a:rPr>
                        <a:t>P.L. 114-68</a:t>
                      </a:r>
                      <a:endParaRPr lang="en-US" sz="1300" dirty="0">
                        <a:effectLst/>
                        <a:latin typeface="+mn-lt"/>
                        <a:ea typeface="Times New Roman"/>
                      </a:endParaRPr>
                    </a:p>
                  </a:txBody>
                  <a:tcPr marL="47433" marR="47433" marT="0" marB="0"/>
                </a:tc>
                <a:tc>
                  <a:txBody>
                    <a:bodyPr/>
                    <a:lstStyle/>
                    <a:p>
                      <a:pPr marL="0" marR="0">
                        <a:spcBef>
                          <a:spcPts val="0"/>
                        </a:spcBef>
                        <a:spcAft>
                          <a:spcPts val="0"/>
                        </a:spcAft>
                      </a:pPr>
                      <a:r>
                        <a:rPr lang="en-US" sz="1300" dirty="0" smtClean="0">
                          <a:effectLst/>
                          <a:latin typeface="+mn-lt"/>
                          <a:ea typeface="Times New Roman"/>
                        </a:rPr>
                        <a:t>The “Border Jobs for Veterans Act of 2015,” To actively recruit members of the Armed Forces who are separating from military service to serve as Customs and Border Protection Officers.</a:t>
                      </a:r>
                      <a:endParaRPr lang="en-US" sz="1300" dirty="0">
                        <a:effectLst/>
                        <a:latin typeface="+mn-lt"/>
                        <a:ea typeface="Times New Roman"/>
                      </a:endParaRPr>
                    </a:p>
                  </a:txBody>
                  <a:tcPr marL="47433" marR="47433" marT="0" marB="0"/>
                </a:tc>
              </a:tr>
              <a:tr h="1386841">
                <a:tc>
                  <a:txBody>
                    <a:bodyPr/>
                    <a:lstStyle/>
                    <a:p>
                      <a:pPr marL="0" marR="0">
                        <a:spcBef>
                          <a:spcPts val="0"/>
                        </a:spcBef>
                        <a:spcAft>
                          <a:spcPts val="0"/>
                        </a:spcAft>
                      </a:pPr>
                      <a:r>
                        <a:rPr lang="en-US" sz="1300" dirty="0" smtClean="0">
                          <a:effectLst/>
                          <a:latin typeface="+mn-lt"/>
                          <a:ea typeface="Times New Roman"/>
                        </a:rPr>
                        <a:t>P.L.</a:t>
                      </a:r>
                      <a:r>
                        <a:rPr lang="en-US" sz="1300" baseline="0" dirty="0" smtClean="0">
                          <a:effectLst/>
                          <a:latin typeface="+mn-lt"/>
                          <a:ea typeface="Times New Roman"/>
                        </a:rPr>
                        <a:t> 114-113</a:t>
                      </a:r>
                      <a:endParaRPr lang="en-US" sz="1300" dirty="0">
                        <a:effectLst/>
                        <a:latin typeface="+mn-lt"/>
                        <a:ea typeface="Times New Roman"/>
                      </a:endParaRPr>
                    </a:p>
                  </a:txBody>
                  <a:tcPr marL="47433" marR="47433" marT="0" marB="0"/>
                </a:tc>
                <a:tc>
                  <a:txBody>
                    <a:bodyPr/>
                    <a:lstStyle/>
                    <a:p>
                      <a:pPr marL="0" marR="0">
                        <a:spcBef>
                          <a:spcPts val="0"/>
                        </a:spcBef>
                        <a:spcAft>
                          <a:spcPts val="0"/>
                        </a:spcAft>
                      </a:pPr>
                      <a:r>
                        <a:rPr lang="en-US" sz="1300" dirty="0" smtClean="0">
                          <a:effectLst/>
                          <a:latin typeface="+mn-lt"/>
                          <a:ea typeface="Times New Roman"/>
                        </a:rPr>
                        <a:t>The “Military Construction and Veterans Affairs, and Related Agencies Appropriations Act, 2016.” The Military Construction and Veterans Affairs and Related Agencies Appropriations Act, 2016 provides FY2016 appropriations to the Department of Defense (DOD) for military construction, military family housing, the U.S. share of the North Atlantic Treaty Organization Security Investment Program, and base closures and realignments. The bill also provides appropriations to the Department of Veterans Affairs (VA) for veterans benefit and health care programs, Departmental Administration, and the National Cemetery Administration. </a:t>
                      </a:r>
                      <a:endParaRPr lang="en-US" sz="1300" dirty="0">
                        <a:effectLst/>
                        <a:latin typeface="+mn-lt"/>
                        <a:ea typeface="Times New Roman"/>
                      </a:endParaRPr>
                    </a:p>
                  </a:txBody>
                  <a:tcPr marL="47433" marR="47433" marT="0" marB="0"/>
                </a:tc>
              </a:tr>
            </a:tbl>
          </a:graphicData>
        </a:graphic>
      </p:graphicFrame>
      <p:sp>
        <p:nvSpPr>
          <p:cNvPr id="16" name="Title 3"/>
          <p:cNvSpPr txBox="1">
            <a:spLocks/>
          </p:cNvSpPr>
          <p:nvPr/>
        </p:nvSpPr>
        <p:spPr>
          <a:xfrm>
            <a:off x="400050" y="752687"/>
            <a:ext cx="8641080" cy="1219200"/>
          </a:xfrm>
          <a:prstGeom prst="rect">
            <a:avLst/>
          </a:prstGeom>
        </p:spPr>
        <p:txBody>
          <a:bodyPr vert="horz" lIns="96653" tIns="48326" rIns="96653" bIns="4832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a:t>Enacted Federal Legislation</a:t>
            </a:r>
          </a:p>
        </p:txBody>
      </p:sp>
      <p:sp>
        <p:nvSpPr>
          <p:cNvPr id="17" name="Text Box 15"/>
          <p:cNvSpPr txBox="1">
            <a:spLocks noChangeArrowheads="1"/>
          </p:cNvSpPr>
          <p:nvPr/>
        </p:nvSpPr>
        <p:spPr bwMode="auto">
          <a:xfrm>
            <a:off x="400051" y="6291269"/>
            <a:ext cx="2640331" cy="620826"/>
          </a:xfrm>
          <a:prstGeom prst="rect">
            <a:avLst/>
          </a:prstGeom>
          <a:noFill/>
          <a:ln w="9525">
            <a:noFill/>
            <a:miter lim="800000"/>
            <a:headEnd/>
            <a:tailEnd/>
          </a:ln>
        </p:spPr>
        <p:txBody>
          <a:bodyPr wrap="square" lIns="96653" tIns="48326" rIns="96653" bIns="48326" anchor="ctr">
            <a:spAutoFit/>
          </a:bodyPr>
          <a:lstStyle/>
          <a:p>
            <a:pPr eaLnBrk="0" hangingPunct="0">
              <a:spcBef>
                <a:spcPct val="50000"/>
              </a:spcBef>
              <a:defRPr/>
            </a:pPr>
            <a:r>
              <a:rPr lang="en-US" sz="1700" dirty="0">
                <a:solidFill>
                  <a:schemeClr val="bg1"/>
                </a:solidFill>
              </a:rPr>
              <a:t>  As of  December 28, 2015</a:t>
            </a:r>
          </a:p>
        </p:txBody>
      </p:sp>
    </p:spTree>
    <p:extLst>
      <p:ext uri="{BB962C8B-B14F-4D97-AF65-F5344CB8AC3E}">
        <p14:creationId xmlns:p14="http://schemas.microsoft.com/office/powerpoint/2010/main" val="2855085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15"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0" y="6766110"/>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71" tIns="51086" rIns="102171" bIns="51086" anchor="ctr"/>
          <a:lstStyle/>
          <a:p>
            <a:r>
              <a:rPr lang="en-US" sz="1400" dirty="0">
                <a:solidFill>
                  <a:schemeClr val="bg1"/>
                </a:solidFill>
                <a:latin typeface="Verdana" pitchFamily="34" charset="0"/>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71" tIns="51086" rIns="102171" bIns="51086" anchor="ctr"/>
          <a:lstStyle/>
          <a:p>
            <a:pPr algn="r"/>
            <a:r>
              <a:rPr lang="en-US" sz="1400" dirty="0">
                <a:solidFill>
                  <a:schemeClr val="bg1"/>
                </a:solidFill>
                <a:latin typeface="Verdana" pitchFamily="34" charset="0"/>
              </a:rPr>
              <a:t>  &gt; community &gt; commonwealth </a:t>
            </a:r>
          </a:p>
        </p:txBody>
      </p:sp>
      <p:sp>
        <p:nvSpPr>
          <p:cNvPr id="8" name="Rectangle 5"/>
          <p:cNvSpPr txBox="1">
            <a:spLocks noChangeArrowheads="1"/>
          </p:cNvSpPr>
          <p:nvPr/>
        </p:nvSpPr>
        <p:spPr>
          <a:xfrm>
            <a:off x="504063" y="520192"/>
            <a:ext cx="6300788" cy="455168"/>
          </a:xfrm>
          <a:prstGeom prst="rect">
            <a:avLst/>
          </a:prstGeom>
          <a:noFill/>
        </p:spPr>
        <p:txBody>
          <a:bodyPr vert="horz" lIns="102171" tIns="51086" rIns="102171" bIns="51086"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chemeClr val="bg1"/>
                </a:solidFill>
              </a:rPr>
              <a:t>BUREAU OF VETERANS’ HOMES</a:t>
            </a:r>
          </a:p>
        </p:txBody>
      </p:sp>
      <p:sp>
        <p:nvSpPr>
          <p:cNvPr id="9" name="Text Box 15"/>
          <p:cNvSpPr txBox="1">
            <a:spLocks noChangeArrowheads="1"/>
          </p:cNvSpPr>
          <p:nvPr/>
        </p:nvSpPr>
        <p:spPr bwMode="auto">
          <a:xfrm>
            <a:off x="420052" y="6763277"/>
            <a:ext cx="1932242" cy="383164"/>
          </a:xfrm>
          <a:prstGeom prst="rect">
            <a:avLst/>
          </a:prstGeom>
          <a:noFill/>
          <a:ln w="9525">
            <a:noFill/>
            <a:miter lim="800000"/>
            <a:headEnd/>
            <a:tailEnd/>
          </a:ln>
        </p:spPr>
        <p:txBody>
          <a:bodyPr lIns="102171" tIns="51086" rIns="102171" bIns="51086" anchor="ctr">
            <a:spAutoFit/>
          </a:bodyPr>
          <a:lstStyle/>
          <a:p>
            <a:pPr eaLnBrk="0" hangingPunct="0">
              <a:spcBef>
                <a:spcPct val="50000"/>
              </a:spcBef>
              <a:defRPr/>
            </a:pPr>
            <a:r>
              <a:rPr lang="en-US" sz="1800" b="1" dirty="0">
                <a:solidFill>
                  <a:schemeClr val="bg1"/>
                </a:solidFill>
              </a:rPr>
              <a:t>  </a:t>
            </a:r>
            <a:r>
              <a:rPr lang="en-US" sz="1800" dirty="0">
                <a:solidFill>
                  <a:schemeClr val="bg1"/>
                </a:solidFill>
                <a:latin typeface="+mj-lt"/>
              </a:rPr>
              <a:t>As of 31 DEC 15</a:t>
            </a:r>
          </a:p>
        </p:txBody>
      </p:sp>
      <p:sp>
        <p:nvSpPr>
          <p:cNvPr id="10" name="TextBox 9"/>
          <p:cNvSpPr txBox="1"/>
          <p:nvPr/>
        </p:nvSpPr>
        <p:spPr>
          <a:xfrm>
            <a:off x="240030" y="1295719"/>
            <a:ext cx="9241155" cy="623760"/>
          </a:xfrm>
          <a:prstGeom prst="rect">
            <a:avLst/>
          </a:prstGeom>
          <a:noFill/>
        </p:spPr>
        <p:txBody>
          <a:bodyPr wrap="square" lIns="96653" tIns="48326" rIns="96653" bIns="48326" rtlCol="0">
            <a:spAutoFit/>
          </a:bodyPr>
          <a:lstStyle/>
          <a:p>
            <a:pPr algn="ctr"/>
            <a:r>
              <a:rPr lang="en-US" sz="3400" b="1" dirty="0"/>
              <a:t>Veterans’ Homes Update </a:t>
            </a:r>
          </a:p>
        </p:txBody>
      </p:sp>
      <p:sp>
        <p:nvSpPr>
          <p:cNvPr id="2" name="TextBox 1"/>
          <p:cNvSpPr txBox="1"/>
          <p:nvPr/>
        </p:nvSpPr>
        <p:spPr>
          <a:xfrm>
            <a:off x="240030" y="2236407"/>
            <a:ext cx="9241155" cy="2856166"/>
          </a:xfrm>
          <a:prstGeom prst="rect">
            <a:avLst/>
          </a:prstGeom>
          <a:noFill/>
        </p:spPr>
        <p:txBody>
          <a:bodyPr wrap="square" lIns="96653" tIns="48326" rIns="96653" bIns="48326" rtlCol="0">
            <a:spAutoFit/>
          </a:bodyPr>
          <a:lstStyle/>
          <a:p>
            <a:endParaRPr lang="en-US" sz="2500" b="1" dirty="0"/>
          </a:p>
          <a:p>
            <a:pPr marL="302039" indent="-302039">
              <a:buFont typeface="Arial" panose="020B0604020202020204" pitchFamily="34" charset="0"/>
              <a:buChar char="•"/>
            </a:pPr>
            <a:r>
              <a:rPr lang="en-US" sz="2500" b="1" dirty="0"/>
              <a:t>Legionnaire’s Disease</a:t>
            </a:r>
          </a:p>
          <a:p>
            <a:pPr marL="302039" indent="-302039">
              <a:buFont typeface="Arial" panose="020B0604020202020204" pitchFamily="34" charset="0"/>
              <a:buChar char="•"/>
            </a:pPr>
            <a:endParaRPr lang="en-US" sz="2500" b="1" dirty="0"/>
          </a:p>
          <a:p>
            <a:pPr marL="302039" indent="-302039">
              <a:buFont typeface="Arial" panose="020B0604020202020204" pitchFamily="34" charset="0"/>
              <a:buChar char="•"/>
            </a:pPr>
            <a:r>
              <a:rPr lang="en-US" sz="2500" b="1" dirty="0"/>
              <a:t>Licensure  </a:t>
            </a:r>
          </a:p>
          <a:p>
            <a:pPr marL="302039" indent="-302039">
              <a:buFont typeface="Arial" panose="020B0604020202020204" pitchFamily="34" charset="0"/>
              <a:buChar char="•"/>
            </a:pPr>
            <a:endParaRPr lang="en-US" sz="2500" b="1" dirty="0"/>
          </a:p>
          <a:p>
            <a:pPr marL="302039" indent="-302039">
              <a:buFont typeface="Arial" panose="020B0604020202020204" pitchFamily="34" charset="0"/>
              <a:buChar char="•"/>
            </a:pPr>
            <a:r>
              <a:rPr lang="en-US" sz="2500" b="1" dirty="0"/>
              <a:t>Construction </a:t>
            </a:r>
          </a:p>
          <a:p>
            <a:endParaRPr lang="en-US" sz="2500" b="1" dirty="0"/>
          </a:p>
        </p:txBody>
      </p:sp>
    </p:spTree>
    <p:extLst>
      <p:ext uri="{BB962C8B-B14F-4D97-AF65-F5344CB8AC3E}">
        <p14:creationId xmlns:p14="http://schemas.microsoft.com/office/powerpoint/2010/main" val="58169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4" cstate="print"/>
          <a:srcRect/>
          <a:stretch>
            <a:fillRect/>
          </a:stretch>
        </p:blipFill>
        <p:spPr bwMode="auto">
          <a:xfrm>
            <a:off x="478394" y="16256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5" cstate="print"/>
          <a:srcRect/>
          <a:stretch>
            <a:fillRect/>
          </a:stretch>
        </p:blipFill>
        <p:spPr bwMode="auto">
          <a:xfrm>
            <a:off x="480060" y="6830910"/>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827518"/>
            <a:ext cx="1280160" cy="406400"/>
          </a:xfrm>
          <a:prstGeom prst="rect">
            <a:avLst/>
          </a:prstGeom>
          <a:noFill/>
          <a:ln w="9525">
            <a:noFill/>
            <a:miter lim="800000"/>
            <a:headEnd/>
            <a:tailEnd/>
          </a:ln>
        </p:spPr>
        <p:txBody>
          <a:bodyPr lIns="96627" tIns="48314" rIns="96627" bIns="48314" anchor="ctr"/>
          <a:lstStyle/>
          <a:p>
            <a:pPr defTabSz="966268"/>
            <a:r>
              <a:rPr lang="en-US" sz="1300">
                <a:solidFill>
                  <a:prstClr val="white"/>
                </a:solidFill>
                <a:latin typeface="Verdana" pitchFamily="34" charset="0"/>
              </a:rPr>
              <a:t>&gt; country</a:t>
            </a:r>
          </a:p>
        </p:txBody>
      </p:sp>
      <p:sp>
        <p:nvSpPr>
          <p:cNvPr id="1030" name="Rectangle 10"/>
          <p:cNvSpPr>
            <a:spLocks noChangeArrowheads="1"/>
          </p:cNvSpPr>
          <p:nvPr/>
        </p:nvSpPr>
        <p:spPr bwMode="auto">
          <a:xfrm>
            <a:off x="4000500" y="6827518"/>
            <a:ext cx="4160520" cy="406400"/>
          </a:xfrm>
          <a:prstGeom prst="rect">
            <a:avLst/>
          </a:prstGeom>
          <a:noFill/>
          <a:ln w="9525">
            <a:noFill/>
            <a:miter lim="800000"/>
            <a:headEnd/>
            <a:tailEnd/>
          </a:ln>
        </p:spPr>
        <p:txBody>
          <a:bodyPr lIns="96627" tIns="48314" rIns="96627" bIns="48314" anchor="ctr"/>
          <a:lstStyle/>
          <a:p>
            <a:pPr algn="r" defTabSz="966268"/>
            <a:r>
              <a:rPr lang="en-US" sz="1300">
                <a:solidFill>
                  <a:prstClr val="white"/>
                </a:solidFill>
                <a:latin typeface="Verdana" pitchFamily="34" charset="0"/>
              </a:rPr>
              <a:t>  &gt; community &gt; commonwealth </a:t>
            </a:r>
          </a:p>
        </p:txBody>
      </p:sp>
      <p:sp>
        <p:nvSpPr>
          <p:cNvPr id="1031" name="Rectangle 2"/>
          <p:cNvSpPr>
            <a:spLocks noChangeArrowheads="1"/>
          </p:cNvSpPr>
          <p:nvPr/>
        </p:nvSpPr>
        <p:spPr bwMode="auto">
          <a:xfrm>
            <a:off x="400050" y="2311405"/>
            <a:ext cx="8721090" cy="590973"/>
          </a:xfrm>
          <a:prstGeom prst="rect">
            <a:avLst/>
          </a:prstGeom>
          <a:noFill/>
          <a:ln w="9525">
            <a:noFill/>
            <a:miter lim="800000"/>
            <a:headEnd/>
            <a:tailEnd/>
          </a:ln>
        </p:spPr>
        <p:txBody>
          <a:bodyPr lIns="96627" tIns="48314" rIns="96627" bIns="48314">
            <a:spAutoFit/>
          </a:bodyPr>
          <a:lstStyle/>
          <a:p>
            <a:pPr algn="ctr" defTabSz="966268"/>
            <a:endParaRPr lang="en-US" sz="3200" b="1">
              <a:solidFill>
                <a:prstClr val="black"/>
              </a:solidFill>
              <a:latin typeface="Calibri"/>
            </a:endParaRPr>
          </a:p>
        </p:txBody>
      </p:sp>
      <p:sp>
        <p:nvSpPr>
          <p:cNvPr id="1032" name="Rectangle 7"/>
          <p:cNvSpPr>
            <a:spLocks noChangeArrowheads="1"/>
          </p:cNvSpPr>
          <p:nvPr/>
        </p:nvSpPr>
        <p:spPr bwMode="auto">
          <a:xfrm>
            <a:off x="3027046" y="3461178"/>
            <a:ext cx="195025" cy="392853"/>
          </a:xfrm>
          <a:prstGeom prst="rect">
            <a:avLst/>
          </a:prstGeom>
          <a:noFill/>
          <a:ln w="9525">
            <a:noFill/>
            <a:miter lim="800000"/>
            <a:headEnd/>
            <a:tailEnd/>
          </a:ln>
        </p:spPr>
        <p:txBody>
          <a:bodyPr wrap="none" lIns="96627" tIns="48314" rIns="96627" bIns="48314">
            <a:spAutoFit/>
          </a:bodyPr>
          <a:lstStyle/>
          <a:p>
            <a:pPr defTabSz="966268"/>
            <a:endParaRPr lang="en-US">
              <a:solidFill>
                <a:prstClr val="black"/>
              </a:solidFill>
              <a:latin typeface="Calibri"/>
            </a:endParaRPr>
          </a:p>
        </p:txBody>
      </p:sp>
      <p:sp>
        <p:nvSpPr>
          <p:cNvPr id="1033" name="Rectangle 5"/>
          <p:cNvSpPr>
            <a:spLocks noGrp="1" noChangeArrowheads="1"/>
          </p:cNvSpPr>
          <p:nvPr>
            <p:ph type="ctrTitle"/>
          </p:nvPr>
        </p:nvSpPr>
        <p:spPr>
          <a:xfrm>
            <a:off x="480060" y="243840"/>
            <a:ext cx="6000750" cy="426720"/>
          </a:xfrm>
          <a:noFill/>
        </p:spPr>
        <p:txBody>
          <a:bodyPr>
            <a:spAutoFit/>
          </a:bodyPr>
          <a:lstStyle/>
          <a:p>
            <a:r>
              <a:rPr lang="en-US" sz="2100" b="1" dirty="0">
                <a:solidFill>
                  <a:schemeClr val="bg1"/>
                </a:solidFill>
              </a:rPr>
              <a:t>CURRENT MOBILIZATIONS &amp; TOTAL DEPLOYMENTS</a:t>
            </a:r>
          </a:p>
        </p:txBody>
      </p:sp>
      <p:graphicFrame>
        <p:nvGraphicFramePr>
          <p:cNvPr id="10" name="Table 9"/>
          <p:cNvGraphicFramePr>
            <a:graphicFrameLocks noGrp="1"/>
          </p:cNvGraphicFramePr>
          <p:nvPr>
            <p:extLst>
              <p:ext uri="{D42A27DB-BD31-4B8C-83A1-F6EECF244321}">
                <p14:modId xmlns:p14="http://schemas.microsoft.com/office/powerpoint/2010/main" val="2398202232"/>
              </p:ext>
            </p:extLst>
          </p:nvPr>
        </p:nvGraphicFramePr>
        <p:xfrm>
          <a:off x="412051" y="894082"/>
          <a:ext cx="8881110" cy="2814320"/>
        </p:xfrm>
        <a:graphic>
          <a:graphicData uri="http://schemas.openxmlformats.org/drawingml/2006/table">
            <a:tbl>
              <a:tblPr firstRow="1" bandRow="1">
                <a:tableStyleId>{5C22544A-7EE6-4342-B048-85BDC9FD1C3A}</a:tableStyleId>
              </a:tblPr>
              <a:tblGrid>
                <a:gridCol w="1256761"/>
                <a:gridCol w="1172976"/>
                <a:gridCol w="1843249"/>
                <a:gridCol w="1005409"/>
                <a:gridCol w="586488"/>
                <a:gridCol w="1168104"/>
                <a:gridCol w="1848123"/>
              </a:tblGrid>
              <a:tr h="406400">
                <a:tc gridSpan="7">
                  <a:txBody>
                    <a:bodyPr/>
                    <a:lstStyle/>
                    <a:p>
                      <a:pPr algn="ctr"/>
                      <a:r>
                        <a:rPr lang="en-US" sz="1900" b="1" u="sng" dirty="0" smtClean="0">
                          <a:solidFill>
                            <a:schemeClr val="bg1"/>
                          </a:solidFill>
                          <a:latin typeface="+mn-lt"/>
                          <a:cs typeface="Arial" pitchFamily="34" charset="0"/>
                        </a:rPr>
                        <a:t>PAARNG Current</a:t>
                      </a:r>
                      <a:r>
                        <a:rPr lang="en-US" sz="1900" b="1" u="sng" baseline="0" dirty="0" smtClean="0">
                          <a:solidFill>
                            <a:schemeClr val="bg1"/>
                          </a:solidFill>
                          <a:latin typeface="+mn-lt"/>
                          <a:cs typeface="Arial" pitchFamily="34" charset="0"/>
                        </a:rPr>
                        <a:t> Deployments</a:t>
                      </a:r>
                      <a:endParaRPr lang="en-US" sz="1900" b="1" u="sng"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554736">
                <a:tc>
                  <a:txBody>
                    <a:bodyPr/>
                    <a:lstStyle/>
                    <a:p>
                      <a:pPr algn="ctr"/>
                      <a:r>
                        <a:rPr lang="en-US" sz="1500" b="1" dirty="0" smtClean="0">
                          <a:solidFill>
                            <a:schemeClr val="bg1"/>
                          </a:solidFill>
                          <a:latin typeface="+mn-lt"/>
                          <a:cs typeface="Arial" pitchFamily="34" charset="0"/>
                        </a:rPr>
                        <a:t>MDATE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MSAD</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UNIT</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OPN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PAX</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MISSION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Projected Return</a:t>
                      </a:r>
                      <a:r>
                        <a:rPr lang="en-US" sz="1500" b="1" baseline="0" dirty="0" smtClean="0">
                          <a:solidFill>
                            <a:schemeClr val="bg1"/>
                          </a:solidFill>
                          <a:latin typeface="+mn-lt"/>
                          <a:cs typeface="Arial" pitchFamily="34" charset="0"/>
                        </a:rPr>
                        <a:t> 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463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14 MAY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17 MAY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828</a:t>
                      </a:r>
                      <a:r>
                        <a:rPr lang="en-US" sz="1200" b="0" baseline="30000" dirty="0" smtClean="0">
                          <a:solidFill>
                            <a:schemeClr val="tx1"/>
                          </a:solidFill>
                          <a:latin typeface="Arial" pitchFamily="34" charset="0"/>
                          <a:cs typeface="Arial" pitchFamily="34" charset="0"/>
                        </a:rPr>
                        <a:t>th</a:t>
                      </a:r>
                      <a:r>
                        <a:rPr lang="en-US" sz="1200" b="0" dirty="0" smtClean="0">
                          <a:solidFill>
                            <a:schemeClr val="tx1"/>
                          </a:solidFill>
                          <a:latin typeface="Arial" pitchFamily="34" charset="0"/>
                          <a:cs typeface="Arial" pitchFamily="34" charset="0"/>
                        </a:rPr>
                        <a:t> Finance </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OEF-A</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Arial" pitchFamily="34" charset="0"/>
                          <a:cs typeface="Arial" pitchFamily="34" charset="0"/>
                        </a:rPr>
                        <a:t>Financial</a:t>
                      </a:r>
                      <a:r>
                        <a:rPr lang="en-US" sz="1200" b="0" i="0" u="none" strike="noStrike" baseline="0" dirty="0" smtClean="0">
                          <a:solidFill>
                            <a:schemeClr val="tx1"/>
                          </a:solidFill>
                          <a:latin typeface="Arial" pitchFamily="34" charset="0"/>
                          <a:cs typeface="Arial" pitchFamily="34" charset="0"/>
                        </a:rPr>
                        <a:t>  </a:t>
                      </a:r>
                      <a:r>
                        <a:rPr lang="en-US" sz="1200" b="0" i="0" u="none" strike="noStrike" dirty="0" smtClean="0">
                          <a:solidFill>
                            <a:schemeClr val="tx1"/>
                          </a:solidFill>
                          <a:latin typeface="Arial" pitchFamily="34" charset="0"/>
                          <a:cs typeface="Arial" pitchFamily="34" charset="0"/>
                        </a:rPr>
                        <a:t>Mgmt. </a:t>
                      </a:r>
                      <a:r>
                        <a:rPr lang="en-US" sz="1200" b="0" i="0" u="none" strike="noStrike" dirty="0" err="1" smtClean="0">
                          <a:solidFill>
                            <a:schemeClr val="tx1"/>
                          </a:solidFill>
                          <a:latin typeface="Arial" pitchFamily="34" charset="0"/>
                          <a:cs typeface="Arial" pitchFamily="34" charset="0"/>
                        </a:rPr>
                        <a:t>Spt</a:t>
                      </a:r>
                      <a:endParaRPr lang="en-US" sz="1200" b="0" i="0" u="none" strike="noStrike" dirty="0" smtClean="0">
                        <a:solidFill>
                          <a:schemeClr val="tx1"/>
                        </a:solidFill>
                        <a:latin typeface="Arial" pitchFamily="34" charset="0"/>
                        <a:cs typeface="Arial" pitchFamily="34" charset="0"/>
                      </a:endParaRP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16 JUN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30 SEP 15</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03 OCT 15</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DET 1 2/104th</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24</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MEDEVAC</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02 NOV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gridSpan="4">
                  <a:txBody>
                    <a:bodyPr/>
                    <a:lstStyle/>
                    <a:p>
                      <a:pPr algn="ctr"/>
                      <a:r>
                        <a:rPr lang="en-US" sz="1200" b="0" dirty="0" smtClean="0">
                          <a:solidFill>
                            <a:schemeClr val="tx1"/>
                          </a:solidFill>
                          <a:latin typeface="Arial" pitchFamily="34" charset="0"/>
                          <a:cs typeface="Arial" pitchFamily="34" charset="0"/>
                        </a:rPr>
                        <a:t>Various Individual MOB Soldiers</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18</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Various Missions</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TBD</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gridSpan="7">
                  <a:txBody>
                    <a:bodyPr/>
                    <a:lstStyle/>
                    <a:p>
                      <a:pPr algn="ctr"/>
                      <a:r>
                        <a:rPr lang="en-US" sz="1500" b="0" dirty="0" smtClean="0">
                          <a:solidFill>
                            <a:schemeClr val="tx1"/>
                          </a:solidFill>
                          <a:latin typeface="Arial" pitchFamily="34" charset="0"/>
                          <a:cs typeface="Arial" pitchFamily="34" charset="0"/>
                        </a:rPr>
                        <a:t>                                   Total PAARNG Deployed:  </a:t>
                      </a:r>
                      <a:r>
                        <a:rPr lang="en-US" sz="1500" b="1" dirty="0" smtClean="0">
                          <a:solidFill>
                            <a:schemeClr val="tx1"/>
                          </a:solidFill>
                          <a:latin typeface="Arial" pitchFamily="34" charset="0"/>
                          <a:cs typeface="Arial" pitchFamily="34" charset="0"/>
                        </a:rPr>
                        <a:t>67</a:t>
                      </a:r>
                      <a:endParaRPr lang="en-US" sz="15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0" i="0" u="none" strike="noStrik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bwMode="auto">
          <a:xfrm>
            <a:off x="4880610" y="5527324"/>
            <a:ext cx="4000500" cy="361124"/>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lIns="96644" tIns="48322" rIns="96644" bIns="48322" anchor="t">
            <a:spAutoFit/>
          </a:bodyPr>
          <a:lstStyle/>
          <a:p>
            <a:pPr algn="ctr" defTabSz="966268">
              <a:defRPr/>
            </a:pPr>
            <a:r>
              <a:rPr lang="en-US" sz="1700" b="1" dirty="0">
                <a:solidFill>
                  <a:schemeClr val="bg1"/>
                </a:solidFill>
                <a:cs typeface="Arial" pitchFamily="34" charset="0"/>
              </a:rPr>
              <a:t>Total PANG Deployed     233	            </a:t>
            </a:r>
          </a:p>
        </p:txBody>
      </p:sp>
      <p:sp>
        <p:nvSpPr>
          <p:cNvPr id="1062" name="Text Box 15"/>
          <p:cNvSpPr txBox="1">
            <a:spLocks noChangeArrowheads="1"/>
          </p:cNvSpPr>
          <p:nvPr/>
        </p:nvSpPr>
        <p:spPr bwMode="auto">
          <a:xfrm>
            <a:off x="400050" y="6827522"/>
            <a:ext cx="1840230" cy="360681"/>
          </a:xfrm>
          <a:prstGeom prst="rect">
            <a:avLst/>
          </a:prstGeom>
          <a:noFill/>
          <a:ln w="9525">
            <a:noFill/>
            <a:miter lim="800000"/>
            <a:headEnd/>
            <a:tailEnd/>
          </a:ln>
        </p:spPr>
        <p:txBody>
          <a:bodyPr lIns="96627" tIns="48314" rIns="96627" bIns="48314" anchor="ctr">
            <a:spAutoFit/>
          </a:bodyPr>
          <a:lstStyle/>
          <a:p>
            <a:pPr defTabSz="966268" eaLnBrk="0" hangingPunct="0">
              <a:spcBef>
                <a:spcPct val="50000"/>
              </a:spcBef>
              <a:defRPr/>
            </a:pPr>
            <a:r>
              <a:rPr lang="en-US" sz="1700" dirty="0">
                <a:solidFill>
                  <a:prstClr val="white"/>
                </a:solidFill>
                <a:latin typeface="Calibri"/>
              </a:rPr>
              <a:t>  As of 31DEC15</a:t>
            </a:r>
          </a:p>
        </p:txBody>
      </p:sp>
      <p:graphicFrame>
        <p:nvGraphicFramePr>
          <p:cNvPr id="18" name="Object 3"/>
          <p:cNvGraphicFramePr>
            <a:graphicFrameLocks noChangeAspect="1"/>
          </p:cNvGraphicFramePr>
          <p:nvPr>
            <p:extLst>
              <p:ext uri="{D42A27DB-BD31-4B8C-83A1-F6EECF244321}">
                <p14:modId xmlns:p14="http://schemas.microsoft.com/office/powerpoint/2010/main" val="1507519797"/>
              </p:ext>
            </p:extLst>
          </p:nvPr>
        </p:nvGraphicFramePr>
        <p:xfrm>
          <a:off x="411721" y="4639736"/>
          <a:ext cx="4280535" cy="1859280"/>
        </p:xfrm>
        <a:graphic>
          <a:graphicData uri="http://schemas.openxmlformats.org/presentationml/2006/ole">
            <mc:AlternateContent xmlns:mc="http://schemas.openxmlformats.org/markup-compatibility/2006">
              <mc:Choice xmlns:v="urn:schemas-microsoft-com:vml" Requires="v">
                <p:oleObj spid="_x0000_s30724" name="Worksheet" r:id="rId7" imgW="2695514" imgH="1152576" progId="Excel.Sheet.12">
                  <p:embed/>
                </p:oleObj>
              </mc:Choice>
              <mc:Fallback>
                <p:oleObj name="Worksheet" r:id="rId7" imgW="2695514" imgH="1152576" progId="Excel.Sheet.12">
                  <p:embed/>
                  <p:pic>
                    <p:nvPicPr>
                      <p:cNvPr id="0" name=""/>
                      <p:cNvPicPr>
                        <a:picLocks noChangeAspect="1" noChangeArrowheads="1"/>
                      </p:cNvPicPr>
                      <p:nvPr/>
                    </p:nvPicPr>
                    <p:blipFill>
                      <a:blip r:embed="rId8"/>
                      <a:srcRect/>
                      <a:stretch>
                        <a:fillRect/>
                      </a:stretch>
                    </p:blipFill>
                    <p:spPr bwMode="auto">
                      <a:xfrm>
                        <a:off x="411721" y="4639736"/>
                        <a:ext cx="4280535" cy="185928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86120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Military Vet logo banner"/>
          <p:cNvPicPr>
            <a:picLocks noChangeAspect="1" noChangeArrowheads="1"/>
          </p:cNvPicPr>
          <p:nvPr/>
        </p:nvPicPr>
        <p:blipFill>
          <a:blip r:embed="rId2" cstate="print"/>
          <a:srcRect/>
          <a:stretch>
            <a:fillRect/>
          </a:stretch>
        </p:blipFill>
        <p:spPr bwMode="auto">
          <a:xfrm>
            <a:off x="240031" y="162560"/>
            <a:ext cx="9076635" cy="738746"/>
          </a:xfrm>
          <a:prstGeom prst="rect">
            <a:avLst/>
          </a:prstGeom>
          <a:noFill/>
          <a:ln w="9525">
            <a:noFill/>
            <a:miter lim="800000"/>
            <a:headEnd/>
            <a:tailEnd/>
          </a:ln>
        </p:spPr>
      </p:pic>
      <p:grpSp>
        <p:nvGrpSpPr>
          <p:cNvPr id="7" name="Group 6"/>
          <p:cNvGrpSpPr/>
          <p:nvPr/>
        </p:nvGrpSpPr>
        <p:grpSpPr>
          <a:xfrm>
            <a:off x="116014" y="6746240"/>
            <a:ext cx="9325166" cy="433493"/>
            <a:chOff x="381000" y="6019800"/>
            <a:chExt cx="8458200" cy="381000"/>
          </a:xfrm>
        </p:grpSpPr>
        <p:pic>
          <p:nvPicPr>
            <p:cNvPr id="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1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1" name="Text Box 15"/>
            <p:cNvSpPr txBox="1">
              <a:spLocks noChangeArrowheads="1"/>
            </p:cNvSpPr>
            <p:nvPr/>
          </p:nvSpPr>
          <p:spPr bwMode="auto">
            <a:xfrm>
              <a:off x="381000" y="6022961"/>
              <a:ext cx="2725057"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800" dirty="0">
                  <a:solidFill>
                    <a:schemeClr val="bg1"/>
                  </a:solidFill>
                  <a:latin typeface="+mj-lt"/>
                </a:rPr>
                <a:t>  As of 18 December 2015</a:t>
              </a:r>
            </a:p>
          </p:txBody>
        </p:sp>
      </p:grpSp>
      <p:sp>
        <p:nvSpPr>
          <p:cNvPr id="12" name="TextBox 11"/>
          <p:cNvSpPr txBox="1"/>
          <p:nvPr/>
        </p:nvSpPr>
        <p:spPr>
          <a:xfrm>
            <a:off x="320043" y="274323"/>
            <a:ext cx="3343062" cy="459604"/>
          </a:xfrm>
          <a:prstGeom prst="rect">
            <a:avLst/>
          </a:prstGeom>
          <a:noFill/>
        </p:spPr>
        <p:txBody>
          <a:bodyPr wrap="none" lIns="96653" tIns="48326" rIns="96653" bIns="48326" rtlCol="0">
            <a:spAutoFit/>
          </a:bodyPr>
          <a:lstStyle/>
          <a:p>
            <a:r>
              <a:rPr lang="en-US" sz="2300" dirty="0">
                <a:solidFill>
                  <a:schemeClr val="bg1"/>
                </a:solidFill>
              </a:rPr>
              <a:t>Operational Imperatives</a:t>
            </a:r>
          </a:p>
        </p:txBody>
      </p:sp>
      <p:sp>
        <p:nvSpPr>
          <p:cNvPr id="14" name="TextBox 13"/>
          <p:cNvSpPr txBox="1"/>
          <p:nvPr/>
        </p:nvSpPr>
        <p:spPr>
          <a:xfrm>
            <a:off x="160020" y="1137922"/>
            <a:ext cx="9548864" cy="5679504"/>
          </a:xfrm>
          <a:prstGeom prst="rect">
            <a:avLst/>
          </a:prstGeom>
          <a:noFill/>
        </p:spPr>
        <p:txBody>
          <a:bodyPr wrap="none" lIns="96653" tIns="48326" rIns="96653" bIns="48326" rtlCol="0">
            <a:spAutoFit/>
          </a:bodyPr>
          <a:lstStyle/>
          <a:p>
            <a:r>
              <a:rPr lang="en-US" sz="2100" b="1" dirty="0">
                <a:latin typeface="Times New Roman" panose="02020603050405020304" pitchFamily="18" charset="0"/>
                <a:cs typeface="Times New Roman" panose="02020603050405020304" pitchFamily="18" charset="0"/>
              </a:rPr>
              <a:t>Service Member, Veteran and their families Wellness Initiative</a:t>
            </a:r>
            <a:r>
              <a:rPr lang="en-US" sz="2100" dirty="0">
                <a:latin typeface="Times New Roman" panose="02020603050405020304" pitchFamily="18" charset="0"/>
                <a:cs typeface="Times New Roman" panose="02020603050405020304" pitchFamily="18" charset="0"/>
              </a:rPr>
              <a:t>– Is presented in </a:t>
            </a:r>
          </a:p>
          <a:p>
            <a:r>
              <a:rPr lang="en-US" sz="2100" dirty="0">
                <a:latin typeface="Times New Roman" panose="02020603050405020304" pitchFamily="18" charset="0"/>
                <a:cs typeface="Times New Roman" panose="02020603050405020304" pitchFamily="18" charset="0"/>
              </a:rPr>
              <a:t>partnership with the Office of Mental Health and Substance Abuse Services </a:t>
            </a:r>
          </a:p>
          <a:p>
            <a:r>
              <a:rPr lang="en-US" sz="2100" dirty="0">
                <a:latin typeface="Times New Roman" panose="02020603050405020304" pitchFamily="18" charset="0"/>
                <a:cs typeface="Times New Roman" panose="02020603050405020304" pitchFamily="18" charset="0"/>
              </a:rPr>
              <a:t>(OMHSAS).</a:t>
            </a:r>
          </a:p>
          <a:p>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	14 Hour Training Session (3 Day Course Syllabus)</a:t>
            </a:r>
          </a:p>
          <a:p>
            <a:r>
              <a:rPr lang="en-US" sz="2100" dirty="0">
                <a:latin typeface="Times New Roman" panose="02020603050405020304" pitchFamily="18" charset="0"/>
                <a:cs typeface="Times New Roman" panose="02020603050405020304" pitchFamily="18" charset="0"/>
              </a:rPr>
              <a:t>		MHFA (8 hours)</a:t>
            </a:r>
          </a:p>
          <a:p>
            <a:r>
              <a:rPr lang="en-US" sz="2100" dirty="0">
                <a:latin typeface="Times New Roman" panose="02020603050405020304" pitchFamily="18" charset="0"/>
                <a:cs typeface="Times New Roman" panose="02020603050405020304" pitchFamily="18" charset="0"/>
              </a:rPr>
              <a:t>		Effective Communication (2 Hours)</a:t>
            </a:r>
          </a:p>
          <a:p>
            <a:r>
              <a:rPr lang="en-US" sz="2100" dirty="0">
                <a:latin typeface="Times New Roman" panose="02020603050405020304" pitchFamily="18" charset="0"/>
                <a:cs typeface="Times New Roman" panose="02020603050405020304" pitchFamily="18" charset="0"/>
              </a:rPr>
              <a:t>		Understanding Military Culture (1 Hour)</a:t>
            </a:r>
          </a:p>
          <a:p>
            <a:r>
              <a:rPr lang="en-US" sz="2100" dirty="0">
                <a:latin typeface="Times New Roman" panose="02020603050405020304" pitchFamily="18" charset="0"/>
                <a:cs typeface="Times New Roman" panose="02020603050405020304" pitchFamily="18" charset="0"/>
              </a:rPr>
              <a:t>		Understanding the Challenges of Community Reintegration (1 Hour)</a:t>
            </a:r>
          </a:p>
          <a:p>
            <a:r>
              <a:rPr lang="en-US" sz="2100" dirty="0">
                <a:latin typeface="Times New Roman" panose="02020603050405020304" pitchFamily="18" charset="0"/>
                <a:cs typeface="Times New Roman" panose="02020603050405020304" pitchFamily="18" charset="0"/>
              </a:rPr>
              <a:t>		Wellness, Recovery and Action Plan (WRAP) (1 Hour)</a:t>
            </a:r>
          </a:p>
          <a:p>
            <a:r>
              <a:rPr lang="en-US" sz="2100" dirty="0">
                <a:latin typeface="Times New Roman" panose="02020603050405020304" pitchFamily="18" charset="0"/>
                <a:cs typeface="Times New Roman" panose="02020603050405020304" pitchFamily="18" charset="0"/>
              </a:rPr>
              <a:t>		Community Resource Awareness (1 Hour), </a:t>
            </a:r>
          </a:p>
          <a:p>
            <a:r>
              <a:rPr lang="en-US" sz="2100" dirty="0">
                <a:latin typeface="Times New Roman" panose="02020603050405020304" pitchFamily="18" charset="0"/>
                <a:cs typeface="Times New Roman" panose="02020603050405020304" pitchFamily="18" charset="0"/>
              </a:rPr>
              <a:t>	Target Audience = Community centric, Service Members, Veterans, </a:t>
            </a:r>
          </a:p>
          <a:p>
            <a:r>
              <a:rPr lang="en-US" sz="2100" dirty="0">
                <a:latin typeface="Times New Roman" panose="02020603050405020304" pitchFamily="18" charset="0"/>
                <a:cs typeface="Times New Roman" panose="02020603050405020304" pitchFamily="18" charset="0"/>
              </a:rPr>
              <a:t>		Family and Anyone who may interact with a Veteran.</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We are currently planning to host 8 courses using a Regional approach to deliver</a:t>
            </a:r>
          </a:p>
          <a:p>
            <a:r>
              <a:rPr lang="en-US" sz="2100" dirty="0">
                <a:latin typeface="Times New Roman" panose="02020603050405020304" pitchFamily="18" charset="0"/>
                <a:cs typeface="Times New Roman" panose="02020603050405020304" pitchFamily="18" charset="0"/>
              </a:rPr>
              <a:t>training throughout the Commonwealth.</a:t>
            </a: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1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579" y="1056640"/>
            <a:ext cx="8996625" cy="6336094"/>
          </a:xfrm>
          <a:prstGeom prst="rect">
            <a:avLst/>
          </a:prstGeom>
        </p:spPr>
        <p:txBody>
          <a:bodyPr wrap="square" lIns="96653" tIns="48326" rIns="96653" bIns="48326">
            <a:spAutoFit/>
          </a:bodyPr>
          <a:lstStyle/>
          <a:p>
            <a:r>
              <a:rPr lang="en-US" sz="2100" b="1" dirty="0">
                <a:latin typeface="Times New Roman" panose="02020603050405020304" pitchFamily="18" charset="0"/>
                <a:cs typeface="Times New Roman" panose="02020603050405020304" pitchFamily="18" charset="0"/>
              </a:rPr>
              <a:t>Mental Health First Aid (MHFA) – </a:t>
            </a:r>
            <a:r>
              <a:rPr lang="en-US" sz="2100" dirty="0">
                <a:latin typeface="Times New Roman" panose="02020603050405020304" pitchFamily="18" charset="0"/>
                <a:cs typeface="Times New Roman" panose="02020603050405020304" pitchFamily="18" charset="0"/>
              </a:rPr>
              <a:t>This is a continuation of our successful partnership with the Department of Human Services (DHS).  Training is presented in partnership with the Office of Mental Health and Substance Abuse Services (OMHSAS).</a:t>
            </a:r>
          </a:p>
          <a:p>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	8 Hour Mental Health First Aid Training Session</a:t>
            </a:r>
          </a:p>
          <a:p>
            <a:r>
              <a:rPr lang="en-US" sz="2100" dirty="0">
                <a:latin typeface="Times New Roman" panose="02020603050405020304" pitchFamily="18" charset="0"/>
                <a:cs typeface="Times New Roman" panose="02020603050405020304" pitchFamily="18" charset="0"/>
              </a:rPr>
              <a:t>		Graduates are certified as MHFA First Responders</a:t>
            </a:r>
          </a:p>
          <a:p>
            <a:r>
              <a:rPr lang="en-US" sz="2100" dirty="0">
                <a:latin typeface="Times New Roman" panose="02020603050405020304" pitchFamily="18" charset="0"/>
                <a:cs typeface="Times New Roman" panose="02020603050405020304" pitchFamily="18" charset="0"/>
              </a:rPr>
              <a:t>		Identify the early warning signs of behavioral health challenges 		and take appropriate action before our Veterans go into crisis.</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Target Audience=Community centric, Service Members, Veterans, family and anyone who may interact with a Veteran.</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We are currently planning to host 8 courses using a Regional approach to deliver</a:t>
            </a:r>
          </a:p>
          <a:p>
            <a:r>
              <a:rPr lang="en-US" sz="2100" dirty="0">
                <a:latin typeface="Times New Roman" panose="02020603050405020304" pitchFamily="18" charset="0"/>
                <a:cs typeface="Times New Roman" panose="02020603050405020304" pitchFamily="18" charset="0"/>
              </a:rPr>
              <a:t>training throughout the Commonwealth.</a:t>
            </a:r>
          </a:p>
          <a:p>
            <a:endParaRPr lang="en-US" sz="2100" dirty="0">
              <a:latin typeface="Times New Roman" panose="02020603050405020304" pitchFamily="18" charset="0"/>
              <a:cs typeface="Times New Roman" panose="02020603050405020304" pitchFamily="18" charset="0"/>
            </a:endParaRP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		</a:t>
            </a:r>
          </a:p>
        </p:txBody>
      </p:sp>
      <p:pic>
        <p:nvPicPr>
          <p:cNvPr id="5" name="Picture 26" descr="Military Vet logo banner"/>
          <p:cNvPicPr>
            <a:picLocks noChangeAspect="1" noChangeArrowheads="1"/>
          </p:cNvPicPr>
          <p:nvPr/>
        </p:nvPicPr>
        <p:blipFill>
          <a:blip r:embed="rId2" cstate="print"/>
          <a:srcRect/>
          <a:stretch>
            <a:fillRect/>
          </a:stretch>
        </p:blipFill>
        <p:spPr bwMode="auto">
          <a:xfrm>
            <a:off x="240031" y="162560"/>
            <a:ext cx="9076635" cy="738746"/>
          </a:xfrm>
          <a:prstGeom prst="rect">
            <a:avLst/>
          </a:prstGeom>
          <a:noFill/>
          <a:ln w="9525">
            <a:noFill/>
            <a:miter lim="800000"/>
            <a:headEnd/>
            <a:tailEnd/>
          </a:ln>
        </p:spPr>
      </p:pic>
      <p:grpSp>
        <p:nvGrpSpPr>
          <p:cNvPr id="6" name="Group 5"/>
          <p:cNvGrpSpPr/>
          <p:nvPr/>
        </p:nvGrpSpPr>
        <p:grpSpPr>
          <a:xfrm>
            <a:off x="116015" y="6746240"/>
            <a:ext cx="9325167" cy="433493"/>
            <a:chOff x="380999" y="6019800"/>
            <a:chExt cx="8458201" cy="381000"/>
          </a:xfrm>
        </p:grpSpPr>
        <p:pic>
          <p:nvPicPr>
            <p:cNvPr id="7"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8" name="Rectangle 7"/>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380999" y="6022959"/>
              <a:ext cx="2991075"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800" dirty="0">
                  <a:solidFill>
                    <a:schemeClr val="bg1"/>
                  </a:solidFill>
                  <a:latin typeface="+mj-lt"/>
                </a:rPr>
                <a:t>  As of 18 December 2015</a:t>
              </a:r>
            </a:p>
          </p:txBody>
        </p:sp>
      </p:grpSp>
      <p:sp>
        <p:nvSpPr>
          <p:cNvPr id="11" name="TextBox 10"/>
          <p:cNvSpPr txBox="1"/>
          <p:nvPr/>
        </p:nvSpPr>
        <p:spPr>
          <a:xfrm>
            <a:off x="320043" y="274323"/>
            <a:ext cx="3343062" cy="459604"/>
          </a:xfrm>
          <a:prstGeom prst="rect">
            <a:avLst/>
          </a:prstGeom>
          <a:noFill/>
        </p:spPr>
        <p:txBody>
          <a:bodyPr wrap="none" lIns="96653" tIns="48326" rIns="96653" bIns="48326" rtlCol="0">
            <a:spAutoFit/>
          </a:bodyPr>
          <a:lstStyle/>
          <a:p>
            <a:r>
              <a:rPr lang="en-US" sz="2300" dirty="0">
                <a:solidFill>
                  <a:schemeClr val="bg1"/>
                </a:solidFill>
              </a:rPr>
              <a:t>Operational Imperatives</a:t>
            </a:r>
          </a:p>
        </p:txBody>
      </p:sp>
    </p:spTree>
    <p:extLst>
      <p:ext uri="{BB962C8B-B14F-4D97-AF65-F5344CB8AC3E}">
        <p14:creationId xmlns:p14="http://schemas.microsoft.com/office/powerpoint/2010/main" val="31661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240031" y="162560"/>
            <a:ext cx="9076635" cy="738746"/>
          </a:xfrm>
          <a:prstGeom prst="rect">
            <a:avLst/>
          </a:prstGeom>
          <a:noFill/>
          <a:ln w="9525">
            <a:noFill/>
            <a:miter lim="800000"/>
            <a:headEnd/>
            <a:tailEnd/>
          </a:ln>
        </p:spPr>
      </p:pic>
      <p:grpSp>
        <p:nvGrpSpPr>
          <p:cNvPr id="5" name="Group 4"/>
          <p:cNvGrpSpPr/>
          <p:nvPr/>
        </p:nvGrpSpPr>
        <p:grpSpPr>
          <a:xfrm>
            <a:off x="116015" y="6746240"/>
            <a:ext cx="9325167" cy="433493"/>
            <a:chOff x="380999" y="6019800"/>
            <a:chExt cx="8458201" cy="381000"/>
          </a:xfrm>
        </p:grpSpPr>
        <p:pic>
          <p:nvPicPr>
            <p:cNvPr id="6"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7" name="Rectangle 6"/>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8"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9" name="Text Box 15"/>
            <p:cNvSpPr txBox="1">
              <a:spLocks noChangeArrowheads="1"/>
            </p:cNvSpPr>
            <p:nvPr/>
          </p:nvSpPr>
          <p:spPr bwMode="auto">
            <a:xfrm>
              <a:off x="380999" y="6022959"/>
              <a:ext cx="2991075"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800" dirty="0">
                  <a:solidFill>
                    <a:schemeClr val="bg1"/>
                  </a:solidFill>
                  <a:latin typeface="+mj-lt"/>
                </a:rPr>
                <a:t>  As of 18 December 2015</a:t>
              </a:r>
            </a:p>
          </p:txBody>
        </p:sp>
      </p:grpSp>
      <p:sp>
        <p:nvSpPr>
          <p:cNvPr id="10" name="TextBox 9"/>
          <p:cNvSpPr txBox="1"/>
          <p:nvPr/>
        </p:nvSpPr>
        <p:spPr>
          <a:xfrm>
            <a:off x="320043" y="274323"/>
            <a:ext cx="3343062" cy="459604"/>
          </a:xfrm>
          <a:prstGeom prst="rect">
            <a:avLst/>
          </a:prstGeom>
          <a:noFill/>
        </p:spPr>
        <p:txBody>
          <a:bodyPr wrap="none" lIns="96653" tIns="48326" rIns="96653" bIns="48326" rtlCol="0">
            <a:spAutoFit/>
          </a:bodyPr>
          <a:lstStyle/>
          <a:p>
            <a:r>
              <a:rPr lang="en-US" sz="2300" dirty="0">
                <a:solidFill>
                  <a:schemeClr val="bg1"/>
                </a:solidFill>
              </a:rPr>
              <a:t>Operational Imperatives</a:t>
            </a:r>
          </a:p>
        </p:txBody>
      </p:sp>
      <p:sp>
        <p:nvSpPr>
          <p:cNvPr id="11" name="Rectangle 10"/>
          <p:cNvSpPr/>
          <p:nvPr/>
        </p:nvSpPr>
        <p:spPr>
          <a:xfrm>
            <a:off x="240031" y="1137921"/>
            <a:ext cx="9076635" cy="4694619"/>
          </a:xfrm>
          <a:prstGeom prst="rect">
            <a:avLst/>
          </a:prstGeom>
        </p:spPr>
        <p:txBody>
          <a:bodyPr wrap="square" lIns="96653" tIns="48326" rIns="96653" bIns="48326">
            <a:spAutoFit/>
          </a:bodyPr>
          <a:lstStyle/>
          <a:p>
            <a:r>
              <a:rPr lang="en-US" sz="2100" b="1" dirty="0">
                <a:latin typeface="Times New Roman" panose="02020603050405020304" pitchFamily="18" charset="0"/>
                <a:cs typeface="Times New Roman" panose="02020603050405020304" pitchFamily="18" charset="0"/>
              </a:rPr>
              <a:t>Mental Health First Aid Instructor Certification Course </a:t>
            </a:r>
            <a:r>
              <a:rPr lang="en-US" sz="2100" dirty="0">
                <a:latin typeface="Times New Roman" panose="02020603050405020304" pitchFamily="18" charset="0"/>
                <a:cs typeface="Times New Roman" panose="02020603050405020304" pitchFamily="18" charset="0"/>
              </a:rPr>
              <a:t>– We will host one, forty hour instructor certification course during the early months of 2016.  This course will seat up to 30 candidates.</a:t>
            </a:r>
          </a:p>
          <a:p>
            <a:r>
              <a:rPr lang="en-US" sz="2100" dirty="0">
                <a:latin typeface="Times New Roman" panose="02020603050405020304" pitchFamily="18" charset="0"/>
                <a:cs typeface="Times New Roman" panose="02020603050405020304" pitchFamily="18" charset="0"/>
              </a:rPr>
              <a:t>	</a:t>
            </a:r>
          </a:p>
          <a:p>
            <a:r>
              <a:rPr lang="en-US" sz="2100" dirty="0">
                <a:latin typeface="Times New Roman" panose="02020603050405020304" pitchFamily="18" charset="0"/>
                <a:cs typeface="Times New Roman" panose="02020603050405020304" pitchFamily="18" charset="0"/>
              </a:rPr>
              <a:t>	40 Hour Mental Health First Aid Instructor Certification Course</a:t>
            </a:r>
          </a:p>
          <a:p>
            <a:r>
              <a:rPr lang="en-US" sz="2100" dirty="0">
                <a:latin typeface="Times New Roman" panose="02020603050405020304" pitchFamily="18" charset="0"/>
                <a:cs typeface="Times New Roman" panose="02020603050405020304" pitchFamily="18" charset="0"/>
              </a:rPr>
              <a:t>		Graduates are certified as MHFA Instructors</a:t>
            </a:r>
          </a:p>
          <a:p>
            <a:r>
              <a:rPr lang="en-US" sz="2100" dirty="0">
                <a:latin typeface="Times New Roman" panose="02020603050405020304" pitchFamily="18" charset="0"/>
                <a:cs typeface="Times New Roman" panose="02020603050405020304" pitchFamily="18" charset="0"/>
              </a:rPr>
              <a:t>		Work with DMVA and OMHSAS to teach MHFA courses</a:t>
            </a:r>
          </a:p>
          <a:p>
            <a:r>
              <a:rPr lang="en-US" sz="2100" dirty="0">
                <a:latin typeface="Times New Roman" panose="02020603050405020304" pitchFamily="18" charset="0"/>
                <a:cs typeface="Times New Roman" panose="02020603050405020304" pitchFamily="18" charset="0"/>
              </a:rPr>
              <a:t>		throughout the Commonwealth.</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Target Audience=Community centric, Service Members, Veterans, family, Corrections Officers, Teachers, Social Workers, Health Care Professionals, Community Leaders, Veteran Service Officers and anyone who may interact with a Veteran.</a:t>
            </a: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62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1" y="1137922"/>
            <a:ext cx="8689985" cy="5679504"/>
          </a:xfrm>
          <a:prstGeom prst="rect">
            <a:avLst/>
          </a:prstGeom>
          <a:noFill/>
        </p:spPr>
        <p:txBody>
          <a:bodyPr wrap="none" lIns="96653" tIns="48326" rIns="96653" bIns="48326" rtlCol="0">
            <a:spAutoFit/>
          </a:bodyPr>
          <a:lstStyle/>
          <a:p>
            <a:r>
              <a:rPr lang="en-US" sz="2100" b="1" dirty="0">
                <a:latin typeface="Times New Roman" panose="02020603050405020304" pitchFamily="18" charset="0"/>
                <a:cs typeface="Times New Roman" panose="02020603050405020304" pitchFamily="18" charset="0"/>
              </a:rPr>
              <a:t>Veterans’ Day at the 100</a:t>
            </a:r>
            <a:r>
              <a:rPr lang="en-US" sz="2100" b="1" baseline="30000" dirty="0">
                <a:latin typeface="Times New Roman" panose="02020603050405020304" pitchFamily="18" charset="0"/>
                <a:cs typeface="Times New Roman" panose="02020603050405020304" pitchFamily="18" charset="0"/>
              </a:rPr>
              <a:t>th</a:t>
            </a:r>
            <a:r>
              <a:rPr lang="en-US" sz="2100" b="1" dirty="0">
                <a:latin typeface="Times New Roman" panose="02020603050405020304" pitchFamily="18" charset="0"/>
                <a:cs typeface="Times New Roman" panose="02020603050405020304" pitchFamily="18" charset="0"/>
              </a:rPr>
              <a:t> PA Farm Show –  </a:t>
            </a:r>
            <a:r>
              <a:rPr lang="en-US" sz="2100" dirty="0">
                <a:latin typeface="Times New Roman" panose="02020603050405020304" pitchFamily="18" charset="0"/>
                <a:cs typeface="Times New Roman" panose="02020603050405020304" pitchFamily="18" charset="0"/>
              </a:rPr>
              <a:t>DMVA and the PA Department </a:t>
            </a:r>
          </a:p>
          <a:p>
            <a:r>
              <a:rPr lang="en-US" sz="2100" dirty="0">
                <a:latin typeface="Times New Roman" panose="02020603050405020304" pitchFamily="18" charset="0"/>
                <a:cs typeface="Times New Roman" panose="02020603050405020304" pitchFamily="18" charset="0"/>
              </a:rPr>
              <a:t>of Agriculture jointly sponsor this event on January 14</a:t>
            </a:r>
            <a:r>
              <a:rPr lang="en-US" sz="2100" baseline="30000" dirty="0">
                <a:latin typeface="Times New Roman" panose="02020603050405020304" pitchFamily="18" charset="0"/>
                <a:cs typeface="Times New Roman" panose="02020603050405020304" pitchFamily="18" charset="0"/>
              </a:rPr>
              <a:t>th</a:t>
            </a:r>
            <a:r>
              <a:rPr lang="en-US" sz="2100" dirty="0">
                <a:latin typeface="Times New Roman" panose="02020603050405020304" pitchFamily="18" charset="0"/>
                <a:cs typeface="Times New Roman" panose="02020603050405020304" pitchFamily="18" charset="0"/>
              </a:rPr>
              <a:t> 2016.   </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	The Susquehanna Room is being made available all day for use by </a:t>
            </a:r>
          </a:p>
          <a:p>
            <a:r>
              <a:rPr lang="en-US" sz="2100" dirty="0">
                <a:latin typeface="Times New Roman" panose="02020603050405020304" pitchFamily="18" charset="0"/>
                <a:cs typeface="Times New Roman" panose="02020603050405020304" pitchFamily="18" charset="0"/>
              </a:rPr>
              <a:t>		Veteran Service Organizations and Community Partners to</a:t>
            </a:r>
          </a:p>
          <a:p>
            <a:r>
              <a:rPr lang="en-US" sz="2100" dirty="0">
                <a:latin typeface="Times New Roman" panose="02020603050405020304" pitchFamily="18" charset="0"/>
                <a:cs typeface="Times New Roman" panose="02020603050405020304" pitchFamily="18" charset="0"/>
              </a:rPr>
              <a:t>		increase awareness and provide services to Veterans and </a:t>
            </a:r>
          </a:p>
          <a:p>
            <a:r>
              <a:rPr lang="en-US" sz="2100" dirty="0">
                <a:latin typeface="Times New Roman" panose="02020603050405020304" pitchFamily="18" charset="0"/>
                <a:cs typeface="Times New Roman" panose="02020603050405020304" pitchFamily="18" charset="0"/>
              </a:rPr>
              <a:t>		their families		</a:t>
            </a:r>
          </a:p>
          <a:p>
            <a:r>
              <a:rPr lang="en-US" sz="2100" dirty="0">
                <a:latin typeface="Times New Roman" panose="02020603050405020304" pitchFamily="18" charset="0"/>
                <a:cs typeface="Times New Roman" panose="02020603050405020304" pitchFamily="18" charset="0"/>
              </a:rPr>
              <a:t>	A number of events are already scheduled:</a:t>
            </a:r>
          </a:p>
          <a:p>
            <a:r>
              <a:rPr lang="en-US" sz="2100" dirty="0">
                <a:latin typeface="Times New Roman" panose="02020603050405020304" pitchFamily="18" charset="0"/>
                <a:cs typeface="Times New Roman" panose="02020603050405020304" pitchFamily="18" charset="0"/>
              </a:rPr>
              <a:t>		DMVA Outreach Team will be on site all day</a:t>
            </a:r>
          </a:p>
          <a:p>
            <a:r>
              <a:rPr lang="en-US" sz="2100" dirty="0">
                <a:latin typeface="Times New Roman" panose="02020603050405020304" pitchFamily="18" charset="0"/>
                <a:cs typeface="Times New Roman" panose="02020603050405020304" pitchFamily="18" charset="0"/>
              </a:rPr>
              <a:t>		0900-1900 VSOs are invited to do presentations on the </a:t>
            </a:r>
          </a:p>
          <a:p>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AgConnect</a:t>
            </a:r>
            <a:r>
              <a:rPr lang="en-US" sz="2100" dirty="0">
                <a:latin typeface="Times New Roman" panose="02020603050405020304" pitchFamily="18" charset="0"/>
                <a:cs typeface="Times New Roman" panose="02020603050405020304" pitchFamily="18" charset="0"/>
              </a:rPr>
              <a:t> Careers Stage in the East hall, or in the </a:t>
            </a:r>
          </a:p>
          <a:p>
            <a:r>
              <a:rPr lang="en-US" sz="2100" dirty="0">
                <a:latin typeface="Times New Roman" panose="02020603050405020304" pitchFamily="18" charset="0"/>
                <a:cs typeface="Times New Roman" panose="02020603050405020304" pitchFamily="18" charset="0"/>
              </a:rPr>
              <a:t>		Susquehanna Room</a:t>
            </a:r>
          </a:p>
          <a:p>
            <a:r>
              <a:rPr lang="en-US" sz="2100" dirty="0">
                <a:latin typeface="Times New Roman" panose="02020603050405020304" pitchFamily="18" charset="0"/>
                <a:cs typeface="Times New Roman" panose="02020603050405020304" pitchFamily="18" charset="0"/>
              </a:rPr>
              <a:t>		1100-1200 Ag-Vet Forum Ag and Career Options for Vets</a:t>
            </a:r>
          </a:p>
          <a:p>
            <a:r>
              <a:rPr lang="en-US" sz="2100" dirty="0">
                <a:latin typeface="Times New Roman" panose="02020603050405020304" pitchFamily="18" charset="0"/>
                <a:cs typeface="Times New Roman" panose="02020603050405020304" pitchFamily="18" charset="0"/>
              </a:rPr>
              <a:t>		1300-1400 Army-Navy Cook-Off Competition</a:t>
            </a:r>
          </a:p>
          <a:p>
            <a:r>
              <a:rPr lang="en-US" sz="2100" dirty="0">
                <a:latin typeface="Times New Roman" panose="02020603050405020304" pitchFamily="18" charset="0"/>
                <a:cs typeface="Times New Roman" panose="02020603050405020304" pitchFamily="18" charset="0"/>
              </a:rPr>
              <a:t>		1500-1700 Showing and discussion of Terra Firma</a:t>
            </a:r>
          </a:p>
          <a:p>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There is still time for organizations to become involved if they desire.</a:t>
            </a:r>
          </a:p>
        </p:txBody>
      </p:sp>
      <p:pic>
        <p:nvPicPr>
          <p:cNvPr id="5" name="Picture 26" descr="Military Vet logo banner"/>
          <p:cNvPicPr>
            <a:picLocks noChangeAspect="1" noChangeArrowheads="1"/>
          </p:cNvPicPr>
          <p:nvPr/>
        </p:nvPicPr>
        <p:blipFill>
          <a:blip r:embed="rId2" cstate="print"/>
          <a:srcRect/>
          <a:stretch>
            <a:fillRect/>
          </a:stretch>
        </p:blipFill>
        <p:spPr bwMode="auto">
          <a:xfrm>
            <a:off x="240031" y="162560"/>
            <a:ext cx="9076635" cy="738746"/>
          </a:xfrm>
          <a:prstGeom prst="rect">
            <a:avLst/>
          </a:prstGeom>
          <a:noFill/>
          <a:ln w="9525">
            <a:noFill/>
            <a:miter lim="800000"/>
            <a:headEnd/>
            <a:tailEnd/>
          </a:ln>
        </p:spPr>
      </p:pic>
      <p:grpSp>
        <p:nvGrpSpPr>
          <p:cNvPr id="6" name="Group 5"/>
          <p:cNvGrpSpPr/>
          <p:nvPr/>
        </p:nvGrpSpPr>
        <p:grpSpPr>
          <a:xfrm>
            <a:off x="116014" y="6746240"/>
            <a:ext cx="9325166" cy="433493"/>
            <a:chOff x="381000" y="6019800"/>
            <a:chExt cx="8458200" cy="381000"/>
          </a:xfrm>
        </p:grpSpPr>
        <p:pic>
          <p:nvPicPr>
            <p:cNvPr id="7"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8" name="Rectangle 7"/>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400" dirty="0">
                  <a:solidFill>
                    <a:schemeClr val="bg1"/>
                  </a:solidFill>
                  <a:latin typeface="Verdana" pitchFamily="34" charset="0"/>
                </a:rPr>
                <a:t>&gt; country</a:t>
              </a:r>
            </a:p>
          </p:txBody>
        </p:sp>
        <p:sp>
          <p:nvSpPr>
            <p:cNvPr id="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400" dirty="0">
                  <a:solidFill>
                    <a:schemeClr val="bg1"/>
                  </a:solidFill>
                  <a:latin typeface="Verdana" pitchFamily="34" charset="0"/>
                </a:rPr>
                <a:t>  &gt; community &gt; commonwealth </a:t>
              </a:r>
            </a:p>
          </p:txBody>
        </p:sp>
        <p:sp>
          <p:nvSpPr>
            <p:cNvPr id="10" name="Text Box 15"/>
            <p:cNvSpPr txBox="1">
              <a:spLocks noChangeArrowheads="1"/>
            </p:cNvSpPr>
            <p:nvPr/>
          </p:nvSpPr>
          <p:spPr bwMode="auto">
            <a:xfrm>
              <a:off x="381000" y="6022958"/>
              <a:ext cx="3015343" cy="331822"/>
            </a:xfrm>
            <a:prstGeom prst="rect">
              <a:avLst/>
            </a:prstGeom>
            <a:noFill/>
            <a:ln w="9525">
              <a:noFill/>
              <a:miter lim="800000"/>
              <a:headEnd/>
              <a:tailEnd/>
            </a:ln>
          </p:spPr>
          <p:txBody>
            <a:bodyPr wrap="square" anchor="ctr">
              <a:spAutoFit/>
            </a:bodyPr>
            <a:lstStyle/>
            <a:p>
              <a:pPr eaLnBrk="0" hangingPunct="0">
                <a:spcBef>
                  <a:spcPct val="50000"/>
                </a:spcBef>
                <a:defRPr/>
              </a:pPr>
              <a:r>
                <a:rPr lang="en-US" sz="1800" dirty="0">
                  <a:solidFill>
                    <a:schemeClr val="bg1"/>
                  </a:solidFill>
                  <a:latin typeface="+mj-lt"/>
                </a:rPr>
                <a:t>  As of 18 December 2015</a:t>
              </a:r>
            </a:p>
          </p:txBody>
        </p:sp>
      </p:grpSp>
    </p:spTree>
    <p:extLst>
      <p:ext uri="{BB962C8B-B14F-4D97-AF65-F5344CB8AC3E}">
        <p14:creationId xmlns:p14="http://schemas.microsoft.com/office/powerpoint/2010/main" val="19339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343228"/>
            <a:ext cx="8801100" cy="403013"/>
          </a:xfrm>
          <a:prstGeom prst="rect">
            <a:avLst/>
          </a:prstGeom>
          <a:noFill/>
          <a:ln w="9525">
            <a:noFill/>
            <a:miter lim="800000"/>
            <a:headEnd/>
            <a:tailEnd/>
          </a:ln>
        </p:spPr>
      </p:pic>
      <p:sp>
        <p:nvSpPr>
          <p:cNvPr id="2053"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2054"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2055"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2056"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2057"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VETERANS TEMPORARY ASSISTANCE</a:t>
              </a:r>
            </a:p>
          </p:txBody>
        </p:sp>
      </p:grpSp>
      <p:sp>
        <p:nvSpPr>
          <p:cNvPr id="14" name="Title 1"/>
          <p:cNvSpPr txBox="1">
            <a:spLocks/>
          </p:cNvSpPr>
          <p:nvPr/>
        </p:nvSpPr>
        <p:spPr bwMode="auto">
          <a:xfrm>
            <a:off x="320040" y="1219200"/>
            <a:ext cx="7680960" cy="455507"/>
          </a:xfrm>
          <a:prstGeom prst="rect">
            <a:avLst/>
          </a:prstGeom>
          <a:noFill/>
          <a:ln w="9525">
            <a:noFill/>
            <a:miter lim="800000"/>
            <a:headEnd/>
            <a:tailEnd/>
          </a:ln>
        </p:spPr>
        <p:txBody>
          <a:bodyPr lIns="96653" tIns="48326" rIns="96653" bIns="48326" anchor="ctr">
            <a:normAutofit fontScale="25000" lnSpcReduction="20000"/>
          </a:bodyPr>
          <a:lstStyle/>
          <a:p>
            <a:pPr algn="ctr" fontAlgn="auto">
              <a:spcAft>
                <a:spcPts val="0"/>
              </a:spcAft>
              <a:defRPr/>
            </a:pPr>
            <a:r>
              <a:rPr lang="en-US" sz="4700" dirty="0">
                <a:latin typeface="+mj-lt"/>
                <a:ea typeface="+mj-ea"/>
                <a:cs typeface="+mj-cs"/>
              </a:rPr>
              <a:t/>
            </a:r>
            <a:br>
              <a:rPr lang="en-US" sz="4700" dirty="0">
                <a:latin typeface="+mj-lt"/>
                <a:ea typeface="+mj-ea"/>
                <a:cs typeface="+mj-cs"/>
              </a:rPr>
            </a:br>
            <a:r>
              <a:rPr lang="en-US" sz="13500" dirty="0">
                <a:latin typeface="+mj-lt"/>
                <a:ea typeface="+mj-ea"/>
                <a:cs typeface="+mj-cs"/>
              </a:rPr>
              <a:t>$700,000</a:t>
            </a:r>
            <a:endParaRPr lang="en-US" sz="4700" dirty="0">
              <a:latin typeface="+mj-lt"/>
              <a:ea typeface="+mj-ea"/>
              <a:cs typeface="+mj-cs"/>
            </a:endParaRPr>
          </a:p>
        </p:txBody>
      </p:sp>
      <p:graphicFrame>
        <p:nvGraphicFramePr>
          <p:cNvPr id="2050" name="Content Placeholder 3"/>
          <p:cNvGraphicFramePr>
            <a:graphicFrameLocks noGrp="1"/>
          </p:cNvGraphicFramePr>
          <p:nvPr>
            <p:extLst>
              <p:ext uri="{D42A27DB-BD31-4B8C-83A1-F6EECF244321}">
                <p14:modId xmlns:p14="http://schemas.microsoft.com/office/powerpoint/2010/main" val="1962756126"/>
              </p:ext>
            </p:extLst>
          </p:nvPr>
        </p:nvGraphicFramePr>
        <p:xfrm>
          <a:off x="81677" y="1893147"/>
          <a:ext cx="9314498" cy="3090334"/>
        </p:xfrm>
        <a:graphic>
          <a:graphicData uri="http://schemas.openxmlformats.org/presentationml/2006/ole">
            <mc:AlternateContent xmlns:mc="http://schemas.openxmlformats.org/markup-compatibility/2006">
              <mc:Choice xmlns:v="urn:schemas-microsoft-com:vml" Requires="v">
                <p:oleObj spid="_x0000_s24587" name="Worksheet" r:id="rId6" imgW="8048608" imgH="1333622" progId="Excel.Sheet.8">
                  <p:embed/>
                </p:oleObj>
              </mc:Choice>
              <mc:Fallback>
                <p:oleObj name="Worksheet" r:id="rId6" imgW="8048608" imgH="1333622" progId="Excel.Sheet.8">
                  <p:embed/>
                  <p:pic>
                    <p:nvPicPr>
                      <p:cNvPr id="0" name=""/>
                      <p:cNvPicPr>
                        <a:picLocks noGrp="1" noChangeArrowheads="1"/>
                      </p:cNvPicPr>
                      <p:nvPr/>
                    </p:nvPicPr>
                    <p:blipFill>
                      <a:blip r:embed="rId7"/>
                      <a:srcRect/>
                      <a:stretch>
                        <a:fillRect/>
                      </a:stretch>
                    </p:blipFill>
                    <p:spPr bwMode="auto">
                      <a:xfrm>
                        <a:off x="81677" y="1893147"/>
                        <a:ext cx="9314498" cy="3090334"/>
                      </a:xfrm>
                      <a:prstGeom prst="rect">
                        <a:avLst/>
                      </a:prstGeom>
                      <a:noFill/>
                      <a:extLst/>
                    </p:spPr>
                  </p:pic>
                </p:oleObj>
              </mc:Fallback>
            </mc:AlternateContent>
          </a:graphicData>
        </a:graphic>
      </p:graphicFrame>
      <p:sp>
        <p:nvSpPr>
          <p:cNvPr id="2062" name="TextBox 5"/>
          <p:cNvSpPr txBox="1">
            <a:spLocks noChangeArrowheads="1"/>
          </p:cNvSpPr>
          <p:nvPr/>
        </p:nvSpPr>
        <p:spPr bwMode="auto">
          <a:xfrm>
            <a:off x="1891904" y="5364480"/>
            <a:ext cx="1600200" cy="689420"/>
          </a:xfrm>
          <a:prstGeom prst="rect">
            <a:avLst/>
          </a:prstGeom>
          <a:noFill/>
          <a:ln w="9525">
            <a:noFill/>
            <a:miter lim="800000"/>
            <a:headEnd/>
            <a:tailEnd/>
          </a:ln>
        </p:spPr>
        <p:txBody>
          <a:bodyPr lIns="96653" tIns="48326" rIns="96653" bIns="48326">
            <a:spAutoFit/>
          </a:bodyPr>
          <a:lstStyle/>
          <a:p>
            <a:pPr algn="ctr"/>
            <a:r>
              <a:rPr lang="en-US" dirty="0" smtClean="0">
                <a:latin typeface="Calibri" pitchFamily="34" charset="0"/>
              </a:rPr>
              <a:t>585 Claimants</a:t>
            </a:r>
            <a:br>
              <a:rPr lang="en-US" dirty="0" smtClean="0">
                <a:latin typeface="Calibri" pitchFamily="34" charset="0"/>
              </a:rPr>
            </a:br>
            <a:endParaRPr lang="en-US" dirty="0">
              <a:latin typeface="Calibri" pitchFamily="34" charset="0"/>
            </a:endParaRPr>
          </a:p>
        </p:txBody>
      </p:sp>
      <p:sp>
        <p:nvSpPr>
          <p:cNvPr id="2064" name="TextBox 7"/>
          <p:cNvSpPr txBox="1">
            <a:spLocks noChangeArrowheads="1"/>
          </p:cNvSpPr>
          <p:nvPr/>
        </p:nvSpPr>
        <p:spPr bwMode="auto">
          <a:xfrm>
            <a:off x="6720840" y="4121575"/>
            <a:ext cx="2640330" cy="755227"/>
          </a:xfrm>
          <a:prstGeom prst="rect">
            <a:avLst/>
          </a:prstGeom>
          <a:noFill/>
          <a:ln w="9525">
            <a:noFill/>
            <a:miter lim="800000"/>
            <a:headEnd/>
            <a:tailEnd/>
          </a:ln>
        </p:spPr>
        <p:txBody>
          <a:bodyPr lIns="96653" tIns="48326" rIns="96653" bIns="48326">
            <a:spAutoFit/>
          </a:bodyPr>
          <a:lstStyle/>
          <a:p>
            <a:pPr algn="ctr"/>
            <a:r>
              <a:rPr lang="en-US" sz="2100" dirty="0">
                <a:latin typeface="Calibri" pitchFamily="34" charset="0"/>
              </a:rPr>
              <a:t>218 Claimants </a:t>
            </a:r>
          </a:p>
          <a:p>
            <a:pPr algn="ctr"/>
            <a:r>
              <a:rPr lang="en-US" sz="2100" dirty="0">
                <a:latin typeface="Calibri" pitchFamily="34" charset="0"/>
              </a:rPr>
              <a:t>on the program</a:t>
            </a:r>
          </a:p>
        </p:txBody>
      </p:sp>
      <p:sp>
        <p:nvSpPr>
          <p:cNvPr id="2065" name="TextBox 11"/>
          <p:cNvSpPr txBox="1">
            <a:spLocks noChangeArrowheads="1"/>
          </p:cNvSpPr>
          <p:nvPr/>
        </p:nvSpPr>
        <p:spPr bwMode="auto">
          <a:xfrm>
            <a:off x="6880860" y="2059094"/>
            <a:ext cx="2720340" cy="2166738"/>
          </a:xfrm>
          <a:prstGeom prst="rect">
            <a:avLst/>
          </a:prstGeom>
          <a:noFill/>
          <a:ln w="9525">
            <a:noFill/>
            <a:miter lim="800000"/>
            <a:headEnd/>
            <a:tailEnd/>
          </a:ln>
        </p:spPr>
        <p:txBody>
          <a:bodyPr lIns="96653" tIns="48326" rIns="96653" bIns="48326">
            <a:spAutoFit/>
          </a:bodyPr>
          <a:lstStyle/>
          <a:p>
            <a:r>
              <a:rPr lang="en-US" dirty="0" smtClean="0"/>
              <a:t> Lapse $0</a:t>
            </a:r>
            <a:endParaRPr lang="en-US" dirty="0"/>
          </a:p>
          <a:p>
            <a:endParaRPr lang="en-US" dirty="0"/>
          </a:p>
          <a:p>
            <a:r>
              <a:rPr lang="en-US" dirty="0" smtClean="0"/>
              <a:t> Projected </a:t>
            </a:r>
            <a:r>
              <a:rPr lang="en-US" dirty="0"/>
              <a:t>Expenditures</a:t>
            </a:r>
          </a:p>
          <a:p>
            <a:r>
              <a:rPr lang="en-US" dirty="0" smtClean="0"/>
              <a:t>$ 414,683</a:t>
            </a:r>
            <a:endParaRPr lang="en-US" dirty="0"/>
          </a:p>
          <a:p>
            <a:endParaRPr lang="en-US" dirty="0" smtClean="0"/>
          </a:p>
          <a:p>
            <a:r>
              <a:rPr lang="en-US" dirty="0" smtClean="0"/>
              <a:t> Expended $ 285,317</a:t>
            </a:r>
            <a:endParaRPr lang="en-US" sz="1700" dirty="0"/>
          </a:p>
        </p:txBody>
      </p:sp>
      <p:grpSp>
        <p:nvGrpSpPr>
          <p:cNvPr id="3" name="Group 20"/>
          <p:cNvGrpSpPr>
            <a:grpSpLocks/>
          </p:cNvGrpSpPr>
          <p:nvPr/>
        </p:nvGrpSpPr>
        <p:grpSpPr bwMode="auto">
          <a:xfrm>
            <a:off x="480060" y="6421120"/>
            <a:ext cx="8801100" cy="4064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5" name="Rectangle 24"/>
            <p:cNvSpPr/>
            <p:nvPr/>
          </p:nvSpPr>
          <p:spPr>
            <a:xfrm>
              <a:off x="457200" y="6019800"/>
              <a:ext cx="207620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p:txBody>
        </p:sp>
      </p:grpSp>
      <p:sp>
        <p:nvSpPr>
          <p:cNvPr id="23" name="Rectangle 22"/>
          <p:cNvSpPr/>
          <p:nvPr/>
        </p:nvSpPr>
        <p:spPr>
          <a:xfrm>
            <a:off x="6714172"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4" name="Rectangle 23"/>
          <p:cNvSpPr/>
          <p:nvPr/>
        </p:nvSpPr>
        <p:spPr>
          <a:xfrm>
            <a:off x="6714172" y="2763522"/>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6" name="Rectangle 25"/>
          <p:cNvSpPr/>
          <p:nvPr/>
        </p:nvSpPr>
        <p:spPr>
          <a:xfrm>
            <a:off x="6719174" y="365760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4" name="TextBox 3"/>
          <p:cNvSpPr txBox="1"/>
          <p:nvPr/>
        </p:nvSpPr>
        <p:spPr>
          <a:xfrm>
            <a:off x="5040631" y="5364480"/>
            <a:ext cx="1673543" cy="984877"/>
          </a:xfrm>
          <a:prstGeom prst="rect">
            <a:avLst/>
          </a:prstGeom>
          <a:noFill/>
        </p:spPr>
        <p:txBody>
          <a:bodyPr wrap="square" lIns="96653" tIns="48326" rIns="96653" bIns="48326" rtlCol="0">
            <a:spAutoFit/>
          </a:bodyPr>
          <a:lstStyle/>
          <a:p>
            <a:r>
              <a:rPr lang="en-US" dirty="0" smtClean="0"/>
              <a:t>644 Claimants Projected</a:t>
            </a:r>
            <a:endParaRPr lang="en-US" dirty="0"/>
          </a:p>
        </p:txBody>
      </p:sp>
    </p:spTree>
    <p:extLst>
      <p:ext uri="{BB962C8B-B14F-4D97-AF65-F5344CB8AC3E}">
        <p14:creationId xmlns:p14="http://schemas.microsoft.com/office/powerpoint/2010/main" val="2399830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4" cstate="print"/>
          <a:srcRect/>
          <a:stretch>
            <a:fillRect/>
          </a:stretch>
        </p:blipFill>
        <p:spPr bwMode="auto">
          <a:xfrm>
            <a:off x="480060" y="6343228"/>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103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1031"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1032"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1033"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BLIND VETERANS PENSION</a:t>
              </a:r>
            </a:p>
          </p:txBody>
        </p:sp>
      </p:grpSp>
      <p:sp>
        <p:nvSpPr>
          <p:cNvPr id="14" name="Title 1"/>
          <p:cNvSpPr txBox="1">
            <a:spLocks/>
          </p:cNvSpPr>
          <p:nvPr/>
        </p:nvSpPr>
        <p:spPr bwMode="auto">
          <a:xfrm>
            <a:off x="240030" y="1219200"/>
            <a:ext cx="9041130" cy="455507"/>
          </a:xfrm>
          <a:prstGeom prst="rect">
            <a:avLst/>
          </a:prstGeom>
          <a:noFill/>
          <a:ln w="9525">
            <a:noFill/>
            <a:miter lim="800000"/>
            <a:headEnd/>
            <a:tailEnd/>
          </a:ln>
        </p:spPr>
        <p:txBody>
          <a:bodyPr lIns="96653" tIns="48326" rIns="96653" bIns="48326" anchor="ctr">
            <a:normAutofit fontScale="25000" lnSpcReduction="20000"/>
          </a:bodyPr>
          <a:lstStyle/>
          <a:p>
            <a:pPr algn="ctr" fontAlgn="auto">
              <a:spcAft>
                <a:spcPts val="0"/>
              </a:spcAft>
              <a:defRPr/>
            </a:pPr>
            <a:r>
              <a:rPr lang="en-US" sz="4700" dirty="0">
                <a:latin typeface="+mj-lt"/>
                <a:ea typeface="+mj-ea"/>
                <a:cs typeface="+mj-cs"/>
              </a:rPr>
              <a:t/>
            </a:r>
            <a:br>
              <a:rPr lang="en-US" sz="4700" dirty="0">
                <a:latin typeface="+mj-lt"/>
                <a:ea typeface="+mj-ea"/>
                <a:cs typeface="+mj-cs"/>
              </a:rPr>
            </a:br>
            <a:r>
              <a:rPr lang="en-US" sz="4700" dirty="0">
                <a:latin typeface="+mj-lt"/>
                <a:ea typeface="+mj-ea"/>
                <a:cs typeface="+mj-cs"/>
              </a:rPr>
              <a:t>       </a:t>
            </a:r>
            <a:r>
              <a:rPr lang="en-US" sz="13500" dirty="0">
                <a:latin typeface="+mj-lt"/>
                <a:ea typeface="+mj-ea"/>
                <a:cs typeface="+mj-cs"/>
              </a:rPr>
              <a:t>$222,000 </a:t>
            </a:r>
            <a:endParaRPr lang="en-US" sz="4700" dirty="0">
              <a:latin typeface="+mj-lt"/>
              <a:ea typeface="+mj-ea"/>
              <a:cs typeface="+mj-cs"/>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1246720029"/>
              </p:ext>
            </p:extLst>
          </p:nvPr>
        </p:nvGraphicFramePr>
        <p:xfrm>
          <a:off x="126683" y="1674707"/>
          <a:ext cx="9349502" cy="3832013"/>
        </p:xfrm>
        <a:graphic>
          <a:graphicData uri="http://schemas.openxmlformats.org/presentationml/2006/ole">
            <mc:AlternateContent xmlns:mc="http://schemas.openxmlformats.org/markup-compatibility/2006">
              <mc:Choice xmlns:v="urn:schemas-microsoft-com:vml" Requires="v">
                <p:oleObj spid="_x0000_s25611" name="Worksheet" r:id="rId6" imgW="6029376" imgH="1552471" progId="Excel.Sheet.8">
                  <p:embed/>
                </p:oleObj>
              </mc:Choice>
              <mc:Fallback>
                <p:oleObj name="Worksheet" r:id="rId6" imgW="6029376" imgH="1552471" progId="Excel.Sheet.8">
                  <p:embed/>
                  <p:pic>
                    <p:nvPicPr>
                      <p:cNvPr id="0" name=""/>
                      <p:cNvPicPr>
                        <a:picLocks noGrp="1" noChangeArrowheads="1"/>
                      </p:cNvPicPr>
                      <p:nvPr/>
                    </p:nvPicPr>
                    <p:blipFill>
                      <a:blip r:embed="rId7"/>
                      <a:srcRect/>
                      <a:stretch>
                        <a:fillRect/>
                      </a:stretch>
                    </p:blipFill>
                    <p:spPr bwMode="auto">
                      <a:xfrm>
                        <a:off x="126683" y="1674707"/>
                        <a:ext cx="9349502" cy="3832013"/>
                      </a:xfrm>
                      <a:prstGeom prst="rect">
                        <a:avLst/>
                      </a:prstGeom>
                      <a:noFill/>
                      <a:extLst/>
                    </p:spPr>
                  </p:pic>
                </p:oleObj>
              </mc:Fallback>
            </mc:AlternateContent>
          </a:graphicData>
        </a:graphic>
      </p:graphicFrame>
      <p:sp>
        <p:nvSpPr>
          <p:cNvPr id="1037" name="TextBox 8"/>
          <p:cNvSpPr txBox="1">
            <a:spLocks noChangeArrowheads="1"/>
          </p:cNvSpPr>
          <p:nvPr/>
        </p:nvSpPr>
        <p:spPr bwMode="auto">
          <a:xfrm>
            <a:off x="6800850" y="2113282"/>
            <a:ext cx="2400300" cy="1805622"/>
          </a:xfrm>
          <a:prstGeom prst="rect">
            <a:avLst/>
          </a:prstGeom>
          <a:noFill/>
          <a:ln w="9525">
            <a:noFill/>
            <a:miter lim="800000"/>
            <a:headEnd/>
            <a:tailEnd/>
          </a:ln>
        </p:spPr>
        <p:txBody>
          <a:bodyPr lIns="96653" tIns="48326" rIns="96653" bIns="48326">
            <a:spAutoFit/>
          </a:bodyPr>
          <a:lstStyle/>
          <a:p>
            <a:r>
              <a:rPr lang="en-US" sz="1500" dirty="0"/>
              <a:t>Lapse $0</a:t>
            </a:r>
          </a:p>
          <a:p>
            <a:endParaRPr lang="en-US" sz="1700" dirty="0"/>
          </a:p>
          <a:p>
            <a:r>
              <a:rPr lang="en-US" sz="1500" dirty="0"/>
              <a:t>Projected Expenditure</a:t>
            </a:r>
          </a:p>
          <a:p>
            <a:r>
              <a:rPr lang="en-US" sz="1500" dirty="0"/>
              <a:t>$ 101,700</a:t>
            </a:r>
          </a:p>
          <a:p>
            <a:endParaRPr lang="en-US" sz="1500" dirty="0"/>
          </a:p>
          <a:p>
            <a:r>
              <a:rPr lang="en-US" sz="1500" dirty="0"/>
              <a:t>Expended $ 120,300</a:t>
            </a:r>
          </a:p>
          <a:p>
            <a:endParaRPr lang="en-US" dirty="0"/>
          </a:p>
        </p:txBody>
      </p:sp>
      <p:sp>
        <p:nvSpPr>
          <p:cNvPr id="18" name="Rectangle 17"/>
          <p:cNvSpPr/>
          <p:nvPr/>
        </p:nvSpPr>
        <p:spPr>
          <a:xfrm>
            <a:off x="6640830"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9" name="Rectangle 18"/>
          <p:cNvSpPr/>
          <p:nvPr/>
        </p:nvSpPr>
        <p:spPr>
          <a:xfrm>
            <a:off x="6634162" y="2694094"/>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20" name="Rectangle 19"/>
          <p:cNvSpPr/>
          <p:nvPr/>
        </p:nvSpPr>
        <p:spPr>
          <a:xfrm>
            <a:off x="6639164" y="333248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grpSp>
        <p:nvGrpSpPr>
          <p:cNvPr id="3" name="Group 20"/>
          <p:cNvGrpSpPr>
            <a:grpSpLocks/>
          </p:cNvGrpSpPr>
          <p:nvPr/>
        </p:nvGrpSpPr>
        <p:grpSpPr bwMode="auto">
          <a:xfrm>
            <a:off x="480060" y="6421120"/>
            <a:ext cx="8801100" cy="406400"/>
            <a:chOff x="457200" y="6019800"/>
            <a:chExt cx="8382000" cy="381000"/>
          </a:xfrm>
        </p:grpSpPr>
        <p:pic>
          <p:nvPicPr>
            <p:cNvPr id="1045"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5" name="Rectangle 24"/>
            <p:cNvSpPr/>
            <p:nvPr/>
          </p:nvSpPr>
          <p:spPr>
            <a:xfrm>
              <a:off x="457200" y="6019800"/>
              <a:ext cx="2018501"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18 DEC 2015</a:t>
              </a:r>
              <a:endParaRPr lang="en-US" dirty="0">
                <a:solidFill>
                  <a:schemeClr val="bg1"/>
                </a:solidFill>
                <a:latin typeface="Times New Roman" pitchFamily="18" charset="0"/>
                <a:cs typeface="Times New Roman" pitchFamily="18" charset="0"/>
              </a:endParaRPr>
            </a:p>
          </p:txBody>
        </p:sp>
      </p:grpSp>
      <p:sp>
        <p:nvSpPr>
          <p:cNvPr id="1042" name="TextBox 23"/>
          <p:cNvSpPr txBox="1">
            <a:spLocks noChangeArrowheads="1"/>
          </p:cNvSpPr>
          <p:nvPr/>
        </p:nvSpPr>
        <p:spPr bwMode="auto">
          <a:xfrm>
            <a:off x="1280160" y="5781041"/>
            <a:ext cx="1520190" cy="328507"/>
          </a:xfrm>
          <a:prstGeom prst="rect">
            <a:avLst/>
          </a:prstGeom>
          <a:noFill/>
          <a:ln w="9525">
            <a:noFill/>
            <a:miter lim="800000"/>
            <a:headEnd/>
            <a:tailEnd/>
          </a:ln>
        </p:spPr>
        <p:txBody>
          <a:bodyPr lIns="96653" tIns="48326" rIns="96653" bIns="48326">
            <a:spAutoFit/>
          </a:bodyPr>
          <a:lstStyle/>
          <a:p>
            <a:r>
              <a:rPr lang="en-US" sz="1500" dirty="0"/>
              <a:t>116 Claimants</a:t>
            </a:r>
          </a:p>
        </p:txBody>
      </p:sp>
      <p:sp>
        <p:nvSpPr>
          <p:cNvPr id="1043" name="Rectangle 25"/>
          <p:cNvSpPr>
            <a:spLocks noChangeArrowheads="1"/>
          </p:cNvSpPr>
          <p:nvPr/>
        </p:nvSpPr>
        <p:spPr bwMode="auto">
          <a:xfrm>
            <a:off x="3041076" y="5781042"/>
            <a:ext cx="1413620" cy="328438"/>
          </a:xfrm>
          <a:prstGeom prst="rect">
            <a:avLst/>
          </a:prstGeom>
          <a:noFill/>
          <a:ln w="9525">
            <a:noFill/>
            <a:miter lim="800000"/>
            <a:headEnd/>
            <a:tailEnd/>
          </a:ln>
        </p:spPr>
        <p:txBody>
          <a:bodyPr wrap="none" lIns="96653" tIns="48326" rIns="96653" bIns="48326">
            <a:spAutoFit/>
          </a:bodyPr>
          <a:lstStyle/>
          <a:p>
            <a:r>
              <a:rPr lang="en-US" sz="1500" dirty="0"/>
              <a:t>118 Claimants</a:t>
            </a:r>
          </a:p>
        </p:txBody>
      </p:sp>
      <p:sp>
        <p:nvSpPr>
          <p:cNvPr id="1044" name="Rectangle 26"/>
          <p:cNvSpPr>
            <a:spLocks noChangeArrowheads="1"/>
          </p:cNvSpPr>
          <p:nvPr/>
        </p:nvSpPr>
        <p:spPr bwMode="auto">
          <a:xfrm>
            <a:off x="4519560" y="5770881"/>
            <a:ext cx="1480818" cy="559271"/>
          </a:xfrm>
          <a:prstGeom prst="rect">
            <a:avLst/>
          </a:prstGeom>
          <a:noFill/>
          <a:ln w="9525">
            <a:noFill/>
            <a:miter lim="800000"/>
            <a:headEnd/>
            <a:tailEnd/>
          </a:ln>
        </p:spPr>
        <p:txBody>
          <a:bodyPr wrap="none" lIns="96653" tIns="48326" rIns="96653" bIns="48326">
            <a:spAutoFit/>
          </a:bodyPr>
          <a:lstStyle/>
          <a:p>
            <a:pPr algn="ctr"/>
            <a:r>
              <a:rPr lang="en-US" sz="1500" dirty="0"/>
              <a:t>120 Claimants </a:t>
            </a:r>
            <a:br>
              <a:rPr lang="en-US" sz="1500" dirty="0"/>
            </a:br>
            <a:r>
              <a:rPr lang="en-US" sz="1500" dirty="0"/>
              <a:t>Projected</a:t>
            </a:r>
          </a:p>
        </p:txBody>
      </p:sp>
      <p:sp>
        <p:nvSpPr>
          <p:cNvPr id="5" name="TextBox 4"/>
          <p:cNvSpPr txBox="1"/>
          <p:nvPr/>
        </p:nvSpPr>
        <p:spPr>
          <a:xfrm>
            <a:off x="1370171" y="5523103"/>
            <a:ext cx="1280160" cy="393954"/>
          </a:xfrm>
          <a:prstGeom prst="rect">
            <a:avLst/>
          </a:prstGeom>
          <a:noFill/>
        </p:spPr>
        <p:txBody>
          <a:bodyPr wrap="square" lIns="96653" tIns="48326" rIns="96653" bIns="48326" rtlCol="0">
            <a:spAutoFit/>
          </a:bodyPr>
          <a:lstStyle/>
          <a:p>
            <a:r>
              <a:rPr lang="en-US" dirty="0" smtClean="0"/>
              <a:t>FY 13-14</a:t>
            </a:r>
            <a:endParaRPr lang="en-US" dirty="0"/>
          </a:p>
        </p:txBody>
      </p:sp>
      <p:sp>
        <p:nvSpPr>
          <p:cNvPr id="6" name="Rectangle 5"/>
          <p:cNvSpPr/>
          <p:nvPr/>
        </p:nvSpPr>
        <p:spPr>
          <a:xfrm>
            <a:off x="3172304" y="5523103"/>
            <a:ext cx="1185933" cy="393946"/>
          </a:xfrm>
          <a:prstGeom prst="rect">
            <a:avLst/>
          </a:prstGeom>
        </p:spPr>
        <p:txBody>
          <a:bodyPr wrap="none" lIns="96653" tIns="48326" rIns="96653" bIns="48326">
            <a:spAutoFit/>
          </a:bodyPr>
          <a:lstStyle/>
          <a:p>
            <a:r>
              <a:rPr lang="en-US" dirty="0" smtClean="0"/>
              <a:t>FY 14-15</a:t>
            </a:r>
            <a:endParaRPr lang="en-US" dirty="0"/>
          </a:p>
        </p:txBody>
      </p:sp>
      <p:sp>
        <p:nvSpPr>
          <p:cNvPr id="7" name="Rectangle 6"/>
          <p:cNvSpPr/>
          <p:nvPr/>
        </p:nvSpPr>
        <p:spPr>
          <a:xfrm>
            <a:off x="4763882" y="5506720"/>
            <a:ext cx="1185933" cy="393946"/>
          </a:xfrm>
          <a:prstGeom prst="rect">
            <a:avLst/>
          </a:prstGeom>
        </p:spPr>
        <p:txBody>
          <a:bodyPr wrap="none" lIns="96653" tIns="48326" rIns="96653" bIns="48326">
            <a:spAutoFit/>
          </a:bodyPr>
          <a:lstStyle/>
          <a:p>
            <a:r>
              <a:rPr lang="en-US" dirty="0" smtClean="0"/>
              <a:t>FY 15-16</a:t>
            </a:r>
            <a:endParaRPr lang="en-US" dirty="0"/>
          </a:p>
        </p:txBody>
      </p:sp>
    </p:spTree>
    <p:extLst>
      <p:ext uri="{BB962C8B-B14F-4D97-AF65-F5344CB8AC3E}">
        <p14:creationId xmlns:p14="http://schemas.microsoft.com/office/powerpoint/2010/main" val="261159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noGrp="1"/>
          </p:cNvGrpSpPr>
          <p:nvPr/>
        </p:nvGrpSpPr>
        <p:grpSpPr bwMode="auto">
          <a:xfrm>
            <a:off x="640080" y="151199"/>
            <a:ext cx="864108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504205"/>
              <a:ext cx="5791200" cy="306044"/>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PARALYZED VETERANS PENSION</a:t>
              </a:r>
            </a:p>
          </p:txBody>
        </p:sp>
      </p:grpSp>
      <p:graphicFrame>
        <p:nvGraphicFramePr>
          <p:cNvPr id="7" name="Chart 6"/>
          <p:cNvGraphicFramePr>
            <a:graphicFrameLocks/>
          </p:cNvGraphicFramePr>
          <p:nvPr>
            <p:extLst>
              <p:ext uri="{D42A27DB-BD31-4B8C-83A1-F6EECF244321}">
                <p14:modId xmlns:p14="http://schemas.microsoft.com/office/powerpoint/2010/main" val="2150974143"/>
              </p:ext>
            </p:extLst>
          </p:nvPr>
        </p:nvGraphicFramePr>
        <p:xfrm>
          <a:off x="240030" y="1137920"/>
          <a:ext cx="9231154" cy="54051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20"/>
          <p:cNvGrpSpPr>
            <a:grpSpLocks/>
          </p:cNvGrpSpPr>
          <p:nvPr/>
        </p:nvGrpSpPr>
        <p:grpSpPr bwMode="auto">
          <a:xfrm>
            <a:off x="320040" y="6664960"/>
            <a:ext cx="8961120" cy="406400"/>
            <a:chOff x="304800" y="6019800"/>
            <a:chExt cx="8534400" cy="381000"/>
          </a:xfrm>
        </p:grpSpPr>
        <p:pic>
          <p:nvPicPr>
            <p:cNvPr id="9" name="Picture 25" descr="red bottom banner"/>
            <p:cNvPicPr>
              <a:picLocks noChangeAspect="1" noChangeArrowheads="1"/>
            </p:cNvPicPr>
            <p:nvPr/>
          </p:nvPicPr>
          <p:blipFill>
            <a:blip r:embed="rId4" cstate="print"/>
            <a:srcRect/>
            <a:stretch>
              <a:fillRect/>
            </a:stretch>
          </p:blipFill>
          <p:spPr bwMode="auto">
            <a:xfrm>
              <a:off x="3048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12" name="Rectangle 11"/>
            <p:cNvSpPr/>
            <p:nvPr/>
          </p:nvSpPr>
          <p:spPr>
            <a:xfrm>
              <a:off x="457200" y="6019800"/>
              <a:ext cx="2018501"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18 DEC 2015</a:t>
              </a:r>
              <a:endParaRPr lang="en-US"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33821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5" cstate="print"/>
          <a:srcRect/>
          <a:stretch>
            <a:fillRect/>
          </a:stretch>
        </p:blipFill>
        <p:spPr bwMode="auto">
          <a:xfrm>
            <a:off x="480060" y="6343228"/>
            <a:ext cx="8801100" cy="403013"/>
          </a:xfrm>
          <a:prstGeom prst="rect">
            <a:avLst/>
          </a:prstGeom>
          <a:noFill/>
          <a:ln w="9525">
            <a:noFill/>
            <a:miter lim="800000"/>
            <a:headEnd/>
            <a:tailEnd/>
          </a:ln>
        </p:spPr>
      </p:pic>
      <p:sp>
        <p:nvSpPr>
          <p:cNvPr id="307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307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3079"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3080"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3081"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309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EDUCATIONAL GRATUITY</a:t>
              </a:r>
            </a:p>
          </p:txBody>
        </p:sp>
      </p:grpSp>
      <p:sp>
        <p:nvSpPr>
          <p:cNvPr id="3084"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53" tIns="48326" rIns="96653" bIns="48326">
            <a:spAutoFit/>
          </a:bodyPr>
          <a:lstStyle/>
          <a:p>
            <a:r>
              <a:rPr lang="en-US">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309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3098" name="Rectangle 19"/>
            <p:cNvSpPr>
              <a:spLocks noChangeArrowheads="1"/>
            </p:cNvSpPr>
            <p:nvPr/>
          </p:nvSpPr>
          <p:spPr bwMode="auto">
            <a:xfrm>
              <a:off x="457200" y="6019800"/>
              <a:ext cx="2076209" cy="369332"/>
            </a:xfrm>
            <a:prstGeom prst="rect">
              <a:avLst/>
            </a:prstGeom>
            <a:noFill/>
            <a:ln w="9525">
              <a:noFill/>
              <a:miter lim="800000"/>
              <a:headEnd/>
              <a:tailEnd/>
            </a:ln>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p:txBody>
        </p:sp>
      </p:grpSp>
      <p:graphicFrame>
        <p:nvGraphicFramePr>
          <p:cNvPr id="3074" name="Content Placeholder 3"/>
          <p:cNvGraphicFramePr>
            <a:graphicFrameLocks noGrp="1"/>
          </p:cNvGraphicFramePr>
          <p:nvPr>
            <p:extLst>
              <p:ext uri="{D42A27DB-BD31-4B8C-83A1-F6EECF244321}">
                <p14:modId xmlns:p14="http://schemas.microsoft.com/office/powerpoint/2010/main" val="713837982"/>
              </p:ext>
            </p:extLst>
          </p:nvPr>
        </p:nvGraphicFramePr>
        <p:xfrm>
          <a:off x="320040" y="1869441"/>
          <a:ext cx="8621078" cy="3845561"/>
        </p:xfrm>
        <a:graphic>
          <a:graphicData uri="http://schemas.openxmlformats.org/presentationml/2006/ole">
            <mc:AlternateContent xmlns:mc="http://schemas.openxmlformats.org/markup-compatibility/2006">
              <mc:Choice xmlns:v="urn:schemas-microsoft-com:vml" Requires="v">
                <p:oleObj spid="_x0000_s26635" name="Worksheet" r:id="rId7" imgW="6543759" imgH="1343079" progId="Excel.Sheet.8">
                  <p:embed/>
                </p:oleObj>
              </mc:Choice>
              <mc:Fallback>
                <p:oleObj name="Worksheet" r:id="rId7" imgW="6543759" imgH="1343079" progId="Excel.Sheet.8">
                  <p:embed/>
                  <p:pic>
                    <p:nvPicPr>
                      <p:cNvPr id="0" name=""/>
                      <p:cNvPicPr>
                        <a:picLocks noGrp="1" noChangeArrowheads="1"/>
                      </p:cNvPicPr>
                      <p:nvPr/>
                    </p:nvPicPr>
                    <p:blipFill>
                      <a:blip r:embed="rId8"/>
                      <a:srcRect/>
                      <a:stretch>
                        <a:fillRect/>
                      </a:stretch>
                    </p:blipFill>
                    <p:spPr bwMode="auto">
                      <a:xfrm>
                        <a:off x="320040" y="1869441"/>
                        <a:ext cx="8621078" cy="3845561"/>
                      </a:xfrm>
                      <a:prstGeom prst="rect">
                        <a:avLst/>
                      </a:prstGeom>
                      <a:noFill/>
                      <a:ln w="9525">
                        <a:solidFill>
                          <a:srgbClr val="FFFFFF"/>
                        </a:solidFill>
                        <a:miter lim="800000"/>
                        <a:headEnd/>
                        <a:tailEnd/>
                      </a:ln>
                      <a:extLst/>
                    </p:spPr>
                  </p:pic>
                </p:oleObj>
              </mc:Fallback>
            </mc:AlternateContent>
          </a:graphicData>
        </a:graphic>
      </p:graphicFrame>
      <p:sp>
        <p:nvSpPr>
          <p:cNvPr id="22" name="Title 1"/>
          <p:cNvSpPr txBox="1">
            <a:spLocks/>
          </p:cNvSpPr>
          <p:nvPr/>
        </p:nvSpPr>
        <p:spPr bwMode="auto">
          <a:xfrm>
            <a:off x="480060" y="1137920"/>
            <a:ext cx="8641080" cy="844974"/>
          </a:xfrm>
          <a:prstGeom prst="rect">
            <a:avLst/>
          </a:prstGeom>
          <a:noFill/>
          <a:ln w="9525">
            <a:noFill/>
            <a:miter lim="800000"/>
            <a:headEnd/>
            <a:tailEnd/>
          </a:ln>
        </p:spPr>
        <p:txBody>
          <a:bodyPr lIns="96653" tIns="48326" rIns="96653" bIns="48326" anchor="ctr">
            <a:normAutofit/>
          </a:bodyPr>
          <a:lstStyle/>
          <a:p>
            <a:pPr algn="ctr" fontAlgn="auto">
              <a:spcAft>
                <a:spcPts val="0"/>
              </a:spcAft>
              <a:defRPr/>
            </a:pPr>
            <a:r>
              <a:rPr lang="en-US" sz="4700">
                <a:latin typeface="+mj-lt"/>
                <a:ea typeface="+mj-ea"/>
                <a:cs typeface="+mj-cs"/>
              </a:rPr>
              <a:t>$101,000</a:t>
            </a:r>
            <a:endParaRPr lang="en-US" sz="4700" dirty="0">
              <a:latin typeface="+mj-lt"/>
              <a:ea typeface="+mj-ea"/>
              <a:cs typeface="+mj-cs"/>
            </a:endParaRPr>
          </a:p>
        </p:txBody>
      </p:sp>
      <p:sp>
        <p:nvSpPr>
          <p:cNvPr id="3087" name="TextBox 4"/>
          <p:cNvSpPr txBox="1">
            <a:spLocks noChangeArrowheads="1"/>
          </p:cNvSpPr>
          <p:nvPr/>
        </p:nvSpPr>
        <p:spPr bwMode="auto">
          <a:xfrm>
            <a:off x="1360170" y="5864606"/>
            <a:ext cx="1826895" cy="393954"/>
          </a:xfrm>
          <a:prstGeom prst="rect">
            <a:avLst/>
          </a:prstGeom>
          <a:noFill/>
          <a:ln w="9525">
            <a:noFill/>
            <a:miter lim="800000"/>
            <a:headEnd/>
            <a:tailEnd/>
          </a:ln>
        </p:spPr>
        <p:txBody>
          <a:bodyPr wrap="square" lIns="96653" tIns="48326" rIns="96653" bIns="48326">
            <a:spAutoFit/>
          </a:bodyPr>
          <a:lstStyle/>
          <a:p>
            <a:pPr algn="ctr"/>
            <a:r>
              <a:rPr lang="en-US" dirty="0" smtClean="0">
                <a:latin typeface="Calibri" pitchFamily="34" charset="0"/>
              </a:rPr>
              <a:t>104 </a:t>
            </a:r>
            <a:r>
              <a:rPr lang="en-US" dirty="0">
                <a:latin typeface="Calibri" pitchFamily="34" charset="0"/>
              </a:rPr>
              <a:t>Claimants</a:t>
            </a:r>
          </a:p>
        </p:txBody>
      </p:sp>
      <p:sp>
        <p:nvSpPr>
          <p:cNvPr id="3088" name="TextBox 5"/>
          <p:cNvSpPr txBox="1">
            <a:spLocks noChangeArrowheads="1"/>
          </p:cNvSpPr>
          <p:nvPr/>
        </p:nvSpPr>
        <p:spPr bwMode="auto">
          <a:xfrm>
            <a:off x="3760470" y="5852162"/>
            <a:ext cx="1600200" cy="394546"/>
          </a:xfrm>
          <a:prstGeom prst="rect">
            <a:avLst/>
          </a:prstGeom>
          <a:noFill/>
          <a:ln w="9525">
            <a:noFill/>
            <a:miter lim="800000"/>
            <a:headEnd/>
            <a:tailEnd/>
          </a:ln>
        </p:spPr>
        <p:txBody>
          <a:bodyPr lIns="96653" tIns="48326" rIns="96653" bIns="48326">
            <a:spAutoFit/>
          </a:bodyPr>
          <a:lstStyle/>
          <a:p>
            <a:pPr algn="ctr"/>
            <a:r>
              <a:rPr lang="en-US" dirty="0" smtClean="0">
                <a:latin typeface="Calibri" pitchFamily="34" charset="0"/>
              </a:rPr>
              <a:t>186 </a:t>
            </a:r>
            <a:r>
              <a:rPr lang="en-US" dirty="0">
                <a:latin typeface="Calibri" pitchFamily="34" charset="0"/>
              </a:rPr>
              <a:t>Claimants</a:t>
            </a:r>
          </a:p>
        </p:txBody>
      </p:sp>
      <p:sp>
        <p:nvSpPr>
          <p:cNvPr id="3089" name="TextBox 6"/>
          <p:cNvSpPr txBox="1">
            <a:spLocks noChangeArrowheads="1"/>
          </p:cNvSpPr>
          <p:nvPr/>
        </p:nvSpPr>
        <p:spPr bwMode="auto">
          <a:xfrm>
            <a:off x="5520690" y="5852160"/>
            <a:ext cx="2880360" cy="689420"/>
          </a:xfrm>
          <a:prstGeom prst="rect">
            <a:avLst/>
          </a:prstGeom>
          <a:noFill/>
          <a:ln w="9525">
            <a:noFill/>
            <a:miter lim="800000"/>
            <a:headEnd/>
            <a:tailEnd/>
          </a:ln>
        </p:spPr>
        <p:txBody>
          <a:bodyPr wrap="square" lIns="96653" tIns="48326" rIns="96653" bIns="48326">
            <a:spAutoFit/>
          </a:bodyPr>
          <a:lstStyle/>
          <a:p>
            <a:pPr algn="ctr"/>
            <a:r>
              <a:rPr lang="en-US" dirty="0" smtClean="0">
                <a:latin typeface="Calibri" pitchFamily="34" charset="0"/>
              </a:rPr>
              <a:t>100 Claimants Projected</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090" name="TextBox 9"/>
          <p:cNvSpPr txBox="1">
            <a:spLocks noChangeArrowheads="1"/>
          </p:cNvSpPr>
          <p:nvPr/>
        </p:nvSpPr>
        <p:spPr bwMode="auto">
          <a:xfrm>
            <a:off x="7600950" y="2438400"/>
            <a:ext cx="1840230" cy="1328713"/>
          </a:xfrm>
          <a:prstGeom prst="rect">
            <a:avLst/>
          </a:prstGeom>
          <a:noFill/>
          <a:ln w="9525">
            <a:noFill/>
            <a:miter lim="800000"/>
            <a:headEnd/>
            <a:tailEnd/>
          </a:ln>
        </p:spPr>
        <p:txBody>
          <a:bodyPr lIns="96653" tIns="48326" rIns="96653" bIns="48326">
            <a:spAutoFit/>
          </a:bodyPr>
          <a:lstStyle/>
          <a:p>
            <a:r>
              <a:rPr lang="en-US" sz="1200" dirty="0"/>
              <a:t>Lapse $0</a:t>
            </a:r>
          </a:p>
          <a:p>
            <a:endParaRPr lang="en-US" dirty="0"/>
          </a:p>
          <a:p>
            <a:r>
              <a:rPr lang="en-US" sz="1200" dirty="0"/>
              <a:t>Projected Expenditure    $101,000</a:t>
            </a:r>
          </a:p>
          <a:p>
            <a:endParaRPr lang="en-US" sz="1300" dirty="0"/>
          </a:p>
          <a:p>
            <a:r>
              <a:rPr lang="en-US" sz="1200" dirty="0"/>
              <a:t>Expended $0</a:t>
            </a:r>
          </a:p>
        </p:txBody>
      </p:sp>
      <p:sp>
        <p:nvSpPr>
          <p:cNvPr id="29" name="Rectangle 28"/>
          <p:cNvSpPr/>
          <p:nvPr/>
        </p:nvSpPr>
        <p:spPr>
          <a:xfrm>
            <a:off x="7440930" y="3482340"/>
            <a:ext cx="160020" cy="1625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a:defRPr/>
            </a:pPr>
            <a:endParaRPr lang="en-US"/>
          </a:p>
        </p:txBody>
      </p:sp>
      <p:sp>
        <p:nvSpPr>
          <p:cNvPr id="30" name="Rectangle 29"/>
          <p:cNvSpPr/>
          <p:nvPr/>
        </p:nvSpPr>
        <p:spPr>
          <a:xfrm>
            <a:off x="7440930" y="2913380"/>
            <a:ext cx="160020" cy="16256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a:defRPr/>
            </a:pPr>
            <a:r>
              <a:rPr lang="en-US" dirty="0"/>
              <a:t>                     </a:t>
            </a:r>
          </a:p>
        </p:txBody>
      </p:sp>
      <p:sp>
        <p:nvSpPr>
          <p:cNvPr id="31" name="Rectangle 30"/>
          <p:cNvSpPr/>
          <p:nvPr/>
        </p:nvSpPr>
        <p:spPr>
          <a:xfrm>
            <a:off x="7440930" y="2425700"/>
            <a:ext cx="160020" cy="16256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anchor="ctr"/>
          <a:lstStyle/>
          <a:p>
            <a:pPr algn="ctr">
              <a:defRPr/>
            </a:pPr>
            <a:r>
              <a:rPr lang="en-US" dirty="0"/>
              <a:t>         </a:t>
            </a:r>
          </a:p>
        </p:txBody>
      </p:sp>
      <p:sp>
        <p:nvSpPr>
          <p:cNvPr id="3094" name="TextBox 27"/>
          <p:cNvSpPr txBox="1">
            <a:spLocks noChangeArrowheads="1"/>
          </p:cNvSpPr>
          <p:nvPr/>
        </p:nvSpPr>
        <p:spPr bwMode="auto">
          <a:xfrm>
            <a:off x="7360920" y="3896361"/>
            <a:ext cx="1520190" cy="497715"/>
          </a:xfrm>
          <a:prstGeom prst="rect">
            <a:avLst/>
          </a:prstGeom>
          <a:noFill/>
          <a:ln w="9525">
            <a:noFill/>
            <a:miter lim="800000"/>
            <a:headEnd/>
            <a:tailEnd/>
          </a:ln>
        </p:spPr>
        <p:txBody>
          <a:bodyPr lIns="96653" tIns="48326" rIns="96653" bIns="48326">
            <a:spAutoFit/>
          </a:bodyPr>
          <a:lstStyle/>
          <a:p>
            <a:pPr algn="ctr"/>
            <a:r>
              <a:rPr lang="en-US" sz="1300" dirty="0"/>
              <a:t>0 Claimants on the  program</a:t>
            </a:r>
          </a:p>
        </p:txBody>
      </p:sp>
    </p:spTree>
    <p:extLst>
      <p:ext uri="{BB962C8B-B14F-4D97-AF65-F5344CB8AC3E}">
        <p14:creationId xmlns:p14="http://schemas.microsoft.com/office/powerpoint/2010/main" val="1565713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80060" y="6343228"/>
            <a:ext cx="8801100" cy="403013"/>
          </a:xfrm>
          <a:prstGeom prst="rect">
            <a:avLst/>
          </a:prstGeom>
          <a:noFill/>
          <a:ln w="9525">
            <a:noFill/>
            <a:miter lim="800000"/>
            <a:headEnd/>
            <a:tailEnd/>
          </a:ln>
        </p:spPr>
      </p:pic>
      <p:sp>
        <p:nvSpPr>
          <p:cNvPr id="410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4102"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4103"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4104"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4105"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DISABLED VETERANS TAX EXEMPTION PROGRAM</a:t>
              </a:r>
            </a:p>
          </p:txBody>
        </p:sp>
      </p:grpSp>
      <p:sp>
        <p:nvSpPr>
          <p:cNvPr id="4108"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53" tIns="48326" rIns="96653" bIns="48326">
            <a:spAutoFit/>
          </a:bodyPr>
          <a:lstStyle/>
          <a:p>
            <a:r>
              <a:rPr lang="en-US">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0" name="Rectangle 19"/>
            <p:cNvSpPr/>
            <p:nvPr/>
          </p:nvSpPr>
          <p:spPr>
            <a:xfrm>
              <a:off x="457200" y="6019800"/>
              <a:ext cx="207620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p:txBody>
        </p:sp>
      </p:grpSp>
      <p:graphicFrame>
        <p:nvGraphicFramePr>
          <p:cNvPr id="4098" name="Chart 5"/>
          <p:cNvGraphicFramePr>
            <a:graphicFrameLocks/>
          </p:cNvGraphicFramePr>
          <p:nvPr>
            <p:extLst>
              <p:ext uri="{D42A27DB-BD31-4B8C-83A1-F6EECF244321}">
                <p14:modId xmlns:p14="http://schemas.microsoft.com/office/powerpoint/2010/main" val="3642499871"/>
              </p:ext>
            </p:extLst>
          </p:nvPr>
        </p:nvGraphicFramePr>
        <p:xfrm>
          <a:off x="400051" y="1137921"/>
          <a:ext cx="9061133" cy="4524587"/>
        </p:xfrm>
        <a:graphic>
          <a:graphicData uri="http://schemas.openxmlformats.org/presentationml/2006/ole">
            <mc:AlternateContent xmlns:mc="http://schemas.openxmlformats.org/markup-compatibility/2006">
              <mc:Choice xmlns:v="urn:schemas-microsoft-com:vml" Requires="v">
                <p:oleObj spid="_x0000_s27659" name="Worksheet" r:id="rId6" imgW="7705776" imgH="2819358" progId="Excel.Sheet.8">
                  <p:embed/>
                </p:oleObj>
              </mc:Choice>
              <mc:Fallback>
                <p:oleObj name="Worksheet" r:id="rId6" imgW="7705776" imgH="2819358" progId="Excel.Sheet.8">
                  <p:embed/>
                  <p:pic>
                    <p:nvPicPr>
                      <p:cNvPr id="0" name=""/>
                      <p:cNvPicPr>
                        <a:picLocks noChangeArrowheads="1"/>
                      </p:cNvPicPr>
                      <p:nvPr/>
                    </p:nvPicPr>
                    <p:blipFill>
                      <a:blip r:embed="rId7"/>
                      <a:srcRect/>
                      <a:stretch>
                        <a:fillRect/>
                      </a:stretch>
                    </p:blipFill>
                    <p:spPr bwMode="auto">
                      <a:xfrm>
                        <a:off x="400051" y="1137921"/>
                        <a:ext cx="9061133" cy="4524587"/>
                      </a:xfrm>
                      <a:prstGeom prst="rect">
                        <a:avLst/>
                      </a:prstGeom>
                      <a:noFill/>
                    </p:spPr>
                  </p:pic>
                </p:oleObj>
              </mc:Fallback>
            </mc:AlternateContent>
          </a:graphicData>
        </a:graphic>
      </p:graphicFrame>
    </p:spTree>
    <p:extLst>
      <p:ext uri="{BB962C8B-B14F-4D97-AF65-F5344CB8AC3E}">
        <p14:creationId xmlns:p14="http://schemas.microsoft.com/office/powerpoint/2010/main" val="4196904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80060" y="6343228"/>
            <a:ext cx="8801100" cy="403013"/>
          </a:xfrm>
          <a:prstGeom prst="rect">
            <a:avLst/>
          </a:prstGeom>
          <a:noFill/>
          <a:ln w="9525">
            <a:noFill/>
            <a:miter lim="800000"/>
            <a:headEnd/>
            <a:tailEnd/>
          </a:ln>
        </p:spPr>
      </p:pic>
      <p:sp>
        <p:nvSpPr>
          <p:cNvPr id="5125"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5126"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5127"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5128"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5129"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DISABLED VETERANS’ RETX PROGRAM</a:t>
              </a:r>
            </a:p>
          </p:txBody>
        </p:sp>
      </p:grpSp>
      <p:sp>
        <p:nvSpPr>
          <p:cNvPr id="5132"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53" tIns="48326" rIns="96653" bIns="48326">
            <a:spAutoFit/>
          </a:bodyPr>
          <a:lstStyle/>
          <a:p>
            <a:r>
              <a:rPr lang="en-US">
                <a:solidFill>
                  <a:schemeClr val="bg1"/>
                </a:solidFill>
              </a:rPr>
              <a:t>As of 15 Jan 14</a:t>
            </a:r>
          </a:p>
        </p:txBody>
      </p:sp>
      <p:grpSp>
        <p:nvGrpSpPr>
          <p:cNvPr id="3" name="Group 14"/>
          <p:cNvGrpSpPr>
            <a:grpSpLocks/>
          </p:cNvGrpSpPr>
          <p:nvPr/>
        </p:nvGrpSpPr>
        <p:grpSpPr bwMode="auto">
          <a:xfrm>
            <a:off x="480060" y="6421120"/>
            <a:ext cx="8801100" cy="689420"/>
            <a:chOff x="457200" y="6019799"/>
            <a:chExt cx="8382000" cy="646549"/>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0" name="Rectangle 19"/>
            <p:cNvSpPr/>
            <p:nvPr/>
          </p:nvSpPr>
          <p:spPr>
            <a:xfrm>
              <a:off x="457200" y="6019799"/>
              <a:ext cx="2076209" cy="646549"/>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a:p>
              <a:pPr>
                <a:defRPr/>
              </a:pPr>
              <a:r>
                <a:rPr lang="en-US" dirty="0">
                  <a:solidFill>
                    <a:schemeClr val="bg1"/>
                  </a:solidFill>
                  <a:latin typeface="+mn-lt"/>
                  <a:cs typeface="Arial" pitchFamily="34" charset="0"/>
                </a:rPr>
                <a:t> MAY 14</a:t>
              </a:r>
              <a:endParaRPr lang="en-US" dirty="0">
                <a:solidFill>
                  <a:schemeClr val="bg1"/>
                </a:solidFill>
                <a:latin typeface="+mn-lt"/>
              </a:endParaRPr>
            </a:p>
          </p:txBody>
        </p:sp>
      </p:grpSp>
      <p:sp>
        <p:nvSpPr>
          <p:cNvPr id="21" name="TextBox 5"/>
          <p:cNvSpPr txBox="1">
            <a:spLocks noChangeArrowheads="1"/>
          </p:cNvSpPr>
          <p:nvPr/>
        </p:nvSpPr>
        <p:spPr bwMode="auto">
          <a:xfrm>
            <a:off x="400050" y="5933441"/>
            <a:ext cx="8481060" cy="360681"/>
          </a:xfrm>
          <a:prstGeom prst="rect">
            <a:avLst/>
          </a:prstGeom>
          <a:noFill/>
          <a:ln w="9525">
            <a:noFill/>
            <a:miter lim="800000"/>
            <a:headEnd/>
            <a:tailEnd/>
          </a:ln>
        </p:spPr>
        <p:txBody>
          <a:bodyPr lIns="96653" tIns="48326" rIns="96653" bIns="48326">
            <a:spAutoFit/>
          </a:bodyPr>
          <a:lstStyle/>
          <a:p>
            <a:pPr algn="ctr">
              <a:defRPr/>
            </a:pPr>
            <a:r>
              <a:rPr lang="en-US" sz="1700" dirty="0">
                <a:latin typeface="+mn-lt"/>
              </a:rPr>
              <a:t>*</a:t>
            </a:r>
            <a:r>
              <a:rPr lang="en-US" sz="1700" dirty="0"/>
              <a:t>598</a:t>
            </a:r>
            <a:r>
              <a:rPr lang="en-US" sz="1500" dirty="0">
                <a:latin typeface="+mn-lt"/>
              </a:rPr>
              <a:t> Applications Received since Sep 23, 2015</a:t>
            </a:r>
          </a:p>
        </p:txBody>
      </p:sp>
      <p:graphicFrame>
        <p:nvGraphicFramePr>
          <p:cNvPr id="5122" name="Content Placeholder 3"/>
          <p:cNvGraphicFramePr>
            <a:graphicFrameLocks noGrp="1"/>
          </p:cNvGraphicFramePr>
          <p:nvPr>
            <p:extLst>
              <p:ext uri="{D42A27DB-BD31-4B8C-83A1-F6EECF244321}">
                <p14:modId xmlns:p14="http://schemas.microsoft.com/office/powerpoint/2010/main" val="2745011183"/>
              </p:ext>
            </p:extLst>
          </p:nvPr>
        </p:nvGraphicFramePr>
        <p:xfrm>
          <a:off x="318374" y="1219200"/>
          <a:ext cx="8862774" cy="4844627"/>
        </p:xfrm>
        <a:graphic>
          <a:graphicData uri="http://schemas.openxmlformats.org/presentationml/2006/ole">
            <mc:AlternateContent xmlns:mc="http://schemas.openxmlformats.org/markup-compatibility/2006">
              <mc:Choice xmlns:v="urn:schemas-microsoft-com:vml" Requires="v">
                <p:oleObj spid="_x0000_s28683" name="Worksheet" r:id="rId7" imgW="6972367" imgH="2838541" progId="Excel.Sheet.8">
                  <p:embed/>
                </p:oleObj>
              </mc:Choice>
              <mc:Fallback>
                <p:oleObj name="Worksheet" r:id="rId7" imgW="6972367" imgH="2838541" progId="Excel.Sheet.8">
                  <p:embed/>
                  <p:pic>
                    <p:nvPicPr>
                      <p:cNvPr id="0" name=""/>
                      <p:cNvPicPr>
                        <a:picLocks noGrp="1" noChangeArrowheads="1"/>
                      </p:cNvPicPr>
                      <p:nvPr/>
                    </p:nvPicPr>
                    <p:blipFill>
                      <a:blip r:embed="rId8"/>
                      <a:srcRect/>
                      <a:stretch>
                        <a:fillRect/>
                      </a:stretch>
                    </p:blipFill>
                    <p:spPr bwMode="auto">
                      <a:xfrm>
                        <a:off x="318374" y="1219200"/>
                        <a:ext cx="8862774" cy="4844627"/>
                      </a:xfrm>
                      <a:prstGeom prst="rect">
                        <a:avLst/>
                      </a:prstGeom>
                      <a:noFill/>
                    </p:spPr>
                  </p:pic>
                </p:oleObj>
              </mc:Fallback>
            </mc:AlternateContent>
          </a:graphicData>
        </a:graphic>
      </p:graphicFrame>
    </p:spTree>
    <p:extLst>
      <p:ext uri="{BB962C8B-B14F-4D97-AF65-F5344CB8AC3E}">
        <p14:creationId xmlns:p14="http://schemas.microsoft.com/office/powerpoint/2010/main" val="159454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sp>
        <p:nvSpPr>
          <p:cNvPr id="1031" name="Rectangle 2"/>
          <p:cNvSpPr>
            <a:spLocks noChangeArrowheads="1"/>
          </p:cNvSpPr>
          <p:nvPr/>
        </p:nvSpPr>
        <p:spPr bwMode="auto">
          <a:xfrm>
            <a:off x="400050" y="2311422"/>
            <a:ext cx="8721090" cy="590973"/>
          </a:xfrm>
          <a:prstGeom prst="rect">
            <a:avLst/>
          </a:prstGeom>
          <a:noFill/>
          <a:ln w="9525">
            <a:noFill/>
            <a:miter lim="800000"/>
            <a:headEnd/>
            <a:tailEnd/>
          </a:ln>
        </p:spPr>
        <p:txBody>
          <a:bodyPr lIns="96488" tIns="48244" rIns="96488" bIns="48244">
            <a:spAutoFit/>
          </a:bodyPr>
          <a:lstStyle/>
          <a:p>
            <a:pPr algn="ctr"/>
            <a:endParaRPr lang="en-US" sz="3200" b="1" dirty="0"/>
          </a:p>
        </p:txBody>
      </p:sp>
      <p:sp>
        <p:nvSpPr>
          <p:cNvPr id="1032"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488" tIns="48244" rIns="96488" bIns="48244">
            <a:spAutoFit/>
          </a:bodyPr>
          <a:lstStyle/>
          <a:p>
            <a:endParaRPr lang="en-US"/>
          </a:p>
        </p:txBody>
      </p:sp>
      <p:sp>
        <p:nvSpPr>
          <p:cNvPr id="1033" name="Rectangle 5"/>
          <p:cNvSpPr>
            <a:spLocks noGrp="1" noChangeArrowheads="1"/>
          </p:cNvSpPr>
          <p:nvPr>
            <p:ph type="ctrTitle"/>
          </p:nvPr>
        </p:nvSpPr>
        <p:spPr>
          <a:xfrm>
            <a:off x="480060" y="487680"/>
            <a:ext cx="6000750" cy="426720"/>
          </a:xfrm>
          <a:noFill/>
        </p:spPr>
        <p:txBody>
          <a:bodyPr>
            <a:spAutoFit/>
          </a:bodyPr>
          <a:lstStyle/>
          <a:p>
            <a:r>
              <a:rPr lang="en-US" sz="2100" b="1" dirty="0">
                <a:solidFill>
                  <a:schemeClr val="bg1"/>
                </a:solidFill>
              </a:rPr>
              <a:t>Air Guard Update</a:t>
            </a:r>
          </a:p>
        </p:txBody>
      </p:sp>
      <p:grpSp>
        <p:nvGrpSpPr>
          <p:cNvPr id="3" name="Group 17"/>
          <p:cNvGrpSpPr/>
          <p:nvPr/>
        </p:nvGrpSpPr>
        <p:grpSpPr>
          <a:xfrm>
            <a:off x="400050" y="6421120"/>
            <a:ext cx="8881110" cy="406400"/>
            <a:chOff x="381000" y="6019800"/>
            <a:chExt cx="8458200" cy="381000"/>
          </a:xfrm>
        </p:grpSpPr>
        <p:pic>
          <p:nvPicPr>
            <p:cNvPr id="10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029" name="Rectangle 8"/>
            <p:cNvSpPr>
              <a:spLocks noChangeArrowheads="1"/>
            </p:cNvSpPr>
            <p:nvPr/>
          </p:nvSpPr>
          <p:spPr bwMode="auto">
            <a:xfrm>
              <a:off x="7620000" y="6019800"/>
              <a:ext cx="1219200" cy="381000"/>
            </a:xfrm>
            <a:prstGeom prst="rect">
              <a:avLst/>
            </a:prstGeom>
            <a:noFill/>
            <a:ln w="9525">
              <a:noFill/>
              <a:miter lim="800000"/>
              <a:headEnd/>
              <a:tailEnd/>
            </a:ln>
          </p:spPr>
          <p:txBody>
            <a:bodyPr anchor="ctr"/>
            <a:lstStyle/>
            <a:p>
              <a:r>
                <a:rPr lang="en-US" sz="1300" dirty="0">
                  <a:solidFill>
                    <a:schemeClr val="bg1"/>
                  </a:solidFill>
                  <a:latin typeface="Verdana" pitchFamily="34" charset="0"/>
                </a:rPr>
                <a:t>&gt; country</a:t>
              </a:r>
            </a:p>
          </p:txBody>
        </p:sp>
        <p:sp>
          <p:nvSpPr>
            <p:cNvPr id="10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dirty="0">
                  <a:solidFill>
                    <a:schemeClr val="bg1"/>
                  </a:solidFill>
                  <a:latin typeface="Verdana" pitchFamily="34" charset="0"/>
                </a:rPr>
                <a:t>  &gt; community &gt; commonwealth </a:t>
              </a:r>
            </a:p>
          </p:txBody>
        </p:sp>
        <p:sp>
          <p:nvSpPr>
            <p:cNvPr id="1062" name="Text Box 15"/>
            <p:cNvSpPr txBox="1">
              <a:spLocks noChangeArrowheads="1"/>
            </p:cNvSpPr>
            <p:nvPr/>
          </p:nvSpPr>
          <p:spPr bwMode="auto">
            <a:xfrm>
              <a:off x="381000" y="6019800"/>
              <a:ext cx="1905000" cy="338554"/>
            </a:xfrm>
            <a:prstGeom prst="rect">
              <a:avLst/>
            </a:prstGeom>
            <a:noFill/>
            <a:ln w="9525">
              <a:noFill/>
              <a:miter lim="800000"/>
              <a:headEnd/>
              <a:tailEnd/>
            </a:ln>
          </p:spPr>
          <p:txBody>
            <a:bodyPr wrap="square" anchor="ctr">
              <a:spAutoFit/>
            </a:bodyPr>
            <a:lstStyle/>
            <a:p>
              <a:pPr eaLnBrk="0" hangingPunct="0">
                <a:spcBef>
                  <a:spcPct val="50000"/>
                </a:spcBef>
                <a:defRPr/>
              </a:pPr>
              <a:r>
                <a:rPr lang="en-US" sz="1700" dirty="0">
                  <a:solidFill>
                    <a:schemeClr val="bg1"/>
                  </a:solidFill>
                  <a:latin typeface="+mj-lt"/>
                </a:rPr>
                <a:t>  As of 28 DEC 2015</a:t>
              </a:r>
            </a:p>
          </p:txBody>
        </p:sp>
      </p:grpSp>
      <p:sp>
        <p:nvSpPr>
          <p:cNvPr id="2" name="TextBox 1"/>
          <p:cNvSpPr txBox="1"/>
          <p:nvPr/>
        </p:nvSpPr>
        <p:spPr>
          <a:xfrm>
            <a:off x="480060" y="1544322"/>
            <a:ext cx="9041130" cy="5219890"/>
          </a:xfrm>
          <a:prstGeom prst="rect">
            <a:avLst/>
          </a:prstGeom>
          <a:noFill/>
        </p:spPr>
        <p:txBody>
          <a:bodyPr wrap="square" lIns="96653" tIns="48326" rIns="96653" bIns="48326" rtlCol="0">
            <a:spAutoFit/>
          </a:bodyPr>
          <a:lstStyle/>
          <a:p>
            <a:r>
              <a:rPr lang="en-US" sz="2500" dirty="0"/>
              <a:t>Sep 15 – Feb 16	171</a:t>
            </a:r>
            <a:r>
              <a:rPr lang="en-US" sz="2500" baseline="30000" dirty="0"/>
              <a:t>st</a:t>
            </a:r>
            <a:r>
              <a:rPr lang="en-US" sz="2500" dirty="0"/>
              <a:t> ARW Aviation Package</a:t>
            </a:r>
          </a:p>
          <a:p>
            <a:r>
              <a:rPr lang="en-US" sz="2500" dirty="0"/>
              <a:t>Sep 15 – Feb 16	193</a:t>
            </a:r>
            <a:r>
              <a:rPr lang="en-US" sz="2500" baseline="30000" dirty="0"/>
              <a:t>rd</a:t>
            </a:r>
            <a:r>
              <a:rPr lang="en-US" sz="2500" dirty="0"/>
              <a:t> SOW Combat Support</a:t>
            </a:r>
          </a:p>
          <a:p>
            <a:r>
              <a:rPr lang="en-US" sz="2500" dirty="0"/>
              <a:t>Jan 16 – Jun 16	193</a:t>
            </a:r>
            <a:r>
              <a:rPr lang="en-US" sz="2500" baseline="30000" dirty="0"/>
              <a:t>rd</a:t>
            </a:r>
            <a:r>
              <a:rPr lang="en-US" sz="2500" dirty="0"/>
              <a:t> SOW Combat Support</a:t>
            </a:r>
          </a:p>
          <a:p>
            <a:r>
              <a:rPr lang="en-US" sz="2500" dirty="0"/>
              <a:t>Mar 16 – Jan 17	271</a:t>
            </a:r>
            <a:r>
              <a:rPr lang="en-US" sz="2500" baseline="30000" dirty="0"/>
              <a:t>st</a:t>
            </a:r>
            <a:r>
              <a:rPr lang="en-US" sz="2500" dirty="0"/>
              <a:t> CBCS Combat Support</a:t>
            </a:r>
          </a:p>
          <a:p>
            <a:r>
              <a:rPr lang="en-US" sz="2500" dirty="0"/>
              <a:t>Jun 16 – Oct 16	171</a:t>
            </a:r>
            <a:r>
              <a:rPr lang="en-US" sz="2500" baseline="30000" dirty="0"/>
              <a:t>st</a:t>
            </a:r>
            <a:r>
              <a:rPr lang="en-US" sz="2500" dirty="0"/>
              <a:t> ARW Aviation Package</a:t>
            </a:r>
          </a:p>
          <a:p>
            <a:r>
              <a:rPr lang="en-US" sz="2500" dirty="0"/>
              <a:t>Jun 16 – Jan 17	270</a:t>
            </a:r>
            <a:r>
              <a:rPr lang="en-US" sz="2500" baseline="30000" dirty="0"/>
              <a:t>th</a:t>
            </a:r>
            <a:r>
              <a:rPr lang="en-US" sz="2500" dirty="0"/>
              <a:t> EIS Combat Support</a:t>
            </a:r>
          </a:p>
          <a:p>
            <a:endParaRPr lang="en-US" sz="2500" dirty="0"/>
          </a:p>
          <a:p>
            <a:endParaRPr lang="en-US" sz="2500" dirty="0"/>
          </a:p>
          <a:p>
            <a:endParaRPr lang="en-US" sz="2500" dirty="0"/>
          </a:p>
          <a:p>
            <a:r>
              <a:rPr lang="en-US" sz="2500" dirty="0"/>
              <a:t>166 Currently Deployed</a:t>
            </a:r>
          </a:p>
          <a:p>
            <a:endParaRPr lang="en-US" sz="2500" dirty="0"/>
          </a:p>
          <a:p>
            <a:endParaRPr lang="en-US" sz="2500" dirty="0"/>
          </a:p>
          <a:p>
            <a:endParaRPr lang="en-US" sz="2500" dirty="0"/>
          </a:p>
        </p:txBody>
      </p:sp>
    </p:spTree>
    <p:extLst>
      <p:ext uri="{BB962C8B-B14F-4D97-AF65-F5344CB8AC3E}">
        <p14:creationId xmlns:p14="http://schemas.microsoft.com/office/powerpoint/2010/main" val="3562756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80060" y="6343228"/>
            <a:ext cx="8801100" cy="403013"/>
          </a:xfrm>
          <a:prstGeom prst="rect">
            <a:avLst/>
          </a:prstGeom>
          <a:noFill/>
          <a:ln w="9525">
            <a:noFill/>
            <a:miter lim="800000"/>
            <a:headEnd/>
            <a:tailEnd/>
          </a:ln>
        </p:spPr>
      </p:pic>
      <p:sp>
        <p:nvSpPr>
          <p:cNvPr id="15364"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15365"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15366"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15367"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15368"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PERSIAN GULF VETERANS BENEFIT PROGRAM</a:t>
              </a:r>
            </a:p>
          </p:txBody>
        </p:sp>
      </p:grpSp>
      <p:grpSp>
        <p:nvGrpSpPr>
          <p:cNvPr id="3" name="Group 14"/>
          <p:cNvGrpSpPr>
            <a:grpSpLocks/>
          </p:cNvGrpSpPr>
          <p:nvPr/>
        </p:nvGrpSpPr>
        <p:grpSpPr bwMode="auto">
          <a:xfrm>
            <a:off x="480060" y="6421120"/>
            <a:ext cx="8801100" cy="4064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0" name="Rectangle 19"/>
            <p:cNvSpPr/>
            <p:nvPr/>
          </p:nvSpPr>
          <p:spPr>
            <a:xfrm>
              <a:off x="485775" y="6019800"/>
              <a:ext cx="207620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p:txBody>
        </p:sp>
      </p:grpSp>
      <p:sp>
        <p:nvSpPr>
          <p:cNvPr id="21" name="Text Box 4"/>
          <p:cNvSpPr txBox="1">
            <a:spLocks noChangeArrowheads="1"/>
          </p:cNvSpPr>
          <p:nvPr/>
        </p:nvSpPr>
        <p:spPr bwMode="auto">
          <a:xfrm>
            <a:off x="1680210" y="1432562"/>
            <a:ext cx="6400800" cy="571214"/>
          </a:xfrm>
          <a:prstGeom prst="rect">
            <a:avLst/>
          </a:prstGeom>
          <a:noFill/>
          <a:ln w="9525">
            <a:noFill/>
            <a:miter lim="800000"/>
            <a:headEnd/>
            <a:tailEnd/>
          </a:ln>
        </p:spPr>
        <p:txBody>
          <a:bodyPr lIns="96642" tIns="48321" rIns="96642" bIns="48321">
            <a:spAutoFit/>
          </a:bodyPr>
          <a:lstStyle/>
          <a:p>
            <a:pPr>
              <a:lnSpc>
                <a:spcPct val="120000"/>
              </a:lnSpc>
              <a:tabLst>
                <a:tab pos="785302" algn="l"/>
              </a:tabLst>
              <a:defRPr/>
            </a:pPr>
            <a:endParaRPr lang="en-US" sz="2500" b="1" dirty="0">
              <a:solidFill>
                <a:srgbClr val="000000"/>
              </a:solidFill>
              <a:latin typeface="+mn-lt"/>
            </a:endParaRPr>
          </a:p>
        </p:txBody>
      </p:sp>
      <p:sp>
        <p:nvSpPr>
          <p:cNvPr id="15374" name="Rectangle 21"/>
          <p:cNvSpPr>
            <a:spLocks noChangeArrowheads="1"/>
          </p:cNvSpPr>
          <p:nvPr/>
        </p:nvSpPr>
        <p:spPr bwMode="auto">
          <a:xfrm>
            <a:off x="1920240" y="1706880"/>
            <a:ext cx="5440680" cy="4392578"/>
          </a:xfrm>
          <a:prstGeom prst="rect">
            <a:avLst/>
          </a:prstGeom>
          <a:noFill/>
          <a:ln w="9525">
            <a:noFill/>
            <a:miter lim="800000"/>
            <a:headEnd/>
            <a:tailEnd/>
          </a:ln>
        </p:spPr>
        <p:txBody>
          <a:bodyPr wrap="square" lIns="96653" tIns="48326" rIns="96653" bIns="48326">
            <a:spAutoFit/>
          </a:bodyPr>
          <a:lstStyle/>
          <a:p>
            <a:pPr>
              <a:lnSpc>
                <a:spcPct val="120000"/>
              </a:lnSpc>
              <a:tabLst>
                <a:tab pos="785302" algn="l"/>
              </a:tabLst>
            </a:pPr>
            <a:r>
              <a:rPr lang="en-US" sz="2100" b="1" dirty="0">
                <a:solidFill>
                  <a:srgbClr val="000000"/>
                </a:solidFill>
              </a:rPr>
              <a:t>Total Applications:  	11,781</a:t>
            </a:r>
          </a:p>
          <a:p>
            <a:pPr>
              <a:lnSpc>
                <a:spcPct val="120000"/>
              </a:lnSpc>
              <a:tabLst>
                <a:tab pos="785302" algn="l"/>
              </a:tabLst>
            </a:pPr>
            <a:endParaRPr lang="en-US" sz="2100" b="1" dirty="0">
              <a:solidFill>
                <a:srgbClr val="000000"/>
              </a:solidFill>
            </a:endParaRPr>
          </a:p>
          <a:p>
            <a:pPr>
              <a:lnSpc>
                <a:spcPct val="120000"/>
              </a:lnSpc>
              <a:tabLst>
                <a:tab pos="785302" algn="l"/>
              </a:tabLst>
            </a:pPr>
            <a:r>
              <a:rPr lang="en-US" sz="2100" b="1" dirty="0"/>
              <a:t>Payments Sent:  		9,149</a:t>
            </a:r>
            <a:endParaRPr lang="en-US" sz="2100" dirty="0"/>
          </a:p>
          <a:p>
            <a:pPr>
              <a:lnSpc>
                <a:spcPct val="120000"/>
              </a:lnSpc>
              <a:tabLst>
                <a:tab pos="785302" algn="l"/>
              </a:tabLst>
            </a:pPr>
            <a:endParaRPr lang="en-US" sz="2100" b="1" dirty="0">
              <a:solidFill>
                <a:srgbClr val="000000"/>
              </a:solidFill>
            </a:endParaRPr>
          </a:p>
          <a:p>
            <a:pPr>
              <a:lnSpc>
                <a:spcPct val="120000"/>
              </a:lnSpc>
              <a:tabLst>
                <a:tab pos="785302" algn="l"/>
              </a:tabLst>
            </a:pPr>
            <a:r>
              <a:rPr lang="en-US" sz="2100" b="1" dirty="0">
                <a:solidFill>
                  <a:srgbClr val="000000"/>
                </a:solidFill>
              </a:rPr>
              <a:t>Total Payments:  		</a:t>
            </a:r>
            <a:r>
              <a:rPr lang="en-US" sz="2100" b="1" dirty="0"/>
              <a:t>$3,883,287.50</a:t>
            </a:r>
            <a:endParaRPr lang="en-US" sz="2100" b="1" dirty="0">
              <a:solidFill>
                <a:srgbClr val="000000"/>
              </a:solidFill>
            </a:endParaRPr>
          </a:p>
          <a:p>
            <a:pPr>
              <a:lnSpc>
                <a:spcPct val="120000"/>
              </a:lnSpc>
              <a:tabLst>
                <a:tab pos="785302" algn="l"/>
              </a:tabLst>
            </a:pPr>
            <a:endParaRPr lang="en-US" sz="2100" b="1" dirty="0">
              <a:solidFill>
                <a:srgbClr val="000000"/>
              </a:solidFill>
            </a:endParaRPr>
          </a:p>
          <a:p>
            <a:pPr>
              <a:lnSpc>
                <a:spcPct val="120000"/>
              </a:lnSpc>
              <a:tabLst>
                <a:tab pos="785302" algn="l"/>
              </a:tabLst>
            </a:pPr>
            <a:r>
              <a:rPr lang="en-US" sz="2100" b="1" dirty="0">
                <a:solidFill>
                  <a:srgbClr val="000000"/>
                </a:solidFill>
              </a:rPr>
              <a:t>Average Payment:   	</a:t>
            </a:r>
            <a:r>
              <a:rPr lang="en-US" sz="2100" b="1" dirty="0"/>
              <a:t>$424.45</a:t>
            </a:r>
            <a:endParaRPr lang="en-US" sz="2100" b="1" dirty="0">
              <a:solidFill>
                <a:srgbClr val="000000"/>
              </a:solidFill>
            </a:endParaRPr>
          </a:p>
          <a:p>
            <a:pPr>
              <a:lnSpc>
                <a:spcPct val="120000"/>
              </a:lnSpc>
              <a:tabLst>
                <a:tab pos="785302" algn="l"/>
              </a:tabLst>
            </a:pPr>
            <a:endParaRPr lang="en-US" sz="2100" b="1" dirty="0">
              <a:solidFill>
                <a:srgbClr val="000000"/>
              </a:solidFill>
            </a:endParaRPr>
          </a:p>
          <a:p>
            <a:pPr>
              <a:lnSpc>
                <a:spcPct val="120000"/>
              </a:lnSpc>
              <a:tabLst>
                <a:tab pos="785302" algn="l"/>
              </a:tabLst>
            </a:pPr>
            <a:r>
              <a:rPr lang="en-US" sz="2100" b="1" dirty="0">
                <a:solidFill>
                  <a:srgbClr val="000000"/>
                </a:solidFill>
              </a:rPr>
              <a:t>Average Processing Time: 	 5.16 days</a:t>
            </a:r>
          </a:p>
          <a:p>
            <a:pPr>
              <a:lnSpc>
                <a:spcPct val="120000"/>
              </a:lnSpc>
              <a:tabLst>
                <a:tab pos="785302" algn="l"/>
              </a:tabLst>
            </a:pPr>
            <a:r>
              <a:rPr lang="en-US" b="1" dirty="0">
                <a:solidFill>
                  <a:srgbClr val="000000"/>
                </a:solidFill>
              </a:rPr>
              <a:t>					              </a:t>
            </a:r>
          </a:p>
        </p:txBody>
      </p:sp>
    </p:spTree>
    <p:extLst>
      <p:ext uri="{BB962C8B-B14F-4D97-AF65-F5344CB8AC3E}">
        <p14:creationId xmlns:p14="http://schemas.microsoft.com/office/powerpoint/2010/main" val="88645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80060" y="6343228"/>
            <a:ext cx="8801100" cy="403013"/>
          </a:xfrm>
          <a:prstGeom prst="rect">
            <a:avLst/>
          </a:prstGeom>
          <a:noFill/>
          <a:ln w="9525">
            <a:noFill/>
            <a:miter lim="800000"/>
            <a:headEnd/>
            <a:tailEnd/>
          </a:ln>
        </p:spPr>
      </p:pic>
      <p:sp>
        <p:nvSpPr>
          <p:cNvPr id="16388"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Technology</a:t>
            </a:r>
          </a:p>
        </p:txBody>
      </p:sp>
      <p:sp>
        <p:nvSpPr>
          <p:cNvPr id="16389"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People &gt; Processes </a:t>
            </a:r>
          </a:p>
        </p:txBody>
      </p:sp>
      <p:sp>
        <p:nvSpPr>
          <p:cNvPr id="16390"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16391"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16392" name="Rectangle 5"/>
          <p:cNvSpPr>
            <a:spLocks noGrp="1" noChangeArrowheads="1"/>
          </p:cNvSpPr>
          <p:nvPr>
            <p:ph type="ctrTitle"/>
          </p:nvPr>
        </p:nvSpPr>
        <p:spPr>
          <a:xfrm>
            <a:off x="480060" y="487680"/>
            <a:ext cx="6080760" cy="426720"/>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39840"/>
            <a:ext cx="1840230" cy="394547"/>
          </a:xfrm>
          <a:prstGeom prst="rect">
            <a:avLst/>
          </a:prstGeom>
          <a:noFill/>
          <a:ln w="9525">
            <a:noFill/>
            <a:miter lim="800000"/>
            <a:headEnd/>
            <a:tailEnd/>
          </a:ln>
        </p:spPr>
        <p:txBody>
          <a:bodyPr lIns="96653" tIns="48326" rIns="96653" bIns="48326"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schemeClr val="bg1">
                  <a:lumMod val="50000"/>
                </a:scheme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200"/>
              <a:ext cx="5791200" cy="400050"/>
            </a:xfrm>
            <a:prstGeom prst="rect">
              <a:avLst/>
            </a:prstGeom>
            <a:noFill/>
            <a:ln w="9525">
              <a:noFill/>
              <a:miter lim="800000"/>
              <a:headEnd/>
              <a:tailEnd/>
            </a:ln>
          </p:spPr>
          <p:txBody>
            <a:bodyPr anchor="ctr">
              <a:spAutoFit/>
            </a:bodyPr>
            <a:lstStyle/>
            <a:p>
              <a:pPr algn="ctr" eaLnBrk="0" hangingPunct="0">
                <a:defRPr/>
              </a:pPr>
              <a:r>
                <a:rPr lang="en-US" sz="2100" b="1" dirty="0">
                  <a:solidFill>
                    <a:schemeClr val="bg1"/>
                  </a:solidFill>
                  <a:latin typeface="+mj-lt"/>
                  <a:ea typeface="+mj-ea"/>
                  <a:cs typeface="+mj-cs"/>
                </a:rPr>
                <a:t>MILITARY FAMILY RELIEF ASSISTANCE PROGRAM</a:t>
              </a:r>
            </a:p>
          </p:txBody>
        </p:sp>
      </p:grpSp>
      <p:sp>
        <p:nvSpPr>
          <p:cNvPr id="16395" name="TextBox 12"/>
          <p:cNvSpPr txBox="1">
            <a:spLocks noChangeArrowheads="1"/>
          </p:cNvSpPr>
          <p:nvPr/>
        </p:nvSpPr>
        <p:spPr bwMode="auto">
          <a:xfrm>
            <a:off x="400050" y="4226560"/>
            <a:ext cx="2240280" cy="394547"/>
          </a:xfrm>
          <a:prstGeom prst="rect">
            <a:avLst/>
          </a:prstGeom>
          <a:noFill/>
          <a:ln w="9525">
            <a:noFill/>
            <a:miter lim="800000"/>
            <a:headEnd/>
            <a:tailEnd/>
          </a:ln>
        </p:spPr>
        <p:txBody>
          <a:bodyPr lIns="96653" tIns="48326" rIns="96653" bIns="48326">
            <a:spAutoFit/>
          </a:bodyPr>
          <a:lstStyle/>
          <a:p>
            <a:r>
              <a:rPr lang="en-US">
                <a:solidFill>
                  <a:schemeClr val="bg1"/>
                </a:solidFill>
              </a:rPr>
              <a:t>As of 15 Jan 14</a:t>
            </a:r>
          </a:p>
        </p:txBody>
      </p:sp>
      <p:grpSp>
        <p:nvGrpSpPr>
          <p:cNvPr id="3" name="Group 14"/>
          <p:cNvGrpSpPr>
            <a:grpSpLocks/>
          </p:cNvGrpSpPr>
          <p:nvPr/>
        </p:nvGrpSpPr>
        <p:grpSpPr bwMode="auto">
          <a:xfrm>
            <a:off x="480060" y="6421120"/>
            <a:ext cx="8801100" cy="4064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r>
                <a:rPr lang="en-US" sz="1300">
                  <a:solidFill>
                    <a:schemeClr val="bg1"/>
                  </a:solidFill>
                  <a:latin typeface="Verdana" pitchFamily="34" charset="0"/>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a:r>
                <a:rPr lang="en-US" sz="1300">
                  <a:solidFill>
                    <a:schemeClr val="bg1"/>
                  </a:solidFill>
                  <a:latin typeface="Verdana" pitchFamily="34" charset="0"/>
                </a:rPr>
                <a:t>  &gt; community &gt; commonwealth </a:t>
              </a:r>
            </a:p>
          </p:txBody>
        </p:sp>
        <p:sp>
          <p:nvSpPr>
            <p:cNvPr id="20" name="Rectangle 19"/>
            <p:cNvSpPr/>
            <p:nvPr/>
          </p:nvSpPr>
          <p:spPr>
            <a:xfrm>
              <a:off x="457200" y="6030913"/>
              <a:ext cx="2076209" cy="369332"/>
            </a:xfrm>
            <a:prstGeom prst="rect">
              <a:avLst/>
            </a:prstGeom>
          </p:spPr>
          <p:txBody>
            <a:bodyPr wrap="none">
              <a:spAutoFit/>
            </a:bodyPr>
            <a:lstStyle/>
            <a:p>
              <a:pPr>
                <a:defRPr/>
              </a:pPr>
              <a:r>
                <a:rPr lang="en-US" dirty="0">
                  <a:solidFill>
                    <a:schemeClr val="bg1"/>
                  </a:solidFill>
                  <a:latin typeface="Times New Roman" pitchFamily="18" charset="0"/>
                  <a:cs typeface="Times New Roman" pitchFamily="18" charset="0"/>
                </a:rPr>
                <a:t>As of </a:t>
              </a:r>
              <a:r>
                <a:rPr lang="en-US" dirty="0" smtClean="0">
                  <a:solidFill>
                    <a:schemeClr val="bg1"/>
                  </a:solidFill>
                  <a:latin typeface="Times New Roman" pitchFamily="18" charset="0"/>
                  <a:cs typeface="Times New Roman" pitchFamily="18" charset="0"/>
                </a:rPr>
                <a:t> 18 DEC 2015</a:t>
              </a:r>
              <a:endParaRPr lang="en-US" dirty="0">
                <a:solidFill>
                  <a:schemeClr val="bg1"/>
                </a:solidFill>
                <a:latin typeface="Times New Roman" pitchFamily="18" charset="0"/>
                <a:cs typeface="Times New Roman" pitchFamily="18" charset="0"/>
              </a:endParaRPr>
            </a:p>
          </p:txBody>
        </p:sp>
      </p:grpSp>
      <p:graphicFrame>
        <p:nvGraphicFramePr>
          <p:cNvPr id="22" name="Table 21"/>
          <p:cNvGraphicFramePr>
            <a:graphicFrameLocks noGrp="1"/>
          </p:cNvGraphicFramePr>
          <p:nvPr>
            <p:extLst>
              <p:ext uri="{D42A27DB-BD31-4B8C-83A1-F6EECF244321}">
                <p14:modId xmlns:p14="http://schemas.microsoft.com/office/powerpoint/2010/main" val="3190024302"/>
              </p:ext>
            </p:extLst>
          </p:nvPr>
        </p:nvGraphicFramePr>
        <p:xfrm>
          <a:off x="560070" y="1706881"/>
          <a:ext cx="8001000" cy="3547612"/>
        </p:xfrm>
        <a:graphic>
          <a:graphicData uri="http://schemas.openxmlformats.org/drawingml/2006/table">
            <a:tbl>
              <a:tblPr>
                <a:tableStyleId>{2D5ABB26-0587-4C30-8999-92F81FD0307C}</a:tableStyleId>
              </a:tblPr>
              <a:tblGrid>
                <a:gridCol w="6279744"/>
                <a:gridCol w="1721256"/>
              </a:tblGrid>
              <a:tr h="683508">
                <a:tc gridSpan="2">
                  <a:txBody>
                    <a:bodyPr/>
                    <a:lstStyle/>
                    <a:p>
                      <a:pPr algn="ctr" fontAlgn="b"/>
                      <a:r>
                        <a:rPr lang="en-US" sz="1500" b="1" i="0" u="none" strike="noStrike" dirty="0">
                          <a:latin typeface="Arial"/>
                        </a:rPr>
                        <a:t>OVERALL MFRAP CONTRIBUTIONS - FY 2005 THRU </a:t>
                      </a:r>
                      <a:r>
                        <a:rPr lang="en-US" sz="1500" b="1" i="0" u="none" strike="noStrike" dirty="0" smtClean="0">
                          <a:latin typeface="Arial"/>
                        </a:rPr>
                        <a:t>DEC</a:t>
                      </a:r>
                      <a:r>
                        <a:rPr lang="en-US" sz="1500" b="1" i="0" u="none" strike="noStrike" baseline="0" dirty="0" smtClean="0">
                          <a:latin typeface="Arial"/>
                        </a:rPr>
                        <a:t> 18, </a:t>
                      </a:r>
                      <a:r>
                        <a:rPr lang="en-US" sz="1500" b="1" i="0" u="none" strike="noStrike" dirty="0" smtClean="0">
                          <a:latin typeface="Arial"/>
                        </a:rPr>
                        <a:t>2015</a:t>
                      </a:r>
                      <a:endParaRPr lang="en-US" sz="1500" b="1" i="0" u="none" strike="noStrike" dirty="0">
                        <a:latin typeface="Arial"/>
                      </a:endParaRPr>
                    </a:p>
                  </a:txBody>
                  <a:tcPr marL="10001" marR="10001" marT="10160" marB="0" anchor="ctr"/>
                </a:tc>
                <a:tc hMerge="1">
                  <a:txBody>
                    <a:bodyPr/>
                    <a:lstStyle/>
                    <a:p>
                      <a:endParaRPr lang="en-US"/>
                    </a:p>
                  </a:txBody>
                  <a:tcPr/>
                </a:tc>
              </a:tr>
              <a:tr h="454412">
                <a:tc>
                  <a:txBody>
                    <a:bodyPr/>
                    <a:lstStyle/>
                    <a:p>
                      <a:pPr algn="ctr" fontAlgn="ctr"/>
                      <a:r>
                        <a:rPr lang="en-US" sz="1500" b="0" i="0" u="none" strike="noStrike" dirty="0" smtClean="0">
                          <a:latin typeface="Arial"/>
                        </a:rPr>
                        <a:t>TOTAL PRIVATE CONTRIBUTIONS </a:t>
                      </a:r>
                      <a:endParaRPr lang="en-US" sz="1500" b="0" i="0" u="none" strike="noStrike" dirty="0">
                        <a:latin typeface="Arial"/>
                      </a:endParaRPr>
                    </a:p>
                  </a:txBody>
                  <a:tcPr marL="10001" marR="10001" marT="10160" marB="0" anchor="b"/>
                </a:tc>
                <a:tc>
                  <a:txBody>
                    <a:bodyPr/>
                    <a:lstStyle/>
                    <a:p>
                      <a:pPr algn="ctr" fontAlgn="b"/>
                      <a:r>
                        <a:rPr lang="en-US" sz="1500" b="0" i="0" u="none" strike="noStrike" dirty="0">
                          <a:latin typeface="Arial"/>
                        </a:rPr>
                        <a:t> </a:t>
                      </a:r>
                      <a:r>
                        <a:rPr lang="en-US" sz="1500" b="0" i="0" u="none" strike="noStrike" dirty="0" smtClean="0">
                          <a:latin typeface="Arial"/>
                        </a:rPr>
                        <a:t>$      114,250.43 </a:t>
                      </a:r>
                      <a:endParaRPr lang="en-US" sz="1500" b="0" i="0" u="none" strike="noStrike" dirty="0">
                        <a:latin typeface="Arial"/>
                      </a:endParaRPr>
                    </a:p>
                  </a:txBody>
                  <a:tcPr marL="10001" marR="10001" marT="10160" marB="0" anchor="b"/>
                </a:tc>
              </a:tr>
              <a:tr h="5689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DEPT OF REVENUE - PIT DONATIONS </a:t>
                      </a:r>
                    </a:p>
                  </a:txBody>
                  <a:tcPr marL="10001" marR="10001" marT="10160" marB="0" anchor="b"/>
                </a:tc>
                <a:tc>
                  <a:txBody>
                    <a:bodyPr/>
                    <a:lstStyle/>
                    <a:p>
                      <a:pPr algn="ctr" fontAlgn="b"/>
                      <a:r>
                        <a:rPr lang="en-US" sz="1500" b="0" i="0" u="none" strike="noStrike" dirty="0">
                          <a:latin typeface="Arial"/>
                        </a:rPr>
                        <a:t> </a:t>
                      </a:r>
                      <a:r>
                        <a:rPr lang="en-US" sz="1500" b="0" i="0" u="none" strike="noStrike" dirty="0" smtClean="0">
                          <a:latin typeface="Arial"/>
                        </a:rPr>
                        <a:t>$    1,491,691.10</a:t>
                      </a:r>
                      <a:endParaRPr lang="en-US" sz="1500" b="0" i="0" u="none" strike="noStrike" dirty="0">
                        <a:latin typeface="Arial"/>
                      </a:endParaRPr>
                    </a:p>
                  </a:txBody>
                  <a:tcPr marL="10001" marR="10001" marT="10160" marB="0" anchor="b"/>
                </a:tc>
              </a:tr>
              <a:tr h="6959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TOTAL ALL CONTRIBUTIONS - PRIVATE &amp; PIT DONATIONS</a:t>
                      </a:r>
                    </a:p>
                  </a:txBody>
                  <a:tcPr marL="10001" marR="10001" marT="1016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latin typeface="Arial"/>
                        </a:rPr>
                        <a:t> </a:t>
                      </a:r>
                      <a:r>
                        <a:rPr lang="en-US" sz="1500" b="0" i="0" u="none" strike="noStrike" dirty="0" smtClean="0">
                          <a:latin typeface="Arial"/>
                        </a:rPr>
                        <a:t/>
                      </a:r>
                      <a:br>
                        <a:rPr lang="en-US" sz="1500" b="0" i="0" u="none" strike="noStrike" dirty="0" smtClean="0">
                          <a:latin typeface="Arial"/>
                        </a:rPr>
                      </a:br>
                      <a:r>
                        <a:rPr lang="en-US" sz="1500" b="0" i="0" u="none" strike="noStrike" baseline="0" dirty="0" smtClean="0">
                          <a:latin typeface="Arial"/>
                        </a:rPr>
                        <a:t>   </a:t>
                      </a:r>
                      <a:r>
                        <a:rPr lang="en-US" sz="1500" b="0" i="0" u="none" strike="noStrike" dirty="0" smtClean="0">
                          <a:latin typeface="Arial"/>
                        </a:rPr>
                        <a:t>$    1,605,941.53</a:t>
                      </a:r>
                    </a:p>
                    <a:p>
                      <a:pPr algn="ctr" fontAlgn="b"/>
                      <a:r>
                        <a:rPr lang="en-US" sz="1500" b="0" i="0" u="none" strike="noStrike" dirty="0" smtClean="0">
                          <a:latin typeface="Arial"/>
                        </a:rPr>
                        <a:t>  </a:t>
                      </a:r>
                      <a:endParaRPr lang="en-US" sz="1500" b="0" i="0" u="none" strike="noStrike" dirty="0">
                        <a:latin typeface="Arial"/>
                      </a:endParaRPr>
                    </a:p>
                  </a:txBody>
                  <a:tcPr marL="10001" marR="10001" marT="10160" marB="0" anchor="b"/>
                </a:tc>
              </a:tr>
              <a:tr h="461264">
                <a:tc>
                  <a:txBody>
                    <a:bodyPr/>
                    <a:lstStyle/>
                    <a:p>
                      <a:pPr algn="ctr" fontAlgn="ctr"/>
                      <a:r>
                        <a:rPr lang="en-US" sz="1500" b="0" i="0" u="none" strike="noStrike" dirty="0">
                          <a:latin typeface="Arial"/>
                        </a:rPr>
                        <a:t>APPROVED GRANT APPLICATION PAYMENTS </a:t>
                      </a:r>
                    </a:p>
                  </a:txBody>
                  <a:tcPr marL="10001" marR="10001" marT="10160" marB="0" anchor="b"/>
                </a:tc>
                <a:tc>
                  <a:txBody>
                    <a:bodyPr/>
                    <a:lstStyle/>
                    <a:p>
                      <a:pPr algn="ctr" fontAlgn="b"/>
                      <a:r>
                        <a:rPr lang="en-US" sz="1500" b="0" i="0" u="none" strike="noStrike" dirty="0">
                          <a:latin typeface="Arial"/>
                        </a:rPr>
                        <a:t> $      </a:t>
                      </a:r>
                      <a:r>
                        <a:rPr lang="en-US" sz="1500" b="0" i="0" u="none" strike="noStrike" dirty="0" smtClean="0">
                          <a:latin typeface="Arial"/>
                        </a:rPr>
                        <a:t> 708,599.86</a:t>
                      </a:r>
                      <a:endParaRPr lang="en-US" sz="1500" b="0" i="0" u="none" strike="noStrike" dirty="0">
                        <a:latin typeface="Arial"/>
                      </a:endParaRPr>
                    </a:p>
                  </a:txBody>
                  <a:tcPr marL="10001" marR="10001" marT="10160" marB="0" anchor="b"/>
                </a:tc>
              </a:tr>
              <a:tr h="683508">
                <a:tc>
                  <a:txBody>
                    <a:bodyPr/>
                    <a:lstStyle/>
                    <a:p>
                      <a:pPr algn="ctr" fontAlgn="ctr"/>
                      <a:r>
                        <a:rPr lang="en-US" sz="1500" b="1" i="0" u="none" strike="noStrike" dirty="0">
                          <a:latin typeface="Arial"/>
                        </a:rPr>
                        <a:t>ACCOUNT BALANCE </a:t>
                      </a:r>
                    </a:p>
                  </a:txBody>
                  <a:tcPr marL="10001" marR="10001" marT="10160" marB="0" anchor="b"/>
                </a:tc>
                <a:tc>
                  <a:txBody>
                    <a:bodyPr/>
                    <a:lstStyle/>
                    <a:p>
                      <a:pPr algn="ctr" fontAlgn="b"/>
                      <a:r>
                        <a:rPr lang="en-US" sz="1500" b="1" i="0" u="none" strike="noStrike" dirty="0">
                          <a:latin typeface="Arial"/>
                        </a:rPr>
                        <a:t> $   </a:t>
                      </a:r>
                      <a:r>
                        <a:rPr lang="en-US" sz="1500" b="1" i="0" u="none" strike="noStrike" baseline="0" dirty="0" smtClean="0">
                          <a:latin typeface="Arial"/>
                        </a:rPr>
                        <a:t>    897,341.67</a:t>
                      </a:r>
                      <a:endParaRPr lang="en-US" sz="1500" b="1" i="0" u="none" strike="noStrike" dirty="0">
                        <a:latin typeface="Arial"/>
                      </a:endParaRPr>
                    </a:p>
                  </a:txBody>
                  <a:tcPr marL="10001" marR="10001" marT="10160" marB="0" anchor="b"/>
                </a:tc>
              </a:tr>
            </a:tbl>
          </a:graphicData>
        </a:graphic>
      </p:graphicFrame>
    </p:spTree>
    <p:extLst>
      <p:ext uri="{BB962C8B-B14F-4D97-AF65-F5344CB8AC3E}">
        <p14:creationId xmlns:p14="http://schemas.microsoft.com/office/powerpoint/2010/main" val="114274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80060" y="6343228"/>
            <a:ext cx="8801100" cy="403013"/>
          </a:xfrm>
          <a:prstGeom prst="rect">
            <a:avLst/>
          </a:prstGeom>
          <a:noFill/>
          <a:ln w="9525">
            <a:noFill/>
            <a:miter lim="800000"/>
            <a:headEnd/>
            <a:tailEnd/>
          </a:ln>
        </p:spPr>
      </p:pic>
      <p:sp>
        <p:nvSpPr>
          <p:cNvPr id="2052"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country</a:t>
            </a:r>
          </a:p>
        </p:txBody>
      </p:sp>
      <p:sp>
        <p:nvSpPr>
          <p:cNvPr id="2053"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community &gt; commonwealth </a:t>
            </a:r>
          </a:p>
        </p:txBody>
      </p:sp>
      <p:sp>
        <p:nvSpPr>
          <p:cNvPr id="2054"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2055"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2056" name="Rectangle 5"/>
          <p:cNvSpPr>
            <a:spLocks noGrp="1" noChangeArrowheads="1"/>
          </p:cNvSpPr>
          <p:nvPr>
            <p:ph type="ctrTitle"/>
          </p:nvPr>
        </p:nvSpPr>
        <p:spPr>
          <a:xfrm>
            <a:off x="480060" y="487680"/>
            <a:ext cx="6080760" cy="458894"/>
          </a:xfrm>
          <a:noFill/>
        </p:spPr>
        <p:txBody>
          <a:bodyPr>
            <a:spAutoFit/>
          </a:bodyPr>
          <a:lstStyle/>
          <a:p>
            <a:r>
              <a:rPr lang="en-US" sz="2300" b="1" dirty="0">
                <a:solidFill>
                  <a:schemeClr val="bg1"/>
                </a:solidFill>
              </a:rPr>
              <a:t>ODAGVA / ACT 66 SUMMARY</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653" tIns="48326" rIns="96653" bIns="48326">
            <a:spAutoFit/>
          </a:bodyPr>
          <a:lstStyle/>
          <a:p>
            <a:pPr>
              <a:defRPr/>
            </a:pPr>
            <a:r>
              <a:rPr lang="en-US" b="1" dirty="0">
                <a:solidFill>
                  <a:schemeClr val="bg1"/>
                </a:solidFill>
                <a:latin typeface="+mn-lt"/>
              </a:rPr>
              <a:t>As of </a:t>
            </a:r>
            <a:r>
              <a:rPr lang="en-US" b="1" dirty="0" smtClean="0">
                <a:solidFill>
                  <a:schemeClr val="bg1"/>
                </a:solidFill>
                <a:latin typeface="+mn-lt"/>
              </a:rPr>
              <a:t>31 December 15</a:t>
            </a:r>
            <a:endParaRPr lang="en-US" b="1" dirty="0">
              <a:solidFill>
                <a:schemeClr val="bg1"/>
              </a:solidFill>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086624433"/>
              </p:ext>
            </p:extLst>
          </p:nvPr>
        </p:nvGraphicFramePr>
        <p:xfrm>
          <a:off x="1920240" y="178816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15</a:t>
                      </a:r>
                      <a:r>
                        <a:rPr lang="en-US" sz="1300" b="1" i="0" u="none" strike="noStrike" baseline="0" dirty="0" smtClean="0">
                          <a:solidFill>
                            <a:srgbClr val="000000"/>
                          </a:solidFill>
                          <a:latin typeface="Tahoma" pitchFamily="34" charset="0"/>
                          <a:ea typeface="Tahoma" pitchFamily="34" charset="0"/>
                          <a:cs typeface="Tahoma" pitchFamily="34" charset="0"/>
                        </a:rPr>
                        <a:t> - 16</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chemeClr val="tx1"/>
                          </a:solidFill>
                          <a:latin typeface="Tahoma" pitchFamily="34" charset="0"/>
                          <a:ea typeface="Tahoma" pitchFamily="34" charset="0"/>
                          <a:cs typeface="Tahoma" pitchFamily="34" charset="0"/>
                        </a:rPr>
                        <a:t>9961</a:t>
                      </a:r>
                      <a:endParaRPr lang="en-US" sz="1300" b="1" i="0" u="none" strike="noStrike" dirty="0">
                        <a:solidFill>
                          <a:schemeClr val="tx1"/>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a:t>
                      </a:r>
                      <a:r>
                        <a:rPr lang="en-US" sz="1300" b="1" i="0" u="none" strike="noStrike" dirty="0" smtClean="0">
                          <a:solidFill>
                            <a:schemeClr val="tx1"/>
                          </a:solidFill>
                          <a:latin typeface="Tahoma" pitchFamily="34" charset="0"/>
                          <a:ea typeface="Tahoma" pitchFamily="34" charset="0"/>
                          <a:cs typeface="Tahoma" pitchFamily="34" charset="0"/>
                        </a:rPr>
                        <a:t>75,035,858</a:t>
                      </a:r>
                      <a:r>
                        <a:rPr lang="en-US" sz="1300" b="1" i="0" u="none" strike="noStrike" dirty="0" smtClean="0">
                          <a:solidFill>
                            <a:srgbClr val="000000"/>
                          </a:solidFill>
                          <a:latin typeface="Tahoma" pitchFamily="34" charset="0"/>
                          <a:ea typeface="Tahoma" pitchFamily="34" charset="0"/>
                          <a:cs typeface="Tahoma" pitchFamily="34" charset="0"/>
                        </a:rPr>
                        <a:t>.00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28818565"/>
              </p:ext>
            </p:extLst>
          </p:nvPr>
        </p:nvGraphicFramePr>
        <p:xfrm>
          <a:off x="1880235" y="398272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14</a:t>
                      </a:r>
                      <a:r>
                        <a:rPr lang="en-US" sz="1300" b="1" i="0" u="none" strike="noStrike" baseline="0" dirty="0" smtClean="0">
                          <a:solidFill>
                            <a:srgbClr val="000000"/>
                          </a:solidFill>
                          <a:latin typeface="Tahoma" pitchFamily="34" charset="0"/>
                          <a:ea typeface="Tahoma" pitchFamily="34" charset="0"/>
                          <a:cs typeface="Tahoma" pitchFamily="34" charset="0"/>
                        </a:rPr>
                        <a:t> - 15</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22,473</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$219,260,065.00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21939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80060" y="6343228"/>
            <a:ext cx="8801100" cy="403013"/>
          </a:xfrm>
          <a:prstGeom prst="rect">
            <a:avLst/>
          </a:prstGeom>
          <a:noFill/>
          <a:ln w="9525">
            <a:noFill/>
            <a:miter lim="800000"/>
            <a:headEnd/>
            <a:tailEnd/>
          </a:ln>
        </p:spPr>
      </p:pic>
      <p:sp>
        <p:nvSpPr>
          <p:cNvPr id="307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53" tIns="48326" rIns="96653" bIns="48326" anchor="ctr"/>
          <a:lstStyle/>
          <a:p>
            <a:r>
              <a:rPr lang="en-US" sz="1300">
                <a:solidFill>
                  <a:schemeClr val="bg1"/>
                </a:solidFill>
                <a:latin typeface="Verdana" pitchFamily="34" charset="0"/>
              </a:rPr>
              <a:t>&gt; country</a:t>
            </a:r>
          </a:p>
        </p:txBody>
      </p:sp>
      <p:sp>
        <p:nvSpPr>
          <p:cNvPr id="3077"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653" tIns="48326" rIns="96653" bIns="48326" anchor="ctr"/>
          <a:lstStyle/>
          <a:p>
            <a:pPr algn="r"/>
            <a:r>
              <a:rPr lang="en-US" sz="1300">
                <a:solidFill>
                  <a:schemeClr val="bg1"/>
                </a:solidFill>
                <a:latin typeface="Verdana" pitchFamily="34" charset="0"/>
              </a:rPr>
              <a:t>  &gt; community &gt; commonwealth </a:t>
            </a:r>
          </a:p>
        </p:txBody>
      </p:sp>
      <p:sp>
        <p:nvSpPr>
          <p:cNvPr id="3078" name="Rectangle 2"/>
          <p:cNvSpPr>
            <a:spLocks noChangeArrowheads="1"/>
          </p:cNvSpPr>
          <p:nvPr/>
        </p:nvSpPr>
        <p:spPr bwMode="auto">
          <a:xfrm>
            <a:off x="400050" y="2311402"/>
            <a:ext cx="8721090" cy="590973"/>
          </a:xfrm>
          <a:prstGeom prst="rect">
            <a:avLst/>
          </a:prstGeom>
          <a:noFill/>
          <a:ln w="9525">
            <a:noFill/>
            <a:miter lim="800000"/>
            <a:headEnd/>
            <a:tailEnd/>
          </a:ln>
        </p:spPr>
        <p:txBody>
          <a:bodyPr lIns="96653" tIns="48326" rIns="96653" bIns="48326">
            <a:spAutoFit/>
          </a:bodyPr>
          <a:lstStyle/>
          <a:p>
            <a:pPr algn="ctr"/>
            <a:endParaRPr lang="en-US" sz="3200" b="1"/>
          </a:p>
        </p:txBody>
      </p:sp>
      <p:sp>
        <p:nvSpPr>
          <p:cNvPr id="3079" name="Rectangle 7"/>
          <p:cNvSpPr>
            <a:spLocks noChangeArrowheads="1"/>
          </p:cNvSpPr>
          <p:nvPr/>
        </p:nvSpPr>
        <p:spPr bwMode="auto">
          <a:xfrm>
            <a:off x="3027046" y="3461175"/>
            <a:ext cx="195025" cy="392853"/>
          </a:xfrm>
          <a:prstGeom prst="rect">
            <a:avLst/>
          </a:prstGeom>
          <a:noFill/>
          <a:ln w="9525">
            <a:noFill/>
            <a:miter lim="800000"/>
            <a:headEnd/>
            <a:tailEnd/>
          </a:ln>
        </p:spPr>
        <p:txBody>
          <a:bodyPr wrap="none" lIns="96653" tIns="48326" rIns="96653" bIns="48326">
            <a:spAutoFit/>
          </a:bodyPr>
          <a:lstStyle/>
          <a:p>
            <a:endParaRPr lang="en-US"/>
          </a:p>
        </p:txBody>
      </p:sp>
      <p:sp>
        <p:nvSpPr>
          <p:cNvPr id="3080" name="Rectangle 5"/>
          <p:cNvSpPr>
            <a:spLocks noGrp="1" noChangeArrowheads="1"/>
          </p:cNvSpPr>
          <p:nvPr>
            <p:ph type="ctrTitle"/>
          </p:nvPr>
        </p:nvSpPr>
        <p:spPr>
          <a:xfrm>
            <a:off x="480060" y="487680"/>
            <a:ext cx="6080760" cy="458894"/>
          </a:xfrm>
        </p:spPr>
        <p:txBody>
          <a:bodyPr>
            <a:spAutoFit/>
          </a:bodyPr>
          <a:lstStyle/>
          <a:p>
            <a:r>
              <a:rPr lang="en-US" sz="2300" b="1">
                <a:solidFill>
                  <a:schemeClr val="bg1"/>
                </a:solidFill>
              </a:rPr>
              <a:t>OUTREACH ENGAGEMENTS</a:t>
            </a:r>
          </a:p>
        </p:txBody>
      </p:sp>
      <p:sp>
        <p:nvSpPr>
          <p:cNvPr id="13332" name="TextBox 13"/>
          <p:cNvSpPr txBox="1">
            <a:spLocks noChangeArrowheads="1"/>
          </p:cNvSpPr>
          <p:nvPr/>
        </p:nvSpPr>
        <p:spPr bwMode="auto">
          <a:xfrm>
            <a:off x="480060" y="6339840"/>
            <a:ext cx="3040380" cy="394547"/>
          </a:xfrm>
          <a:prstGeom prst="rect">
            <a:avLst/>
          </a:prstGeom>
          <a:noFill/>
          <a:ln w="9525">
            <a:noFill/>
            <a:miter lim="800000"/>
            <a:headEnd/>
            <a:tailEnd/>
          </a:ln>
        </p:spPr>
        <p:txBody>
          <a:bodyPr lIns="96653" tIns="48326" rIns="96653" bIns="48326">
            <a:spAutoFit/>
          </a:bodyPr>
          <a:lstStyle/>
          <a:p>
            <a:pPr>
              <a:defRPr/>
            </a:pPr>
            <a:r>
              <a:rPr lang="en-US" b="1" dirty="0">
                <a:solidFill>
                  <a:schemeClr val="bg1"/>
                </a:solidFill>
                <a:latin typeface="+mn-lt"/>
              </a:rPr>
              <a:t>As </a:t>
            </a:r>
            <a:r>
              <a:rPr lang="en-US" b="1" dirty="0" smtClean="0">
                <a:solidFill>
                  <a:schemeClr val="bg1"/>
                </a:solidFill>
                <a:latin typeface="+mn-lt"/>
              </a:rPr>
              <a:t>of 31 December 15</a:t>
            </a:r>
            <a:endParaRPr lang="en-US" b="1" dirty="0">
              <a:solidFill>
                <a:schemeClr val="bg1"/>
              </a:solidFill>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1886462028"/>
              </p:ext>
            </p:extLst>
          </p:nvPr>
        </p:nvGraphicFramePr>
        <p:xfrm>
          <a:off x="480061" y="1137922"/>
          <a:ext cx="8225554" cy="5109684"/>
        </p:xfrm>
        <a:graphic>
          <a:graphicData uri="http://schemas.openxmlformats.org/drawingml/2006/table">
            <a:tbl>
              <a:tblPr/>
              <a:tblGrid>
                <a:gridCol w="3374777"/>
                <a:gridCol w="941798"/>
                <a:gridCol w="941799"/>
                <a:gridCol w="863315"/>
                <a:gridCol w="863316"/>
                <a:gridCol w="1240549"/>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46684">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34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27</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61</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21</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47</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968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683</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smtClean="0">
                          <a:solidFill>
                            <a:srgbClr val="000000"/>
                          </a:solidFill>
                          <a:latin typeface="+mn-lt"/>
                          <a:ea typeface="Tahoma" pitchFamily="34" charset="0"/>
                          <a:cs typeface="Tahoma" pitchFamily="34" charset="0"/>
                        </a:rPr>
                        <a:t>1,651</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2825">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258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294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552</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12</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26</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8159">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N</a:t>
                      </a:r>
                      <a:r>
                        <a:rPr lang="en-US" sz="15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 Upcoming Events – January</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a:t>
                      </a:r>
                      <a:r>
                        <a:rPr lang="en-US" sz="1500" b="1" i="0" u="none" strike="noStrike" baseline="0" dirty="0" smtClean="0">
                          <a:solidFill>
                            <a:srgbClr val="000000"/>
                          </a:solidFill>
                          <a:latin typeface="+mn-lt"/>
                          <a:ea typeface="Tahoma" pitchFamily="34" charset="0"/>
                          <a:cs typeface="Tahoma" pitchFamily="34" charset="0"/>
                        </a:rPr>
                        <a:t>Legislative Events</a:t>
                      </a:r>
                      <a:r>
                        <a:rPr lang="en-US" sz="1500" b="0" i="0" u="none" strike="noStrike" baseline="0" dirty="0" smtClean="0">
                          <a:solidFill>
                            <a:srgbClr val="000000"/>
                          </a:solidFill>
                          <a:latin typeface="+mn-lt"/>
                          <a:ea typeface="Tahoma" pitchFamily="34" charset="0"/>
                          <a:cs typeface="Tahoma" pitchFamily="34" charset="0"/>
                        </a:rPr>
                        <a:t>  –  None        </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Events</a:t>
                      </a:r>
                      <a:r>
                        <a:rPr lang="en-US" sz="1500" b="0" i="0" u="none" strike="noStrike" baseline="0" dirty="0" smtClean="0">
                          <a:solidFill>
                            <a:srgbClr val="000000"/>
                          </a:solidFill>
                          <a:latin typeface="+mn-lt"/>
                          <a:ea typeface="Tahoma" pitchFamily="34" charset="0"/>
                          <a:cs typeface="Tahoma" pitchFamily="34" charset="0"/>
                        </a:rPr>
                        <a:t> –  Monthly Outreach at Cabela’s – Monthly Outreach at Gander Mountain – Veteran’s Day at the Farm Show – Brookhaven Outreach to Veterans</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Legislators Attending Events</a:t>
                      </a:r>
                      <a:r>
                        <a:rPr lang="en-US" sz="1500" b="0" i="0" u="none" strike="noStrike" baseline="0" dirty="0" smtClean="0">
                          <a:solidFill>
                            <a:srgbClr val="000000"/>
                          </a:solidFill>
                          <a:latin typeface="+mn-lt"/>
                          <a:ea typeface="Tahoma" pitchFamily="34" charset="0"/>
                          <a:cs typeface="Tahoma" pitchFamily="34" charset="0"/>
                        </a:rPr>
                        <a:t> – None</a:t>
                      </a: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295654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8"/>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8"/>
            <a:ext cx="8721090" cy="590973"/>
          </a:xfrm>
          <a:prstGeom prst="rect">
            <a:avLst/>
          </a:prstGeom>
          <a:noFill/>
          <a:ln w="9525">
            <a:noFill/>
            <a:miter lim="800000"/>
            <a:headEnd/>
            <a:tailEnd/>
          </a:ln>
        </p:spPr>
        <p:txBody>
          <a:bodyPr lIns="96600" tIns="48300" rIns="96600" bIns="48300">
            <a:spAutoFit/>
          </a:bodyPr>
          <a:lstStyle/>
          <a:p>
            <a:pPr algn="ctr"/>
            <a:endParaRPr lang="en-US" sz="3200" b="1" dirty="0"/>
          </a:p>
        </p:txBody>
      </p:sp>
      <p:sp>
        <p:nvSpPr>
          <p:cNvPr id="13316" name="Rectangle 7"/>
          <p:cNvSpPr>
            <a:spLocks noChangeArrowheads="1"/>
          </p:cNvSpPr>
          <p:nvPr/>
        </p:nvSpPr>
        <p:spPr bwMode="auto">
          <a:xfrm>
            <a:off x="3027046" y="3461181"/>
            <a:ext cx="195025" cy="392853"/>
          </a:xfrm>
          <a:prstGeom prst="rect">
            <a:avLst/>
          </a:prstGeom>
          <a:noFill/>
          <a:ln w="9525">
            <a:noFill/>
            <a:miter lim="800000"/>
            <a:headEnd/>
            <a:tailEnd/>
          </a:ln>
        </p:spPr>
        <p:txBody>
          <a:bodyPr wrap="none" lIns="96600" tIns="48300" rIns="96600" bIns="48300">
            <a:spAutoFit/>
          </a:bodyPr>
          <a:lstStyle/>
          <a:p>
            <a:endParaRPr lang="en-US" dirty="0"/>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0" tIns="48300" rIns="96600" bIns="48300" anchor="ctr">
            <a:spAutoFit/>
          </a:bodyPr>
          <a:lstStyle/>
          <a:p>
            <a:pPr eaLnBrk="0" hangingPunct="0">
              <a:spcBef>
                <a:spcPct val="50000"/>
              </a:spcBef>
              <a:defRPr/>
            </a:pPr>
            <a:r>
              <a:rPr lang="en-US" sz="1700" dirty="0">
                <a:solidFill>
                  <a:srgbClr val="000000"/>
                </a:solidFill>
              </a:rPr>
              <a:t>  </a:t>
            </a:r>
            <a:r>
              <a:rPr lang="en-US" sz="1700" dirty="0">
                <a:solidFill>
                  <a:schemeClr val="bg1"/>
                </a:solidFill>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00" tIns="48300" rIns="96600" bIns="48300">
            <a:spAutoFit/>
          </a:bodyPr>
          <a:lstStyle/>
          <a:p>
            <a:pPr algn="ctr" eaLnBrk="0" hangingPunct="0">
              <a:defRPr/>
            </a:pPr>
            <a:r>
              <a:rPr lang="en-US" sz="2100" b="1" dirty="0">
                <a:solidFill>
                  <a:schemeClr val="bg1"/>
                </a:solidFill>
                <a:latin typeface="+mj-lt"/>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720840" y="487680"/>
            <a:ext cx="2320290" cy="650240"/>
          </a:xfrm>
          <a:prstGeom prst="rect">
            <a:avLst/>
          </a:prstGeom>
          <a:noFill/>
          <a:ln w="9525">
            <a:noFill/>
            <a:miter lim="800000"/>
            <a:headEnd/>
            <a:tailEnd/>
          </a:ln>
        </p:spPr>
      </p:pic>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0" tIns="48300" rIns="96600" bIns="48300" anchor="ctr"/>
          <a:lstStyle/>
          <a:p>
            <a:r>
              <a:rPr lang="en-US" sz="1300" dirty="0">
                <a:solidFill>
                  <a:schemeClr val="bg1"/>
                </a:solidFill>
                <a:latin typeface="Verdana" pitchFamily="34" charset="0"/>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0" tIns="48300" rIns="96600" bIns="48300" anchor="ctr"/>
          <a:lstStyle/>
          <a:p>
            <a:pPr algn="r"/>
            <a:r>
              <a:rPr lang="en-US" sz="1300" dirty="0">
                <a:solidFill>
                  <a:schemeClr val="bg1"/>
                </a:solidFill>
                <a:latin typeface="Verdana" pitchFamily="34" charset="0"/>
              </a:rPr>
              <a:t>  &gt; community &gt; commonwealth   </a:t>
            </a:r>
          </a:p>
        </p:txBody>
      </p:sp>
      <p:graphicFrame>
        <p:nvGraphicFramePr>
          <p:cNvPr id="19" name="Table 18"/>
          <p:cNvGraphicFramePr>
            <a:graphicFrameLocks noGrp="1"/>
          </p:cNvGraphicFramePr>
          <p:nvPr>
            <p:extLst>
              <p:ext uri="{D42A27DB-BD31-4B8C-83A1-F6EECF244321}">
                <p14:modId xmlns:p14="http://schemas.microsoft.com/office/powerpoint/2010/main" val="1119047489"/>
              </p:ext>
            </p:extLst>
          </p:nvPr>
        </p:nvGraphicFramePr>
        <p:xfrm>
          <a:off x="480060" y="1300480"/>
          <a:ext cx="8721088" cy="3629625"/>
        </p:xfrm>
        <a:graphic>
          <a:graphicData uri="http://schemas.openxmlformats.org/drawingml/2006/table">
            <a:tbl>
              <a:tblPr firstRow="1" bandRow="1">
                <a:tableStyleId>{5C22544A-7EE6-4342-B048-85BDC9FD1C3A}</a:tableStyleId>
              </a:tblPr>
              <a:tblGrid>
                <a:gridCol w="2720340"/>
                <a:gridCol w="2080260"/>
                <a:gridCol w="1784711"/>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15-16</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$302,346</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$748,531</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$3,179,566</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$480*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$1,650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$34,185</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PA Monuments License Plate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$575*</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$2,507</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$12,190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$625</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$1,805</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$7,515</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$932,860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$103,643</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$285,317</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$937,047</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$388,000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80060" y="5581632"/>
            <a:ext cx="8881110" cy="943947"/>
          </a:xfrm>
          <a:prstGeom prst="rect">
            <a:avLst/>
          </a:prstGeom>
          <a:noFill/>
        </p:spPr>
        <p:txBody>
          <a:bodyPr wrap="square" lIns="96600" tIns="48300" rIns="96600" bIns="48300">
            <a:spAutoFit/>
          </a:bodyPr>
          <a:lstStyle/>
          <a:p>
            <a:pPr>
              <a:buFont typeface="Arial" charset="0"/>
              <a:buChar char="•"/>
              <a:defRPr/>
            </a:pPr>
            <a:r>
              <a:rPr lang="en-US" sz="1100" dirty="0">
                <a:latin typeface="Times New Roman" pitchFamily="18" charset="0"/>
                <a:cs typeface="Times New Roman" pitchFamily="18" charset="0"/>
              </a:rPr>
              <a:t>Total number of HOV License plates sold since last meeting  = 45  (Total since inception = 2,297)</a:t>
            </a:r>
          </a:p>
          <a:p>
            <a:pPr>
              <a:defRPr/>
            </a:pPr>
            <a:r>
              <a:rPr lang="en-US" sz="1100" dirty="0">
                <a:latin typeface="Times New Roman" pitchFamily="18" charset="0"/>
                <a:cs typeface="Times New Roman" pitchFamily="18" charset="0"/>
              </a:rPr>
              <a:t>*Total number of PA Monuments License plates sold since last meeting = 45 (Total since inception =552)</a:t>
            </a:r>
          </a:p>
          <a:p>
            <a:pPr>
              <a:defRPr/>
            </a:pPr>
            <a:r>
              <a:rPr lang="en-US" sz="1100" b="1" dirty="0">
                <a:latin typeface="Times New Roman" pitchFamily="18" charset="0"/>
                <a:cs typeface="Times New Roman" pitchFamily="18" charset="0"/>
              </a:rPr>
              <a:t>**</a:t>
            </a:r>
            <a:r>
              <a:rPr lang="en-US" sz="1100" dirty="0">
                <a:latin typeface="Times New Roman" pitchFamily="18" charset="0"/>
                <a:cs typeface="Times New Roman" pitchFamily="18" charset="0"/>
              </a:rPr>
              <a:t>Awards and distribution of funds are contingent upon the completion of a fully executed grant agreements</a:t>
            </a:r>
            <a:endParaRPr lang="en-US" sz="1100" b="1" dirty="0">
              <a:latin typeface="Times New Roman" pitchFamily="18" charset="0"/>
              <a:cs typeface="Times New Roman" pitchFamily="18" charset="0"/>
            </a:endParaRPr>
          </a:p>
          <a:p>
            <a:r>
              <a:rPr lang="en-US" sz="1100" b="1" dirty="0">
                <a:latin typeface="Times New Roman" pitchFamily="18" charset="0"/>
                <a:cs typeface="Times New Roman" pitchFamily="18" charset="0"/>
              </a:rPr>
              <a:t>***   </a:t>
            </a:r>
            <a:r>
              <a:rPr lang="en-US" sz="1100" dirty="0">
                <a:latin typeface="Times New Roman" pitchFamily="18" charset="0"/>
                <a:cs typeface="Times New Roman" pitchFamily="18" charset="0"/>
              </a:rPr>
              <a:t>PENNDOT PAYMENT/INVOICING – DMVA has Agreed to pay $194,000/FY over four years.   Current Balance is $488,000. DOT will issue invoices at the beginning of April for Annual Payments.</a:t>
            </a:r>
            <a:r>
              <a:rPr lang="en-US" sz="1100" b="1" i="1" dirty="0">
                <a:latin typeface="Times New Roman" pitchFamily="18" charset="0"/>
                <a:cs typeface="Times New Roman" pitchFamily="18" charset="0"/>
              </a:rPr>
              <a:t> </a:t>
            </a:r>
            <a:r>
              <a:rPr lang="en-US" sz="1100" i="1" dirty="0">
                <a:latin typeface="Times New Roman" pitchFamily="18" charset="0"/>
                <a:cs typeface="Times New Roman" pitchFamily="18" charset="0"/>
              </a:rPr>
              <a:t> (Total Cost was 966,000.00)</a:t>
            </a:r>
            <a:endParaRPr lang="en-US" sz="1100" dirty="0">
              <a:latin typeface="Times New Roman" pitchFamily="18" charset="0"/>
              <a:cs typeface="Times New Roman" pitchFamily="18" charset="0"/>
            </a:endParaRPr>
          </a:p>
        </p:txBody>
      </p:sp>
      <p:sp>
        <p:nvSpPr>
          <p:cNvPr id="16" name="TextBox 15"/>
          <p:cNvSpPr txBox="1"/>
          <p:nvPr/>
        </p:nvSpPr>
        <p:spPr>
          <a:xfrm>
            <a:off x="480068" y="6664964"/>
            <a:ext cx="2370380" cy="359162"/>
          </a:xfrm>
          <a:prstGeom prst="rect">
            <a:avLst/>
          </a:prstGeom>
          <a:noFill/>
        </p:spPr>
        <p:txBody>
          <a:bodyPr wrap="none" lIns="96600" tIns="48300" rIns="96600" bIns="48300" rtlCol="0">
            <a:spAutoFit/>
          </a:bodyPr>
          <a:lstStyle/>
          <a:p>
            <a:r>
              <a:rPr lang="en-US" sz="1700" dirty="0">
                <a:solidFill>
                  <a:schemeClr val="bg1"/>
                </a:solidFill>
                <a:latin typeface="+mj-lt"/>
              </a:rPr>
              <a:t>As of 31 December 2015</a:t>
            </a:r>
          </a:p>
        </p:txBody>
      </p:sp>
    </p:spTree>
    <p:extLst>
      <p:ext uri="{BB962C8B-B14F-4D97-AF65-F5344CB8AC3E}">
        <p14:creationId xmlns:p14="http://schemas.microsoft.com/office/powerpoint/2010/main" val="1994703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65" t="1947" r="4597" b="5383"/>
          <a:stretch/>
        </p:blipFill>
        <p:spPr>
          <a:xfrm rot="120000">
            <a:off x="1291227" y="1723832"/>
            <a:ext cx="7113740" cy="5326010"/>
          </a:xfrm>
          <a:prstGeom prst="rect">
            <a:avLst/>
          </a:prstGeom>
        </p:spPr>
      </p:pic>
      <p:sp>
        <p:nvSpPr>
          <p:cNvPr id="6" name="Rectangle 5"/>
          <p:cNvSpPr/>
          <p:nvPr/>
        </p:nvSpPr>
        <p:spPr>
          <a:xfrm>
            <a:off x="0" y="2"/>
            <a:ext cx="9601200" cy="1933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7" name="Rectangle 6"/>
          <p:cNvSpPr/>
          <p:nvPr/>
        </p:nvSpPr>
        <p:spPr>
          <a:xfrm>
            <a:off x="0" y="684464"/>
            <a:ext cx="1313848" cy="663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Rectangle 7"/>
          <p:cNvSpPr/>
          <p:nvPr/>
        </p:nvSpPr>
        <p:spPr>
          <a:xfrm>
            <a:off x="8249453" y="693021"/>
            <a:ext cx="1332794" cy="663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9" name="Title 1"/>
          <p:cNvSpPr txBox="1">
            <a:spLocks/>
          </p:cNvSpPr>
          <p:nvPr/>
        </p:nvSpPr>
        <p:spPr>
          <a:xfrm>
            <a:off x="3159" y="12740"/>
            <a:ext cx="9582248" cy="1660134"/>
          </a:xfrm>
          <a:prstGeom prst="rect">
            <a:avLst/>
          </a:prstGeom>
        </p:spPr>
        <p:txBody>
          <a:bodyPr vert="horz" lIns="91432" tIns="45716" rIns="91432" bIns="45716"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Traditional Arabic" panose="02020603050405020304" pitchFamily="18" charset="-78"/>
                <a:cs typeface="Traditional Arabic" panose="02020603050405020304" pitchFamily="18" charset="-78"/>
              </a:rPr>
              <a:t>28</a:t>
            </a:r>
            <a:r>
              <a:rPr lang="en-US" sz="4000" baseline="30000" dirty="0">
                <a:latin typeface="Traditional Arabic" panose="02020603050405020304" pitchFamily="18" charset="-78"/>
                <a:cs typeface="Traditional Arabic" panose="02020603050405020304" pitchFamily="18" charset="-78"/>
              </a:rPr>
              <a:t>TH</a:t>
            </a:r>
            <a:r>
              <a:rPr lang="en-US" sz="4000" dirty="0">
                <a:latin typeface="Traditional Arabic" panose="02020603050405020304" pitchFamily="18" charset="-78"/>
                <a:cs typeface="Traditional Arabic" panose="02020603050405020304" pitchFamily="18" charset="-78"/>
              </a:rPr>
              <a:t> ID GLOBAL WAR ON </a:t>
            </a:r>
            <a:r>
              <a:rPr lang="en-US" sz="4000" dirty="0">
                <a:latin typeface="Traditional Arabic" panose="02020603050405020304" pitchFamily="18" charset="-78"/>
                <a:cs typeface="Traditional Arabic" panose="02020603050405020304" pitchFamily="18" charset="-78"/>
              </a:rPr>
              <a:t>TERRORISM </a:t>
            </a:r>
            <a:r>
              <a:rPr lang="en-US" sz="4000" dirty="0">
                <a:latin typeface="Traditional Arabic" panose="02020603050405020304" pitchFamily="18" charset="-78"/>
                <a:cs typeface="Traditional Arabic" panose="02020603050405020304" pitchFamily="18" charset="-78"/>
              </a:rPr>
              <a:t>MEMORIAL - BOALSBURG</a:t>
            </a:r>
            <a:endParaRPr lang="en-US" sz="4000" dirty="0">
              <a:latin typeface="Traditional Arabic" panose="02020603050405020304" pitchFamily="18" charset="-78"/>
              <a:cs typeface="Traditional Arabic" panose="02020603050405020304" pitchFamily="18" charset="-78"/>
            </a:endParaRPr>
          </a:p>
        </p:txBody>
      </p:sp>
      <p:sp>
        <p:nvSpPr>
          <p:cNvPr id="2" name="TextBox 1"/>
          <p:cNvSpPr txBox="1"/>
          <p:nvPr/>
        </p:nvSpPr>
        <p:spPr>
          <a:xfrm>
            <a:off x="2684121" y="1360339"/>
            <a:ext cx="5879199" cy="388627"/>
          </a:xfrm>
          <a:prstGeom prst="rect">
            <a:avLst/>
          </a:prstGeom>
          <a:noFill/>
        </p:spPr>
        <p:txBody>
          <a:bodyPr wrap="none" lIns="91432" tIns="45716" rIns="91432" bIns="45716" rtlCol="0">
            <a:spAutoFit/>
          </a:bodyPr>
          <a:lstStyle/>
          <a:p>
            <a:r>
              <a:rPr lang="en-US" u="sng" dirty="0">
                <a:solidFill>
                  <a:srgbClr val="00B0F0"/>
                </a:solidFill>
                <a:hlinkClick r:id="rId4"/>
              </a:rPr>
              <a:t>https://sites.google.com/site/gwotmemorialboalsburg/</a:t>
            </a:r>
            <a:endParaRPr lang="en-US" u="sng" dirty="0">
              <a:solidFill>
                <a:srgbClr val="00B0F0"/>
              </a:solidFill>
            </a:endParaRPr>
          </a:p>
        </p:txBody>
      </p:sp>
    </p:spTree>
    <p:extLst>
      <p:ext uri="{BB962C8B-B14F-4D97-AF65-F5344CB8AC3E}">
        <p14:creationId xmlns:p14="http://schemas.microsoft.com/office/powerpoint/2010/main" val="2182053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15"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18" name="Group 12"/>
          <p:cNvPicPr>
            <a:picLocks noChangeArrowheads="1"/>
          </p:cNvPicPr>
          <p:nvPr/>
        </p:nvPicPr>
        <p:blipFill>
          <a:blip r:embed="rId5" cstate="print"/>
          <a:srcRect/>
          <a:stretch>
            <a:fillRect/>
          </a:stretch>
        </p:blipFill>
        <p:spPr bwMode="auto">
          <a:xfrm>
            <a:off x="23754" y="38949"/>
            <a:ext cx="416302" cy="572347"/>
          </a:xfrm>
          <a:prstGeom prst="rect">
            <a:avLst/>
          </a:prstGeom>
          <a:noFill/>
          <a:ln w="9525">
            <a:noFill/>
            <a:miter lim="800000"/>
            <a:headEnd/>
            <a:tailEnd/>
          </a:ln>
        </p:spPr>
      </p:pic>
      <p:cxnSp>
        <p:nvCxnSpPr>
          <p:cNvPr id="19" name="Straight Connector 18"/>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0"/>
            <a:ext cx="9601200" cy="1043806"/>
          </a:xfrm>
        </p:spPr>
        <p:txBody>
          <a:bodyPr anchor="ctr">
            <a:normAutofit/>
          </a:bodyPr>
          <a:lstStyle/>
          <a:p>
            <a:r>
              <a:rPr lang="en-US" sz="2700" dirty="0">
                <a:latin typeface="Traditional Arabic" panose="02020603050405020304" pitchFamily="18" charset="-78"/>
                <a:cs typeface="Traditional Arabic" panose="02020603050405020304" pitchFamily="18" charset="-78"/>
              </a:rPr>
              <a:t>28</a:t>
            </a:r>
            <a:r>
              <a:rPr lang="en-US" sz="2700" baseline="30000" dirty="0">
                <a:latin typeface="Traditional Arabic" panose="02020603050405020304" pitchFamily="18" charset="-78"/>
                <a:cs typeface="Traditional Arabic" panose="02020603050405020304" pitchFamily="18" charset="-78"/>
              </a:rPr>
              <a:t>TH</a:t>
            </a:r>
            <a:r>
              <a:rPr lang="en-US" sz="2700" dirty="0">
                <a:latin typeface="Traditional Arabic" panose="02020603050405020304" pitchFamily="18" charset="-78"/>
                <a:cs typeface="Traditional Arabic" panose="02020603050405020304" pitchFamily="18" charset="-78"/>
              </a:rPr>
              <a:t> ID GLOBAL WAR ON TERRORISM </a:t>
            </a:r>
            <a:r>
              <a:rPr lang="en-US" sz="2700" dirty="0">
                <a:latin typeface="Traditional Arabic" panose="02020603050405020304" pitchFamily="18" charset="-78"/>
                <a:cs typeface="Traditional Arabic" panose="02020603050405020304" pitchFamily="18" charset="-78"/>
              </a:rPr>
              <a:t>MEMORIAL - BOALSBURG</a:t>
            </a:r>
          </a:p>
        </p:txBody>
      </p:sp>
      <p:sp>
        <p:nvSpPr>
          <p:cNvPr id="9" name="TextBox 8"/>
          <p:cNvSpPr txBox="1"/>
          <p:nvPr/>
        </p:nvSpPr>
        <p:spPr>
          <a:xfrm>
            <a:off x="1200150" y="781045"/>
            <a:ext cx="7200900" cy="523220"/>
          </a:xfrm>
          <a:prstGeom prst="rect">
            <a:avLst/>
          </a:prstGeom>
          <a:noFill/>
        </p:spPr>
        <p:txBody>
          <a:bodyPr wrap="square" lIns="91432" tIns="45716" rIns="91432" bIns="45716" rtlCol="0" anchor="ctr">
            <a:spAutoFit/>
          </a:bodyPr>
          <a:lstStyle/>
          <a:p>
            <a:pPr algn="ctr"/>
            <a:r>
              <a:rPr lang="en-US" sz="2700" dirty="0">
                <a:latin typeface="Traditional Arabic" panose="02020603050405020304" pitchFamily="18" charset="-78"/>
                <a:cs typeface="Traditional Arabic" panose="02020603050405020304" pitchFamily="18" charset="-78"/>
              </a:rPr>
              <a:t>Financial Support</a:t>
            </a:r>
            <a:endParaRPr lang="en-US" sz="2700" dirty="0">
              <a:latin typeface="Traditional Arabic" panose="02020603050405020304" pitchFamily="18" charset="-78"/>
              <a:cs typeface="Traditional Arabic" panose="02020603050405020304" pitchFamily="18" charset="-78"/>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2267" y="5052177"/>
            <a:ext cx="2958935" cy="226302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5890" y="4670721"/>
            <a:ext cx="3486376" cy="264448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250761"/>
            <a:ext cx="3154397" cy="3064441"/>
          </a:xfrm>
          <a:prstGeom prst="rect">
            <a:avLst/>
          </a:prstGeom>
        </p:spPr>
      </p:pic>
      <p:pic>
        <p:nvPicPr>
          <p:cNvPr id="13" name="Picture 3" descr="http://www.28thinfantrydivisionassoc.org/images/28div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97" y="1735094"/>
            <a:ext cx="1542482" cy="20349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516818" y="2869781"/>
            <a:ext cx="6746841" cy="716922"/>
          </a:xfrm>
          <a:prstGeom prst="rect">
            <a:avLst/>
          </a:prstGeom>
          <a:noFill/>
        </p:spPr>
        <p:txBody>
          <a:bodyPr wrap="square" lIns="91432" tIns="45716" rIns="91432" bIns="45716" rtlCol="0" anchor="ctr">
            <a:spAutoFit/>
          </a:bodyPr>
          <a:lstStyle/>
          <a:p>
            <a:pPr marL="285725" indent="-285725">
              <a:buFont typeface="Arial" panose="020B0604020202020204" pitchFamily="34" charset="0"/>
              <a:buChar char="•"/>
            </a:pPr>
            <a:r>
              <a:rPr lang="en-US" sz="2000" dirty="0">
                <a:latin typeface="Traditional Arabic" panose="02020603050405020304" pitchFamily="18" charset="-78"/>
                <a:cs typeface="Traditional Arabic" panose="02020603050405020304" pitchFamily="18" charset="-78"/>
              </a:rPr>
              <a:t>The Memorial Committee </a:t>
            </a:r>
            <a:r>
              <a:rPr lang="en-US" sz="2000" dirty="0">
                <a:latin typeface="Traditional Arabic" panose="02020603050405020304" pitchFamily="18" charset="-78"/>
                <a:cs typeface="Traditional Arabic" panose="02020603050405020304" pitchFamily="18" charset="-78"/>
              </a:rPr>
              <a:t>will monitor the canisters and collect donations on a regular basis.</a:t>
            </a:r>
          </a:p>
        </p:txBody>
      </p:sp>
      <p:sp>
        <p:nvSpPr>
          <p:cNvPr id="17" name="TextBox 16"/>
          <p:cNvSpPr txBox="1"/>
          <p:nvPr/>
        </p:nvSpPr>
        <p:spPr>
          <a:xfrm>
            <a:off x="2068762" y="2044223"/>
            <a:ext cx="6843121" cy="716922"/>
          </a:xfrm>
          <a:prstGeom prst="rect">
            <a:avLst/>
          </a:prstGeom>
          <a:noFill/>
        </p:spPr>
        <p:txBody>
          <a:bodyPr wrap="square" lIns="91432" tIns="45716" rIns="91432" bIns="45716" rtlCol="0" anchor="ctr">
            <a:spAutoFit/>
          </a:bodyPr>
          <a:lstStyle/>
          <a:p>
            <a:pPr marL="285725" indent="-285725">
              <a:buFont typeface="Arial" panose="020B0604020202020204" pitchFamily="34" charset="0"/>
              <a:buChar char="•"/>
            </a:pPr>
            <a:r>
              <a:rPr lang="en-US" sz="2000" dirty="0">
                <a:latin typeface="Traditional Arabic" panose="02020603050405020304" pitchFamily="18" charset="-78"/>
                <a:cs typeface="Traditional Arabic" panose="02020603050405020304" pitchFamily="18" charset="-78"/>
              </a:rPr>
              <a:t>The Memorial Committee </a:t>
            </a:r>
            <a:r>
              <a:rPr lang="en-US" sz="2000" dirty="0">
                <a:latin typeface="Traditional Arabic" panose="02020603050405020304" pitchFamily="18" charset="-78"/>
                <a:cs typeface="Traditional Arabic" panose="02020603050405020304" pitchFamily="18" charset="-78"/>
              </a:rPr>
              <a:t>is asking permission to place donation canisters at your place of business.</a:t>
            </a:r>
            <a:endParaRPr lang="en-US" sz="2000" dirty="0">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1549197" y="1284325"/>
            <a:ext cx="7706961" cy="716922"/>
          </a:xfrm>
          <a:prstGeom prst="rect">
            <a:avLst/>
          </a:prstGeom>
          <a:noFill/>
        </p:spPr>
        <p:txBody>
          <a:bodyPr wrap="square" lIns="91432" tIns="45716" rIns="91432" bIns="45716" rtlCol="0" anchor="ctr">
            <a:spAutoFit/>
          </a:bodyPr>
          <a:lstStyle/>
          <a:p>
            <a:pPr marL="285725" indent="-285725">
              <a:buFont typeface="Arial" panose="020B0604020202020204" pitchFamily="34" charset="0"/>
              <a:buChar char="•"/>
            </a:pPr>
            <a:r>
              <a:rPr lang="en-US" sz="2000" dirty="0">
                <a:latin typeface="Traditional Arabic" panose="02020603050405020304" pitchFamily="18" charset="-78"/>
                <a:cs typeface="Traditional Arabic" panose="02020603050405020304" pitchFamily="18" charset="-78"/>
              </a:rPr>
              <a:t>The Memorial Committee is seeking support from any and all willing donors from both the business and private sector.</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5511" y="4521144"/>
            <a:ext cx="940673" cy="1164028"/>
          </a:xfrm>
          <a:prstGeom prst="rect">
            <a:avLst/>
          </a:prstGeom>
        </p:spPr>
      </p:pic>
    </p:spTree>
    <p:extLst>
      <p:ext uri="{BB962C8B-B14F-4D97-AF65-F5344CB8AC3E}">
        <p14:creationId xmlns:p14="http://schemas.microsoft.com/office/powerpoint/2010/main" val="2763228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10"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11" name="Group 12"/>
          <p:cNvPicPr>
            <a:picLocks noChangeArrowheads="1"/>
          </p:cNvPicPr>
          <p:nvPr/>
        </p:nvPicPr>
        <p:blipFill>
          <a:blip r:embed="rId5" cstate="print"/>
          <a:srcRect/>
          <a:stretch>
            <a:fillRect/>
          </a:stretch>
        </p:blipFill>
        <p:spPr bwMode="auto">
          <a:xfrm>
            <a:off x="23754" y="38949"/>
            <a:ext cx="416302" cy="572347"/>
          </a:xfrm>
          <a:prstGeom prst="rect">
            <a:avLst/>
          </a:prstGeom>
          <a:noFill/>
          <a:ln w="9525">
            <a:noFill/>
            <a:miter lim="800000"/>
            <a:headEnd/>
            <a:tailEnd/>
          </a:ln>
        </p:spPr>
      </p:pic>
      <p:sp>
        <p:nvSpPr>
          <p:cNvPr id="4" name="Title 1"/>
          <p:cNvSpPr>
            <a:spLocks noGrp="1"/>
          </p:cNvSpPr>
          <p:nvPr>
            <p:ph type="title"/>
          </p:nvPr>
        </p:nvSpPr>
        <p:spPr>
          <a:xfrm>
            <a:off x="0" y="96699"/>
            <a:ext cx="9601200" cy="667166"/>
          </a:xfrm>
        </p:spPr>
        <p:txBody>
          <a:bodyPr>
            <a:normAutofit fontScale="90000"/>
          </a:bodyPr>
          <a:lstStyle/>
          <a:p>
            <a:pPr fontAlgn="auto">
              <a:spcAft>
                <a:spcPts val="0"/>
              </a:spcAft>
              <a:defRPr/>
            </a:pPr>
            <a:r>
              <a:rPr lang="en-US" dirty="0" smtClean="0">
                <a:latin typeface="Traditional Arabic" panose="02020603050405020304" pitchFamily="18" charset="-78"/>
                <a:cs typeface="Traditional Arabic" panose="02020603050405020304" pitchFamily="18" charset="-78"/>
              </a:rPr>
              <a:t>Boalsburg Memorial</a:t>
            </a:r>
            <a:endParaRPr lang="en-US" dirty="0">
              <a:latin typeface="Traditional Arabic" panose="02020603050405020304" pitchFamily="18" charset="-78"/>
              <a:cs typeface="Traditional Arabic" panose="02020603050405020304" pitchFamily="18" charset="-78"/>
            </a:endParaRPr>
          </a:p>
        </p:txBody>
      </p:sp>
      <p:sp>
        <p:nvSpPr>
          <p:cNvPr id="5" name="Rectangle 12"/>
          <p:cNvSpPr>
            <a:spLocks noChangeArrowheads="1"/>
          </p:cNvSpPr>
          <p:nvPr/>
        </p:nvSpPr>
        <p:spPr bwMode="auto">
          <a:xfrm>
            <a:off x="50534" y="906161"/>
            <a:ext cx="9500135" cy="2800767"/>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spAutoFit/>
          </a:bodyPr>
          <a:lstStyle/>
          <a:p>
            <a:pPr indent="228580" defTabSz="914319" eaLnBrk="0" hangingPunct="0"/>
            <a:r>
              <a:rPr lang="en-US" sz="1200" dirty="0">
                <a:latin typeface="Cambria" pitchFamily="18" charset="0"/>
                <a:ea typeface="Times New Roman" pitchFamily="18" charset="0"/>
                <a:cs typeface="Arial" pitchFamily="34" charset="0"/>
              </a:rPr>
              <a:t> </a:t>
            </a:r>
            <a:r>
              <a:rPr lang="en-US" sz="1600" dirty="0">
                <a:latin typeface="Cambria" pitchFamily="18" charset="0"/>
                <a:ea typeface="Times New Roman" pitchFamily="18" charset="0"/>
                <a:cs typeface="Arial" pitchFamily="34" charset="0"/>
              </a:rPr>
              <a:t>Boalsburg, the birth place of Memorial Day, serves as the home to the 28</a:t>
            </a:r>
            <a:r>
              <a:rPr lang="en-US" sz="1600" baseline="30000" dirty="0">
                <a:latin typeface="Cambria" pitchFamily="18" charset="0"/>
                <a:ea typeface="Times New Roman" pitchFamily="18" charset="0"/>
                <a:cs typeface="Arial" pitchFamily="34" charset="0"/>
              </a:rPr>
              <a:t>th</a:t>
            </a:r>
            <a:r>
              <a:rPr lang="en-US" sz="1600" dirty="0">
                <a:latin typeface="Cambria" pitchFamily="18" charset="0"/>
                <a:ea typeface="Times New Roman" pitchFamily="18" charset="0"/>
                <a:cs typeface="Arial" pitchFamily="34" charset="0"/>
              </a:rPr>
              <a:t> Infantry Division Shrine and Pennsylvania Military Museum. The site was first used in 1919 by the Officers of the 28</a:t>
            </a:r>
            <a:r>
              <a:rPr lang="en-US" sz="1600" baseline="30000" dirty="0">
                <a:latin typeface="Cambria" pitchFamily="18" charset="0"/>
                <a:ea typeface="Times New Roman" pitchFamily="18" charset="0"/>
                <a:cs typeface="Arial" pitchFamily="34" charset="0"/>
              </a:rPr>
              <a:t>th</a:t>
            </a:r>
            <a:r>
              <a:rPr lang="en-US" sz="1600" dirty="0">
                <a:latin typeface="Cambria" pitchFamily="18" charset="0"/>
                <a:ea typeface="Times New Roman" pitchFamily="18" charset="0"/>
                <a:cs typeface="Arial" pitchFamily="34" charset="0"/>
              </a:rPr>
              <a:t> ID, when they gathered for a reunion and dedicated a simple memorial to their fallen comrades. The reunions became an annual affair, and through the years additional memorials have been added. By 1931, this portion of the historic </a:t>
            </a:r>
            <a:r>
              <a:rPr lang="en-US" sz="1600" dirty="0" err="1">
                <a:latin typeface="Cambria" pitchFamily="18" charset="0"/>
                <a:ea typeface="Times New Roman" pitchFamily="18" charset="0"/>
                <a:cs typeface="Arial" pitchFamily="34" charset="0"/>
              </a:rPr>
              <a:t>Boal</a:t>
            </a:r>
            <a:r>
              <a:rPr lang="en-US" sz="1600" dirty="0">
                <a:latin typeface="Cambria" pitchFamily="18" charset="0"/>
                <a:ea typeface="Times New Roman" pitchFamily="18" charset="0"/>
                <a:cs typeface="Arial" pitchFamily="34" charset="0"/>
              </a:rPr>
              <a:t> Family estate had developed into a well-established “Shrine” of the 28</a:t>
            </a:r>
            <a:r>
              <a:rPr lang="en-US" sz="1600" baseline="30000" dirty="0">
                <a:latin typeface="Cambria" pitchFamily="18" charset="0"/>
                <a:ea typeface="Times New Roman" pitchFamily="18" charset="0"/>
                <a:cs typeface="Arial" pitchFamily="34" charset="0"/>
              </a:rPr>
              <a:t>th</a:t>
            </a:r>
            <a:r>
              <a:rPr lang="en-US" sz="1600" dirty="0">
                <a:latin typeface="Cambria" pitchFamily="18" charset="0"/>
                <a:ea typeface="Times New Roman" pitchFamily="18" charset="0"/>
                <a:cs typeface="Arial" pitchFamily="34" charset="0"/>
              </a:rPr>
              <a:t> ID.</a:t>
            </a:r>
          </a:p>
          <a:p>
            <a:pPr indent="228580" defTabSz="914319" eaLnBrk="0" hangingPunct="0"/>
            <a:r>
              <a:rPr lang="en-US" sz="1600" dirty="0">
                <a:latin typeface="Cambria" pitchFamily="18" charset="0"/>
                <a:ea typeface="Times New Roman" pitchFamily="18" charset="0"/>
                <a:cs typeface="Arial" pitchFamily="34" charset="0"/>
              </a:rPr>
              <a:t> </a:t>
            </a:r>
          </a:p>
          <a:p>
            <a:pPr indent="228580" defTabSz="914319" eaLnBrk="0" hangingPunct="0"/>
            <a:r>
              <a:rPr lang="en-US" sz="1600" dirty="0">
                <a:latin typeface="Cambria" pitchFamily="18" charset="0"/>
                <a:ea typeface="Times New Roman" pitchFamily="18" charset="0"/>
                <a:cs typeface="Arial" pitchFamily="34" charset="0"/>
              </a:rPr>
              <a:t> In May of each year, hundreds of Soldiers, Veterans, Gold Star Families, and Citizens alike gather to honor the members of the 28</a:t>
            </a:r>
            <a:r>
              <a:rPr lang="en-US" sz="1600" baseline="30000" dirty="0">
                <a:latin typeface="Cambria" pitchFamily="18" charset="0"/>
                <a:ea typeface="Times New Roman" pitchFamily="18" charset="0"/>
                <a:cs typeface="Arial" pitchFamily="34" charset="0"/>
              </a:rPr>
              <a:t>th</a:t>
            </a:r>
            <a:r>
              <a:rPr lang="en-US" sz="1600" dirty="0">
                <a:latin typeface="Cambria" pitchFamily="18" charset="0"/>
                <a:ea typeface="Times New Roman" pitchFamily="18" charset="0"/>
                <a:cs typeface="Arial" pitchFamily="34" charset="0"/>
              </a:rPr>
              <a:t> ID who have made the ultimate sacrifice in the name of freedom. The beautiful grounds of Boalsburg are dedicated to the memory of the Soldiers of the 28</a:t>
            </a:r>
            <a:r>
              <a:rPr lang="en-US" sz="1600" baseline="30000" dirty="0">
                <a:latin typeface="Cambria" pitchFamily="18" charset="0"/>
                <a:ea typeface="Times New Roman" pitchFamily="18" charset="0"/>
                <a:cs typeface="Arial" pitchFamily="34" charset="0"/>
              </a:rPr>
              <a:t>th</a:t>
            </a:r>
            <a:r>
              <a:rPr lang="en-US" sz="1600" dirty="0">
                <a:latin typeface="Cambria" pitchFamily="18" charset="0"/>
                <a:ea typeface="Times New Roman" pitchFamily="18" charset="0"/>
                <a:cs typeface="Arial" pitchFamily="34" charset="0"/>
              </a:rPr>
              <a:t> Infantry Division who laid down their lives for our Country, Commonwealth, and Community.</a:t>
            </a:r>
          </a:p>
          <a:p>
            <a:pPr indent="228580" defTabSz="914319" eaLnBrk="0" hangingPunct="0"/>
            <a:endParaRPr lang="en-US" sz="1600" dirty="0">
              <a:latin typeface="Cambria" pitchFamily="18" charset="0"/>
              <a:cs typeface="Arial" pitchFamily="34" charset="0"/>
            </a:endParaRPr>
          </a:p>
        </p:txBody>
      </p:sp>
      <p:pic>
        <p:nvPicPr>
          <p:cNvPr id="6" name="Picture 13" descr="\\ngpaa7nas01\28ID\28ID_Base\HHC 28 ID\CofS\28ID Events\02 Boalsburg\2013 Boalsburg\2013 Picture\482597_10151408548635785_2124616599_n.jpg"/>
          <p:cNvPicPr>
            <a:picLocks noChangeAspect="1" noChangeArrowheads="1"/>
          </p:cNvPicPr>
          <p:nvPr/>
        </p:nvPicPr>
        <p:blipFill>
          <a:blip r:embed="rId6" cstate="print"/>
          <a:srcRect l="6959"/>
          <a:stretch>
            <a:fillRect/>
          </a:stretch>
        </p:blipFill>
        <p:spPr bwMode="auto">
          <a:xfrm>
            <a:off x="5853890" y="3619100"/>
            <a:ext cx="3747310" cy="3696101"/>
          </a:xfrm>
          <a:prstGeom prst="rect">
            <a:avLst/>
          </a:prstGeom>
          <a:noFill/>
          <a:ln>
            <a:noFill/>
          </a:ln>
        </p:spPr>
      </p:pic>
      <p:pic>
        <p:nvPicPr>
          <p:cNvPr id="7" name="Picture 6" descr="C:\Users\kelli.m.walters\Desktop\Boalsburg pic.jpg"/>
          <p:cNvPicPr>
            <a:picLocks noChangeAspect="1" noChangeArrowheads="1"/>
          </p:cNvPicPr>
          <p:nvPr/>
        </p:nvPicPr>
        <p:blipFill>
          <a:blip r:embed="rId7" cstate="print"/>
          <a:srcRect/>
          <a:stretch>
            <a:fillRect/>
          </a:stretch>
        </p:blipFill>
        <p:spPr bwMode="auto">
          <a:xfrm>
            <a:off x="3312976" y="3619100"/>
            <a:ext cx="2540914" cy="3696101"/>
          </a:xfrm>
          <a:prstGeom prst="rect">
            <a:avLst/>
          </a:prstGeom>
          <a:noFill/>
        </p:spPr>
      </p:pic>
      <p:pic>
        <p:nvPicPr>
          <p:cNvPr id="8" name="Picture 2" descr="C:\Users\kelli.m.walters\AppData\Local\Microsoft\Windows\Temporary Internet Files\Content.Outlook\U0GAK6Z1\2013-08-14-05-55-09.jpg"/>
          <p:cNvPicPr>
            <a:picLocks noChangeAspect="1" noChangeArrowheads="1"/>
          </p:cNvPicPr>
          <p:nvPr/>
        </p:nvPicPr>
        <p:blipFill>
          <a:blip r:embed="rId8" cstate="print"/>
          <a:srcRect t="33333" b="30000"/>
          <a:stretch>
            <a:fillRect/>
          </a:stretch>
        </p:blipFill>
        <p:spPr bwMode="auto">
          <a:xfrm>
            <a:off x="0" y="3619099"/>
            <a:ext cx="3312976" cy="3696102"/>
          </a:xfrm>
          <a:prstGeom prst="rect">
            <a:avLst/>
          </a:prstGeom>
          <a:noFill/>
        </p:spPr>
      </p:pic>
      <p:cxnSp>
        <p:nvCxnSpPr>
          <p:cNvPr id="12" name="Straight Connector 11"/>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146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5"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6" name="Group 12"/>
          <p:cNvPicPr>
            <a:picLocks noChangeArrowheads="1"/>
          </p:cNvPicPr>
          <p:nvPr/>
        </p:nvPicPr>
        <p:blipFill>
          <a:blip r:embed="rId5" cstate="print"/>
          <a:srcRect/>
          <a:stretch>
            <a:fillRect/>
          </a:stretch>
        </p:blipFill>
        <p:spPr bwMode="auto">
          <a:xfrm>
            <a:off x="23754" y="38949"/>
            <a:ext cx="416302" cy="572347"/>
          </a:xfrm>
          <a:prstGeom prst="rect">
            <a:avLst/>
          </a:prstGeom>
          <a:noFill/>
          <a:ln w="9525">
            <a:noFill/>
            <a:miter lim="800000"/>
            <a:headEnd/>
            <a:tailEnd/>
          </a:ln>
        </p:spPr>
      </p:pic>
      <p:sp>
        <p:nvSpPr>
          <p:cNvPr id="7" name="Title 1"/>
          <p:cNvSpPr>
            <a:spLocks noGrp="1"/>
          </p:cNvSpPr>
          <p:nvPr>
            <p:ph type="title"/>
          </p:nvPr>
        </p:nvSpPr>
        <p:spPr>
          <a:xfrm>
            <a:off x="1" y="79588"/>
            <a:ext cx="9594880" cy="672293"/>
          </a:xfrm>
        </p:spPr>
        <p:txBody>
          <a:bodyPr vert="horz" lIns="91432" tIns="45716" rIns="91432" bIns="45716" rtlCol="0" anchor="ctr">
            <a:normAutofit fontScale="90000"/>
          </a:bodyPr>
          <a:lstStyle/>
          <a:p>
            <a:pPr algn="ctr"/>
            <a:r>
              <a:rPr lang="en-US" dirty="0">
                <a:latin typeface="Traditional Arabic" panose="02020603050405020304" pitchFamily="18" charset="-78"/>
                <a:cs typeface="Traditional Arabic" panose="02020603050405020304" pitchFamily="18" charset="-78"/>
              </a:rPr>
              <a:t>Boalsburg Memorial Service</a:t>
            </a:r>
          </a:p>
        </p:txBody>
      </p:sp>
      <p:sp>
        <p:nvSpPr>
          <p:cNvPr id="8" name="TextBox 7"/>
          <p:cNvSpPr txBox="1"/>
          <p:nvPr/>
        </p:nvSpPr>
        <p:spPr>
          <a:xfrm>
            <a:off x="4222631" y="1137920"/>
            <a:ext cx="4784808" cy="1570489"/>
          </a:xfrm>
          <a:prstGeom prst="rect">
            <a:avLst/>
          </a:prstGeom>
          <a:noFill/>
        </p:spPr>
        <p:txBody>
          <a:bodyPr wrap="square" lIns="91432" tIns="45716" rIns="91432" bIns="45716" rtlCol="0">
            <a:spAutoFit/>
          </a:bodyPr>
          <a:lstStyle/>
          <a:p>
            <a:pPr algn="ctr"/>
            <a:r>
              <a:rPr lang="en-US" dirty="0" smtClean="0">
                <a:latin typeface="Cambria" pitchFamily="18" charset="0"/>
              </a:rPr>
              <a:t>During the Boalsburg Memorial Service, each of the units within the Division are represented with a </a:t>
            </a:r>
            <a:r>
              <a:rPr lang="en-US" dirty="0" err="1" smtClean="0">
                <a:latin typeface="Cambria" pitchFamily="18" charset="0"/>
              </a:rPr>
              <a:t>Guidon</a:t>
            </a:r>
            <a:r>
              <a:rPr lang="en-US" dirty="0" smtClean="0">
                <a:latin typeface="Cambria" pitchFamily="18" charset="0"/>
              </a:rPr>
              <a:t>, while every Battalion is represented with a full Color Guard. </a:t>
            </a:r>
            <a:endParaRPr lang="en-US" dirty="0">
              <a:solidFill>
                <a:srgbClr val="FF0000"/>
              </a:solidFill>
              <a:latin typeface="Cambria" pitchFamily="18" charset="0"/>
            </a:endParaRPr>
          </a:p>
        </p:txBody>
      </p:sp>
      <p:pic>
        <p:nvPicPr>
          <p:cNvPr id="9" name="Picture 2" descr="\\ngpaa7nas01\28ID\28ID_Base\HHC 28 ID\CofS\28ID Events\02 Boalsburg\2013 Boalsburg\2013 Picture\IMG_4151.JPG"/>
          <p:cNvPicPr>
            <a:picLocks noChangeAspect="1" noChangeArrowheads="1"/>
          </p:cNvPicPr>
          <p:nvPr/>
        </p:nvPicPr>
        <p:blipFill>
          <a:blip r:embed="rId6" cstate="print"/>
          <a:srcRect/>
          <a:stretch>
            <a:fillRect/>
          </a:stretch>
        </p:blipFill>
        <p:spPr bwMode="auto">
          <a:xfrm>
            <a:off x="5511210" y="2599533"/>
            <a:ext cx="2896152" cy="2615220"/>
          </a:xfrm>
          <a:prstGeom prst="rect">
            <a:avLst/>
          </a:prstGeom>
          <a:noFill/>
          <a:effectLst>
            <a:softEdge rad="127000"/>
          </a:effectLst>
        </p:spPr>
      </p:pic>
      <p:pic>
        <p:nvPicPr>
          <p:cNvPr id="10" name="Picture 3" descr="\\ngpaa7nas01\28ID\28ID_Base\HHC 28 ID\CofS\28ID Events\02 Boalsburg\2013 Boalsburg\2013 Picture\923249_10151407564150785_244112724_n.jpg"/>
          <p:cNvPicPr>
            <a:picLocks noChangeAspect="1" noChangeArrowheads="1"/>
          </p:cNvPicPr>
          <p:nvPr/>
        </p:nvPicPr>
        <p:blipFill>
          <a:blip r:embed="rId7" cstate="print"/>
          <a:srcRect/>
          <a:stretch>
            <a:fillRect/>
          </a:stretch>
        </p:blipFill>
        <p:spPr bwMode="auto">
          <a:xfrm>
            <a:off x="524278" y="823000"/>
            <a:ext cx="2760345" cy="2484798"/>
          </a:xfrm>
          <a:prstGeom prst="rect">
            <a:avLst/>
          </a:prstGeom>
          <a:noFill/>
          <a:effectLst>
            <a:softEdge rad="127000"/>
          </a:effectLst>
        </p:spPr>
      </p:pic>
      <p:pic>
        <p:nvPicPr>
          <p:cNvPr id="11" name="Picture 4" descr="\\ngpaa7nas01\28ID\28ID_Base\HHC 28 ID\CofS\28ID Events\02 Boalsburg\2013 Boalsburg\2013 Picture\417817_10151407564325785_860867433_n.jpg"/>
          <p:cNvPicPr>
            <a:picLocks noChangeAspect="1" noChangeArrowheads="1"/>
          </p:cNvPicPr>
          <p:nvPr/>
        </p:nvPicPr>
        <p:blipFill>
          <a:blip r:embed="rId8" cstate="print"/>
          <a:srcRect/>
          <a:stretch>
            <a:fillRect/>
          </a:stretch>
        </p:blipFill>
        <p:spPr bwMode="auto">
          <a:xfrm>
            <a:off x="521116" y="4722798"/>
            <a:ext cx="2732455" cy="2459691"/>
          </a:xfrm>
          <a:prstGeom prst="rect">
            <a:avLst/>
          </a:prstGeom>
          <a:noFill/>
          <a:effectLst>
            <a:softEdge rad="127000"/>
          </a:effectLst>
        </p:spPr>
      </p:pic>
      <p:sp>
        <p:nvSpPr>
          <p:cNvPr id="12" name="TextBox 11"/>
          <p:cNvSpPr txBox="1"/>
          <p:nvPr/>
        </p:nvSpPr>
        <p:spPr>
          <a:xfrm>
            <a:off x="240030" y="3413760"/>
            <a:ext cx="4491087" cy="1275023"/>
          </a:xfrm>
          <a:prstGeom prst="rect">
            <a:avLst/>
          </a:prstGeom>
          <a:noFill/>
        </p:spPr>
        <p:txBody>
          <a:bodyPr wrap="square" lIns="91432" tIns="45716" rIns="91432" bIns="45716" rtlCol="0">
            <a:spAutoFit/>
          </a:bodyPr>
          <a:lstStyle/>
          <a:p>
            <a:pPr algn="ctr"/>
            <a:r>
              <a:rPr lang="en-US" dirty="0" smtClean="0">
                <a:latin typeface="Cambria" pitchFamily="18" charset="0"/>
              </a:rPr>
              <a:t>The 28</a:t>
            </a:r>
            <a:r>
              <a:rPr lang="en-US" baseline="30000" dirty="0" smtClean="0">
                <a:latin typeface="Cambria" pitchFamily="18" charset="0"/>
              </a:rPr>
              <a:t>th</a:t>
            </a:r>
            <a:r>
              <a:rPr lang="en-US" dirty="0" smtClean="0">
                <a:latin typeface="Cambria" pitchFamily="18" charset="0"/>
              </a:rPr>
              <a:t> Infantry Division band provides the musical accompaniment, and one of the Division’s distinguished firing batteries performs the full 21 gun salute. </a:t>
            </a:r>
            <a:endParaRPr lang="en-US" dirty="0"/>
          </a:p>
        </p:txBody>
      </p:sp>
      <p:sp>
        <p:nvSpPr>
          <p:cNvPr id="13" name="TextBox 12"/>
          <p:cNvSpPr txBox="1"/>
          <p:nvPr/>
        </p:nvSpPr>
        <p:spPr>
          <a:xfrm>
            <a:off x="3559387" y="5586929"/>
            <a:ext cx="5043789" cy="1275023"/>
          </a:xfrm>
          <a:prstGeom prst="rect">
            <a:avLst/>
          </a:prstGeom>
          <a:noFill/>
        </p:spPr>
        <p:txBody>
          <a:bodyPr wrap="square" lIns="91432" tIns="45716" rIns="91432" bIns="45716" rtlCol="0">
            <a:spAutoFit/>
          </a:bodyPr>
          <a:lstStyle/>
          <a:p>
            <a:pPr algn="ctr"/>
            <a:r>
              <a:rPr lang="en-US" dirty="0" smtClean="0">
                <a:latin typeface="Cambria" pitchFamily="18" charset="0"/>
              </a:rPr>
              <a:t>The Boalsburg Ceremony includes recognition of the honored Gold Star Families of the service members who has made the ultimate sacrifice since September 11</a:t>
            </a:r>
            <a:r>
              <a:rPr lang="en-US" baseline="30000" dirty="0" smtClean="0">
                <a:latin typeface="Cambria" pitchFamily="18" charset="0"/>
              </a:rPr>
              <a:t>th</a:t>
            </a:r>
            <a:r>
              <a:rPr lang="en-US" dirty="0" smtClean="0">
                <a:latin typeface="Cambria" pitchFamily="18" charset="0"/>
              </a:rPr>
              <a:t>, 2001. </a:t>
            </a:r>
            <a:endParaRPr lang="en-US" dirty="0">
              <a:latin typeface="Cambria" pitchFamily="18" charset="0"/>
            </a:endParaRPr>
          </a:p>
        </p:txBody>
      </p:sp>
      <p:cxnSp>
        <p:nvCxnSpPr>
          <p:cNvPr id="14" name="Straight Connector 13"/>
          <p:cNvCxnSpPr/>
          <p:nvPr/>
        </p:nvCxnSpPr>
        <p:spPr>
          <a:xfrm flipV="1">
            <a:off x="2" y="636961"/>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14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12"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13" name="Group 12"/>
          <p:cNvPicPr>
            <a:picLocks noChangeArrowheads="1"/>
          </p:cNvPicPr>
          <p:nvPr/>
        </p:nvPicPr>
        <p:blipFill>
          <a:blip r:embed="rId5" cstate="print"/>
          <a:srcRect/>
          <a:stretch>
            <a:fillRect/>
          </a:stretch>
        </p:blipFill>
        <p:spPr bwMode="auto">
          <a:xfrm>
            <a:off x="23754" y="38949"/>
            <a:ext cx="416302" cy="572347"/>
          </a:xfrm>
          <a:prstGeom prst="rect">
            <a:avLst/>
          </a:prstGeom>
          <a:noFill/>
          <a:ln w="9525">
            <a:noFill/>
            <a:miter lim="800000"/>
            <a:headEnd/>
            <a:tailEnd/>
          </a:ln>
        </p:spPr>
      </p:pic>
      <p:cxnSp>
        <p:nvCxnSpPr>
          <p:cNvPr id="14" name="Straight Connector 13"/>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6342" y="2712532"/>
            <a:ext cx="1944859" cy="2299764"/>
          </a:xfrm>
          <a:prstGeom prst="rect">
            <a:avLst/>
          </a:prstGeom>
        </p:spPr>
      </p:pic>
      <p:sp>
        <p:nvSpPr>
          <p:cNvPr id="2" name="Title 1"/>
          <p:cNvSpPr>
            <a:spLocks noGrp="1"/>
          </p:cNvSpPr>
          <p:nvPr>
            <p:ph type="ctrTitle"/>
          </p:nvPr>
        </p:nvSpPr>
        <p:spPr>
          <a:xfrm>
            <a:off x="0" y="0"/>
            <a:ext cx="9601200" cy="1043806"/>
          </a:xfrm>
        </p:spPr>
        <p:txBody>
          <a:bodyPr anchor="ctr">
            <a:normAutofit/>
          </a:bodyPr>
          <a:lstStyle/>
          <a:p>
            <a:r>
              <a:rPr lang="en-US" sz="2700" dirty="0">
                <a:latin typeface="Traditional Arabic" panose="02020603050405020304" pitchFamily="18" charset="-78"/>
                <a:cs typeface="Traditional Arabic" panose="02020603050405020304" pitchFamily="18" charset="-78"/>
              </a:rPr>
              <a:t>28</a:t>
            </a:r>
            <a:r>
              <a:rPr lang="en-US" sz="2700" baseline="30000" dirty="0">
                <a:latin typeface="Traditional Arabic" panose="02020603050405020304" pitchFamily="18" charset="-78"/>
                <a:cs typeface="Traditional Arabic" panose="02020603050405020304" pitchFamily="18" charset="-78"/>
              </a:rPr>
              <a:t>TH</a:t>
            </a:r>
            <a:r>
              <a:rPr lang="en-US" sz="2700" dirty="0">
                <a:latin typeface="Traditional Arabic" panose="02020603050405020304" pitchFamily="18" charset="-78"/>
                <a:cs typeface="Traditional Arabic" panose="02020603050405020304" pitchFamily="18" charset="-78"/>
              </a:rPr>
              <a:t> ID GLOBAL WAR ON TERRORISM MEMORIAL - BOALSBURG</a:t>
            </a:r>
            <a:endParaRPr lang="en-US" sz="2700" dirty="0">
              <a:latin typeface="Traditional Arabic" panose="02020603050405020304" pitchFamily="18" charset="-78"/>
              <a:cs typeface="Traditional Arabic" panose="02020603050405020304" pitchFamily="18" charset="-78"/>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217856"/>
            <a:ext cx="2344154" cy="4097345"/>
          </a:xfrm>
          <a:prstGeom prst="rect">
            <a:avLst/>
          </a:prstGeom>
        </p:spPr>
      </p:pic>
      <p:sp>
        <p:nvSpPr>
          <p:cNvPr id="6" name="TextBox 5"/>
          <p:cNvSpPr txBox="1"/>
          <p:nvPr/>
        </p:nvSpPr>
        <p:spPr>
          <a:xfrm>
            <a:off x="358264" y="1175439"/>
            <a:ext cx="6664153" cy="1225779"/>
          </a:xfrm>
          <a:prstGeom prst="rect">
            <a:avLst/>
          </a:prstGeom>
          <a:noFill/>
        </p:spPr>
        <p:txBody>
          <a:bodyPr wrap="square" lIns="91432" tIns="45716" rIns="91432" bIns="45716" rtlCol="0" anchor="ctr">
            <a:spAutoFit/>
          </a:bodyPr>
          <a:lstStyle/>
          <a:p>
            <a:pPr marL="285725" indent="-285725">
              <a:buFont typeface="Arial" panose="020B0604020202020204" pitchFamily="34" charset="0"/>
              <a:buChar char="•"/>
            </a:pPr>
            <a:r>
              <a:rPr lang="en-US" sz="2400" dirty="0">
                <a:latin typeface="Traditional Arabic" panose="02020603050405020304" pitchFamily="18" charset="-78"/>
                <a:cs typeface="Traditional Arabic" panose="02020603050405020304" pitchFamily="18" charset="-78"/>
              </a:rPr>
              <a:t>Throughout history, the 28</a:t>
            </a:r>
            <a:r>
              <a:rPr lang="en-US" sz="2400" baseline="30000" dirty="0">
                <a:latin typeface="Traditional Arabic" panose="02020603050405020304" pitchFamily="18" charset="-78"/>
                <a:cs typeface="Traditional Arabic" panose="02020603050405020304" pitchFamily="18" charset="-78"/>
              </a:rPr>
              <a:t>th</a:t>
            </a:r>
            <a:r>
              <a:rPr lang="en-US" sz="2400" dirty="0">
                <a:latin typeface="Traditional Arabic" panose="02020603050405020304" pitchFamily="18" charset="-78"/>
                <a:cs typeface="Traditional Arabic" panose="02020603050405020304" pitchFamily="18" charset="-78"/>
              </a:rPr>
              <a:t> ID has ensured the memorial remembrance of it’s Fallen Comrades in Boalsburg, Pennsylvania.</a:t>
            </a:r>
            <a:endParaRPr lang="en-US" sz="2400" dirty="0">
              <a:latin typeface="Traditional Arabic" panose="02020603050405020304" pitchFamily="18" charset="-78"/>
              <a:cs typeface="Traditional Arabic" panose="02020603050405020304" pitchFamily="18" charset="-78"/>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915" y="3862414"/>
            <a:ext cx="3735801" cy="3452787"/>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0690" y="4585026"/>
            <a:ext cx="4080510" cy="2730174"/>
          </a:xfrm>
          <a:prstGeom prst="rect">
            <a:avLst/>
          </a:prstGeom>
        </p:spPr>
      </p:pic>
      <p:sp>
        <p:nvSpPr>
          <p:cNvPr id="9" name="TextBox 8"/>
          <p:cNvSpPr txBox="1"/>
          <p:nvPr/>
        </p:nvSpPr>
        <p:spPr>
          <a:xfrm>
            <a:off x="2684121" y="688782"/>
            <a:ext cx="5879199" cy="388627"/>
          </a:xfrm>
          <a:prstGeom prst="rect">
            <a:avLst/>
          </a:prstGeom>
          <a:noFill/>
        </p:spPr>
        <p:txBody>
          <a:bodyPr wrap="none" lIns="91432" tIns="45716" rIns="91432" bIns="45716" rtlCol="0">
            <a:spAutoFit/>
          </a:bodyPr>
          <a:lstStyle/>
          <a:p>
            <a:r>
              <a:rPr lang="en-US" u="sng" dirty="0">
                <a:solidFill>
                  <a:srgbClr val="00B0F0"/>
                </a:solidFill>
                <a:hlinkClick r:id="rId10"/>
              </a:rPr>
              <a:t>https://sites.google.com/site/gwotmemorialboalsburg/</a:t>
            </a:r>
            <a:endParaRPr lang="en-US" u="sng" dirty="0">
              <a:solidFill>
                <a:srgbClr val="00B0F0"/>
              </a:solidFill>
            </a:endParaRPr>
          </a:p>
        </p:txBody>
      </p:sp>
      <p:sp>
        <p:nvSpPr>
          <p:cNvPr id="10" name="TextBox 9"/>
          <p:cNvSpPr txBox="1"/>
          <p:nvPr/>
        </p:nvSpPr>
        <p:spPr>
          <a:xfrm>
            <a:off x="1701143" y="2151344"/>
            <a:ext cx="5949044" cy="1225779"/>
          </a:xfrm>
          <a:prstGeom prst="rect">
            <a:avLst/>
          </a:prstGeom>
          <a:noFill/>
        </p:spPr>
        <p:txBody>
          <a:bodyPr wrap="square" lIns="91432" tIns="45716" rIns="91432" bIns="45716" rtlCol="0" anchor="ctr">
            <a:spAutoFit/>
          </a:bodyPr>
          <a:lstStyle/>
          <a:p>
            <a:pPr marL="285725" indent="-285725">
              <a:buFont typeface="Arial" panose="020B0604020202020204" pitchFamily="34" charset="0"/>
              <a:buChar char="•"/>
            </a:pPr>
            <a:r>
              <a:rPr lang="en-US" sz="2400" dirty="0">
                <a:latin typeface="Traditional Arabic" panose="02020603050405020304" pitchFamily="18" charset="-78"/>
                <a:cs typeface="Traditional Arabic" panose="02020603050405020304" pitchFamily="18" charset="-78"/>
              </a:rPr>
              <a:t>The time has come to memorialize the Fallen Soldiers of the 28</a:t>
            </a:r>
            <a:r>
              <a:rPr lang="en-US" sz="2400" baseline="30000" dirty="0">
                <a:latin typeface="Traditional Arabic" panose="02020603050405020304" pitchFamily="18" charset="-78"/>
                <a:cs typeface="Traditional Arabic" panose="02020603050405020304" pitchFamily="18" charset="-78"/>
              </a:rPr>
              <a:t>th</a:t>
            </a:r>
            <a:r>
              <a:rPr lang="en-US" sz="2400" dirty="0">
                <a:latin typeface="Traditional Arabic" panose="02020603050405020304" pitchFamily="18" charset="-78"/>
                <a:cs typeface="Traditional Arabic" panose="02020603050405020304" pitchFamily="18" charset="-78"/>
              </a:rPr>
              <a:t> ID who served in the Global War on Terrorism.</a:t>
            </a:r>
            <a:endParaRPr lang="en-US" sz="24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992335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Lebanon VA Medical Center</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Behavioral Health and Sciences </a:t>
            </a:r>
          </a:p>
          <a:p>
            <a:r>
              <a:rPr lang="en-US" dirty="0" smtClean="0"/>
              <a:t>Transformation of Recovery Programs</a:t>
            </a:r>
          </a:p>
          <a:p>
            <a:r>
              <a:rPr lang="en-US" sz="2500" dirty="0"/>
              <a:t>Mr. Robert W. Callahan, Jr.</a:t>
            </a:r>
          </a:p>
          <a:p>
            <a:r>
              <a:rPr lang="en-US" sz="2500" dirty="0"/>
              <a:t>Director</a:t>
            </a:r>
            <a:endParaRPr lang="en-US" sz="2500" dirty="0"/>
          </a:p>
        </p:txBody>
      </p:sp>
      <p:pic>
        <p:nvPicPr>
          <p:cNvPr id="5" name="Picture 2" descr="C:\Users\vhalebmurphs\AppData\Local\Microsoft\Windows\Temporary Internet Files\Content.Outlook\6EBHO00W\VA-PRIMARY-HORIZONTAL-WHITE-BITMAP2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310" y="487680"/>
            <a:ext cx="4651101" cy="113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10"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11" name="Group 12"/>
          <p:cNvPicPr>
            <a:picLocks noChangeArrowheads="1"/>
          </p:cNvPicPr>
          <p:nvPr/>
        </p:nvPicPr>
        <p:blipFill>
          <a:blip r:embed="rId5" cstate="print"/>
          <a:srcRect/>
          <a:stretch>
            <a:fillRect/>
          </a:stretch>
        </p:blipFill>
        <p:spPr bwMode="auto">
          <a:xfrm>
            <a:off x="23754" y="38949"/>
            <a:ext cx="416302" cy="572347"/>
          </a:xfrm>
          <a:prstGeom prst="rect">
            <a:avLst/>
          </a:prstGeom>
          <a:noFill/>
          <a:ln w="9525">
            <a:noFill/>
            <a:miter lim="800000"/>
            <a:headEnd/>
            <a:tailEnd/>
          </a:ln>
        </p:spPr>
      </p:pic>
      <p:cxnSp>
        <p:nvCxnSpPr>
          <p:cNvPr id="12" name="Straight Connector 11"/>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00150" y="902965"/>
            <a:ext cx="7200900" cy="523220"/>
          </a:xfrm>
          <a:prstGeom prst="rect">
            <a:avLst/>
          </a:prstGeom>
          <a:noFill/>
        </p:spPr>
        <p:txBody>
          <a:bodyPr wrap="square" lIns="91432" tIns="45716" rIns="91432" bIns="45716" rtlCol="0" anchor="ctr">
            <a:spAutoFit/>
          </a:bodyPr>
          <a:lstStyle/>
          <a:p>
            <a:pPr algn="ctr"/>
            <a:r>
              <a:rPr lang="en-US" sz="2700" dirty="0">
                <a:latin typeface="Traditional Arabic" panose="02020603050405020304" pitchFamily="18" charset="-78"/>
                <a:cs typeface="Traditional Arabic" panose="02020603050405020304" pitchFamily="18" charset="-78"/>
              </a:rPr>
              <a:t>Cost and Funding</a:t>
            </a:r>
            <a:endParaRPr lang="en-US" sz="2700" dirty="0">
              <a:latin typeface="Traditional Arabic" panose="02020603050405020304" pitchFamily="18" charset="-78"/>
              <a:cs typeface="Traditional Arabic" panose="02020603050405020304" pitchFamily="18" charset="-78"/>
            </a:endParaRPr>
          </a:p>
        </p:txBody>
      </p:sp>
      <p:sp>
        <p:nvSpPr>
          <p:cNvPr id="5" name="Title 1"/>
          <p:cNvSpPr txBox="1">
            <a:spLocks/>
          </p:cNvSpPr>
          <p:nvPr/>
        </p:nvSpPr>
        <p:spPr>
          <a:xfrm>
            <a:off x="0" y="2"/>
            <a:ext cx="9601200" cy="1043806"/>
          </a:xfrm>
          <a:prstGeom prst="rect">
            <a:avLst/>
          </a:prstGeom>
        </p:spPr>
        <p:txBody>
          <a:bodyPr vert="horz" lIns="91432" tIns="45716" rIns="91432" bIns="457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latin typeface="Traditional Arabic" panose="02020603050405020304" pitchFamily="18" charset="-78"/>
                <a:cs typeface="Traditional Arabic" panose="02020603050405020304" pitchFamily="18" charset="-78"/>
              </a:rPr>
              <a:t>28</a:t>
            </a:r>
            <a:r>
              <a:rPr lang="en-US" sz="2700" baseline="30000" dirty="0">
                <a:latin typeface="Traditional Arabic" panose="02020603050405020304" pitchFamily="18" charset="-78"/>
                <a:cs typeface="Traditional Arabic" panose="02020603050405020304" pitchFamily="18" charset="-78"/>
              </a:rPr>
              <a:t>TH</a:t>
            </a:r>
            <a:r>
              <a:rPr lang="en-US" sz="2700" dirty="0">
                <a:latin typeface="Traditional Arabic" panose="02020603050405020304" pitchFamily="18" charset="-78"/>
                <a:cs typeface="Traditional Arabic" panose="02020603050405020304" pitchFamily="18" charset="-78"/>
              </a:rPr>
              <a:t> ID GLOBAL WAR ON TERRORISM MEMORIAL - BOALSBURG</a:t>
            </a:r>
            <a:endParaRPr lang="en-US" sz="2700" dirty="0">
              <a:latin typeface="Traditional Arabic" panose="02020603050405020304" pitchFamily="18" charset="-78"/>
              <a:cs typeface="Traditional Arabic" panose="02020603050405020304" pitchFamily="18" charset="-78"/>
            </a:endParaRPr>
          </a:p>
        </p:txBody>
      </p:sp>
      <p:sp>
        <p:nvSpPr>
          <p:cNvPr id="6" name="Content Placeholder 2"/>
          <p:cNvSpPr>
            <a:spLocks noGrp="1"/>
          </p:cNvSpPr>
          <p:nvPr>
            <p:ph idx="1"/>
          </p:nvPr>
        </p:nvSpPr>
        <p:spPr>
          <a:xfrm>
            <a:off x="225029" y="1403149"/>
            <a:ext cx="9136142" cy="5586930"/>
          </a:xfrm>
        </p:spPr>
        <p:txBody>
          <a:bodyPr>
            <a:noAutofit/>
          </a:bodyPr>
          <a:lstStyle/>
          <a:p>
            <a:r>
              <a:rPr lang="en-US" sz="2400" dirty="0">
                <a:latin typeface="Traditional Arabic" panose="02020603050405020304" pitchFamily="18" charset="-78"/>
                <a:cs typeface="Traditional Arabic" panose="02020603050405020304" pitchFamily="18" charset="-78"/>
              </a:rPr>
              <a:t>The total cost for design, administration, and construction is $40,000.00</a:t>
            </a:r>
          </a:p>
          <a:p>
            <a:r>
              <a:rPr lang="en-US" sz="2400" dirty="0">
                <a:latin typeface="Traditional Arabic" panose="02020603050405020304" pitchFamily="18" charset="-78"/>
                <a:cs typeface="Traditional Arabic" panose="02020603050405020304" pitchFamily="18" charset="-78"/>
              </a:rPr>
              <a:t>Fund raising will be conducted via word of mouth, stand-alone events, mailings, and on-line/social media</a:t>
            </a:r>
          </a:p>
          <a:p>
            <a:r>
              <a:rPr lang="en-US" sz="2400" dirty="0">
                <a:latin typeface="Traditional Arabic" panose="02020603050405020304" pitchFamily="18" charset="-78"/>
                <a:cs typeface="Traditional Arabic" panose="02020603050405020304" pitchFamily="18" charset="-78"/>
              </a:rPr>
              <a:t>The Memorial Committee has established an on-line payment ability (PayPal* and Credit Card) on the Memorial Website;  </a:t>
            </a:r>
          </a:p>
          <a:p>
            <a:pPr marL="0" indent="0">
              <a:buNone/>
            </a:pPr>
            <a:endParaRPr lang="en-US" sz="1000" dirty="0">
              <a:latin typeface="Traditional Arabic" panose="02020603050405020304" pitchFamily="18" charset="-78"/>
              <a:cs typeface="Traditional Arabic" panose="02020603050405020304" pitchFamily="18" charset="-78"/>
            </a:endParaRPr>
          </a:p>
          <a:p>
            <a:pPr marL="0" indent="0">
              <a:buNone/>
            </a:pPr>
            <a:endParaRPr lang="en-US" sz="1000" dirty="0">
              <a:latin typeface="Traditional Arabic" panose="02020603050405020304" pitchFamily="18" charset="-78"/>
              <a:cs typeface="Traditional Arabic" panose="02020603050405020304" pitchFamily="18" charset="-78"/>
            </a:endParaRPr>
          </a:p>
          <a:p>
            <a:pPr marL="0" indent="0">
              <a:buNone/>
            </a:pPr>
            <a:endParaRPr lang="en-US" sz="1000" dirty="0">
              <a:latin typeface="Traditional Arabic" panose="02020603050405020304" pitchFamily="18" charset="-78"/>
              <a:cs typeface="Traditional Arabic" panose="02020603050405020304" pitchFamily="18" charset="-78"/>
            </a:endParaRPr>
          </a:p>
          <a:p>
            <a:endParaRPr lang="en-US" sz="500" dirty="0">
              <a:latin typeface="Traditional Arabic" panose="02020603050405020304" pitchFamily="18" charset="-78"/>
              <a:cs typeface="Traditional Arabic" panose="02020603050405020304" pitchFamily="18" charset="-78"/>
            </a:endParaRPr>
          </a:p>
          <a:p>
            <a:endParaRPr lang="en-US" sz="500" dirty="0">
              <a:latin typeface="Traditional Arabic" panose="02020603050405020304" pitchFamily="18" charset="-78"/>
              <a:cs typeface="Traditional Arabic" panose="02020603050405020304" pitchFamily="18" charset="-78"/>
            </a:endParaRPr>
          </a:p>
          <a:p>
            <a:pPr marL="0" indent="0">
              <a:buNone/>
            </a:pPr>
            <a:r>
              <a:rPr lang="en-US" sz="1800" dirty="0">
                <a:latin typeface="Traditional Arabic" panose="02020603050405020304" pitchFamily="18" charset="-78"/>
                <a:cs typeface="Traditional Arabic" panose="02020603050405020304" pitchFamily="18" charset="-78"/>
              </a:rPr>
              <a:t>Checks can be made payable to: “28</a:t>
            </a:r>
            <a:r>
              <a:rPr lang="en-US" sz="1800" baseline="30000" dirty="0">
                <a:latin typeface="Traditional Arabic" panose="02020603050405020304" pitchFamily="18" charset="-78"/>
                <a:cs typeface="Traditional Arabic" panose="02020603050405020304" pitchFamily="18" charset="-78"/>
              </a:rPr>
              <a:t>th</a:t>
            </a:r>
            <a:r>
              <a:rPr lang="en-US" sz="1800" dirty="0">
                <a:latin typeface="Traditional Arabic" panose="02020603050405020304" pitchFamily="18" charset="-78"/>
                <a:cs typeface="Traditional Arabic" panose="02020603050405020304" pitchFamily="18" charset="-78"/>
              </a:rPr>
              <a:t> ID Memorial Fund,” and mailed to:</a:t>
            </a:r>
          </a:p>
          <a:p>
            <a:pPr marL="457159" lvl="1" indent="0">
              <a:buNone/>
            </a:pPr>
            <a:r>
              <a:rPr lang="en-US" sz="1800" dirty="0">
                <a:latin typeface="Traditional Arabic" panose="02020603050405020304" pitchFamily="18" charset="-78"/>
                <a:cs typeface="Traditional Arabic" panose="02020603050405020304" pitchFamily="18" charset="-78"/>
              </a:rPr>
              <a:t>	28</a:t>
            </a:r>
            <a:r>
              <a:rPr lang="en-US" sz="1800" baseline="30000" dirty="0">
                <a:latin typeface="Traditional Arabic" panose="02020603050405020304" pitchFamily="18" charset="-78"/>
                <a:cs typeface="Traditional Arabic" panose="02020603050405020304" pitchFamily="18" charset="-78"/>
              </a:rPr>
              <a:t>th</a:t>
            </a:r>
            <a:r>
              <a:rPr lang="en-US" sz="1800" dirty="0">
                <a:latin typeface="Traditional Arabic" panose="02020603050405020304" pitchFamily="18" charset="-78"/>
                <a:cs typeface="Traditional Arabic" panose="02020603050405020304" pitchFamily="18" charset="-78"/>
              </a:rPr>
              <a:t> ID Memorial Committee</a:t>
            </a:r>
          </a:p>
          <a:p>
            <a:pPr marL="457159" lvl="1" indent="0">
              <a:buNone/>
            </a:pPr>
            <a:r>
              <a:rPr lang="en-US" sz="1800" dirty="0">
                <a:latin typeface="Traditional Arabic" panose="02020603050405020304" pitchFamily="18" charset="-78"/>
                <a:cs typeface="Traditional Arabic" panose="02020603050405020304" pitchFamily="18" charset="-78"/>
              </a:rPr>
              <a:t>	</a:t>
            </a:r>
            <a:r>
              <a:rPr lang="en-US" sz="1800" dirty="0">
                <a:latin typeface="Traditional Arabic" panose="02020603050405020304" pitchFamily="18" charset="-78"/>
                <a:cs typeface="Traditional Arabic" panose="02020603050405020304" pitchFamily="18" charset="-78"/>
              </a:rPr>
              <a:t>Attn: Clyde Brown</a:t>
            </a:r>
          </a:p>
          <a:p>
            <a:pPr marL="457159" lvl="1" indent="0">
              <a:buNone/>
            </a:pPr>
            <a:r>
              <a:rPr lang="en-US" sz="1800" dirty="0">
                <a:latin typeface="Traditional Arabic" panose="02020603050405020304" pitchFamily="18" charset="-78"/>
                <a:cs typeface="Traditional Arabic" panose="02020603050405020304" pitchFamily="18" charset="-78"/>
              </a:rPr>
              <a:t>	Building </a:t>
            </a:r>
            <a:r>
              <a:rPr lang="en-US" sz="1800" dirty="0">
                <a:latin typeface="Traditional Arabic" panose="02020603050405020304" pitchFamily="18" charset="-78"/>
                <a:cs typeface="Traditional Arabic" panose="02020603050405020304" pitchFamily="18" charset="-78"/>
              </a:rPr>
              <a:t>#1 	</a:t>
            </a:r>
            <a:endParaRPr lang="en-US" sz="1800" dirty="0">
              <a:latin typeface="Traditional Arabic" panose="02020603050405020304" pitchFamily="18" charset="-78"/>
              <a:cs typeface="Traditional Arabic" panose="02020603050405020304" pitchFamily="18" charset="-78"/>
            </a:endParaRPr>
          </a:p>
          <a:p>
            <a:pPr marL="457159" lvl="1" indent="0">
              <a:buNone/>
            </a:pPr>
            <a:r>
              <a:rPr lang="en-US" sz="1800" dirty="0">
                <a:latin typeface="Traditional Arabic" panose="02020603050405020304" pitchFamily="18" charset="-78"/>
                <a:cs typeface="Traditional Arabic" panose="02020603050405020304" pitchFamily="18" charset="-78"/>
              </a:rPr>
              <a:t>	1400 Calder Street</a:t>
            </a:r>
          </a:p>
          <a:p>
            <a:pPr marL="457159" lvl="1" indent="0">
              <a:buNone/>
            </a:pPr>
            <a:r>
              <a:rPr lang="en-US" sz="1800" dirty="0">
                <a:latin typeface="Traditional Arabic" panose="02020603050405020304" pitchFamily="18" charset="-78"/>
                <a:cs typeface="Traditional Arabic" panose="02020603050405020304" pitchFamily="18" charset="-78"/>
              </a:rPr>
              <a:t>	</a:t>
            </a:r>
            <a:r>
              <a:rPr lang="en-US" sz="1800" dirty="0">
                <a:latin typeface="Traditional Arabic" panose="02020603050405020304" pitchFamily="18" charset="-78"/>
                <a:cs typeface="Traditional Arabic" panose="02020603050405020304" pitchFamily="18" charset="-78"/>
              </a:rPr>
              <a:t>Harrisburg</a:t>
            </a:r>
            <a:r>
              <a:rPr lang="en-US" sz="1800" dirty="0">
                <a:latin typeface="Traditional Arabic" panose="02020603050405020304" pitchFamily="18" charset="-78"/>
                <a:cs typeface="Traditional Arabic" panose="02020603050405020304" pitchFamily="18" charset="-78"/>
              </a:rPr>
              <a:t>, PA 17103</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7728" y="3121119"/>
            <a:ext cx="1477685" cy="260096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789" y="4704079"/>
            <a:ext cx="1687711" cy="2286000"/>
          </a:xfrm>
          <a:prstGeom prst="rect">
            <a:avLst/>
          </a:prstGeom>
        </p:spPr>
      </p:pic>
      <p:sp>
        <p:nvSpPr>
          <p:cNvPr id="8" name="TextBox 7"/>
          <p:cNvSpPr txBox="1"/>
          <p:nvPr/>
        </p:nvSpPr>
        <p:spPr>
          <a:xfrm>
            <a:off x="3584446" y="3026587"/>
            <a:ext cx="5879199" cy="388627"/>
          </a:xfrm>
          <a:prstGeom prst="rect">
            <a:avLst/>
          </a:prstGeom>
          <a:noFill/>
        </p:spPr>
        <p:txBody>
          <a:bodyPr wrap="none" lIns="91432" tIns="45716" rIns="91432" bIns="45716" rtlCol="0">
            <a:spAutoFit/>
          </a:bodyPr>
          <a:lstStyle/>
          <a:p>
            <a:r>
              <a:rPr lang="en-US" u="sng" dirty="0">
                <a:solidFill>
                  <a:srgbClr val="00B0F0"/>
                </a:solidFill>
                <a:hlinkClick r:id="rId8"/>
              </a:rPr>
              <a:t>https://sites.google.com/site/gwotmemorialboalsburg/</a:t>
            </a:r>
            <a:endParaRPr lang="en-US" u="sng" dirty="0">
              <a:solidFill>
                <a:srgbClr val="00B0F0"/>
              </a:solidFill>
            </a:endParaRPr>
          </a:p>
        </p:txBody>
      </p:sp>
      <p:sp>
        <p:nvSpPr>
          <p:cNvPr id="7" name="TextBox 6"/>
          <p:cNvSpPr txBox="1"/>
          <p:nvPr/>
        </p:nvSpPr>
        <p:spPr>
          <a:xfrm>
            <a:off x="1200150" y="3600863"/>
            <a:ext cx="1950244" cy="938719"/>
          </a:xfrm>
          <a:prstGeom prst="rect">
            <a:avLst/>
          </a:prstGeom>
          <a:noFill/>
        </p:spPr>
        <p:txBody>
          <a:bodyPr wrap="square" lIns="91432" tIns="45716" rIns="91432" bIns="45716" rtlCol="0">
            <a:spAutoFit/>
          </a:bodyPr>
          <a:lstStyle/>
          <a:p>
            <a:r>
              <a:rPr lang="en-US" sz="1100" dirty="0">
                <a:latin typeface="Traditional Arabic" panose="02020603050405020304" pitchFamily="18" charset="-78"/>
                <a:cs typeface="Traditional Arabic" panose="02020603050405020304" pitchFamily="18" charset="-78"/>
              </a:rPr>
              <a:t>*Please Note That PayPal Deducts a Service Fee From Your Donation Prior to Presenting Funds </a:t>
            </a:r>
            <a:r>
              <a:rPr lang="en-US" sz="1100" dirty="0">
                <a:latin typeface="Traditional Arabic" panose="02020603050405020304" pitchFamily="18" charset="-78"/>
                <a:cs typeface="Traditional Arabic" panose="02020603050405020304" pitchFamily="18" charset="-78"/>
              </a:rPr>
              <a:t>to an </a:t>
            </a:r>
            <a:r>
              <a:rPr lang="en-US" sz="1100" dirty="0">
                <a:latin typeface="Traditional Arabic" panose="02020603050405020304" pitchFamily="18" charset="-78"/>
                <a:cs typeface="Traditional Arabic" panose="02020603050405020304" pitchFamily="18" charset="-78"/>
              </a:rPr>
              <a:t>Organization</a:t>
            </a:r>
            <a:endParaRPr lang="en-US" sz="1100" dirty="0"/>
          </a:p>
        </p:txBody>
      </p:sp>
    </p:spTree>
    <p:extLst>
      <p:ext uri="{BB962C8B-B14F-4D97-AF65-F5344CB8AC3E}">
        <p14:creationId xmlns:p14="http://schemas.microsoft.com/office/powerpoint/2010/main" val="1093511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 y="4708"/>
            <a:ext cx="9588566" cy="7318601"/>
          </a:xfrm>
          <a:prstGeom prst="rect">
            <a:avLst/>
          </a:prstGeom>
        </p:spPr>
      </p:pic>
      <p:sp>
        <p:nvSpPr>
          <p:cNvPr id="4" name="TextBox 3"/>
          <p:cNvSpPr txBox="1"/>
          <p:nvPr/>
        </p:nvSpPr>
        <p:spPr>
          <a:xfrm>
            <a:off x="1200150" y="902965"/>
            <a:ext cx="7200900" cy="523220"/>
          </a:xfrm>
          <a:prstGeom prst="rect">
            <a:avLst/>
          </a:prstGeom>
          <a:noFill/>
        </p:spPr>
        <p:txBody>
          <a:bodyPr wrap="square" lIns="91432" tIns="45716" rIns="91432" bIns="45716" rtlCol="0" anchor="ctr">
            <a:spAutoFit/>
          </a:bodyPr>
          <a:lstStyle/>
          <a:p>
            <a:pPr algn="ctr"/>
            <a:r>
              <a:rPr lang="en-US" sz="2700" dirty="0">
                <a:solidFill>
                  <a:schemeClr val="bg1"/>
                </a:solidFill>
                <a:latin typeface="Traditional Arabic" panose="02020603050405020304" pitchFamily="18" charset="-78"/>
                <a:cs typeface="Traditional Arabic" panose="02020603050405020304" pitchFamily="18" charset="-78"/>
              </a:rPr>
              <a:t>Criteria</a:t>
            </a:r>
            <a:endParaRPr lang="en-US" sz="2700" dirty="0">
              <a:solidFill>
                <a:schemeClr val="bg1"/>
              </a:solidFill>
              <a:latin typeface="Traditional Arabic" panose="02020603050405020304" pitchFamily="18" charset="-78"/>
              <a:cs typeface="Traditional Arabic" panose="02020603050405020304" pitchFamily="18" charset="-78"/>
            </a:endParaRPr>
          </a:p>
        </p:txBody>
      </p:sp>
      <p:sp>
        <p:nvSpPr>
          <p:cNvPr id="5" name="TextBox 4"/>
          <p:cNvSpPr txBox="1"/>
          <p:nvPr/>
        </p:nvSpPr>
        <p:spPr>
          <a:xfrm>
            <a:off x="360045" y="1634160"/>
            <a:ext cx="8895512" cy="5078313"/>
          </a:xfrm>
          <a:prstGeom prst="rect">
            <a:avLst/>
          </a:prstGeom>
          <a:noFill/>
        </p:spPr>
        <p:txBody>
          <a:bodyPr wrap="square" lIns="91432" tIns="45716" rIns="91432" bIns="45716" rtlCol="0">
            <a:spAutoFit/>
          </a:bodyPr>
          <a:lstStyle/>
          <a:p>
            <a:pPr marL="342869" indent="-342869">
              <a:buFont typeface="Arial" panose="020B0604020202020204" pitchFamily="34" charset="0"/>
              <a:buChar char="•"/>
            </a:pPr>
            <a:r>
              <a:rPr lang="en-US" sz="2700" dirty="0">
                <a:solidFill>
                  <a:schemeClr val="bg1"/>
                </a:solidFill>
                <a:latin typeface="Traditional Arabic" panose="02020603050405020304" pitchFamily="18" charset="-78"/>
                <a:cs typeface="Traditional Arabic" panose="02020603050405020304" pitchFamily="18" charset="-78"/>
              </a:rPr>
              <a:t>Soldier must have been mobilized under authority of executive order 13223 dated 14SEP2001</a:t>
            </a:r>
          </a:p>
          <a:p>
            <a:pPr marL="342869" indent="-342869">
              <a:buFont typeface="Arial" panose="020B0604020202020204" pitchFamily="34" charset="0"/>
              <a:buChar char="•"/>
            </a:pPr>
            <a:endParaRPr lang="en-US" sz="1600" dirty="0">
              <a:solidFill>
                <a:schemeClr val="bg1"/>
              </a:solidFill>
              <a:latin typeface="Traditional Arabic" panose="02020603050405020304" pitchFamily="18" charset="-78"/>
              <a:cs typeface="Traditional Arabic" panose="02020603050405020304" pitchFamily="18" charset="-78"/>
            </a:endParaRPr>
          </a:p>
          <a:p>
            <a:pPr marL="342869" indent="-342869">
              <a:buFont typeface="Arial" panose="020B0604020202020204" pitchFamily="34" charset="0"/>
              <a:buChar char="•"/>
            </a:pPr>
            <a:r>
              <a:rPr lang="en-US" sz="2700" dirty="0">
                <a:solidFill>
                  <a:schemeClr val="bg1"/>
                </a:solidFill>
                <a:latin typeface="Traditional Arabic" panose="02020603050405020304" pitchFamily="18" charset="-78"/>
                <a:cs typeface="Traditional Arabic" panose="02020603050405020304" pitchFamily="18" charset="-78"/>
              </a:rPr>
              <a:t>Soldier must have been physically in GWOT theater at the time of death</a:t>
            </a:r>
          </a:p>
          <a:p>
            <a:endParaRPr lang="en-US" sz="2700" dirty="0">
              <a:solidFill>
                <a:schemeClr val="bg1"/>
              </a:solidFill>
              <a:latin typeface="Traditional Arabic" panose="02020603050405020304" pitchFamily="18" charset="-78"/>
              <a:cs typeface="Traditional Arabic" panose="02020603050405020304" pitchFamily="18" charset="-78"/>
            </a:endParaRPr>
          </a:p>
          <a:p>
            <a:endParaRPr lang="en-US" sz="2700" dirty="0">
              <a:solidFill>
                <a:schemeClr val="bg1"/>
              </a:solidFill>
              <a:latin typeface="Traditional Arabic" panose="02020603050405020304" pitchFamily="18" charset="-78"/>
              <a:cs typeface="Traditional Arabic" panose="02020603050405020304" pitchFamily="18" charset="-78"/>
            </a:endParaRPr>
          </a:p>
          <a:p>
            <a:pPr marL="342869" indent="-342869">
              <a:buFont typeface="Arial" panose="020B0604020202020204" pitchFamily="34" charset="0"/>
              <a:buChar char="•"/>
            </a:pPr>
            <a:r>
              <a:rPr lang="en-US" sz="2700" dirty="0">
                <a:solidFill>
                  <a:schemeClr val="bg1"/>
                </a:solidFill>
                <a:latin typeface="Traditional Arabic" panose="02020603050405020304" pitchFamily="18" charset="-78"/>
                <a:cs typeface="Traditional Arabic" panose="02020603050405020304" pitchFamily="18" charset="-78"/>
              </a:rPr>
              <a:t>Soldier must have been organic to 28ID,</a:t>
            </a:r>
          </a:p>
          <a:p>
            <a:r>
              <a:rPr lang="en-US" sz="2700" dirty="0">
                <a:solidFill>
                  <a:schemeClr val="bg1"/>
                </a:solidFill>
                <a:latin typeface="Traditional Arabic" panose="02020603050405020304" pitchFamily="18" charset="-78"/>
                <a:cs typeface="Traditional Arabic" panose="02020603050405020304" pitchFamily="18" charset="-78"/>
              </a:rPr>
              <a:t> </a:t>
            </a:r>
            <a:r>
              <a:rPr lang="en-US" sz="2700" dirty="0">
                <a:solidFill>
                  <a:schemeClr val="bg1"/>
                </a:solidFill>
                <a:latin typeface="Traditional Arabic" panose="02020603050405020304" pitchFamily="18" charset="-78"/>
                <a:cs typeface="Traditional Arabic" panose="02020603050405020304" pitchFamily="18" charset="-78"/>
              </a:rPr>
              <a:t>   unit shown on memorial will show unit</a:t>
            </a:r>
          </a:p>
          <a:p>
            <a:r>
              <a:rPr lang="en-US" sz="2700" dirty="0">
                <a:solidFill>
                  <a:schemeClr val="bg1"/>
                </a:solidFill>
                <a:latin typeface="Traditional Arabic" panose="02020603050405020304" pitchFamily="18" charset="-78"/>
                <a:cs typeface="Traditional Arabic" panose="02020603050405020304" pitchFamily="18" charset="-78"/>
              </a:rPr>
              <a:t> </a:t>
            </a:r>
            <a:r>
              <a:rPr lang="en-US" sz="2700" dirty="0">
                <a:solidFill>
                  <a:schemeClr val="bg1"/>
                </a:solidFill>
                <a:latin typeface="Traditional Arabic" panose="02020603050405020304" pitchFamily="18" charset="-78"/>
                <a:cs typeface="Traditional Arabic" panose="02020603050405020304" pitchFamily="18" charset="-78"/>
              </a:rPr>
              <a:t>   of  assignment on mobilization orders</a:t>
            </a:r>
          </a:p>
          <a:p>
            <a:pPr marL="342869" indent="-342869">
              <a:buAutoNum type="arabicPeriod" startAt="2"/>
            </a:pPr>
            <a:endParaRPr lang="en-US" sz="2700" dirty="0">
              <a:solidFill>
                <a:schemeClr val="bg1"/>
              </a:solidFill>
              <a:latin typeface="Traditional Arabic" panose="02020603050405020304" pitchFamily="18" charset="-78"/>
              <a:cs typeface="Traditional Arabic" panose="02020603050405020304" pitchFamily="18" charset="-78"/>
            </a:endParaRPr>
          </a:p>
          <a:p>
            <a:pPr marL="342869" indent="-342869"/>
            <a:endParaRPr lang="en-US" sz="2700" dirty="0">
              <a:solidFill>
                <a:schemeClr val="bg1"/>
              </a:solidFill>
              <a:latin typeface="Traditional Arabic" panose="02020603050405020304" pitchFamily="18" charset="-78"/>
              <a:cs typeface="Traditional Arabic" panose="02020603050405020304" pitchFamily="18" charset="-78"/>
            </a:endParaRPr>
          </a:p>
        </p:txBody>
      </p:sp>
      <p:sp>
        <p:nvSpPr>
          <p:cNvPr id="7" name="Title 1"/>
          <p:cNvSpPr txBox="1">
            <a:spLocks/>
          </p:cNvSpPr>
          <p:nvPr/>
        </p:nvSpPr>
        <p:spPr>
          <a:xfrm>
            <a:off x="0" y="2"/>
            <a:ext cx="9601200" cy="1043806"/>
          </a:xfrm>
          <a:prstGeom prst="rect">
            <a:avLst/>
          </a:prstGeom>
        </p:spPr>
        <p:txBody>
          <a:bodyPr vert="horz" lIns="91432" tIns="45716" rIns="91432" bIns="457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chemeClr val="bg1"/>
                </a:solidFill>
                <a:latin typeface="Traditional Arabic" panose="02020603050405020304" pitchFamily="18" charset="-78"/>
                <a:cs typeface="Traditional Arabic" panose="02020603050405020304" pitchFamily="18" charset="-78"/>
              </a:rPr>
              <a:t>28</a:t>
            </a:r>
            <a:r>
              <a:rPr lang="en-US" sz="2700" baseline="30000" dirty="0">
                <a:solidFill>
                  <a:schemeClr val="bg1"/>
                </a:solidFill>
                <a:latin typeface="Traditional Arabic" panose="02020603050405020304" pitchFamily="18" charset="-78"/>
                <a:cs typeface="Traditional Arabic" panose="02020603050405020304" pitchFamily="18" charset="-78"/>
              </a:rPr>
              <a:t>TH</a:t>
            </a:r>
            <a:r>
              <a:rPr lang="en-US" sz="2700" dirty="0">
                <a:solidFill>
                  <a:schemeClr val="bg1"/>
                </a:solidFill>
                <a:latin typeface="Traditional Arabic" panose="02020603050405020304" pitchFamily="18" charset="-78"/>
                <a:cs typeface="Traditional Arabic" panose="02020603050405020304" pitchFamily="18" charset="-78"/>
              </a:rPr>
              <a:t> ID GLOBAL WAR ON TERRORISM MEMORIAL - BOALSBURG</a:t>
            </a:r>
            <a:endParaRPr lang="en-US" sz="2700" dirty="0">
              <a:solidFill>
                <a:schemeClr val="bg1"/>
              </a:solidFill>
              <a:latin typeface="Traditional Arabic" panose="02020603050405020304" pitchFamily="18" charset="-78"/>
              <a:cs typeface="Traditional Arabic" panose="02020603050405020304" pitchFamily="18"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981" y="4217942"/>
            <a:ext cx="3436220" cy="3097259"/>
          </a:xfrm>
          <a:prstGeom prst="rect">
            <a:avLst/>
          </a:prstGeom>
        </p:spPr>
      </p:pic>
    </p:spTree>
    <p:extLst>
      <p:ext uri="{BB962C8B-B14F-4D97-AF65-F5344CB8AC3E}">
        <p14:creationId xmlns:p14="http://schemas.microsoft.com/office/powerpoint/2010/main" val="4213425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65" t="1947" r="4597" b="5383"/>
          <a:stretch/>
        </p:blipFill>
        <p:spPr>
          <a:xfrm rot="120000">
            <a:off x="1323828" y="1041013"/>
            <a:ext cx="7113740" cy="6013114"/>
          </a:xfrm>
          <a:prstGeom prst="rect">
            <a:avLst/>
          </a:prstGeom>
        </p:spPr>
      </p:pic>
      <p:sp>
        <p:nvSpPr>
          <p:cNvPr id="6" name="Rectangle 5"/>
          <p:cNvSpPr/>
          <p:nvPr/>
        </p:nvSpPr>
        <p:spPr>
          <a:xfrm>
            <a:off x="0" y="616014"/>
            <a:ext cx="9601200" cy="68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7" name="Rectangle 6"/>
          <p:cNvSpPr/>
          <p:nvPr/>
        </p:nvSpPr>
        <p:spPr>
          <a:xfrm>
            <a:off x="0" y="684464"/>
            <a:ext cx="1313848" cy="663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8" name="Rectangle 7"/>
          <p:cNvSpPr/>
          <p:nvPr/>
        </p:nvSpPr>
        <p:spPr>
          <a:xfrm>
            <a:off x="8236820" y="693021"/>
            <a:ext cx="1345427" cy="6630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9" name="Title 1"/>
          <p:cNvSpPr txBox="1">
            <a:spLocks/>
          </p:cNvSpPr>
          <p:nvPr/>
        </p:nvSpPr>
        <p:spPr>
          <a:xfrm>
            <a:off x="0" y="1"/>
            <a:ext cx="9601200" cy="1488707"/>
          </a:xfrm>
          <a:prstGeom prst="rect">
            <a:avLst/>
          </a:prstGeom>
        </p:spPr>
        <p:txBody>
          <a:bodyPr vert="horz" lIns="91432" tIns="45716" rIns="91432" bIns="457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latin typeface="Traditional Arabic" panose="02020603050405020304" pitchFamily="18" charset="-78"/>
                <a:cs typeface="Traditional Arabic" panose="02020603050405020304" pitchFamily="18" charset="-78"/>
              </a:rPr>
              <a:t>ARTIST’S RENDERING</a:t>
            </a:r>
          </a:p>
          <a:p>
            <a:pPr algn="ctr"/>
            <a:endParaRPr lang="en-US" sz="1800" dirty="0">
              <a:latin typeface="Traditional Arabic" panose="02020603050405020304" pitchFamily="18" charset="-78"/>
              <a:cs typeface="Traditional Arabic" panose="02020603050405020304" pitchFamily="18" charset="-78"/>
            </a:endParaRPr>
          </a:p>
          <a:p>
            <a:pPr algn="ctr"/>
            <a:r>
              <a:rPr lang="en-US" sz="2700" dirty="0">
                <a:latin typeface="Traditional Arabic" panose="02020603050405020304" pitchFamily="18" charset="-78"/>
                <a:cs typeface="Traditional Arabic" panose="02020603050405020304" pitchFamily="18" charset="-78"/>
              </a:rPr>
              <a:t>Design and Construction by Mayes Memorials of Lemont, PA</a:t>
            </a:r>
          </a:p>
        </p:txBody>
      </p:sp>
    </p:spTree>
    <p:extLst>
      <p:ext uri="{BB962C8B-B14F-4D97-AF65-F5344CB8AC3E}">
        <p14:creationId xmlns:p14="http://schemas.microsoft.com/office/powerpoint/2010/main" val="1454262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top-corner"/>
          <p:cNvPicPr>
            <a:picLocks noChangeArrowheads="1"/>
          </p:cNvPicPr>
          <p:nvPr/>
        </p:nvPicPr>
        <p:blipFill>
          <a:blip r:embed="rId4" cstate="print"/>
          <a:srcRect b="80843"/>
          <a:stretch>
            <a:fillRect/>
          </a:stretch>
        </p:blipFill>
        <p:spPr bwMode="auto">
          <a:xfrm>
            <a:off x="5135380" y="0"/>
            <a:ext cx="4459501" cy="682414"/>
          </a:xfrm>
          <a:prstGeom prst="rect">
            <a:avLst/>
          </a:prstGeom>
          <a:noFill/>
          <a:ln w="9525">
            <a:noFill/>
            <a:miter lim="800000"/>
            <a:headEnd/>
            <a:tailEnd/>
          </a:ln>
        </p:spPr>
      </p:pic>
      <p:pic>
        <p:nvPicPr>
          <p:cNvPr id="12" name="Picture 16" descr="top-corner"/>
          <p:cNvPicPr>
            <a:picLocks noChangeArrowheads="1"/>
          </p:cNvPicPr>
          <p:nvPr/>
        </p:nvPicPr>
        <p:blipFill>
          <a:blip r:embed="rId5" cstate="print"/>
          <a:srcRect b="77609"/>
          <a:stretch>
            <a:fillRect/>
          </a:stretch>
        </p:blipFill>
        <p:spPr bwMode="auto">
          <a:xfrm>
            <a:off x="0" y="0"/>
            <a:ext cx="4623736" cy="682414"/>
          </a:xfrm>
          <a:prstGeom prst="rect">
            <a:avLst/>
          </a:prstGeom>
          <a:noFill/>
          <a:ln w="9525">
            <a:noFill/>
            <a:miter lim="800000"/>
            <a:headEnd/>
            <a:tailEnd/>
          </a:ln>
        </p:spPr>
      </p:pic>
      <p:pic>
        <p:nvPicPr>
          <p:cNvPr id="13" name="Group 12"/>
          <p:cNvPicPr>
            <a:picLocks noChangeArrowheads="1"/>
          </p:cNvPicPr>
          <p:nvPr/>
        </p:nvPicPr>
        <p:blipFill>
          <a:blip r:embed="rId6" cstate="print"/>
          <a:srcRect/>
          <a:stretch>
            <a:fillRect/>
          </a:stretch>
        </p:blipFill>
        <p:spPr bwMode="auto">
          <a:xfrm>
            <a:off x="23754" y="38949"/>
            <a:ext cx="416302" cy="572347"/>
          </a:xfrm>
          <a:prstGeom prst="rect">
            <a:avLst/>
          </a:prstGeom>
          <a:noFill/>
          <a:ln w="9525">
            <a:noFill/>
            <a:miter lim="800000"/>
            <a:headEnd/>
            <a:tailEnd/>
          </a:ln>
        </p:spPr>
      </p:pic>
      <p:cxnSp>
        <p:nvCxnSpPr>
          <p:cNvPr id="14" name="Straight Connector 13"/>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extLst/>
          </p:nvPr>
        </p:nvGraphicFramePr>
        <p:xfrm>
          <a:off x="1200150" y="1040384"/>
          <a:ext cx="7200900" cy="6274816"/>
        </p:xfrm>
        <a:graphic>
          <a:graphicData uri="http://schemas.openxmlformats.org/presentationml/2006/ole">
            <mc:AlternateContent xmlns:mc="http://schemas.openxmlformats.org/markup-compatibility/2006">
              <mc:Choice xmlns:v="urn:schemas-microsoft-com:vml" Requires="v">
                <p:oleObj spid="_x0000_s31746" name="Acrobat Document" r:id="rId7" imgW="10068120" imgH="7767000" progId="AcroExch.Document.7">
                  <p:embed/>
                </p:oleObj>
              </mc:Choice>
              <mc:Fallback>
                <p:oleObj name="Acrobat Document" r:id="rId7" imgW="10068120" imgH="7767000" progId="AcroExch.Document.7">
                  <p:embed/>
                  <p:pic>
                    <p:nvPicPr>
                      <p:cNvPr id="0" name=""/>
                      <p:cNvPicPr>
                        <a:picLocks noChangeAspect="1" noChangeArrowheads="1"/>
                      </p:cNvPicPr>
                      <p:nvPr/>
                    </p:nvPicPr>
                    <p:blipFill>
                      <a:blip r:embed="rId8">
                        <a:lum bright="4000" contrast="6000"/>
                        <a:extLst>
                          <a:ext uri="{28A0092B-C50C-407E-A947-70E740481C1C}">
                            <a14:useLocalDpi xmlns:a14="http://schemas.microsoft.com/office/drawing/2010/main" val="0"/>
                          </a:ext>
                        </a:extLst>
                      </a:blip>
                      <a:srcRect/>
                      <a:stretch>
                        <a:fillRect/>
                      </a:stretch>
                    </p:blipFill>
                    <p:spPr bwMode="auto">
                      <a:xfrm>
                        <a:off x="1200150" y="1040384"/>
                        <a:ext cx="7200900" cy="6274816"/>
                      </a:xfrm>
                      <a:prstGeom prst="rect">
                        <a:avLst/>
                      </a:prstGeom>
                      <a:noFill/>
                      <a:ln>
                        <a:noFill/>
                      </a:ln>
                      <a:effectLst/>
                      <a:extLst/>
                    </p:spPr>
                  </p:pic>
                </p:oleObj>
              </mc:Fallback>
            </mc:AlternateContent>
          </a:graphicData>
        </a:graphic>
      </p:graphicFrame>
      <p:sp>
        <p:nvSpPr>
          <p:cNvPr id="5" name="Rectangle 4"/>
          <p:cNvSpPr/>
          <p:nvPr/>
        </p:nvSpPr>
        <p:spPr>
          <a:xfrm>
            <a:off x="4710590" y="2991995"/>
            <a:ext cx="360045" cy="243840"/>
          </a:xfrm>
          <a:prstGeom prst="rect">
            <a:avLst/>
          </a:prstGeom>
          <a:solidFill>
            <a:srgbClr val="FFC000"/>
          </a:solidFill>
          <a:ln>
            <a:solidFill>
              <a:srgbClr val="FFFF00"/>
            </a:solidFill>
          </a:ln>
          <a:effectLst>
            <a:innerShdw blurRad="63500" dist="50800" dir="2700000">
              <a:prstClr val="black">
                <a:alpha val="50000"/>
              </a:prstClr>
            </a:innerShdw>
          </a:effectLst>
          <a:scene3d>
            <a:camera prst="isometricLeftDown">
              <a:rot lat="2736924" lon="2974500" rev="2120464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sp>
        <p:nvSpPr>
          <p:cNvPr id="6" name="TextBox 5"/>
          <p:cNvSpPr txBox="1"/>
          <p:nvPr/>
        </p:nvSpPr>
        <p:spPr>
          <a:xfrm>
            <a:off x="1792424" y="2785409"/>
            <a:ext cx="2102663" cy="738665"/>
          </a:xfrm>
          <a:prstGeom prst="rect">
            <a:avLst/>
          </a:prstGeom>
          <a:noFill/>
        </p:spPr>
        <p:txBody>
          <a:bodyPr wrap="square" lIns="91432" tIns="45716" rIns="91432" bIns="45716" rtlCol="0">
            <a:spAutoFit/>
          </a:bodyPr>
          <a:lstStyle/>
          <a:p>
            <a:pPr algn="ctr"/>
            <a:r>
              <a:rPr lang="en-US" sz="1400" b="1" dirty="0">
                <a:solidFill>
                  <a:schemeClr val="bg1"/>
                </a:solidFill>
                <a:latin typeface="Arial" pitchFamily="34" charset="0"/>
                <a:cs typeface="Arial" pitchFamily="34" charset="0"/>
              </a:rPr>
              <a:t>28ID GWOT MEMORIAL SITE  </a:t>
            </a:r>
            <a:r>
              <a:rPr lang="en-US" sz="1400" b="1" dirty="0">
                <a:solidFill>
                  <a:schemeClr val="bg1"/>
                </a:solidFill>
                <a:latin typeface="Arial" pitchFamily="34" charset="0"/>
                <a:cs typeface="Arial" pitchFamily="34" charset="0"/>
              </a:rPr>
              <a:t>Proposed Location </a:t>
            </a:r>
            <a:endParaRPr lang="en-US" sz="1400" b="1" dirty="0">
              <a:solidFill>
                <a:schemeClr val="bg1"/>
              </a:solidFill>
              <a:latin typeface="Arial" pitchFamily="34" charset="0"/>
              <a:cs typeface="Arial" pitchFamily="34" charset="0"/>
            </a:endParaRPr>
          </a:p>
        </p:txBody>
      </p:sp>
      <p:cxnSp>
        <p:nvCxnSpPr>
          <p:cNvPr id="8" name="Straight Arrow Connector 7"/>
          <p:cNvCxnSpPr/>
          <p:nvPr/>
        </p:nvCxnSpPr>
        <p:spPr>
          <a:xfrm>
            <a:off x="4013301" y="2785409"/>
            <a:ext cx="700888" cy="450426"/>
          </a:xfrm>
          <a:prstGeom prst="straightConnector1">
            <a:avLst/>
          </a:prstGeom>
          <a:ln w="34925">
            <a:solidFill>
              <a:schemeClr val="accent4"/>
            </a:solidFill>
            <a:tailEnd type="arrow"/>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0" y="0"/>
            <a:ext cx="9601200" cy="1043806"/>
          </a:xfrm>
          <a:prstGeom prst="rect">
            <a:avLst/>
          </a:prstGeom>
        </p:spPr>
        <p:txBody>
          <a:bodyPr lIns="91432" tIns="45716" rIns="91432" bIns="45716"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latin typeface="Traditional Arabic" panose="02020603050405020304" pitchFamily="18" charset="-78"/>
                <a:cs typeface="Traditional Arabic" panose="02020603050405020304" pitchFamily="18" charset="-78"/>
              </a:rPr>
              <a:t>28</a:t>
            </a:r>
            <a:r>
              <a:rPr lang="en-US" sz="2700" baseline="30000" dirty="0">
                <a:latin typeface="Traditional Arabic" panose="02020603050405020304" pitchFamily="18" charset="-78"/>
                <a:cs typeface="Traditional Arabic" panose="02020603050405020304" pitchFamily="18" charset="-78"/>
              </a:rPr>
              <a:t>TH</a:t>
            </a:r>
            <a:r>
              <a:rPr lang="en-US" sz="2700" dirty="0">
                <a:latin typeface="Traditional Arabic" panose="02020603050405020304" pitchFamily="18" charset="-78"/>
                <a:cs typeface="Traditional Arabic" panose="02020603050405020304" pitchFamily="18" charset="-78"/>
              </a:rPr>
              <a:t> ID GLOBAL WAR ON TERRORISM </a:t>
            </a:r>
            <a:r>
              <a:rPr lang="en-US" sz="2700" dirty="0">
                <a:latin typeface="Traditional Arabic" panose="02020603050405020304" pitchFamily="18" charset="-78"/>
                <a:cs typeface="Traditional Arabic" panose="02020603050405020304" pitchFamily="18" charset="-78"/>
              </a:rPr>
              <a:t>MEMORIAL - BOALSBURG</a:t>
            </a:r>
          </a:p>
        </p:txBody>
      </p:sp>
      <p:sp>
        <p:nvSpPr>
          <p:cNvPr id="11" name="TextBox 10"/>
          <p:cNvSpPr txBox="1"/>
          <p:nvPr/>
        </p:nvSpPr>
        <p:spPr>
          <a:xfrm>
            <a:off x="1200150" y="902965"/>
            <a:ext cx="7200900" cy="523220"/>
          </a:xfrm>
          <a:prstGeom prst="rect">
            <a:avLst/>
          </a:prstGeom>
          <a:noFill/>
        </p:spPr>
        <p:txBody>
          <a:bodyPr wrap="square" lIns="91432" tIns="45716" rIns="91432" bIns="45716" rtlCol="0" anchor="ctr">
            <a:spAutoFit/>
          </a:bodyPr>
          <a:lstStyle/>
          <a:p>
            <a:pPr algn="ctr"/>
            <a:r>
              <a:rPr lang="en-US" sz="2700" dirty="0">
                <a:latin typeface="Traditional Arabic" panose="02020603050405020304" pitchFamily="18" charset="-78"/>
                <a:cs typeface="Traditional Arabic" panose="02020603050405020304" pitchFamily="18" charset="-78"/>
              </a:rPr>
              <a:t>Proposes Site at Boalsburg</a:t>
            </a:r>
            <a:endParaRPr lang="en-US" sz="27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2301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01200" cy="7359639"/>
          </a:xfrm>
          <a:prstGeom prst="rect">
            <a:avLst/>
          </a:prstGeom>
        </p:spPr>
      </p:pic>
      <p:sp>
        <p:nvSpPr>
          <p:cNvPr id="2" name="Title 1"/>
          <p:cNvSpPr>
            <a:spLocks noGrp="1"/>
          </p:cNvSpPr>
          <p:nvPr>
            <p:ph type="title"/>
          </p:nvPr>
        </p:nvSpPr>
        <p:spPr/>
        <p:txBody>
          <a:bodyPr/>
          <a:lstStyle/>
          <a:p>
            <a:pPr algn="ctr"/>
            <a:r>
              <a:rPr lang="en-US" dirty="0" smtClean="0">
                <a:latin typeface="Traditional Arabic" panose="02020603050405020304" pitchFamily="18" charset="-78"/>
                <a:cs typeface="Traditional Arabic" panose="02020603050405020304" pitchFamily="18" charset="-78"/>
              </a:rPr>
              <a:t>Design Information</a:t>
            </a:r>
            <a:endParaRPr lang="en-US"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612774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6" descr="top-corner"/>
          <p:cNvPicPr>
            <a:picLocks noChangeArrowheads="1"/>
          </p:cNvPicPr>
          <p:nvPr/>
        </p:nvPicPr>
        <p:blipFill>
          <a:blip r:embed="rId3" cstate="print"/>
          <a:srcRect b="80843"/>
          <a:stretch>
            <a:fillRect/>
          </a:stretch>
        </p:blipFill>
        <p:spPr bwMode="auto">
          <a:xfrm>
            <a:off x="5135380" y="0"/>
            <a:ext cx="4459501" cy="682414"/>
          </a:xfrm>
          <a:prstGeom prst="rect">
            <a:avLst/>
          </a:prstGeom>
          <a:noFill/>
          <a:ln w="9525">
            <a:noFill/>
            <a:miter lim="800000"/>
            <a:headEnd/>
            <a:tailEnd/>
          </a:ln>
        </p:spPr>
      </p:pic>
      <p:pic>
        <p:nvPicPr>
          <p:cNvPr id="79" name="Picture 16" descr="top-corner"/>
          <p:cNvPicPr>
            <a:picLocks noChangeArrowheads="1"/>
          </p:cNvPicPr>
          <p:nvPr/>
        </p:nvPicPr>
        <p:blipFill>
          <a:blip r:embed="rId4" cstate="print"/>
          <a:srcRect b="77609"/>
          <a:stretch>
            <a:fillRect/>
          </a:stretch>
        </p:blipFill>
        <p:spPr bwMode="auto">
          <a:xfrm>
            <a:off x="0" y="0"/>
            <a:ext cx="4623736" cy="682414"/>
          </a:xfrm>
          <a:prstGeom prst="rect">
            <a:avLst/>
          </a:prstGeom>
          <a:noFill/>
          <a:ln w="9525">
            <a:noFill/>
            <a:miter lim="800000"/>
            <a:headEnd/>
            <a:tailEnd/>
          </a:ln>
        </p:spPr>
      </p:pic>
      <p:pic>
        <p:nvPicPr>
          <p:cNvPr id="80" name="Group 12"/>
          <p:cNvPicPr>
            <a:picLocks noChangeArrowheads="1"/>
          </p:cNvPicPr>
          <p:nvPr/>
        </p:nvPicPr>
        <p:blipFill>
          <a:blip r:embed="rId5" cstate="print"/>
          <a:srcRect/>
          <a:stretch>
            <a:fillRect/>
          </a:stretch>
        </p:blipFill>
        <p:spPr bwMode="auto">
          <a:xfrm>
            <a:off x="53757" y="38949"/>
            <a:ext cx="416302" cy="572347"/>
          </a:xfrm>
          <a:prstGeom prst="rect">
            <a:avLst/>
          </a:prstGeom>
          <a:noFill/>
          <a:ln w="9525">
            <a:noFill/>
            <a:miter lim="800000"/>
            <a:headEnd/>
            <a:tailEnd/>
          </a:ln>
        </p:spPr>
      </p:pic>
      <p:cxnSp>
        <p:nvCxnSpPr>
          <p:cNvPr id="81" name="Straight Connector 80"/>
          <p:cNvCxnSpPr/>
          <p:nvPr/>
        </p:nvCxnSpPr>
        <p:spPr>
          <a:xfrm flipV="1">
            <a:off x="2" y="653633"/>
            <a:ext cx="9594880" cy="25399"/>
          </a:xfrm>
          <a:prstGeom prst="line">
            <a:avLst/>
          </a:prstGeom>
          <a:ln w="38100">
            <a:gradFill flip="none" rotWithShape="1">
              <a:gsLst>
                <a:gs pos="0">
                  <a:srgbClr val="000099"/>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354586" y="132610"/>
            <a:ext cx="3677610" cy="584775"/>
          </a:xfrm>
          <a:prstGeom prst="rect">
            <a:avLst/>
          </a:prstGeom>
          <a:noFill/>
        </p:spPr>
        <p:txBody>
          <a:bodyPr wrap="none" lIns="91432" tIns="45716" rIns="91432" bIns="45716" rtlCol="0">
            <a:spAutoFit/>
          </a:bodyPr>
          <a:lstStyle/>
          <a:p>
            <a:r>
              <a:rPr lang="en-US" sz="3200" dirty="0">
                <a:latin typeface="Traditional Arabic" panose="02020603050405020304" pitchFamily="18" charset="-78"/>
                <a:cs typeface="Traditional Arabic" panose="02020603050405020304" pitchFamily="18" charset="-78"/>
              </a:rPr>
              <a:t>Stand Alone Concept</a:t>
            </a:r>
            <a:endParaRPr lang="en-US" sz="3200" dirty="0">
              <a:latin typeface="Traditional Arabic" panose="02020603050405020304" pitchFamily="18" charset="-78"/>
              <a:cs typeface="Traditional Arabic" panose="02020603050405020304" pitchFamily="18" charset="-78"/>
            </a:endParaRPr>
          </a:p>
        </p:txBody>
      </p:sp>
      <p:grpSp>
        <p:nvGrpSpPr>
          <p:cNvPr id="88" name="Group 87"/>
          <p:cNvGrpSpPr>
            <a:grpSpLocks noChangeAspect="1"/>
          </p:cNvGrpSpPr>
          <p:nvPr/>
        </p:nvGrpSpPr>
        <p:grpSpPr>
          <a:xfrm>
            <a:off x="868982" y="721372"/>
            <a:ext cx="7863239" cy="6510658"/>
            <a:chOff x="112412" y="1226953"/>
            <a:chExt cx="8915400" cy="5459537"/>
          </a:xfrm>
        </p:grpSpPr>
        <p:sp>
          <p:nvSpPr>
            <p:cNvPr id="92" name="Rectangle 91"/>
            <p:cNvSpPr/>
            <p:nvPr/>
          </p:nvSpPr>
          <p:spPr>
            <a:xfrm>
              <a:off x="2362200" y="3200400"/>
              <a:ext cx="4419600" cy="3200400"/>
            </a:xfrm>
            <a:prstGeom prst="rect">
              <a:avLst/>
            </a:prstGeom>
            <a:pattFill prst="pct10">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81800" y="1524000"/>
              <a:ext cx="1920240" cy="4876800"/>
            </a:xfrm>
            <a:prstGeom prst="rect">
              <a:avLst/>
            </a:prstGeom>
            <a:pattFill prst="pct10">
              <a:fgClr>
                <a:schemeClr val="bg1">
                  <a:lumMod val="65000"/>
                </a:schemeClr>
              </a:fgClr>
              <a:bgClr>
                <a:schemeClr val="bg1">
                  <a:lumMod val="95000"/>
                </a:schemeClr>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57200" y="1524000"/>
              <a:ext cx="1920239" cy="4876800"/>
            </a:xfrm>
            <a:prstGeom prst="rect">
              <a:avLst/>
            </a:prstGeom>
            <a:pattFill prst="pct10">
              <a:fgClr>
                <a:schemeClr val="bg1">
                  <a:lumMod val="65000"/>
                </a:schemeClr>
              </a:fgClr>
              <a:bgClr>
                <a:schemeClr val="bg1">
                  <a:lumMod val="95000"/>
                </a:schemeClr>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grpSp>
          <p:nvGrpSpPr>
            <p:cNvPr id="96" name="Group 95"/>
            <p:cNvGrpSpPr/>
            <p:nvPr/>
          </p:nvGrpSpPr>
          <p:grpSpPr>
            <a:xfrm>
              <a:off x="2362199" y="1524000"/>
              <a:ext cx="4419600" cy="1752600"/>
              <a:chOff x="2362199" y="1447800"/>
              <a:chExt cx="4419600" cy="1752600"/>
            </a:xfrm>
            <a:gradFill flip="none" rotWithShape="1">
              <a:gsLst>
                <a:gs pos="3000">
                  <a:schemeClr val="accent1">
                    <a:lumMod val="5000"/>
                    <a:lumOff val="95000"/>
                  </a:schemeClr>
                </a:gs>
                <a:gs pos="83000">
                  <a:schemeClr val="accent1">
                    <a:lumMod val="45000"/>
                    <a:lumOff val="55000"/>
                  </a:schemeClr>
                </a:gs>
                <a:gs pos="45000">
                  <a:schemeClr val="accent1">
                    <a:lumMod val="45000"/>
                    <a:lumOff val="55000"/>
                  </a:schemeClr>
                </a:gs>
                <a:gs pos="60000">
                  <a:schemeClr val="accent1">
                    <a:lumMod val="30000"/>
                    <a:lumOff val="70000"/>
                  </a:schemeClr>
                </a:gs>
              </a:gsLst>
              <a:lin ang="3600000" scaled="0"/>
              <a:tileRect/>
            </a:gradFill>
          </p:grpSpPr>
          <p:grpSp>
            <p:nvGrpSpPr>
              <p:cNvPr id="161" name="Group 160"/>
              <p:cNvGrpSpPr/>
              <p:nvPr/>
            </p:nvGrpSpPr>
            <p:grpSpPr>
              <a:xfrm>
                <a:off x="2362199" y="1447800"/>
                <a:ext cx="4419600" cy="1752600"/>
                <a:chOff x="2362199" y="1447800"/>
                <a:chExt cx="4419600" cy="1752600"/>
              </a:xfrm>
              <a:grpFill/>
            </p:grpSpPr>
            <p:grpSp>
              <p:nvGrpSpPr>
                <p:cNvPr id="163" name="Group 162"/>
                <p:cNvGrpSpPr/>
                <p:nvPr/>
              </p:nvGrpSpPr>
              <p:grpSpPr>
                <a:xfrm>
                  <a:off x="2362199" y="1447800"/>
                  <a:ext cx="4419600" cy="1752600"/>
                  <a:chOff x="2362199" y="1447800"/>
                  <a:chExt cx="4419600" cy="1752600"/>
                </a:xfrm>
                <a:grpFill/>
              </p:grpSpPr>
              <p:sp>
                <p:nvSpPr>
                  <p:cNvPr id="167" name="Rectangle 166"/>
                  <p:cNvSpPr/>
                  <p:nvPr/>
                </p:nvSpPr>
                <p:spPr>
                  <a:xfrm>
                    <a:off x="2362199" y="1447800"/>
                    <a:ext cx="4419600" cy="1752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flipV="1">
                    <a:off x="2362199" y="3124200"/>
                    <a:ext cx="76200" cy="762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705601" y="1447800"/>
                    <a:ext cx="1" cy="16764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438399" y="3124200"/>
                    <a:ext cx="42672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2438401" y="1447800"/>
                    <a:ext cx="1" cy="167640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4" name="Rectangle 163"/>
                <p:cNvSpPr/>
                <p:nvPr/>
              </p:nvSpPr>
              <p:spPr>
                <a:xfrm>
                  <a:off x="2438400" y="1447800"/>
                  <a:ext cx="4267200" cy="1006540"/>
                </a:xfrm>
                <a:prstGeom prst="rect">
                  <a:avLst/>
                </a:prstGeom>
                <a:grp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500" b="1" dirty="0">
                      <a:ln w="50800"/>
                      <a:solidFill>
                        <a:schemeClr val="tx1">
                          <a:lumMod val="65000"/>
                          <a:lumOff val="35000"/>
                        </a:schemeClr>
                      </a:solidFill>
                      <a:latin typeface="Engravers MT" pitchFamily="18" charset="0"/>
                    </a:rPr>
                    <a:t>Global War on Terrorism</a:t>
                  </a:r>
                </a:p>
                <a:p>
                  <a:pPr algn="ctr"/>
                  <a:endParaRPr lang="en-US" sz="1400" b="1" dirty="0">
                    <a:ln w="50800"/>
                    <a:solidFill>
                      <a:schemeClr val="tx1">
                        <a:lumMod val="65000"/>
                        <a:lumOff val="35000"/>
                      </a:schemeClr>
                    </a:solidFill>
                    <a:latin typeface="Engravers MT" pitchFamily="18" charset="0"/>
                  </a:endParaRPr>
                </a:p>
                <a:p>
                  <a:pPr algn="ctr"/>
                  <a:endParaRPr lang="en-US" sz="1400" b="1" dirty="0">
                    <a:ln w="50800"/>
                    <a:solidFill>
                      <a:schemeClr val="tx1">
                        <a:lumMod val="65000"/>
                        <a:lumOff val="35000"/>
                      </a:schemeClr>
                    </a:solidFill>
                    <a:latin typeface="Engravers MT" pitchFamily="18" charset="0"/>
                  </a:endParaRPr>
                </a:p>
                <a:p>
                  <a:pPr algn="ctr"/>
                  <a:endParaRPr lang="en-US" sz="1400" b="1" dirty="0">
                    <a:ln w="50800"/>
                    <a:solidFill>
                      <a:schemeClr val="tx1">
                        <a:lumMod val="65000"/>
                        <a:lumOff val="35000"/>
                      </a:schemeClr>
                    </a:solidFill>
                    <a:latin typeface="Engravers MT" pitchFamily="18" charset="0"/>
                  </a:endParaRPr>
                </a:p>
              </p:txBody>
            </p:sp>
            <p:sp>
              <p:nvSpPr>
                <p:cNvPr id="165" name="Rectangle 164"/>
                <p:cNvSpPr/>
                <p:nvPr/>
              </p:nvSpPr>
              <p:spPr>
                <a:xfrm>
                  <a:off x="2438402" y="2359224"/>
                  <a:ext cx="4267200" cy="261529"/>
                </a:xfrm>
                <a:prstGeom prst="rect">
                  <a:avLst/>
                </a:prstGeom>
                <a:grp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a:ln w="50800"/>
                      <a:solidFill>
                        <a:schemeClr val="tx1">
                          <a:lumMod val="65000"/>
                          <a:lumOff val="35000"/>
                        </a:schemeClr>
                      </a:solidFill>
                      <a:latin typeface="Engravers MT" pitchFamily="18" charset="0"/>
                    </a:rPr>
                    <a:t>2</a:t>
                  </a:r>
                  <a:r>
                    <a:rPr lang="en-US" sz="1400" b="1" baseline="30000" dirty="0">
                      <a:ln w="50800"/>
                      <a:solidFill>
                        <a:schemeClr val="tx1">
                          <a:lumMod val="65000"/>
                          <a:lumOff val="35000"/>
                        </a:schemeClr>
                      </a:solidFill>
                      <a:latin typeface="Engravers MT" pitchFamily="18" charset="0"/>
                    </a:rPr>
                    <a:t>nd</a:t>
                  </a:r>
                  <a:r>
                    <a:rPr lang="en-US" sz="1400" b="1" dirty="0">
                      <a:ln w="50800"/>
                      <a:solidFill>
                        <a:schemeClr val="tx1">
                          <a:lumMod val="65000"/>
                          <a:lumOff val="35000"/>
                        </a:schemeClr>
                      </a:solidFill>
                      <a:latin typeface="Engravers MT" pitchFamily="18" charset="0"/>
                    </a:rPr>
                    <a:t> IBCT       55</a:t>
                  </a:r>
                  <a:r>
                    <a:rPr lang="en-US" sz="1400" b="1" baseline="30000" dirty="0">
                      <a:ln w="50800"/>
                      <a:solidFill>
                        <a:schemeClr val="tx1">
                          <a:lumMod val="65000"/>
                          <a:lumOff val="35000"/>
                        </a:schemeClr>
                      </a:solidFill>
                      <a:latin typeface="Engravers MT" pitchFamily="18" charset="0"/>
                    </a:rPr>
                    <a:t>th</a:t>
                  </a:r>
                  <a:r>
                    <a:rPr lang="en-US" sz="1400" b="1" dirty="0">
                      <a:ln w="50800"/>
                      <a:solidFill>
                        <a:schemeClr val="tx1">
                          <a:lumMod val="65000"/>
                          <a:lumOff val="35000"/>
                        </a:schemeClr>
                      </a:solidFill>
                      <a:latin typeface="Engravers MT" pitchFamily="18" charset="0"/>
                    </a:rPr>
                    <a:t> ABCT</a:t>
                  </a:r>
                  <a:endParaRPr lang="en-US" sz="1400" b="1" dirty="0">
                    <a:ln w="50800"/>
                    <a:solidFill>
                      <a:schemeClr val="tx1">
                        <a:lumMod val="65000"/>
                        <a:lumOff val="35000"/>
                      </a:schemeClr>
                    </a:solidFill>
                    <a:latin typeface="Engravers MT" pitchFamily="18" charset="0"/>
                  </a:endParaRPr>
                </a:p>
              </p:txBody>
            </p:sp>
            <p:sp>
              <p:nvSpPr>
                <p:cNvPr id="166" name="Rectangle 165"/>
                <p:cNvSpPr/>
                <p:nvPr/>
              </p:nvSpPr>
              <p:spPr>
                <a:xfrm>
                  <a:off x="2438402" y="2740224"/>
                  <a:ext cx="4267200" cy="261529"/>
                </a:xfrm>
                <a:prstGeom prst="rect">
                  <a:avLst/>
                </a:prstGeom>
                <a:grp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a:ln w="50800"/>
                      <a:solidFill>
                        <a:schemeClr val="tx1">
                          <a:lumMod val="65000"/>
                          <a:lumOff val="35000"/>
                        </a:schemeClr>
                      </a:solidFill>
                      <a:latin typeface="Engravers MT" pitchFamily="18" charset="0"/>
                    </a:rPr>
                    <a:t>28</a:t>
                  </a:r>
                  <a:r>
                    <a:rPr lang="en-US" sz="1400" b="1" baseline="30000" dirty="0">
                      <a:ln w="50800"/>
                      <a:solidFill>
                        <a:schemeClr val="tx1">
                          <a:lumMod val="65000"/>
                          <a:lumOff val="35000"/>
                        </a:schemeClr>
                      </a:solidFill>
                      <a:latin typeface="Engravers MT" pitchFamily="18" charset="0"/>
                    </a:rPr>
                    <a:t>th</a:t>
                  </a:r>
                  <a:r>
                    <a:rPr lang="en-US" sz="1400" b="1" dirty="0">
                      <a:ln w="50800"/>
                      <a:solidFill>
                        <a:schemeClr val="tx1">
                          <a:lumMod val="65000"/>
                          <a:lumOff val="35000"/>
                        </a:schemeClr>
                      </a:solidFill>
                      <a:latin typeface="Engravers MT" pitchFamily="18" charset="0"/>
                    </a:rPr>
                    <a:t> CAB       56</a:t>
                  </a:r>
                  <a:r>
                    <a:rPr lang="en-US" sz="1400" b="1" baseline="30000" dirty="0">
                      <a:ln w="50800"/>
                      <a:solidFill>
                        <a:schemeClr val="tx1">
                          <a:lumMod val="65000"/>
                          <a:lumOff val="35000"/>
                        </a:schemeClr>
                      </a:solidFill>
                      <a:latin typeface="Engravers MT" pitchFamily="18" charset="0"/>
                    </a:rPr>
                    <a:t>th</a:t>
                  </a:r>
                  <a:r>
                    <a:rPr lang="en-US" sz="1400" b="1" dirty="0">
                      <a:ln w="50800"/>
                      <a:solidFill>
                        <a:schemeClr val="tx1">
                          <a:lumMod val="65000"/>
                          <a:lumOff val="35000"/>
                        </a:schemeClr>
                      </a:solidFill>
                      <a:latin typeface="Engravers MT" pitchFamily="18" charset="0"/>
                    </a:rPr>
                    <a:t> SBCT</a:t>
                  </a:r>
                  <a:endParaRPr lang="en-US" sz="1400" b="1" dirty="0">
                    <a:ln w="50800"/>
                    <a:solidFill>
                      <a:schemeClr val="tx1">
                        <a:lumMod val="65000"/>
                        <a:lumOff val="35000"/>
                      </a:schemeClr>
                    </a:solidFill>
                    <a:latin typeface="Engravers MT" pitchFamily="18" charset="0"/>
                  </a:endParaRPr>
                </a:p>
              </p:txBody>
            </p:sp>
          </p:grpSp>
          <p:sp>
            <p:nvSpPr>
              <p:cNvPr id="162" name="Rectangle 161"/>
              <p:cNvSpPr/>
              <p:nvPr/>
            </p:nvSpPr>
            <p:spPr>
              <a:xfrm>
                <a:off x="2438400" y="1902024"/>
                <a:ext cx="4267200" cy="261529"/>
              </a:xfrm>
              <a:prstGeom prst="rect">
                <a:avLst/>
              </a:prstGeom>
              <a:grp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a:ln w="50800"/>
                    <a:solidFill>
                      <a:schemeClr val="tx1">
                        <a:lumMod val="65000"/>
                        <a:lumOff val="35000"/>
                      </a:schemeClr>
                    </a:solidFill>
                    <a:latin typeface="Engravers MT" pitchFamily="18" charset="0"/>
                  </a:rPr>
                  <a:t>HQ, 28</a:t>
                </a:r>
                <a:r>
                  <a:rPr lang="en-US" sz="1400" b="1" baseline="30000" dirty="0">
                    <a:ln w="50800"/>
                    <a:solidFill>
                      <a:schemeClr val="tx1">
                        <a:lumMod val="65000"/>
                        <a:lumOff val="35000"/>
                      </a:schemeClr>
                    </a:solidFill>
                    <a:latin typeface="Engravers MT" pitchFamily="18" charset="0"/>
                  </a:rPr>
                  <a:t>th</a:t>
                </a:r>
                <a:r>
                  <a:rPr lang="en-US" sz="1400" b="1" dirty="0">
                    <a:ln w="50800"/>
                    <a:solidFill>
                      <a:schemeClr val="tx1">
                        <a:lumMod val="65000"/>
                        <a:lumOff val="35000"/>
                      </a:schemeClr>
                    </a:solidFill>
                    <a:latin typeface="Engravers MT" pitchFamily="18" charset="0"/>
                  </a:rPr>
                  <a:t> Infantry Division</a:t>
                </a:r>
                <a:endParaRPr lang="en-US" sz="1400" b="1" dirty="0">
                  <a:ln w="50800"/>
                  <a:solidFill>
                    <a:schemeClr val="tx1">
                      <a:lumMod val="65000"/>
                      <a:lumOff val="35000"/>
                    </a:schemeClr>
                  </a:solidFill>
                  <a:latin typeface="Engravers MT" pitchFamily="18" charset="0"/>
                </a:endParaRPr>
              </a:p>
            </p:txBody>
          </p:sp>
        </p:grpSp>
        <p:cxnSp>
          <p:nvCxnSpPr>
            <p:cNvPr id="97" name="Straight Connector 96"/>
            <p:cNvCxnSpPr/>
            <p:nvPr/>
          </p:nvCxnSpPr>
          <p:spPr>
            <a:xfrm>
              <a:off x="457200" y="6400800"/>
              <a:ext cx="8229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1"/>
            <p:cNvSpPr>
              <a:spLocks noChangeArrowheads="1"/>
            </p:cNvSpPr>
            <p:nvPr/>
          </p:nvSpPr>
          <p:spPr bwMode="auto">
            <a:xfrm>
              <a:off x="457199" y="1720869"/>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a:t>
              </a:r>
              <a:r>
                <a:rPr lang="en-US" sz="600" b="1" dirty="0" bmk="">
                  <a:solidFill>
                    <a:srgbClr val="000000"/>
                  </a:solidFill>
                  <a:latin typeface="Castellar" pitchFamily="18" charset="0"/>
                  <a:ea typeface="Times New Roman" pitchFamily="18" charset="0"/>
                  <a:cs typeface="Times New Roman" pitchFamily="18" charset="0"/>
                </a:rPr>
                <a:t>GT Sherwood R. Baker</a:t>
              </a:r>
              <a:endParaRPr lang="en-US" sz="600" b="1" dirty="0" bmk="">
                <a:latin typeface="Arial" pitchFamily="34" charset="0"/>
                <a:cs typeface="Arial" pitchFamily="34" charset="0"/>
              </a:endParaRPr>
            </a:p>
            <a:p>
              <a:pPr algn="ctr"/>
              <a:r>
                <a:rPr lang="en-US" sz="600" b="1" dirty="0">
                  <a:solidFill>
                    <a:srgbClr val="000000"/>
                  </a:solidFill>
                  <a:latin typeface="Castellar" pitchFamily="18" charset="0"/>
                  <a:ea typeface="Times New Roman" pitchFamily="18" charset="0"/>
                  <a:cs typeface="Times New Roman" pitchFamily="18" charset="0"/>
                </a:rPr>
                <a:t>B Co, 2-103rd Armor </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 26th April 2004 </a:t>
              </a:r>
              <a:r>
                <a:rPr lang="en-US" sz="600" b="1" dirty="0">
                  <a:latin typeface="Arial" pitchFamily="34" charset="0"/>
                  <a:cs typeface="Arial" pitchFamily="34" charset="0"/>
                </a:rPr>
                <a:t> </a:t>
              </a:r>
            </a:p>
            <a:p>
              <a:pPr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p>
          </p:txBody>
        </p:sp>
        <p:sp>
          <p:nvSpPr>
            <p:cNvPr id="99" name="Rectangle 2"/>
            <p:cNvSpPr>
              <a:spLocks noChangeArrowheads="1"/>
            </p:cNvSpPr>
            <p:nvPr/>
          </p:nvSpPr>
          <p:spPr bwMode="auto">
            <a:xfrm>
              <a:off x="457199" y="2101869"/>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Carl F. Curran II</a:t>
              </a:r>
              <a:endParaRPr lang="en-US" sz="600" b="1" dirty="0">
                <a:latin typeface="Arial" pitchFamily="34" charset="0"/>
                <a:cs typeface="Arial" pitchFamily="34" charset="0"/>
              </a:endParaRPr>
            </a:p>
            <a:p>
              <a:pPr algn="ctr" defTabSz="914319" eaLnBrk="0" hangingPunct="0"/>
              <a:r>
                <a:rPr lang="en-US" sz="600" b="1" dirty="0" err="1">
                  <a:solidFill>
                    <a:srgbClr val="000000"/>
                  </a:solidFill>
                  <a:latin typeface="Castellar" pitchFamily="18" charset="0"/>
                  <a:ea typeface="Times New Roman" pitchFamily="18" charset="0"/>
                  <a:cs typeface="Times New Roman" pitchFamily="18" charset="0"/>
                </a:rPr>
                <a:t>btry</a:t>
              </a:r>
              <a:r>
                <a:rPr lang="en-US" sz="600" b="1" dirty="0">
                  <a:solidFill>
                    <a:srgbClr val="000000"/>
                  </a:solidFill>
                  <a:latin typeface="Castellar" pitchFamily="18" charset="0"/>
                  <a:ea typeface="Times New Roman" pitchFamily="18" charset="0"/>
                  <a:cs typeface="Times New Roman" pitchFamily="18" charset="0"/>
                </a:rPr>
                <a:t> C, 1-107th field artillery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17th May 2004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0" name="Rectangle 3"/>
            <p:cNvSpPr>
              <a:spLocks noChangeArrowheads="1"/>
            </p:cNvSpPr>
            <p:nvPr/>
          </p:nvSpPr>
          <p:spPr bwMode="auto">
            <a:xfrm>
              <a:off x="457199" y="247355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Mark J. </a:t>
              </a:r>
              <a:r>
                <a:rPr lang="en-US" sz="600" b="1" dirty="0" err="1">
                  <a:solidFill>
                    <a:srgbClr val="000000"/>
                  </a:solidFill>
                  <a:latin typeface="Castellar" pitchFamily="18" charset="0"/>
                  <a:ea typeface="Times New Roman" pitchFamily="18" charset="0"/>
                  <a:cs typeface="Times New Roman" pitchFamily="18" charset="0"/>
                </a:rPr>
                <a:t>Kasecky</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BTRY C, 1-107th Field Artillery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17th May 2004</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2" name="Rectangle 4"/>
            <p:cNvSpPr>
              <a:spLocks noChangeArrowheads="1"/>
            </p:cNvSpPr>
            <p:nvPr/>
          </p:nvSpPr>
          <p:spPr bwMode="auto">
            <a:xfrm>
              <a:off x="457199" y="286387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CLIFFORD L. MOXLEY</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C CO, 2-103rd Armor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25TH SEPTEMBER 2004</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3" name="Rectangle 5"/>
            <p:cNvSpPr>
              <a:spLocks noChangeArrowheads="1"/>
            </p:cNvSpPr>
            <p:nvPr/>
          </p:nvSpPr>
          <p:spPr bwMode="auto">
            <a:xfrm>
              <a:off x="457199" y="3244871"/>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Carl J. </a:t>
              </a:r>
              <a:r>
                <a:rPr lang="en-US" sz="600" b="1" dirty="0" err="1">
                  <a:solidFill>
                    <a:srgbClr val="000000"/>
                  </a:solidFill>
                  <a:latin typeface="Castellar" pitchFamily="18" charset="0"/>
                  <a:ea typeface="Times New Roman" pitchFamily="18" charset="0"/>
                  <a:cs typeface="Times New Roman" pitchFamily="18" charset="0"/>
                </a:rPr>
                <a:t>Morgain</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1-112th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22nd May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4" name="Rectangle 6"/>
            <p:cNvSpPr>
              <a:spLocks noChangeArrowheads="1"/>
            </p:cNvSpPr>
            <p:nvPr/>
          </p:nvSpPr>
          <p:spPr bwMode="auto">
            <a:xfrm>
              <a:off x="457199" y="3617923"/>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a:t>
              </a:r>
              <a:r>
                <a:rPr lang="en-US" sz="600" b="1" dirty="0" err="1">
                  <a:solidFill>
                    <a:srgbClr val="000000"/>
                  </a:solidFill>
                  <a:latin typeface="Castellar" pitchFamily="18" charset="0"/>
                  <a:ea typeface="Times New Roman" pitchFamily="18" charset="0"/>
                  <a:cs typeface="Times New Roman" pitchFamily="18" charset="0"/>
                </a:rPr>
                <a:t>Brahim</a:t>
              </a:r>
              <a:r>
                <a:rPr lang="en-US" sz="600" b="1" dirty="0">
                  <a:solidFill>
                    <a:srgbClr val="000000"/>
                  </a:solidFill>
                  <a:latin typeface="Castellar" pitchFamily="18" charset="0"/>
                  <a:ea typeface="Times New Roman" pitchFamily="18" charset="0"/>
                  <a:cs typeface="Times New Roman" pitchFamily="18" charset="0"/>
                </a:rPr>
                <a:t> J. </a:t>
              </a:r>
              <a:r>
                <a:rPr lang="en-US" sz="600" b="1" dirty="0" err="1">
                  <a:solidFill>
                    <a:srgbClr val="000000"/>
                  </a:solidFill>
                  <a:latin typeface="Castellar" pitchFamily="18" charset="0"/>
                  <a:ea typeface="Times New Roman" pitchFamily="18" charset="0"/>
                  <a:cs typeface="Times New Roman" pitchFamily="18" charset="0"/>
                </a:rPr>
                <a:t>Jeffcoat</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6th August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5" name="Rectangle 7"/>
            <p:cNvSpPr>
              <a:spLocks noChangeArrowheads="1"/>
            </p:cNvSpPr>
            <p:nvPr/>
          </p:nvSpPr>
          <p:spPr bwMode="auto">
            <a:xfrm>
              <a:off x="457199" y="400687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Kurt E. </a:t>
              </a:r>
              <a:r>
                <a:rPr lang="en-US" sz="600" b="1" dirty="0" err="1">
                  <a:solidFill>
                    <a:srgbClr val="000000"/>
                  </a:solidFill>
                  <a:latin typeface="Castellar" pitchFamily="18" charset="0"/>
                  <a:ea typeface="Times New Roman" pitchFamily="18" charset="0"/>
                  <a:cs typeface="Times New Roman" pitchFamily="18" charset="0"/>
                </a:rPr>
                <a:t>Krout</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6th August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6" name="Rectangle 8"/>
            <p:cNvSpPr>
              <a:spLocks noChangeArrowheads="1"/>
            </p:cNvSpPr>
            <p:nvPr/>
          </p:nvSpPr>
          <p:spPr bwMode="auto">
            <a:xfrm>
              <a:off x="457199" y="440698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Nathaniel E. </a:t>
              </a:r>
              <a:r>
                <a:rPr lang="en-US" sz="600" b="1" dirty="0" err="1">
                  <a:solidFill>
                    <a:srgbClr val="000000"/>
                  </a:solidFill>
                  <a:latin typeface="Castellar" pitchFamily="18" charset="0"/>
                  <a:ea typeface="Times New Roman" pitchFamily="18" charset="0"/>
                  <a:cs typeface="Times New Roman" pitchFamily="18" charset="0"/>
                </a:rPr>
                <a:t>Detample</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August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7" name="Rectangle 9"/>
            <p:cNvSpPr>
              <a:spLocks noChangeArrowheads="1"/>
            </p:cNvSpPr>
            <p:nvPr/>
          </p:nvSpPr>
          <p:spPr bwMode="auto">
            <a:xfrm>
              <a:off x="457199" y="478798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John </a:t>
              </a:r>
              <a:r>
                <a:rPr lang="en-US" sz="600" b="1" dirty="0" err="1">
                  <a:solidFill>
                    <a:srgbClr val="000000"/>
                  </a:solidFill>
                  <a:latin typeface="Castellar" pitchFamily="18" charset="0"/>
                  <a:ea typeface="Times New Roman" pitchFamily="18" charset="0"/>
                  <a:cs typeface="Times New Roman" pitchFamily="18" charset="0"/>
                </a:rPr>
                <a:t>Kulick</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August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8" name="Rectangle 10"/>
            <p:cNvSpPr>
              <a:spLocks noChangeArrowheads="1"/>
            </p:cNvSpPr>
            <p:nvPr/>
          </p:nvSpPr>
          <p:spPr bwMode="auto">
            <a:xfrm>
              <a:off x="457199" y="5168979"/>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Ryan S. </a:t>
              </a:r>
              <a:r>
                <a:rPr lang="en-US" sz="600" b="1" dirty="0" err="1">
                  <a:solidFill>
                    <a:srgbClr val="000000"/>
                  </a:solidFill>
                  <a:latin typeface="Castellar" pitchFamily="18" charset="0"/>
                  <a:ea typeface="Times New Roman" pitchFamily="18" charset="0"/>
                  <a:cs typeface="Times New Roman" pitchFamily="18" charset="0"/>
                </a:rPr>
                <a:t>Ostrom</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August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09" name="Rectangle 11"/>
            <p:cNvSpPr>
              <a:spLocks noChangeArrowheads="1"/>
            </p:cNvSpPr>
            <p:nvPr/>
          </p:nvSpPr>
          <p:spPr bwMode="auto">
            <a:xfrm>
              <a:off x="457199" y="5549980"/>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a:t>
              </a:r>
              <a:r>
                <a:rPr lang="en-US" sz="600" b="1" dirty="0" err="1">
                  <a:solidFill>
                    <a:srgbClr val="000000"/>
                  </a:solidFill>
                  <a:latin typeface="Castellar" pitchFamily="18" charset="0"/>
                  <a:ea typeface="Times New Roman" pitchFamily="18" charset="0"/>
                  <a:cs typeface="Times New Roman" pitchFamily="18" charset="0"/>
                </a:rPr>
                <a:t>Gennaro</a:t>
              </a:r>
              <a:r>
                <a:rPr lang="en-US" sz="600" b="1" dirty="0">
                  <a:solidFill>
                    <a:srgbClr val="000000"/>
                  </a:solidFill>
                  <a:latin typeface="Castellar" pitchFamily="18" charset="0"/>
                  <a:ea typeface="Times New Roman" pitchFamily="18" charset="0"/>
                  <a:cs typeface="Times New Roman" pitchFamily="18" charset="0"/>
                </a:rPr>
                <a:t> </a:t>
              </a:r>
              <a:r>
                <a:rPr lang="en-US" sz="600" b="1" dirty="0" err="1">
                  <a:solidFill>
                    <a:srgbClr val="000000"/>
                  </a:solidFill>
                  <a:latin typeface="Castellar" pitchFamily="18" charset="0"/>
                  <a:ea typeface="Times New Roman" pitchFamily="18" charset="0"/>
                  <a:cs typeface="Times New Roman" pitchFamily="18" charset="0"/>
                </a:rPr>
                <a:t>Pellegrini</a:t>
              </a:r>
              <a:r>
                <a:rPr lang="en-US" sz="600" b="1" dirty="0">
                  <a:solidFill>
                    <a:srgbClr val="000000"/>
                  </a:solidFill>
                  <a:latin typeface="Castellar" pitchFamily="18" charset="0"/>
                  <a:ea typeface="Times New Roman" pitchFamily="18" charset="0"/>
                  <a:cs typeface="Times New Roman" pitchFamily="18" charset="0"/>
                </a:rPr>
                <a:t>, Jr.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August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0" name="Rectangle 12"/>
            <p:cNvSpPr>
              <a:spLocks noChangeArrowheads="1"/>
            </p:cNvSpPr>
            <p:nvPr/>
          </p:nvSpPr>
          <p:spPr bwMode="auto">
            <a:xfrm>
              <a:off x="685800" y="5884573"/>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Francis J. Straub, Jr.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A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August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1" name="Rectangle 13"/>
            <p:cNvSpPr>
              <a:spLocks noChangeArrowheads="1"/>
            </p:cNvSpPr>
            <p:nvPr/>
          </p:nvSpPr>
          <p:spPr bwMode="auto">
            <a:xfrm>
              <a:off x="2362201" y="3245833"/>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William L. Evans</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19th September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cxnSp>
          <p:nvCxnSpPr>
            <p:cNvPr id="112" name="Straight Connector 111"/>
            <p:cNvCxnSpPr/>
            <p:nvPr/>
          </p:nvCxnSpPr>
          <p:spPr>
            <a:xfrm flipH="1" flipV="1">
              <a:off x="6705600" y="3200400"/>
              <a:ext cx="7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438400" y="1524000"/>
              <a:ext cx="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4"/>
            <p:cNvSpPr>
              <a:spLocks noChangeArrowheads="1"/>
            </p:cNvSpPr>
            <p:nvPr/>
          </p:nvSpPr>
          <p:spPr bwMode="auto">
            <a:xfrm>
              <a:off x="2362201" y="3673494"/>
              <a:ext cx="13716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Michael Egan</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HHT, 1-104th Cavalry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19th September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5" name="Rectangle 15"/>
            <p:cNvSpPr>
              <a:spLocks noChangeArrowheads="1"/>
            </p:cNvSpPr>
            <p:nvPr/>
          </p:nvSpPr>
          <p:spPr bwMode="auto">
            <a:xfrm>
              <a:off x="2266685" y="4054494"/>
              <a:ext cx="1577952" cy="3871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William V. Fernandez</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TRP B, 1-104th Cavalry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19th September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 </a:t>
              </a:r>
              <a:endParaRPr lang="en-US" sz="600" b="1" dirty="0">
                <a:latin typeface="Arial" pitchFamily="34" charset="0"/>
                <a:cs typeface="Arial" pitchFamily="34" charset="0"/>
              </a:endParaRPr>
            </a:p>
          </p:txBody>
        </p:sp>
        <p:sp>
          <p:nvSpPr>
            <p:cNvPr id="116" name="Rectangle 16"/>
            <p:cNvSpPr>
              <a:spLocks noChangeArrowheads="1"/>
            </p:cNvSpPr>
            <p:nvPr/>
          </p:nvSpPr>
          <p:spPr bwMode="auto">
            <a:xfrm>
              <a:off x="2362200" y="4415893"/>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Daniel L. Arnold</a:t>
              </a:r>
              <a:endParaRPr lang="en-US" sz="600" b="1" dirty="0">
                <a:latin typeface="Arial" pitchFamily="34" charset="0"/>
                <a:cs typeface="Arial" pitchFamily="34" charset="0"/>
              </a:endParaRPr>
            </a:p>
            <a:p>
              <a:pPr algn="ctr" defTabSz="914319" eaLnBrk="0" hangingPunct="0"/>
              <a:r>
                <a:rPr lang="en-US" sz="600" b="1" dirty="0" err="1">
                  <a:solidFill>
                    <a:srgbClr val="000000"/>
                  </a:solidFill>
                  <a:latin typeface="Castellar" pitchFamily="18" charset="0"/>
                  <a:ea typeface="Times New Roman" pitchFamily="18" charset="0"/>
                  <a:cs typeface="Times New Roman" pitchFamily="18" charset="0"/>
                </a:rPr>
                <a:t>hhc</a:t>
              </a:r>
              <a:r>
                <a:rPr lang="en-US" sz="600" b="1" dirty="0">
                  <a:solidFill>
                    <a:srgbClr val="000000"/>
                  </a:solidFill>
                  <a:latin typeface="Castellar" pitchFamily="18" charset="0"/>
                  <a:ea typeface="Times New Roman" pitchFamily="18" charset="0"/>
                  <a:cs typeface="Times New Roman" pitchFamily="18" charset="0"/>
                </a:rPr>
                <a:t>,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September 2005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7" name="Rectangle 17"/>
            <p:cNvSpPr>
              <a:spLocks noChangeArrowheads="1"/>
            </p:cNvSpPr>
            <p:nvPr/>
          </p:nvSpPr>
          <p:spPr bwMode="auto">
            <a:xfrm>
              <a:off x="2362200" y="4796891"/>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a:t>
              </a:r>
              <a:r>
                <a:rPr lang="en-US" sz="600" b="1" dirty="0" bmk="">
                  <a:solidFill>
                    <a:srgbClr val="000000"/>
                  </a:solidFill>
                  <a:latin typeface="Castellar" pitchFamily="18" charset="0"/>
                  <a:ea typeface="Times New Roman" pitchFamily="18" charset="0"/>
                  <a:cs typeface="Times New Roman" pitchFamily="18" charset="0"/>
                </a:rPr>
                <a:t>PC Oliver J. Brown</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September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8" name="Rectangle 18"/>
            <p:cNvSpPr>
              <a:spLocks noChangeArrowheads="1"/>
            </p:cNvSpPr>
            <p:nvPr/>
          </p:nvSpPr>
          <p:spPr bwMode="auto">
            <a:xfrm>
              <a:off x="2362200" y="5177891"/>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George A </a:t>
              </a:r>
              <a:r>
                <a:rPr lang="en-US" sz="600" b="1" dirty="0" err="1">
                  <a:solidFill>
                    <a:srgbClr val="000000"/>
                  </a:solidFill>
                  <a:latin typeface="Castellar" pitchFamily="18" charset="0"/>
                  <a:ea typeface="Times New Roman" pitchFamily="18" charset="0"/>
                  <a:cs typeface="Times New Roman" pitchFamily="18" charset="0"/>
                </a:rPr>
                <a:t>Pugliese</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September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19" name="Rectangle 19"/>
            <p:cNvSpPr>
              <a:spLocks noChangeArrowheads="1"/>
            </p:cNvSpPr>
            <p:nvPr/>
          </p:nvSpPr>
          <p:spPr bwMode="auto">
            <a:xfrm>
              <a:off x="2362200" y="5511326"/>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Eric W. </a:t>
              </a:r>
              <a:r>
                <a:rPr lang="en-US" sz="600" b="1" dirty="0" err="1">
                  <a:solidFill>
                    <a:srgbClr val="000000"/>
                  </a:solidFill>
                  <a:latin typeface="Castellar" pitchFamily="18" charset="0"/>
                  <a:ea typeface="Times New Roman" pitchFamily="18" charset="0"/>
                  <a:cs typeface="Times New Roman" pitchFamily="18" charset="0"/>
                </a:rPr>
                <a:t>Slebodnik</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September 2005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0" name="Rectangle 20"/>
            <p:cNvSpPr>
              <a:spLocks noChangeArrowheads="1"/>
            </p:cNvSpPr>
            <p:nvPr/>
          </p:nvSpPr>
          <p:spPr bwMode="auto">
            <a:xfrm>
              <a:off x="2362200" y="5882802"/>
              <a:ext cx="13716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Lee A. </a:t>
              </a:r>
              <a:r>
                <a:rPr lang="en-US" sz="600" b="1" dirty="0" err="1">
                  <a:solidFill>
                    <a:srgbClr val="000000"/>
                  </a:solidFill>
                  <a:latin typeface="Castellar" pitchFamily="18" charset="0"/>
                  <a:ea typeface="Times New Roman" pitchFamily="18" charset="0"/>
                  <a:cs typeface="Times New Roman" pitchFamily="18" charset="0"/>
                </a:rPr>
                <a:t>Wiegand</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1-109th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September 2005</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 </a:t>
              </a:r>
              <a:endParaRPr lang="en-US" sz="600" b="1" dirty="0">
                <a:latin typeface="Arial" pitchFamily="34" charset="0"/>
                <a:cs typeface="Arial" pitchFamily="34" charset="0"/>
              </a:endParaRPr>
            </a:p>
          </p:txBody>
        </p:sp>
        <p:sp>
          <p:nvSpPr>
            <p:cNvPr id="121" name="Rectangle 21"/>
            <p:cNvSpPr>
              <a:spLocks noChangeArrowheads="1"/>
            </p:cNvSpPr>
            <p:nvPr/>
          </p:nvSpPr>
          <p:spPr bwMode="auto">
            <a:xfrm>
              <a:off x="3657599" y="3283089"/>
              <a:ext cx="16002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Daniel R. </a:t>
              </a:r>
              <a:r>
                <a:rPr lang="en-US" sz="600" b="1" dirty="0" err="1">
                  <a:solidFill>
                    <a:srgbClr val="000000"/>
                  </a:solidFill>
                  <a:latin typeface="Castellar" pitchFamily="18" charset="0"/>
                  <a:ea typeface="Times New Roman" pitchFamily="18" charset="0"/>
                  <a:cs typeface="Times New Roman" pitchFamily="18" charset="0"/>
                </a:rPr>
                <a:t>Lightner</a:t>
              </a:r>
              <a:r>
                <a:rPr lang="en-US" sz="600" b="1" dirty="0">
                  <a:solidFill>
                    <a:srgbClr val="000000"/>
                  </a:solidFill>
                  <a:latin typeface="Castellar" pitchFamily="18" charset="0"/>
                  <a:ea typeface="Times New Roman" pitchFamily="18" charset="0"/>
                  <a:cs typeface="Times New Roman" pitchFamily="18" charset="0"/>
                </a:rPr>
                <a:t> Jr.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MP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27th October 2005</a:t>
              </a:r>
              <a:r>
                <a:rPr lang="en-US" sz="600" b="1" dirty="0">
                  <a:latin typeface="Arial" pitchFamily="34" charset="0"/>
                  <a:cs typeface="Arial" pitchFamily="34" charset="0"/>
                </a:rPr>
                <a:t>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2" name="Rectangle 22"/>
            <p:cNvSpPr>
              <a:spLocks noChangeArrowheads="1"/>
            </p:cNvSpPr>
            <p:nvPr/>
          </p:nvSpPr>
          <p:spPr bwMode="auto">
            <a:xfrm>
              <a:off x="3657599" y="3664090"/>
              <a:ext cx="16002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SFC Brent A. Adams</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HHC, 2ND IBCT</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1st December 2005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3" name="Rectangle 23"/>
            <p:cNvSpPr>
              <a:spLocks noChangeArrowheads="1"/>
            </p:cNvSpPr>
            <p:nvPr/>
          </p:nvSpPr>
          <p:spPr bwMode="auto">
            <a:xfrm>
              <a:off x="3657599" y="4064198"/>
              <a:ext cx="16002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Keith A. Bennett</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28th MP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11th December 2005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4" name="Rectangle 24"/>
            <p:cNvSpPr>
              <a:spLocks noChangeArrowheads="1"/>
            </p:cNvSpPr>
            <p:nvPr/>
          </p:nvSpPr>
          <p:spPr bwMode="auto">
            <a:xfrm>
              <a:off x="3657599" y="4406487"/>
              <a:ext cx="16002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LTC Michael E. </a:t>
              </a:r>
              <a:r>
                <a:rPr lang="en-US" sz="600" b="1" dirty="0" err="1">
                  <a:solidFill>
                    <a:srgbClr val="000000"/>
                  </a:solidFill>
                  <a:latin typeface="Castellar" pitchFamily="18" charset="0"/>
                  <a:ea typeface="Times New Roman" pitchFamily="18" charset="0"/>
                  <a:cs typeface="Times New Roman" pitchFamily="18" charset="0"/>
                </a:rPr>
                <a:t>Mclaughlin</a:t>
              </a:r>
              <a:endParaRPr lang="en-US" sz="600" b="1" dirty="0">
                <a:latin typeface="Arial" pitchFamily="34" charset="0"/>
                <a:cs typeface="Arial" pitchFamily="34" charset="0"/>
              </a:endParaRP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HHC, 2ND IBCT</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5th January 2006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5" name="Rectangle 25"/>
            <p:cNvSpPr>
              <a:spLocks noChangeArrowheads="1"/>
            </p:cNvSpPr>
            <p:nvPr/>
          </p:nvSpPr>
          <p:spPr bwMode="auto">
            <a:xfrm>
              <a:off x="3657599" y="4826199"/>
              <a:ext cx="16002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SFC Randy D. </a:t>
              </a:r>
              <a:r>
                <a:rPr lang="en-US" sz="600" b="1" dirty="0" err="1">
                  <a:solidFill>
                    <a:srgbClr val="000000"/>
                  </a:solidFill>
                  <a:latin typeface="Castellar" pitchFamily="18" charset="0"/>
                  <a:ea typeface="Times New Roman" pitchFamily="18" charset="0"/>
                  <a:cs typeface="Times New Roman" pitchFamily="18" charset="0"/>
                </a:rPr>
                <a:t>McCaulley</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HHC, 1-110th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23rd March 2006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6" name="Rectangle 26"/>
            <p:cNvSpPr>
              <a:spLocks noChangeArrowheads="1"/>
            </p:cNvSpPr>
            <p:nvPr/>
          </p:nvSpPr>
          <p:spPr bwMode="auto">
            <a:xfrm>
              <a:off x="3657599" y="5139237"/>
              <a:ext cx="1600200" cy="54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FREDERICK A. CARLSON IV</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228TH Forward support Battalion</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25TH March 2006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7" name="Rectangle 27"/>
            <p:cNvSpPr>
              <a:spLocks noChangeArrowheads="1"/>
            </p:cNvSpPr>
            <p:nvPr/>
          </p:nvSpPr>
          <p:spPr bwMode="auto">
            <a:xfrm>
              <a:off x="3657599" y="5578554"/>
              <a:ext cx="16002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err="1">
                  <a:solidFill>
                    <a:srgbClr val="000000"/>
                  </a:solidFill>
                  <a:latin typeface="Castellar" pitchFamily="18" charset="0"/>
                  <a:ea typeface="Times New Roman" pitchFamily="18" charset="0"/>
                  <a:cs typeface="Times New Roman" pitchFamily="18" charset="0"/>
                </a:rPr>
                <a:t>Spc</a:t>
              </a:r>
              <a:r>
                <a:rPr lang="en-US" sz="600" b="1" dirty="0">
                  <a:solidFill>
                    <a:srgbClr val="000000"/>
                  </a:solidFill>
                  <a:latin typeface="Castellar" pitchFamily="18" charset="0"/>
                  <a:ea typeface="Times New Roman" pitchFamily="18" charset="0"/>
                  <a:cs typeface="Times New Roman" pitchFamily="18" charset="0"/>
                </a:rPr>
                <a:t> mark w. Melcher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C co, 1-103rd armor</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15th April 2006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28" name="Rectangle 29"/>
            <p:cNvSpPr>
              <a:spLocks noChangeArrowheads="1"/>
            </p:cNvSpPr>
            <p:nvPr/>
          </p:nvSpPr>
          <p:spPr bwMode="auto">
            <a:xfrm>
              <a:off x="3590922" y="5892328"/>
              <a:ext cx="1752603"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SFC Daniel A. </a:t>
              </a:r>
              <a:r>
                <a:rPr lang="en-US" sz="600" b="1" dirty="0" err="1">
                  <a:solidFill>
                    <a:srgbClr val="000000"/>
                  </a:solidFill>
                  <a:latin typeface="Castellar" pitchFamily="18" charset="0"/>
                  <a:ea typeface="Times New Roman" pitchFamily="18" charset="0"/>
                  <a:cs typeface="Times New Roman" pitchFamily="18" charset="0"/>
                </a:rPr>
                <a:t>Brozovich</a:t>
              </a:r>
              <a:endParaRPr lang="en-US" sz="600" b="1" dirty="0">
                <a:solidFill>
                  <a:srgbClr val="000000"/>
                </a:solidFill>
                <a:latin typeface="Castellar" pitchFamily="18" charset="0"/>
                <a:ea typeface="Times New Roman" pitchFamily="18" charset="0"/>
                <a:cs typeface="Times New Roman" pitchFamily="18" charset="0"/>
              </a:endParaRPr>
            </a:p>
            <a:p>
              <a:pPr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BTRY C, </a:t>
              </a:r>
              <a:r>
                <a:rPr lang="en-US" sz="600" b="1" dirty="0">
                  <a:solidFill>
                    <a:srgbClr val="000000"/>
                  </a:solidFill>
                  <a:latin typeface="Castellar" pitchFamily="18" charset="0"/>
                  <a:ea typeface="Times New Roman" pitchFamily="18" charset="0"/>
                  <a:cs typeface="Times New Roman" pitchFamily="18" charset="0"/>
                </a:rPr>
                <a:t>1-213th </a:t>
              </a:r>
              <a:r>
                <a:rPr lang="en-US" sz="600" b="1" dirty="0">
                  <a:solidFill>
                    <a:srgbClr val="000000"/>
                  </a:solidFill>
                  <a:latin typeface="Castellar" pitchFamily="18" charset="0"/>
                  <a:ea typeface="Times New Roman" pitchFamily="18" charset="0"/>
                  <a:cs typeface="Times New Roman" pitchFamily="18" charset="0"/>
                </a:rPr>
                <a:t>Air Defense Artillery</a:t>
              </a:r>
              <a:endParaRPr lang="en-US" sz="600" b="1" dirty="0">
                <a:solidFill>
                  <a:srgbClr val="000000"/>
                </a:solidFill>
                <a:latin typeface="Castellar" pitchFamily="18" charset="0"/>
                <a:ea typeface="Times New Roman" pitchFamily="18" charset="0"/>
                <a:cs typeface="Times New Roman" pitchFamily="18"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18th </a:t>
              </a:r>
              <a:r>
                <a:rPr lang="en-US" sz="600" b="1" dirty="0">
                  <a:solidFill>
                    <a:srgbClr val="000000"/>
                  </a:solidFill>
                  <a:latin typeface="Castellar" pitchFamily="18" charset="0"/>
                  <a:ea typeface="Times New Roman" pitchFamily="18" charset="0"/>
                  <a:cs typeface="Times New Roman" pitchFamily="18" charset="0"/>
                </a:rPr>
                <a:t>October 2006 </a:t>
              </a:r>
              <a:endParaRPr lang="en-US" sz="600" b="1" dirty="0">
                <a:solidFill>
                  <a:srgbClr val="000000"/>
                </a:solidFill>
                <a:latin typeface="Castellar"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solidFill>
                  <a:srgbClr val="000000"/>
                </a:solidFill>
                <a:latin typeface="Castellar" pitchFamily="18" charset="0"/>
                <a:ea typeface="Times New Roman" pitchFamily="18" charset="0"/>
                <a:cs typeface="Times New Roman" pitchFamily="18" charset="0"/>
              </a:endParaRPr>
            </a:p>
          </p:txBody>
        </p:sp>
        <p:sp>
          <p:nvSpPr>
            <p:cNvPr id="129" name="Rectangle 30"/>
            <p:cNvSpPr>
              <a:spLocks noChangeArrowheads="1"/>
            </p:cNvSpPr>
            <p:nvPr/>
          </p:nvSpPr>
          <p:spPr bwMode="auto">
            <a:xfrm>
              <a:off x="5264151" y="3244376"/>
              <a:ext cx="15240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MSG Sean M. Thomas</a:t>
              </a:r>
              <a:endParaRPr lang="en-US" sz="600" b="1" dirty="0">
                <a:latin typeface="Arial" pitchFamily="34" charset="0"/>
                <a:cs typeface="Arial" pitchFamily="34" charset="0"/>
              </a:endParaRPr>
            </a:p>
            <a:p>
              <a:pPr algn="ctr" defTabSz="914319" eaLnBrk="0" hangingPunct="0"/>
              <a:r>
                <a:rPr lang="en-US" sz="600" b="1" dirty="0">
                  <a:latin typeface="Castellar" pitchFamily="18" charset="0"/>
                  <a:ea typeface="Times New Roman" pitchFamily="18" charset="0"/>
                  <a:cs typeface="Times New Roman" pitchFamily="18" charset="0"/>
                </a:rPr>
                <a:t>28TH </a:t>
              </a:r>
              <a:r>
                <a:rPr lang="en-US" sz="600" b="1" dirty="0">
                  <a:latin typeface="Castellar" pitchFamily="18" charset="0"/>
                  <a:ea typeface="Calibri" pitchFamily="34" charset="0"/>
                  <a:cs typeface="Arial" pitchFamily="34" charset="0"/>
                </a:rPr>
                <a:t>Div Support Command</a:t>
              </a:r>
              <a:r>
                <a:rPr lang="en-US" sz="600" b="1" dirty="0">
                  <a:latin typeface="Castellar" pitchFamily="18" charset="0"/>
                  <a:ea typeface="Times New Roman" pitchFamily="18" charset="0"/>
                  <a:cs typeface="Times New Roman" pitchFamily="18" charset="0"/>
                </a:rPr>
                <a:t> </a:t>
              </a:r>
              <a:endParaRPr lang="en-US" sz="600" b="1" dirty="0">
                <a:solidFill>
                  <a:srgbClr val="000000"/>
                </a:solidFill>
                <a:latin typeface="Castellar" pitchFamily="18" charset="0"/>
                <a:ea typeface="Times New Roman" pitchFamily="18" charset="0"/>
                <a:cs typeface="Times New Roman" pitchFamily="18"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27th March 2007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30" name="Rectangle 31"/>
            <p:cNvSpPr>
              <a:spLocks noChangeArrowheads="1"/>
            </p:cNvSpPr>
            <p:nvPr/>
          </p:nvSpPr>
          <p:spPr bwMode="auto">
            <a:xfrm>
              <a:off x="5181600" y="3625378"/>
              <a:ext cx="1676403"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a:t>
              </a:r>
              <a:r>
                <a:rPr lang="en-US" sz="600" b="1" dirty="0">
                  <a:solidFill>
                    <a:srgbClr val="000000"/>
                  </a:solidFill>
                  <a:latin typeface="Castellar" pitchFamily="18" charset="0"/>
                  <a:ea typeface="Times New Roman" pitchFamily="18" charset="0"/>
                  <a:cs typeface="Times New Roman" pitchFamily="18" charset="0"/>
                </a:rPr>
                <a:t>JEREMY E. MARESH</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BTRY a, </a:t>
              </a:r>
              <a:r>
                <a:rPr lang="en-US" sz="600" b="1" dirty="0">
                  <a:solidFill>
                    <a:srgbClr val="000000"/>
                  </a:solidFill>
                  <a:latin typeface="Castellar" pitchFamily="18" charset="0"/>
                  <a:ea typeface="Times New Roman" pitchFamily="18" charset="0"/>
                  <a:cs typeface="Times New Roman" pitchFamily="18" charset="0"/>
                </a:rPr>
                <a:t>1-213th </a:t>
              </a:r>
              <a:r>
                <a:rPr lang="en-US" sz="600" b="1" dirty="0">
                  <a:solidFill>
                    <a:srgbClr val="000000"/>
                  </a:solidFill>
                  <a:latin typeface="Castellar" pitchFamily="18" charset="0"/>
                  <a:ea typeface="Times New Roman" pitchFamily="18" charset="0"/>
                  <a:cs typeface="Times New Roman" pitchFamily="18" charset="0"/>
                </a:rPr>
                <a:t>Air Defense Artillery</a:t>
              </a:r>
              <a:endParaRPr lang="en-US" sz="600" b="1" dirty="0">
                <a:solidFill>
                  <a:srgbClr val="000000"/>
                </a:solidFill>
                <a:latin typeface="Castellar" pitchFamily="18" charset="0"/>
                <a:ea typeface="Times New Roman" pitchFamily="18" charset="0"/>
                <a:cs typeface="Times New Roman" pitchFamily="18"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24 APRIL 2007 </a:t>
              </a:r>
              <a:endParaRPr lang="en-US" sz="600" b="1" dirty="0">
                <a:solidFill>
                  <a:srgbClr val="000000"/>
                </a:solidFill>
                <a:latin typeface="Castellar"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solidFill>
                  <a:srgbClr val="000000"/>
                </a:solidFill>
                <a:latin typeface="Castellar" pitchFamily="18" charset="0"/>
                <a:ea typeface="Times New Roman" pitchFamily="18" charset="0"/>
                <a:cs typeface="Times New Roman" pitchFamily="18" charset="0"/>
              </a:endParaRPr>
            </a:p>
          </p:txBody>
        </p:sp>
        <p:sp>
          <p:nvSpPr>
            <p:cNvPr id="131" name="Rectangle 32"/>
            <p:cNvSpPr>
              <a:spLocks noChangeArrowheads="1"/>
            </p:cNvSpPr>
            <p:nvPr/>
          </p:nvSpPr>
          <p:spPr bwMode="auto">
            <a:xfrm>
              <a:off x="5264151" y="4045089"/>
              <a:ext cx="1524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Jan M. </a:t>
              </a:r>
              <a:r>
                <a:rPr lang="en-US" sz="600" b="1" dirty="0" err="1">
                  <a:solidFill>
                    <a:srgbClr val="000000"/>
                  </a:solidFill>
                  <a:latin typeface="Castellar" pitchFamily="18" charset="0"/>
                  <a:ea typeface="Times New Roman" pitchFamily="18" charset="0"/>
                  <a:cs typeface="Times New Roman" pitchFamily="18" charset="0"/>
                </a:rPr>
                <a:t>Argonish</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HHC, 55TH </a:t>
              </a:r>
              <a:r>
                <a:rPr lang="en-US" sz="600" b="1" dirty="0" err="1">
                  <a:solidFill>
                    <a:srgbClr val="000000"/>
                  </a:solidFill>
                  <a:latin typeface="Castellar" pitchFamily="18" charset="0"/>
                  <a:ea typeface="Times New Roman" pitchFamily="18" charset="0"/>
                  <a:cs typeface="Times New Roman" pitchFamily="18" charset="0"/>
                </a:rPr>
                <a:t>ABcT</a:t>
              </a:r>
              <a:endParaRPr lang="en-US" sz="600" b="1" dirty="0">
                <a:solidFill>
                  <a:srgbClr val="000000"/>
                </a:solidFill>
                <a:latin typeface="Castellar" pitchFamily="18" charset="0"/>
                <a:ea typeface="Times New Roman" pitchFamily="18" charset="0"/>
                <a:cs typeface="Times New Roman" pitchFamily="18"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27th August 2007</a:t>
              </a:r>
            </a:p>
            <a:p>
              <a:pPr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 </a:t>
              </a:r>
            </a:p>
          </p:txBody>
        </p:sp>
        <p:sp>
          <p:nvSpPr>
            <p:cNvPr id="132" name="Rectangle 33"/>
            <p:cNvSpPr>
              <a:spLocks noChangeArrowheads="1"/>
            </p:cNvSpPr>
            <p:nvPr/>
          </p:nvSpPr>
          <p:spPr bwMode="auto">
            <a:xfrm>
              <a:off x="5264151" y="4445199"/>
              <a:ext cx="1524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MSG Scott R. Ball</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HHC, 55TH </a:t>
              </a:r>
              <a:r>
                <a:rPr lang="en-US" sz="600" b="1" dirty="0" err="1">
                  <a:solidFill>
                    <a:srgbClr val="000000"/>
                  </a:solidFill>
                  <a:latin typeface="Castellar" pitchFamily="18" charset="0"/>
                  <a:ea typeface="Times New Roman" pitchFamily="18" charset="0"/>
                  <a:cs typeface="Times New Roman" pitchFamily="18" charset="0"/>
                </a:rPr>
                <a:t>ABcT</a:t>
              </a:r>
              <a:endParaRPr lang="en-US" sz="600" b="1" dirty="0">
                <a:solidFill>
                  <a:srgbClr val="000000"/>
                </a:solidFill>
                <a:latin typeface="Castellar" pitchFamily="18" charset="0"/>
                <a:ea typeface="Times New Roman" pitchFamily="18" charset="0"/>
                <a:cs typeface="Times New Roman" pitchFamily="18"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27th August 2007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33" name="Rectangle 34"/>
            <p:cNvSpPr>
              <a:spLocks noChangeArrowheads="1"/>
            </p:cNvSpPr>
            <p:nvPr/>
          </p:nvSpPr>
          <p:spPr bwMode="auto">
            <a:xfrm>
              <a:off x="5257800" y="5217777"/>
              <a:ext cx="1524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1LT Jeffrey F. </a:t>
              </a:r>
              <a:r>
                <a:rPr lang="en-US" sz="600" b="1" dirty="0" err="1">
                  <a:solidFill>
                    <a:srgbClr val="000000"/>
                  </a:solidFill>
                  <a:latin typeface="Castellar" pitchFamily="18" charset="0"/>
                  <a:ea typeface="Times New Roman" pitchFamily="18" charset="0"/>
                  <a:cs typeface="Times New Roman" pitchFamily="18" charset="0"/>
                </a:rPr>
                <a:t>Deprimo</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3-103rd armor</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20th May 2008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34" name="Rectangle 35"/>
            <p:cNvSpPr>
              <a:spLocks noChangeArrowheads="1"/>
            </p:cNvSpPr>
            <p:nvPr/>
          </p:nvSpPr>
          <p:spPr bwMode="auto">
            <a:xfrm>
              <a:off x="5257800" y="5578554"/>
              <a:ext cx="1524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a:t>
              </a:r>
              <a:r>
                <a:rPr lang="en-US" sz="600" b="1" dirty="0" bmk="">
                  <a:solidFill>
                    <a:srgbClr val="000000"/>
                  </a:solidFill>
                  <a:latin typeface="Castellar" pitchFamily="18" charset="0"/>
                  <a:ea typeface="Times New Roman" pitchFamily="18" charset="0"/>
                  <a:cs typeface="Times New Roman" pitchFamily="18" charset="0"/>
                </a:rPr>
                <a:t>PC Derek D. Holland</a:t>
              </a:r>
              <a:endParaRPr lang="en-US" sz="600" b="1" dirty="0">
                <a:latin typeface="Arial" pitchFamily="34" charset="0"/>
                <a:cs typeface="Arial" pitchFamily="34" charset="0"/>
              </a:endParaRP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B co, 3-103rd armor</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3rd June 2008</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 </a:t>
              </a:r>
              <a:endParaRPr lang="en-US" sz="600" b="1" dirty="0">
                <a:latin typeface="Arial" pitchFamily="34" charset="0"/>
                <a:cs typeface="Arial" pitchFamily="34" charset="0"/>
              </a:endParaRPr>
            </a:p>
          </p:txBody>
        </p:sp>
        <p:sp>
          <p:nvSpPr>
            <p:cNvPr id="135" name="Rectangle 36"/>
            <p:cNvSpPr>
              <a:spLocks noChangeArrowheads="1"/>
            </p:cNvSpPr>
            <p:nvPr/>
          </p:nvSpPr>
          <p:spPr bwMode="auto">
            <a:xfrm>
              <a:off x="5257800" y="5892328"/>
              <a:ext cx="1524000" cy="4645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bmk="OLE_LINK5">
                  <a:solidFill>
                    <a:srgbClr val="000000"/>
                  </a:solidFill>
                  <a:latin typeface="Castellar" pitchFamily="18" charset="0"/>
                  <a:ea typeface="Times New Roman" pitchFamily="18" charset="0"/>
                  <a:cs typeface="Times New Roman" pitchFamily="18" charset="0"/>
                </a:rPr>
                <a:t>SPC JONATHON L. LUSCHER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HHC, 1-103</a:t>
              </a:r>
              <a:r>
                <a:rPr lang="en-US" sz="600" b="1" baseline="30000" dirty="0">
                  <a:solidFill>
                    <a:srgbClr val="000000"/>
                  </a:solidFill>
                  <a:latin typeface="Castellar" pitchFamily="18" charset="0"/>
                  <a:ea typeface="Times New Roman" pitchFamily="18" charset="0"/>
                  <a:cs typeface="Times New Roman" pitchFamily="18" charset="0"/>
                </a:rPr>
                <a:t>rd</a:t>
              </a:r>
              <a:r>
                <a:rPr lang="en-US" sz="600" b="1" dirty="0">
                  <a:solidFill>
                    <a:srgbClr val="000000"/>
                  </a:solidFill>
                  <a:latin typeface="Castellar" pitchFamily="18" charset="0"/>
                  <a:ea typeface="Times New Roman" pitchFamily="18" charset="0"/>
                  <a:cs typeface="Times New Roman" pitchFamily="18" charset="0"/>
                </a:rPr>
                <a:t> armor</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17 AUGUST 2008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36" name="Rectangle 37"/>
            <p:cNvSpPr>
              <a:spLocks noChangeArrowheads="1"/>
            </p:cNvSpPr>
            <p:nvPr/>
          </p:nvSpPr>
          <p:spPr bwMode="auto">
            <a:xfrm>
              <a:off x="7010400" y="1720869"/>
              <a:ext cx="1524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Mark C. Baum</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1-111th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 21th FEBRUARY 2009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38" name="Rectangle 38"/>
            <p:cNvSpPr>
              <a:spLocks noChangeArrowheads="1"/>
            </p:cNvSpPr>
            <p:nvPr/>
          </p:nvSpPr>
          <p:spPr bwMode="auto">
            <a:xfrm>
              <a:off x="6781802" y="2105456"/>
              <a:ext cx="1904999"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SPC Chad A.</a:t>
              </a:r>
              <a:r>
                <a:rPr lang="en-US" sz="600" b="1" dirty="0">
                  <a:solidFill>
                    <a:srgbClr val="000000"/>
                  </a:solidFill>
                  <a:latin typeface="Castellar" pitchFamily="18" charset="0"/>
                  <a:ea typeface="Calibri" pitchFamily="34" charset="0"/>
                  <a:cs typeface="Arial" pitchFamily="34" charset="0"/>
                </a:rPr>
                <a:t> </a:t>
              </a:r>
              <a:r>
                <a:rPr lang="en-US" sz="600" b="1" dirty="0" err="1">
                  <a:solidFill>
                    <a:srgbClr val="000000"/>
                  </a:solidFill>
                  <a:latin typeface="Castellar" pitchFamily="18" charset="0"/>
                  <a:ea typeface="Calibri" pitchFamily="34" charset="0"/>
                  <a:cs typeface="Arial" pitchFamily="34" charset="0"/>
                </a:rPr>
                <a:t>Edmundson</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2-112th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27th MAY 2009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IRAQ</a:t>
              </a:r>
              <a:endParaRPr lang="en-US" sz="600" b="1" dirty="0">
                <a:latin typeface="Arial" pitchFamily="34" charset="0"/>
                <a:cs typeface="Arial" pitchFamily="34" charset="0"/>
              </a:endParaRPr>
            </a:p>
          </p:txBody>
        </p:sp>
        <p:sp>
          <p:nvSpPr>
            <p:cNvPr id="139" name="Rectangle 39"/>
            <p:cNvSpPr>
              <a:spLocks noChangeArrowheads="1"/>
            </p:cNvSpPr>
            <p:nvPr/>
          </p:nvSpPr>
          <p:spPr bwMode="auto">
            <a:xfrm>
              <a:off x="6781799" y="2486456"/>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Bryan A. Hoover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C Co, 1-110th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 11th JUNE 2010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42" name="Rectangle 40"/>
            <p:cNvSpPr>
              <a:spLocks noChangeArrowheads="1"/>
            </p:cNvSpPr>
            <p:nvPr/>
          </p:nvSpPr>
          <p:spPr bwMode="auto">
            <a:xfrm>
              <a:off x="6857998" y="2858132"/>
              <a:ext cx="1828801"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SFC Robert James </a:t>
              </a:r>
              <a:r>
                <a:rPr lang="en-US" sz="600" b="1" dirty="0" err="1">
                  <a:solidFill>
                    <a:srgbClr val="000000"/>
                  </a:solidFill>
                  <a:latin typeface="Castellar" pitchFamily="18" charset="0"/>
                  <a:ea typeface="Times New Roman" pitchFamily="18" charset="0"/>
                  <a:cs typeface="Times New Roman" pitchFamily="18" charset="0"/>
                </a:rPr>
                <a:t>Fike</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C Co, 1-110th Infantry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11th June 2010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43" name="Rectangle 41"/>
            <p:cNvSpPr>
              <a:spLocks noChangeArrowheads="1"/>
            </p:cNvSpPr>
            <p:nvPr/>
          </p:nvSpPr>
          <p:spPr bwMode="auto">
            <a:xfrm>
              <a:off x="6781799" y="3248455"/>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SSG Kenneth R. </a:t>
              </a:r>
              <a:r>
                <a:rPr lang="en-US" sz="600" b="1" dirty="0" err="1">
                  <a:solidFill>
                    <a:srgbClr val="000000"/>
                  </a:solidFill>
                  <a:latin typeface="Castellar" pitchFamily="18" charset="0"/>
                  <a:ea typeface="Times New Roman" pitchFamily="18" charset="0"/>
                  <a:cs typeface="Times New Roman" pitchFamily="18" charset="0"/>
                </a:rPr>
                <a:t>Vangiesen</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131</a:t>
              </a:r>
              <a:r>
                <a:rPr lang="en-US" sz="600" b="1" baseline="30000" dirty="0">
                  <a:solidFill>
                    <a:srgbClr val="000000"/>
                  </a:solidFill>
                  <a:latin typeface="Castellar" pitchFamily="18" charset="0"/>
                  <a:ea typeface="Times New Roman" pitchFamily="18" charset="0"/>
                  <a:cs typeface="Times New Roman" pitchFamily="18" charset="0"/>
                </a:rPr>
                <a:t>st</a:t>
              </a:r>
              <a:r>
                <a:rPr lang="en-US" sz="600" b="1" dirty="0">
                  <a:solidFill>
                    <a:srgbClr val="000000"/>
                  </a:solidFill>
                  <a:latin typeface="Castellar" pitchFamily="18" charset="0"/>
                  <a:ea typeface="Times New Roman" pitchFamily="18" charset="0"/>
                  <a:cs typeface="Times New Roman" pitchFamily="18" charset="0"/>
                </a:rPr>
                <a:t> transportation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18th JULY 2011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44" name="Rectangle 42"/>
            <p:cNvSpPr>
              <a:spLocks noChangeArrowheads="1"/>
            </p:cNvSpPr>
            <p:nvPr/>
          </p:nvSpPr>
          <p:spPr bwMode="auto">
            <a:xfrm>
              <a:off x="6781799" y="4445199"/>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Cw3 Matthew </a:t>
              </a:r>
              <a:r>
                <a:rPr lang="en-US" sz="600" b="1" dirty="0" err="1">
                  <a:solidFill>
                    <a:srgbClr val="000000"/>
                  </a:solidFill>
                  <a:latin typeface="Castellar" pitchFamily="18" charset="0"/>
                  <a:ea typeface="Times New Roman" pitchFamily="18" charset="0"/>
                  <a:cs typeface="Times New Roman" pitchFamily="18" charset="0"/>
                </a:rPr>
                <a:t>ruffner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1-104th aviation</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April 2013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45" name="Rectangle 43"/>
            <p:cNvSpPr>
              <a:spLocks noChangeArrowheads="1"/>
            </p:cNvSpPr>
            <p:nvPr/>
          </p:nvSpPr>
          <p:spPr bwMode="auto">
            <a:xfrm>
              <a:off x="6781799" y="4826199"/>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Cw2 </a:t>
              </a:r>
              <a:r>
                <a:rPr lang="en-US" sz="600" b="1" dirty="0" err="1">
                  <a:solidFill>
                    <a:srgbClr val="000000"/>
                  </a:solidFill>
                  <a:latin typeface="Castellar" pitchFamily="18" charset="0"/>
                  <a:ea typeface="Times New Roman" pitchFamily="18" charset="0"/>
                  <a:cs typeface="Times New Roman" pitchFamily="18" charset="0"/>
                </a:rPr>
                <a:t>Jarett</a:t>
              </a:r>
              <a:r>
                <a:rPr lang="en-US" sz="600" b="1" dirty="0">
                  <a:solidFill>
                    <a:srgbClr val="000000"/>
                  </a:solidFill>
                  <a:latin typeface="Castellar" pitchFamily="18" charset="0"/>
                  <a:ea typeface="Times New Roman" pitchFamily="18" charset="0"/>
                  <a:cs typeface="Times New Roman" pitchFamily="18" charset="0"/>
                </a:rPr>
                <a:t> m. Yoder</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B co, 1-104th aviation</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9th April 2013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cxnSp>
          <p:nvCxnSpPr>
            <p:cNvPr id="146" name="Straight Connector 145"/>
            <p:cNvCxnSpPr/>
            <p:nvPr/>
          </p:nvCxnSpPr>
          <p:spPr>
            <a:xfrm flipH="1">
              <a:off x="3648075" y="3200400"/>
              <a:ext cx="1" cy="3200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57800" y="3200400"/>
              <a:ext cx="0" cy="3200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2438400" y="3200400"/>
              <a:ext cx="426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41"/>
            <p:cNvSpPr>
              <a:spLocks noChangeArrowheads="1"/>
            </p:cNvSpPr>
            <p:nvPr/>
          </p:nvSpPr>
          <p:spPr bwMode="auto">
            <a:xfrm>
              <a:off x="6781799" y="3667675"/>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SSG Brian K. Mowery</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131</a:t>
              </a:r>
              <a:r>
                <a:rPr lang="en-US" sz="600" b="1" baseline="30000" dirty="0">
                  <a:solidFill>
                    <a:srgbClr val="000000"/>
                  </a:solidFill>
                  <a:latin typeface="Castellar" pitchFamily="18" charset="0"/>
                  <a:ea typeface="Times New Roman" pitchFamily="18" charset="0"/>
                  <a:cs typeface="Times New Roman" pitchFamily="18" charset="0"/>
                </a:rPr>
                <a:t>st</a:t>
              </a:r>
              <a:r>
                <a:rPr lang="en-US" sz="600" b="1" dirty="0">
                  <a:solidFill>
                    <a:srgbClr val="000000"/>
                  </a:solidFill>
                  <a:latin typeface="Castellar" pitchFamily="18" charset="0"/>
                  <a:ea typeface="Times New Roman" pitchFamily="18" charset="0"/>
                  <a:cs typeface="Times New Roman" pitchFamily="18" charset="0"/>
                </a:rPr>
                <a:t> transportation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18th JULY 2011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50" name="Rectangle 41"/>
            <p:cNvSpPr>
              <a:spLocks noChangeArrowheads="1"/>
            </p:cNvSpPr>
            <p:nvPr/>
          </p:nvSpPr>
          <p:spPr bwMode="auto">
            <a:xfrm>
              <a:off x="6781799" y="4048676"/>
              <a:ext cx="1905000" cy="3871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319"/>
              <a:r>
                <a:rPr lang="en-US" sz="600" b="1" dirty="0">
                  <a:solidFill>
                    <a:srgbClr val="000000"/>
                  </a:solidFill>
                  <a:latin typeface="Castellar" pitchFamily="18" charset="0"/>
                  <a:ea typeface="Times New Roman" pitchFamily="18" charset="0"/>
                  <a:cs typeface="Times New Roman" pitchFamily="18" charset="0"/>
                </a:rPr>
                <a:t>SGT Edward W. Koehler III</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131</a:t>
              </a:r>
              <a:r>
                <a:rPr lang="en-US" sz="600" b="1" baseline="30000" dirty="0">
                  <a:solidFill>
                    <a:srgbClr val="000000"/>
                  </a:solidFill>
                  <a:latin typeface="Castellar" pitchFamily="18" charset="0"/>
                  <a:ea typeface="Times New Roman" pitchFamily="18" charset="0"/>
                  <a:cs typeface="Times New Roman" pitchFamily="18" charset="0"/>
                </a:rPr>
                <a:t>st</a:t>
              </a:r>
              <a:r>
                <a:rPr lang="en-US" sz="600" b="1" dirty="0">
                  <a:solidFill>
                    <a:srgbClr val="000000"/>
                  </a:solidFill>
                  <a:latin typeface="Castellar" pitchFamily="18" charset="0"/>
                  <a:ea typeface="Times New Roman" pitchFamily="18" charset="0"/>
                  <a:cs typeface="Times New Roman" pitchFamily="18" charset="0"/>
                </a:rPr>
                <a:t> transportation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18th JULY 2011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51" name="Rectangle 41"/>
            <p:cNvSpPr>
              <a:spLocks noChangeArrowheads="1"/>
            </p:cNvSpPr>
            <p:nvPr/>
          </p:nvSpPr>
          <p:spPr bwMode="auto">
            <a:xfrm>
              <a:off x="5257800" y="4748772"/>
              <a:ext cx="1524000" cy="54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600" b="1" dirty="0">
                  <a:solidFill>
                    <a:srgbClr val="000000"/>
                  </a:solidFill>
                  <a:latin typeface="Castellar" pitchFamily="18" charset="0"/>
                  <a:cs typeface="Times New Roman" pitchFamily="18" charset="0"/>
                </a:rPr>
                <a:t>LTC Richard J. </a:t>
              </a:r>
              <a:r>
                <a:rPr lang="en-US" sz="600" b="1" dirty="0" err="1">
                  <a:solidFill>
                    <a:srgbClr val="000000"/>
                  </a:solidFill>
                  <a:latin typeface="Castellar" pitchFamily="18" charset="0"/>
                  <a:cs typeface="Times New Roman" pitchFamily="18" charset="0"/>
                </a:rPr>
                <a:t>Berrettini</a:t>
              </a:r>
              <a:endParaRPr lang="en-US" sz="600" b="1" dirty="0">
                <a:latin typeface="Arial" pitchFamily="34" charset="0"/>
                <a:cs typeface="Arial" pitchFamily="34" charset="0"/>
              </a:endParaRP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Medical Detachment company</a:t>
              </a:r>
            </a:p>
            <a:p>
              <a:pPr algn="ctr" defTabSz="914319" eaLnBrk="0" hangingPunct="0"/>
              <a:r>
                <a:rPr lang="en-US" sz="600" b="1" dirty="0">
                  <a:solidFill>
                    <a:srgbClr val="000000"/>
                  </a:solidFill>
                  <a:latin typeface="Castellar" pitchFamily="18" charset="0"/>
                  <a:ea typeface="Times New Roman" pitchFamily="18" charset="0"/>
                  <a:cs typeface="Times New Roman" pitchFamily="18" charset="0"/>
                </a:rPr>
                <a:t>1</a:t>
              </a:r>
              <a:r>
                <a:rPr lang="en-US" sz="600" b="1" baseline="30000" dirty="0">
                  <a:solidFill>
                    <a:srgbClr val="000000"/>
                  </a:solidFill>
                  <a:latin typeface="Castellar" pitchFamily="18" charset="0"/>
                  <a:ea typeface="Times New Roman" pitchFamily="18" charset="0"/>
                  <a:cs typeface="Times New Roman" pitchFamily="18" charset="0"/>
                </a:rPr>
                <a:t>st</a:t>
              </a:r>
              <a:r>
                <a:rPr lang="en-US" sz="600" b="1" dirty="0">
                  <a:solidFill>
                    <a:srgbClr val="000000"/>
                  </a:solidFill>
                  <a:latin typeface="Castellar" pitchFamily="18" charset="0"/>
                  <a:ea typeface="Times New Roman" pitchFamily="18" charset="0"/>
                  <a:cs typeface="Times New Roman" pitchFamily="18" charset="0"/>
                </a:rPr>
                <a:t> January 2008 </a:t>
              </a:r>
            </a:p>
            <a:p>
              <a:pPr lvl="0" algn="ctr" eaLnBrk="0" fontAlgn="base" hangingPunct="0">
                <a:spcBef>
                  <a:spcPct val="0"/>
                </a:spcBef>
                <a:spcAft>
                  <a:spcPct val="0"/>
                </a:spcAft>
              </a:pPr>
              <a:r>
                <a:rPr lang="en-US" sz="600" b="1" dirty="0">
                  <a:solidFill>
                    <a:srgbClr val="000000"/>
                  </a:solidFill>
                  <a:latin typeface="Castellar" pitchFamily="18" charset="0"/>
                  <a:ea typeface="Times New Roman" pitchFamily="18" charset="0"/>
                  <a:cs typeface="Times New Roman" pitchFamily="18" charset="0"/>
                </a:rPr>
                <a:t>AFGHANISTAN</a:t>
              </a:r>
              <a:endParaRPr lang="en-US" sz="600" b="1" dirty="0">
                <a:latin typeface="Arial" pitchFamily="34" charset="0"/>
                <a:cs typeface="Arial" pitchFamily="34" charset="0"/>
              </a:endParaRPr>
            </a:p>
          </p:txBody>
        </p:sp>
        <p:sp>
          <p:nvSpPr>
            <p:cNvPr id="152" name="Rectangle 151"/>
            <p:cNvSpPr/>
            <p:nvPr/>
          </p:nvSpPr>
          <p:spPr>
            <a:xfrm>
              <a:off x="228600" y="6400799"/>
              <a:ext cx="8686800" cy="285691"/>
            </a:xfrm>
            <a:prstGeom prst="rect">
              <a:avLst/>
            </a:prstGeom>
            <a:gradFill>
              <a:gsLst>
                <a:gs pos="0">
                  <a:schemeClr val="accent1">
                    <a:lumMod val="5000"/>
                    <a:lumOff val="95000"/>
                  </a:schemeClr>
                </a:gs>
                <a:gs pos="4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3" name="Group 152"/>
            <p:cNvGrpSpPr/>
            <p:nvPr/>
          </p:nvGrpSpPr>
          <p:grpSpPr>
            <a:xfrm>
              <a:off x="112412" y="1226953"/>
              <a:ext cx="8915400" cy="293463"/>
              <a:chOff x="112412" y="1226953"/>
              <a:chExt cx="8915400" cy="293463"/>
            </a:xfrm>
          </p:grpSpPr>
          <p:sp>
            <p:nvSpPr>
              <p:cNvPr id="154" name="Rectangle 153"/>
              <p:cNvSpPr/>
              <p:nvPr/>
            </p:nvSpPr>
            <p:spPr>
              <a:xfrm>
                <a:off x="112412" y="1226953"/>
                <a:ext cx="8915400" cy="184187"/>
              </a:xfrm>
              <a:prstGeom prst="rect">
                <a:avLst/>
              </a:prstGeom>
              <a:gradFill>
                <a:gsLst>
                  <a:gs pos="0">
                    <a:schemeClr val="accent1">
                      <a:lumMod val="5000"/>
                      <a:lumOff val="95000"/>
                    </a:schemeClr>
                  </a:gs>
                  <a:gs pos="4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122836" y="1413480"/>
                <a:ext cx="8904976" cy="106936"/>
                <a:chOff x="390800" y="1001325"/>
                <a:chExt cx="8372200" cy="184666"/>
              </a:xfrm>
              <a:gradFill>
                <a:gsLst>
                  <a:gs pos="0">
                    <a:schemeClr val="accent1">
                      <a:lumMod val="5000"/>
                      <a:lumOff val="95000"/>
                    </a:schemeClr>
                  </a:gs>
                  <a:gs pos="4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6" name="Right Triangle 155"/>
                <p:cNvSpPr/>
                <p:nvPr/>
              </p:nvSpPr>
              <p:spPr>
                <a:xfrm rot="5400000">
                  <a:off x="8578334" y="1001325"/>
                  <a:ext cx="184666" cy="18466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390800" y="1001325"/>
                  <a:ext cx="8187534" cy="184666"/>
                  <a:chOff x="390800" y="1001325"/>
                  <a:chExt cx="8187534" cy="184666"/>
                </a:xfrm>
                <a:grpFill/>
              </p:grpSpPr>
              <p:sp>
                <p:nvSpPr>
                  <p:cNvPr id="159" name="Right Triangle 158"/>
                  <p:cNvSpPr/>
                  <p:nvPr/>
                </p:nvSpPr>
                <p:spPr>
                  <a:xfrm rot="10800000">
                    <a:off x="390800" y="1001325"/>
                    <a:ext cx="228600" cy="18466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19400" y="1001325"/>
                    <a:ext cx="7958934" cy="1846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441609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Isosceles Triangle 50"/>
          <p:cNvSpPr/>
          <p:nvPr/>
        </p:nvSpPr>
        <p:spPr>
          <a:xfrm rot="10800000">
            <a:off x="3360420" y="5201920"/>
            <a:ext cx="2400300" cy="1219200"/>
          </a:xfrm>
          <a:prstGeom prst="triangl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2" name="Isosceles Triangle 21"/>
          <p:cNvSpPr/>
          <p:nvPr/>
        </p:nvSpPr>
        <p:spPr>
          <a:xfrm rot="10800000">
            <a:off x="3360420" y="1613154"/>
            <a:ext cx="2380298" cy="1394206"/>
          </a:xfrm>
          <a:prstGeom prst="triangl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72" name="Rounded Rectangle 71"/>
          <p:cNvSpPr/>
          <p:nvPr/>
        </p:nvSpPr>
        <p:spPr>
          <a:xfrm>
            <a:off x="3146872" y="3157474"/>
            <a:ext cx="2820353" cy="24384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0" name="Left Brace 79"/>
          <p:cNvSpPr/>
          <p:nvPr/>
        </p:nvSpPr>
        <p:spPr>
          <a:xfrm rot="10800000">
            <a:off x="5967225" y="1694434"/>
            <a:ext cx="480060" cy="138176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81" name="TextBox 80"/>
          <p:cNvSpPr txBox="1"/>
          <p:nvPr/>
        </p:nvSpPr>
        <p:spPr>
          <a:xfrm>
            <a:off x="6447286" y="2158706"/>
            <a:ext cx="1130418" cy="388627"/>
          </a:xfrm>
          <a:prstGeom prst="rect">
            <a:avLst/>
          </a:prstGeom>
          <a:noFill/>
        </p:spPr>
        <p:txBody>
          <a:bodyPr wrap="none" lIns="91432" tIns="45716" rIns="91432" bIns="45716" rtlCol="0">
            <a:spAutoFit/>
          </a:bodyPr>
          <a:lstStyle/>
          <a:p>
            <a:r>
              <a:rPr lang="en-US" dirty="0"/>
              <a:t>5’ Height</a:t>
            </a:r>
          </a:p>
        </p:txBody>
      </p:sp>
      <p:sp>
        <p:nvSpPr>
          <p:cNvPr id="82" name="TextBox 81"/>
          <p:cNvSpPr txBox="1"/>
          <p:nvPr/>
        </p:nvSpPr>
        <p:spPr>
          <a:xfrm>
            <a:off x="6507291" y="3076198"/>
            <a:ext cx="2563266" cy="307777"/>
          </a:xfrm>
          <a:prstGeom prst="rect">
            <a:avLst/>
          </a:prstGeom>
          <a:noFill/>
        </p:spPr>
        <p:txBody>
          <a:bodyPr wrap="none" lIns="91432" tIns="45716" rIns="91432" bIns="45716" rtlCol="0">
            <a:spAutoFit/>
          </a:bodyPr>
          <a:lstStyle/>
          <a:p>
            <a:r>
              <a:rPr lang="en-US" sz="1400" dirty="0"/>
              <a:t>6” Base Height Above Ground</a:t>
            </a:r>
          </a:p>
        </p:txBody>
      </p:sp>
      <p:sp>
        <p:nvSpPr>
          <p:cNvPr id="83" name="Left Brace 82"/>
          <p:cNvSpPr/>
          <p:nvPr/>
        </p:nvSpPr>
        <p:spPr>
          <a:xfrm rot="10800000">
            <a:off x="6027232" y="3157474"/>
            <a:ext cx="480060" cy="24384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100" name="Rounded Rectangle 99"/>
          <p:cNvSpPr/>
          <p:nvPr/>
        </p:nvSpPr>
        <p:spPr>
          <a:xfrm>
            <a:off x="3146872" y="3401314"/>
            <a:ext cx="2820353" cy="243840"/>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02" name="TextBox 101"/>
          <p:cNvSpPr txBox="1"/>
          <p:nvPr/>
        </p:nvSpPr>
        <p:spPr>
          <a:xfrm>
            <a:off x="6507295" y="3413761"/>
            <a:ext cx="1720086" cy="523220"/>
          </a:xfrm>
          <a:prstGeom prst="rect">
            <a:avLst/>
          </a:prstGeom>
          <a:noFill/>
        </p:spPr>
        <p:txBody>
          <a:bodyPr wrap="none" lIns="91432" tIns="45716" rIns="91432" bIns="45716" rtlCol="0">
            <a:spAutoFit/>
          </a:bodyPr>
          <a:lstStyle/>
          <a:p>
            <a:r>
              <a:rPr lang="en-US" sz="1400" dirty="0"/>
              <a:t>4’ Height in Ground</a:t>
            </a:r>
          </a:p>
          <a:p>
            <a:r>
              <a:rPr lang="en-US" sz="1400" dirty="0"/>
              <a:t>BY Contractor</a:t>
            </a:r>
          </a:p>
        </p:txBody>
      </p:sp>
      <p:sp>
        <p:nvSpPr>
          <p:cNvPr id="104" name="Left Brace 103"/>
          <p:cNvSpPr/>
          <p:nvPr/>
        </p:nvSpPr>
        <p:spPr>
          <a:xfrm rot="10800000">
            <a:off x="6027231" y="3401314"/>
            <a:ext cx="480060" cy="24384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0" name="Left Brace 29"/>
          <p:cNvSpPr/>
          <p:nvPr/>
        </p:nvSpPr>
        <p:spPr>
          <a:xfrm rot="5400000">
            <a:off x="4316730" y="229173"/>
            <a:ext cx="487680" cy="2280285"/>
          </a:xfrm>
          <a:prstGeom prst="leftBrace">
            <a:avLst>
              <a:gd name="adj1" fmla="val 8333"/>
              <a:gd name="adj2" fmla="val 50612"/>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1" name="TextBox 30"/>
          <p:cNvSpPr txBox="1"/>
          <p:nvPr/>
        </p:nvSpPr>
        <p:spPr>
          <a:xfrm>
            <a:off x="4335122" y="731520"/>
            <a:ext cx="593416" cy="384713"/>
          </a:xfrm>
          <a:prstGeom prst="rect">
            <a:avLst/>
          </a:prstGeom>
          <a:noFill/>
        </p:spPr>
        <p:txBody>
          <a:bodyPr wrap="none" lIns="91432" tIns="45716" rIns="91432" bIns="45716" rtlCol="0">
            <a:spAutoFit/>
          </a:bodyPr>
          <a:lstStyle/>
          <a:p>
            <a:r>
              <a:rPr lang="en-US" dirty="0"/>
              <a:t>8-6’</a:t>
            </a:r>
          </a:p>
        </p:txBody>
      </p:sp>
      <p:sp>
        <p:nvSpPr>
          <p:cNvPr id="32" name="TextBox 31"/>
          <p:cNvSpPr txBox="1"/>
          <p:nvPr/>
        </p:nvSpPr>
        <p:spPr>
          <a:xfrm>
            <a:off x="4020506" y="325120"/>
            <a:ext cx="1417834" cy="388627"/>
          </a:xfrm>
          <a:prstGeom prst="rect">
            <a:avLst/>
          </a:prstGeom>
          <a:noFill/>
        </p:spPr>
        <p:txBody>
          <a:bodyPr wrap="none" lIns="91432" tIns="45716" rIns="91432" bIns="45716" rtlCol="0">
            <a:spAutoFit/>
          </a:bodyPr>
          <a:lstStyle/>
          <a:p>
            <a:r>
              <a:rPr lang="en-US" b="1" u="sng" dirty="0"/>
              <a:t>Front View</a:t>
            </a:r>
          </a:p>
        </p:txBody>
      </p:sp>
      <p:sp>
        <p:nvSpPr>
          <p:cNvPr id="18" name="Rectangle 17"/>
          <p:cNvSpPr/>
          <p:nvPr/>
        </p:nvSpPr>
        <p:spPr>
          <a:xfrm>
            <a:off x="3420428" y="1694434"/>
            <a:ext cx="480060" cy="1463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9" name="Rectangle 18"/>
          <p:cNvSpPr/>
          <p:nvPr/>
        </p:nvSpPr>
        <p:spPr>
          <a:xfrm>
            <a:off x="5280661" y="1694434"/>
            <a:ext cx="420053" cy="1463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0" name="Rectangle 19"/>
          <p:cNvSpPr/>
          <p:nvPr/>
        </p:nvSpPr>
        <p:spPr>
          <a:xfrm>
            <a:off x="3900487" y="1706880"/>
            <a:ext cx="1380173" cy="1463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3" name="TextBox 22"/>
          <p:cNvSpPr txBox="1"/>
          <p:nvPr/>
        </p:nvSpPr>
        <p:spPr>
          <a:xfrm>
            <a:off x="6240783" y="1450595"/>
            <a:ext cx="1440179" cy="684092"/>
          </a:xfrm>
          <a:prstGeom prst="rect">
            <a:avLst/>
          </a:prstGeom>
          <a:noFill/>
        </p:spPr>
        <p:txBody>
          <a:bodyPr wrap="square" lIns="91432" tIns="45716" rIns="91432" bIns="45716" rtlCol="0">
            <a:spAutoFit/>
          </a:bodyPr>
          <a:lstStyle/>
          <a:p>
            <a:r>
              <a:rPr lang="en-US" dirty="0"/>
              <a:t>4” Scotia Height</a:t>
            </a:r>
          </a:p>
        </p:txBody>
      </p:sp>
      <p:sp>
        <p:nvSpPr>
          <p:cNvPr id="24" name="Left Brace 23"/>
          <p:cNvSpPr/>
          <p:nvPr/>
        </p:nvSpPr>
        <p:spPr>
          <a:xfrm rot="10800000">
            <a:off x="5760720" y="1613154"/>
            <a:ext cx="480060" cy="8128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25" name="TextBox 24"/>
          <p:cNvSpPr txBox="1"/>
          <p:nvPr/>
        </p:nvSpPr>
        <p:spPr>
          <a:xfrm>
            <a:off x="4020505" y="3901440"/>
            <a:ext cx="1377438" cy="388627"/>
          </a:xfrm>
          <a:prstGeom prst="rect">
            <a:avLst/>
          </a:prstGeom>
          <a:noFill/>
        </p:spPr>
        <p:txBody>
          <a:bodyPr wrap="none" lIns="91432" tIns="45716" rIns="91432" bIns="45716" rtlCol="0">
            <a:spAutoFit/>
          </a:bodyPr>
          <a:lstStyle/>
          <a:p>
            <a:r>
              <a:rPr lang="en-US" b="1" u="sng" dirty="0"/>
              <a:t>Back View</a:t>
            </a:r>
          </a:p>
        </p:txBody>
      </p:sp>
      <p:sp>
        <p:nvSpPr>
          <p:cNvPr id="28" name="Rounded Rectangle 27"/>
          <p:cNvSpPr/>
          <p:nvPr/>
        </p:nvSpPr>
        <p:spPr>
          <a:xfrm>
            <a:off x="3145094" y="6746240"/>
            <a:ext cx="2820353" cy="24384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29" name="Left Brace 28"/>
          <p:cNvSpPr/>
          <p:nvPr/>
        </p:nvSpPr>
        <p:spPr>
          <a:xfrm>
            <a:off x="2605027" y="5201920"/>
            <a:ext cx="480060" cy="178816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3" name="Left Brace 32"/>
          <p:cNvSpPr/>
          <p:nvPr/>
        </p:nvSpPr>
        <p:spPr>
          <a:xfrm rot="10800000">
            <a:off x="5965448" y="5283200"/>
            <a:ext cx="480060" cy="138176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4" name="TextBox 33"/>
          <p:cNvSpPr txBox="1"/>
          <p:nvPr/>
        </p:nvSpPr>
        <p:spPr>
          <a:xfrm>
            <a:off x="6445510" y="5747472"/>
            <a:ext cx="1130418" cy="388627"/>
          </a:xfrm>
          <a:prstGeom prst="rect">
            <a:avLst/>
          </a:prstGeom>
          <a:noFill/>
        </p:spPr>
        <p:txBody>
          <a:bodyPr wrap="none" lIns="91432" tIns="45716" rIns="91432" bIns="45716" rtlCol="0">
            <a:spAutoFit/>
          </a:bodyPr>
          <a:lstStyle/>
          <a:p>
            <a:r>
              <a:rPr lang="en-US" dirty="0"/>
              <a:t>5’ Height</a:t>
            </a:r>
          </a:p>
        </p:txBody>
      </p:sp>
      <p:sp>
        <p:nvSpPr>
          <p:cNvPr id="35" name="Left Brace 34"/>
          <p:cNvSpPr/>
          <p:nvPr/>
        </p:nvSpPr>
        <p:spPr>
          <a:xfrm rot="10800000">
            <a:off x="6025455" y="6746240"/>
            <a:ext cx="480060" cy="24384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7" name="TextBox 36"/>
          <p:cNvSpPr txBox="1"/>
          <p:nvPr/>
        </p:nvSpPr>
        <p:spPr>
          <a:xfrm>
            <a:off x="1593065" y="5864608"/>
            <a:ext cx="1480514" cy="388627"/>
          </a:xfrm>
          <a:prstGeom prst="rect">
            <a:avLst/>
          </a:prstGeom>
          <a:noFill/>
        </p:spPr>
        <p:txBody>
          <a:bodyPr wrap="none" lIns="91432" tIns="45716" rIns="91432" bIns="45716" rtlCol="0">
            <a:spAutoFit/>
          </a:bodyPr>
          <a:lstStyle/>
          <a:p>
            <a:r>
              <a:rPr lang="en-US" dirty="0"/>
              <a:t>5-10’ Height</a:t>
            </a:r>
          </a:p>
        </p:txBody>
      </p:sp>
      <p:sp>
        <p:nvSpPr>
          <p:cNvPr id="38" name="Rounded Rectangle 37"/>
          <p:cNvSpPr/>
          <p:nvPr/>
        </p:nvSpPr>
        <p:spPr>
          <a:xfrm>
            <a:off x="3145094" y="6990084"/>
            <a:ext cx="2820353" cy="17500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39" name="TextBox 38"/>
          <p:cNvSpPr txBox="1"/>
          <p:nvPr/>
        </p:nvSpPr>
        <p:spPr>
          <a:xfrm>
            <a:off x="1200153" y="6771134"/>
            <a:ext cx="1520493" cy="954107"/>
          </a:xfrm>
          <a:prstGeom prst="rect">
            <a:avLst/>
          </a:prstGeom>
          <a:noFill/>
        </p:spPr>
        <p:txBody>
          <a:bodyPr wrap="square" lIns="91432" tIns="45716" rIns="91432" bIns="45716" rtlCol="0">
            <a:spAutoFit/>
          </a:bodyPr>
          <a:lstStyle/>
          <a:p>
            <a:r>
              <a:rPr lang="en-US" sz="1400" dirty="0"/>
              <a:t>4’ Height in Ground</a:t>
            </a:r>
          </a:p>
          <a:p>
            <a:r>
              <a:rPr lang="en-US" sz="1400" dirty="0"/>
              <a:t>BY Contractor</a:t>
            </a:r>
          </a:p>
          <a:p>
            <a:endParaRPr lang="en-US" sz="1400" dirty="0"/>
          </a:p>
        </p:txBody>
      </p:sp>
      <p:sp>
        <p:nvSpPr>
          <p:cNvPr id="40" name="Left Brace 39"/>
          <p:cNvSpPr/>
          <p:nvPr/>
        </p:nvSpPr>
        <p:spPr>
          <a:xfrm>
            <a:off x="2640330" y="6990084"/>
            <a:ext cx="480060" cy="150113"/>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1" name="Left Brace 40"/>
          <p:cNvSpPr/>
          <p:nvPr/>
        </p:nvSpPr>
        <p:spPr>
          <a:xfrm rot="5400000">
            <a:off x="4316730" y="3757930"/>
            <a:ext cx="487680" cy="2400300"/>
          </a:xfrm>
          <a:prstGeom prst="leftBrace">
            <a:avLst>
              <a:gd name="adj1" fmla="val 8333"/>
              <a:gd name="adj2" fmla="val 50612"/>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2" name="TextBox 41"/>
          <p:cNvSpPr txBox="1"/>
          <p:nvPr/>
        </p:nvSpPr>
        <p:spPr>
          <a:xfrm>
            <a:off x="4314562" y="4320287"/>
            <a:ext cx="675169" cy="384713"/>
          </a:xfrm>
          <a:prstGeom prst="rect">
            <a:avLst/>
          </a:prstGeom>
          <a:noFill/>
        </p:spPr>
        <p:txBody>
          <a:bodyPr wrap="none" lIns="91432" tIns="45716" rIns="91432" bIns="45716" rtlCol="0">
            <a:spAutoFit/>
          </a:bodyPr>
          <a:lstStyle/>
          <a:p>
            <a:r>
              <a:rPr lang="en-US" dirty="0"/>
              <a:t>8-6’”</a:t>
            </a:r>
          </a:p>
        </p:txBody>
      </p:sp>
      <p:sp>
        <p:nvSpPr>
          <p:cNvPr id="44" name="Rectangle 43"/>
          <p:cNvSpPr/>
          <p:nvPr/>
        </p:nvSpPr>
        <p:spPr>
          <a:xfrm>
            <a:off x="3418652" y="5283200"/>
            <a:ext cx="660083" cy="1463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5" name="Rectangle 44"/>
          <p:cNvSpPr/>
          <p:nvPr/>
        </p:nvSpPr>
        <p:spPr>
          <a:xfrm>
            <a:off x="5038853" y="5283200"/>
            <a:ext cx="660083" cy="1463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6" name="Rectangle 45"/>
          <p:cNvSpPr/>
          <p:nvPr/>
        </p:nvSpPr>
        <p:spPr>
          <a:xfrm>
            <a:off x="4078733" y="5364480"/>
            <a:ext cx="960120" cy="1381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47" name="TextBox 46"/>
          <p:cNvSpPr txBox="1"/>
          <p:nvPr/>
        </p:nvSpPr>
        <p:spPr>
          <a:xfrm>
            <a:off x="6239006" y="5039361"/>
            <a:ext cx="1230654" cy="684092"/>
          </a:xfrm>
          <a:prstGeom prst="rect">
            <a:avLst/>
          </a:prstGeom>
          <a:noFill/>
        </p:spPr>
        <p:txBody>
          <a:bodyPr wrap="square" lIns="91432" tIns="45716" rIns="91432" bIns="45716" rtlCol="0">
            <a:spAutoFit/>
          </a:bodyPr>
          <a:lstStyle/>
          <a:p>
            <a:r>
              <a:rPr lang="en-US" dirty="0"/>
              <a:t>4” Base Height</a:t>
            </a:r>
          </a:p>
        </p:txBody>
      </p:sp>
      <p:sp>
        <p:nvSpPr>
          <p:cNvPr id="48" name="Left Brace 47"/>
          <p:cNvSpPr/>
          <p:nvPr/>
        </p:nvSpPr>
        <p:spPr>
          <a:xfrm rot="10800000">
            <a:off x="5758943" y="5201920"/>
            <a:ext cx="480060" cy="8128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9" name="TextBox 48"/>
          <p:cNvSpPr txBox="1"/>
          <p:nvPr/>
        </p:nvSpPr>
        <p:spPr>
          <a:xfrm>
            <a:off x="6548151" y="6664964"/>
            <a:ext cx="2563266" cy="307777"/>
          </a:xfrm>
          <a:prstGeom prst="rect">
            <a:avLst/>
          </a:prstGeom>
          <a:noFill/>
        </p:spPr>
        <p:txBody>
          <a:bodyPr wrap="none" lIns="91432" tIns="45716" rIns="91432" bIns="45716" rtlCol="0">
            <a:spAutoFit/>
          </a:bodyPr>
          <a:lstStyle/>
          <a:p>
            <a:r>
              <a:rPr lang="en-US" sz="1400" dirty="0"/>
              <a:t>6” Base Height Above Ground</a:t>
            </a:r>
          </a:p>
        </p:txBody>
      </p:sp>
      <p:cxnSp>
        <p:nvCxnSpPr>
          <p:cNvPr id="50" name="Straight Arrow Connector 49"/>
          <p:cNvCxnSpPr>
            <a:stCxn id="52" idx="2"/>
            <a:endCxn id="18" idx="1"/>
          </p:cNvCxnSpPr>
          <p:nvPr/>
        </p:nvCxnSpPr>
        <p:spPr>
          <a:xfrm>
            <a:off x="2980571" y="1445267"/>
            <a:ext cx="439857" cy="980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320167" y="1056640"/>
            <a:ext cx="3320807" cy="388627"/>
          </a:xfrm>
          <a:prstGeom prst="rect">
            <a:avLst/>
          </a:prstGeom>
          <a:noFill/>
        </p:spPr>
        <p:txBody>
          <a:bodyPr wrap="none" lIns="91432" tIns="45716" rIns="91432" bIns="45716" rtlCol="0">
            <a:spAutoFit/>
          </a:bodyPr>
          <a:lstStyle/>
          <a:p>
            <a:r>
              <a:rPr lang="en-US" dirty="0"/>
              <a:t>Dusted &amp; Frosted Characters</a:t>
            </a:r>
          </a:p>
        </p:txBody>
      </p:sp>
      <p:sp>
        <p:nvSpPr>
          <p:cNvPr id="55" name="TextBox 54"/>
          <p:cNvSpPr txBox="1"/>
          <p:nvPr/>
        </p:nvSpPr>
        <p:spPr>
          <a:xfrm>
            <a:off x="5100640" y="894080"/>
            <a:ext cx="1112510" cy="388627"/>
          </a:xfrm>
          <a:prstGeom prst="rect">
            <a:avLst/>
          </a:prstGeom>
          <a:noFill/>
        </p:spPr>
        <p:txBody>
          <a:bodyPr wrap="none" lIns="91432" tIns="45716" rIns="91432" bIns="45716" rtlCol="0">
            <a:spAutoFit/>
          </a:bodyPr>
          <a:lstStyle/>
          <a:p>
            <a:r>
              <a:rPr lang="en-US" dirty="0"/>
              <a:t>Polished</a:t>
            </a:r>
          </a:p>
        </p:txBody>
      </p:sp>
      <p:cxnSp>
        <p:nvCxnSpPr>
          <p:cNvPr id="56" name="Straight Arrow Connector 55"/>
          <p:cNvCxnSpPr>
            <a:stCxn id="55" idx="2"/>
          </p:cNvCxnSpPr>
          <p:nvPr/>
        </p:nvCxnSpPr>
        <p:spPr>
          <a:xfrm flipH="1">
            <a:off x="4560573" y="1282707"/>
            <a:ext cx="1096322" cy="74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960495" y="1625600"/>
            <a:ext cx="2" cy="154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160645" y="1625600"/>
            <a:ext cx="2" cy="15443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4740592" y="2438400"/>
            <a:ext cx="6798" cy="7315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967293" y="1706880"/>
            <a:ext cx="1200150" cy="73152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cxnSp>
        <p:nvCxnSpPr>
          <p:cNvPr id="67" name="Straight Connector 66"/>
          <p:cNvCxnSpPr/>
          <p:nvPr/>
        </p:nvCxnSpPr>
        <p:spPr>
          <a:xfrm flipH="1">
            <a:off x="4380547" y="2438400"/>
            <a:ext cx="6798" cy="73152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699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28"/>
          <p:cNvSpPr/>
          <p:nvPr/>
        </p:nvSpPr>
        <p:spPr>
          <a:xfrm rot="10800000">
            <a:off x="6900862" y="4470400"/>
            <a:ext cx="780098" cy="406400"/>
          </a:xfrm>
          <a:prstGeom prst="triangl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66" name="Rounded Rectangle 65"/>
          <p:cNvSpPr/>
          <p:nvPr/>
        </p:nvSpPr>
        <p:spPr>
          <a:xfrm>
            <a:off x="2940368" y="2519682"/>
            <a:ext cx="1920240" cy="1056641"/>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67" name="Rectangle 66"/>
          <p:cNvSpPr/>
          <p:nvPr/>
        </p:nvSpPr>
        <p:spPr>
          <a:xfrm>
            <a:off x="3052220" y="2655579"/>
            <a:ext cx="1680210" cy="812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68" name="Left Brace 67"/>
          <p:cNvSpPr/>
          <p:nvPr/>
        </p:nvSpPr>
        <p:spPr>
          <a:xfrm>
            <a:off x="2460309" y="2519680"/>
            <a:ext cx="548230" cy="1056640"/>
          </a:xfrm>
          <a:prstGeom prst="leftBrace">
            <a:avLst>
              <a:gd name="adj1" fmla="val 27533"/>
              <a:gd name="adj2" fmla="val 50000"/>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69" name="TextBox 68"/>
          <p:cNvSpPr txBox="1"/>
          <p:nvPr/>
        </p:nvSpPr>
        <p:spPr>
          <a:xfrm>
            <a:off x="1451714" y="2844803"/>
            <a:ext cx="857927" cy="276999"/>
          </a:xfrm>
          <a:prstGeom prst="rect">
            <a:avLst/>
          </a:prstGeom>
          <a:noFill/>
        </p:spPr>
        <p:txBody>
          <a:bodyPr wrap="none" lIns="91432" tIns="45716" rIns="91432" bIns="45716" rtlCol="0">
            <a:spAutoFit/>
          </a:bodyPr>
          <a:lstStyle/>
          <a:p>
            <a:r>
              <a:rPr lang="en-US" sz="1200" dirty="0"/>
              <a:t>36” Depth</a:t>
            </a:r>
          </a:p>
        </p:txBody>
      </p:sp>
      <p:sp>
        <p:nvSpPr>
          <p:cNvPr id="70" name="Left Brace 69"/>
          <p:cNvSpPr/>
          <p:nvPr/>
        </p:nvSpPr>
        <p:spPr>
          <a:xfrm rot="10800000">
            <a:off x="4792441" y="2652586"/>
            <a:ext cx="368207" cy="812800"/>
          </a:xfrm>
          <a:prstGeom prst="leftBrace">
            <a:avLst>
              <a:gd name="adj1" fmla="val 8333"/>
              <a:gd name="adj2" fmla="val 46160"/>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71" name="TextBox 70"/>
          <p:cNvSpPr txBox="1"/>
          <p:nvPr/>
        </p:nvSpPr>
        <p:spPr>
          <a:xfrm>
            <a:off x="5160649" y="2915027"/>
            <a:ext cx="749629" cy="276999"/>
          </a:xfrm>
          <a:prstGeom prst="rect">
            <a:avLst/>
          </a:prstGeom>
          <a:noFill/>
        </p:spPr>
        <p:txBody>
          <a:bodyPr wrap="none" lIns="91432" tIns="45716" rIns="91432" bIns="45716" rtlCol="0">
            <a:spAutoFit/>
          </a:bodyPr>
          <a:lstStyle/>
          <a:p>
            <a:r>
              <a:rPr lang="en-US" sz="1200" dirty="0"/>
              <a:t>1’ Depth</a:t>
            </a:r>
          </a:p>
        </p:txBody>
      </p:sp>
      <p:sp>
        <p:nvSpPr>
          <p:cNvPr id="75" name="Rectangle 74"/>
          <p:cNvSpPr/>
          <p:nvPr/>
        </p:nvSpPr>
        <p:spPr>
          <a:xfrm>
            <a:off x="3426188" y="3390352"/>
            <a:ext cx="960120" cy="8128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77" name="TextBox 76"/>
          <p:cNvSpPr txBox="1"/>
          <p:nvPr/>
        </p:nvSpPr>
        <p:spPr>
          <a:xfrm>
            <a:off x="3599323" y="1300483"/>
            <a:ext cx="926857" cy="276999"/>
          </a:xfrm>
          <a:prstGeom prst="rect">
            <a:avLst/>
          </a:prstGeom>
          <a:noFill/>
        </p:spPr>
        <p:txBody>
          <a:bodyPr wrap="none" lIns="91432" tIns="45716" rIns="91432" bIns="45716" rtlCol="0">
            <a:spAutoFit/>
          </a:bodyPr>
          <a:lstStyle/>
          <a:p>
            <a:r>
              <a:rPr lang="en-US" sz="1200" dirty="0"/>
              <a:t>8’-8” Width</a:t>
            </a:r>
          </a:p>
        </p:txBody>
      </p:sp>
      <p:cxnSp>
        <p:nvCxnSpPr>
          <p:cNvPr id="90" name="Straight Arrow Connector 89"/>
          <p:cNvCxnSpPr/>
          <p:nvPr/>
        </p:nvCxnSpPr>
        <p:spPr>
          <a:xfrm flipV="1">
            <a:off x="3000376" y="3413763"/>
            <a:ext cx="420053" cy="4876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640331" y="3982723"/>
            <a:ext cx="697627" cy="276999"/>
          </a:xfrm>
          <a:prstGeom prst="rect">
            <a:avLst/>
          </a:prstGeom>
          <a:noFill/>
        </p:spPr>
        <p:txBody>
          <a:bodyPr wrap="none" lIns="91432" tIns="45716" rIns="91432" bIns="45716" rtlCol="0">
            <a:spAutoFit/>
          </a:bodyPr>
          <a:lstStyle/>
          <a:p>
            <a:r>
              <a:rPr lang="en-US" sz="1200" dirty="0"/>
              <a:t>2” Inset</a:t>
            </a:r>
          </a:p>
        </p:txBody>
      </p:sp>
      <p:sp>
        <p:nvSpPr>
          <p:cNvPr id="95" name="Left Brace 94"/>
          <p:cNvSpPr/>
          <p:nvPr/>
        </p:nvSpPr>
        <p:spPr>
          <a:xfrm rot="5400000">
            <a:off x="3575368" y="1294449"/>
            <a:ext cx="650240" cy="1800225"/>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105" name="Left Brace 104"/>
          <p:cNvSpPr/>
          <p:nvPr/>
        </p:nvSpPr>
        <p:spPr>
          <a:xfrm rot="10800000">
            <a:off x="4740594" y="2519680"/>
            <a:ext cx="600075" cy="148800"/>
          </a:xfrm>
          <a:prstGeom prst="leftBrace">
            <a:avLst>
              <a:gd name="adj1" fmla="val 8333"/>
              <a:gd name="adj2" fmla="val 46160"/>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106" name="TextBox 105"/>
          <p:cNvSpPr txBox="1"/>
          <p:nvPr/>
        </p:nvSpPr>
        <p:spPr>
          <a:xfrm>
            <a:off x="5340669" y="2408750"/>
            <a:ext cx="1787669" cy="276999"/>
          </a:xfrm>
          <a:prstGeom prst="rect">
            <a:avLst/>
          </a:prstGeom>
          <a:noFill/>
        </p:spPr>
        <p:txBody>
          <a:bodyPr wrap="none" lIns="91432" tIns="45716" rIns="91432" bIns="45716" rtlCol="0">
            <a:spAutoFit/>
          </a:bodyPr>
          <a:lstStyle/>
          <a:p>
            <a:r>
              <a:rPr lang="en-US" sz="1200" dirty="0"/>
              <a:t>6” Inset all around base</a:t>
            </a:r>
          </a:p>
        </p:txBody>
      </p:sp>
      <p:sp>
        <p:nvSpPr>
          <p:cNvPr id="30" name="Rectangle 29"/>
          <p:cNvSpPr/>
          <p:nvPr/>
        </p:nvSpPr>
        <p:spPr>
          <a:xfrm>
            <a:off x="6807105" y="5864606"/>
            <a:ext cx="960120" cy="1625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31" name="Rectangle 30"/>
          <p:cNvSpPr/>
          <p:nvPr/>
        </p:nvSpPr>
        <p:spPr>
          <a:xfrm>
            <a:off x="6960871" y="4564126"/>
            <a:ext cx="660083" cy="13004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32" name="Left Brace 31"/>
          <p:cNvSpPr/>
          <p:nvPr/>
        </p:nvSpPr>
        <p:spPr>
          <a:xfrm rot="5400000">
            <a:off x="7047071" y="3977800"/>
            <a:ext cx="487680" cy="660083"/>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3" name="TextBox 32"/>
          <p:cNvSpPr txBox="1"/>
          <p:nvPr/>
        </p:nvSpPr>
        <p:spPr>
          <a:xfrm>
            <a:off x="6985389" y="3738883"/>
            <a:ext cx="656655" cy="276999"/>
          </a:xfrm>
          <a:prstGeom prst="rect">
            <a:avLst/>
          </a:prstGeom>
          <a:noFill/>
        </p:spPr>
        <p:txBody>
          <a:bodyPr wrap="none" lIns="91432" tIns="45716" rIns="91432" bIns="45716" rtlCol="0">
            <a:spAutoFit/>
          </a:bodyPr>
          <a:lstStyle/>
          <a:p>
            <a:r>
              <a:rPr lang="en-US" sz="1200" dirty="0"/>
              <a:t>1’ thick</a:t>
            </a:r>
          </a:p>
        </p:txBody>
      </p:sp>
      <p:sp>
        <p:nvSpPr>
          <p:cNvPr id="34" name="TextBox 33"/>
          <p:cNvSpPr txBox="1"/>
          <p:nvPr/>
        </p:nvSpPr>
        <p:spPr>
          <a:xfrm>
            <a:off x="7123823" y="6583683"/>
            <a:ext cx="490840" cy="276999"/>
          </a:xfrm>
          <a:prstGeom prst="rect">
            <a:avLst/>
          </a:prstGeom>
          <a:noFill/>
        </p:spPr>
        <p:txBody>
          <a:bodyPr wrap="none" lIns="91432" tIns="45716" rIns="91432" bIns="45716" rtlCol="0">
            <a:spAutoFit/>
          </a:bodyPr>
          <a:lstStyle/>
          <a:p>
            <a:r>
              <a:rPr lang="en-US" sz="1200" dirty="0"/>
              <a:t>1’-8”</a:t>
            </a:r>
          </a:p>
        </p:txBody>
      </p:sp>
      <p:sp>
        <p:nvSpPr>
          <p:cNvPr id="35" name="Left Brace 34"/>
          <p:cNvSpPr/>
          <p:nvPr/>
        </p:nvSpPr>
        <p:spPr>
          <a:xfrm rot="16200000">
            <a:off x="7093155" y="5830070"/>
            <a:ext cx="386283" cy="958379"/>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9" name="TextBox 38"/>
          <p:cNvSpPr txBox="1"/>
          <p:nvPr/>
        </p:nvSpPr>
        <p:spPr>
          <a:xfrm>
            <a:off x="5100641" y="5770883"/>
            <a:ext cx="2030785" cy="276999"/>
          </a:xfrm>
          <a:prstGeom prst="rect">
            <a:avLst/>
          </a:prstGeom>
          <a:noFill/>
        </p:spPr>
        <p:txBody>
          <a:bodyPr wrap="square" lIns="91432" tIns="45716" rIns="91432" bIns="45716" rtlCol="0">
            <a:spAutoFit/>
          </a:bodyPr>
          <a:lstStyle/>
          <a:p>
            <a:r>
              <a:rPr lang="en-US" sz="1200" dirty="0"/>
              <a:t>6” Height Above Ground</a:t>
            </a:r>
          </a:p>
        </p:txBody>
      </p:sp>
      <p:sp>
        <p:nvSpPr>
          <p:cNvPr id="40" name="Left Brace 39"/>
          <p:cNvSpPr/>
          <p:nvPr/>
        </p:nvSpPr>
        <p:spPr>
          <a:xfrm>
            <a:off x="6445321" y="5864606"/>
            <a:ext cx="301779" cy="150114"/>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1" name="Left Brace 40"/>
          <p:cNvSpPr/>
          <p:nvPr/>
        </p:nvSpPr>
        <p:spPr>
          <a:xfrm>
            <a:off x="6625344" y="4564126"/>
            <a:ext cx="361786" cy="1288034"/>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2" name="TextBox 41"/>
          <p:cNvSpPr txBox="1"/>
          <p:nvPr/>
        </p:nvSpPr>
        <p:spPr>
          <a:xfrm>
            <a:off x="5905252" y="5039363"/>
            <a:ext cx="783291" cy="276999"/>
          </a:xfrm>
          <a:prstGeom prst="rect">
            <a:avLst/>
          </a:prstGeom>
          <a:noFill/>
        </p:spPr>
        <p:txBody>
          <a:bodyPr wrap="none" lIns="91432" tIns="45716" rIns="91432" bIns="45716" rtlCol="0">
            <a:spAutoFit/>
          </a:bodyPr>
          <a:lstStyle/>
          <a:p>
            <a:r>
              <a:rPr lang="en-US" sz="1200" dirty="0"/>
              <a:t>5’ Height</a:t>
            </a:r>
          </a:p>
        </p:txBody>
      </p:sp>
      <p:sp>
        <p:nvSpPr>
          <p:cNvPr id="46" name="TextBox 45"/>
          <p:cNvSpPr txBox="1"/>
          <p:nvPr/>
        </p:nvSpPr>
        <p:spPr>
          <a:xfrm>
            <a:off x="3480439" y="650240"/>
            <a:ext cx="1224809" cy="388627"/>
          </a:xfrm>
          <a:prstGeom prst="rect">
            <a:avLst/>
          </a:prstGeom>
          <a:noFill/>
        </p:spPr>
        <p:txBody>
          <a:bodyPr wrap="none" lIns="91432" tIns="45716" rIns="91432" bIns="45716" rtlCol="0">
            <a:spAutoFit/>
          </a:bodyPr>
          <a:lstStyle/>
          <a:p>
            <a:r>
              <a:rPr lang="en-US" b="1" u="sng" dirty="0"/>
              <a:t>Top View</a:t>
            </a:r>
          </a:p>
        </p:txBody>
      </p:sp>
      <p:sp>
        <p:nvSpPr>
          <p:cNvPr id="47" name="TextBox 46"/>
          <p:cNvSpPr txBox="1"/>
          <p:nvPr/>
        </p:nvSpPr>
        <p:spPr>
          <a:xfrm>
            <a:off x="6883120" y="2926080"/>
            <a:ext cx="1310112" cy="388627"/>
          </a:xfrm>
          <a:prstGeom prst="rect">
            <a:avLst/>
          </a:prstGeom>
          <a:noFill/>
        </p:spPr>
        <p:txBody>
          <a:bodyPr wrap="none" lIns="91432" tIns="45716" rIns="91432" bIns="45716" rtlCol="0">
            <a:spAutoFit/>
          </a:bodyPr>
          <a:lstStyle/>
          <a:p>
            <a:r>
              <a:rPr lang="en-US" b="1" u="sng" dirty="0"/>
              <a:t>Side View</a:t>
            </a:r>
          </a:p>
        </p:txBody>
      </p:sp>
      <p:sp>
        <p:nvSpPr>
          <p:cNvPr id="38" name="Left Brace 37"/>
          <p:cNvSpPr/>
          <p:nvPr/>
        </p:nvSpPr>
        <p:spPr>
          <a:xfrm>
            <a:off x="6600827" y="4470401"/>
            <a:ext cx="361786" cy="68834"/>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43" name="TextBox 42"/>
          <p:cNvSpPr txBox="1"/>
          <p:nvPr/>
        </p:nvSpPr>
        <p:spPr>
          <a:xfrm>
            <a:off x="6036485" y="4340720"/>
            <a:ext cx="806631" cy="276999"/>
          </a:xfrm>
          <a:prstGeom prst="rect">
            <a:avLst/>
          </a:prstGeom>
          <a:noFill/>
        </p:spPr>
        <p:txBody>
          <a:bodyPr wrap="none" lIns="91432" tIns="45716" rIns="91432" bIns="45716" rtlCol="0">
            <a:spAutoFit/>
          </a:bodyPr>
          <a:lstStyle/>
          <a:p>
            <a:r>
              <a:rPr lang="en-US" sz="1200" dirty="0"/>
              <a:t>4” Height</a:t>
            </a:r>
          </a:p>
        </p:txBody>
      </p:sp>
      <p:sp>
        <p:nvSpPr>
          <p:cNvPr id="44" name="TextBox 43"/>
          <p:cNvSpPr txBox="1"/>
          <p:nvPr/>
        </p:nvSpPr>
        <p:spPr>
          <a:xfrm>
            <a:off x="1560198" y="6014724"/>
            <a:ext cx="1696298" cy="430887"/>
          </a:xfrm>
          <a:prstGeom prst="rect">
            <a:avLst/>
          </a:prstGeom>
          <a:noFill/>
        </p:spPr>
        <p:txBody>
          <a:bodyPr wrap="none" lIns="91432" tIns="45716" rIns="91432" bIns="45716" rtlCol="0">
            <a:spAutoFit/>
          </a:bodyPr>
          <a:lstStyle/>
          <a:p>
            <a:pPr marL="342869" indent="-342869">
              <a:buAutoNum type="arabicPeriod"/>
            </a:pPr>
            <a:r>
              <a:rPr lang="en-US" sz="1100" dirty="0"/>
              <a:t>Base Concrete</a:t>
            </a:r>
          </a:p>
          <a:p>
            <a:pPr marL="342869" indent="-342869">
              <a:buAutoNum type="arabicPeriod"/>
            </a:pPr>
            <a:r>
              <a:rPr lang="en-US" sz="1100" dirty="0"/>
              <a:t>Monument Granite</a:t>
            </a:r>
          </a:p>
        </p:txBody>
      </p:sp>
      <p:sp>
        <p:nvSpPr>
          <p:cNvPr id="36" name="Left Brace 35"/>
          <p:cNvSpPr/>
          <p:nvPr/>
        </p:nvSpPr>
        <p:spPr>
          <a:xfrm rot="16200000">
            <a:off x="3575368" y="2980055"/>
            <a:ext cx="650240" cy="1680210"/>
          </a:xfrm>
          <a:prstGeom prst="leftBrace">
            <a:avLst/>
          </a:prstGeom>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en-US"/>
          </a:p>
        </p:txBody>
      </p:sp>
      <p:sp>
        <p:nvSpPr>
          <p:cNvPr id="37" name="TextBox 36"/>
          <p:cNvSpPr txBox="1"/>
          <p:nvPr/>
        </p:nvSpPr>
        <p:spPr>
          <a:xfrm>
            <a:off x="3633473" y="4226562"/>
            <a:ext cx="733599" cy="276999"/>
          </a:xfrm>
          <a:prstGeom prst="rect">
            <a:avLst/>
          </a:prstGeom>
          <a:noFill/>
        </p:spPr>
        <p:txBody>
          <a:bodyPr wrap="none" lIns="91432" tIns="45716" rIns="91432" bIns="45716" rtlCol="0">
            <a:spAutoFit/>
          </a:bodyPr>
          <a:lstStyle/>
          <a:p>
            <a:r>
              <a:rPr lang="en-US" sz="1200" dirty="0"/>
              <a:t>8’ Width</a:t>
            </a:r>
          </a:p>
        </p:txBody>
      </p:sp>
    </p:spTree>
    <p:extLst>
      <p:ext uri="{BB962C8B-B14F-4D97-AF65-F5344CB8AC3E}">
        <p14:creationId xmlns:p14="http://schemas.microsoft.com/office/powerpoint/2010/main" val="2521280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178175" y="3692567"/>
            <a:ext cx="204788" cy="398463"/>
          </a:xfrm>
          <a:prstGeom prst="rect">
            <a:avLst/>
          </a:prstGeom>
          <a:noFill/>
          <a:ln w="9525">
            <a:noFill/>
            <a:miter lim="800000"/>
            <a:headEnd/>
            <a:tailEnd/>
          </a:ln>
        </p:spPr>
        <p:txBody>
          <a:bodyPr wrap="none" lIns="101747" tIns="50880" rIns="101747" bIns="50880">
            <a:spAutoFit/>
          </a:bodyPr>
          <a:lstStyle/>
          <a:p>
            <a:endParaRPr lang="en-US">
              <a:latin typeface="Calibri" pitchFamily="34" charset="0"/>
            </a:endParaRPr>
          </a:p>
        </p:txBody>
      </p:sp>
      <p:grpSp>
        <p:nvGrpSpPr>
          <p:cNvPr id="44035" name="Group 4"/>
          <p:cNvGrpSpPr>
            <a:grpSpLocks/>
          </p:cNvGrpSpPr>
          <p:nvPr/>
        </p:nvGrpSpPr>
        <p:grpSpPr bwMode="auto">
          <a:xfrm>
            <a:off x="320675" y="433395"/>
            <a:ext cx="9075738" cy="738187"/>
            <a:chOff x="478394" y="406400"/>
            <a:chExt cx="8644414" cy="692574"/>
          </a:xfrm>
        </p:grpSpPr>
        <p:pic>
          <p:nvPicPr>
            <p:cNvPr id="44042"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745"/>
              <a:ext cx="6000750" cy="420771"/>
            </a:xfrm>
            <a:prstGeom prst="rect">
              <a:avLst/>
            </a:prstGeom>
            <a:noFill/>
            <a:ln w="9525">
              <a:noFill/>
              <a:miter lim="800000"/>
              <a:headEnd/>
              <a:tailEnd/>
            </a:ln>
          </p:spPr>
          <p:txBody>
            <a:bodyPr lIns="96661" tIns="48331" rIns="96661" bIns="48331" anchor="ctr">
              <a:spAutoFit/>
            </a:bodyPr>
            <a:lstStyle/>
            <a:p>
              <a:pPr algn="ctr" defTabSz="911225"/>
              <a:r>
                <a:rPr lang="en-US" sz="2200" b="1">
                  <a:solidFill>
                    <a:schemeClr val="bg1"/>
                  </a:solidFill>
                  <a:latin typeface="Calibri" pitchFamily="34" charset="0"/>
                </a:rPr>
                <a:t>NEXT MEETING</a:t>
              </a:r>
            </a:p>
          </p:txBody>
        </p:sp>
      </p:grpSp>
      <p:grpSp>
        <p:nvGrpSpPr>
          <p:cNvPr id="44036" name="Group 7"/>
          <p:cNvGrpSpPr>
            <a:grpSpLocks/>
          </p:cNvGrpSpPr>
          <p:nvPr/>
        </p:nvGrpSpPr>
        <p:grpSpPr bwMode="auto">
          <a:xfrm>
            <a:off x="115894" y="6762750"/>
            <a:ext cx="9324975" cy="433388"/>
            <a:chOff x="400050" y="6339840"/>
            <a:chExt cx="8881110" cy="406400"/>
          </a:xfrm>
        </p:grpSpPr>
        <p:pic>
          <p:nvPicPr>
            <p:cNvPr id="44038"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313"/>
              <a:ext cx="1840025" cy="359304"/>
            </a:xfrm>
            <a:prstGeom prst="rect">
              <a:avLst/>
            </a:prstGeom>
            <a:noFill/>
            <a:ln w="9525">
              <a:noFill/>
              <a:miter lim="800000"/>
              <a:headEnd/>
              <a:tailEnd/>
            </a:ln>
          </p:spPr>
          <p:txBody>
            <a:bodyPr lIns="96661" tIns="48331" rIns="96661" bIns="48331" anchor="ctr">
              <a:spAutoFit/>
            </a:bodyPr>
            <a:lstStyle/>
            <a:p>
              <a:pPr defTabSz="962827" eaLnBrk="0" fontAlgn="auto" hangingPunct="0">
                <a:spcBef>
                  <a:spcPct val="50000"/>
                </a:spcBef>
                <a:spcAft>
                  <a:spcPts val="0"/>
                </a:spcAft>
                <a:defRPr/>
              </a:pPr>
              <a:r>
                <a:rPr lang="en-US" sz="1800" dirty="0">
                  <a:solidFill>
                    <a:schemeClr val="bg1"/>
                  </a:solidFill>
                  <a:latin typeface="+mj-lt"/>
                  <a:cs typeface="+mn-cs"/>
                </a:rPr>
                <a:t>As </a:t>
              </a:r>
              <a:r>
                <a:rPr lang="en-US" sz="1800" dirty="0">
                  <a:solidFill>
                    <a:schemeClr val="bg1"/>
                  </a:solidFill>
                  <a:latin typeface="+mj-lt"/>
                  <a:cs typeface="+mn-cs"/>
                </a:rPr>
                <a:t>of </a:t>
              </a:r>
              <a:r>
                <a:rPr lang="en-US" sz="1800" dirty="0">
                  <a:solidFill>
                    <a:schemeClr val="bg1"/>
                  </a:solidFill>
                  <a:latin typeface="+mj-lt"/>
                  <a:cs typeface="+mn-cs"/>
                </a:rPr>
                <a:t>23 Sep 15</a:t>
              </a:r>
              <a:endParaRPr lang="en-US" sz="1800" dirty="0">
                <a:solidFill>
                  <a:schemeClr val="bg1"/>
                </a:solidFill>
                <a:latin typeface="+mj-lt"/>
                <a:cs typeface="+mn-cs"/>
              </a:endParaRPr>
            </a:p>
          </p:txBody>
        </p:sp>
      </p:grpSp>
      <p:sp>
        <p:nvSpPr>
          <p:cNvPr id="14" name="TextBox 13"/>
          <p:cNvSpPr txBox="1"/>
          <p:nvPr/>
        </p:nvSpPr>
        <p:spPr>
          <a:xfrm>
            <a:off x="0" y="2363792"/>
            <a:ext cx="9601200" cy="3046606"/>
          </a:xfrm>
          <a:prstGeom prst="rect">
            <a:avLst/>
          </a:prstGeom>
          <a:noFill/>
        </p:spPr>
        <p:txBody>
          <a:bodyPr lIns="91054" tIns="45527" rIns="91054" bIns="45527">
            <a:spAutoFit/>
          </a:bodyPr>
          <a:lstStyle/>
          <a:p>
            <a:pPr algn="ctr" defTabSz="962827" fontAlgn="auto">
              <a:spcBef>
                <a:spcPts val="0"/>
              </a:spcBef>
              <a:spcAft>
                <a:spcPts val="0"/>
              </a:spcAft>
              <a:defRPr/>
            </a:pPr>
            <a:r>
              <a:rPr lang="en-US" sz="4800" dirty="0">
                <a:solidFill>
                  <a:schemeClr val="tx2">
                    <a:lumMod val="75000"/>
                  </a:schemeClr>
                </a:solidFill>
                <a:latin typeface="+mn-lt"/>
                <a:cs typeface="+mn-cs"/>
              </a:rPr>
              <a:t>Friday</a:t>
            </a:r>
            <a:r>
              <a:rPr lang="en-US" sz="4800">
                <a:solidFill>
                  <a:schemeClr val="tx2">
                    <a:lumMod val="75000"/>
                  </a:schemeClr>
                </a:solidFill>
                <a:latin typeface="+mn-lt"/>
                <a:cs typeface="+mn-cs"/>
              </a:rPr>
              <a:t>, </a:t>
            </a:r>
            <a:r>
              <a:rPr lang="en-US" sz="4800" b="1">
                <a:solidFill>
                  <a:schemeClr val="accent2">
                    <a:lumMod val="75000"/>
                  </a:schemeClr>
                </a:solidFill>
                <a:latin typeface="+mn-lt"/>
                <a:cs typeface="+mn-cs"/>
              </a:rPr>
              <a:t>February 5</a:t>
            </a:r>
            <a:r>
              <a:rPr lang="en-US" sz="4800">
                <a:solidFill>
                  <a:schemeClr val="tx2">
                    <a:lumMod val="75000"/>
                  </a:schemeClr>
                </a:solidFill>
                <a:latin typeface="+mn-lt"/>
                <a:cs typeface="+mn-cs"/>
              </a:rPr>
              <a:t>, 2016 </a:t>
            </a:r>
            <a:r>
              <a:rPr lang="en-US" sz="4800" dirty="0">
                <a:solidFill>
                  <a:schemeClr val="tx2">
                    <a:lumMod val="75000"/>
                  </a:schemeClr>
                </a:solidFill>
                <a:latin typeface="+mn-lt"/>
                <a:cs typeface="+mn-cs"/>
              </a:rPr>
              <a:t>at 10:00AM</a:t>
            </a:r>
          </a:p>
          <a:p>
            <a:pPr algn="ctr" defTabSz="962827" fontAlgn="auto">
              <a:spcBef>
                <a:spcPts val="0"/>
              </a:spcBef>
              <a:spcAft>
                <a:spcPts val="0"/>
              </a:spcAft>
              <a:defRPr/>
            </a:pPr>
            <a:r>
              <a:rPr lang="en-US" sz="4800" b="1" dirty="0">
                <a:solidFill>
                  <a:schemeClr val="accent2">
                    <a:lumMod val="75000"/>
                  </a:schemeClr>
                </a:solidFill>
                <a:latin typeface="+mn-lt"/>
                <a:cs typeface="+mn-cs"/>
              </a:rPr>
              <a:t>Arrowheads Community Club</a:t>
            </a:r>
            <a:endParaRPr lang="en-US" sz="4800" b="1" dirty="0">
              <a:solidFill>
                <a:schemeClr val="accent2">
                  <a:lumMod val="75000"/>
                </a:schemeClr>
              </a:solidFill>
              <a:latin typeface="+mn-lt"/>
              <a:cs typeface="+mn-cs"/>
            </a:endParaRPr>
          </a:p>
          <a:p>
            <a:pPr algn="ctr" defTabSz="962827" fontAlgn="auto">
              <a:spcBef>
                <a:spcPts val="0"/>
              </a:spcBef>
              <a:spcAft>
                <a:spcPts val="0"/>
              </a:spcAft>
              <a:defRPr/>
            </a:pPr>
            <a:r>
              <a:rPr lang="en-US" sz="4800" dirty="0">
                <a:solidFill>
                  <a:schemeClr val="tx2">
                    <a:lumMod val="75000"/>
                  </a:schemeClr>
                </a:solidFill>
                <a:latin typeface="+mn-lt"/>
                <a:cs typeface="+mn-cs"/>
              </a:rPr>
              <a:t>Fort Indiantown Gap</a:t>
            </a:r>
          </a:p>
          <a:p>
            <a:pPr algn="ctr" defTabSz="962827" fontAlgn="auto">
              <a:spcBef>
                <a:spcPts val="0"/>
              </a:spcBef>
              <a:spcAft>
                <a:spcPts val="0"/>
              </a:spcAft>
              <a:defRPr/>
            </a:pPr>
            <a:r>
              <a:rPr lang="en-US" sz="4800" dirty="0">
                <a:solidFill>
                  <a:schemeClr val="tx2">
                    <a:lumMod val="75000"/>
                  </a:schemeClr>
                </a:solidFill>
                <a:latin typeface="+mn-lt"/>
                <a:cs typeface="+mn-cs"/>
              </a:rPr>
              <a:t>Annville, PA 17003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halebnas1\Lebanon Files\Media Data Transfer\2015\BH&amp;S 34-37\New Photos_20160106\DSC_02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842" y="2380342"/>
            <a:ext cx="5052059" cy="49348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halebnas1\Lebanon Files\Media Data Transfer\2015\BH&amp;S 34-37\New Photos_20160106\DSC_02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59" y="314122"/>
            <a:ext cx="4297682" cy="5021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97782" y="917302"/>
            <a:ext cx="3977639" cy="393954"/>
          </a:xfrm>
          <a:prstGeom prst="rect">
            <a:avLst/>
          </a:prstGeom>
          <a:noFill/>
        </p:spPr>
        <p:txBody>
          <a:bodyPr wrap="square" lIns="96653" tIns="48326" rIns="96653" bIns="48326" rtlCol="0">
            <a:spAutoFit/>
          </a:bodyPr>
          <a:lstStyle/>
          <a:p>
            <a:pPr defTabSz="482414" fontAlgn="auto">
              <a:spcBef>
                <a:spcPts val="0"/>
              </a:spcBef>
              <a:spcAft>
                <a:spcPts val="0"/>
              </a:spcAft>
            </a:pPr>
            <a:r>
              <a:rPr lang="en-US" dirty="0">
                <a:solidFill>
                  <a:prstClr val="white"/>
                </a:solidFill>
                <a:latin typeface="Calibri"/>
                <a:cs typeface="+mn-cs"/>
              </a:rPr>
              <a:t>CENTER FOR VETERAN ENTERPRISE</a:t>
            </a:r>
          </a:p>
        </p:txBody>
      </p:sp>
      <p:sp>
        <p:nvSpPr>
          <p:cNvPr id="3" name="TextBox 2"/>
          <p:cNvSpPr txBox="1"/>
          <p:nvPr/>
        </p:nvSpPr>
        <p:spPr>
          <a:xfrm>
            <a:off x="137160" y="6049554"/>
            <a:ext cx="4080510" cy="393954"/>
          </a:xfrm>
          <a:prstGeom prst="rect">
            <a:avLst/>
          </a:prstGeom>
          <a:noFill/>
        </p:spPr>
        <p:txBody>
          <a:bodyPr wrap="square" lIns="96653" tIns="48326" rIns="96653" bIns="48326" rtlCol="0">
            <a:spAutoFit/>
          </a:bodyPr>
          <a:lstStyle/>
          <a:p>
            <a:pPr defTabSz="482414" fontAlgn="auto">
              <a:spcBef>
                <a:spcPts val="0"/>
              </a:spcBef>
              <a:spcAft>
                <a:spcPts val="0"/>
              </a:spcAft>
            </a:pPr>
            <a:r>
              <a:rPr lang="en-US" dirty="0">
                <a:solidFill>
                  <a:prstClr val="white"/>
                </a:solidFill>
                <a:latin typeface="Calibri"/>
                <a:cs typeface="+mn-cs"/>
              </a:rPr>
              <a:t>RESIDENTIAL RECOVERY CENTER</a:t>
            </a:r>
          </a:p>
        </p:txBody>
      </p:sp>
    </p:spTree>
    <p:extLst>
      <p:ext uri="{BB962C8B-B14F-4D97-AF65-F5344CB8AC3E}">
        <p14:creationId xmlns:p14="http://schemas.microsoft.com/office/powerpoint/2010/main" val="2874125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8" y="694268"/>
            <a:ext cx="8384381" cy="484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7232" y="6119224"/>
            <a:ext cx="7852409" cy="984885"/>
          </a:xfrm>
          <a:prstGeom prst="rect">
            <a:avLst/>
          </a:prstGeom>
          <a:noFill/>
        </p:spPr>
        <p:txBody>
          <a:bodyPr wrap="square" lIns="96653" tIns="48326" rIns="96653" bIns="48326" rtlCol="0">
            <a:spAutoFit/>
          </a:bodyPr>
          <a:lstStyle/>
          <a:p>
            <a:pPr defTabSz="482414" fontAlgn="auto">
              <a:spcBef>
                <a:spcPts val="0"/>
              </a:spcBef>
              <a:spcAft>
                <a:spcPts val="0"/>
              </a:spcAft>
            </a:pPr>
            <a:r>
              <a:rPr lang="en-US" dirty="0">
                <a:solidFill>
                  <a:prstClr val="white"/>
                </a:solidFill>
                <a:latin typeface="Calibri"/>
                <a:cs typeface="+mn-cs"/>
              </a:rPr>
              <a:t>Secretary of Veterans Affairs, Robert A. McDonald addressed the Veterans and the public at the Lebanon VA Medical Center’s ribbon cutting ceremony of the Center for Veteran Enterprise on August 28, 2015.</a:t>
            </a:r>
          </a:p>
        </p:txBody>
      </p:sp>
    </p:spTree>
    <p:extLst>
      <p:ext uri="{BB962C8B-B14F-4D97-AF65-F5344CB8AC3E}">
        <p14:creationId xmlns:p14="http://schemas.microsoft.com/office/powerpoint/2010/main" val="227677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68" y="1761068"/>
            <a:ext cx="303406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6676" y="2217784"/>
            <a:ext cx="9434513" cy="846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099" tIns="10047" rIns="20099" bIns="10047" rtlCol="0" anchor="ctr"/>
          <a:lstStyle/>
          <a:p>
            <a:pPr algn="ctr" defTabSz="964674" fontAlgn="auto">
              <a:spcBef>
                <a:spcPts val="0"/>
              </a:spcBef>
              <a:spcAft>
                <a:spcPts val="0"/>
              </a:spcAft>
            </a:pPr>
            <a:endParaRPr lang="en-US" dirty="0">
              <a:solidFill>
                <a:prstClr val="white"/>
              </a:solidFill>
            </a:endParaRPr>
          </a:p>
        </p:txBody>
      </p:sp>
      <p:sp>
        <p:nvSpPr>
          <p:cNvPr id="4" name="TextBox 3"/>
          <p:cNvSpPr txBox="1"/>
          <p:nvPr/>
        </p:nvSpPr>
        <p:spPr>
          <a:xfrm>
            <a:off x="66676" y="721571"/>
            <a:ext cx="9434513" cy="690787"/>
          </a:xfrm>
          <a:prstGeom prst="rect">
            <a:avLst/>
          </a:prstGeom>
          <a:noFill/>
        </p:spPr>
        <p:txBody>
          <a:bodyPr wrap="square" lIns="20099" tIns="10047" rIns="20099" bIns="10047" rtlCol="0">
            <a:spAutoFit/>
          </a:bodyPr>
          <a:lstStyle/>
          <a:p>
            <a:pPr algn="ctr" defTabSz="964674" fontAlgn="auto">
              <a:spcBef>
                <a:spcPts val="0"/>
              </a:spcBef>
              <a:spcAft>
                <a:spcPts val="0"/>
              </a:spcAft>
            </a:pPr>
            <a:r>
              <a:rPr lang="en-US" b="1" dirty="0">
                <a:solidFill>
                  <a:prstClr val="white"/>
                </a:solidFill>
                <a:latin typeface="Calibri"/>
                <a:cs typeface="+mn-cs"/>
              </a:rPr>
              <a:t>Center for Veteran Enterprise &amp; Residential Recovery Center</a:t>
            </a:r>
          </a:p>
          <a:p>
            <a:pPr algn="ctr" defTabSz="964674" fontAlgn="auto">
              <a:spcBef>
                <a:spcPts val="0"/>
              </a:spcBef>
              <a:spcAft>
                <a:spcPts val="0"/>
              </a:spcAft>
            </a:pPr>
            <a:r>
              <a:rPr lang="en-US" sz="1800" b="1" dirty="0">
                <a:solidFill>
                  <a:srgbClr val="FFFF00"/>
                </a:solidFill>
                <a:latin typeface="Calibri"/>
                <a:cs typeface="+mn-cs"/>
              </a:rPr>
              <a:t>Lebanon VA Medical Center</a:t>
            </a:r>
          </a:p>
          <a:p>
            <a:pPr algn="ctr" defTabSz="964674" fontAlgn="auto">
              <a:spcBef>
                <a:spcPts val="0"/>
              </a:spcBef>
              <a:spcAft>
                <a:spcPts val="0"/>
              </a:spcAft>
            </a:pPr>
            <a:endParaRPr lang="en-US" sz="600" dirty="0">
              <a:solidFill>
                <a:prstClr val="white"/>
              </a:solidFill>
              <a:latin typeface="Calibri"/>
              <a:cs typeface="+mn-cs"/>
            </a:endParaRPr>
          </a:p>
        </p:txBody>
      </p:sp>
      <p:pic>
        <p:nvPicPr>
          <p:cNvPr id="1026" name="Picture 2" descr="C:\Users\vhalebmurphs\AppData\Local\Microsoft\Windows\Temporary Internet Files\Content.Outlook\6EBHO00W\VA-PRIMARY-HORIZONTAL-WHITE-BITMAP2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884" y="56545"/>
            <a:ext cx="2400305" cy="5872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978" y="1490133"/>
            <a:ext cx="9295209" cy="0"/>
          </a:xfrm>
          <a:prstGeom prst="line">
            <a:avLst/>
          </a:prstGeom>
          <a:ln w="1524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3986" y="1749734"/>
            <a:ext cx="1850058" cy="51068"/>
          </a:xfrm>
          <a:prstGeom prst="rect">
            <a:avLst/>
          </a:prstGeom>
          <a:noFill/>
        </p:spPr>
        <p:txBody>
          <a:bodyPr wrap="square" lIns="20099" tIns="10047" rIns="20099" bIns="10047" rtlCol="0">
            <a:spAutoFit/>
          </a:bodyPr>
          <a:lstStyle/>
          <a:p>
            <a:pPr algn="ctr" defTabSz="964674" fontAlgn="auto">
              <a:spcBef>
                <a:spcPts val="0"/>
              </a:spcBef>
              <a:spcAft>
                <a:spcPts val="0"/>
              </a:spcAft>
            </a:pPr>
            <a:endParaRPr lang="en-US" sz="200" dirty="0">
              <a:solidFill>
                <a:prstClr val="black"/>
              </a:solidFill>
              <a:latin typeface="Calibri"/>
              <a:cs typeface="+mn-cs"/>
            </a:endParaRPr>
          </a:p>
        </p:txBody>
      </p:sp>
      <p:sp>
        <p:nvSpPr>
          <p:cNvPr id="22" name="Rectangle 21"/>
          <p:cNvSpPr/>
          <p:nvPr/>
        </p:nvSpPr>
        <p:spPr>
          <a:xfrm>
            <a:off x="217651" y="1493078"/>
            <a:ext cx="9295209" cy="964367"/>
          </a:xfrm>
          <a:prstGeom prst="rect">
            <a:avLst/>
          </a:prstGeom>
        </p:spPr>
        <p:txBody>
          <a:bodyPr wrap="square" lIns="20099" tIns="10047" rIns="20099" bIns="10047">
            <a:spAutoFit/>
          </a:bodyPr>
          <a:lstStyle/>
          <a:p>
            <a:pPr algn="ctr" defTabSz="964674" fontAlgn="auto">
              <a:spcBef>
                <a:spcPts val="0"/>
              </a:spcBef>
              <a:spcAft>
                <a:spcPts val="0"/>
              </a:spcAft>
            </a:pPr>
            <a:r>
              <a:rPr lang="en-US" sz="4200" dirty="0">
                <a:solidFill>
                  <a:prstClr val="white"/>
                </a:solidFill>
                <a:latin typeface="Calibri"/>
                <a:cs typeface="+mn-cs"/>
              </a:rPr>
              <a:t>Vision/Goals</a:t>
            </a:r>
            <a:r>
              <a:rPr lang="en-US" sz="1300" b="1" strike="sngStrike" dirty="0">
                <a:solidFill>
                  <a:prstClr val="white"/>
                </a:solidFill>
                <a:latin typeface="Arial" panose="020B0604020202020204" pitchFamily="34" charset="0"/>
                <a:cs typeface="Arial" panose="020B0604020202020204" pitchFamily="34" charset="0"/>
              </a:rPr>
              <a:t/>
            </a:r>
            <a:br>
              <a:rPr lang="en-US" sz="1300" b="1" strike="sngStrike" dirty="0">
                <a:solidFill>
                  <a:prstClr val="white"/>
                </a:solidFill>
                <a:latin typeface="Arial" panose="020B0604020202020204" pitchFamily="34" charset="0"/>
                <a:cs typeface="Arial" panose="020B0604020202020204" pitchFamily="34" charset="0"/>
              </a:rPr>
            </a:br>
            <a:endParaRPr lang="en-US" dirty="0">
              <a:solidFill>
                <a:prstClr val="white"/>
              </a:solidFill>
              <a:latin typeface="Calibri"/>
              <a:cs typeface="+mn-cs"/>
            </a:endParaRPr>
          </a:p>
        </p:txBody>
      </p:sp>
      <p:sp>
        <p:nvSpPr>
          <p:cNvPr id="23" name="Rectangle 22"/>
          <p:cNvSpPr/>
          <p:nvPr/>
        </p:nvSpPr>
        <p:spPr>
          <a:xfrm>
            <a:off x="297656" y="2844800"/>
            <a:ext cx="8972550" cy="3270596"/>
          </a:xfrm>
          <a:prstGeom prst="rect">
            <a:avLst/>
          </a:prstGeom>
        </p:spPr>
        <p:txBody>
          <a:bodyPr wrap="square" lIns="20099" tIns="10047" rIns="20099" bIns="10047">
            <a:spAutoFit/>
          </a:bodyPr>
          <a:lstStyle/>
          <a:p>
            <a:pPr marL="361807" indent="-361807" defTabSz="964829" fontAlgn="auto">
              <a:spcBef>
                <a:spcPct val="20000"/>
              </a:spcBef>
              <a:spcAft>
                <a:spcPts val="0"/>
              </a:spcAft>
              <a:buFont typeface="Arial" panose="020B0604020202020204" pitchFamily="34" charset="0"/>
              <a:buChar char="•"/>
            </a:pPr>
            <a:r>
              <a:rPr lang="en-US" sz="2500" dirty="0">
                <a:solidFill>
                  <a:prstClr val="white"/>
                </a:solidFill>
                <a:latin typeface="Calibri"/>
                <a:cs typeface="+mn-cs"/>
              </a:rPr>
              <a:t>Center for Veteran Enterprise (CVE)</a:t>
            </a:r>
          </a:p>
          <a:p>
            <a:pPr marL="783919" lvl="1" indent="-301504"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Bring VA and community resources together in one location to optimize treatment, training and employment opportunities</a:t>
            </a:r>
          </a:p>
          <a:p>
            <a:pPr marL="783919" lvl="1" indent="-301504"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Accessible and comfortable location for Veterans to work toward successful integration in the community</a:t>
            </a:r>
          </a:p>
          <a:p>
            <a:pPr marL="361807" indent="-361807" defTabSz="964829" fontAlgn="auto">
              <a:spcBef>
                <a:spcPct val="20000"/>
              </a:spcBef>
              <a:spcAft>
                <a:spcPts val="0"/>
              </a:spcAft>
              <a:buFont typeface="Arial" panose="020B0604020202020204" pitchFamily="34" charset="0"/>
              <a:buChar char="•"/>
            </a:pPr>
            <a:r>
              <a:rPr lang="en-US" sz="2500" dirty="0">
                <a:solidFill>
                  <a:prstClr val="white"/>
                </a:solidFill>
                <a:latin typeface="Calibri"/>
                <a:cs typeface="+mn-cs"/>
              </a:rPr>
              <a:t>Residential Recovery Center (RRC)</a:t>
            </a:r>
          </a:p>
          <a:p>
            <a:pPr marL="783919" lvl="1" indent="-301504" defTabSz="964829" fontAlgn="auto">
              <a:spcBef>
                <a:spcPct val="20000"/>
              </a:spcBef>
              <a:spcAft>
                <a:spcPts val="0"/>
              </a:spcAft>
              <a:buFont typeface="Arial" panose="020B0604020202020204" pitchFamily="34" charset="0"/>
              <a:buChar char="–"/>
            </a:pPr>
            <a:r>
              <a:rPr lang="en-US" sz="2300" dirty="0">
                <a:solidFill>
                  <a:prstClr val="white"/>
                </a:solidFill>
                <a:latin typeface="Calibri"/>
                <a:cs typeface="+mn-cs"/>
              </a:rPr>
              <a:t>To provide world class Veteran-centered residential recovery for substance use disorders and other behavioral health conditions</a:t>
            </a:r>
            <a:endParaRPr lang="en-US" sz="1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92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59" y="1761068"/>
            <a:ext cx="303406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4870" y="2438400"/>
            <a:ext cx="9434513" cy="846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129" tIns="10064" rIns="20129" bIns="10064" rtlCol="0" anchor="ctr"/>
          <a:lstStyle/>
          <a:p>
            <a:pPr algn="ctr" defTabSz="966218" fontAlgn="auto">
              <a:spcBef>
                <a:spcPts val="0"/>
              </a:spcBef>
              <a:spcAft>
                <a:spcPts val="0"/>
              </a:spcAft>
            </a:pPr>
            <a:endParaRPr lang="en-US" dirty="0">
              <a:solidFill>
                <a:prstClr val="white"/>
              </a:solidFill>
            </a:endParaRPr>
          </a:p>
        </p:txBody>
      </p:sp>
      <p:sp>
        <p:nvSpPr>
          <p:cNvPr id="4" name="TextBox 3"/>
          <p:cNvSpPr txBox="1"/>
          <p:nvPr/>
        </p:nvSpPr>
        <p:spPr>
          <a:xfrm>
            <a:off x="66676" y="721571"/>
            <a:ext cx="9434513" cy="690787"/>
          </a:xfrm>
          <a:prstGeom prst="rect">
            <a:avLst/>
          </a:prstGeom>
          <a:noFill/>
        </p:spPr>
        <p:txBody>
          <a:bodyPr wrap="square" lIns="20129" tIns="10064" rIns="20129" bIns="10064" rtlCol="0">
            <a:spAutoFit/>
          </a:bodyPr>
          <a:lstStyle/>
          <a:p>
            <a:pPr algn="ctr" defTabSz="966218" fontAlgn="auto">
              <a:spcBef>
                <a:spcPts val="0"/>
              </a:spcBef>
              <a:spcAft>
                <a:spcPts val="0"/>
              </a:spcAft>
            </a:pPr>
            <a:r>
              <a:rPr lang="en-US" b="1" dirty="0">
                <a:solidFill>
                  <a:prstClr val="white"/>
                </a:solidFill>
                <a:latin typeface="Calibri"/>
                <a:cs typeface="+mn-cs"/>
              </a:rPr>
              <a:t>Center for Veteran Enterprise </a:t>
            </a:r>
          </a:p>
          <a:p>
            <a:pPr algn="ctr" defTabSz="966218" fontAlgn="auto">
              <a:spcBef>
                <a:spcPts val="0"/>
              </a:spcBef>
              <a:spcAft>
                <a:spcPts val="0"/>
              </a:spcAft>
            </a:pPr>
            <a:r>
              <a:rPr lang="en-US" sz="1800" b="1" dirty="0">
                <a:solidFill>
                  <a:srgbClr val="FFFF00"/>
                </a:solidFill>
                <a:latin typeface="Calibri"/>
                <a:cs typeface="+mn-cs"/>
              </a:rPr>
              <a:t>Lebanon VA Medical Center</a:t>
            </a:r>
          </a:p>
          <a:p>
            <a:pPr algn="ctr" defTabSz="966218" fontAlgn="auto">
              <a:spcBef>
                <a:spcPts val="0"/>
              </a:spcBef>
              <a:spcAft>
                <a:spcPts val="0"/>
              </a:spcAft>
            </a:pPr>
            <a:endParaRPr lang="en-US" sz="600" dirty="0">
              <a:solidFill>
                <a:prstClr val="white"/>
              </a:solidFill>
              <a:latin typeface="Calibri"/>
              <a:cs typeface="+mn-cs"/>
            </a:endParaRPr>
          </a:p>
        </p:txBody>
      </p:sp>
      <p:pic>
        <p:nvPicPr>
          <p:cNvPr id="1026" name="Picture 2" descr="C:\Users\vhalebmurphs\AppData\Local\Microsoft\Windows\Temporary Internet Files\Content.Outlook\6EBHO00W\VA-PRIMARY-HORIZONTAL-WHITE-BITMAP2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884" y="56545"/>
            <a:ext cx="2400305" cy="5872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978" y="1490133"/>
            <a:ext cx="9295209" cy="0"/>
          </a:xfrm>
          <a:prstGeom prst="line">
            <a:avLst/>
          </a:prstGeom>
          <a:ln w="1524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3986" y="1749733"/>
            <a:ext cx="1850058" cy="51102"/>
          </a:xfrm>
          <a:prstGeom prst="rect">
            <a:avLst/>
          </a:prstGeom>
          <a:noFill/>
        </p:spPr>
        <p:txBody>
          <a:bodyPr wrap="square" lIns="20129" tIns="10064" rIns="20129" bIns="10064" rtlCol="0">
            <a:spAutoFit/>
          </a:bodyPr>
          <a:lstStyle/>
          <a:p>
            <a:pPr algn="ctr" defTabSz="966218" fontAlgn="auto">
              <a:spcBef>
                <a:spcPts val="0"/>
              </a:spcBef>
              <a:spcAft>
                <a:spcPts val="0"/>
              </a:spcAft>
            </a:pPr>
            <a:endParaRPr lang="en-US" sz="200" dirty="0">
              <a:solidFill>
                <a:prstClr val="black"/>
              </a:solidFill>
              <a:latin typeface="Calibri"/>
              <a:cs typeface="+mn-cs"/>
            </a:endParaRPr>
          </a:p>
        </p:txBody>
      </p:sp>
      <p:sp>
        <p:nvSpPr>
          <p:cNvPr id="22" name="Rectangle 21"/>
          <p:cNvSpPr/>
          <p:nvPr/>
        </p:nvSpPr>
        <p:spPr>
          <a:xfrm>
            <a:off x="217651" y="1493078"/>
            <a:ext cx="9295209" cy="1333690"/>
          </a:xfrm>
          <a:prstGeom prst="rect">
            <a:avLst/>
          </a:prstGeom>
        </p:spPr>
        <p:txBody>
          <a:bodyPr wrap="square" lIns="20129" tIns="10064" rIns="20129" bIns="10064">
            <a:spAutoFit/>
          </a:bodyPr>
          <a:lstStyle/>
          <a:p>
            <a:pPr algn="ctr" defTabSz="966218" fontAlgn="auto">
              <a:spcBef>
                <a:spcPts val="0"/>
              </a:spcBef>
              <a:spcAft>
                <a:spcPts val="0"/>
              </a:spcAft>
            </a:pPr>
            <a:r>
              <a:rPr lang="en-US" sz="4200" dirty="0">
                <a:solidFill>
                  <a:prstClr val="white"/>
                </a:solidFill>
                <a:latin typeface="Calibri"/>
                <a:cs typeface="+mn-cs"/>
              </a:rPr>
              <a:t>Programs Located in the CVE</a:t>
            </a:r>
            <a:r>
              <a:rPr lang="en-US" sz="4200" b="1" strike="sngStrike" dirty="0">
                <a:solidFill>
                  <a:prstClr val="white"/>
                </a:solidFill>
                <a:latin typeface="Arial" panose="020B0604020202020204" pitchFamily="34" charset="0"/>
                <a:cs typeface="Arial" panose="020B0604020202020204" pitchFamily="34" charset="0"/>
              </a:rPr>
              <a:t/>
            </a:r>
            <a:br>
              <a:rPr lang="en-US" sz="4200" b="1" strike="sngStrike" dirty="0">
                <a:solidFill>
                  <a:prstClr val="white"/>
                </a:solidFill>
                <a:latin typeface="Arial" panose="020B0604020202020204" pitchFamily="34" charset="0"/>
                <a:cs typeface="Arial" panose="020B0604020202020204" pitchFamily="34" charset="0"/>
              </a:rPr>
            </a:br>
            <a:endParaRPr lang="en-US" sz="4200" dirty="0">
              <a:solidFill>
                <a:prstClr val="white"/>
              </a:solidFill>
              <a:latin typeface="Calibri"/>
              <a:cs typeface="+mn-cs"/>
            </a:endParaRPr>
          </a:p>
        </p:txBody>
      </p:sp>
      <p:sp>
        <p:nvSpPr>
          <p:cNvPr id="6" name="TextBox 5"/>
          <p:cNvSpPr txBox="1"/>
          <p:nvPr/>
        </p:nvSpPr>
        <p:spPr>
          <a:xfrm>
            <a:off x="217653" y="2682242"/>
            <a:ext cx="9283536" cy="3348609"/>
          </a:xfrm>
          <a:prstGeom prst="rect">
            <a:avLst/>
          </a:prstGeom>
          <a:noFill/>
        </p:spPr>
        <p:txBody>
          <a:bodyPr wrap="square" lIns="96653" tIns="48326" rIns="96653" bIns="48326" rtlCol="0">
            <a:spAutoFit/>
          </a:bodyPr>
          <a:lstStyle/>
          <a:p>
            <a:pPr defTabSz="4639325" fontAlgn="auto">
              <a:spcBef>
                <a:spcPts val="0"/>
              </a:spcBef>
              <a:spcAft>
                <a:spcPts val="0"/>
              </a:spcAft>
            </a:pPr>
            <a:r>
              <a:rPr lang="en-US" b="1" dirty="0">
                <a:solidFill>
                  <a:prstClr val="white"/>
                </a:solidFill>
                <a:latin typeface="Calibri"/>
                <a:cs typeface="+mn-cs"/>
              </a:rPr>
              <a:t>1.  </a:t>
            </a:r>
            <a:r>
              <a:rPr lang="en-US" b="1" u="sng" dirty="0">
                <a:solidFill>
                  <a:prstClr val="white"/>
                </a:solidFill>
                <a:latin typeface="Calibri"/>
                <a:cs typeface="+mn-cs"/>
              </a:rPr>
              <a:t>Vocational Rehabilitation Services:</a:t>
            </a:r>
            <a:r>
              <a:rPr lang="en-US" dirty="0">
                <a:solidFill>
                  <a:prstClr val="white"/>
                </a:solidFill>
                <a:latin typeface="Calibri"/>
                <a:cs typeface="+mn-cs"/>
              </a:rPr>
              <a:t>  An array of employment and education information and services designed to assist Veterans in returning to community employment. </a:t>
            </a:r>
          </a:p>
          <a:p>
            <a:pPr marL="1449788" indent="-1449788" defTabSz="4639325" fontAlgn="auto">
              <a:spcBef>
                <a:spcPts val="0"/>
              </a:spcBef>
              <a:spcAft>
                <a:spcPts val="0"/>
              </a:spcAft>
              <a:buFont typeface="+mj-lt"/>
              <a:buAutoNum type="arabicPeriod"/>
            </a:pPr>
            <a:endParaRPr lang="en-US" dirty="0">
              <a:solidFill>
                <a:prstClr val="white"/>
              </a:solidFill>
              <a:latin typeface="Calibri"/>
              <a:cs typeface="+mn-cs"/>
            </a:endParaRPr>
          </a:p>
          <a:p>
            <a:pPr defTabSz="4639325" fontAlgn="auto">
              <a:spcBef>
                <a:spcPts val="0"/>
              </a:spcBef>
              <a:spcAft>
                <a:spcPts val="0"/>
              </a:spcAft>
            </a:pPr>
            <a:r>
              <a:rPr lang="en-US" b="1" dirty="0">
                <a:solidFill>
                  <a:prstClr val="white"/>
                </a:solidFill>
                <a:latin typeface="Calibri"/>
                <a:cs typeface="+mn-cs"/>
              </a:rPr>
              <a:t>2.  </a:t>
            </a:r>
            <a:r>
              <a:rPr lang="en-US" b="1" u="sng" dirty="0">
                <a:solidFill>
                  <a:prstClr val="white"/>
                </a:solidFill>
                <a:latin typeface="Calibri"/>
                <a:cs typeface="+mn-cs"/>
              </a:rPr>
              <a:t>MHICM (Mental Health Intensive Case Management)</a:t>
            </a:r>
            <a:r>
              <a:rPr lang="en-US" dirty="0">
                <a:solidFill>
                  <a:prstClr val="white"/>
                </a:solidFill>
                <a:latin typeface="Calibri"/>
                <a:cs typeface="+mn-cs"/>
              </a:rPr>
              <a:t>:  Case managers assist Veterans with serious mental illness attain their highest level of functioning during their recovery process.  Staff provides advocacy, support, encouragement and professional mental health services.</a:t>
            </a:r>
          </a:p>
          <a:p>
            <a:pPr marL="1449788" indent="-1449788" defTabSz="4639325" fontAlgn="auto">
              <a:spcBef>
                <a:spcPts val="0"/>
              </a:spcBef>
              <a:spcAft>
                <a:spcPts val="0"/>
              </a:spcAft>
              <a:buFont typeface="+mj-lt"/>
              <a:buAutoNum type="arabicPeriod"/>
            </a:pPr>
            <a:endParaRPr lang="en-US" dirty="0">
              <a:solidFill>
                <a:prstClr val="white"/>
              </a:solidFill>
              <a:latin typeface="Calibri"/>
              <a:cs typeface="+mn-cs"/>
            </a:endParaRPr>
          </a:p>
          <a:p>
            <a:pPr defTabSz="4639325" fontAlgn="auto">
              <a:spcBef>
                <a:spcPts val="0"/>
              </a:spcBef>
              <a:spcAft>
                <a:spcPts val="0"/>
              </a:spcAft>
            </a:pPr>
            <a:r>
              <a:rPr lang="en-US" dirty="0">
                <a:solidFill>
                  <a:prstClr val="white"/>
                </a:solidFill>
                <a:latin typeface="Calibri"/>
                <a:cs typeface="+mn-cs"/>
              </a:rPr>
              <a:t>3.  </a:t>
            </a:r>
            <a:r>
              <a:rPr lang="en-US" b="1" u="sng" dirty="0">
                <a:solidFill>
                  <a:prstClr val="white"/>
                </a:solidFill>
                <a:latin typeface="Calibri"/>
                <a:cs typeface="+mn-cs"/>
              </a:rPr>
              <a:t>PRRC (Psychosocial Rehabilitation and Recovery Center)</a:t>
            </a:r>
            <a:r>
              <a:rPr lang="en-US" dirty="0">
                <a:solidFill>
                  <a:prstClr val="white"/>
                </a:solidFill>
                <a:latin typeface="Calibri"/>
                <a:cs typeface="+mn-cs"/>
              </a:rPr>
              <a:t>: </a:t>
            </a:r>
            <a:r>
              <a:rPr lang="en-US" b="1" dirty="0">
                <a:solidFill>
                  <a:prstClr val="white"/>
                </a:solidFill>
                <a:latin typeface="Calibri"/>
                <a:cs typeface="+mn-cs"/>
              </a:rPr>
              <a:t> </a:t>
            </a:r>
            <a:r>
              <a:rPr lang="en-US" dirty="0">
                <a:solidFill>
                  <a:prstClr val="white"/>
                </a:solidFill>
                <a:latin typeface="Calibri"/>
                <a:cs typeface="+mn-cs"/>
              </a:rPr>
              <a:t>Learning environment that nurtures, empowers and inspires Veterans with serious mental illness to develop hope, validate strengths, build social supports, learn skills and enhance community integration.</a:t>
            </a:r>
          </a:p>
        </p:txBody>
      </p:sp>
    </p:spTree>
    <p:extLst>
      <p:ext uri="{BB962C8B-B14F-4D97-AF65-F5344CB8AC3E}">
        <p14:creationId xmlns:p14="http://schemas.microsoft.com/office/powerpoint/2010/main" val="85376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968" y="1761068"/>
            <a:ext cx="303406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6676" y="2217784"/>
            <a:ext cx="9434513" cy="846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099" tIns="10047" rIns="20099" bIns="10047" rtlCol="0" anchor="ctr"/>
          <a:lstStyle/>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r>
              <a:rPr lang="en-US" b="1" dirty="0">
                <a:solidFill>
                  <a:prstClr val="white"/>
                </a:solidFill>
                <a:latin typeface="Arial" panose="020B0604020202020204" pitchFamily="34" charset="0"/>
                <a:cs typeface="Arial" panose="020B0604020202020204" pitchFamily="34" charset="0"/>
              </a:rPr>
              <a:t>Harrisburg Area Community College (HACC)</a:t>
            </a:r>
          </a:p>
          <a:p>
            <a:pPr algn="ctr" defTabSz="964674" fontAlgn="auto">
              <a:spcBef>
                <a:spcPts val="0"/>
              </a:spcBef>
              <a:spcAft>
                <a:spcPts val="0"/>
              </a:spcAft>
            </a:pPr>
            <a:endParaRPr lang="en-US" sz="1300"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Career guidance</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Offer classes on site</a:t>
            </a:r>
            <a:endParaRPr lang="en-US" sz="1500" strike="sngStrike"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aid assistance</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Enhance existing relationship </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Offer remote classes using CCTV</a:t>
            </a:r>
          </a:p>
          <a:p>
            <a:pPr marL="125608" indent="-125608" defTabSz="964674" fontAlgn="auto">
              <a:spcBef>
                <a:spcPts val="0"/>
              </a:spcBef>
              <a:spcAft>
                <a:spcPts val="0"/>
              </a:spcAft>
              <a:buFont typeface="Arial" panose="020B0604020202020204" pitchFamily="34" charset="0"/>
              <a:buChar char="•"/>
            </a:pPr>
            <a:endParaRPr lang="en-US" sz="1300"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r>
              <a:rPr lang="en-US" b="1" dirty="0">
                <a:solidFill>
                  <a:prstClr val="white"/>
                </a:solidFill>
                <a:latin typeface="Arial" panose="020B0604020202020204" pitchFamily="34" charset="0"/>
                <a:cs typeface="Arial" panose="020B0604020202020204" pitchFamily="34" charset="0"/>
              </a:rPr>
              <a:t>Pennsylvania Career Link</a:t>
            </a:r>
          </a:p>
          <a:p>
            <a:pPr algn="ctr" defTabSz="964674" fontAlgn="auto">
              <a:spcBef>
                <a:spcPts val="0"/>
              </a:spcBef>
              <a:spcAft>
                <a:spcPts val="0"/>
              </a:spcAft>
            </a:pPr>
            <a:endParaRPr lang="en-US" sz="1300" b="1"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site employment preparation classes</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Career exploration opportunities on site </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Enhance existing Veteran services</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and career fairs</a:t>
            </a:r>
          </a:p>
          <a:p>
            <a:pPr marL="125608" indent="-125608" defTabSz="964674" fontAlgn="auto">
              <a:spcBef>
                <a:spcPts val="0"/>
              </a:spcBef>
              <a:spcAft>
                <a:spcPts val="0"/>
              </a:spcAft>
              <a:buFont typeface="Arial" panose="020B0604020202020204" pitchFamily="34" charset="0"/>
              <a:buChar char="•"/>
            </a:pPr>
            <a:endParaRPr lang="en-US" sz="1300" dirty="0">
              <a:solidFill>
                <a:prstClr val="white"/>
              </a:solidFill>
              <a:latin typeface="Arial" panose="020B0604020202020204" pitchFamily="34" charset="0"/>
              <a:cs typeface="Arial" panose="020B0604020202020204" pitchFamily="34" charset="0"/>
            </a:endParaRPr>
          </a:p>
          <a:p>
            <a:pPr algn="ctr" defTabSz="964674" fontAlgn="auto">
              <a:spcBef>
                <a:spcPts val="0"/>
              </a:spcBef>
              <a:spcAft>
                <a:spcPts val="0"/>
              </a:spcAft>
            </a:pPr>
            <a:r>
              <a:rPr lang="en-US" b="1" dirty="0">
                <a:solidFill>
                  <a:prstClr val="white"/>
                </a:solidFill>
                <a:latin typeface="Arial" panose="020B0604020202020204" pitchFamily="34" charset="0"/>
                <a:cs typeface="Arial" panose="020B0604020202020204" pitchFamily="34" charset="0"/>
              </a:rPr>
              <a:t>Office of Vocational Rehabilitation (OVR)</a:t>
            </a:r>
          </a:p>
          <a:p>
            <a:pPr defTabSz="964674" fontAlgn="auto">
              <a:spcBef>
                <a:spcPts val="0"/>
              </a:spcBef>
              <a:spcAft>
                <a:spcPts val="0"/>
              </a:spcAft>
            </a:pPr>
            <a:r>
              <a:rPr lang="en-US" sz="13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Enhances existing Veterans services</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Provides information and assistance on trainings </a:t>
            </a:r>
          </a:p>
          <a:p>
            <a:pPr algn="ctr" defTabSz="964674" fontAlgn="auto">
              <a:spcBef>
                <a:spcPts val="0"/>
              </a:spcBef>
              <a:spcAft>
                <a:spcPts val="0"/>
              </a:spcAft>
            </a:pPr>
            <a:r>
              <a:rPr lang="en-US" sz="15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On-site opportunities for career, education and employment awareness</a:t>
            </a:r>
          </a:p>
        </p:txBody>
      </p:sp>
      <p:sp>
        <p:nvSpPr>
          <p:cNvPr id="4" name="TextBox 3"/>
          <p:cNvSpPr txBox="1"/>
          <p:nvPr/>
        </p:nvSpPr>
        <p:spPr>
          <a:xfrm>
            <a:off x="66676" y="721571"/>
            <a:ext cx="9434513" cy="690787"/>
          </a:xfrm>
          <a:prstGeom prst="rect">
            <a:avLst/>
          </a:prstGeom>
          <a:noFill/>
        </p:spPr>
        <p:txBody>
          <a:bodyPr wrap="square" lIns="20099" tIns="10047" rIns="20099" bIns="10047" rtlCol="0">
            <a:spAutoFit/>
          </a:bodyPr>
          <a:lstStyle/>
          <a:p>
            <a:pPr algn="ctr" defTabSz="964674" fontAlgn="auto">
              <a:spcBef>
                <a:spcPts val="0"/>
              </a:spcBef>
              <a:spcAft>
                <a:spcPts val="0"/>
              </a:spcAft>
            </a:pPr>
            <a:r>
              <a:rPr lang="en-US" b="1" dirty="0">
                <a:solidFill>
                  <a:prstClr val="white"/>
                </a:solidFill>
                <a:latin typeface="Calibri"/>
                <a:cs typeface="+mn-cs"/>
              </a:rPr>
              <a:t>Center for Veteran Enterprise &amp; Residential Recovery Center</a:t>
            </a:r>
          </a:p>
          <a:p>
            <a:pPr algn="ctr" defTabSz="964674" fontAlgn="auto">
              <a:spcBef>
                <a:spcPts val="0"/>
              </a:spcBef>
              <a:spcAft>
                <a:spcPts val="0"/>
              </a:spcAft>
            </a:pPr>
            <a:r>
              <a:rPr lang="en-US" sz="1800" b="1" dirty="0">
                <a:solidFill>
                  <a:srgbClr val="FFFF00"/>
                </a:solidFill>
                <a:latin typeface="Calibri"/>
                <a:cs typeface="+mn-cs"/>
              </a:rPr>
              <a:t>Lebanon VA Medical Center</a:t>
            </a:r>
          </a:p>
          <a:p>
            <a:pPr algn="ctr" defTabSz="964674" fontAlgn="auto">
              <a:spcBef>
                <a:spcPts val="0"/>
              </a:spcBef>
              <a:spcAft>
                <a:spcPts val="0"/>
              </a:spcAft>
            </a:pPr>
            <a:endParaRPr lang="en-US" sz="600" dirty="0">
              <a:solidFill>
                <a:prstClr val="white"/>
              </a:solidFill>
              <a:latin typeface="Calibri"/>
              <a:cs typeface="+mn-cs"/>
            </a:endParaRPr>
          </a:p>
        </p:txBody>
      </p:sp>
      <p:pic>
        <p:nvPicPr>
          <p:cNvPr id="1026" name="Picture 2" descr="C:\Users\vhalebmurphs\AppData\Local\Microsoft\Windows\Temporary Internet Files\Content.Outlook\6EBHO00W\VA-PRIMARY-HORIZONTAL-WHITE-BITMAP2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884" y="56545"/>
            <a:ext cx="2400305" cy="5872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05978" y="1490133"/>
            <a:ext cx="9295209" cy="0"/>
          </a:xfrm>
          <a:prstGeom prst="line">
            <a:avLst/>
          </a:prstGeom>
          <a:ln w="1524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3986" y="1749734"/>
            <a:ext cx="1850058" cy="51068"/>
          </a:xfrm>
          <a:prstGeom prst="rect">
            <a:avLst/>
          </a:prstGeom>
          <a:noFill/>
        </p:spPr>
        <p:txBody>
          <a:bodyPr wrap="square" lIns="20099" tIns="10047" rIns="20099" bIns="10047" rtlCol="0">
            <a:spAutoFit/>
          </a:bodyPr>
          <a:lstStyle/>
          <a:p>
            <a:pPr algn="ctr" defTabSz="964674" fontAlgn="auto">
              <a:spcBef>
                <a:spcPts val="0"/>
              </a:spcBef>
              <a:spcAft>
                <a:spcPts val="0"/>
              </a:spcAft>
            </a:pPr>
            <a:endParaRPr lang="en-US" sz="200" dirty="0">
              <a:solidFill>
                <a:prstClr val="black"/>
              </a:solidFill>
              <a:latin typeface="Calibri"/>
              <a:cs typeface="+mn-cs"/>
            </a:endParaRPr>
          </a:p>
        </p:txBody>
      </p:sp>
      <p:sp>
        <p:nvSpPr>
          <p:cNvPr id="22" name="Rectangle 21"/>
          <p:cNvSpPr/>
          <p:nvPr/>
        </p:nvSpPr>
        <p:spPr>
          <a:xfrm>
            <a:off x="217651" y="1493080"/>
            <a:ext cx="9295209" cy="972531"/>
          </a:xfrm>
          <a:prstGeom prst="rect">
            <a:avLst/>
          </a:prstGeom>
        </p:spPr>
        <p:txBody>
          <a:bodyPr wrap="square" lIns="20099" tIns="10047" rIns="20099" bIns="10047">
            <a:spAutoFit/>
          </a:bodyPr>
          <a:lstStyle/>
          <a:p>
            <a:pPr algn="ctr" defTabSz="964674" fontAlgn="auto">
              <a:spcBef>
                <a:spcPts val="0"/>
              </a:spcBef>
              <a:spcAft>
                <a:spcPts val="0"/>
              </a:spcAft>
            </a:pPr>
            <a:r>
              <a:rPr lang="en-US" sz="4200" b="1" dirty="0">
                <a:solidFill>
                  <a:prstClr val="white"/>
                </a:solidFill>
                <a:latin typeface="Arial" panose="020B0604020202020204" pitchFamily="34" charset="0"/>
                <a:cs typeface="Arial" panose="020B0604020202020204" pitchFamily="34" charset="0"/>
              </a:rPr>
              <a:t>Community Partners</a:t>
            </a:r>
            <a:r>
              <a:rPr lang="en-US" sz="1300" b="1" strike="sngStrike" dirty="0">
                <a:solidFill>
                  <a:prstClr val="white"/>
                </a:solidFill>
                <a:latin typeface="Arial" panose="020B0604020202020204" pitchFamily="34" charset="0"/>
                <a:cs typeface="Arial" panose="020B0604020202020204" pitchFamily="34" charset="0"/>
              </a:rPr>
              <a:t/>
            </a:r>
            <a:br>
              <a:rPr lang="en-US" sz="1300" b="1" strike="sngStrike" dirty="0">
                <a:solidFill>
                  <a:prstClr val="white"/>
                </a:solidFill>
                <a:latin typeface="Arial" panose="020B0604020202020204" pitchFamily="34" charset="0"/>
                <a:cs typeface="Arial" panose="020B0604020202020204" pitchFamily="34" charset="0"/>
              </a:rPr>
            </a:br>
            <a:endParaRPr lang="en-US" dirty="0">
              <a:solidFill>
                <a:prstClr val="white"/>
              </a:solidFill>
              <a:latin typeface="Calibri"/>
              <a:cs typeface="+mn-cs"/>
            </a:endParaRPr>
          </a:p>
        </p:txBody>
      </p:sp>
    </p:spTree>
    <p:extLst>
      <p:ext uri="{BB962C8B-B14F-4D97-AF65-F5344CB8AC3E}">
        <p14:creationId xmlns:p14="http://schemas.microsoft.com/office/powerpoint/2010/main" val="76417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DCBDEE72-81D5-4AA4-9E37-FBF3FFE9F441}"/>
</file>

<file path=customXml/itemProps2.xml><?xml version="1.0" encoding="utf-8"?>
<ds:datastoreItem xmlns:ds="http://schemas.openxmlformats.org/officeDocument/2006/customXml" ds:itemID="{41C183CA-1C0C-475E-901C-574165BC4AE0}"/>
</file>

<file path=customXml/itemProps3.xml><?xml version="1.0" encoding="utf-8"?>
<ds:datastoreItem xmlns:ds="http://schemas.openxmlformats.org/officeDocument/2006/customXml" ds:itemID="{17FF2BC1-89C2-4B32-9120-CF503DC2C299}"/>
</file>

<file path=docProps/app.xml><?xml version="1.0" encoding="utf-8"?>
<Properties xmlns="http://schemas.openxmlformats.org/officeDocument/2006/extended-properties" xmlns:vt="http://schemas.openxmlformats.org/officeDocument/2006/docPropsVTypes">
  <TotalTime>2601</TotalTime>
  <Words>4390</Words>
  <Application>Microsoft Office PowerPoint</Application>
  <PresentationFormat>Custom</PresentationFormat>
  <Paragraphs>869</Paragraphs>
  <Slides>48</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52" baseType="lpstr">
      <vt:lpstr>Office Theme</vt:lpstr>
      <vt:lpstr>4_Office Theme</vt:lpstr>
      <vt:lpstr>Worksheet</vt:lpstr>
      <vt:lpstr>Acrobat Document</vt:lpstr>
      <vt:lpstr>CURRENT AND FUTURE UNIT MOBILIZATIONS</vt:lpstr>
      <vt:lpstr>CURRENT MOBILIZATIONS &amp; TOTAL DEPLOYMENTS</vt:lpstr>
      <vt:lpstr>Air Guard Update</vt:lpstr>
      <vt:lpstr>Lebanon VA Medical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PERSIAN GULF BONUS PROGRAM SUMMARY</vt:lpstr>
      <vt:lpstr>PERSIAN GULF BONUS PROGRAM SUMMARY</vt:lpstr>
      <vt:lpstr>PowerPoint Presentation</vt:lpstr>
      <vt:lpstr>PERSIAN GULF BONUS PROGRAM SUMMARY</vt:lpstr>
      <vt:lpstr>PERSIAN GULF BONUS PROGRAM SUMMARY</vt:lpstr>
      <vt:lpstr>PERSIAN GULF BONUS PROGRAM SUMMARY</vt:lpstr>
      <vt:lpstr>PERSIAN GULF BONUS PROGRAM SUMMARY</vt:lpstr>
      <vt:lpstr>PERSIAN GULF BONUS PROGRAM SUMMARY</vt:lpstr>
      <vt:lpstr>ODAGVA / ACT 66 SUMMARY</vt:lpstr>
      <vt:lpstr>OUTREACH ENGAGEMENTS</vt:lpstr>
      <vt:lpstr>PowerPoint Presentation</vt:lpstr>
      <vt:lpstr>PowerPoint Presentation</vt:lpstr>
      <vt:lpstr>28TH ID GLOBAL WAR ON TERRORISM MEMORIAL - BOALSBURG</vt:lpstr>
      <vt:lpstr>Boalsburg Memorial</vt:lpstr>
      <vt:lpstr>Boalsburg Memorial Service</vt:lpstr>
      <vt:lpstr>28TH ID GLOBAL WAR ON TERRORISM MEMORIAL - BOALSBURG</vt:lpstr>
      <vt:lpstr>PowerPoint Presentation</vt:lpstr>
      <vt:lpstr>PowerPoint Presentation</vt:lpstr>
      <vt:lpstr>PowerPoint Presentation</vt:lpstr>
      <vt:lpstr>PowerPoint Presentation</vt:lpstr>
      <vt:lpstr>Design Information</vt:lpstr>
      <vt:lpstr>PowerPoint Presentation</vt:lpstr>
      <vt:lpstr>PowerPoint Presentation</vt:lpstr>
      <vt:lpstr>PowerPoint Presentation</vt:lpstr>
      <vt:lpstr>PowerPoint Presentation</vt:lpstr>
    </vt:vector>
  </TitlesOfParts>
  <Company>DMVA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sukenney</dc:creator>
  <cp:lastModifiedBy>joygibson</cp:lastModifiedBy>
  <cp:revision>168</cp:revision>
  <cp:lastPrinted>2015-09-28T12:36:47Z</cp:lastPrinted>
  <dcterms:created xsi:type="dcterms:W3CDTF">2014-09-22T14:18:28Z</dcterms:created>
  <dcterms:modified xsi:type="dcterms:W3CDTF">2016-01-21T14:37:29Z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17800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