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54.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10.xml" ContentType="application/vnd.openxmlformats-officedocument.presentationml.notesSl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xml" ContentType="application/vnd.openxmlformats-officedocument.drawingml.char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Lst>
  <p:notesMasterIdLst>
    <p:notesMasterId r:id="rId60"/>
  </p:notesMasterIdLst>
  <p:handoutMasterIdLst>
    <p:handoutMasterId r:id="rId61"/>
  </p:handout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283" r:id="rId59"/>
  </p:sldIdLst>
  <p:sldSz cx="9601200" cy="7315200"/>
  <p:notesSz cx="9296400" cy="7010400"/>
  <p:defaultTextStyle>
    <a:defPPr>
      <a:defRPr lang="en-US"/>
    </a:defPPr>
    <a:lvl1pPr algn="l" defTabSz="961509" rtl="0" fontAlgn="base">
      <a:spcBef>
        <a:spcPct val="0"/>
      </a:spcBef>
      <a:spcAft>
        <a:spcPct val="0"/>
      </a:spcAft>
      <a:defRPr sz="1900" kern="1200">
        <a:solidFill>
          <a:schemeClr val="tx1"/>
        </a:solidFill>
        <a:latin typeface="Arial" charset="0"/>
        <a:ea typeface="+mn-ea"/>
        <a:cs typeface="Arial" charset="0"/>
      </a:defRPr>
    </a:lvl1pPr>
    <a:lvl2pPr marL="480753" indent="-25304" algn="l" defTabSz="961509" rtl="0" fontAlgn="base">
      <a:spcBef>
        <a:spcPct val="0"/>
      </a:spcBef>
      <a:spcAft>
        <a:spcPct val="0"/>
      </a:spcAft>
      <a:defRPr sz="1900" kern="1200">
        <a:solidFill>
          <a:schemeClr val="tx1"/>
        </a:solidFill>
        <a:latin typeface="Arial" charset="0"/>
        <a:ea typeface="+mn-ea"/>
        <a:cs typeface="Arial" charset="0"/>
      </a:defRPr>
    </a:lvl2pPr>
    <a:lvl3pPr marL="961509" indent="-50608" algn="l" defTabSz="961509" rtl="0" fontAlgn="base">
      <a:spcBef>
        <a:spcPct val="0"/>
      </a:spcBef>
      <a:spcAft>
        <a:spcPct val="0"/>
      </a:spcAft>
      <a:defRPr sz="1900" kern="1200">
        <a:solidFill>
          <a:schemeClr val="tx1"/>
        </a:solidFill>
        <a:latin typeface="Arial" charset="0"/>
        <a:ea typeface="+mn-ea"/>
        <a:cs typeface="Arial" charset="0"/>
      </a:defRPr>
    </a:lvl3pPr>
    <a:lvl4pPr marL="1442256" indent="-75911" algn="l" defTabSz="961509" rtl="0" fontAlgn="base">
      <a:spcBef>
        <a:spcPct val="0"/>
      </a:spcBef>
      <a:spcAft>
        <a:spcPct val="0"/>
      </a:spcAft>
      <a:defRPr sz="1900" kern="1200">
        <a:solidFill>
          <a:schemeClr val="tx1"/>
        </a:solidFill>
        <a:latin typeface="Arial" charset="0"/>
        <a:ea typeface="+mn-ea"/>
        <a:cs typeface="Arial" charset="0"/>
      </a:defRPr>
    </a:lvl4pPr>
    <a:lvl5pPr marL="1924600" indent="-102791" algn="l" defTabSz="961509" rtl="0" fontAlgn="base">
      <a:spcBef>
        <a:spcPct val="0"/>
      </a:spcBef>
      <a:spcAft>
        <a:spcPct val="0"/>
      </a:spcAft>
      <a:defRPr sz="1900" kern="1200">
        <a:solidFill>
          <a:schemeClr val="tx1"/>
        </a:solidFill>
        <a:latin typeface="Arial" charset="0"/>
        <a:ea typeface="+mn-ea"/>
        <a:cs typeface="Arial" charset="0"/>
      </a:defRPr>
    </a:lvl5pPr>
    <a:lvl6pPr marL="2277257" algn="l" defTabSz="910900" rtl="0" eaLnBrk="1" latinLnBrk="0" hangingPunct="1">
      <a:defRPr sz="1900" kern="1200">
        <a:solidFill>
          <a:schemeClr val="tx1"/>
        </a:solidFill>
        <a:latin typeface="Arial" charset="0"/>
        <a:ea typeface="+mn-ea"/>
        <a:cs typeface="Arial" charset="0"/>
      </a:defRPr>
    </a:lvl6pPr>
    <a:lvl7pPr marL="2732710" algn="l" defTabSz="910900" rtl="0" eaLnBrk="1" latinLnBrk="0" hangingPunct="1">
      <a:defRPr sz="1900" kern="1200">
        <a:solidFill>
          <a:schemeClr val="tx1"/>
        </a:solidFill>
        <a:latin typeface="Arial" charset="0"/>
        <a:ea typeface="+mn-ea"/>
        <a:cs typeface="Arial" charset="0"/>
      </a:defRPr>
    </a:lvl7pPr>
    <a:lvl8pPr marL="3188160" algn="l" defTabSz="910900" rtl="0" eaLnBrk="1" latinLnBrk="0" hangingPunct="1">
      <a:defRPr sz="1900" kern="1200">
        <a:solidFill>
          <a:schemeClr val="tx1"/>
        </a:solidFill>
        <a:latin typeface="Arial" charset="0"/>
        <a:ea typeface="+mn-ea"/>
        <a:cs typeface="Arial" charset="0"/>
      </a:defRPr>
    </a:lvl8pPr>
    <a:lvl9pPr marL="3643611" algn="l" defTabSz="9109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3" autoAdjust="0"/>
  </p:normalViewPr>
  <p:slideViewPr>
    <p:cSldViewPr>
      <p:cViewPr varScale="1">
        <p:scale>
          <a:sx n="70" d="100"/>
          <a:sy n="70" d="100"/>
        </p:scale>
        <p:origin x="-354" y="-96"/>
      </p:cViewPr>
      <p:guideLst>
        <p:guide orient="horz" pos="2304"/>
        <p:guide pos="302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28"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ustomXml" Target="../customXml/item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78061767838126E-2"/>
          <c:y val="0.21142857142857144"/>
          <c:w val="0.87009811977076146"/>
          <c:h val="0.70666666666666667"/>
        </c:manualLayout>
      </c:layout>
      <c:barChart>
        <c:barDir val="col"/>
        <c:grouping val="stacked"/>
        <c:varyColors val="0"/>
        <c:ser>
          <c:idx val="0"/>
          <c:order val="0"/>
          <c:tx>
            <c:strRef>
              <c:f>Sheet1!$E$12</c:f>
              <c:strCache>
                <c:ptCount val="1"/>
                <c:pt idx="0">
                  <c:v>Expended</c:v>
                </c:pt>
              </c:strCache>
            </c:strRef>
          </c:tx>
          <c:invertIfNegative val="0"/>
          <c:dLbls>
            <c:dLbl>
              <c:idx val="0"/>
              <c:delete val="1"/>
            </c:dLbl>
            <c:dLbl>
              <c:idx val="1"/>
              <c:delete val="1"/>
            </c:dLbl>
            <c:dLbl>
              <c:idx val="2"/>
              <c:layout>
                <c:manualLayout>
                  <c:x val="-0.35233344393345922"/>
                  <c:y val="-0.23860325459317586"/>
                </c:manualLayout>
              </c:layout>
              <c:tx>
                <c:rich>
                  <a:bodyPr/>
                  <a:lstStyle/>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a:solidFill>
                          <a:srgbClr val="000000"/>
                        </a:solidFill>
                        <a:latin typeface="Arial"/>
                        <a:cs typeface="Arial"/>
                      </a:rPr>
                      <a:t>810 Claimants </a:t>
                    </a: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smtClean="0">
                        <a:solidFill>
                          <a:srgbClr val="000000"/>
                        </a:solidFill>
                        <a:latin typeface="Arial"/>
                        <a:cs typeface="Arial"/>
                      </a:rPr>
                      <a:t>Total </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Expended</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$1,192,650 </a:t>
                    </a:r>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smtClean="0">
                        <a:solidFill>
                          <a:srgbClr val="000000"/>
                        </a:solidFill>
                        <a:latin typeface="Arial"/>
                        <a:cs typeface="Arial"/>
                      </a:rPr>
                      <a:t>Exceeded</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 </a:t>
                    </a:r>
                    <a:r>
                      <a:rPr lang="en-US" sz="1050" b="0" i="0" u="none" strike="noStrike" baseline="0" dirty="0">
                        <a:solidFill>
                          <a:srgbClr val="000000"/>
                        </a:solidFill>
                        <a:latin typeface="Arial"/>
                        <a:cs typeface="Arial"/>
                      </a:rPr>
                      <a:t>Appropriation </a:t>
                    </a:r>
                  </a:p>
                  <a:p>
                    <a:r>
                      <a:rPr lang="en-US" sz="1050" b="0" i="0" u="none" strike="noStrike" baseline="0" dirty="0">
                        <a:solidFill>
                          <a:srgbClr val="000000"/>
                        </a:solidFill>
                        <a:latin typeface="Arial"/>
                        <a:cs typeface="Arial"/>
                      </a:rPr>
                      <a:t>by</a:t>
                    </a:r>
                  </a:p>
                  <a:p>
                    <a:r>
                      <a:rPr lang="en-US" sz="1050" b="0" i="0" u="none" strike="noStrike" baseline="0" dirty="0">
                        <a:solidFill>
                          <a:srgbClr val="000000"/>
                        </a:solidFill>
                        <a:latin typeface="Arial"/>
                        <a:cs typeface="Arial"/>
                      </a:rPr>
                      <a:t>$737,650</a:t>
                    </a:r>
                  </a:p>
                </c:rich>
              </c:tx>
              <c:dLblPos val="ctr"/>
              <c:showLegendKey val="0"/>
              <c:showVal val="0"/>
              <c:showCatName val="0"/>
              <c:showSerName val="0"/>
              <c:showPercent val="0"/>
              <c:showBubbleSize val="0"/>
            </c:dLbl>
            <c:dLbl>
              <c:idx val="3"/>
              <c:layout>
                <c:manualLayout>
                  <c:x val="1.5626161745756221E-3"/>
                  <c:y val="8.126984126984127E-2"/>
                </c:manualLayout>
              </c:layout>
              <c:tx>
                <c:rich>
                  <a:bodyPr/>
                  <a:lstStyle/>
                  <a:p>
                    <a:r>
                      <a:rPr lang="en-US"/>
                      <a:t>Exceded </a:t>
                    </a:r>
                    <a:br>
                      <a:rPr lang="en-US"/>
                    </a:br>
                    <a:r>
                      <a:rPr lang="en-US"/>
                      <a:t>Appropriation by 
$1,004,300</a:t>
                    </a:r>
                  </a:p>
                </c:rich>
              </c:tx>
              <c:dLblPos val="ctr"/>
              <c:showLegendKey val="0"/>
              <c:showVal val="0"/>
              <c:showCatName val="0"/>
              <c:showSerName val="0"/>
              <c:showPercent val="0"/>
              <c:showBubbleSize val="0"/>
            </c:dLbl>
            <c:dLbl>
              <c:idx val="4"/>
              <c:layout>
                <c:manualLayout>
                  <c:x val="8.5197018104366355E-3"/>
                  <c:y val="-1.5238095238095238E-2"/>
                </c:manualLayout>
              </c:layout>
              <c:showLegendKey val="0"/>
              <c:showVal val="1"/>
              <c:showCatName val="1"/>
              <c:showSerName val="1"/>
              <c:showPercent val="0"/>
              <c:showBubbleSize val="0"/>
            </c:dLbl>
            <c:txPr>
              <a:bodyPr/>
              <a:lstStyle/>
              <a:p>
                <a:pPr>
                  <a:defRPr sz="1050" b="0" i="0" u="none" strike="noStrike" baseline="0">
                    <a:solidFill>
                      <a:srgbClr val="000000"/>
                    </a:solidFill>
                    <a:latin typeface="Arial"/>
                    <a:ea typeface="Arial"/>
                    <a:cs typeface="Arial"/>
                  </a:defRPr>
                </a:pPr>
                <a:endParaRPr lang="en-US"/>
              </a:p>
            </c:txPr>
            <c:showLegendKey val="0"/>
            <c:showVal val="1"/>
            <c:showCatName val="1"/>
            <c:showSerName val="1"/>
            <c:showPercent val="0"/>
            <c:showBubbleSize val="0"/>
            <c:showLeaderLines val="0"/>
          </c:dLbls>
          <c:cat>
            <c:strRef>
              <c:f>Sheet1!$F$11:$J$11</c:f>
              <c:strCache>
                <c:ptCount val="3"/>
                <c:pt idx="0">
                  <c:v>FY 13-14</c:v>
                </c:pt>
                <c:pt idx="1">
                  <c:v>FY 14-15</c:v>
                </c:pt>
                <c:pt idx="2">
                  <c:v>FY 15-16</c:v>
                </c:pt>
              </c:strCache>
            </c:strRef>
          </c:cat>
          <c:val>
            <c:numRef>
              <c:f>Sheet1!$F$12:$J$12</c:f>
              <c:numCache>
                <c:formatCode>0%</c:formatCode>
                <c:ptCount val="5"/>
                <c:pt idx="0">
                  <c:v>1.6545031055900621</c:v>
                </c:pt>
                <c:pt idx="1">
                  <c:v>1.4712810886907555</c:v>
                </c:pt>
                <c:pt idx="2">
                  <c:v>0.85778571428571426</c:v>
                </c:pt>
              </c:numCache>
            </c:numRef>
          </c:val>
        </c:ser>
        <c:ser>
          <c:idx val="1"/>
          <c:order val="1"/>
          <c:tx>
            <c:strRef>
              <c:f>Sheet1!$E$13</c:f>
              <c:strCache>
                <c:ptCount val="1"/>
                <c:pt idx="0">
                  <c:v>Projected Expenditure</c:v>
                </c:pt>
              </c:strCache>
            </c:strRef>
          </c:tx>
          <c:spPr>
            <a:solidFill>
              <a:srgbClr val="92D050"/>
            </a:solidFill>
          </c:spPr>
          <c:invertIfNegative val="0"/>
          <c:cat>
            <c:strRef>
              <c:f>Sheet1!$F$11:$J$11</c:f>
              <c:strCache>
                <c:ptCount val="3"/>
                <c:pt idx="0">
                  <c:v>FY 13-14</c:v>
                </c:pt>
                <c:pt idx="1">
                  <c:v>FY 14-15</c:v>
                </c:pt>
                <c:pt idx="2">
                  <c:v>FY 15-16</c:v>
                </c:pt>
              </c:strCache>
            </c:strRef>
          </c:cat>
          <c:val>
            <c:numRef>
              <c:f>Sheet1!$F$13:$J$13</c:f>
              <c:numCache>
                <c:formatCode>#,##0</c:formatCode>
                <c:ptCount val="5"/>
                <c:pt idx="0" formatCode="General">
                  <c:v>0</c:v>
                </c:pt>
                <c:pt idx="1">
                  <c:v>0</c:v>
                </c:pt>
                <c:pt idx="2" formatCode="0%">
                  <c:v>7.7700000000000005E-2</c:v>
                </c:pt>
              </c:numCache>
            </c:numRef>
          </c:val>
        </c:ser>
        <c:ser>
          <c:idx val="2"/>
          <c:order val="2"/>
          <c:tx>
            <c:strRef>
              <c:f>Sheet1!$E$14</c:f>
              <c:strCache>
                <c:ptCount val="1"/>
                <c:pt idx="0">
                  <c:v>Lapse</c:v>
                </c:pt>
              </c:strCache>
            </c:strRef>
          </c:tx>
          <c:spPr>
            <a:solidFill>
              <a:srgbClr val="C00000"/>
            </a:solidFill>
          </c:spPr>
          <c:invertIfNegative val="0"/>
          <c:cat>
            <c:strRef>
              <c:f>Sheet1!$F$11:$J$11</c:f>
              <c:strCache>
                <c:ptCount val="3"/>
                <c:pt idx="0">
                  <c:v>FY 13-14</c:v>
                </c:pt>
                <c:pt idx="1">
                  <c:v>FY 14-15</c:v>
                </c:pt>
                <c:pt idx="2">
                  <c:v>FY 15-16</c:v>
                </c:pt>
              </c:strCache>
            </c:strRef>
          </c:cat>
          <c:val>
            <c:numRef>
              <c:f>Sheet1!$F$14:$H$14</c:f>
              <c:numCache>
                <c:formatCode>General</c:formatCode>
                <c:ptCount val="3"/>
                <c:pt idx="0" formatCode="0%">
                  <c:v>0</c:v>
                </c:pt>
                <c:pt idx="1">
                  <c:v>0</c:v>
                </c:pt>
                <c:pt idx="2" formatCode="0%">
                  <c:v>0.05</c:v>
                </c:pt>
              </c:numCache>
            </c:numRef>
          </c:val>
        </c:ser>
        <c:dLbls>
          <c:showLegendKey val="0"/>
          <c:showVal val="0"/>
          <c:showCatName val="0"/>
          <c:showSerName val="0"/>
          <c:showPercent val="0"/>
          <c:showBubbleSize val="0"/>
        </c:dLbls>
        <c:gapWidth val="22"/>
        <c:overlap val="100"/>
        <c:axId val="99073408"/>
        <c:axId val="99083392"/>
      </c:barChart>
      <c:catAx>
        <c:axId val="99073408"/>
        <c:scaling>
          <c:orientation val="minMax"/>
        </c:scaling>
        <c:delete val="0"/>
        <c:axPos val="b"/>
        <c:numFmt formatCode="General"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99083392"/>
        <c:crosses val="autoZero"/>
        <c:auto val="1"/>
        <c:lblAlgn val="ctr"/>
        <c:lblOffset val="100"/>
        <c:noMultiLvlLbl val="0"/>
      </c:catAx>
      <c:valAx>
        <c:axId val="99083392"/>
        <c:scaling>
          <c:orientation val="minMax"/>
        </c:scaling>
        <c:delete val="0"/>
        <c:axPos val="l"/>
        <c:majorGridlines/>
        <c:numFmt formatCode="0%"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99073408"/>
        <c:crosses val="autoZero"/>
        <c:crossBetween val="between"/>
      </c:valAx>
      <c:spPr>
        <a:noFill/>
        <a:ln w="25400">
          <a:noFill/>
        </a:ln>
      </c:spPr>
    </c:plotArea>
    <c:legend>
      <c:legendPos val="r"/>
      <c:layout>
        <c:manualLayout>
          <c:xMode val="edge"/>
          <c:yMode val="edge"/>
          <c:x val="0.59749692176885272"/>
          <c:y val="0.4072472519882383"/>
          <c:w val="0.15981618765693292"/>
          <c:h val="0.18299903301560988"/>
        </c:manualLayout>
      </c:layout>
      <c:overlay val="0"/>
      <c:txPr>
        <a:bodyPr/>
        <a:lstStyle/>
        <a:p>
          <a:pPr>
            <a:defRPr sz="96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0.25292</cdr:x>
      <cdr:y>0.432</cdr:y>
    </cdr:from>
    <cdr:to>
      <cdr:x>0.38501</cdr:x>
      <cdr:y>0.82479</cdr:y>
    </cdr:to>
    <cdr:sp macro="" textlink="">
      <cdr:nvSpPr>
        <cdr:cNvPr id="4" name="TextBox 3"/>
        <cdr:cNvSpPr txBox="1"/>
      </cdr:nvSpPr>
      <cdr:spPr>
        <a:xfrm xmlns:a="http://schemas.openxmlformats.org/drawingml/2006/main">
          <a:off x="2177796" y="2057400"/>
          <a:ext cx="1137374" cy="1870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1,775</a:t>
          </a:r>
        </a:p>
        <a:p xmlns:a="http://schemas.openxmlformats.org/drawingml/2006/main">
          <a:pPr algn="ctr"/>
          <a:r>
            <a:rPr lang="en-US" sz="1100" dirty="0" smtClean="0"/>
            <a:t> </a:t>
          </a:r>
          <a:r>
            <a:rPr lang="en-US" sz="1100" dirty="0"/>
            <a:t>Claimants</a:t>
          </a:r>
          <a:br>
            <a:rPr lang="en-US" sz="1100" dirty="0"/>
          </a:br>
          <a:r>
            <a:rPr lang="en-US" sz="1100" dirty="0"/>
            <a:t/>
          </a:r>
          <a:br>
            <a:rPr lang="en-US" sz="1100" dirty="0"/>
          </a:br>
          <a:r>
            <a:rPr lang="en-US" sz="1100" dirty="0"/>
            <a:t>Total Expended</a:t>
          </a:r>
          <a:br>
            <a:rPr lang="en-US" sz="1100" dirty="0"/>
          </a:br>
          <a:r>
            <a:rPr lang="en-US" sz="1100" dirty="0"/>
            <a:t>$3,135,300</a:t>
          </a:r>
          <a:br>
            <a:rPr lang="en-US" sz="1100" dirty="0"/>
          </a:br>
          <a:r>
            <a:rPr lang="en-US" sz="1100" dirty="0" smtClean="0"/>
            <a:t/>
          </a:r>
          <a:br>
            <a:rPr lang="en-US" sz="1100" dirty="0" smtClean="0"/>
          </a:br>
          <a:r>
            <a:rPr lang="en-US" sz="1100" dirty="0"/>
            <a:t/>
          </a:r>
          <a:br>
            <a:rPr lang="en-US" sz="1100" dirty="0"/>
          </a:br>
          <a:r>
            <a:rPr lang="en-US" sz="1100" dirty="0" smtClean="0"/>
            <a:t>Exceeded </a:t>
          </a:r>
          <a:br>
            <a:rPr lang="en-US" sz="1100" dirty="0" smtClean="0"/>
          </a:br>
          <a:r>
            <a:rPr lang="en-US" sz="1100" dirty="0" smtClean="0"/>
            <a:t>Appropriation by</a:t>
          </a:r>
          <a:br>
            <a:rPr lang="en-US" sz="1100" dirty="0" smtClean="0"/>
          </a:br>
          <a:r>
            <a:rPr lang="en-US" sz="1100" dirty="0" smtClean="0"/>
            <a:t>$1,004,300</a:t>
          </a:r>
          <a:endParaRPr lang="en-US" sz="1100" dirty="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smtClean="0"/>
            <a:t>$3,500,000</a:t>
          </a:r>
          <a:endParaRPr lang="en-US" sz="3200" b="1" dirty="0"/>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0.00273</cdr:x>
      <cdr:y>0.00488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0.42035</cdr:x>
      <cdr:y>0.576</cdr:y>
    </cdr:from>
    <cdr:to>
      <cdr:x>0.54921</cdr:x>
      <cdr:y>0.75885</cdr:y>
    </cdr:to>
    <cdr:sp macro="" textlink="">
      <cdr:nvSpPr>
        <cdr:cNvPr id="9" name="TextBox 8"/>
        <cdr:cNvSpPr txBox="1"/>
      </cdr:nvSpPr>
      <cdr:spPr>
        <a:xfrm xmlns:a="http://schemas.openxmlformats.org/drawingml/2006/main">
          <a:off x="3619500" y="2743200"/>
          <a:ext cx="1109562" cy="8708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1,813 </a:t>
          </a:r>
          <a:r>
            <a:rPr lang="en-US" sz="1100" dirty="0"/>
            <a:t>Claimants</a:t>
          </a:r>
        </a:p>
        <a:p xmlns:a="http://schemas.openxmlformats.org/drawingml/2006/main">
          <a:pPr algn="ctr"/>
          <a:endParaRPr lang="en-US" sz="1100" dirty="0"/>
        </a:p>
        <a:p xmlns:a="http://schemas.openxmlformats.org/drawingml/2006/main">
          <a:pPr algn="ctr"/>
          <a:r>
            <a:rPr lang="en-US" sz="1100" dirty="0"/>
            <a:t>Total Expended</a:t>
          </a:r>
        </a:p>
        <a:p xmlns:a="http://schemas.openxmlformats.org/drawingml/2006/main">
          <a:pPr algn="ctr"/>
          <a:r>
            <a:rPr lang="en-US" sz="1100" dirty="0" smtClean="0"/>
            <a:t>$</a:t>
          </a:r>
          <a:r>
            <a:rPr lang="en-US" dirty="0" smtClean="0"/>
            <a:t>3,002,250</a:t>
          </a:r>
          <a:endParaRPr lang="en-US" sz="1100" dirty="0"/>
        </a:p>
      </cdr:txBody>
    </cdr:sp>
  </cdr:relSizeAnchor>
  <cdr:relSizeAnchor xmlns:cdr="http://schemas.openxmlformats.org/drawingml/2006/chartDrawing">
    <cdr:from>
      <cdr:x>0.89599</cdr:x>
      <cdr:y>0.46617</cdr:y>
    </cdr:from>
    <cdr:to>
      <cdr:x>1</cdr:x>
      <cdr:y>0.51128</cdr:y>
    </cdr:to>
    <cdr:sp macro="" textlink="">
      <cdr:nvSpPr>
        <cdr:cNvPr id="2" name="TextBox 1"/>
        <cdr:cNvSpPr txBox="1"/>
      </cdr:nvSpPr>
      <cdr:spPr>
        <a:xfrm xmlns:a="http://schemas.openxmlformats.org/drawingml/2006/main">
          <a:off x="7877175" y="23622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0.66739</cdr:x>
      <cdr:y>0.40602</cdr:y>
    </cdr:from>
    <cdr:to>
      <cdr:x>0.7714</cdr:x>
      <cdr:y>0.46617</cdr:y>
    </cdr:to>
    <cdr:sp macro="" textlink="">
      <cdr:nvSpPr>
        <cdr:cNvPr id="3" name="TextBox 2"/>
        <cdr:cNvSpPr txBox="1"/>
      </cdr:nvSpPr>
      <cdr:spPr>
        <a:xfrm xmlns:a="http://schemas.openxmlformats.org/drawingml/2006/main">
          <a:off x="5867400" y="20574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t>
          </a:r>
          <a:r>
            <a:rPr lang="en-US" dirty="0" smtClean="0"/>
            <a:t>225,800</a:t>
          </a:r>
          <a:endParaRPr lang="en-US" sz="1100" dirty="0"/>
        </a:p>
      </cdr:txBody>
    </cdr:sp>
  </cdr:relSizeAnchor>
  <cdr:relSizeAnchor xmlns:cdr="http://schemas.openxmlformats.org/drawingml/2006/chartDrawing">
    <cdr:from>
      <cdr:x>0.76273</cdr:x>
      <cdr:y>0.46617</cdr:y>
    </cdr:from>
    <cdr:to>
      <cdr:x>0.86674</cdr:x>
      <cdr:y>0.52632</cdr:y>
    </cdr:to>
    <cdr:sp macro="" textlink="">
      <cdr:nvSpPr>
        <cdr:cNvPr id="10" name="TextBox 9"/>
        <cdr:cNvSpPr txBox="1"/>
      </cdr:nvSpPr>
      <cdr:spPr>
        <a:xfrm xmlns:a="http://schemas.openxmlformats.org/drawingml/2006/main">
          <a:off x="6705600" y="23622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$271,950</a:t>
          </a:r>
          <a:endParaRPr lang="en-US" sz="1100" dirty="0"/>
        </a:p>
      </cdr:txBody>
    </cdr:sp>
  </cdr:relSizeAnchor>
  <cdr:relSizeAnchor xmlns:cdr="http://schemas.openxmlformats.org/drawingml/2006/chartDrawing">
    <cdr:from>
      <cdr:x>0.69469</cdr:x>
      <cdr:y>0.528</cdr:y>
    </cdr:from>
    <cdr:to>
      <cdr:x>0.84513</cdr:x>
      <cdr:y>0.592</cdr:y>
    </cdr:to>
    <cdr:sp macro="" textlink="">
      <cdr:nvSpPr>
        <cdr:cNvPr id="11" name="TextBox 10"/>
        <cdr:cNvSpPr txBox="1"/>
      </cdr:nvSpPr>
      <cdr:spPr>
        <a:xfrm xmlns:a="http://schemas.openxmlformats.org/drawingml/2006/main">
          <a:off x="5981700" y="2514600"/>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t>
          </a:r>
          <a:r>
            <a:rPr lang="en-US" dirty="0" smtClean="0"/>
            <a:t>3,002,250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1000"/>
          </a:xfrm>
          <a:prstGeom prst="rect">
            <a:avLst/>
          </a:prstGeom>
        </p:spPr>
        <p:txBody>
          <a:bodyPr vert="horz" lIns="92331" tIns="46166" rIns="92331" bIns="46166" rtlCol="0"/>
          <a:lstStyle>
            <a:lvl1pPr algn="l" defTabSz="975597" fontAlgn="auto">
              <a:spcBef>
                <a:spcPts val="0"/>
              </a:spcBef>
              <a:spcAft>
                <a:spcPts val="0"/>
              </a:spcAft>
              <a:defRPr sz="1200" smtClean="0">
                <a:latin typeface="+mn-lt"/>
                <a:cs typeface="+mn-cs"/>
              </a:defRPr>
            </a:lvl1pPr>
          </a:lstStyle>
          <a:p>
            <a:pPr>
              <a:defRPr/>
            </a:pPr>
            <a:r>
              <a:rPr lang="en-US"/>
              <a:t>State Veterans Commission Meeting</a:t>
            </a:r>
          </a:p>
        </p:txBody>
      </p:sp>
      <p:sp>
        <p:nvSpPr>
          <p:cNvPr id="3" name="Date Placeholder 2"/>
          <p:cNvSpPr>
            <a:spLocks noGrp="1"/>
          </p:cNvSpPr>
          <p:nvPr>
            <p:ph type="dt" idx="1"/>
          </p:nvPr>
        </p:nvSpPr>
        <p:spPr>
          <a:xfrm>
            <a:off x="5265809" y="0"/>
            <a:ext cx="4028440" cy="351000"/>
          </a:xfrm>
          <a:prstGeom prst="rect">
            <a:avLst/>
          </a:prstGeom>
        </p:spPr>
        <p:txBody>
          <a:bodyPr vert="horz" lIns="92331" tIns="46166" rIns="92331" bIns="46166" rtlCol="0"/>
          <a:lstStyle>
            <a:lvl1pPr algn="r" defTabSz="975597" fontAlgn="auto">
              <a:spcBef>
                <a:spcPts val="0"/>
              </a:spcBef>
              <a:spcAft>
                <a:spcPts val="0"/>
              </a:spcAft>
              <a:defRPr sz="1200" smtClean="0">
                <a:latin typeface="+mn-lt"/>
                <a:cs typeface="+mn-cs"/>
              </a:defRPr>
            </a:lvl1pPr>
          </a:lstStyle>
          <a:p>
            <a:pPr>
              <a:defRPr/>
            </a:pPr>
            <a:fld id="{B76891C9-75CE-407B-94FF-66A0CB7A7B89}" type="datetime6">
              <a:rPr lang="en-US"/>
              <a:pPr>
                <a:defRPr/>
              </a:pPr>
              <a:t>June 16</a:t>
            </a:fld>
            <a:endParaRPr lang="en-US"/>
          </a:p>
        </p:txBody>
      </p:sp>
      <p:sp>
        <p:nvSpPr>
          <p:cNvPr id="4" name="Slide Image Placeholder 3"/>
          <p:cNvSpPr>
            <a:spLocks noGrp="1" noRot="1" noChangeAspect="1"/>
          </p:cNvSpPr>
          <p:nvPr>
            <p:ph type="sldImg" idx="2"/>
          </p:nvPr>
        </p:nvSpPr>
        <p:spPr>
          <a:xfrm>
            <a:off x="2924175" y="525463"/>
            <a:ext cx="3448050" cy="2628900"/>
          </a:xfrm>
          <a:prstGeom prst="rect">
            <a:avLst/>
          </a:prstGeom>
          <a:noFill/>
          <a:ln w="12700">
            <a:solidFill>
              <a:prstClr val="black"/>
            </a:solidFill>
          </a:ln>
        </p:spPr>
        <p:txBody>
          <a:bodyPr vert="horz" lIns="92331" tIns="46166" rIns="92331" bIns="46166" rtlCol="0" anchor="ctr"/>
          <a:lstStyle/>
          <a:p>
            <a:pPr lvl="0"/>
            <a:endParaRPr lang="en-US" noProof="0"/>
          </a:p>
        </p:txBody>
      </p:sp>
      <p:sp>
        <p:nvSpPr>
          <p:cNvPr id="5" name="Notes Placeholder 4"/>
          <p:cNvSpPr>
            <a:spLocks noGrp="1"/>
          </p:cNvSpPr>
          <p:nvPr>
            <p:ph type="body" sz="quarter" idx="3"/>
          </p:nvPr>
        </p:nvSpPr>
        <p:spPr>
          <a:xfrm>
            <a:off x="929641" y="3330300"/>
            <a:ext cx="7437120" cy="3154201"/>
          </a:xfrm>
          <a:prstGeom prst="rect">
            <a:avLst/>
          </a:prstGeom>
        </p:spPr>
        <p:txBody>
          <a:bodyPr vert="horz" lIns="92331" tIns="46166" rIns="92331" bIns="461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8203"/>
            <a:ext cx="4028440" cy="351000"/>
          </a:xfrm>
          <a:prstGeom prst="rect">
            <a:avLst/>
          </a:prstGeom>
        </p:spPr>
        <p:txBody>
          <a:bodyPr vert="horz" lIns="92331" tIns="46166" rIns="92331" bIns="46166" rtlCol="0" anchor="b"/>
          <a:lstStyle>
            <a:lvl1pPr algn="l" defTabSz="975597"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809" y="6658203"/>
            <a:ext cx="4028440" cy="351000"/>
          </a:xfrm>
          <a:prstGeom prst="rect">
            <a:avLst/>
          </a:prstGeom>
        </p:spPr>
        <p:txBody>
          <a:bodyPr vert="horz" lIns="92331" tIns="46166" rIns="92331" bIns="46166" rtlCol="0" anchor="b"/>
          <a:lstStyle>
            <a:lvl1pPr algn="r" defTabSz="975597" fontAlgn="auto">
              <a:spcBef>
                <a:spcPts val="0"/>
              </a:spcBef>
              <a:spcAft>
                <a:spcPts val="0"/>
              </a:spcAft>
              <a:defRPr sz="1200" smtClean="0">
                <a:latin typeface="+mn-lt"/>
                <a:cs typeface="+mn-cs"/>
              </a:defRPr>
            </a:lvl1pPr>
          </a:lstStyle>
          <a:p>
            <a:pPr>
              <a:defRPr/>
            </a:pPr>
            <a:fld id="{2C2239B4-03F8-4B61-BBD4-122CE5F39009}" type="slidenum">
              <a:rPr lang="en-US"/>
              <a:pPr>
                <a:defRPr/>
              </a:pPr>
              <a:t>‹#›</a:t>
            </a:fld>
            <a:endParaRPr lang="en-US"/>
          </a:p>
        </p:txBody>
      </p:sp>
    </p:spTree>
    <p:extLst>
      <p:ext uri="{BB962C8B-B14F-4D97-AF65-F5344CB8AC3E}">
        <p14:creationId xmlns:p14="http://schemas.microsoft.com/office/powerpoint/2010/main" val="1099648256"/>
      </p:ext>
    </p:extLst>
  </p:cSld>
  <p:clrMap bg1="lt1" tx1="dk1" bg2="lt2" tx2="dk2" accent1="accent1" accent2="accent2" accent3="accent3" accent4="accent4" accent5="accent5" accent6="accent6" hlink="hlink" folHlink="folHlink"/>
  <p:hf sldNum="0" hdr="0" ftr="0" dt="0"/>
  <p:notesStyle>
    <a:lvl1pPr algn="l" defTabSz="961509" rtl="0" fontAlgn="base">
      <a:spcBef>
        <a:spcPct val="30000"/>
      </a:spcBef>
      <a:spcAft>
        <a:spcPct val="0"/>
      </a:spcAft>
      <a:defRPr sz="1300" kern="1200">
        <a:solidFill>
          <a:schemeClr val="tx1"/>
        </a:solidFill>
        <a:latin typeface="+mn-lt"/>
        <a:ea typeface="+mn-ea"/>
        <a:cs typeface="+mn-cs"/>
      </a:defRPr>
    </a:lvl1pPr>
    <a:lvl2pPr marL="480753" algn="l" defTabSz="961509" rtl="0" fontAlgn="base">
      <a:spcBef>
        <a:spcPct val="30000"/>
      </a:spcBef>
      <a:spcAft>
        <a:spcPct val="0"/>
      </a:spcAft>
      <a:defRPr sz="1300" kern="1200">
        <a:solidFill>
          <a:schemeClr val="tx1"/>
        </a:solidFill>
        <a:latin typeface="+mn-lt"/>
        <a:ea typeface="+mn-ea"/>
        <a:cs typeface="+mn-cs"/>
      </a:defRPr>
    </a:lvl2pPr>
    <a:lvl3pPr marL="961509" algn="l" defTabSz="961509" rtl="0" fontAlgn="base">
      <a:spcBef>
        <a:spcPct val="30000"/>
      </a:spcBef>
      <a:spcAft>
        <a:spcPct val="0"/>
      </a:spcAft>
      <a:defRPr sz="1300" kern="1200">
        <a:solidFill>
          <a:schemeClr val="tx1"/>
        </a:solidFill>
        <a:latin typeface="+mn-lt"/>
        <a:ea typeface="+mn-ea"/>
        <a:cs typeface="+mn-cs"/>
      </a:defRPr>
    </a:lvl3pPr>
    <a:lvl4pPr marL="1442256" algn="l" defTabSz="961509" rtl="0" fontAlgn="base">
      <a:spcBef>
        <a:spcPct val="30000"/>
      </a:spcBef>
      <a:spcAft>
        <a:spcPct val="0"/>
      </a:spcAft>
      <a:defRPr sz="1300" kern="1200">
        <a:solidFill>
          <a:schemeClr val="tx1"/>
        </a:solidFill>
        <a:latin typeface="+mn-lt"/>
        <a:ea typeface="+mn-ea"/>
        <a:cs typeface="+mn-cs"/>
      </a:defRPr>
    </a:lvl4pPr>
    <a:lvl5pPr marL="1924600" algn="l" defTabSz="961509" rtl="0" fontAlgn="base">
      <a:spcBef>
        <a:spcPct val="30000"/>
      </a:spcBef>
      <a:spcAft>
        <a:spcPct val="0"/>
      </a:spcAft>
      <a:defRPr sz="1300" kern="1200">
        <a:solidFill>
          <a:schemeClr val="tx1"/>
        </a:solidFill>
        <a:latin typeface="+mn-lt"/>
        <a:ea typeface="+mn-ea"/>
        <a:cs typeface="+mn-cs"/>
      </a:defRPr>
    </a:lvl5pPr>
    <a:lvl6pPr marL="2406216" algn="l" defTabSz="962484" rtl="0" eaLnBrk="1" latinLnBrk="0" hangingPunct="1">
      <a:defRPr sz="1300" kern="1200">
        <a:solidFill>
          <a:schemeClr val="tx1"/>
        </a:solidFill>
        <a:latin typeface="+mn-lt"/>
        <a:ea typeface="+mn-ea"/>
        <a:cs typeface="+mn-cs"/>
      </a:defRPr>
    </a:lvl6pPr>
    <a:lvl7pPr marL="2887451" algn="l" defTabSz="962484" rtl="0" eaLnBrk="1" latinLnBrk="0" hangingPunct="1">
      <a:defRPr sz="1300" kern="1200">
        <a:solidFill>
          <a:schemeClr val="tx1"/>
        </a:solidFill>
        <a:latin typeface="+mn-lt"/>
        <a:ea typeface="+mn-ea"/>
        <a:cs typeface="+mn-cs"/>
      </a:defRPr>
    </a:lvl7pPr>
    <a:lvl8pPr marL="3368703" algn="l" defTabSz="962484" rtl="0" eaLnBrk="1" latinLnBrk="0" hangingPunct="1">
      <a:defRPr sz="1300" kern="1200">
        <a:solidFill>
          <a:schemeClr val="tx1"/>
        </a:solidFill>
        <a:latin typeface="+mn-lt"/>
        <a:ea typeface="+mn-ea"/>
        <a:cs typeface="+mn-cs"/>
      </a:defRPr>
    </a:lvl8pPr>
    <a:lvl9pPr marL="3849947" algn="l" defTabSz="96248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acompeercoalition.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7050"/>
            <a:ext cx="3451225" cy="2628900"/>
          </a:xfrm>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031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a:xfrm>
            <a:off x="950301" y="3429985"/>
            <a:ext cx="7602389" cy="3460946"/>
          </a:xfrm>
        </p:spPr>
        <p:txBody>
          <a:bodyPr/>
          <a:lstStyle/>
          <a:p>
            <a:r>
              <a:rPr lang="en-US" dirty="0"/>
              <a:t>History </a:t>
            </a:r>
            <a:br>
              <a:rPr lang="en-US" dirty="0"/>
            </a:br>
            <a:r>
              <a:rPr lang="en-US" dirty="0"/>
              <a:t>Compeer was founded in 1973 in Rochester, N.Y., and it started with just 12 volunteers. Today, nearly 4,000 volunteers in Compeer locations around the world serve people with mental illnesses. </a:t>
            </a:r>
            <a:br>
              <a:rPr lang="en-US" dirty="0"/>
            </a:br>
            <a:r>
              <a:rPr lang="en-US" dirty="0"/>
              <a:t>The National Institute of Mental Health chose Compeer as a model program in 1982 and funded the development of similar programs throughout the nation. Today, Compeer is a model mental health organization with over 50 locations in the U.S., Canada and Australia. </a:t>
            </a:r>
            <a:br>
              <a:rPr lang="en-US" dirty="0"/>
            </a:br>
            <a:r>
              <a:rPr lang="en-US" dirty="0"/>
              <a:t>Routinely recognized as a national model, the agency has received the Presidential Recognition award by the U.S. Department of Health and Human Services, the inaugural Eleanor Roosevelt Community Service award, the Presidential Volunteer Action award, four Points of Light awards and recognition from the American Psychiatric Association</a:t>
            </a:r>
            <a:r>
              <a:rPr lang="en-US" dirty="0" smtClean="0"/>
              <a:t>.</a:t>
            </a:r>
          </a:p>
          <a:p>
            <a:r>
              <a:rPr lang="en-US" dirty="0"/>
              <a:t>The </a:t>
            </a:r>
            <a:r>
              <a:rPr lang="en-US" dirty="0">
                <a:hlinkClick r:id="rId3"/>
              </a:rPr>
              <a:t>Pennsylvania Compeer Coalition</a:t>
            </a:r>
            <a:r>
              <a:rPr lang="en-US" dirty="0"/>
              <a:t> is an affiliation of the </a:t>
            </a:r>
            <a:r>
              <a:rPr lang="en-US" dirty="0" smtClean="0"/>
              <a:t>7 </a:t>
            </a:r>
            <a:r>
              <a:rPr lang="en-US" dirty="0"/>
              <a:t>Pennsylvania Compeer programs that support each others programs and the promotion of Compeer programming in </a:t>
            </a:r>
            <a:r>
              <a:rPr lang="en-US" dirty="0" smtClean="0"/>
              <a:t>Pennsylvania</a:t>
            </a:r>
            <a:r>
              <a:rPr lang="en-US" dirty="0"/>
              <a:t>. The Pennsylvania Compeer Coalition is working in partnership with the Office of Mental Health and Substance Abuse Services (OMHSAS) to promote the development of new programs in Pennsylvania. The Coalition is prepared to support potential new programs by:</a:t>
            </a:r>
          </a:p>
          <a:p>
            <a:r>
              <a:rPr lang="en-US" dirty="0"/>
              <a:t>Speaking to local stakeholders about the program, its benefits and successes.</a:t>
            </a:r>
          </a:p>
          <a:p>
            <a:r>
              <a:rPr lang="en-US" dirty="0"/>
              <a:t>Assisting with volunteer recruitment by providing guidance and materials.</a:t>
            </a:r>
          </a:p>
          <a:p>
            <a:r>
              <a:rPr lang="en-US" dirty="0"/>
              <a:t>Assigning a Coalition representative to assist in start-ups.</a:t>
            </a:r>
          </a:p>
          <a:p>
            <a:r>
              <a:rPr lang="en-US" dirty="0"/>
              <a:t>Providing assistance with budgeting and preparing reports.</a:t>
            </a:r>
          </a:p>
          <a:p>
            <a:r>
              <a:rPr lang="en-US" dirty="0"/>
              <a:t>Providing assistance locating a supporting agency, if necessary.</a:t>
            </a:r>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2197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r>
              <a:rPr lang="en-US" dirty="0"/>
              <a:t>The Pennsylvania Compeer Coalition is working in partnership with the Office of Mental Health and Substance Abuse Services (OMHSAS) to promote the development of new programs in Pennsylvania</a:t>
            </a:r>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5860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64291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5307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r>
              <a:rPr lang="en-US" dirty="0" smtClean="0"/>
              <a:t>As of 2016 retreat PCC has ### veteran connections among 6 affiliates </a:t>
            </a:r>
            <a:endParaRPr lang="en-US" dirty="0"/>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56097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8030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r>
              <a:rPr lang="en-US" dirty="0" smtClean="0"/>
              <a:t>PCC 2015 Training and retreat affiliates stuffed amenity bags for hospitalized veterans</a:t>
            </a:r>
            <a:endParaRPr lang="en-US" dirty="0"/>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4447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7513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382730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590007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7050"/>
            <a:ext cx="3451225" cy="26289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53859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1859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205905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428593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6651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06691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037343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126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9532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26446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89451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7050"/>
            <a:ext cx="345122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2239B4-03F8-4B61-BBD4-122CE5F39009}" type="slidenum">
              <a:rPr lang="en-US" smtClean="0"/>
              <a:pPr>
                <a:defRPr/>
              </a:pPr>
              <a:t>3</a:t>
            </a:fld>
            <a:endParaRPr lang="en-US"/>
          </a:p>
        </p:txBody>
      </p:sp>
    </p:spTree>
    <p:extLst>
      <p:ext uri="{BB962C8B-B14F-4D97-AF65-F5344CB8AC3E}">
        <p14:creationId xmlns:p14="http://schemas.microsoft.com/office/powerpoint/2010/main" val="1859382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7578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025116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088140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375511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909765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865875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32799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8B9D7-EEA8-4E94-AC99-4E515744B2C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58999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53F6-BAA4-4971-9D9E-3E412E9FAB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530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922588" y="525463"/>
            <a:ext cx="3451225" cy="26289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solidFill>
                  <a:prstClr val="black"/>
                </a:solidFill>
              </a:rPr>
              <a:pPr/>
              <a:t>13</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2922588" y="525463"/>
            <a:ext cx="3451225" cy="2628900"/>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12D5D8-0D0E-450A-BEB6-4C7D21A2527C}" type="slidenum">
              <a:rPr lang="en-US" smtClean="0">
                <a:solidFill>
                  <a:prstClr val="black"/>
                </a:solidFill>
              </a:rPr>
              <a:pPr/>
              <a:t>22</a:t>
            </a:fld>
            <a:endParaRPr lang="en-US" smtClean="0">
              <a:solidFill>
                <a:prstClr val="black"/>
              </a:solidFill>
            </a:endParaRPr>
          </a:p>
        </p:txBody>
      </p:sp>
    </p:spTree>
    <p:extLst>
      <p:ext uri="{BB962C8B-B14F-4D97-AF65-F5344CB8AC3E}">
        <p14:creationId xmlns:p14="http://schemas.microsoft.com/office/powerpoint/2010/main" val="112760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F0FFF1-CEDF-4C97-B701-384A40A8260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0562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F0FFF1-CEDF-4C97-B701-384A40A8260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9639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25463"/>
            <a:ext cx="3451225"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F0FFF1-CEDF-4C97-B701-384A40A8260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93629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505"/>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1242" indent="0" algn="ctr">
              <a:buNone/>
              <a:defRPr>
                <a:solidFill>
                  <a:schemeClr val="tx1">
                    <a:tint val="75000"/>
                  </a:schemeClr>
                </a:solidFill>
              </a:defRPr>
            </a:lvl2pPr>
            <a:lvl3pPr marL="962484" indent="0" algn="ctr">
              <a:buNone/>
              <a:defRPr>
                <a:solidFill>
                  <a:schemeClr val="tx1">
                    <a:tint val="75000"/>
                  </a:schemeClr>
                </a:solidFill>
              </a:defRPr>
            </a:lvl3pPr>
            <a:lvl4pPr marL="1443720" indent="0" algn="ctr">
              <a:buNone/>
              <a:defRPr>
                <a:solidFill>
                  <a:schemeClr val="tx1">
                    <a:tint val="75000"/>
                  </a:schemeClr>
                </a:solidFill>
              </a:defRPr>
            </a:lvl4pPr>
            <a:lvl5pPr marL="1924972" indent="0" algn="ctr">
              <a:buNone/>
              <a:defRPr>
                <a:solidFill>
                  <a:schemeClr val="tx1">
                    <a:tint val="75000"/>
                  </a:schemeClr>
                </a:solidFill>
              </a:defRPr>
            </a:lvl5pPr>
            <a:lvl6pPr marL="2406216" indent="0" algn="ctr">
              <a:buNone/>
              <a:defRPr>
                <a:solidFill>
                  <a:schemeClr val="tx1">
                    <a:tint val="75000"/>
                  </a:schemeClr>
                </a:solidFill>
              </a:defRPr>
            </a:lvl6pPr>
            <a:lvl7pPr marL="2887451" indent="0" algn="ctr">
              <a:buNone/>
              <a:defRPr>
                <a:solidFill>
                  <a:schemeClr val="tx1">
                    <a:tint val="75000"/>
                  </a:schemeClr>
                </a:solidFill>
              </a:defRPr>
            </a:lvl7pPr>
            <a:lvl8pPr marL="3368703" indent="0" algn="ctr">
              <a:buNone/>
              <a:defRPr>
                <a:solidFill>
                  <a:schemeClr val="tx1">
                    <a:tint val="75000"/>
                  </a:schemeClr>
                </a:solidFill>
              </a:defRPr>
            </a:lvl8pPr>
            <a:lvl9pPr marL="3849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84FA46-96F5-4D43-A2A1-2E0E640C6533}" type="datetimeFigureOut">
              <a:rPr lang="en-US"/>
              <a:pPr>
                <a:defRPr/>
              </a:pPr>
              <a:t>6/2/2016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403F6-AC7E-4BF9-A086-F0679CD4F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FAFA60-4F75-45DA-A1E1-1503839C3559}" type="datetimeFigureOut">
              <a:rPr lang="en-US"/>
              <a:pPr>
                <a:defRPr/>
              </a:pPr>
              <a:t>6/2/2016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7B03A-48B5-4961-9BA4-91944FCEAF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99"/>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99"/>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FCF09F-3C8B-4007-99CF-FFC07E7D4AB0}" type="datetimeFigureOut">
              <a:rPr lang="en-US"/>
              <a:pPr>
                <a:defRPr/>
              </a:pPr>
              <a:t>6/2/2016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833BA-2995-4089-BB63-51E28ACBED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9010" y="2682252"/>
            <a:ext cx="7020878" cy="2413633"/>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039010" y="5095883"/>
            <a:ext cx="7020878" cy="1201369"/>
          </a:xfrm>
        </p:spPr>
        <p:txBody>
          <a:bodyPr anchor="t"/>
          <a:lstStyle>
            <a:lvl1pPr marL="0" indent="0" algn="l">
              <a:buNone/>
              <a:defRPr>
                <a:solidFill>
                  <a:schemeClr val="tx1">
                    <a:lumMod val="65000"/>
                    <a:lumOff val="35000"/>
                  </a:schemeClr>
                </a:solidFill>
              </a:defRPr>
            </a:lvl1pPr>
            <a:lvl2pPr marL="456956" indent="0" algn="ctr">
              <a:buNone/>
              <a:defRPr>
                <a:solidFill>
                  <a:schemeClr val="tx1">
                    <a:tint val="75000"/>
                  </a:schemeClr>
                </a:solidFill>
              </a:defRPr>
            </a:lvl2pPr>
            <a:lvl3pPr marL="913912" indent="0" algn="ctr">
              <a:buNone/>
              <a:defRPr>
                <a:solidFill>
                  <a:schemeClr val="tx1">
                    <a:tint val="75000"/>
                  </a:schemeClr>
                </a:solidFill>
              </a:defRPr>
            </a:lvl3pPr>
            <a:lvl4pPr marL="1370866" indent="0" algn="ctr">
              <a:buNone/>
              <a:defRPr>
                <a:solidFill>
                  <a:schemeClr val="tx1">
                    <a:tint val="75000"/>
                  </a:schemeClr>
                </a:solidFill>
              </a:defRPr>
            </a:lvl4pPr>
            <a:lvl5pPr marL="1827823" indent="0" algn="ctr">
              <a:buNone/>
              <a:defRPr>
                <a:solidFill>
                  <a:schemeClr val="tx1">
                    <a:tint val="75000"/>
                  </a:schemeClr>
                </a:solidFill>
              </a:defRPr>
            </a:lvl5pPr>
            <a:lvl6pPr marL="2284778" indent="0" algn="ctr">
              <a:buNone/>
              <a:defRPr>
                <a:solidFill>
                  <a:schemeClr val="tx1">
                    <a:tint val="75000"/>
                  </a:schemeClr>
                </a:solidFill>
              </a:defRPr>
            </a:lvl6pPr>
            <a:lvl7pPr marL="2741734" indent="0" algn="ctr">
              <a:buNone/>
              <a:defRPr>
                <a:solidFill>
                  <a:schemeClr val="tx1">
                    <a:tint val="75000"/>
                  </a:schemeClr>
                </a:solidFill>
              </a:defRPr>
            </a:lvl7pPr>
            <a:lvl8pPr marL="3198689" indent="0" algn="ctr">
              <a:buNone/>
              <a:defRPr>
                <a:solidFill>
                  <a:schemeClr val="tx1">
                    <a:tint val="75000"/>
                  </a:schemeClr>
                </a:solidFill>
              </a:defRPr>
            </a:lvl8pPr>
            <a:lvl9pPr marL="365564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11" y="4612076"/>
            <a:ext cx="1373913" cy="830495"/>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18804" y="4831521"/>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3619571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1929" y="665717"/>
            <a:ext cx="7017954" cy="136628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9004" y="2275840"/>
            <a:ext cx="7020878" cy="4029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58328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9010" y="2196000"/>
            <a:ext cx="7020878" cy="156672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39010" y="3765471"/>
            <a:ext cx="7020878" cy="917760"/>
          </a:xfrm>
        </p:spPr>
        <p:txBody>
          <a:bodyPr anchor="t"/>
          <a:lstStyle>
            <a:lvl1pPr marL="0" indent="0" algn="l">
              <a:buNone/>
              <a:defRPr sz="20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3390066"/>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4" y="3460427"/>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183896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39004" y="2275840"/>
            <a:ext cx="3397168"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62713" y="2267970"/>
            <a:ext cx="3397168"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418804" y="840313"/>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192008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314756" y="2104221"/>
            <a:ext cx="3144276" cy="614679"/>
          </a:xfrm>
        </p:spPr>
        <p:txBody>
          <a:bodyPr anchor="b">
            <a:noAutofit/>
          </a:bodyPr>
          <a:lstStyle>
            <a:lvl1pPr marL="0" indent="0">
              <a:buNone/>
              <a:defRPr sz="2400" b="0"/>
            </a:lvl1pPr>
            <a:lvl2pPr marL="456956" indent="0">
              <a:buNone/>
              <a:defRPr sz="2000" b="1"/>
            </a:lvl2pPr>
            <a:lvl3pPr marL="913912" indent="0">
              <a:buNone/>
              <a:defRPr sz="1800" b="1"/>
            </a:lvl3pPr>
            <a:lvl4pPr marL="1370866" indent="0">
              <a:buNone/>
              <a:defRPr sz="1600" b="1"/>
            </a:lvl4pPr>
            <a:lvl5pPr marL="1827823" indent="0">
              <a:buNone/>
              <a:defRPr sz="1600" b="1"/>
            </a:lvl5pPr>
            <a:lvl6pPr marL="2284778" indent="0">
              <a:buNone/>
              <a:defRPr sz="1600" b="1"/>
            </a:lvl6pPr>
            <a:lvl7pPr marL="2741734" indent="0">
              <a:buNone/>
              <a:defRPr sz="1600" b="1"/>
            </a:lvl7pPr>
            <a:lvl8pPr marL="3198689" indent="0">
              <a:buNone/>
              <a:defRPr sz="1600" b="1"/>
            </a:lvl8pPr>
            <a:lvl9pPr marL="36556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39006" y="2718897"/>
            <a:ext cx="3420029"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11482" y="2100781"/>
            <a:ext cx="3149213" cy="614679"/>
          </a:xfrm>
        </p:spPr>
        <p:txBody>
          <a:bodyPr anchor="b">
            <a:noAutofit/>
          </a:bodyPr>
          <a:lstStyle>
            <a:lvl1pPr marL="0" indent="0">
              <a:buNone/>
              <a:defRPr sz="2400" b="0"/>
            </a:lvl1pPr>
            <a:lvl2pPr marL="456956" indent="0">
              <a:buNone/>
              <a:defRPr sz="2000" b="1"/>
            </a:lvl2pPr>
            <a:lvl3pPr marL="913912" indent="0">
              <a:buNone/>
              <a:defRPr sz="1800" b="1"/>
            </a:lvl3pPr>
            <a:lvl4pPr marL="1370866" indent="0">
              <a:buNone/>
              <a:defRPr sz="1600" b="1"/>
            </a:lvl4pPr>
            <a:lvl5pPr marL="1827823" indent="0">
              <a:buNone/>
              <a:defRPr sz="1600" b="1"/>
            </a:lvl5pPr>
            <a:lvl6pPr marL="2284778" indent="0">
              <a:buNone/>
              <a:defRPr sz="1600" b="1"/>
            </a:lvl6pPr>
            <a:lvl7pPr marL="2741734" indent="0">
              <a:buNone/>
              <a:defRPr sz="1600" b="1"/>
            </a:lvl7pPr>
            <a:lvl8pPr marL="3198689" indent="0">
              <a:buNone/>
              <a:defRPr sz="1600" b="1"/>
            </a:lvl8pPr>
            <a:lvl9pPr marL="36556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43979" y="2715454"/>
            <a:ext cx="3416706"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8804" y="840313"/>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1908664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383696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3744722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7" y="475827"/>
            <a:ext cx="2760344" cy="1041399"/>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979372" y="475839"/>
            <a:ext cx="4080510" cy="577596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39007" y="1705187"/>
            <a:ext cx="2760344" cy="4546598"/>
          </a:xfrm>
        </p:spPr>
        <p:txBody>
          <a:bodyPr/>
          <a:lstStyle>
            <a:lvl1pPr marL="0" indent="0">
              <a:buNone/>
              <a:defRPr sz="1400"/>
            </a:lvl1pPr>
            <a:lvl2pPr marL="456956" indent="0">
              <a:buNone/>
              <a:defRPr sz="1200"/>
            </a:lvl2pPr>
            <a:lvl3pPr marL="913912" indent="0">
              <a:buNone/>
              <a:defRPr sz="1000"/>
            </a:lvl3pPr>
            <a:lvl4pPr marL="1370866" indent="0">
              <a:buNone/>
              <a:defRPr sz="1000"/>
            </a:lvl4pPr>
            <a:lvl5pPr marL="1827823" indent="0">
              <a:buNone/>
              <a:defRPr sz="1000"/>
            </a:lvl5pPr>
            <a:lvl6pPr marL="2284778" indent="0">
              <a:buNone/>
              <a:defRPr sz="1000"/>
            </a:lvl6pPr>
            <a:lvl7pPr marL="2741734" indent="0">
              <a:buNone/>
              <a:defRPr sz="1000"/>
            </a:lvl7pPr>
            <a:lvl8pPr marL="3198689" indent="0">
              <a:buNone/>
              <a:defRPr sz="1000"/>
            </a:lvl8pPr>
            <a:lvl9pPr marL="36556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39446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FF02D9-8AF2-4B66-811D-909E3BE64BBA}" type="datetimeFigureOut">
              <a:rPr lang="en-US"/>
              <a:pPr>
                <a:defRPr/>
              </a:pPr>
              <a:t>6/2/2016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58EA3-4749-4724-944E-EBB4C676B43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7" y="5120644"/>
            <a:ext cx="7020878" cy="604521"/>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039004" y="677296"/>
            <a:ext cx="7020878" cy="4111968"/>
          </a:xfrm>
        </p:spPr>
        <p:txBody>
          <a:bodyPr anchor="t">
            <a:normAutofit/>
          </a:bodyPr>
          <a:lstStyle>
            <a:lvl1pPr marL="0" indent="0" algn="ctr">
              <a:buNone/>
              <a:defRPr sz="1600"/>
            </a:lvl1pPr>
            <a:lvl2pPr marL="456956" indent="0">
              <a:buNone/>
              <a:defRPr sz="1600"/>
            </a:lvl2pPr>
            <a:lvl3pPr marL="913912" indent="0">
              <a:buNone/>
              <a:defRPr sz="1600"/>
            </a:lvl3pPr>
            <a:lvl4pPr marL="1370866" indent="0">
              <a:buNone/>
              <a:defRPr sz="1600"/>
            </a:lvl4pPr>
            <a:lvl5pPr marL="1827823" indent="0">
              <a:buNone/>
              <a:defRPr sz="1600"/>
            </a:lvl5pPr>
            <a:lvl6pPr marL="2284778" indent="0">
              <a:buNone/>
              <a:defRPr sz="1600"/>
            </a:lvl6pPr>
            <a:lvl7pPr marL="2741734" indent="0">
              <a:buNone/>
              <a:defRPr sz="1600"/>
            </a:lvl7pPr>
            <a:lvl8pPr marL="3198689" indent="0">
              <a:buNone/>
              <a:defRPr sz="1600"/>
            </a:lvl8pPr>
            <a:lvl9pPr marL="3655644"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039007" y="5725161"/>
            <a:ext cx="7020878" cy="526626"/>
          </a:xfrm>
        </p:spPr>
        <p:txBody>
          <a:bodyPr>
            <a:normAutofit/>
          </a:bodyPr>
          <a:lstStyle>
            <a:lvl1pPr marL="0" indent="0">
              <a:buNone/>
              <a:defRPr sz="1200"/>
            </a:lvl1pPr>
            <a:lvl2pPr marL="456956" indent="0">
              <a:buNone/>
              <a:defRPr sz="1200"/>
            </a:lvl2pPr>
            <a:lvl3pPr marL="913912" indent="0">
              <a:buNone/>
              <a:defRPr sz="1000"/>
            </a:lvl3pPr>
            <a:lvl4pPr marL="1370866" indent="0">
              <a:buNone/>
              <a:defRPr sz="1000"/>
            </a:lvl4pPr>
            <a:lvl5pPr marL="1827823" indent="0">
              <a:buNone/>
              <a:defRPr sz="1000"/>
            </a:lvl5pPr>
            <a:lvl6pPr marL="2284778" indent="0">
              <a:buNone/>
              <a:defRPr sz="1000"/>
            </a:lvl6pPr>
            <a:lvl7pPr marL="2741734" indent="0">
              <a:buNone/>
              <a:defRPr sz="1000"/>
            </a:lvl7pPr>
            <a:lvl8pPr marL="3198689" indent="0">
              <a:buNone/>
              <a:defRPr sz="1000"/>
            </a:lvl8pPr>
            <a:lvl9pPr marL="36556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5239186"/>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5"/>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3104527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10" y="650243"/>
            <a:ext cx="7020878" cy="3324843"/>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39010" y="4644316"/>
            <a:ext cx="7020878" cy="1659588"/>
          </a:xfrm>
        </p:spPr>
        <p:txBody>
          <a:bodyPr anchor="ctr">
            <a:normAutofit/>
          </a:bodyPr>
          <a:lstStyle>
            <a:lvl1pPr marL="0" indent="0" algn="l">
              <a:buNone/>
              <a:defRPr sz="18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3390066"/>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4" y="3460427"/>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109941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4341" y="650240"/>
            <a:ext cx="6610217" cy="308864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579072" y="3738880"/>
            <a:ext cx="5935036" cy="406400"/>
          </a:xfrm>
        </p:spPr>
        <p:txBody>
          <a:bodyPr anchor="ctr">
            <a:noAutofit/>
          </a:bodyPr>
          <a:lstStyle>
            <a:lvl1pPr marL="0" indent="0">
              <a:buFontTx/>
              <a:buNone/>
              <a:defRPr sz="1600">
                <a:solidFill>
                  <a:schemeClr val="tx1">
                    <a:lumMod val="50000"/>
                    <a:lumOff val="50000"/>
                  </a:schemeClr>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039010" y="4644316"/>
            <a:ext cx="7020878" cy="1659588"/>
          </a:xfrm>
        </p:spPr>
        <p:txBody>
          <a:bodyPr anchor="ctr">
            <a:normAutofit/>
          </a:bodyPr>
          <a:lstStyle>
            <a:lvl1pPr marL="0" indent="0" algn="l">
              <a:buNone/>
              <a:defRPr sz="18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295" y="3390066"/>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4" y="3460427"/>
            <a:ext cx="614067" cy="389467"/>
          </a:xfrm>
        </p:spPr>
        <p:txBody>
          <a:bodyPr/>
          <a:lstStyle/>
          <a:p>
            <a:fld id="{9D4C86E7-EEB8-4945-BD71-291A766C97FA}" type="slidenum">
              <a:rPr lang="en-US" smtClean="0"/>
              <a:pPr/>
              <a:t>‹#›</a:t>
            </a:fld>
            <a:endParaRPr lang="en-US"/>
          </a:p>
        </p:txBody>
      </p:sp>
      <p:sp>
        <p:nvSpPr>
          <p:cNvPr id="14" name="TextBox 13"/>
          <p:cNvSpPr txBox="1"/>
          <p:nvPr/>
        </p:nvSpPr>
        <p:spPr>
          <a:xfrm>
            <a:off x="1943276" y="691205"/>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
        <p:nvSpPr>
          <p:cNvPr id="15" name="TextBox 14"/>
          <p:cNvSpPr txBox="1"/>
          <p:nvPr/>
        </p:nvSpPr>
        <p:spPr>
          <a:xfrm>
            <a:off x="8752946" y="3098993"/>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Tree>
    <p:extLst>
      <p:ext uri="{BB962C8B-B14F-4D97-AF65-F5344CB8AC3E}">
        <p14:creationId xmlns:p14="http://schemas.microsoft.com/office/powerpoint/2010/main" val="305928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39007" y="2600972"/>
            <a:ext cx="7020878" cy="2906501"/>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039007"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5239186"/>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5"/>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2746550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244341" y="650240"/>
            <a:ext cx="6610217" cy="308864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039004" y="4632960"/>
            <a:ext cx="7020878" cy="894080"/>
          </a:xfrm>
        </p:spPr>
        <p:txBody>
          <a:bodyPr anchor="b">
            <a:noAutofit/>
          </a:bodyPr>
          <a:lstStyle>
            <a:lvl1pPr marL="0" indent="0">
              <a:buFontTx/>
              <a:buNone/>
              <a:defRPr sz="2400">
                <a:solidFill>
                  <a:schemeClr val="accent1"/>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039007"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295" y="5239186"/>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5"/>
            <a:ext cx="614067" cy="389467"/>
          </a:xfrm>
        </p:spPr>
        <p:txBody>
          <a:bodyPr/>
          <a:lstStyle/>
          <a:p>
            <a:fld id="{9D4C86E7-EEB8-4945-BD71-291A766C97FA}" type="slidenum">
              <a:rPr lang="en-US" smtClean="0"/>
              <a:pPr/>
              <a:t>‹#›</a:t>
            </a:fld>
            <a:endParaRPr lang="en-US"/>
          </a:p>
        </p:txBody>
      </p:sp>
      <p:sp>
        <p:nvSpPr>
          <p:cNvPr id="17" name="TextBox 16"/>
          <p:cNvSpPr txBox="1"/>
          <p:nvPr/>
        </p:nvSpPr>
        <p:spPr>
          <a:xfrm>
            <a:off x="1943276" y="691205"/>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
        <p:nvSpPr>
          <p:cNvPr id="18" name="TextBox 17"/>
          <p:cNvSpPr txBox="1"/>
          <p:nvPr/>
        </p:nvSpPr>
        <p:spPr>
          <a:xfrm>
            <a:off x="8752946" y="3098993"/>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Tree>
    <p:extLst>
      <p:ext uri="{BB962C8B-B14F-4D97-AF65-F5344CB8AC3E}">
        <p14:creationId xmlns:p14="http://schemas.microsoft.com/office/powerpoint/2010/main" val="295642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039010" y="669234"/>
            <a:ext cx="7020878" cy="3072021"/>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039004" y="4632960"/>
            <a:ext cx="7020878" cy="894080"/>
          </a:xfrm>
        </p:spPr>
        <p:txBody>
          <a:bodyPr anchor="b">
            <a:noAutofit/>
          </a:bodyPr>
          <a:lstStyle>
            <a:lvl1pPr marL="0" indent="0">
              <a:buFontTx/>
              <a:buNone/>
              <a:defRPr sz="2400">
                <a:solidFill>
                  <a:schemeClr val="accent1"/>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039007"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5239186"/>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5"/>
            <a:ext cx="614067" cy="389467"/>
          </a:xfrm>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721196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2522776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9666" y="669245"/>
            <a:ext cx="1738486" cy="563607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39004" y="669245"/>
            <a:ext cx="5100638" cy="563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DA91C0-5D14-497A-87D7-AF91CF74B88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295" y="762012"/>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4C86E7-EEB8-4945-BD71-291A766C97FA}" type="slidenum">
              <a:rPr lang="en-US" smtClean="0"/>
              <a:pPr/>
              <a:t>‹#›</a:t>
            </a:fld>
            <a:endParaRPr lang="en-US"/>
          </a:p>
        </p:txBody>
      </p:sp>
    </p:spTree>
    <p:extLst>
      <p:ext uri="{BB962C8B-B14F-4D97-AF65-F5344CB8AC3E}">
        <p14:creationId xmlns:p14="http://schemas.microsoft.com/office/powerpoint/2010/main" val="1627775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9008" y="2682250"/>
            <a:ext cx="7020878" cy="2413633"/>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039008" y="5095881"/>
            <a:ext cx="7020878" cy="1201369"/>
          </a:xfrm>
        </p:spPr>
        <p:txBody>
          <a:bodyPr anchor="t"/>
          <a:lstStyle>
            <a:lvl1pPr marL="0" indent="0" algn="l">
              <a:buNone/>
              <a:defRPr>
                <a:solidFill>
                  <a:schemeClr val="tx1">
                    <a:lumMod val="65000"/>
                    <a:lumOff val="35000"/>
                  </a:schemeClr>
                </a:solidFill>
              </a:defRPr>
            </a:lvl1pPr>
            <a:lvl2pPr marL="456956" indent="0" algn="ctr">
              <a:buNone/>
              <a:defRPr>
                <a:solidFill>
                  <a:schemeClr val="tx1">
                    <a:tint val="75000"/>
                  </a:schemeClr>
                </a:solidFill>
              </a:defRPr>
            </a:lvl2pPr>
            <a:lvl3pPr marL="913912" indent="0" algn="ctr">
              <a:buNone/>
              <a:defRPr>
                <a:solidFill>
                  <a:schemeClr val="tx1">
                    <a:tint val="75000"/>
                  </a:schemeClr>
                </a:solidFill>
              </a:defRPr>
            </a:lvl3pPr>
            <a:lvl4pPr marL="1370866" indent="0" algn="ctr">
              <a:buNone/>
              <a:defRPr>
                <a:solidFill>
                  <a:schemeClr val="tx1">
                    <a:tint val="75000"/>
                  </a:schemeClr>
                </a:solidFill>
              </a:defRPr>
            </a:lvl4pPr>
            <a:lvl5pPr marL="1827823" indent="0" algn="ctr">
              <a:buNone/>
              <a:defRPr>
                <a:solidFill>
                  <a:schemeClr val="tx1">
                    <a:tint val="75000"/>
                  </a:schemeClr>
                </a:solidFill>
              </a:defRPr>
            </a:lvl5pPr>
            <a:lvl6pPr marL="2284778" indent="0" algn="ctr">
              <a:buNone/>
              <a:defRPr>
                <a:solidFill>
                  <a:schemeClr val="tx1">
                    <a:tint val="75000"/>
                  </a:schemeClr>
                </a:solidFill>
              </a:defRPr>
            </a:lvl6pPr>
            <a:lvl7pPr marL="2741734" indent="0" algn="ctr">
              <a:buNone/>
              <a:defRPr>
                <a:solidFill>
                  <a:schemeClr val="tx1">
                    <a:tint val="75000"/>
                  </a:schemeClr>
                </a:solidFill>
              </a:defRPr>
            </a:lvl7pPr>
            <a:lvl8pPr marL="3198689" indent="0" algn="ctr">
              <a:buNone/>
              <a:defRPr>
                <a:solidFill>
                  <a:schemeClr val="tx1">
                    <a:tint val="75000"/>
                  </a:schemeClr>
                </a:solidFill>
              </a:defRPr>
            </a:lvl8pPr>
            <a:lvl9pPr marL="365564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9" y="4612074"/>
            <a:ext cx="1373913" cy="830495"/>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18804" y="4831519"/>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1199309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1929" y="665717"/>
            <a:ext cx="7017954" cy="136628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9004" y="2275840"/>
            <a:ext cx="7020878" cy="4029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377780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24"/>
            <a:ext cx="8161020" cy="1600199"/>
          </a:xfrm>
        </p:spPr>
        <p:txBody>
          <a:bodyPr anchor="b"/>
          <a:lstStyle>
            <a:lvl1pPr marL="0" indent="0">
              <a:buNone/>
              <a:defRPr sz="2100">
                <a:solidFill>
                  <a:schemeClr val="tx1">
                    <a:tint val="75000"/>
                  </a:schemeClr>
                </a:solidFill>
              </a:defRPr>
            </a:lvl1pPr>
            <a:lvl2pPr marL="481242" indent="0">
              <a:buNone/>
              <a:defRPr sz="1900">
                <a:solidFill>
                  <a:schemeClr val="tx1">
                    <a:tint val="75000"/>
                  </a:schemeClr>
                </a:solidFill>
              </a:defRPr>
            </a:lvl2pPr>
            <a:lvl3pPr marL="962484" indent="0">
              <a:buNone/>
              <a:defRPr sz="1700">
                <a:solidFill>
                  <a:schemeClr val="tx1">
                    <a:tint val="75000"/>
                  </a:schemeClr>
                </a:solidFill>
              </a:defRPr>
            </a:lvl3pPr>
            <a:lvl4pPr marL="1443720" indent="0">
              <a:buNone/>
              <a:defRPr sz="1500">
                <a:solidFill>
                  <a:schemeClr val="tx1">
                    <a:tint val="75000"/>
                  </a:schemeClr>
                </a:solidFill>
              </a:defRPr>
            </a:lvl4pPr>
            <a:lvl5pPr marL="1924972" indent="0">
              <a:buNone/>
              <a:defRPr sz="1500">
                <a:solidFill>
                  <a:schemeClr val="tx1">
                    <a:tint val="75000"/>
                  </a:schemeClr>
                </a:solidFill>
              </a:defRPr>
            </a:lvl5pPr>
            <a:lvl6pPr marL="2406216" indent="0">
              <a:buNone/>
              <a:defRPr sz="1500">
                <a:solidFill>
                  <a:schemeClr val="tx1">
                    <a:tint val="75000"/>
                  </a:schemeClr>
                </a:solidFill>
              </a:defRPr>
            </a:lvl6pPr>
            <a:lvl7pPr marL="2887451" indent="0">
              <a:buNone/>
              <a:defRPr sz="1500">
                <a:solidFill>
                  <a:schemeClr val="tx1">
                    <a:tint val="75000"/>
                  </a:schemeClr>
                </a:solidFill>
              </a:defRPr>
            </a:lvl7pPr>
            <a:lvl8pPr marL="3368703" indent="0">
              <a:buNone/>
              <a:defRPr sz="1500">
                <a:solidFill>
                  <a:schemeClr val="tx1">
                    <a:tint val="75000"/>
                  </a:schemeClr>
                </a:solidFill>
              </a:defRPr>
            </a:lvl8pPr>
            <a:lvl9pPr marL="384994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309E32-8482-406A-B11F-ED688C8A4E1C}" type="datetimeFigureOut">
              <a:rPr lang="en-US"/>
              <a:pPr>
                <a:defRPr/>
              </a:pPr>
              <a:t>6/2/2016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FC52D-7231-4226-93D9-52882F8AB91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9008" y="2196000"/>
            <a:ext cx="7020878" cy="156672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39008" y="3765471"/>
            <a:ext cx="7020878" cy="917760"/>
          </a:xfrm>
        </p:spPr>
        <p:txBody>
          <a:bodyPr anchor="t"/>
          <a:lstStyle>
            <a:lvl1pPr marL="0" indent="0" algn="l">
              <a:buNone/>
              <a:defRPr sz="20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3390063"/>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4" y="3460425"/>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2846563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39004" y="2275840"/>
            <a:ext cx="3397168"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62713" y="2267970"/>
            <a:ext cx="3397168"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418804" y="840311"/>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874764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314756" y="2104221"/>
            <a:ext cx="3144276" cy="614679"/>
          </a:xfrm>
        </p:spPr>
        <p:txBody>
          <a:bodyPr anchor="b">
            <a:noAutofit/>
          </a:bodyPr>
          <a:lstStyle>
            <a:lvl1pPr marL="0" indent="0">
              <a:buNone/>
              <a:defRPr sz="2400" b="0"/>
            </a:lvl1pPr>
            <a:lvl2pPr marL="456956" indent="0">
              <a:buNone/>
              <a:defRPr sz="2000" b="1"/>
            </a:lvl2pPr>
            <a:lvl3pPr marL="913912" indent="0">
              <a:buNone/>
              <a:defRPr sz="1800" b="1"/>
            </a:lvl3pPr>
            <a:lvl4pPr marL="1370866" indent="0">
              <a:buNone/>
              <a:defRPr sz="1600" b="1"/>
            </a:lvl4pPr>
            <a:lvl5pPr marL="1827823" indent="0">
              <a:buNone/>
              <a:defRPr sz="1600" b="1"/>
            </a:lvl5pPr>
            <a:lvl6pPr marL="2284778" indent="0">
              <a:buNone/>
              <a:defRPr sz="1600" b="1"/>
            </a:lvl6pPr>
            <a:lvl7pPr marL="2741734" indent="0">
              <a:buNone/>
              <a:defRPr sz="1600" b="1"/>
            </a:lvl7pPr>
            <a:lvl8pPr marL="3198689" indent="0">
              <a:buNone/>
              <a:defRPr sz="1600" b="1"/>
            </a:lvl8pPr>
            <a:lvl9pPr marL="36556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39006" y="2718897"/>
            <a:ext cx="3420029"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11480" y="2100781"/>
            <a:ext cx="3149213" cy="614679"/>
          </a:xfrm>
        </p:spPr>
        <p:txBody>
          <a:bodyPr anchor="b">
            <a:noAutofit/>
          </a:bodyPr>
          <a:lstStyle>
            <a:lvl1pPr marL="0" indent="0">
              <a:buNone/>
              <a:defRPr sz="2400" b="0"/>
            </a:lvl1pPr>
            <a:lvl2pPr marL="456956" indent="0">
              <a:buNone/>
              <a:defRPr sz="2000" b="1"/>
            </a:lvl2pPr>
            <a:lvl3pPr marL="913912" indent="0">
              <a:buNone/>
              <a:defRPr sz="1800" b="1"/>
            </a:lvl3pPr>
            <a:lvl4pPr marL="1370866" indent="0">
              <a:buNone/>
              <a:defRPr sz="1600" b="1"/>
            </a:lvl4pPr>
            <a:lvl5pPr marL="1827823" indent="0">
              <a:buNone/>
              <a:defRPr sz="1600" b="1"/>
            </a:lvl5pPr>
            <a:lvl6pPr marL="2284778" indent="0">
              <a:buNone/>
              <a:defRPr sz="1600" b="1"/>
            </a:lvl6pPr>
            <a:lvl7pPr marL="2741734" indent="0">
              <a:buNone/>
              <a:defRPr sz="1600" b="1"/>
            </a:lvl7pPr>
            <a:lvl8pPr marL="3198689" indent="0">
              <a:buNone/>
              <a:defRPr sz="1600" b="1"/>
            </a:lvl8pPr>
            <a:lvl9pPr marL="36556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43979" y="2715454"/>
            <a:ext cx="3416706"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8804" y="840311"/>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423606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639097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1582561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7" y="475827"/>
            <a:ext cx="2760344" cy="1041399"/>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979372" y="475837"/>
            <a:ext cx="4080510" cy="577596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39007" y="1705187"/>
            <a:ext cx="2760344" cy="4546598"/>
          </a:xfrm>
        </p:spPr>
        <p:txBody>
          <a:bodyPr/>
          <a:lstStyle>
            <a:lvl1pPr marL="0" indent="0">
              <a:buNone/>
              <a:defRPr sz="1400"/>
            </a:lvl1pPr>
            <a:lvl2pPr marL="456956" indent="0">
              <a:buNone/>
              <a:defRPr sz="1200"/>
            </a:lvl2pPr>
            <a:lvl3pPr marL="913912" indent="0">
              <a:buNone/>
              <a:defRPr sz="1000"/>
            </a:lvl3pPr>
            <a:lvl4pPr marL="1370866" indent="0">
              <a:buNone/>
              <a:defRPr sz="1000"/>
            </a:lvl4pPr>
            <a:lvl5pPr marL="1827823" indent="0">
              <a:buNone/>
              <a:defRPr sz="1000"/>
            </a:lvl5pPr>
            <a:lvl6pPr marL="2284778" indent="0">
              <a:buNone/>
              <a:defRPr sz="1000"/>
            </a:lvl6pPr>
            <a:lvl7pPr marL="2741734" indent="0">
              <a:buNone/>
              <a:defRPr sz="1000"/>
            </a:lvl7pPr>
            <a:lvl8pPr marL="3198689" indent="0">
              <a:buNone/>
              <a:defRPr sz="1000"/>
            </a:lvl8pPr>
            <a:lvl9pPr marL="36556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3520378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7" y="5120644"/>
            <a:ext cx="7020878" cy="604521"/>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039004" y="677296"/>
            <a:ext cx="7020878" cy="4111968"/>
          </a:xfrm>
        </p:spPr>
        <p:txBody>
          <a:bodyPr anchor="t">
            <a:normAutofit/>
          </a:bodyPr>
          <a:lstStyle>
            <a:lvl1pPr marL="0" indent="0" algn="ctr">
              <a:buNone/>
              <a:defRPr sz="1600"/>
            </a:lvl1pPr>
            <a:lvl2pPr marL="456956" indent="0">
              <a:buNone/>
              <a:defRPr sz="1600"/>
            </a:lvl2pPr>
            <a:lvl3pPr marL="913912" indent="0">
              <a:buNone/>
              <a:defRPr sz="1600"/>
            </a:lvl3pPr>
            <a:lvl4pPr marL="1370866" indent="0">
              <a:buNone/>
              <a:defRPr sz="1600"/>
            </a:lvl4pPr>
            <a:lvl5pPr marL="1827823" indent="0">
              <a:buNone/>
              <a:defRPr sz="1600"/>
            </a:lvl5pPr>
            <a:lvl6pPr marL="2284778" indent="0">
              <a:buNone/>
              <a:defRPr sz="1600"/>
            </a:lvl6pPr>
            <a:lvl7pPr marL="2741734" indent="0">
              <a:buNone/>
              <a:defRPr sz="1600"/>
            </a:lvl7pPr>
            <a:lvl8pPr marL="3198689" indent="0">
              <a:buNone/>
              <a:defRPr sz="1600"/>
            </a:lvl8pPr>
            <a:lvl9pPr marL="3655644"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039007" y="5725161"/>
            <a:ext cx="7020878" cy="526626"/>
          </a:xfrm>
        </p:spPr>
        <p:txBody>
          <a:bodyPr>
            <a:normAutofit/>
          </a:bodyPr>
          <a:lstStyle>
            <a:lvl1pPr marL="0" indent="0">
              <a:buNone/>
              <a:defRPr sz="1200"/>
            </a:lvl1pPr>
            <a:lvl2pPr marL="456956" indent="0">
              <a:buNone/>
              <a:defRPr sz="1200"/>
            </a:lvl2pPr>
            <a:lvl3pPr marL="913912" indent="0">
              <a:buNone/>
              <a:defRPr sz="1000"/>
            </a:lvl3pPr>
            <a:lvl4pPr marL="1370866" indent="0">
              <a:buNone/>
              <a:defRPr sz="1000"/>
            </a:lvl4pPr>
            <a:lvl5pPr marL="1827823" indent="0">
              <a:buNone/>
              <a:defRPr sz="1000"/>
            </a:lvl5pPr>
            <a:lvl6pPr marL="2284778" indent="0">
              <a:buNone/>
              <a:defRPr sz="1000"/>
            </a:lvl6pPr>
            <a:lvl7pPr marL="2741734" indent="0">
              <a:buNone/>
              <a:defRPr sz="1000"/>
            </a:lvl7pPr>
            <a:lvl8pPr marL="3198689" indent="0">
              <a:buNone/>
              <a:defRPr sz="1000"/>
            </a:lvl8pPr>
            <a:lvl9pPr marL="36556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5239183"/>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3"/>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2182235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8" y="650243"/>
            <a:ext cx="7020878" cy="3324843"/>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39008" y="4644316"/>
            <a:ext cx="7020878" cy="1659588"/>
          </a:xfrm>
        </p:spPr>
        <p:txBody>
          <a:bodyPr anchor="ctr">
            <a:normAutofit/>
          </a:bodyPr>
          <a:lstStyle>
            <a:lvl1pPr marL="0" indent="0" algn="l">
              <a:buNone/>
              <a:defRPr sz="18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3390063"/>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4" y="3460425"/>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4202753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4341" y="650240"/>
            <a:ext cx="6610217" cy="308864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579072" y="3738880"/>
            <a:ext cx="5935036" cy="406400"/>
          </a:xfrm>
        </p:spPr>
        <p:txBody>
          <a:bodyPr anchor="ctr">
            <a:noAutofit/>
          </a:bodyPr>
          <a:lstStyle>
            <a:lvl1pPr marL="0" indent="0">
              <a:buFontTx/>
              <a:buNone/>
              <a:defRPr sz="1600">
                <a:solidFill>
                  <a:schemeClr val="tx1">
                    <a:lumMod val="50000"/>
                    <a:lumOff val="50000"/>
                  </a:schemeClr>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039008" y="4644316"/>
            <a:ext cx="7020878" cy="1659588"/>
          </a:xfrm>
        </p:spPr>
        <p:txBody>
          <a:bodyPr anchor="ctr">
            <a:normAutofit/>
          </a:bodyPr>
          <a:lstStyle>
            <a:lvl1pPr marL="0" indent="0" algn="l">
              <a:buNone/>
              <a:defRPr sz="18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295" y="3390063"/>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4" y="3460425"/>
            <a:ext cx="614067" cy="389467"/>
          </a:xfrm>
        </p:spPr>
        <p:txBody>
          <a:bodyPr/>
          <a:lstStyle/>
          <a:p>
            <a:fld id="{22FE02AC-D70A-44DD-8040-8523D6C11776}" type="slidenum">
              <a:rPr lang="en-US" smtClean="0"/>
              <a:pPr/>
              <a:t>‹#›</a:t>
            </a:fld>
            <a:endParaRPr lang="en-US"/>
          </a:p>
        </p:txBody>
      </p:sp>
      <p:sp>
        <p:nvSpPr>
          <p:cNvPr id="14" name="TextBox 13"/>
          <p:cNvSpPr txBox="1"/>
          <p:nvPr/>
        </p:nvSpPr>
        <p:spPr>
          <a:xfrm>
            <a:off x="1943276" y="691205"/>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
        <p:nvSpPr>
          <p:cNvPr id="15" name="TextBox 14"/>
          <p:cNvSpPr txBox="1"/>
          <p:nvPr/>
        </p:nvSpPr>
        <p:spPr>
          <a:xfrm>
            <a:off x="8752946" y="3098993"/>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Tree>
    <p:extLst>
      <p:ext uri="{BB962C8B-B14F-4D97-AF65-F5344CB8AC3E}">
        <p14:creationId xmlns:p14="http://schemas.microsoft.com/office/powerpoint/2010/main" val="2013667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39007" y="2600970"/>
            <a:ext cx="7020878" cy="2906501"/>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039007"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5239183"/>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3"/>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323694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76E95A-C26C-4D87-A31D-6DAC5A2BC8B3}" type="datetimeFigureOut">
              <a:rPr lang="en-US"/>
              <a:pPr>
                <a:defRPr/>
              </a:pPr>
              <a:t>6/2/2016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BF92F-7160-45AA-8D74-2823C689755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244341" y="650240"/>
            <a:ext cx="6610217" cy="308864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039004" y="4632960"/>
            <a:ext cx="7020878" cy="894080"/>
          </a:xfrm>
        </p:spPr>
        <p:txBody>
          <a:bodyPr anchor="b">
            <a:noAutofit/>
          </a:bodyPr>
          <a:lstStyle>
            <a:lvl1pPr marL="0" indent="0">
              <a:buFontTx/>
              <a:buNone/>
              <a:defRPr sz="2400">
                <a:solidFill>
                  <a:schemeClr val="accent1"/>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039007"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295" y="5239183"/>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3"/>
            <a:ext cx="614067" cy="389467"/>
          </a:xfrm>
        </p:spPr>
        <p:txBody>
          <a:bodyPr/>
          <a:lstStyle/>
          <a:p>
            <a:fld id="{22FE02AC-D70A-44DD-8040-8523D6C11776}" type="slidenum">
              <a:rPr lang="en-US" smtClean="0"/>
              <a:pPr/>
              <a:t>‹#›</a:t>
            </a:fld>
            <a:endParaRPr lang="en-US"/>
          </a:p>
        </p:txBody>
      </p:sp>
      <p:sp>
        <p:nvSpPr>
          <p:cNvPr id="17" name="TextBox 16"/>
          <p:cNvSpPr txBox="1"/>
          <p:nvPr/>
        </p:nvSpPr>
        <p:spPr>
          <a:xfrm>
            <a:off x="1943276" y="691205"/>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
        <p:nvSpPr>
          <p:cNvPr id="18" name="TextBox 17"/>
          <p:cNvSpPr txBox="1"/>
          <p:nvPr/>
        </p:nvSpPr>
        <p:spPr>
          <a:xfrm>
            <a:off x="8752946" y="3098993"/>
            <a:ext cx="480060" cy="623761"/>
          </a:xfrm>
          <a:prstGeom prst="rect">
            <a:avLst/>
          </a:prstGeom>
        </p:spPr>
        <p:txBody>
          <a:bodyPr vert="horz" lIns="91391" tIns="45695" rIns="91391" bIns="45695" rtlCol="0" anchor="ctr">
            <a:noAutofit/>
          </a:bodyPr>
          <a:lstStyle/>
          <a:p>
            <a:pPr defTabSz="913912" fontAlgn="auto">
              <a:spcBef>
                <a:spcPts val="0"/>
              </a:spcBef>
              <a:spcAft>
                <a:spcPts val="0"/>
              </a:spcAft>
            </a:pPr>
            <a:r>
              <a:rPr lang="en-US" sz="8000" dirty="0">
                <a:ln w="3175" cmpd="sng">
                  <a:noFill/>
                </a:ln>
                <a:solidFill>
                  <a:srgbClr val="1CADE4"/>
                </a:solidFill>
                <a:latin typeface="Arial"/>
              </a:rPr>
              <a:t>”</a:t>
            </a:r>
          </a:p>
        </p:txBody>
      </p:sp>
    </p:spTree>
    <p:extLst>
      <p:ext uri="{BB962C8B-B14F-4D97-AF65-F5344CB8AC3E}">
        <p14:creationId xmlns:p14="http://schemas.microsoft.com/office/powerpoint/2010/main" val="1158994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039008" y="669234"/>
            <a:ext cx="7020878" cy="3072021"/>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039004" y="4632960"/>
            <a:ext cx="7020878" cy="894080"/>
          </a:xfrm>
        </p:spPr>
        <p:txBody>
          <a:bodyPr anchor="b">
            <a:noAutofit/>
          </a:bodyPr>
          <a:lstStyle>
            <a:lvl1pPr marL="0" indent="0">
              <a:buFontTx/>
              <a:buNone/>
              <a:defRPr sz="2400">
                <a:solidFill>
                  <a:schemeClr val="accent1"/>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039007"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295" y="5239183"/>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4" y="5315303"/>
            <a:ext cx="614067" cy="389467"/>
          </a:xfrm>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3247012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634658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9666" y="669242"/>
            <a:ext cx="1738486" cy="563607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39004" y="669242"/>
            <a:ext cx="5100638" cy="563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F53D1-93B8-4F97-8BCD-AEDF2590207C}"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295" y="76201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FE02AC-D70A-44DD-8040-8523D6C11776}" type="slidenum">
              <a:rPr lang="en-US" smtClean="0"/>
              <a:pPr/>
              <a:t>‹#›</a:t>
            </a:fld>
            <a:endParaRPr lang="en-US"/>
          </a:p>
        </p:txBody>
      </p:sp>
    </p:spTree>
    <p:extLst>
      <p:ext uri="{BB962C8B-B14F-4D97-AF65-F5344CB8AC3E}">
        <p14:creationId xmlns:p14="http://schemas.microsoft.com/office/powerpoint/2010/main" val="2182906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9005" y="2682247"/>
            <a:ext cx="7020878" cy="2413633"/>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039005" y="5095878"/>
            <a:ext cx="7020878" cy="1201369"/>
          </a:xfrm>
        </p:spPr>
        <p:txBody>
          <a:bodyPr anchor="t"/>
          <a:lstStyle>
            <a:lvl1pPr marL="0" indent="0" algn="l">
              <a:buNone/>
              <a:defRPr>
                <a:solidFill>
                  <a:schemeClr val="tx1">
                    <a:lumMod val="65000"/>
                    <a:lumOff val="35000"/>
                  </a:schemeClr>
                </a:solidFill>
              </a:defRPr>
            </a:lvl1pPr>
            <a:lvl2pPr marL="456956" indent="0" algn="ctr">
              <a:buNone/>
              <a:defRPr>
                <a:solidFill>
                  <a:schemeClr val="tx1">
                    <a:tint val="75000"/>
                  </a:schemeClr>
                </a:solidFill>
              </a:defRPr>
            </a:lvl2pPr>
            <a:lvl3pPr marL="913912" indent="0" algn="ctr">
              <a:buNone/>
              <a:defRPr>
                <a:solidFill>
                  <a:schemeClr val="tx1">
                    <a:tint val="75000"/>
                  </a:schemeClr>
                </a:solidFill>
              </a:defRPr>
            </a:lvl3pPr>
            <a:lvl4pPr marL="1370866" indent="0" algn="ctr">
              <a:buNone/>
              <a:defRPr>
                <a:solidFill>
                  <a:schemeClr val="tx1">
                    <a:tint val="75000"/>
                  </a:schemeClr>
                </a:solidFill>
              </a:defRPr>
            </a:lvl4pPr>
            <a:lvl5pPr marL="1827823" indent="0" algn="ctr">
              <a:buNone/>
              <a:defRPr>
                <a:solidFill>
                  <a:schemeClr val="tx1">
                    <a:tint val="75000"/>
                  </a:schemeClr>
                </a:solidFill>
              </a:defRPr>
            </a:lvl5pPr>
            <a:lvl6pPr marL="2284778" indent="0" algn="ctr">
              <a:buNone/>
              <a:defRPr>
                <a:solidFill>
                  <a:schemeClr val="tx1">
                    <a:tint val="75000"/>
                  </a:schemeClr>
                </a:solidFill>
              </a:defRPr>
            </a:lvl6pPr>
            <a:lvl7pPr marL="2741734" indent="0" algn="ctr">
              <a:buNone/>
              <a:defRPr>
                <a:solidFill>
                  <a:schemeClr val="tx1">
                    <a:tint val="75000"/>
                  </a:schemeClr>
                </a:solidFill>
              </a:defRPr>
            </a:lvl7pPr>
            <a:lvl8pPr marL="3198689" indent="0" algn="ctr">
              <a:buNone/>
              <a:defRPr>
                <a:solidFill>
                  <a:schemeClr val="tx1">
                    <a:tint val="75000"/>
                  </a:schemeClr>
                </a:solidFill>
              </a:defRPr>
            </a:lvl8pPr>
            <a:lvl9pPr marL="365564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6" y="4612071"/>
            <a:ext cx="1373913" cy="830495"/>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18802" y="4831516"/>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39368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1929" y="665717"/>
            <a:ext cx="7017954" cy="136628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9004" y="2275840"/>
            <a:ext cx="7020878" cy="4029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5621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9005" y="2196000"/>
            <a:ext cx="7020878" cy="156672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39005" y="3765471"/>
            <a:ext cx="7020878" cy="917760"/>
          </a:xfrm>
        </p:spPr>
        <p:txBody>
          <a:bodyPr anchor="t"/>
          <a:lstStyle>
            <a:lvl1pPr marL="0" indent="0" algn="l">
              <a:buNone/>
              <a:defRPr sz="20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295" y="339006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2" y="3460422"/>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8913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39004" y="2275840"/>
            <a:ext cx="3397168"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62713" y="2267970"/>
            <a:ext cx="3397168"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8802" y="840308"/>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7277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314756" y="2104221"/>
            <a:ext cx="3144276" cy="614679"/>
          </a:xfrm>
        </p:spPr>
        <p:txBody>
          <a:bodyPr anchor="b">
            <a:noAutofit/>
          </a:bodyPr>
          <a:lstStyle>
            <a:lvl1pPr marL="0" indent="0">
              <a:buNone/>
              <a:defRPr sz="2400" b="0"/>
            </a:lvl1pPr>
            <a:lvl2pPr marL="456956" indent="0">
              <a:buNone/>
              <a:defRPr sz="2000" b="1"/>
            </a:lvl2pPr>
            <a:lvl3pPr marL="913912" indent="0">
              <a:buNone/>
              <a:defRPr sz="1800" b="1"/>
            </a:lvl3pPr>
            <a:lvl4pPr marL="1370866" indent="0">
              <a:buNone/>
              <a:defRPr sz="1600" b="1"/>
            </a:lvl4pPr>
            <a:lvl5pPr marL="1827823" indent="0">
              <a:buNone/>
              <a:defRPr sz="1600" b="1"/>
            </a:lvl5pPr>
            <a:lvl6pPr marL="2284778" indent="0">
              <a:buNone/>
              <a:defRPr sz="1600" b="1"/>
            </a:lvl6pPr>
            <a:lvl7pPr marL="2741734" indent="0">
              <a:buNone/>
              <a:defRPr sz="1600" b="1"/>
            </a:lvl7pPr>
            <a:lvl8pPr marL="3198689" indent="0">
              <a:buNone/>
              <a:defRPr sz="1600" b="1"/>
            </a:lvl8pPr>
            <a:lvl9pPr marL="36556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39004" y="2718897"/>
            <a:ext cx="3420029"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11471" y="2100780"/>
            <a:ext cx="3149213" cy="614679"/>
          </a:xfrm>
        </p:spPr>
        <p:txBody>
          <a:bodyPr anchor="b">
            <a:noAutofit/>
          </a:bodyPr>
          <a:lstStyle>
            <a:lvl1pPr marL="0" indent="0">
              <a:buNone/>
              <a:defRPr sz="2400" b="0"/>
            </a:lvl1pPr>
            <a:lvl2pPr marL="456956" indent="0">
              <a:buNone/>
              <a:defRPr sz="2000" b="1"/>
            </a:lvl2pPr>
            <a:lvl3pPr marL="913912" indent="0">
              <a:buNone/>
              <a:defRPr sz="1800" b="1"/>
            </a:lvl3pPr>
            <a:lvl4pPr marL="1370866" indent="0">
              <a:buNone/>
              <a:defRPr sz="1600" b="1"/>
            </a:lvl4pPr>
            <a:lvl5pPr marL="1827823" indent="0">
              <a:buNone/>
              <a:defRPr sz="1600" b="1"/>
            </a:lvl5pPr>
            <a:lvl6pPr marL="2284778" indent="0">
              <a:buNone/>
              <a:defRPr sz="1600" b="1"/>
            </a:lvl6pPr>
            <a:lvl7pPr marL="2741734" indent="0">
              <a:buNone/>
              <a:defRPr sz="1600" b="1"/>
            </a:lvl7pPr>
            <a:lvl8pPr marL="3198689" indent="0">
              <a:buNone/>
              <a:defRPr sz="1600" b="1"/>
            </a:lvl8pPr>
            <a:lvl9pPr marL="36556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43979" y="2715454"/>
            <a:ext cx="3416706"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8802" y="840308"/>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7734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605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1242" indent="0">
              <a:buNone/>
              <a:defRPr sz="2100" b="1"/>
            </a:lvl2pPr>
            <a:lvl3pPr marL="962484" indent="0">
              <a:buNone/>
              <a:defRPr sz="1900" b="1"/>
            </a:lvl3pPr>
            <a:lvl4pPr marL="1443720" indent="0">
              <a:buNone/>
              <a:defRPr sz="1700" b="1"/>
            </a:lvl4pPr>
            <a:lvl5pPr marL="1924972" indent="0">
              <a:buNone/>
              <a:defRPr sz="1700" b="1"/>
            </a:lvl5pPr>
            <a:lvl6pPr marL="2406216" indent="0">
              <a:buNone/>
              <a:defRPr sz="1700" b="1"/>
            </a:lvl6pPr>
            <a:lvl7pPr marL="2887451" indent="0">
              <a:buNone/>
              <a:defRPr sz="1700" b="1"/>
            </a:lvl7pPr>
            <a:lvl8pPr marL="3368703" indent="0">
              <a:buNone/>
              <a:defRPr sz="1700" b="1"/>
            </a:lvl8pPr>
            <a:lvl9pPr marL="384994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5" y="1637458"/>
            <a:ext cx="4243864" cy="682413"/>
          </a:xfrm>
        </p:spPr>
        <p:txBody>
          <a:bodyPr anchor="b"/>
          <a:lstStyle>
            <a:lvl1pPr marL="0" indent="0">
              <a:buNone/>
              <a:defRPr sz="2500" b="1"/>
            </a:lvl1pPr>
            <a:lvl2pPr marL="481242" indent="0">
              <a:buNone/>
              <a:defRPr sz="2100" b="1"/>
            </a:lvl2pPr>
            <a:lvl3pPr marL="962484" indent="0">
              <a:buNone/>
              <a:defRPr sz="1900" b="1"/>
            </a:lvl3pPr>
            <a:lvl4pPr marL="1443720" indent="0">
              <a:buNone/>
              <a:defRPr sz="1700" b="1"/>
            </a:lvl4pPr>
            <a:lvl5pPr marL="1924972" indent="0">
              <a:buNone/>
              <a:defRPr sz="1700" b="1"/>
            </a:lvl5pPr>
            <a:lvl6pPr marL="2406216" indent="0">
              <a:buNone/>
              <a:defRPr sz="1700" b="1"/>
            </a:lvl6pPr>
            <a:lvl7pPr marL="2887451" indent="0">
              <a:buNone/>
              <a:defRPr sz="1700" b="1"/>
            </a:lvl7pPr>
            <a:lvl8pPr marL="3368703" indent="0">
              <a:buNone/>
              <a:defRPr sz="1700" b="1"/>
            </a:lvl8pPr>
            <a:lvl9pPr marL="384994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5"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A0D9-AA3D-4978-A206-FCD035B52FAA}" type="datetimeFigureOut">
              <a:rPr lang="en-US"/>
              <a:pPr>
                <a:defRPr/>
              </a:pPr>
              <a:t>6/2/2016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574514-E46E-410D-865A-EE168C8641B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7602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6" y="475827"/>
            <a:ext cx="2760344" cy="1041399"/>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979372" y="475834"/>
            <a:ext cx="4080510" cy="577596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39006" y="1705187"/>
            <a:ext cx="2760344" cy="4546598"/>
          </a:xfrm>
        </p:spPr>
        <p:txBody>
          <a:bodyPr/>
          <a:lstStyle>
            <a:lvl1pPr marL="0" indent="0">
              <a:buNone/>
              <a:defRPr sz="1400"/>
            </a:lvl1pPr>
            <a:lvl2pPr marL="456956" indent="0">
              <a:buNone/>
              <a:defRPr sz="1200"/>
            </a:lvl2pPr>
            <a:lvl3pPr marL="913912" indent="0">
              <a:buNone/>
              <a:defRPr sz="1000"/>
            </a:lvl3pPr>
            <a:lvl4pPr marL="1370866" indent="0">
              <a:buNone/>
              <a:defRPr sz="1000"/>
            </a:lvl4pPr>
            <a:lvl5pPr marL="1827823" indent="0">
              <a:buNone/>
              <a:defRPr sz="1000"/>
            </a:lvl5pPr>
            <a:lvl6pPr marL="2284778" indent="0">
              <a:buNone/>
              <a:defRPr sz="1000"/>
            </a:lvl6pPr>
            <a:lvl7pPr marL="2741734" indent="0">
              <a:buNone/>
              <a:defRPr sz="1000"/>
            </a:lvl7pPr>
            <a:lvl8pPr marL="3198689" indent="0">
              <a:buNone/>
              <a:defRPr sz="1000"/>
            </a:lvl8pPr>
            <a:lvl9pPr marL="36556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0437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5" y="5120644"/>
            <a:ext cx="7020878" cy="604521"/>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039004" y="677296"/>
            <a:ext cx="7020878" cy="4111968"/>
          </a:xfrm>
        </p:spPr>
        <p:txBody>
          <a:bodyPr anchor="t">
            <a:normAutofit/>
          </a:bodyPr>
          <a:lstStyle>
            <a:lvl1pPr marL="0" indent="0" algn="ctr">
              <a:buNone/>
              <a:defRPr sz="1600"/>
            </a:lvl1pPr>
            <a:lvl2pPr marL="456956" indent="0">
              <a:buNone/>
              <a:defRPr sz="1600"/>
            </a:lvl2pPr>
            <a:lvl3pPr marL="913912" indent="0">
              <a:buNone/>
              <a:defRPr sz="1600"/>
            </a:lvl3pPr>
            <a:lvl4pPr marL="1370866" indent="0">
              <a:buNone/>
              <a:defRPr sz="1600"/>
            </a:lvl4pPr>
            <a:lvl5pPr marL="1827823" indent="0">
              <a:buNone/>
              <a:defRPr sz="1600"/>
            </a:lvl5pPr>
            <a:lvl6pPr marL="2284778" indent="0">
              <a:buNone/>
              <a:defRPr sz="1600"/>
            </a:lvl6pPr>
            <a:lvl7pPr marL="2741734" indent="0">
              <a:buNone/>
              <a:defRPr sz="1600"/>
            </a:lvl7pPr>
            <a:lvl8pPr marL="3198689" indent="0">
              <a:buNone/>
              <a:defRPr sz="1600"/>
            </a:lvl8pPr>
            <a:lvl9pPr marL="3655644"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039005" y="5725161"/>
            <a:ext cx="7020878" cy="526626"/>
          </a:xfrm>
        </p:spPr>
        <p:txBody>
          <a:bodyPr>
            <a:normAutofit/>
          </a:bodyPr>
          <a:lstStyle>
            <a:lvl1pPr marL="0" indent="0">
              <a:buNone/>
              <a:defRPr sz="1200"/>
            </a:lvl1pPr>
            <a:lvl2pPr marL="456956" indent="0">
              <a:buNone/>
              <a:defRPr sz="1200"/>
            </a:lvl2pPr>
            <a:lvl3pPr marL="913912" indent="0">
              <a:buNone/>
              <a:defRPr sz="1000"/>
            </a:lvl3pPr>
            <a:lvl4pPr marL="1370866" indent="0">
              <a:buNone/>
              <a:defRPr sz="1000"/>
            </a:lvl4pPr>
            <a:lvl5pPr marL="1827823" indent="0">
              <a:buNone/>
              <a:defRPr sz="1000"/>
            </a:lvl5pPr>
            <a:lvl6pPr marL="2284778" indent="0">
              <a:buNone/>
              <a:defRPr sz="1000"/>
            </a:lvl6pPr>
            <a:lvl7pPr marL="2741734" indent="0">
              <a:buNone/>
              <a:defRPr sz="1000"/>
            </a:lvl7pPr>
            <a:lvl8pPr marL="3198689" indent="0">
              <a:buNone/>
              <a:defRPr sz="1000"/>
            </a:lvl8pPr>
            <a:lvl9pPr marL="36556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295" y="523918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2" y="5315300"/>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89710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05" y="650243"/>
            <a:ext cx="7020878" cy="3324843"/>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39005" y="4644316"/>
            <a:ext cx="7020878" cy="1659588"/>
          </a:xfrm>
        </p:spPr>
        <p:txBody>
          <a:bodyPr anchor="ctr">
            <a:normAutofit/>
          </a:bodyPr>
          <a:lstStyle>
            <a:lvl1pPr marL="0" indent="0" algn="l">
              <a:buNone/>
              <a:defRPr sz="18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295" y="339006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2" y="3460422"/>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7881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4341" y="650240"/>
            <a:ext cx="6610217" cy="308864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579072" y="3738880"/>
            <a:ext cx="5935036" cy="406400"/>
          </a:xfrm>
        </p:spPr>
        <p:txBody>
          <a:bodyPr anchor="ctr">
            <a:noAutofit/>
          </a:bodyPr>
          <a:lstStyle>
            <a:lvl1pPr marL="0" indent="0">
              <a:buFontTx/>
              <a:buNone/>
              <a:defRPr sz="1600">
                <a:solidFill>
                  <a:schemeClr val="tx1">
                    <a:lumMod val="50000"/>
                    <a:lumOff val="50000"/>
                  </a:schemeClr>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039005" y="4644316"/>
            <a:ext cx="7020878" cy="1659588"/>
          </a:xfrm>
        </p:spPr>
        <p:txBody>
          <a:bodyPr anchor="ctr">
            <a:normAutofit/>
          </a:bodyPr>
          <a:lstStyle>
            <a:lvl1pPr marL="0" indent="0" algn="l">
              <a:buNone/>
              <a:defRPr sz="1800">
                <a:solidFill>
                  <a:schemeClr val="tx1">
                    <a:lumMod val="65000"/>
                    <a:lumOff val="35000"/>
                  </a:schemeClr>
                </a:solidFill>
              </a:defRPr>
            </a:lvl1pPr>
            <a:lvl2pPr marL="456956" indent="0">
              <a:buNone/>
              <a:defRPr sz="1800">
                <a:solidFill>
                  <a:schemeClr val="tx1">
                    <a:tint val="75000"/>
                  </a:schemeClr>
                </a:solidFill>
              </a:defRPr>
            </a:lvl2pPr>
            <a:lvl3pPr marL="913912" indent="0">
              <a:buNone/>
              <a:defRPr sz="1600">
                <a:solidFill>
                  <a:schemeClr val="tx1">
                    <a:tint val="75000"/>
                  </a:schemeClr>
                </a:solidFill>
              </a:defRPr>
            </a:lvl3pPr>
            <a:lvl4pPr marL="1370866" indent="0">
              <a:buNone/>
              <a:defRPr sz="1400">
                <a:solidFill>
                  <a:schemeClr val="tx1">
                    <a:tint val="75000"/>
                  </a:schemeClr>
                </a:solidFill>
              </a:defRPr>
            </a:lvl4pPr>
            <a:lvl5pPr marL="1827823" indent="0">
              <a:buNone/>
              <a:defRPr sz="1400">
                <a:solidFill>
                  <a:schemeClr val="tx1">
                    <a:tint val="75000"/>
                  </a:schemeClr>
                </a:solidFill>
              </a:defRPr>
            </a:lvl5pPr>
            <a:lvl6pPr marL="2284778" indent="0">
              <a:buNone/>
              <a:defRPr sz="1400">
                <a:solidFill>
                  <a:schemeClr val="tx1">
                    <a:tint val="75000"/>
                  </a:schemeClr>
                </a:solidFill>
              </a:defRPr>
            </a:lvl6pPr>
            <a:lvl7pPr marL="2741734" indent="0">
              <a:buNone/>
              <a:defRPr sz="1400">
                <a:solidFill>
                  <a:schemeClr val="tx1">
                    <a:tint val="75000"/>
                  </a:schemeClr>
                </a:solidFill>
              </a:defRPr>
            </a:lvl7pPr>
            <a:lvl8pPr marL="3198689" indent="0">
              <a:buNone/>
              <a:defRPr sz="1400">
                <a:solidFill>
                  <a:schemeClr val="tx1">
                    <a:tint val="75000"/>
                  </a:schemeClr>
                </a:solidFill>
              </a:defRPr>
            </a:lvl8pPr>
            <a:lvl9pPr marL="36556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295" y="339006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8802" y="3460422"/>
            <a:ext cx="614067" cy="389467"/>
          </a:xfrm>
        </p:spPr>
        <p:txBody>
          <a:bodyPr/>
          <a:lstStyle/>
          <a:p>
            <a:fld id="{D57F1E4F-1CFF-5643-939E-217C01CDF565}" type="slidenum">
              <a:rPr lang="en-US" dirty="0"/>
              <a:pPr/>
              <a:t>‹#›</a:t>
            </a:fld>
            <a:endParaRPr lang="en-US" dirty="0"/>
          </a:p>
        </p:txBody>
      </p:sp>
      <p:sp>
        <p:nvSpPr>
          <p:cNvPr id="14" name="TextBox 13"/>
          <p:cNvSpPr txBox="1"/>
          <p:nvPr/>
        </p:nvSpPr>
        <p:spPr>
          <a:xfrm>
            <a:off x="1943276" y="691205"/>
            <a:ext cx="480060" cy="623761"/>
          </a:xfrm>
          <a:prstGeom prst="rect">
            <a:avLst/>
          </a:prstGeom>
        </p:spPr>
        <p:txBody>
          <a:bodyPr vert="horz" lIns="91391" tIns="45695" rIns="91391" bIns="45695" rtlCol="0" anchor="ctr">
            <a:noAutofit/>
          </a:bodyPr>
          <a:lstStyle/>
          <a:p>
            <a:pPr defTabSz="456956" fontAlgn="auto">
              <a:spcBef>
                <a:spcPts val="0"/>
              </a:spcBef>
              <a:spcAft>
                <a:spcPts val="0"/>
              </a:spcAft>
            </a:pPr>
            <a:r>
              <a:rPr lang="en-US" sz="8000" dirty="0">
                <a:ln w="3175" cmpd="sng">
                  <a:noFill/>
                </a:ln>
                <a:solidFill>
                  <a:srgbClr val="1CADE4"/>
                </a:solidFill>
                <a:latin typeface="Arial"/>
              </a:rPr>
              <a:t>“</a:t>
            </a:r>
          </a:p>
        </p:txBody>
      </p:sp>
      <p:sp>
        <p:nvSpPr>
          <p:cNvPr id="15" name="TextBox 14"/>
          <p:cNvSpPr txBox="1"/>
          <p:nvPr/>
        </p:nvSpPr>
        <p:spPr>
          <a:xfrm>
            <a:off x="8752946" y="3098993"/>
            <a:ext cx="480060" cy="623761"/>
          </a:xfrm>
          <a:prstGeom prst="rect">
            <a:avLst/>
          </a:prstGeom>
        </p:spPr>
        <p:txBody>
          <a:bodyPr vert="horz" lIns="91391" tIns="45695" rIns="91391" bIns="45695" rtlCol="0" anchor="ctr">
            <a:noAutofit/>
          </a:bodyPr>
          <a:lstStyle/>
          <a:p>
            <a:pPr defTabSz="456956" fontAlgn="auto">
              <a:spcBef>
                <a:spcPts val="0"/>
              </a:spcBef>
              <a:spcAft>
                <a:spcPts val="0"/>
              </a:spcAft>
            </a:pPr>
            <a:r>
              <a:rPr lang="en-US" sz="8000" dirty="0">
                <a:ln w="3175" cmpd="sng">
                  <a:noFill/>
                </a:ln>
                <a:solidFill>
                  <a:srgbClr val="1CADE4"/>
                </a:solidFill>
                <a:latin typeface="Arial"/>
              </a:rPr>
              <a:t>”</a:t>
            </a:r>
          </a:p>
        </p:txBody>
      </p:sp>
    </p:spTree>
    <p:extLst>
      <p:ext uri="{BB962C8B-B14F-4D97-AF65-F5344CB8AC3E}">
        <p14:creationId xmlns:p14="http://schemas.microsoft.com/office/powerpoint/2010/main" val="3413966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039005" y="2600967"/>
            <a:ext cx="7020878" cy="2906501"/>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039005"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295" y="523918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2" y="5315300"/>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1233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244341" y="650240"/>
            <a:ext cx="6610217" cy="308864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039004" y="4632960"/>
            <a:ext cx="7020878" cy="894080"/>
          </a:xfrm>
        </p:spPr>
        <p:txBody>
          <a:bodyPr anchor="b">
            <a:noAutofit/>
          </a:bodyPr>
          <a:lstStyle>
            <a:lvl1pPr marL="0" indent="0">
              <a:buFontTx/>
              <a:buNone/>
              <a:defRPr sz="2400">
                <a:solidFill>
                  <a:schemeClr val="accent1"/>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039005"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3295" y="523918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2" y="5315300"/>
            <a:ext cx="614067" cy="389467"/>
          </a:xfrm>
        </p:spPr>
        <p:txBody>
          <a:bodyPr/>
          <a:lstStyle/>
          <a:p>
            <a:fld id="{D57F1E4F-1CFF-5643-939E-217C01CDF565}" type="slidenum">
              <a:rPr lang="en-US" dirty="0"/>
              <a:pPr/>
              <a:t>‹#›</a:t>
            </a:fld>
            <a:endParaRPr lang="en-US" dirty="0"/>
          </a:p>
        </p:txBody>
      </p:sp>
      <p:sp>
        <p:nvSpPr>
          <p:cNvPr id="17" name="TextBox 16"/>
          <p:cNvSpPr txBox="1"/>
          <p:nvPr/>
        </p:nvSpPr>
        <p:spPr>
          <a:xfrm>
            <a:off x="1943276" y="691205"/>
            <a:ext cx="480060" cy="623761"/>
          </a:xfrm>
          <a:prstGeom prst="rect">
            <a:avLst/>
          </a:prstGeom>
        </p:spPr>
        <p:txBody>
          <a:bodyPr vert="horz" lIns="91391" tIns="45695" rIns="91391" bIns="45695" rtlCol="0" anchor="ctr">
            <a:noAutofit/>
          </a:bodyPr>
          <a:lstStyle/>
          <a:p>
            <a:pPr defTabSz="456956" fontAlgn="auto">
              <a:spcBef>
                <a:spcPts val="0"/>
              </a:spcBef>
              <a:spcAft>
                <a:spcPts val="0"/>
              </a:spcAft>
            </a:pPr>
            <a:r>
              <a:rPr lang="en-US" sz="8000" dirty="0">
                <a:ln w="3175" cmpd="sng">
                  <a:noFill/>
                </a:ln>
                <a:solidFill>
                  <a:srgbClr val="1CADE4"/>
                </a:solidFill>
                <a:latin typeface="Arial"/>
              </a:rPr>
              <a:t>“</a:t>
            </a:r>
          </a:p>
        </p:txBody>
      </p:sp>
      <p:sp>
        <p:nvSpPr>
          <p:cNvPr id="18" name="TextBox 17"/>
          <p:cNvSpPr txBox="1"/>
          <p:nvPr/>
        </p:nvSpPr>
        <p:spPr>
          <a:xfrm>
            <a:off x="8752946" y="3098993"/>
            <a:ext cx="480060" cy="623761"/>
          </a:xfrm>
          <a:prstGeom prst="rect">
            <a:avLst/>
          </a:prstGeom>
        </p:spPr>
        <p:txBody>
          <a:bodyPr vert="horz" lIns="91391" tIns="45695" rIns="91391" bIns="45695" rtlCol="0" anchor="ctr">
            <a:noAutofit/>
          </a:bodyPr>
          <a:lstStyle/>
          <a:p>
            <a:pPr defTabSz="456956" fontAlgn="auto">
              <a:spcBef>
                <a:spcPts val="0"/>
              </a:spcBef>
              <a:spcAft>
                <a:spcPts val="0"/>
              </a:spcAft>
            </a:pPr>
            <a:r>
              <a:rPr lang="en-US" sz="8000" dirty="0">
                <a:ln w="3175" cmpd="sng">
                  <a:noFill/>
                </a:ln>
                <a:solidFill>
                  <a:srgbClr val="1CADE4"/>
                </a:solidFill>
                <a:latin typeface="Arial"/>
              </a:rPr>
              <a:t>”</a:t>
            </a:r>
          </a:p>
        </p:txBody>
      </p:sp>
    </p:spTree>
    <p:extLst>
      <p:ext uri="{BB962C8B-B14F-4D97-AF65-F5344CB8AC3E}">
        <p14:creationId xmlns:p14="http://schemas.microsoft.com/office/powerpoint/2010/main" val="143881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039005" y="669234"/>
            <a:ext cx="7020878" cy="3072021"/>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039004" y="4632960"/>
            <a:ext cx="7020878" cy="894080"/>
          </a:xfrm>
        </p:spPr>
        <p:txBody>
          <a:bodyPr anchor="b">
            <a:noAutofit/>
          </a:bodyPr>
          <a:lstStyle>
            <a:lvl1pPr marL="0" indent="0">
              <a:buFontTx/>
              <a:buNone/>
              <a:defRPr sz="2400">
                <a:solidFill>
                  <a:schemeClr val="accent1"/>
                </a:solidFill>
              </a:defRPr>
            </a:lvl1pPr>
            <a:lvl2pPr marL="456956" indent="0">
              <a:buFontTx/>
              <a:buNone/>
              <a:defRPr/>
            </a:lvl2pPr>
            <a:lvl3pPr marL="913912" indent="0">
              <a:buFontTx/>
              <a:buNone/>
              <a:defRPr/>
            </a:lvl3pPr>
            <a:lvl4pPr marL="1370866" indent="0">
              <a:buFontTx/>
              <a:buNone/>
              <a:defRPr/>
            </a:lvl4pPr>
            <a:lvl5pPr marL="1827823"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039005" y="5527040"/>
            <a:ext cx="7020878" cy="778263"/>
          </a:xfrm>
        </p:spPr>
        <p:txBody>
          <a:bodyPr vert="horz" lIns="91391" tIns="45695" rIns="91391" bIns="45695"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3295" y="5239180"/>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8802" y="5315300"/>
            <a:ext cx="614067" cy="38946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3956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4833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9666" y="669239"/>
            <a:ext cx="1738486" cy="563607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39004" y="669239"/>
            <a:ext cx="5100638" cy="563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3295" y="762007"/>
            <a:ext cx="1250965"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608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8C5645-1168-437D-B5F5-88EEC3DE8F02}" type="datetimeFigureOut">
              <a:rPr lang="en-US"/>
              <a:pPr>
                <a:defRPr/>
              </a:pPr>
              <a:t>6/2/2016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A3BF92-5F4F-4D12-8947-B4CED8A66E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C6573-D66C-46EC-8150-7D48642C2CCD}" type="datetimeFigureOut">
              <a:rPr lang="en-US"/>
              <a:pPr>
                <a:defRPr/>
              </a:pPr>
              <a:t>6/2/2016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8A8A5D-7FA9-460F-9531-23A5905932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11"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67"/>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11" y="1530787"/>
            <a:ext cx="3158729" cy="5003801"/>
          </a:xfrm>
        </p:spPr>
        <p:txBody>
          <a:bodyPr/>
          <a:lstStyle>
            <a:lvl1pPr marL="0" indent="0">
              <a:buNone/>
              <a:defRPr sz="1500"/>
            </a:lvl1pPr>
            <a:lvl2pPr marL="481242" indent="0">
              <a:buNone/>
              <a:defRPr sz="1300"/>
            </a:lvl2pPr>
            <a:lvl3pPr marL="962484" indent="0">
              <a:buNone/>
              <a:defRPr sz="1100"/>
            </a:lvl3pPr>
            <a:lvl4pPr marL="1443720" indent="0">
              <a:buNone/>
              <a:defRPr sz="1000"/>
            </a:lvl4pPr>
            <a:lvl5pPr marL="1924972" indent="0">
              <a:buNone/>
              <a:defRPr sz="1000"/>
            </a:lvl5pPr>
            <a:lvl6pPr marL="2406216" indent="0">
              <a:buNone/>
              <a:defRPr sz="1000"/>
            </a:lvl6pPr>
            <a:lvl7pPr marL="2887451" indent="0">
              <a:buNone/>
              <a:defRPr sz="1000"/>
            </a:lvl7pPr>
            <a:lvl8pPr marL="3368703" indent="0">
              <a:buNone/>
              <a:defRPr sz="1000"/>
            </a:lvl8pPr>
            <a:lvl9pPr marL="384994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1F378-345D-4188-ABFD-A444D6FADA95}" type="datetimeFigureOut">
              <a:rPr lang="en-US"/>
              <a:pPr>
                <a:defRPr/>
              </a:pPr>
              <a:t>6/2/2016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20965-F7DF-4FED-BD47-12A3708D9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1242" indent="0">
              <a:buNone/>
              <a:defRPr sz="3000"/>
            </a:lvl2pPr>
            <a:lvl3pPr marL="962484" indent="0">
              <a:buNone/>
              <a:defRPr sz="2500"/>
            </a:lvl3pPr>
            <a:lvl4pPr marL="1443720" indent="0">
              <a:buNone/>
              <a:defRPr sz="2100"/>
            </a:lvl4pPr>
            <a:lvl5pPr marL="1924972" indent="0">
              <a:buNone/>
              <a:defRPr sz="2100"/>
            </a:lvl5pPr>
            <a:lvl6pPr marL="2406216" indent="0">
              <a:buNone/>
              <a:defRPr sz="2100"/>
            </a:lvl6pPr>
            <a:lvl7pPr marL="2887451" indent="0">
              <a:buNone/>
              <a:defRPr sz="2100"/>
            </a:lvl7pPr>
            <a:lvl8pPr marL="3368703" indent="0">
              <a:buNone/>
              <a:defRPr sz="2100"/>
            </a:lvl8pPr>
            <a:lvl9pPr marL="3849947"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1242" indent="0">
              <a:buNone/>
              <a:defRPr sz="1300"/>
            </a:lvl2pPr>
            <a:lvl3pPr marL="962484" indent="0">
              <a:buNone/>
              <a:defRPr sz="1100"/>
            </a:lvl3pPr>
            <a:lvl4pPr marL="1443720" indent="0">
              <a:buNone/>
              <a:defRPr sz="1000"/>
            </a:lvl4pPr>
            <a:lvl5pPr marL="1924972" indent="0">
              <a:buNone/>
              <a:defRPr sz="1000"/>
            </a:lvl5pPr>
            <a:lvl6pPr marL="2406216" indent="0">
              <a:buNone/>
              <a:defRPr sz="1000"/>
            </a:lvl6pPr>
            <a:lvl7pPr marL="2887451" indent="0">
              <a:buNone/>
              <a:defRPr sz="1000"/>
            </a:lvl7pPr>
            <a:lvl8pPr marL="3368703" indent="0">
              <a:buNone/>
              <a:defRPr sz="1000"/>
            </a:lvl8pPr>
            <a:lvl9pPr marL="384994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FDCA6-002C-4594-825C-34052DC477E6}" type="datetimeFigureOut">
              <a:rPr lang="en-US"/>
              <a:pPr>
                <a:defRPr/>
              </a:pPr>
              <a:t>6/2/2016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8CF74E-72B5-4BF9-A1A2-5C7AF9A57A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79435" y="293689"/>
            <a:ext cx="8642351" cy="1219200"/>
          </a:xfrm>
          <a:prstGeom prst="rect">
            <a:avLst/>
          </a:prstGeom>
          <a:noFill/>
          <a:ln w="9525">
            <a:noFill/>
            <a:miter lim="800000"/>
            <a:headEnd/>
            <a:tailEnd/>
          </a:ln>
        </p:spPr>
        <p:txBody>
          <a:bodyPr vert="horz" wrap="square" lIns="96243" tIns="48124" rIns="96243" bIns="48124"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79435" y="1706609"/>
            <a:ext cx="8642351" cy="4827587"/>
          </a:xfrm>
          <a:prstGeom prst="rect">
            <a:avLst/>
          </a:prstGeom>
          <a:noFill/>
          <a:ln w="9525">
            <a:noFill/>
            <a:miter lim="800000"/>
            <a:headEnd/>
            <a:tailEnd/>
          </a:ln>
        </p:spPr>
        <p:txBody>
          <a:bodyPr vert="horz" wrap="square" lIns="96243" tIns="48124" rIns="96243" bIns="481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9424" y="6780213"/>
            <a:ext cx="2241551" cy="388937"/>
          </a:xfrm>
          <a:prstGeom prst="rect">
            <a:avLst/>
          </a:prstGeom>
        </p:spPr>
        <p:txBody>
          <a:bodyPr vert="horz" lIns="96243" tIns="48124" rIns="96243" bIns="48124" rtlCol="0" anchor="ctr"/>
          <a:lstStyle>
            <a:lvl1pPr algn="l" defTabSz="962484" fontAlgn="auto">
              <a:spcBef>
                <a:spcPts val="0"/>
              </a:spcBef>
              <a:spcAft>
                <a:spcPts val="0"/>
              </a:spcAft>
              <a:defRPr sz="1300" smtClean="0">
                <a:solidFill>
                  <a:schemeClr val="tx1">
                    <a:tint val="75000"/>
                  </a:schemeClr>
                </a:solidFill>
                <a:latin typeface="+mn-lt"/>
                <a:cs typeface="+mn-cs"/>
              </a:defRPr>
            </a:lvl1pPr>
          </a:lstStyle>
          <a:p>
            <a:pPr>
              <a:defRPr/>
            </a:pPr>
            <a:fld id="{933B5AEA-9D42-414B-8F5D-1D8EEDD5E58F}" type="datetimeFigureOut">
              <a:rPr lang="en-US"/>
              <a:pPr>
                <a:defRPr/>
              </a:pPr>
              <a:t>6/2/2016</a:t>
            </a:fld>
            <a:endParaRPr lang="en-US"/>
          </a:p>
        </p:txBody>
      </p:sp>
      <p:sp>
        <p:nvSpPr>
          <p:cNvPr id="5" name="Footer Placeholder 4"/>
          <p:cNvSpPr>
            <a:spLocks noGrp="1"/>
          </p:cNvSpPr>
          <p:nvPr>
            <p:ph type="ftr" sz="quarter" idx="3"/>
          </p:nvPr>
        </p:nvSpPr>
        <p:spPr>
          <a:xfrm>
            <a:off x="3279785" y="6780213"/>
            <a:ext cx="3041651" cy="388937"/>
          </a:xfrm>
          <a:prstGeom prst="rect">
            <a:avLst/>
          </a:prstGeom>
        </p:spPr>
        <p:txBody>
          <a:bodyPr vert="horz" lIns="96243" tIns="48124" rIns="96243" bIns="48124" rtlCol="0" anchor="ctr"/>
          <a:lstStyle>
            <a:lvl1pPr algn="ctr" defTabSz="962484"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80235" y="6780213"/>
            <a:ext cx="2241551" cy="388937"/>
          </a:xfrm>
          <a:prstGeom prst="rect">
            <a:avLst/>
          </a:prstGeom>
        </p:spPr>
        <p:txBody>
          <a:bodyPr vert="horz" lIns="96243" tIns="48124" rIns="96243" bIns="48124" rtlCol="0" anchor="ctr"/>
          <a:lstStyle>
            <a:lvl1pPr algn="r" defTabSz="962484" fontAlgn="auto">
              <a:spcBef>
                <a:spcPts val="0"/>
              </a:spcBef>
              <a:spcAft>
                <a:spcPts val="0"/>
              </a:spcAft>
              <a:defRPr sz="1300" smtClean="0">
                <a:solidFill>
                  <a:schemeClr val="tx1">
                    <a:tint val="75000"/>
                  </a:schemeClr>
                </a:solidFill>
                <a:latin typeface="+mn-lt"/>
                <a:cs typeface="+mn-cs"/>
              </a:defRPr>
            </a:lvl1pPr>
          </a:lstStyle>
          <a:p>
            <a:pPr>
              <a:defRPr/>
            </a:pPr>
            <a:fld id="{518194FB-6EE1-4E47-9E6D-533A022690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1509" rtl="0" fontAlgn="base">
        <a:spcBef>
          <a:spcPct val="0"/>
        </a:spcBef>
        <a:spcAft>
          <a:spcPct val="0"/>
        </a:spcAft>
        <a:defRPr sz="4700" kern="1200">
          <a:solidFill>
            <a:schemeClr val="tx1"/>
          </a:solidFill>
          <a:latin typeface="+mj-lt"/>
          <a:ea typeface="+mj-ea"/>
          <a:cs typeface="+mj-cs"/>
        </a:defRPr>
      </a:lvl1pPr>
      <a:lvl2pPr algn="ctr" defTabSz="961509" rtl="0" fontAlgn="base">
        <a:spcBef>
          <a:spcPct val="0"/>
        </a:spcBef>
        <a:spcAft>
          <a:spcPct val="0"/>
        </a:spcAft>
        <a:defRPr sz="4700">
          <a:solidFill>
            <a:schemeClr val="tx1"/>
          </a:solidFill>
          <a:latin typeface="Calibri" pitchFamily="34" charset="0"/>
        </a:defRPr>
      </a:lvl2pPr>
      <a:lvl3pPr algn="ctr" defTabSz="961509" rtl="0" fontAlgn="base">
        <a:spcBef>
          <a:spcPct val="0"/>
        </a:spcBef>
        <a:spcAft>
          <a:spcPct val="0"/>
        </a:spcAft>
        <a:defRPr sz="4700">
          <a:solidFill>
            <a:schemeClr val="tx1"/>
          </a:solidFill>
          <a:latin typeface="Calibri" pitchFamily="34" charset="0"/>
        </a:defRPr>
      </a:lvl3pPr>
      <a:lvl4pPr algn="ctr" defTabSz="961509" rtl="0" fontAlgn="base">
        <a:spcBef>
          <a:spcPct val="0"/>
        </a:spcBef>
        <a:spcAft>
          <a:spcPct val="0"/>
        </a:spcAft>
        <a:defRPr sz="4700">
          <a:solidFill>
            <a:schemeClr val="tx1"/>
          </a:solidFill>
          <a:latin typeface="Calibri" pitchFamily="34" charset="0"/>
        </a:defRPr>
      </a:lvl4pPr>
      <a:lvl5pPr algn="ctr" defTabSz="961509" rtl="0" fontAlgn="base">
        <a:spcBef>
          <a:spcPct val="0"/>
        </a:spcBef>
        <a:spcAft>
          <a:spcPct val="0"/>
        </a:spcAft>
        <a:defRPr sz="4700">
          <a:solidFill>
            <a:schemeClr val="tx1"/>
          </a:solidFill>
          <a:latin typeface="Calibri" pitchFamily="34" charset="0"/>
        </a:defRPr>
      </a:lvl5pPr>
      <a:lvl6pPr marL="455454" algn="ctr" defTabSz="961509" rtl="0" fontAlgn="base">
        <a:spcBef>
          <a:spcPct val="0"/>
        </a:spcBef>
        <a:spcAft>
          <a:spcPct val="0"/>
        </a:spcAft>
        <a:defRPr sz="4700">
          <a:solidFill>
            <a:schemeClr val="tx1"/>
          </a:solidFill>
          <a:latin typeface="Calibri" pitchFamily="34" charset="0"/>
        </a:defRPr>
      </a:lvl6pPr>
      <a:lvl7pPr marL="910900" algn="ctr" defTabSz="961509" rtl="0" fontAlgn="base">
        <a:spcBef>
          <a:spcPct val="0"/>
        </a:spcBef>
        <a:spcAft>
          <a:spcPct val="0"/>
        </a:spcAft>
        <a:defRPr sz="4700">
          <a:solidFill>
            <a:schemeClr val="tx1"/>
          </a:solidFill>
          <a:latin typeface="Calibri" pitchFamily="34" charset="0"/>
        </a:defRPr>
      </a:lvl7pPr>
      <a:lvl8pPr marL="1366352" algn="ctr" defTabSz="961509" rtl="0" fontAlgn="base">
        <a:spcBef>
          <a:spcPct val="0"/>
        </a:spcBef>
        <a:spcAft>
          <a:spcPct val="0"/>
        </a:spcAft>
        <a:defRPr sz="4700">
          <a:solidFill>
            <a:schemeClr val="tx1"/>
          </a:solidFill>
          <a:latin typeface="Calibri" pitchFamily="34" charset="0"/>
        </a:defRPr>
      </a:lvl8pPr>
      <a:lvl9pPr marL="1821805" algn="ctr" defTabSz="961509" rtl="0" fontAlgn="base">
        <a:spcBef>
          <a:spcPct val="0"/>
        </a:spcBef>
        <a:spcAft>
          <a:spcPct val="0"/>
        </a:spcAft>
        <a:defRPr sz="4700">
          <a:solidFill>
            <a:schemeClr val="tx1"/>
          </a:solidFill>
          <a:latin typeface="Calibri" pitchFamily="34" charset="0"/>
        </a:defRPr>
      </a:lvl9pPr>
    </p:titleStyle>
    <p:bodyStyle>
      <a:lvl1pPr marL="360565" indent="-360565" algn="l" defTabSz="961509" rtl="0" fontAlgn="base">
        <a:spcBef>
          <a:spcPct val="20000"/>
        </a:spcBef>
        <a:spcAft>
          <a:spcPct val="0"/>
        </a:spcAft>
        <a:buFont typeface="Arial" charset="0"/>
        <a:buChar char="•"/>
        <a:defRPr sz="3400" kern="1200">
          <a:solidFill>
            <a:schemeClr val="tx1"/>
          </a:solidFill>
          <a:latin typeface="+mn-lt"/>
          <a:ea typeface="+mn-ea"/>
          <a:cs typeface="+mn-cs"/>
        </a:defRPr>
      </a:lvl1pPr>
      <a:lvl2pPr marL="781226" indent="-300473" algn="l" defTabSz="961509" rtl="0" fontAlgn="base">
        <a:spcBef>
          <a:spcPct val="20000"/>
        </a:spcBef>
        <a:spcAft>
          <a:spcPct val="0"/>
        </a:spcAft>
        <a:buFont typeface="Arial" charset="0"/>
        <a:buChar char="–"/>
        <a:defRPr sz="3000" kern="1200">
          <a:solidFill>
            <a:schemeClr val="tx1"/>
          </a:solidFill>
          <a:latin typeface="+mn-lt"/>
          <a:ea typeface="+mn-ea"/>
          <a:cs typeface="+mn-cs"/>
        </a:defRPr>
      </a:lvl2pPr>
      <a:lvl3pPr marL="1201884" indent="-240379" algn="l" defTabSz="961509" rtl="0" fontAlgn="base">
        <a:spcBef>
          <a:spcPct val="20000"/>
        </a:spcBef>
        <a:spcAft>
          <a:spcPct val="0"/>
        </a:spcAft>
        <a:buFont typeface="Arial" charset="0"/>
        <a:buChar char="•"/>
        <a:defRPr sz="2500" kern="1200">
          <a:solidFill>
            <a:schemeClr val="tx1"/>
          </a:solidFill>
          <a:latin typeface="+mn-lt"/>
          <a:ea typeface="+mn-ea"/>
          <a:cs typeface="+mn-cs"/>
        </a:defRPr>
      </a:lvl3pPr>
      <a:lvl4pPr marL="1684225" indent="-240379" algn="l" defTabSz="961509" rtl="0" fontAlgn="base">
        <a:spcBef>
          <a:spcPct val="20000"/>
        </a:spcBef>
        <a:spcAft>
          <a:spcPct val="0"/>
        </a:spcAft>
        <a:buFont typeface="Arial" charset="0"/>
        <a:buChar char="–"/>
        <a:defRPr sz="2100" kern="1200">
          <a:solidFill>
            <a:schemeClr val="tx1"/>
          </a:solidFill>
          <a:latin typeface="+mn-lt"/>
          <a:ea typeface="+mn-ea"/>
          <a:cs typeface="+mn-cs"/>
        </a:defRPr>
      </a:lvl4pPr>
      <a:lvl5pPr marL="2164974" indent="-240379" algn="l" defTabSz="961509" rtl="0" fontAlgn="base">
        <a:spcBef>
          <a:spcPct val="20000"/>
        </a:spcBef>
        <a:spcAft>
          <a:spcPct val="0"/>
        </a:spcAft>
        <a:buFont typeface="Arial" charset="0"/>
        <a:buChar char="»"/>
        <a:defRPr sz="2100" kern="1200">
          <a:solidFill>
            <a:schemeClr val="tx1"/>
          </a:solidFill>
          <a:latin typeface="+mn-lt"/>
          <a:ea typeface="+mn-ea"/>
          <a:cs typeface="+mn-cs"/>
        </a:defRPr>
      </a:lvl5pPr>
      <a:lvl6pPr marL="2646839"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8084"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09324"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0568" indent="-240625" algn="l" defTabSz="96248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2484" rtl="0" eaLnBrk="1" latinLnBrk="0" hangingPunct="1">
        <a:defRPr sz="1900" kern="1200">
          <a:solidFill>
            <a:schemeClr val="tx1"/>
          </a:solidFill>
          <a:latin typeface="+mn-lt"/>
          <a:ea typeface="+mn-ea"/>
          <a:cs typeface="+mn-cs"/>
        </a:defRPr>
      </a:lvl1pPr>
      <a:lvl2pPr marL="481242" algn="l" defTabSz="962484" rtl="0" eaLnBrk="1" latinLnBrk="0" hangingPunct="1">
        <a:defRPr sz="1900" kern="1200">
          <a:solidFill>
            <a:schemeClr val="tx1"/>
          </a:solidFill>
          <a:latin typeface="+mn-lt"/>
          <a:ea typeface="+mn-ea"/>
          <a:cs typeface="+mn-cs"/>
        </a:defRPr>
      </a:lvl2pPr>
      <a:lvl3pPr marL="962484" algn="l" defTabSz="962484" rtl="0" eaLnBrk="1" latinLnBrk="0" hangingPunct="1">
        <a:defRPr sz="1900" kern="1200">
          <a:solidFill>
            <a:schemeClr val="tx1"/>
          </a:solidFill>
          <a:latin typeface="+mn-lt"/>
          <a:ea typeface="+mn-ea"/>
          <a:cs typeface="+mn-cs"/>
        </a:defRPr>
      </a:lvl3pPr>
      <a:lvl4pPr marL="1443720" algn="l" defTabSz="962484" rtl="0" eaLnBrk="1" latinLnBrk="0" hangingPunct="1">
        <a:defRPr sz="1900" kern="1200">
          <a:solidFill>
            <a:schemeClr val="tx1"/>
          </a:solidFill>
          <a:latin typeface="+mn-lt"/>
          <a:ea typeface="+mn-ea"/>
          <a:cs typeface="+mn-cs"/>
        </a:defRPr>
      </a:lvl4pPr>
      <a:lvl5pPr marL="1924972" algn="l" defTabSz="962484" rtl="0" eaLnBrk="1" latinLnBrk="0" hangingPunct="1">
        <a:defRPr sz="1900" kern="1200">
          <a:solidFill>
            <a:schemeClr val="tx1"/>
          </a:solidFill>
          <a:latin typeface="+mn-lt"/>
          <a:ea typeface="+mn-ea"/>
          <a:cs typeface="+mn-cs"/>
        </a:defRPr>
      </a:lvl5pPr>
      <a:lvl6pPr marL="2406216" algn="l" defTabSz="962484" rtl="0" eaLnBrk="1" latinLnBrk="0" hangingPunct="1">
        <a:defRPr sz="1900" kern="1200">
          <a:solidFill>
            <a:schemeClr val="tx1"/>
          </a:solidFill>
          <a:latin typeface="+mn-lt"/>
          <a:ea typeface="+mn-ea"/>
          <a:cs typeface="+mn-cs"/>
        </a:defRPr>
      </a:lvl6pPr>
      <a:lvl7pPr marL="2887451" algn="l" defTabSz="962484" rtl="0" eaLnBrk="1" latinLnBrk="0" hangingPunct="1">
        <a:defRPr sz="1900" kern="1200">
          <a:solidFill>
            <a:schemeClr val="tx1"/>
          </a:solidFill>
          <a:latin typeface="+mn-lt"/>
          <a:ea typeface="+mn-ea"/>
          <a:cs typeface="+mn-cs"/>
        </a:defRPr>
      </a:lvl7pPr>
      <a:lvl8pPr marL="3368703" algn="l" defTabSz="962484" rtl="0" eaLnBrk="1" latinLnBrk="0" hangingPunct="1">
        <a:defRPr sz="1900" kern="1200">
          <a:solidFill>
            <a:schemeClr val="tx1"/>
          </a:solidFill>
          <a:latin typeface="+mn-lt"/>
          <a:ea typeface="+mn-ea"/>
          <a:cs typeface="+mn-cs"/>
        </a:defRPr>
      </a:lvl8pPr>
      <a:lvl9pPr marL="3849947" algn="l" defTabSz="96248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8" y="243840"/>
            <a:ext cx="2245569" cy="7081203"/>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1438" y="-826"/>
            <a:ext cx="1855881" cy="7310975"/>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44018" cy="731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041928" y="665717"/>
            <a:ext cx="7017954" cy="1366283"/>
          </a:xfrm>
          <a:prstGeom prst="rect">
            <a:avLst/>
          </a:prstGeom>
        </p:spPr>
        <p:txBody>
          <a:bodyPr vert="horz" lIns="91391" tIns="45695" rIns="91391" bIns="45695"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39004" y="2275840"/>
            <a:ext cx="7020878" cy="4145280"/>
          </a:xfrm>
          <a:prstGeom prst="rect">
            <a:avLst/>
          </a:prstGeom>
        </p:spPr>
        <p:txBody>
          <a:bodyPr vert="horz" lIns="91391" tIns="45695" rIns="91391" bIns="456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59771" y="6539136"/>
            <a:ext cx="902698" cy="395089"/>
          </a:xfrm>
          <a:prstGeom prst="rect">
            <a:avLst/>
          </a:prstGeom>
        </p:spPr>
        <p:txBody>
          <a:bodyPr vert="horz" lIns="91391" tIns="45695" rIns="91391" bIns="45695" rtlCol="0" anchor="ctr"/>
          <a:lstStyle>
            <a:lvl1pPr algn="r">
              <a:defRPr sz="1000">
                <a:solidFill>
                  <a:schemeClr val="tx1">
                    <a:tint val="75000"/>
                  </a:schemeClr>
                </a:solidFill>
              </a:defRPr>
            </a:lvl1pPr>
          </a:lstStyle>
          <a:p>
            <a:pPr defTabSz="913912" fontAlgn="auto">
              <a:spcBef>
                <a:spcPts val="0"/>
              </a:spcBef>
              <a:spcAft>
                <a:spcPts val="0"/>
              </a:spcAft>
            </a:pPr>
            <a:fld id="{60DA91C0-5D14-497A-87D7-AF91CF74B882}" type="datetimeFigureOut">
              <a:rPr lang="en-US" smtClean="0">
                <a:solidFill>
                  <a:prstClr val="black">
                    <a:tint val="75000"/>
                  </a:prstClr>
                </a:solidFill>
                <a:latin typeface="Century Gothic" panose="020B0502020202020204"/>
              </a:rPr>
              <a:pPr defTabSz="913912" fontAlgn="auto">
                <a:spcBef>
                  <a:spcPts val="0"/>
                </a:spcBef>
                <a:spcAft>
                  <a:spcPts val="0"/>
                </a:spcAft>
              </a:pPr>
              <a:t>6/2/2016</a:t>
            </a:fld>
            <a:endParaRPr lang="en-US">
              <a:solidFill>
                <a:prstClr val="black">
                  <a:tint val="75000"/>
                </a:prstClr>
              </a:solidFill>
              <a:latin typeface="Century Gothic" panose="020B0502020202020204"/>
            </a:endParaRPr>
          </a:p>
        </p:txBody>
      </p:sp>
      <p:sp>
        <p:nvSpPr>
          <p:cNvPr id="5" name="Footer Placeholder 4"/>
          <p:cNvSpPr>
            <a:spLocks noGrp="1"/>
          </p:cNvSpPr>
          <p:nvPr>
            <p:ph type="ftr" sz="quarter" idx="3"/>
          </p:nvPr>
        </p:nvSpPr>
        <p:spPr>
          <a:xfrm>
            <a:off x="2039017" y="6544874"/>
            <a:ext cx="6000749" cy="389467"/>
          </a:xfrm>
          <a:prstGeom prst="rect">
            <a:avLst/>
          </a:prstGeom>
        </p:spPr>
        <p:txBody>
          <a:bodyPr vert="horz" lIns="91391" tIns="45695" rIns="91391" bIns="45695" rtlCol="0" anchor="ctr"/>
          <a:lstStyle>
            <a:lvl1pPr algn="l">
              <a:defRPr sz="1000">
                <a:solidFill>
                  <a:schemeClr val="tx1">
                    <a:tint val="75000"/>
                  </a:schemeClr>
                </a:solidFill>
              </a:defRPr>
            </a:lvl1pPr>
          </a:lstStyle>
          <a:p>
            <a:pPr defTabSz="913912" fontAlgn="auto">
              <a:spcBef>
                <a:spcPts val="0"/>
              </a:spcBef>
              <a:spcAft>
                <a:spcPts val="0"/>
              </a:spcAft>
            </a:pPr>
            <a:endParaRPr lang="en-US">
              <a:solidFill>
                <a:prstClr val="black">
                  <a:tint val="75000"/>
                </a:prstClr>
              </a:solidFill>
              <a:latin typeface="Century Gothic" panose="020B0502020202020204"/>
            </a:endParaRPr>
          </a:p>
        </p:txBody>
      </p:sp>
      <p:sp>
        <p:nvSpPr>
          <p:cNvPr id="6" name="Slide Number Placeholder 5"/>
          <p:cNvSpPr>
            <a:spLocks noGrp="1"/>
          </p:cNvSpPr>
          <p:nvPr>
            <p:ph type="sldNum" sz="quarter" idx="4"/>
          </p:nvPr>
        </p:nvSpPr>
        <p:spPr bwMode="gray">
          <a:xfrm>
            <a:off x="418804" y="840313"/>
            <a:ext cx="614067" cy="389467"/>
          </a:xfrm>
          <a:prstGeom prst="rect">
            <a:avLst/>
          </a:prstGeom>
        </p:spPr>
        <p:txBody>
          <a:bodyPr vert="horz" lIns="91391" tIns="45695" rIns="91391" bIns="45695" rtlCol="0" anchor="ctr"/>
          <a:lstStyle>
            <a:lvl1pPr algn="r">
              <a:defRPr sz="2000">
                <a:solidFill>
                  <a:srgbClr val="FEFFFF"/>
                </a:solidFill>
              </a:defRPr>
            </a:lvl1pPr>
          </a:lstStyle>
          <a:p>
            <a:pPr defTabSz="913912" fontAlgn="auto">
              <a:spcBef>
                <a:spcPts val="0"/>
              </a:spcBef>
              <a:spcAft>
                <a:spcPts val="0"/>
              </a:spcAft>
            </a:pPr>
            <a:fld id="{9D4C86E7-EEB8-4945-BD71-291A766C97FA}" type="slidenum">
              <a:rPr lang="en-US" smtClean="0">
                <a:latin typeface="Century Gothic" panose="020B0502020202020204"/>
              </a:rPr>
              <a:pPr defTabSz="913912" fontAlgn="auto">
                <a:spcBef>
                  <a:spcPts val="0"/>
                </a:spcBef>
                <a:spcAft>
                  <a:spcPts val="0"/>
                </a:spcAft>
              </a:pPr>
              <a:t>‹#›</a:t>
            </a:fld>
            <a:endParaRPr lang="en-US">
              <a:latin typeface="Century Gothic" panose="020B0502020202020204"/>
            </a:endParaRPr>
          </a:p>
        </p:txBody>
      </p:sp>
    </p:spTree>
    <p:extLst>
      <p:ext uri="{BB962C8B-B14F-4D97-AF65-F5344CB8AC3E}">
        <p14:creationId xmlns:p14="http://schemas.microsoft.com/office/powerpoint/2010/main" val="758993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6956"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16" indent="-342716" algn="l" defTabSz="456956"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552" indent="-285598" algn="l" defTabSz="456956"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388" indent="-228479" algn="l" defTabSz="456956"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345"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298"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255"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212"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167"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4123"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956" rtl="0" eaLnBrk="1" latinLnBrk="0" hangingPunct="1">
        <a:defRPr sz="1800" kern="1200">
          <a:solidFill>
            <a:schemeClr val="tx1"/>
          </a:solidFill>
          <a:latin typeface="+mn-lt"/>
          <a:ea typeface="+mn-ea"/>
          <a:cs typeface="+mn-cs"/>
        </a:defRPr>
      </a:lvl1pPr>
      <a:lvl2pPr marL="456956" algn="l" defTabSz="456956" rtl="0" eaLnBrk="1" latinLnBrk="0" hangingPunct="1">
        <a:defRPr sz="1800" kern="1200">
          <a:solidFill>
            <a:schemeClr val="tx1"/>
          </a:solidFill>
          <a:latin typeface="+mn-lt"/>
          <a:ea typeface="+mn-ea"/>
          <a:cs typeface="+mn-cs"/>
        </a:defRPr>
      </a:lvl2pPr>
      <a:lvl3pPr marL="913912" algn="l" defTabSz="456956" rtl="0" eaLnBrk="1" latinLnBrk="0" hangingPunct="1">
        <a:defRPr sz="1800" kern="1200">
          <a:solidFill>
            <a:schemeClr val="tx1"/>
          </a:solidFill>
          <a:latin typeface="+mn-lt"/>
          <a:ea typeface="+mn-ea"/>
          <a:cs typeface="+mn-cs"/>
        </a:defRPr>
      </a:lvl3pPr>
      <a:lvl4pPr marL="1370866" algn="l" defTabSz="456956" rtl="0" eaLnBrk="1" latinLnBrk="0" hangingPunct="1">
        <a:defRPr sz="1800" kern="1200">
          <a:solidFill>
            <a:schemeClr val="tx1"/>
          </a:solidFill>
          <a:latin typeface="+mn-lt"/>
          <a:ea typeface="+mn-ea"/>
          <a:cs typeface="+mn-cs"/>
        </a:defRPr>
      </a:lvl4pPr>
      <a:lvl5pPr marL="1827823" algn="l" defTabSz="456956" rtl="0" eaLnBrk="1" latinLnBrk="0" hangingPunct="1">
        <a:defRPr sz="1800" kern="1200">
          <a:solidFill>
            <a:schemeClr val="tx1"/>
          </a:solidFill>
          <a:latin typeface="+mn-lt"/>
          <a:ea typeface="+mn-ea"/>
          <a:cs typeface="+mn-cs"/>
        </a:defRPr>
      </a:lvl5pPr>
      <a:lvl6pPr marL="2284778" algn="l" defTabSz="456956" rtl="0" eaLnBrk="1" latinLnBrk="0" hangingPunct="1">
        <a:defRPr sz="1800" kern="1200">
          <a:solidFill>
            <a:schemeClr val="tx1"/>
          </a:solidFill>
          <a:latin typeface="+mn-lt"/>
          <a:ea typeface="+mn-ea"/>
          <a:cs typeface="+mn-cs"/>
        </a:defRPr>
      </a:lvl6pPr>
      <a:lvl7pPr marL="2741734" algn="l" defTabSz="456956" rtl="0" eaLnBrk="1" latinLnBrk="0" hangingPunct="1">
        <a:defRPr sz="1800" kern="1200">
          <a:solidFill>
            <a:schemeClr val="tx1"/>
          </a:solidFill>
          <a:latin typeface="+mn-lt"/>
          <a:ea typeface="+mn-ea"/>
          <a:cs typeface="+mn-cs"/>
        </a:defRPr>
      </a:lvl7pPr>
      <a:lvl8pPr marL="3198689" algn="l" defTabSz="456956" rtl="0" eaLnBrk="1" latinLnBrk="0" hangingPunct="1">
        <a:defRPr sz="1800" kern="1200">
          <a:solidFill>
            <a:schemeClr val="tx1"/>
          </a:solidFill>
          <a:latin typeface="+mn-lt"/>
          <a:ea typeface="+mn-ea"/>
          <a:cs typeface="+mn-cs"/>
        </a:defRPr>
      </a:lvl8pPr>
      <a:lvl9pPr marL="3655644" algn="l" defTabSz="4569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8" y="243840"/>
            <a:ext cx="2245569" cy="7081203"/>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1438" y="-828"/>
            <a:ext cx="1855881" cy="7310975"/>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44018" cy="731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041928" y="665717"/>
            <a:ext cx="7017954" cy="1366283"/>
          </a:xfrm>
          <a:prstGeom prst="rect">
            <a:avLst/>
          </a:prstGeom>
        </p:spPr>
        <p:txBody>
          <a:bodyPr vert="horz" lIns="91391" tIns="45695" rIns="91391" bIns="45695"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39004" y="2275840"/>
            <a:ext cx="7020878" cy="4145280"/>
          </a:xfrm>
          <a:prstGeom prst="rect">
            <a:avLst/>
          </a:prstGeom>
        </p:spPr>
        <p:txBody>
          <a:bodyPr vert="horz" lIns="91391" tIns="45695" rIns="91391" bIns="456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59771" y="6539136"/>
            <a:ext cx="902698" cy="395089"/>
          </a:xfrm>
          <a:prstGeom prst="rect">
            <a:avLst/>
          </a:prstGeom>
        </p:spPr>
        <p:txBody>
          <a:bodyPr vert="horz" lIns="91391" tIns="45695" rIns="91391" bIns="45695" rtlCol="0" anchor="ctr"/>
          <a:lstStyle>
            <a:lvl1pPr algn="r">
              <a:defRPr sz="1000">
                <a:solidFill>
                  <a:schemeClr val="tx1">
                    <a:tint val="75000"/>
                  </a:schemeClr>
                </a:solidFill>
              </a:defRPr>
            </a:lvl1pPr>
          </a:lstStyle>
          <a:p>
            <a:pPr defTabSz="913912" fontAlgn="auto">
              <a:spcBef>
                <a:spcPts val="0"/>
              </a:spcBef>
              <a:spcAft>
                <a:spcPts val="0"/>
              </a:spcAft>
            </a:pPr>
            <a:fld id="{3EEF53D1-93B8-4F97-8BCD-AEDF2590207C}" type="datetimeFigureOut">
              <a:rPr lang="en-US" smtClean="0">
                <a:solidFill>
                  <a:prstClr val="black">
                    <a:tint val="75000"/>
                  </a:prstClr>
                </a:solidFill>
                <a:latin typeface="Century Gothic" panose="020B0502020202020204"/>
              </a:rPr>
              <a:pPr defTabSz="913912" fontAlgn="auto">
                <a:spcBef>
                  <a:spcPts val="0"/>
                </a:spcBef>
                <a:spcAft>
                  <a:spcPts val="0"/>
                </a:spcAft>
              </a:pPr>
              <a:t>6/2/2016</a:t>
            </a:fld>
            <a:endParaRPr lang="en-US">
              <a:solidFill>
                <a:prstClr val="black">
                  <a:tint val="75000"/>
                </a:prstClr>
              </a:solidFill>
              <a:latin typeface="Century Gothic" panose="020B0502020202020204"/>
            </a:endParaRPr>
          </a:p>
        </p:txBody>
      </p:sp>
      <p:sp>
        <p:nvSpPr>
          <p:cNvPr id="5" name="Footer Placeholder 4"/>
          <p:cNvSpPr>
            <a:spLocks noGrp="1"/>
          </p:cNvSpPr>
          <p:nvPr>
            <p:ph type="ftr" sz="quarter" idx="3"/>
          </p:nvPr>
        </p:nvSpPr>
        <p:spPr>
          <a:xfrm>
            <a:off x="2039014" y="6544872"/>
            <a:ext cx="6000749" cy="389467"/>
          </a:xfrm>
          <a:prstGeom prst="rect">
            <a:avLst/>
          </a:prstGeom>
        </p:spPr>
        <p:txBody>
          <a:bodyPr vert="horz" lIns="91391" tIns="45695" rIns="91391" bIns="45695" rtlCol="0" anchor="ctr"/>
          <a:lstStyle>
            <a:lvl1pPr algn="l">
              <a:defRPr sz="1000">
                <a:solidFill>
                  <a:schemeClr val="tx1">
                    <a:tint val="75000"/>
                  </a:schemeClr>
                </a:solidFill>
              </a:defRPr>
            </a:lvl1pPr>
          </a:lstStyle>
          <a:p>
            <a:pPr defTabSz="913912" fontAlgn="auto">
              <a:spcBef>
                <a:spcPts val="0"/>
              </a:spcBef>
              <a:spcAft>
                <a:spcPts val="0"/>
              </a:spcAft>
            </a:pPr>
            <a:endParaRPr lang="en-US">
              <a:solidFill>
                <a:prstClr val="black">
                  <a:tint val="75000"/>
                </a:prstClr>
              </a:solidFill>
              <a:latin typeface="Century Gothic" panose="020B0502020202020204"/>
            </a:endParaRPr>
          </a:p>
        </p:txBody>
      </p:sp>
      <p:sp>
        <p:nvSpPr>
          <p:cNvPr id="6" name="Slide Number Placeholder 5"/>
          <p:cNvSpPr>
            <a:spLocks noGrp="1"/>
          </p:cNvSpPr>
          <p:nvPr>
            <p:ph type="sldNum" sz="quarter" idx="4"/>
          </p:nvPr>
        </p:nvSpPr>
        <p:spPr bwMode="gray">
          <a:xfrm>
            <a:off x="418804" y="840311"/>
            <a:ext cx="614067" cy="389467"/>
          </a:xfrm>
          <a:prstGeom prst="rect">
            <a:avLst/>
          </a:prstGeom>
        </p:spPr>
        <p:txBody>
          <a:bodyPr vert="horz" lIns="91391" tIns="45695" rIns="91391" bIns="45695" rtlCol="0" anchor="ctr"/>
          <a:lstStyle>
            <a:lvl1pPr algn="r">
              <a:defRPr sz="2000">
                <a:solidFill>
                  <a:srgbClr val="FEFFFF"/>
                </a:solidFill>
              </a:defRPr>
            </a:lvl1pPr>
          </a:lstStyle>
          <a:p>
            <a:pPr defTabSz="913912" fontAlgn="auto">
              <a:spcBef>
                <a:spcPts val="0"/>
              </a:spcBef>
              <a:spcAft>
                <a:spcPts val="0"/>
              </a:spcAft>
            </a:pPr>
            <a:fld id="{22FE02AC-D70A-44DD-8040-8523D6C11776}" type="slidenum">
              <a:rPr lang="en-US" smtClean="0">
                <a:latin typeface="Century Gothic" panose="020B0502020202020204"/>
              </a:rPr>
              <a:pPr defTabSz="913912" fontAlgn="auto">
                <a:spcBef>
                  <a:spcPts val="0"/>
                </a:spcBef>
                <a:spcAft>
                  <a:spcPts val="0"/>
                </a:spcAft>
              </a:pPr>
              <a:t>‹#›</a:t>
            </a:fld>
            <a:endParaRPr lang="en-US">
              <a:latin typeface="Century Gothic" panose="020B0502020202020204"/>
            </a:endParaRPr>
          </a:p>
        </p:txBody>
      </p:sp>
    </p:spTree>
    <p:extLst>
      <p:ext uri="{BB962C8B-B14F-4D97-AF65-F5344CB8AC3E}">
        <p14:creationId xmlns:p14="http://schemas.microsoft.com/office/powerpoint/2010/main" val="13808720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6956"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16" indent="-342716" algn="l" defTabSz="456956"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552" indent="-285598" algn="l" defTabSz="456956"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388" indent="-228479" algn="l" defTabSz="456956"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345"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298"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255"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212"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167"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4123"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956" rtl="0" eaLnBrk="1" latinLnBrk="0" hangingPunct="1">
        <a:defRPr sz="1800" kern="1200">
          <a:solidFill>
            <a:schemeClr val="tx1"/>
          </a:solidFill>
          <a:latin typeface="+mn-lt"/>
          <a:ea typeface="+mn-ea"/>
          <a:cs typeface="+mn-cs"/>
        </a:defRPr>
      </a:lvl1pPr>
      <a:lvl2pPr marL="456956" algn="l" defTabSz="456956" rtl="0" eaLnBrk="1" latinLnBrk="0" hangingPunct="1">
        <a:defRPr sz="1800" kern="1200">
          <a:solidFill>
            <a:schemeClr val="tx1"/>
          </a:solidFill>
          <a:latin typeface="+mn-lt"/>
          <a:ea typeface="+mn-ea"/>
          <a:cs typeface="+mn-cs"/>
        </a:defRPr>
      </a:lvl2pPr>
      <a:lvl3pPr marL="913912" algn="l" defTabSz="456956" rtl="0" eaLnBrk="1" latinLnBrk="0" hangingPunct="1">
        <a:defRPr sz="1800" kern="1200">
          <a:solidFill>
            <a:schemeClr val="tx1"/>
          </a:solidFill>
          <a:latin typeface="+mn-lt"/>
          <a:ea typeface="+mn-ea"/>
          <a:cs typeface="+mn-cs"/>
        </a:defRPr>
      </a:lvl3pPr>
      <a:lvl4pPr marL="1370866" algn="l" defTabSz="456956" rtl="0" eaLnBrk="1" latinLnBrk="0" hangingPunct="1">
        <a:defRPr sz="1800" kern="1200">
          <a:solidFill>
            <a:schemeClr val="tx1"/>
          </a:solidFill>
          <a:latin typeface="+mn-lt"/>
          <a:ea typeface="+mn-ea"/>
          <a:cs typeface="+mn-cs"/>
        </a:defRPr>
      </a:lvl4pPr>
      <a:lvl5pPr marL="1827823" algn="l" defTabSz="456956" rtl="0" eaLnBrk="1" latinLnBrk="0" hangingPunct="1">
        <a:defRPr sz="1800" kern="1200">
          <a:solidFill>
            <a:schemeClr val="tx1"/>
          </a:solidFill>
          <a:latin typeface="+mn-lt"/>
          <a:ea typeface="+mn-ea"/>
          <a:cs typeface="+mn-cs"/>
        </a:defRPr>
      </a:lvl5pPr>
      <a:lvl6pPr marL="2284778" algn="l" defTabSz="456956" rtl="0" eaLnBrk="1" latinLnBrk="0" hangingPunct="1">
        <a:defRPr sz="1800" kern="1200">
          <a:solidFill>
            <a:schemeClr val="tx1"/>
          </a:solidFill>
          <a:latin typeface="+mn-lt"/>
          <a:ea typeface="+mn-ea"/>
          <a:cs typeface="+mn-cs"/>
        </a:defRPr>
      </a:lvl6pPr>
      <a:lvl7pPr marL="2741734" algn="l" defTabSz="456956" rtl="0" eaLnBrk="1" latinLnBrk="0" hangingPunct="1">
        <a:defRPr sz="1800" kern="1200">
          <a:solidFill>
            <a:schemeClr val="tx1"/>
          </a:solidFill>
          <a:latin typeface="+mn-lt"/>
          <a:ea typeface="+mn-ea"/>
          <a:cs typeface="+mn-cs"/>
        </a:defRPr>
      </a:lvl7pPr>
      <a:lvl8pPr marL="3198689" algn="l" defTabSz="456956" rtl="0" eaLnBrk="1" latinLnBrk="0" hangingPunct="1">
        <a:defRPr sz="1800" kern="1200">
          <a:solidFill>
            <a:schemeClr val="tx1"/>
          </a:solidFill>
          <a:latin typeface="+mn-lt"/>
          <a:ea typeface="+mn-ea"/>
          <a:cs typeface="+mn-cs"/>
        </a:defRPr>
      </a:lvl8pPr>
      <a:lvl9pPr marL="3655644" algn="l" defTabSz="4569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8" y="243840"/>
            <a:ext cx="2245569" cy="7081203"/>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1438" y="174"/>
            <a:ext cx="1855881" cy="7309969"/>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44018" cy="731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041928" y="665717"/>
            <a:ext cx="7017954" cy="1366283"/>
          </a:xfrm>
          <a:prstGeom prst="rect">
            <a:avLst/>
          </a:prstGeom>
        </p:spPr>
        <p:txBody>
          <a:bodyPr vert="horz" lIns="91391" tIns="45695" rIns="91391" bIns="45695"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39004" y="2275840"/>
            <a:ext cx="7020878" cy="4145280"/>
          </a:xfrm>
          <a:prstGeom prst="rect">
            <a:avLst/>
          </a:prstGeom>
        </p:spPr>
        <p:txBody>
          <a:bodyPr vert="horz" lIns="91391" tIns="45695" rIns="91391" bIns="456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59770" y="6539136"/>
            <a:ext cx="902698" cy="395089"/>
          </a:xfrm>
          <a:prstGeom prst="rect">
            <a:avLst/>
          </a:prstGeom>
        </p:spPr>
        <p:txBody>
          <a:bodyPr vert="horz" lIns="91391" tIns="45695" rIns="91391" bIns="45695" rtlCol="0" anchor="ctr"/>
          <a:lstStyle>
            <a:lvl1pPr algn="r">
              <a:defRPr sz="1000">
                <a:solidFill>
                  <a:schemeClr val="tx1">
                    <a:tint val="75000"/>
                  </a:schemeClr>
                </a:solidFill>
              </a:defRPr>
            </a:lvl1pPr>
          </a:lstStyle>
          <a:p>
            <a:pPr defTabSz="456956" fontAlgn="auto">
              <a:spcBef>
                <a:spcPts val="0"/>
              </a:spcBef>
              <a:spcAft>
                <a:spcPts val="0"/>
              </a:spcAft>
            </a:pPr>
            <a:fld id="{B61BEF0D-F0BB-DE4B-95CE-6DB70DBA9567}" type="datetimeFigureOut">
              <a:rPr lang="en-US" smtClean="0">
                <a:solidFill>
                  <a:prstClr val="black">
                    <a:tint val="75000"/>
                  </a:prstClr>
                </a:solidFill>
                <a:latin typeface="Century Gothic" panose="020B0502020202020204"/>
              </a:rPr>
              <a:pPr defTabSz="456956" fontAlgn="auto">
                <a:spcBef>
                  <a:spcPts val="0"/>
                </a:spcBef>
                <a:spcAft>
                  <a:spcPts val="0"/>
                </a:spcAft>
              </a:pPr>
              <a:t>6/2/2016</a:t>
            </a:fld>
            <a:endParaRPr lang="en-US" dirty="0">
              <a:solidFill>
                <a:prstClr val="black">
                  <a:tint val="75000"/>
                </a:prstClr>
              </a:solidFill>
              <a:latin typeface="Century Gothic" panose="020B0502020202020204"/>
            </a:endParaRPr>
          </a:p>
        </p:txBody>
      </p:sp>
      <p:sp>
        <p:nvSpPr>
          <p:cNvPr id="5" name="Footer Placeholder 4"/>
          <p:cNvSpPr>
            <a:spLocks noGrp="1"/>
          </p:cNvSpPr>
          <p:nvPr>
            <p:ph type="ftr" sz="quarter" idx="3"/>
          </p:nvPr>
        </p:nvSpPr>
        <p:spPr>
          <a:xfrm>
            <a:off x="2039011" y="6544869"/>
            <a:ext cx="6000749" cy="389467"/>
          </a:xfrm>
          <a:prstGeom prst="rect">
            <a:avLst/>
          </a:prstGeom>
        </p:spPr>
        <p:txBody>
          <a:bodyPr vert="horz" lIns="91391" tIns="45695" rIns="91391" bIns="45695" rtlCol="0" anchor="ctr"/>
          <a:lstStyle>
            <a:lvl1pPr algn="l">
              <a:defRPr sz="1000">
                <a:solidFill>
                  <a:schemeClr val="tx1">
                    <a:tint val="75000"/>
                  </a:schemeClr>
                </a:solidFill>
              </a:defRPr>
            </a:lvl1pPr>
          </a:lstStyle>
          <a:p>
            <a:pPr defTabSz="456956" fontAlgn="auto">
              <a:spcBef>
                <a:spcPts val="0"/>
              </a:spcBef>
              <a:spcAft>
                <a:spcPts val="0"/>
              </a:spcAft>
            </a:pPr>
            <a:endParaRPr lang="en-US" dirty="0">
              <a:solidFill>
                <a:prstClr val="black">
                  <a:tint val="75000"/>
                </a:prstClr>
              </a:solidFill>
              <a:latin typeface="Century Gothic" panose="020B0502020202020204"/>
            </a:endParaRPr>
          </a:p>
        </p:txBody>
      </p:sp>
      <p:sp>
        <p:nvSpPr>
          <p:cNvPr id="6" name="Slide Number Placeholder 5"/>
          <p:cNvSpPr>
            <a:spLocks noGrp="1"/>
          </p:cNvSpPr>
          <p:nvPr>
            <p:ph type="sldNum" sz="quarter" idx="4"/>
          </p:nvPr>
        </p:nvSpPr>
        <p:spPr bwMode="gray">
          <a:xfrm>
            <a:off x="418802" y="840308"/>
            <a:ext cx="614067" cy="389467"/>
          </a:xfrm>
          <a:prstGeom prst="rect">
            <a:avLst/>
          </a:prstGeom>
        </p:spPr>
        <p:txBody>
          <a:bodyPr vert="horz" lIns="91391" tIns="45695" rIns="91391" bIns="45695" rtlCol="0" anchor="ctr"/>
          <a:lstStyle>
            <a:lvl1pPr algn="r">
              <a:defRPr sz="2000">
                <a:solidFill>
                  <a:srgbClr val="FEFFFF"/>
                </a:solidFill>
              </a:defRPr>
            </a:lvl1pPr>
          </a:lstStyle>
          <a:p>
            <a:pPr defTabSz="456956" fontAlgn="auto">
              <a:spcBef>
                <a:spcPts val="0"/>
              </a:spcBef>
              <a:spcAft>
                <a:spcPts val="0"/>
              </a:spcAft>
            </a:pPr>
            <a:fld id="{D57F1E4F-1CFF-5643-939E-217C01CDF565}" type="slidenum">
              <a:rPr lang="en-US" smtClean="0">
                <a:latin typeface="Century Gothic" panose="020B0502020202020204"/>
              </a:rPr>
              <a:pPr defTabSz="456956" fontAlgn="auto">
                <a:spcBef>
                  <a:spcPts val="0"/>
                </a:spcBef>
                <a:spcAft>
                  <a:spcPts val="0"/>
                </a:spcAft>
              </a:pPr>
              <a:t>‹#›</a:t>
            </a:fld>
            <a:endParaRPr lang="en-US" dirty="0">
              <a:latin typeface="Century Gothic" panose="020B0502020202020204"/>
            </a:endParaRPr>
          </a:p>
        </p:txBody>
      </p:sp>
    </p:spTree>
    <p:extLst>
      <p:ext uri="{BB962C8B-B14F-4D97-AF65-F5344CB8AC3E}">
        <p14:creationId xmlns:p14="http://schemas.microsoft.com/office/powerpoint/2010/main" val="18016033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6956"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16" indent="-342716" algn="l" defTabSz="456956"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552" indent="-285598" algn="l" defTabSz="456956"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388" indent="-228479" algn="l" defTabSz="456956"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345"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298"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255"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212"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167"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4123" indent="-228479" algn="l" defTabSz="45695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6956" rtl="0" eaLnBrk="1" latinLnBrk="0" hangingPunct="1">
        <a:defRPr sz="1800" kern="1200">
          <a:solidFill>
            <a:schemeClr val="tx1"/>
          </a:solidFill>
          <a:latin typeface="+mn-lt"/>
          <a:ea typeface="+mn-ea"/>
          <a:cs typeface="+mn-cs"/>
        </a:defRPr>
      </a:lvl1pPr>
      <a:lvl2pPr marL="456956" algn="l" defTabSz="456956" rtl="0" eaLnBrk="1" latinLnBrk="0" hangingPunct="1">
        <a:defRPr sz="1800" kern="1200">
          <a:solidFill>
            <a:schemeClr val="tx1"/>
          </a:solidFill>
          <a:latin typeface="+mn-lt"/>
          <a:ea typeface="+mn-ea"/>
          <a:cs typeface="+mn-cs"/>
        </a:defRPr>
      </a:lvl2pPr>
      <a:lvl3pPr marL="913912" algn="l" defTabSz="456956" rtl="0" eaLnBrk="1" latinLnBrk="0" hangingPunct="1">
        <a:defRPr sz="1800" kern="1200">
          <a:solidFill>
            <a:schemeClr val="tx1"/>
          </a:solidFill>
          <a:latin typeface="+mn-lt"/>
          <a:ea typeface="+mn-ea"/>
          <a:cs typeface="+mn-cs"/>
        </a:defRPr>
      </a:lvl3pPr>
      <a:lvl4pPr marL="1370866" algn="l" defTabSz="456956" rtl="0" eaLnBrk="1" latinLnBrk="0" hangingPunct="1">
        <a:defRPr sz="1800" kern="1200">
          <a:solidFill>
            <a:schemeClr val="tx1"/>
          </a:solidFill>
          <a:latin typeface="+mn-lt"/>
          <a:ea typeface="+mn-ea"/>
          <a:cs typeface="+mn-cs"/>
        </a:defRPr>
      </a:lvl4pPr>
      <a:lvl5pPr marL="1827823" algn="l" defTabSz="456956" rtl="0" eaLnBrk="1" latinLnBrk="0" hangingPunct="1">
        <a:defRPr sz="1800" kern="1200">
          <a:solidFill>
            <a:schemeClr val="tx1"/>
          </a:solidFill>
          <a:latin typeface="+mn-lt"/>
          <a:ea typeface="+mn-ea"/>
          <a:cs typeface="+mn-cs"/>
        </a:defRPr>
      </a:lvl5pPr>
      <a:lvl6pPr marL="2284778" algn="l" defTabSz="456956" rtl="0" eaLnBrk="1" latinLnBrk="0" hangingPunct="1">
        <a:defRPr sz="1800" kern="1200">
          <a:solidFill>
            <a:schemeClr val="tx1"/>
          </a:solidFill>
          <a:latin typeface="+mn-lt"/>
          <a:ea typeface="+mn-ea"/>
          <a:cs typeface="+mn-cs"/>
        </a:defRPr>
      </a:lvl6pPr>
      <a:lvl7pPr marL="2741734" algn="l" defTabSz="456956" rtl="0" eaLnBrk="1" latinLnBrk="0" hangingPunct="1">
        <a:defRPr sz="1800" kern="1200">
          <a:solidFill>
            <a:schemeClr val="tx1"/>
          </a:solidFill>
          <a:latin typeface="+mn-lt"/>
          <a:ea typeface="+mn-ea"/>
          <a:cs typeface="+mn-cs"/>
        </a:defRPr>
      </a:lvl7pPr>
      <a:lvl8pPr marL="3198689" algn="l" defTabSz="456956" rtl="0" eaLnBrk="1" latinLnBrk="0" hangingPunct="1">
        <a:defRPr sz="1800" kern="1200">
          <a:solidFill>
            <a:schemeClr val="tx1"/>
          </a:solidFill>
          <a:latin typeface="+mn-lt"/>
          <a:ea typeface="+mn-ea"/>
          <a:cs typeface="+mn-cs"/>
        </a:defRPr>
      </a:lvl8pPr>
      <a:lvl9pPr marL="3655644" algn="l" defTabSz="456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oleObject" Target="../embeddings/Microsoft_Excel_97-2003_Worksheet3.xls"/><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Microsoft_Excel_97-2003_Worksheet4.xls"/><Relationship Id="rId5" Type="http://schemas.openxmlformats.org/officeDocument/2006/relationships/oleObject" Target="../embeddings/oleObject6.bin"/><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5.xml"/><Relationship Id="rId7" Type="http://schemas.openxmlformats.org/officeDocument/2006/relationships/oleObject" Target="../embeddings/Microsoft_Excel_97-2003_Worksheet5.xls"/><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xml"/><Relationship Id="rId7"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JPG"/><Relationship Id="rId5" Type="http://schemas.microsoft.com/office/2007/relationships/hdphoto" Target="../media/hdphoto1.wdp"/><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lbfc.legis.state.pa.us/Resources/Documents/Reports/546.pdf"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45.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34.jpg"/><Relationship Id="rId7" Type="http://schemas.openxmlformats.org/officeDocument/2006/relationships/image" Target="../media/image45.jpeg"/><Relationship Id="rId12" Type="http://schemas.openxmlformats.org/officeDocument/2006/relationships/image" Target="../media/image50.jpg"/><Relationship Id="rId17" Type="http://schemas.openxmlformats.org/officeDocument/2006/relationships/image" Target="../media/image55.jpg"/><Relationship Id="rId2" Type="http://schemas.openxmlformats.org/officeDocument/2006/relationships/notesSlide" Target="../notesSlides/notesSlide36.xml"/><Relationship Id="rId16" Type="http://schemas.openxmlformats.org/officeDocument/2006/relationships/image" Target="../media/image54.jpeg"/><Relationship Id="rId1" Type="http://schemas.openxmlformats.org/officeDocument/2006/relationships/slideLayout" Target="../slideLayouts/slideLayout44.xml"/><Relationship Id="rId6" Type="http://schemas.openxmlformats.org/officeDocument/2006/relationships/image" Target="../media/image44.jpeg"/><Relationship Id="rId11" Type="http://schemas.openxmlformats.org/officeDocument/2006/relationships/image" Target="../media/image49.jp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Microsoft_Excel_97-2003_Worksheet1.xls"/><Relationship Id="rId5" Type="http://schemas.openxmlformats.org/officeDocument/2006/relationships/oleObject" Target="../embeddings/oleObject3.bin"/><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cstate="print"/>
          <a:srcRect/>
          <a:stretch>
            <a:fillRect/>
          </a:stretch>
        </p:blipFill>
        <p:spPr bwMode="auto">
          <a:xfrm>
            <a:off x="478394" y="24384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cstate="print"/>
          <a:srcRect/>
          <a:stretch>
            <a:fillRect/>
          </a:stretch>
        </p:blipFill>
        <p:spPr bwMode="auto">
          <a:xfrm>
            <a:off x="400050" y="6583698"/>
            <a:ext cx="8801100" cy="403013"/>
          </a:xfrm>
          <a:prstGeom prst="rect">
            <a:avLst/>
          </a:prstGeom>
          <a:noFill/>
          <a:ln w="9525">
            <a:noFill/>
            <a:miter lim="800000"/>
            <a:headEnd/>
            <a:tailEnd/>
          </a:ln>
        </p:spPr>
      </p:pic>
      <p:grpSp>
        <p:nvGrpSpPr>
          <p:cNvPr id="2" name="Group 11"/>
          <p:cNvGrpSpPr>
            <a:grpSpLocks/>
          </p:cNvGrpSpPr>
          <p:nvPr/>
        </p:nvGrpSpPr>
        <p:grpSpPr bwMode="auto">
          <a:xfrm>
            <a:off x="3920490" y="6583680"/>
            <a:ext cx="5360670" cy="4064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pPr defTabSz="965234"/>
              <a:r>
                <a:rPr lang="en-US" sz="1300">
                  <a:solidFill>
                    <a:prstClr val="white"/>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defTabSz="965234"/>
              <a:r>
                <a:rPr lang="en-US" sz="1300" dirty="0">
                  <a:solidFill>
                    <a:prstClr val="white"/>
                  </a:solidFill>
                  <a:latin typeface="Verdana" pitchFamily="34" charset="0"/>
                </a:rPr>
                <a:t>  &gt; community &gt; commonwealth </a:t>
              </a:r>
            </a:p>
          </p:txBody>
        </p:sp>
      </p:grpSp>
      <p:sp>
        <p:nvSpPr>
          <p:cNvPr id="2054" name="Rectangle 2"/>
          <p:cNvSpPr>
            <a:spLocks noChangeArrowheads="1"/>
          </p:cNvSpPr>
          <p:nvPr/>
        </p:nvSpPr>
        <p:spPr bwMode="auto">
          <a:xfrm>
            <a:off x="400050" y="2311418"/>
            <a:ext cx="8721090" cy="590973"/>
          </a:xfrm>
          <a:prstGeom prst="rect">
            <a:avLst/>
          </a:prstGeom>
          <a:noFill/>
          <a:ln w="9525">
            <a:noFill/>
            <a:miter lim="800000"/>
            <a:headEnd/>
            <a:tailEnd/>
          </a:ln>
        </p:spPr>
        <p:txBody>
          <a:bodyPr lIns="96522" tIns="48261" rIns="96522" bIns="48261">
            <a:spAutoFit/>
          </a:bodyPr>
          <a:lstStyle/>
          <a:p>
            <a:pPr algn="ctr" defTabSz="965234"/>
            <a:endParaRPr lang="en-US" sz="3200" b="1">
              <a:solidFill>
                <a:prstClr val="black"/>
              </a:solidFill>
              <a:latin typeface="Calibri"/>
            </a:endParaRPr>
          </a:p>
        </p:txBody>
      </p:sp>
      <p:sp>
        <p:nvSpPr>
          <p:cNvPr id="2055"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22" tIns="48261" rIns="96522" bIns="48261">
            <a:spAutoFit/>
          </a:bodyPr>
          <a:lstStyle/>
          <a:p>
            <a:pPr defTabSz="965234"/>
            <a:endParaRPr lang="en-US">
              <a:solidFill>
                <a:prstClr val="black"/>
              </a:solidFill>
              <a:latin typeface="Calibri"/>
            </a:endParaRPr>
          </a:p>
        </p:txBody>
      </p:sp>
      <p:sp>
        <p:nvSpPr>
          <p:cNvPr id="2056" name="Rectangle 5"/>
          <p:cNvSpPr>
            <a:spLocks noGrp="1" noChangeArrowheads="1"/>
          </p:cNvSpPr>
          <p:nvPr>
            <p:ph type="ctrTitle"/>
          </p:nvPr>
        </p:nvSpPr>
        <p:spPr>
          <a:xfrm>
            <a:off x="480060" y="304800"/>
            <a:ext cx="6080760" cy="426720"/>
          </a:xfrm>
          <a:noFill/>
        </p:spPr>
        <p:txBody>
          <a:bodyPr>
            <a:spAutoFit/>
          </a:bodyPr>
          <a:lstStyle/>
          <a:p>
            <a:r>
              <a:rPr lang="en-US" sz="2100" b="1" dirty="0">
                <a:solidFill>
                  <a:schemeClr val="bg1"/>
                </a:solidFill>
              </a:rPr>
              <a:t>CURRENT AND FUTURE UNIT MOBILIZATIONS</a:t>
            </a:r>
          </a:p>
        </p:txBody>
      </p:sp>
      <p:sp>
        <p:nvSpPr>
          <p:cNvPr id="2058" name="Text Box 15"/>
          <p:cNvSpPr txBox="1">
            <a:spLocks noChangeArrowheads="1"/>
          </p:cNvSpPr>
          <p:nvPr/>
        </p:nvSpPr>
        <p:spPr bwMode="auto">
          <a:xfrm>
            <a:off x="400050" y="6583684"/>
            <a:ext cx="2160270" cy="360681"/>
          </a:xfrm>
          <a:prstGeom prst="rect">
            <a:avLst/>
          </a:prstGeom>
          <a:noFill/>
          <a:ln w="9525">
            <a:noFill/>
            <a:miter lim="800000"/>
            <a:headEnd/>
            <a:tailEnd/>
          </a:ln>
        </p:spPr>
        <p:txBody>
          <a:bodyPr lIns="96522" tIns="48261" rIns="96522" bIns="48261" anchor="ctr">
            <a:spAutoFit/>
          </a:bodyPr>
          <a:lstStyle/>
          <a:p>
            <a:pPr defTabSz="965234" eaLnBrk="0" hangingPunct="0">
              <a:spcBef>
                <a:spcPct val="50000"/>
              </a:spcBef>
              <a:defRPr/>
            </a:pPr>
            <a:r>
              <a:rPr lang="en-US" sz="1700" dirty="0">
                <a:solidFill>
                  <a:prstClr val="white"/>
                </a:solidFill>
                <a:latin typeface="Calibri"/>
              </a:rPr>
              <a:t>  As of 25MAY16</a:t>
            </a:r>
          </a:p>
        </p:txBody>
      </p:sp>
      <p:graphicFrame>
        <p:nvGraphicFramePr>
          <p:cNvPr id="15" name="Object 32"/>
          <p:cNvGraphicFramePr>
            <a:graphicFrameLocks noChangeAspect="1"/>
          </p:cNvGraphicFramePr>
          <p:nvPr>
            <p:extLst>
              <p:ext uri="{D42A27DB-BD31-4B8C-83A1-F6EECF244321}">
                <p14:modId xmlns:p14="http://schemas.microsoft.com/office/powerpoint/2010/main" val="2998082122"/>
              </p:ext>
            </p:extLst>
          </p:nvPr>
        </p:nvGraphicFramePr>
        <p:xfrm>
          <a:off x="1056799" y="965207"/>
          <a:ext cx="7847648" cy="4495801"/>
        </p:xfrm>
        <a:graphic>
          <a:graphicData uri="http://schemas.openxmlformats.org/presentationml/2006/ole">
            <mc:AlternateContent xmlns:mc="http://schemas.openxmlformats.org/markup-compatibility/2006">
              <mc:Choice xmlns:v="urn:schemas-microsoft-com:vml" Requires="v">
                <p:oleObj spid="_x0000_s44037" name="Worksheet" r:id="rId7" imgW="11030046" imgH="6619746" progId="Excel.Sheet.12">
                  <p:embed/>
                </p:oleObj>
              </mc:Choice>
              <mc:Fallback>
                <p:oleObj name="Worksheet" r:id="rId7" imgW="11030046" imgH="6619746" progId="Excel.Sheet.12">
                  <p:embed/>
                  <p:pic>
                    <p:nvPicPr>
                      <p:cNvPr id="0" name=""/>
                      <p:cNvPicPr>
                        <a:picLocks noChangeAspect="1" noChangeArrowheads="1"/>
                      </p:cNvPicPr>
                      <p:nvPr/>
                    </p:nvPicPr>
                    <p:blipFill>
                      <a:blip r:embed="rId8"/>
                      <a:srcRect/>
                      <a:stretch>
                        <a:fillRect/>
                      </a:stretch>
                    </p:blipFill>
                    <p:spPr bwMode="auto">
                      <a:xfrm>
                        <a:off x="1056799" y="965207"/>
                        <a:ext cx="7847648" cy="4495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3680460" y="5605502"/>
            <a:ext cx="1920240" cy="558101"/>
          </a:xfrm>
          <a:prstGeom prst="rect">
            <a:avLst/>
          </a:prstGeom>
          <a:solidFill>
            <a:srgbClr val="7030A0"/>
          </a:solidFill>
          <a:ln>
            <a:solidFill>
              <a:schemeClr val="tx1"/>
            </a:solidFill>
          </a:ln>
        </p:spPr>
        <p:txBody>
          <a:bodyPr wrap="square" lIns="96600" tIns="48300" rIns="96600" bIns="48300" rtlCol="0">
            <a:spAutoFit/>
          </a:bodyPr>
          <a:lstStyle/>
          <a:p>
            <a:pPr algn="ctr"/>
            <a:r>
              <a:rPr lang="en-US" sz="1500" b="1" dirty="0">
                <a:solidFill>
                  <a:schemeClr val="bg1"/>
                </a:solidFill>
                <a:latin typeface="Arial" pitchFamily="34" charset="0"/>
                <a:cs typeface="Arial" pitchFamily="34" charset="0"/>
              </a:rPr>
              <a:t>Total PANG Mobilized: 725</a:t>
            </a:r>
          </a:p>
        </p:txBody>
      </p:sp>
      <p:sp>
        <p:nvSpPr>
          <p:cNvPr id="16" name="TextBox 15"/>
          <p:cNvSpPr txBox="1"/>
          <p:nvPr/>
        </p:nvSpPr>
        <p:spPr>
          <a:xfrm>
            <a:off x="5689825" y="5513369"/>
            <a:ext cx="3520440" cy="697689"/>
          </a:xfrm>
          <a:prstGeom prst="rect">
            <a:avLst/>
          </a:prstGeom>
          <a:solidFill>
            <a:srgbClr val="0000FF"/>
          </a:solidFill>
          <a:ln>
            <a:solidFill>
              <a:schemeClr val="tx1"/>
            </a:solidFill>
          </a:ln>
        </p:spPr>
        <p:txBody>
          <a:bodyPr wrap="square" lIns="96522" tIns="48261" rIns="96522" bIns="48261" rtlCol="0">
            <a:spAutoFit/>
          </a:bodyPr>
          <a:lstStyle/>
          <a:p>
            <a:pPr defTabSz="965234"/>
            <a:r>
              <a:rPr lang="en-US" sz="1300" b="1" dirty="0">
                <a:solidFill>
                  <a:prstClr val="white"/>
                </a:solidFill>
                <a:latin typeface="Arial" pitchFamily="34" charset="0"/>
                <a:cs typeface="Arial" pitchFamily="34" charset="0"/>
              </a:rPr>
              <a:t>Current ANG Unit Airmen Mob: 177</a:t>
            </a:r>
          </a:p>
          <a:p>
            <a:pPr defTabSz="965234"/>
            <a:r>
              <a:rPr lang="en-US" sz="1300" b="1" dirty="0">
                <a:solidFill>
                  <a:prstClr val="white"/>
                </a:solidFill>
                <a:latin typeface="Arial" pitchFamily="34" charset="0"/>
                <a:cs typeface="Arial" pitchFamily="34" charset="0"/>
              </a:rPr>
              <a:t>Current ANG Individual Mob: 10</a:t>
            </a:r>
          </a:p>
          <a:p>
            <a:pPr defTabSz="965234"/>
            <a:r>
              <a:rPr lang="en-US" sz="1300" b="1" dirty="0">
                <a:solidFill>
                  <a:prstClr val="white"/>
                </a:solidFill>
                <a:latin typeface="Arial" pitchFamily="34" charset="0"/>
                <a:cs typeface="Arial" pitchFamily="34" charset="0"/>
              </a:rPr>
              <a:t>Total: ANG Mob: 187</a:t>
            </a:r>
          </a:p>
        </p:txBody>
      </p:sp>
      <p:sp>
        <p:nvSpPr>
          <p:cNvPr id="18" name="TextBox 17"/>
          <p:cNvSpPr txBox="1"/>
          <p:nvPr/>
        </p:nvSpPr>
        <p:spPr>
          <a:xfrm>
            <a:off x="70895" y="5513369"/>
            <a:ext cx="3520440" cy="897825"/>
          </a:xfrm>
          <a:prstGeom prst="rect">
            <a:avLst/>
          </a:prstGeom>
          <a:solidFill>
            <a:schemeClr val="accent3">
              <a:lumMod val="75000"/>
            </a:schemeClr>
          </a:solidFill>
          <a:ln>
            <a:solidFill>
              <a:schemeClr val="tx1"/>
            </a:solidFill>
          </a:ln>
        </p:spPr>
        <p:txBody>
          <a:bodyPr wrap="square" lIns="96600" tIns="48300" rIns="96600" bIns="48300" rtlCol="0">
            <a:spAutoFit/>
          </a:bodyPr>
          <a:lstStyle/>
          <a:p>
            <a:pPr algn="r"/>
            <a:r>
              <a:rPr lang="en-US" sz="1300" b="1" dirty="0">
                <a:solidFill>
                  <a:schemeClr val="bg1"/>
                </a:solidFill>
                <a:latin typeface="Arial" pitchFamily="34" charset="0"/>
                <a:cs typeface="Arial" pitchFamily="34" charset="0"/>
              </a:rPr>
              <a:t>ARNG Unit Soldiers in Theater: 168</a:t>
            </a:r>
          </a:p>
          <a:p>
            <a:pPr algn="r"/>
            <a:r>
              <a:rPr lang="en-US" sz="1300" b="1" dirty="0">
                <a:solidFill>
                  <a:schemeClr val="bg1"/>
                </a:solidFill>
                <a:latin typeface="Arial" pitchFamily="34" charset="0"/>
                <a:cs typeface="Arial" pitchFamily="34" charset="0"/>
              </a:rPr>
              <a:t>ARNG Soldiers at MOB/DEMOB Site: 370</a:t>
            </a:r>
          </a:p>
          <a:p>
            <a:pPr algn="r"/>
            <a:r>
              <a:rPr lang="en-US" sz="1300" b="1" dirty="0">
                <a:solidFill>
                  <a:schemeClr val="bg1"/>
                </a:solidFill>
                <a:latin typeface="Arial" pitchFamily="34" charset="0"/>
                <a:cs typeface="Arial" pitchFamily="34" charset="0"/>
              </a:rPr>
              <a:t>ARNG Individual  Mob:19 </a:t>
            </a:r>
          </a:p>
          <a:p>
            <a:pPr algn="r"/>
            <a:r>
              <a:rPr lang="en-US" sz="1300" b="1" dirty="0">
                <a:solidFill>
                  <a:schemeClr val="bg1"/>
                </a:solidFill>
                <a:latin typeface="Arial" pitchFamily="34" charset="0"/>
                <a:cs typeface="Arial" pitchFamily="34" charset="0"/>
              </a:rPr>
              <a:t>Total ARNG Mob:538 </a:t>
            </a:r>
          </a:p>
        </p:txBody>
      </p:sp>
    </p:spTree>
    <p:extLst>
      <p:ext uri="{BB962C8B-B14F-4D97-AF65-F5344CB8AC3E}">
        <p14:creationId xmlns:p14="http://schemas.microsoft.com/office/powerpoint/2010/main" val="144445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noGrp="1"/>
          </p:cNvGrpSpPr>
          <p:nvPr/>
        </p:nvGrpSpPr>
        <p:grpSpPr bwMode="auto">
          <a:xfrm>
            <a:off x="640080" y="151226"/>
            <a:ext cx="8641080" cy="905443"/>
            <a:chOff x="457200" y="381000"/>
            <a:chExt cx="8232775" cy="649288"/>
          </a:xfrm>
        </p:grpSpPr>
        <p:pic>
          <p:nvPicPr>
            <p:cNvPr id="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6" name="Rectangle 5"/>
            <p:cNvSpPr txBox="1">
              <a:spLocks noChangeArrowheads="1"/>
            </p:cNvSpPr>
            <p:nvPr/>
          </p:nvSpPr>
          <p:spPr bwMode="auto">
            <a:xfrm>
              <a:off x="458788" y="504206"/>
              <a:ext cx="5791200" cy="306044"/>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AMPUTEE &amp; PARALYZED VETERANS PENSION</a:t>
              </a:r>
            </a:p>
          </p:txBody>
        </p:sp>
      </p:grpSp>
      <p:graphicFrame>
        <p:nvGraphicFramePr>
          <p:cNvPr id="7" name="Chart 6"/>
          <p:cNvGraphicFramePr>
            <a:graphicFrameLocks/>
          </p:cNvGraphicFramePr>
          <p:nvPr>
            <p:extLst>
              <p:ext uri="{D42A27DB-BD31-4B8C-83A1-F6EECF244321}">
                <p14:modId xmlns:p14="http://schemas.microsoft.com/office/powerpoint/2010/main" val="1278227188"/>
              </p:ext>
            </p:extLst>
          </p:nvPr>
        </p:nvGraphicFramePr>
        <p:xfrm>
          <a:off x="200025" y="1463040"/>
          <a:ext cx="9041129" cy="50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20"/>
          <p:cNvGrpSpPr>
            <a:grpSpLocks/>
          </p:cNvGrpSpPr>
          <p:nvPr/>
        </p:nvGrpSpPr>
        <p:grpSpPr bwMode="auto">
          <a:xfrm>
            <a:off x="320040" y="6664970"/>
            <a:ext cx="8961120" cy="406400"/>
            <a:chOff x="304800" y="6019800"/>
            <a:chExt cx="8534400" cy="381000"/>
          </a:xfrm>
        </p:grpSpPr>
        <p:pic>
          <p:nvPicPr>
            <p:cNvPr id="9" name="Picture 25" descr="red bottom banner"/>
            <p:cNvPicPr>
              <a:picLocks noChangeAspect="1" noChangeArrowheads="1"/>
            </p:cNvPicPr>
            <p:nvPr/>
          </p:nvPicPr>
          <p:blipFill>
            <a:blip r:embed="rId4" cstate="print"/>
            <a:srcRect/>
            <a:stretch>
              <a:fillRect/>
            </a:stretch>
          </p:blipFill>
          <p:spPr bwMode="auto">
            <a:xfrm>
              <a:off x="304800" y="6022975"/>
              <a:ext cx="8382000" cy="377825"/>
            </a:xfrm>
            <a:prstGeom prst="rect">
              <a:avLst/>
            </a:prstGeom>
            <a:noFill/>
            <a:ln w="9525">
              <a:noFill/>
              <a:miter lim="800000"/>
              <a:headEnd/>
              <a:tailEnd/>
            </a:ln>
          </p:spPr>
        </p:pic>
        <p:sp>
          <p:nvSpPr>
            <p:cNvPr id="10"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11"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2" name="Rectangle 11"/>
            <p:cNvSpPr/>
            <p:nvPr/>
          </p:nvSpPr>
          <p:spPr>
            <a:xfrm>
              <a:off x="457200" y="6019800"/>
              <a:ext cx="2065694"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spTree>
    <p:extLst>
      <p:ext uri="{BB962C8B-B14F-4D97-AF65-F5344CB8AC3E}">
        <p14:creationId xmlns:p14="http://schemas.microsoft.com/office/powerpoint/2010/main" val="349415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5" cstate="print"/>
          <a:srcRect/>
          <a:stretch>
            <a:fillRect/>
          </a:stretch>
        </p:blipFill>
        <p:spPr bwMode="auto">
          <a:xfrm>
            <a:off x="480060" y="6343256"/>
            <a:ext cx="8801100" cy="403013"/>
          </a:xfrm>
          <a:prstGeom prst="rect">
            <a:avLst/>
          </a:prstGeom>
          <a:noFill/>
          <a:ln w="9525">
            <a:noFill/>
            <a:miter lim="800000"/>
            <a:headEnd/>
            <a:tailEnd/>
          </a:ln>
        </p:spPr>
      </p:pic>
      <p:sp>
        <p:nvSpPr>
          <p:cNvPr id="3077"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0" tIns="48235" rIns="96470" bIns="48235" anchor="ctr"/>
          <a:lstStyle/>
          <a:p>
            <a:pPr defTabSz="964718" fontAlgn="auto">
              <a:spcBef>
                <a:spcPts val="0"/>
              </a:spcBef>
              <a:spcAft>
                <a:spcPts val="0"/>
              </a:spcAft>
            </a:pPr>
            <a:r>
              <a:rPr lang="en-US" sz="1300">
                <a:solidFill>
                  <a:prstClr val="white"/>
                </a:solidFill>
                <a:latin typeface="Verdana" pitchFamily="34" charset="0"/>
                <a:cs typeface="+mn-cs"/>
              </a:rPr>
              <a:t>&gt; Technology</a:t>
            </a:r>
          </a:p>
        </p:txBody>
      </p:sp>
      <p:sp>
        <p:nvSpPr>
          <p:cNvPr id="3078"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470" tIns="48235" rIns="96470" bIns="48235" anchor="ctr"/>
          <a:lstStyle/>
          <a:p>
            <a:pPr algn="r" defTabSz="964718" fontAlgn="auto">
              <a:spcBef>
                <a:spcPts val="0"/>
              </a:spcBef>
              <a:spcAft>
                <a:spcPts val="0"/>
              </a:spcAft>
            </a:pPr>
            <a:r>
              <a:rPr lang="en-US" sz="1300">
                <a:solidFill>
                  <a:prstClr val="white"/>
                </a:solidFill>
                <a:latin typeface="Verdana" pitchFamily="34" charset="0"/>
                <a:cs typeface="+mn-cs"/>
              </a:rPr>
              <a:t>  &gt; People &gt; Processes </a:t>
            </a:r>
          </a:p>
        </p:txBody>
      </p:sp>
      <p:sp>
        <p:nvSpPr>
          <p:cNvPr id="3079" name="Rectangle 2"/>
          <p:cNvSpPr>
            <a:spLocks noChangeArrowheads="1"/>
          </p:cNvSpPr>
          <p:nvPr/>
        </p:nvSpPr>
        <p:spPr bwMode="auto">
          <a:xfrm>
            <a:off x="400050" y="2311424"/>
            <a:ext cx="8721090" cy="589907"/>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endParaRPr lang="en-US" sz="3200" b="1">
              <a:solidFill>
                <a:prstClr val="black"/>
              </a:solidFill>
              <a:latin typeface="Calibri"/>
              <a:cs typeface="+mn-cs"/>
            </a:endParaRPr>
          </a:p>
        </p:txBody>
      </p:sp>
      <p:sp>
        <p:nvSpPr>
          <p:cNvPr id="3080" name="Rectangle 7"/>
          <p:cNvSpPr>
            <a:spLocks noChangeArrowheads="1"/>
          </p:cNvSpPr>
          <p:nvPr/>
        </p:nvSpPr>
        <p:spPr bwMode="auto">
          <a:xfrm>
            <a:off x="3027046" y="3461182"/>
            <a:ext cx="193670" cy="393804"/>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endParaRPr lang="en-US">
              <a:solidFill>
                <a:prstClr val="black"/>
              </a:solidFill>
              <a:latin typeface="Calibri"/>
              <a:cs typeface="+mn-cs"/>
            </a:endParaRPr>
          </a:p>
        </p:txBody>
      </p:sp>
      <p:sp>
        <p:nvSpPr>
          <p:cNvPr id="3081" name="Rectangle 5"/>
          <p:cNvSpPr>
            <a:spLocks noGrp="1" noChangeArrowheads="1"/>
          </p:cNvSpPr>
          <p:nvPr>
            <p:ph type="ctrTitle"/>
          </p:nvPr>
        </p:nvSpPr>
        <p:spPr>
          <a:xfrm>
            <a:off x="480060" y="487725"/>
            <a:ext cx="6080760" cy="426641"/>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218"/>
            <a:ext cx="1840230" cy="393804"/>
          </a:xfrm>
          <a:prstGeom prst="rect">
            <a:avLst/>
          </a:prstGeom>
          <a:noFill/>
          <a:ln w="9525">
            <a:noFill/>
            <a:miter lim="800000"/>
            <a:headEnd/>
            <a:tailEnd/>
          </a:ln>
        </p:spPr>
        <p:txBody>
          <a:bodyPr lIns="96470" tIns="48235" rIns="96470" bIns="4823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4718"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309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EDUCATIONAL GRATUITY</a:t>
              </a:r>
            </a:p>
          </p:txBody>
        </p:sp>
      </p:grpSp>
      <p:sp>
        <p:nvSpPr>
          <p:cNvPr id="3084" name="TextBox 12"/>
          <p:cNvSpPr txBox="1">
            <a:spLocks noChangeArrowheads="1"/>
          </p:cNvSpPr>
          <p:nvPr/>
        </p:nvSpPr>
        <p:spPr bwMode="auto">
          <a:xfrm>
            <a:off x="400050" y="4226560"/>
            <a:ext cx="2240280" cy="393804"/>
          </a:xfrm>
          <a:prstGeom prst="rect">
            <a:avLst/>
          </a:prstGeom>
          <a:noFill/>
          <a:ln w="9525">
            <a:noFill/>
            <a:miter lim="800000"/>
            <a:headEnd/>
            <a:tailEnd/>
          </a:ln>
        </p:spPr>
        <p:txBody>
          <a:bodyPr lIns="96470" tIns="48235" rIns="96470" bIns="48235">
            <a:spAutoFit/>
          </a:bodyPr>
          <a:lstStyle/>
          <a:p>
            <a:pPr defTabSz="964718"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30"/>
            <a:ext cx="8801100" cy="406400"/>
            <a:chOff x="457200" y="6019800"/>
            <a:chExt cx="8382000" cy="381000"/>
          </a:xfrm>
        </p:grpSpPr>
        <p:pic>
          <p:nvPicPr>
            <p:cNvPr id="309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3098" name="Rectangle 19"/>
            <p:cNvSpPr>
              <a:spLocks noChangeArrowheads="1"/>
            </p:cNvSpPr>
            <p:nvPr/>
          </p:nvSpPr>
          <p:spPr bwMode="auto">
            <a:xfrm>
              <a:off x="457200" y="6019800"/>
              <a:ext cx="2123402" cy="369332"/>
            </a:xfrm>
            <a:prstGeom prst="rect">
              <a:avLst/>
            </a:prstGeom>
            <a:noFill/>
            <a:ln w="9525">
              <a:noFill/>
              <a:miter lim="800000"/>
              <a:headEnd/>
              <a:tailEnd/>
            </a:ln>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graphicFrame>
        <p:nvGraphicFramePr>
          <p:cNvPr id="3074" name="Content Placeholder 3"/>
          <p:cNvGraphicFramePr>
            <a:graphicFrameLocks noGrp="1"/>
          </p:cNvGraphicFramePr>
          <p:nvPr>
            <p:extLst>
              <p:ext uri="{D42A27DB-BD31-4B8C-83A1-F6EECF244321}">
                <p14:modId xmlns:p14="http://schemas.microsoft.com/office/powerpoint/2010/main" val="1631033834"/>
              </p:ext>
            </p:extLst>
          </p:nvPr>
        </p:nvGraphicFramePr>
        <p:xfrm>
          <a:off x="320042" y="1862667"/>
          <a:ext cx="8201025" cy="3647440"/>
        </p:xfrm>
        <a:graphic>
          <a:graphicData uri="http://schemas.openxmlformats.org/presentationml/2006/ole">
            <mc:AlternateContent xmlns:mc="http://schemas.openxmlformats.org/markup-compatibility/2006">
              <mc:Choice xmlns:v="urn:schemas-microsoft-com:vml" Requires="v">
                <p:oleObj spid="_x0000_s48133" name="Worksheet" r:id="rId7" imgW="6543759" imgH="1343079" progId="Excel.Sheet.8">
                  <p:embed/>
                </p:oleObj>
              </mc:Choice>
              <mc:Fallback>
                <p:oleObj name="Worksheet" r:id="rId7" imgW="6543759" imgH="1343079" progId="Excel.Sheet.8">
                  <p:embed/>
                  <p:pic>
                    <p:nvPicPr>
                      <p:cNvPr id="0" name=""/>
                      <p:cNvPicPr>
                        <a:picLocks noGrp="1" noChangeArrowheads="1"/>
                      </p:cNvPicPr>
                      <p:nvPr/>
                    </p:nvPicPr>
                    <p:blipFill>
                      <a:blip r:embed="rId8"/>
                      <a:srcRect/>
                      <a:stretch>
                        <a:fillRect/>
                      </a:stretch>
                    </p:blipFill>
                    <p:spPr bwMode="auto">
                      <a:xfrm>
                        <a:off x="320042" y="1862667"/>
                        <a:ext cx="8201025" cy="3647440"/>
                      </a:xfrm>
                      <a:prstGeom prst="rect">
                        <a:avLst/>
                      </a:prstGeom>
                      <a:noFill/>
                      <a:ln w="9525">
                        <a:solidFill>
                          <a:srgbClr val="FFFFFF"/>
                        </a:solidFill>
                        <a:miter lim="800000"/>
                        <a:headEnd/>
                        <a:tailEnd/>
                      </a:ln>
                      <a:extLst/>
                    </p:spPr>
                  </p:pic>
                </p:oleObj>
              </mc:Fallback>
            </mc:AlternateContent>
          </a:graphicData>
        </a:graphic>
      </p:graphicFrame>
      <p:sp>
        <p:nvSpPr>
          <p:cNvPr id="22" name="Title 1"/>
          <p:cNvSpPr txBox="1">
            <a:spLocks/>
          </p:cNvSpPr>
          <p:nvPr/>
        </p:nvSpPr>
        <p:spPr bwMode="auto">
          <a:xfrm>
            <a:off x="480060" y="1137920"/>
            <a:ext cx="8641080" cy="844974"/>
          </a:xfrm>
          <a:prstGeom prst="rect">
            <a:avLst/>
          </a:prstGeom>
          <a:noFill/>
          <a:ln w="9525">
            <a:noFill/>
            <a:miter lim="800000"/>
            <a:headEnd/>
            <a:tailEnd/>
          </a:ln>
        </p:spPr>
        <p:txBody>
          <a:bodyPr lIns="96470" tIns="48235" rIns="96470" bIns="48235" anchor="ctr">
            <a:normAutofit/>
          </a:bodyPr>
          <a:lstStyle/>
          <a:p>
            <a:pPr algn="ctr" defTabSz="964718" fontAlgn="auto">
              <a:spcBef>
                <a:spcPts val="0"/>
              </a:spcBef>
              <a:spcAft>
                <a:spcPts val="0"/>
              </a:spcAft>
              <a:defRPr/>
            </a:pPr>
            <a:r>
              <a:rPr lang="en-US" sz="4700" dirty="0">
                <a:solidFill>
                  <a:prstClr val="black"/>
                </a:solidFill>
                <a:latin typeface="Calibri"/>
                <a:cs typeface="+mn-cs"/>
              </a:rPr>
              <a:t>$139,000</a:t>
            </a:r>
          </a:p>
        </p:txBody>
      </p:sp>
      <p:sp>
        <p:nvSpPr>
          <p:cNvPr id="3087" name="TextBox 4"/>
          <p:cNvSpPr txBox="1">
            <a:spLocks noChangeArrowheads="1"/>
          </p:cNvSpPr>
          <p:nvPr/>
        </p:nvSpPr>
        <p:spPr bwMode="auto">
          <a:xfrm>
            <a:off x="1360175" y="5864606"/>
            <a:ext cx="1826895" cy="393804"/>
          </a:xfrm>
          <a:prstGeom prst="rect">
            <a:avLst/>
          </a:prstGeom>
          <a:noFill/>
          <a:ln w="9525">
            <a:noFill/>
            <a:miter lim="800000"/>
            <a:headEnd/>
            <a:tailEnd/>
          </a:ln>
        </p:spPr>
        <p:txBody>
          <a:bodyPr wrap="square" lIns="96470" tIns="48235" rIns="96470" bIns="48235">
            <a:spAutoFit/>
          </a:bodyPr>
          <a:lstStyle/>
          <a:p>
            <a:pPr algn="ctr" defTabSz="964718" fontAlgn="auto">
              <a:spcBef>
                <a:spcPts val="0"/>
              </a:spcBef>
              <a:spcAft>
                <a:spcPts val="0"/>
              </a:spcAft>
            </a:pPr>
            <a:r>
              <a:rPr lang="en-US" dirty="0">
                <a:solidFill>
                  <a:prstClr val="black"/>
                </a:solidFill>
                <a:latin typeface="Calibri" pitchFamily="34" charset="0"/>
                <a:cs typeface="+mn-cs"/>
              </a:rPr>
              <a:t>104 Claimants</a:t>
            </a:r>
          </a:p>
        </p:txBody>
      </p:sp>
      <p:sp>
        <p:nvSpPr>
          <p:cNvPr id="3088" name="TextBox 5"/>
          <p:cNvSpPr txBox="1">
            <a:spLocks noChangeArrowheads="1"/>
          </p:cNvSpPr>
          <p:nvPr/>
        </p:nvSpPr>
        <p:spPr bwMode="auto">
          <a:xfrm>
            <a:off x="3760470" y="5852171"/>
            <a:ext cx="1600200" cy="393804"/>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r>
              <a:rPr lang="en-US" dirty="0">
                <a:solidFill>
                  <a:prstClr val="black"/>
                </a:solidFill>
                <a:latin typeface="Calibri" pitchFamily="34" charset="0"/>
                <a:cs typeface="+mn-cs"/>
              </a:rPr>
              <a:t>186 Claimants</a:t>
            </a:r>
          </a:p>
        </p:txBody>
      </p:sp>
      <p:sp>
        <p:nvSpPr>
          <p:cNvPr id="3089" name="TextBox 6"/>
          <p:cNvSpPr txBox="1">
            <a:spLocks noChangeArrowheads="1"/>
          </p:cNvSpPr>
          <p:nvPr/>
        </p:nvSpPr>
        <p:spPr bwMode="auto">
          <a:xfrm>
            <a:off x="5520690" y="5852166"/>
            <a:ext cx="2880360" cy="689268"/>
          </a:xfrm>
          <a:prstGeom prst="rect">
            <a:avLst/>
          </a:prstGeom>
          <a:noFill/>
          <a:ln w="9525">
            <a:noFill/>
            <a:miter lim="800000"/>
            <a:headEnd/>
            <a:tailEnd/>
          </a:ln>
        </p:spPr>
        <p:txBody>
          <a:bodyPr wrap="square" lIns="96470" tIns="48235" rIns="96470" bIns="48235">
            <a:spAutoFit/>
          </a:bodyPr>
          <a:lstStyle/>
          <a:p>
            <a:pPr algn="ctr" defTabSz="964718" fontAlgn="auto">
              <a:spcBef>
                <a:spcPts val="0"/>
              </a:spcBef>
              <a:spcAft>
                <a:spcPts val="0"/>
              </a:spcAft>
            </a:pPr>
            <a:r>
              <a:rPr lang="en-US" dirty="0">
                <a:solidFill>
                  <a:prstClr val="black"/>
                </a:solidFill>
                <a:latin typeface="Calibri" pitchFamily="34" charset="0"/>
                <a:cs typeface="+mn-cs"/>
              </a:rPr>
              <a:t>100 Claimants Projected</a:t>
            </a:r>
            <a:br>
              <a:rPr lang="en-US" dirty="0">
                <a:solidFill>
                  <a:prstClr val="black"/>
                </a:solidFill>
                <a:latin typeface="Calibri" pitchFamily="34" charset="0"/>
                <a:cs typeface="+mn-cs"/>
              </a:rPr>
            </a:br>
            <a:endParaRPr lang="en-US" dirty="0">
              <a:solidFill>
                <a:prstClr val="black"/>
              </a:solidFill>
              <a:latin typeface="Calibri" pitchFamily="34" charset="0"/>
              <a:cs typeface="+mn-cs"/>
            </a:endParaRPr>
          </a:p>
        </p:txBody>
      </p:sp>
      <p:sp>
        <p:nvSpPr>
          <p:cNvPr id="3090" name="TextBox 9"/>
          <p:cNvSpPr txBox="1">
            <a:spLocks noChangeArrowheads="1"/>
          </p:cNvSpPr>
          <p:nvPr/>
        </p:nvSpPr>
        <p:spPr bwMode="auto">
          <a:xfrm>
            <a:off x="7280910" y="2357132"/>
            <a:ext cx="2160270" cy="1528573"/>
          </a:xfrm>
          <a:prstGeom prst="rect">
            <a:avLst/>
          </a:prstGeom>
          <a:noFill/>
          <a:ln w="9525">
            <a:noFill/>
            <a:miter lim="800000"/>
            <a:headEnd/>
            <a:tailEnd/>
          </a:ln>
        </p:spPr>
        <p:txBody>
          <a:bodyPr wrap="square" lIns="96470" tIns="48235" rIns="96470" bIns="48235">
            <a:spAutoFit/>
          </a:bodyPr>
          <a:lstStyle/>
          <a:p>
            <a:pPr defTabSz="964718" fontAlgn="auto">
              <a:spcBef>
                <a:spcPts val="0"/>
              </a:spcBef>
              <a:spcAft>
                <a:spcPts val="0"/>
              </a:spcAft>
            </a:pPr>
            <a:r>
              <a:rPr lang="en-US" sz="1200" dirty="0">
                <a:solidFill>
                  <a:prstClr val="black"/>
                </a:solidFill>
                <a:latin typeface="Calibri"/>
                <a:cs typeface="+mn-cs"/>
              </a:rPr>
              <a:t>Lapse $3,500</a:t>
            </a:r>
          </a:p>
          <a:p>
            <a:pPr defTabSz="964718" fontAlgn="auto">
              <a:spcBef>
                <a:spcPts val="0"/>
              </a:spcBef>
              <a:spcAft>
                <a:spcPts val="0"/>
              </a:spcAft>
            </a:pPr>
            <a:endParaRPr lang="en-US" dirty="0">
              <a:solidFill>
                <a:prstClr val="black"/>
              </a:solidFill>
              <a:latin typeface="Calibri"/>
              <a:cs typeface="+mn-cs"/>
            </a:endParaRPr>
          </a:p>
          <a:p>
            <a:pPr defTabSz="964718" fontAlgn="auto">
              <a:spcBef>
                <a:spcPts val="0"/>
              </a:spcBef>
              <a:spcAft>
                <a:spcPts val="0"/>
              </a:spcAft>
            </a:pPr>
            <a:r>
              <a:rPr lang="en-US" sz="1200" dirty="0">
                <a:solidFill>
                  <a:prstClr val="black"/>
                </a:solidFill>
                <a:latin typeface="Calibri"/>
                <a:cs typeface="+mn-cs"/>
              </a:rPr>
              <a:t>Projected Expenditure    $19,631</a:t>
            </a:r>
          </a:p>
          <a:p>
            <a:pPr defTabSz="964718" fontAlgn="auto">
              <a:spcBef>
                <a:spcPts val="0"/>
              </a:spcBef>
              <a:spcAft>
                <a:spcPts val="0"/>
              </a:spcAft>
            </a:pPr>
            <a:endParaRPr lang="en-US" sz="1300" dirty="0">
              <a:solidFill>
                <a:prstClr val="black"/>
              </a:solidFill>
              <a:latin typeface="Calibri"/>
              <a:cs typeface="+mn-cs"/>
            </a:endParaRPr>
          </a:p>
          <a:p>
            <a:pPr defTabSz="964718" fontAlgn="auto">
              <a:spcBef>
                <a:spcPts val="0"/>
              </a:spcBef>
              <a:spcAft>
                <a:spcPts val="0"/>
              </a:spcAft>
            </a:pPr>
            <a:endParaRPr lang="en-US" sz="1300" dirty="0">
              <a:solidFill>
                <a:prstClr val="black"/>
              </a:solidFill>
              <a:latin typeface="Calibri"/>
              <a:cs typeface="+mn-cs"/>
            </a:endParaRPr>
          </a:p>
          <a:p>
            <a:pPr defTabSz="964718" fontAlgn="auto">
              <a:spcBef>
                <a:spcPts val="0"/>
              </a:spcBef>
              <a:spcAft>
                <a:spcPts val="0"/>
              </a:spcAft>
            </a:pPr>
            <a:r>
              <a:rPr lang="en-US" sz="1200" dirty="0">
                <a:solidFill>
                  <a:prstClr val="black"/>
                </a:solidFill>
                <a:latin typeface="Calibri"/>
                <a:cs typeface="+mn-cs"/>
              </a:rPr>
              <a:t>Expended $ 115,131.42</a:t>
            </a:r>
          </a:p>
        </p:txBody>
      </p:sp>
      <p:sp>
        <p:nvSpPr>
          <p:cNvPr id="29" name="Rectangle 28"/>
          <p:cNvSpPr/>
          <p:nvPr/>
        </p:nvSpPr>
        <p:spPr>
          <a:xfrm>
            <a:off x="7120890" y="3482340"/>
            <a:ext cx="160020" cy="1625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nchor="ctr"/>
          <a:lstStyle/>
          <a:p>
            <a:pPr algn="ctr" defTabSz="964718" fontAlgn="auto">
              <a:spcBef>
                <a:spcPts val="0"/>
              </a:spcBef>
              <a:spcAft>
                <a:spcPts val="0"/>
              </a:spcAft>
              <a:defRPr/>
            </a:pPr>
            <a:endParaRPr lang="en-US">
              <a:solidFill>
                <a:prstClr val="white"/>
              </a:solidFill>
            </a:endParaRPr>
          </a:p>
        </p:txBody>
      </p:sp>
      <p:sp>
        <p:nvSpPr>
          <p:cNvPr id="30" name="Rectangle 29"/>
          <p:cNvSpPr/>
          <p:nvPr/>
        </p:nvSpPr>
        <p:spPr>
          <a:xfrm>
            <a:off x="7120890" y="2913380"/>
            <a:ext cx="160020" cy="16256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nchor="ctr"/>
          <a:lstStyle/>
          <a:p>
            <a:pPr algn="ctr" defTabSz="964718" fontAlgn="auto">
              <a:spcBef>
                <a:spcPts val="0"/>
              </a:spcBef>
              <a:spcAft>
                <a:spcPts val="0"/>
              </a:spcAft>
              <a:defRPr/>
            </a:pPr>
            <a:r>
              <a:rPr lang="en-US" dirty="0">
                <a:solidFill>
                  <a:prstClr val="white"/>
                </a:solidFill>
              </a:rPr>
              <a:t>                     </a:t>
            </a:r>
          </a:p>
        </p:txBody>
      </p:sp>
      <p:sp>
        <p:nvSpPr>
          <p:cNvPr id="31" name="Rectangle 30"/>
          <p:cNvSpPr/>
          <p:nvPr/>
        </p:nvSpPr>
        <p:spPr>
          <a:xfrm>
            <a:off x="7120890" y="2425700"/>
            <a:ext cx="160020" cy="16256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nchor="ctr"/>
          <a:lstStyle/>
          <a:p>
            <a:pPr algn="ctr" defTabSz="964718" fontAlgn="auto">
              <a:spcBef>
                <a:spcPts val="0"/>
              </a:spcBef>
              <a:spcAft>
                <a:spcPts val="0"/>
              </a:spcAft>
              <a:defRPr/>
            </a:pPr>
            <a:r>
              <a:rPr lang="en-US" dirty="0">
                <a:solidFill>
                  <a:prstClr val="white"/>
                </a:solidFill>
              </a:rPr>
              <a:t>         </a:t>
            </a:r>
          </a:p>
        </p:txBody>
      </p:sp>
      <p:sp>
        <p:nvSpPr>
          <p:cNvPr id="3094" name="TextBox 27"/>
          <p:cNvSpPr txBox="1">
            <a:spLocks noChangeArrowheads="1"/>
          </p:cNvSpPr>
          <p:nvPr/>
        </p:nvSpPr>
        <p:spPr bwMode="auto">
          <a:xfrm>
            <a:off x="7360920" y="3896367"/>
            <a:ext cx="1520190" cy="497574"/>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r>
              <a:rPr lang="en-US" sz="1300" dirty="0">
                <a:solidFill>
                  <a:prstClr val="black"/>
                </a:solidFill>
                <a:latin typeface="Calibri"/>
                <a:cs typeface="+mn-cs"/>
              </a:rPr>
              <a:t>132 Claimants on the  program</a:t>
            </a:r>
          </a:p>
        </p:txBody>
      </p:sp>
    </p:spTree>
    <p:extLst>
      <p:ext uri="{BB962C8B-B14F-4D97-AF65-F5344CB8AC3E}">
        <p14:creationId xmlns:p14="http://schemas.microsoft.com/office/powerpoint/2010/main" val="16486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80060" y="6343256"/>
            <a:ext cx="8801100" cy="403013"/>
          </a:xfrm>
          <a:prstGeom prst="rect">
            <a:avLst/>
          </a:prstGeom>
          <a:noFill/>
          <a:ln w="9525">
            <a:noFill/>
            <a:miter lim="800000"/>
            <a:headEnd/>
            <a:tailEnd/>
          </a:ln>
        </p:spPr>
      </p:pic>
      <p:sp>
        <p:nvSpPr>
          <p:cNvPr id="4101"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0" tIns="48235" rIns="96470" bIns="48235" anchor="ctr"/>
          <a:lstStyle/>
          <a:p>
            <a:pPr defTabSz="964718" fontAlgn="auto">
              <a:spcBef>
                <a:spcPts val="0"/>
              </a:spcBef>
              <a:spcAft>
                <a:spcPts val="0"/>
              </a:spcAft>
            </a:pPr>
            <a:r>
              <a:rPr lang="en-US" sz="1300">
                <a:solidFill>
                  <a:prstClr val="white"/>
                </a:solidFill>
                <a:latin typeface="Verdana" pitchFamily="34" charset="0"/>
                <a:cs typeface="+mn-cs"/>
              </a:rPr>
              <a:t>&gt; Technology</a:t>
            </a:r>
          </a:p>
        </p:txBody>
      </p:sp>
      <p:sp>
        <p:nvSpPr>
          <p:cNvPr id="4102"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470" tIns="48235" rIns="96470" bIns="48235" anchor="ctr"/>
          <a:lstStyle/>
          <a:p>
            <a:pPr algn="r" defTabSz="964718" fontAlgn="auto">
              <a:spcBef>
                <a:spcPts val="0"/>
              </a:spcBef>
              <a:spcAft>
                <a:spcPts val="0"/>
              </a:spcAft>
            </a:pPr>
            <a:r>
              <a:rPr lang="en-US" sz="1300">
                <a:solidFill>
                  <a:prstClr val="white"/>
                </a:solidFill>
                <a:latin typeface="Verdana" pitchFamily="34" charset="0"/>
                <a:cs typeface="+mn-cs"/>
              </a:rPr>
              <a:t>  &gt; People &gt; Processes </a:t>
            </a:r>
          </a:p>
        </p:txBody>
      </p:sp>
      <p:sp>
        <p:nvSpPr>
          <p:cNvPr id="4103" name="Rectangle 2"/>
          <p:cNvSpPr>
            <a:spLocks noChangeArrowheads="1"/>
          </p:cNvSpPr>
          <p:nvPr/>
        </p:nvSpPr>
        <p:spPr bwMode="auto">
          <a:xfrm>
            <a:off x="400050" y="2311424"/>
            <a:ext cx="8721090" cy="589907"/>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endParaRPr lang="en-US" sz="3200" b="1">
              <a:solidFill>
                <a:prstClr val="black"/>
              </a:solidFill>
              <a:latin typeface="Calibri"/>
              <a:cs typeface="+mn-cs"/>
            </a:endParaRPr>
          </a:p>
        </p:txBody>
      </p:sp>
      <p:sp>
        <p:nvSpPr>
          <p:cNvPr id="4104" name="Rectangle 7"/>
          <p:cNvSpPr>
            <a:spLocks noChangeArrowheads="1"/>
          </p:cNvSpPr>
          <p:nvPr/>
        </p:nvSpPr>
        <p:spPr bwMode="auto">
          <a:xfrm>
            <a:off x="3027046" y="3461182"/>
            <a:ext cx="193670" cy="393804"/>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endParaRPr lang="en-US">
              <a:solidFill>
                <a:prstClr val="black"/>
              </a:solidFill>
              <a:latin typeface="Calibri"/>
              <a:cs typeface="+mn-cs"/>
            </a:endParaRPr>
          </a:p>
        </p:txBody>
      </p:sp>
      <p:sp>
        <p:nvSpPr>
          <p:cNvPr id="4105" name="Rectangle 5"/>
          <p:cNvSpPr>
            <a:spLocks noGrp="1" noChangeArrowheads="1"/>
          </p:cNvSpPr>
          <p:nvPr>
            <p:ph type="ctrTitle"/>
          </p:nvPr>
        </p:nvSpPr>
        <p:spPr>
          <a:xfrm>
            <a:off x="480060" y="487725"/>
            <a:ext cx="6080760" cy="426641"/>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218"/>
            <a:ext cx="1840230" cy="393804"/>
          </a:xfrm>
          <a:prstGeom prst="rect">
            <a:avLst/>
          </a:prstGeom>
          <a:noFill/>
          <a:ln w="9525">
            <a:noFill/>
            <a:miter lim="800000"/>
            <a:headEnd/>
            <a:tailEnd/>
          </a:ln>
        </p:spPr>
        <p:txBody>
          <a:bodyPr lIns="96470" tIns="48235" rIns="96470" bIns="4823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4718"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DISABLED VETERANS TAX EXEMPTION PROGRAM</a:t>
              </a:r>
            </a:p>
          </p:txBody>
        </p:sp>
      </p:grpSp>
      <p:sp>
        <p:nvSpPr>
          <p:cNvPr id="4108" name="TextBox 12"/>
          <p:cNvSpPr txBox="1">
            <a:spLocks noChangeArrowheads="1"/>
          </p:cNvSpPr>
          <p:nvPr/>
        </p:nvSpPr>
        <p:spPr bwMode="auto">
          <a:xfrm>
            <a:off x="400050" y="4226560"/>
            <a:ext cx="2240280" cy="393804"/>
          </a:xfrm>
          <a:prstGeom prst="rect">
            <a:avLst/>
          </a:prstGeom>
          <a:noFill/>
          <a:ln w="9525">
            <a:noFill/>
            <a:miter lim="800000"/>
            <a:headEnd/>
            <a:tailEnd/>
          </a:ln>
        </p:spPr>
        <p:txBody>
          <a:bodyPr lIns="96470" tIns="48235" rIns="96470" bIns="48235">
            <a:spAutoFit/>
          </a:bodyPr>
          <a:lstStyle/>
          <a:p>
            <a:pPr defTabSz="964718"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30"/>
            <a:ext cx="8801100" cy="406400"/>
            <a:chOff x="457200" y="6019800"/>
            <a:chExt cx="8382000" cy="381000"/>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19800"/>
              <a:ext cx="2123402"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graphicFrame>
        <p:nvGraphicFramePr>
          <p:cNvPr id="4098" name="Chart 5"/>
          <p:cNvGraphicFramePr>
            <a:graphicFrameLocks/>
          </p:cNvGraphicFramePr>
          <p:nvPr>
            <p:extLst>
              <p:ext uri="{D42A27DB-BD31-4B8C-83A1-F6EECF244321}">
                <p14:modId xmlns:p14="http://schemas.microsoft.com/office/powerpoint/2010/main" val="2489925757"/>
              </p:ext>
            </p:extLst>
          </p:nvPr>
        </p:nvGraphicFramePr>
        <p:xfrm>
          <a:off x="400052" y="1137949"/>
          <a:ext cx="9049465" cy="4556761"/>
        </p:xfrm>
        <a:graphic>
          <a:graphicData uri="http://schemas.openxmlformats.org/presentationml/2006/ole">
            <mc:AlternateContent xmlns:mc="http://schemas.openxmlformats.org/markup-compatibility/2006">
              <mc:Choice xmlns:v="urn:schemas-microsoft-com:vml" Requires="v">
                <p:oleObj spid="_x0000_s49157" name="Worksheet" r:id="rId6" imgW="7696335" imgH="2838541" progId="Excel.Sheet.8">
                  <p:embed/>
                </p:oleObj>
              </mc:Choice>
              <mc:Fallback>
                <p:oleObj name="Worksheet" r:id="rId6" imgW="7696335" imgH="2838541" progId="Excel.Sheet.8">
                  <p:embed/>
                  <p:pic>
                    <p:nvPicPr>
                      <p:cNvPr id="0" name=""/>
                      <p:cNvPicPr>
                        <a:picLocks noChangeArrowheads="1"/>
                      </p:cNvPicPr>
                      <p:nvPr/>
                    </p:nvPicPr>
                    <p:blipFill>
                      <a:blip r:embed="rId7"/>
                      <a:srcRect/>
                      <a:stretch>
                        <a:fillRect/>
                      </a:stretch>
                    </p:blipFill>
                    <p:spPr bwMode="auto">
                      <a:xfrm>
                        <a:off x="400052" y="1137949"/>
                        <a:ext cx="9049465" cy="4556761"/>
                      </a:xfrm>
                      <a:prstGeom prst="rect">
                        <a:avLst/>
                      </a:prstGeom>
                      <a:noFill/>
                    </p:spPr>
                  </p:pic>
                </p:oleObj>
              </mc:Fallback>
            </mc:AlternateContent>
          </a:graphicData>
        </a:graphic>
      </p:graphicFrame>
    </p:spTree>
    <p:extLst>
      <p:ext uri="{BB962C8B-B14F-4D97-AF65-F5344CB8AC3E}">
        <p14:creationId xmlns:p14="http://schemas.microsoft.com/office/powerpoint/2010/main" val="238616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80060" y="6343256"/>
            <a:ext cx="8801100" cy="403013"/>
          </a:xfrm>
          <a:prstGeom prst="rect">
            <a:avLst/>
          </a:prstGeom>
          <a:noFill/>
          <a:ln w="9525">
            <a:noFill/>
            <a:miter lim="800000"/>
            <a:headEnd/>
            <a:tailEnd/>
          </a:ln>
        </p:spPr>
      </p:pic>
      <p:sp>
        <p:nvSpPr>
          <p:cNvPr id="5125"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0" tIns="48235" rIns="96470" bIns="48235" anchor="ctr"/>
          <a:lstStyle/>
          <a:p>
            <a:pPr defTabSz="964718" fontAlgn="auto">
              <a:spcBef>
                <a:spcPts val="0"/>
              </a:spcBef>
              <a:spcAft>
                <a:spcPts val="0"/>
              </a:spcAft>
            </a:pPr>
            <a:r>
              <a:rPr lang="en-US" sz="1300">
                <a:solidFill>
                  <a:prstClr val="white"/>
                </a:solidFill>
                <a:latin typeface="Verdana" pitchFamily="34" charset="0"/>
                <a:cs typeface="+mn-cs"/>
              </a:rPr>
              <a:t>&gt; Technology</a:t>
            </a:r>
          </a:p>
        </p:txBody>
      </p:sp>
      <p:sp>
        <p:nvSpPr>
          <p:cNvPr id="5126"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470" tIns="48235" rIns="96470" bIns="48235" anchor="ctr"/>
          <a:lstStyle/>
          <a:p>
            <a:pPr algn="r" defTabSz="964718" fontAlgn="auto">
              <a:spcBef>
                <a:spcPts val="0"/>
              </a:spcBef>
              <a:spcAft>
                <a:spcPts val="0"/>
              </a:spcAft>
            </a:pPr>
            <a:r>
              <a:rPr lang="en-US" sz="1300">
                <a:solidFill>
                  <a:prstClr val="white"/>
                </a:solidFill>
                <a:latin typeface="Verdana" pitchFamily="34" charset="0"/>
                <a:cs typeface="+mn-cs"/>
              </a:rPr>
              <a:t>  &gt; People &gt; Processes </a:t>
            </a:r>
          </a:p>
        </p:txBody>
      </p:sp>
      <p:sp>
        <p:nvSpPr>
          <p:cNvPr id="5127" name="Rectangle 2"/>
          <p:cNvSpPr>
            <a:spLocks noChangeArrowheads="1"/>
          </p:cNvSpPr>
          <p:nvPr/>
        </p:nvSpPr>
        <p:spPr bwMode="auto">
          <a:xfrm>
            <a:off x="400050" y="2311424"/>
            <a:ext cx="8721090" cy="589907"/>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endParaRPr lang="en-US" sz="3200" b="1">
              <a:solidFill>
                <a:prstClr val="black"/>
              </a:solidFill>
              <a:latin typeface="Calibri"/>
              <a:cs typeface="+mn-cs"/>
            </a:endParaRPr>
          </a:p>
        </p:txBody>
      </p:sp>
      <p:sp>
        <p:nvSpPr>
          <p:cNvPr id="5128" name="Rectangle 7"/>
          <p:cNvSpPr>
            <a:spLocks noChangeArrowheads="1"/>
          </p:cNvSpPr>
          <p:nvPr/>
        </p:nvSpPr>
        <p:spPr bwMode="auto">
          <a:xfrm>
            <a:off x="3027046" y="3461182"/>
            <a:ext cx="193670" cy="393804"/>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endParaRPr lang="en-US">
              <a:solidFill>
                <a:prstClr val="black"/>
              </a:solidFill>
              <a:latin typeface="Calibri"/>
              <a:cs typeface="+mn-cs"/>
            </a:endParaRPr>
          </a:p>
        </p:txBody>
      </p:sp>
      <p:sp>
        <p:nvSpPr>
          <p:cNvPr id="5129" name="Rectangle 5"/>
          <p:cNvSpPr>
            <a:spLocks noGrp="1" noChangeArrowheads="1"/>
          </p:cNvSpPr>
          <p:nvPr>
            <p:ph type="ctrTitle"/>
          </p:nvPr>
        </p:nvSpPr>
        <p:spPr>
          <a:xfrm>
            <a:off x="480060" y="487725"/>
            <a:ext cx="6080760" cy="426641"/>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218"/>
            <a:ext cx="1840230" cy="393804"/>
          </a:xfrm>
          <a:prstGeom prst="rect">
            <a:avLst/>
          </a:prstGeom>
          <a:noFill/>
          <a:ln w="9525">
            <a:noFill/>
            <a:miter lim="800000"/>
            <a:headEnd/>
            <a:tailEnd/>
          </a:ln>
        </p:spPr>
        <p:txBody>
          <a:bodyPr lIns="96470" tIns="48235" rIns="96470" bIns="4823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4718"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DISABLED VETERANS’ RETX PROGRAM</a:t>
              </a:r>
            </a:p>
          </p:txBody>
        </p:sp>
      </p:grpSp>
      <p:sp>
        <p:nvSpPr>
          <p:cNvPr id="5132" name="TextBox 12"/>
          <p:cNvSpPr txBox="1">
            <a:spLocks noChangeArrowheads="1"/>
          </p:cNvSpPr>
          <p:nvPr/>
        </p:nvSpPr>
        <p:spPr bwMode="auto">
          <a:xfrm>
            <a:off x="400050" y="4226560"/>
            <a:ext cx="2240280" cy="393804"/>
          </a:xfrm>
          <a:prstGeom prst="rect">
            <a:avLst/>
          </a:prstGeom>
          <a:noFill/>
          <a:ln w="9525">
            <a:noFill/>
            <a:miter lim="800000"/>
            <a:headEnd/>
            <a:tailEnd/>
          </a:ln>
        </p:spPr>
        <p:txBody>
          <a:bodyPr lIns="96470" tIns="48235" rIns="96470" bIns="48235">
            <a:spAutoFit/>
          </a:bodyPr>
          <a:lstStyle/>
          <a:p>
            <a:pPr defTabSz="964718"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34"/>
            <a:ext cx="8801100" cy="689420"/>
            <a:chOff x="457200" y="6019799"/>
            <a:chExt cx="8382000" cy="646544"/>
          </a:xfrm>
        </p:grpSpPr>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513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513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19799"/>
              <a:ext cx="2123402" cy="646544"/>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a:p>
              <a:pPr defTabSz="964718" fontAlgn="auto">
                <a:spcBef>
                  <a:spcPts val="0"/>
                </a:spcBef>
                <a:spcAft>
                  <a:spcPts val="0"/>
                </a:spcAft>
                <a:defRPr/>
              </a:pPr>
              <a:r>
                <a:rPr lang="en-US" dirty="0">
                  <a:solidFill>
                    <a:prstClr val="white"/>
                  </a:solidFill>
                  <a:latin typeface="Calibri"/>
                  <a:cs typeface="Arial" pitchFamily="34" charset="0"/>
                </a:rPr>
                <a:t> MAY 14</a:t>
              </a:r>
              <a:endParaRPr lang="en-US" dirty="0">
                <a:solidFill>
                  <a:prstClr val="white"/>
                </a:solidFill>
                <a:latin typeface="Calibri"/>
                <a:cs typeface="+mn-cs"/>
              </a:endParaRPr>
            </a:p>
          </p:txBody>
        </p:sp>
      </p:grpSp>
      <p:sp>
        <p:nvSpPr>
          <p:cNvPr id="21" name="TextBox 5"/>
          <p:cNvSpPr txBox="1">
            <a:spLocks noChangeArrowheads="1"/>
          </p:cNvSpPr>
          <p:nvPr/>
        </p:nvSpPr>
        <p:spPr bwMode="auto">
          <a:xfrm>
            <a:off x="400050" y="5933456"/>
            <a:ext cx="8481060" cy="359075"/>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defRPr/>
            </a:pPr>
            <a:r>
              <a:rPr lang="en-US" sz="1700" dirty="0">
                <a:solidFill>
                  <a:prstClr val="black"/>
                </a:solidFill>
                <a:latin typeface="Calibri"/>
                <a:cs typeface="+mn-cs"/>
              </a:rPr>
              <a:t>*591</a:t>
            </a:r>
            <a:r>
              <a:rPr lang="en-US" sz="1500" dirty="0">
                <a:solidFill>
                  <a:prstClr val="black"/>
                </a:solidFill>
                <a:latin typeface="Calibri"/>
                <a:cs typeface="+mn-cs"/>
              </a:rPr>
              <a:t> Applications Received since Mar 23, 2016</a:t>
            </a:r>
          </a:p>
        </p:txBody>
      </p:sp>
      <p:graphicFrame>
        <p:nvGraphicFramePr>
          <p:cNvPr id="5122" name="Content Placeholder 3"/>
          <p:cNvGraphicFramePr>
            <a:graphicFrameLocks noGrp="1"/>
          </p:cNvGraphicFramePr>
          <p:nvPr>
            <p:extLst>
              <p:ext uri="{D42A27DB-BD31-4B8C-83A1-F6EECF244321}">
                <p14:modId xmlns:p14="http://schemas.microsoft.com/office/powerpoint/2010/main" val="268267456"/>
              </p:ext>
            </p:extLst>
          </p:nvPr>
        </p:nvGraphicFramePr>
        <p:xfrm>
          <a:off x="298395" y="1469837"/>
          <a:ext cx="8922781" cy="4406053"/>
        </p:xfrm>
        <a:graphic>
          <a:graphicData uri="http://schemas.openxmlformats.org/presentationml/2006/ole">
            <mc:AlternateContent xmlns:mc="http://schemas.openxmlformats.org/markup-compatibility/2006">
              <mc:Choice xmlns:v="urn:schemas-microsoft-com:vml" Requires="v">
                <p:oleObj spid="_x0000_s50181" name="Worksheet" r:id="rId7" imgW="7019841" imgH="2581327" progId="Excel.Sheet.8">
                  <p:embed/>
                </p:oleObj>
              </mc:Choice>
              <mc:Fallback>
                <p:oleObj name="Worksheet" r:id="rId7" imgW="7019841" imgH="2581327" progId="Excel.Sheet.8">
                  <p:embed/>
                  <p:pic>
                    <p:nvPicPr>
                      <p:cNvPr id="0" name=""/>
                      <p:cNvPicPr>
                        <a:picLocks noGrp="1" noChangeArrowheads="1"/>
                      </p:cNvPicPr>
                      <p:nvPr/>
                    </p:nvPicPr>
                    <p:blipFill>
                      <a:blip r:embed="rId8"/>
                      <a:srcRect/>
                      <a:stretch>
                        <a:fillRect/>
                      </a:stretch>
                    </p:blipFill>
                    <p:spPr bwMode="auto">
                      <a:xfrm>
                        <a:off x="298395" y="1469837"/>
                        <a:ext cx="8922781" cy="4406053"/>
                      </a:xfrm>
                      <a:prstGeom prst="rect">
                        <a:avLst/>
                      </a:prstGeom>
                      <a:noFill/>
                    </p:spPr>
                  </p:pic>
                </p:oleObj>
              </mc:Fallback>
            </mc:AlternateContent>
          </a:graphicData>
        </a:graphic>
      </p:graphicFrame>
    </p:spTree>
    <p:extLst>
      <p:ext uri="{BB962C8B-B14F-4D97-AF65-F5344CB8AC3E}">
        <p14:creationId xmlns:p14="http://schemas.microsoft.com/office/powerpoint/2010/main" val="329131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80060" y="6343256"/>
            <a:ext cx="8801100" cy="403013"/>
          </a:xfrm>
          <a:prstGeom prst="rect">
            <a:avLst/>
          </a:prstGeom>
          <a:noFill/>
          <a:ln w="9525">
            <a:noFill/>
            <a:miter lim="800000"/>
            <a:headEnd/>
            <a:tailEnd/>
          </a:ln>
        </p:spPr>
      </p:pic>
      <p:sp>
        <p:nvSpPr>
          <p:cNvPr id="15364"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0" tIns="48235" rIns="96470" bIns="48235" anchor="ctr"/>
          <a:lstStyle/>
          <a:p>
            <a:pPr defTabSz="964718" fontAlgn="auto">
              <a:spcBef>
                <a:spcPts val="0"/>
              </a:spcBef>
              <a:spcAft>
                <a:spcPts val="0"/>
              </a:spcAft>
            </a:pPr>
            <a:r>
              <a:rPr lang="en-US" sz="1300">
                <a:solidFill>
                  <a:prstClr val="white"/>
                </a:solidFill>
                <a:latin typeface="Verdana" pitchFamily="34" charset="0"/>
                <a:cs typeface="+mn-cs"/>
              </a:rPr>
              <a:t>&gt; Technology</a:t>
            </a:r>
          </a:p>
        </p:txBody>
      </p:sp>
      <p:sp>
        <p:nvSpPr>
          <p:cNvPr id="15365"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470" tIns="48235" rIns="96470" bIns="48235" anchor="ctr"/>
          <a:lstStyle/>
          <a:p>
            <a:pPr algn="r" defTabSz="964718" fontAlgn="auto">
              <a:spcBef>
                <a:spcPts val="0"/>
              </a:spcBef>
              <a:spcAft>
                <a:spcPts val="0"/>
              </a:spcAft>
            </a:pPr>
            <a:r>
              <a:rPr lang="en-US" sz="1300">
                <a:solidFill>
                  <a:prstClr val="white"/>
                </a:solidFill>
                <a:latin typeface="Verdana" pitchFamily="34" charset="0"/>
                <a:cs typeface="+mn-cs"/>
              </a:rPr>
              <a:t>  &gt; People &gt; Processes </a:t>
            </a:r>
          </a:p>
        </p:txBody>
      </p:sp>
      <p:sp>
        <p:nvSpPr>
          <p:cNvPr id="15366" name="Rectangle 2"/>
          <p:cNvSpPr>
            <a:spLocks noChangeArrowheads="1"/>
          </p:cNvSpPr>
          <p:nvPr/>
        </p:nvSpPr>
        <p:spPr bwMode="auto">
          <a:xfrm>
            <a:off x="400050" y="2311424"/>
            <a:ext cx="8721090" cy="589907"/>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endParaRPr lang="en-US" sz="3200" b="1">
              <a:solidFill>
                <a:prstClr val="black"/>
              </a:solidFill>
              <a:latin typeface="Calibri"/>
              <a:cs typeface="+mn-cs"/>
            </a:endParaRPr>
          </a:p>
        </p:txBody>
      </p:sp>
      <p:sp>
        <p:nvSpPr>
          <p:cNvPr id="15367" name="Rectangle 7"/>
          <p:cNvSpPr>
            <a:spLocks noChangeArrowheads="1"/>
          </p:cNvSpPr>
          <p:nvPr/>
        </p:nvSpPr>
        <p:spPr bwMode="auto">
          <a:xfrm>
            <a:off x="3027046" y="3461182"/>
            <a:ext cx="193670" cy="393804"/>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endParaRPr lang="en-US">
              <a:solidFill>
                <a:prstClr val="black"/>
              </a:solidFill>
              <a:latin typeface="Calibri"/>
              <a:cs typeface="+mn-cs"/>
            </a:endParaRPr>
          </a:p>
        </p:txBody>
      </p:sp>
      <p:sp>
        <p:nvSpPr>
          <p:cNvPr id="15368" name="Rectangle 5"/>
          <p:cNvSpPr>
            <a:spLocks noGrp="1" noChangeArrowheads="1"/>
          </p:cNvSpPr>
          <p:nvPr>
            <p:ph type="ctrTitle"/>
          </p:nvPr>
        </p:nvSpPr>
        <p:spPr>
          <a:xfrm>
            <a:off x="480060" y="487725"/>
            <a:ext cx="6080760" cy="426641"/>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218"/>
            <a:ext cx="1840230" cy="393804"/>
          </a:xfrm>
          <a:prstGeom prst="rect">
            <a:avLst/>
          </a:prstGeom>
          <a:noFill/>
          <a:ln w="9525">
            <a:noFill/>
            <a:miter lim="800000"/>
            <a:headEnd/>
            <a:tailEnd/>
          </a:ln>
        </p:spPr>
        <p:txBody>
          <a:bodyPr lIns="96470" tIns="48235" rIns="96470" bIns="4823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4718"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PERSIAN GULF VETERANS BENEFIT PROGRAM</a:t>
              </a:r>
            </a:p>
          </p:txBody>
        </p:sp>
      </p:grpSp>
      <p:grpSp>
        <p:nvGrpSpPr>
          <p:cNvPr id="3" name="Group 14"/>
          <p:cNvGrpSpPr>
            <a:grpSpLocks/>
          </p:cNvGrpSpPr>
          <p:nvPr/>
        </p:nvGrpSpPr>
        <p:grpSpPr bwMode="auto">
          <a:xfrm>
            <a:off x="480060" y="6421130"/>
            <a:ext cx="8801100" cy="406400"/>
            <a:chOff x="457200" y="6019800"/>
            <a:chExt cx="8382000" cy="381000"/>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85775" y="6019800"/>
              <a:ext cx="2123402"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sp>
        <p:nvSpPr>
          <p:cNvPr id="21" name="Text Box 4"/>
          <p:cNvSpPr txBox="1">
            <a:spLocks noChangeArrowheads="1"/>
          </p:cNvSpPr>
          <p:nvPr/>
        </p:nvSpPr>
        <p:spPr bwMode="auto">
          <a:xfrm>
            <a:off x="1680210" y="1432590"/>
            <a:ext cx="6400800" cy="4825777"/>
          </a:xfrm>
          <a:prstGeom prst="rect">
            <a:avLst/>
          </a:prstGeom>
          <a:noFill/>
          <a:ln w="9525">
            <a:noFill/>
            <a:miter lim="800000"/>
            <a:headEnd/>
            <a:tailEnd/>
          </a:ln>
        </p:spPr>
        <p:txBody>
          <a:bodyPr lIns="96461" tIns="48230" rIns="96461" bIns="48230">
            <a:spAutoFit/>
          </a:bodyPr>
          <a:lstStyle/>
          <a:p>
            <a:pPr defTabSz="964718" fontAlgn="auto">
              <a:lnSpc>
                <a:spcPct val="120000"/>
              </a:lnSpc>
              <a:spcAft>
                <a:spcPts val="0"/>
              </a:spcAft>
            </a:pPr>
            <a:r>
              <a:rPr lang="en-US" altLang="en-US" sz="2500" b="1" dirty="0">
                <a:solidFill>
                  <a:srgbClr val="000000"/>
                </a:solidFill>
                <a:latin typeface="Times New Roman" pitchFamily="18" charset="0"/>
                <a:cs typeface="+mn-cs"/>
              </a:rPr>
              <a:t>Total Applications:  	11,909</a:t>
            </a:r>
          </a:p>
          <a:p>
            <a:pPr defTabSz="964718" fontAlgn="auto">
              <a:lnSpc>
                <a:spcPct val="120000"/>
              </a:lnSpc>
              <a:spcAft>
                <a:spcPts val="0"/>
              </a:spcAft>
            </a:pPr>
            <a:endParaRPr lang="en-US" altLang="en-US" sz="2500" b="1" dirty="0">
              <a:solidFill>
                <a:srgbClr val="000000"/>
              </a:solidFill>
              <a:latin typeface="Times New Roman" pitchFamily="18" charset="0"/>
              <a:cs typeface="+mn-cs"/>
            </a:endParaRPr>
          </a:p>
          <a:p>
            <a:pPr defTabSz="964718" fontAlgn="auto">
              <a:lnSpc>
                <a:spcPct val="120000"/>
              </a:lnSpc>
              <a:spcAft>
                <a:spcPts val="0"/>
              </a:spcAft>
            </a:pPr>
            <a:r>
              <a:rPr lang="en-US" altLang="en-US" sz="2500" b="1" dirty="0">
                <a:solidFill>
                  <a:prstClr val="black"/>
                </a:solidFill>
                <a:latin typeface="Times New Roman" pitchFamily="18" charset="0"/>
                <a:cs typeface="+mn-cs"/>
              </a:rPr>
              <a:t>Payments Sent:  	9,251</a:t>
            </a:r>
            <a:endParaRPr lang="en-US" altLang="en-US" sz="2500" dirty="0">
              <a:solidFill>
                <a:prstClr val="black"/>
              </a:solidFill>
              <a:latin typeface="Times New Roman" pitchFamily="18" charset="0"/>
              <a:cs typeface="+mn-cs"/>
            </a:endParaRPr>
          </a:p>
          <a:p>
            <a:pPr defTabSz="964718" fontAlgn="auto">
              <a:lnSpc>
                <a:spcPct val="120000"/>
              </a:lnSpc>
              <a:spcAft>
                <a:spcPts val="0"/>
              </a:spcAft>
            </a:pPr>
            <a:endParaRPr lang="en-US" altLang="en-US" sz="2500" b="1" dirty="0">
              <a:solidFill>
                <a:srgbClr val="000000"/>
              </a:solidFill>
              <a:latin typeface="Times New Roman" pitchFamily="18" charset="0"/>
              <a:cs typeface="+mn-cs"/>
            </a:endParaRPr>
          </a:p>
          <a:p>
            <a:pPr defTabSz="964718" fontAlgn="auto">
              <a:lnSpc>
                <a:spcPct val="120000"/>
              </a:lnSpc>
              <a:spcAft>
                <a:spcPts val="0"/>
              </a:spcAft>
            </a:pPr>
            <a:r>
              <a:rPr lang="en-US" altLang="en-US" sz="2500" b="1" dirty="0">
                <a:solidFill>
                  <a:srgbClr val="000000"/>
                </a:solidFill>
                <a:latin typeface="Times New Roman" pitchFamily="18" charset="0"/>
                <a:cs typeface="+mn-cs"/>
              </a:rPr>
              <a:t>Total Payments:  	</a:t>
            </a:r>
            <a:r>
              <a:rPr lang="en-US" altLang="en-US" sz="2500" b="1" dirty="0">
                <a:solidFill>
                  <a:prstClr val="black"/>
                </a:solidFill>
                <a:latin typeface="Times New Roman" pitchFamily="18" charset="0"/>
                <a:cs typeface="+mn-cs"/>
              </a:rPr>
              <a:t>$3,923,787.50</a:t>
            </a:r>
            <a:endParaRPr lang="en-US" altLang="en-US" sz="2500" b="1" dirty="0">
              <a:solidFill>
                <a:srgbClr val="000000"/>
              </a:solidFill>
              <a:latin typeface="Times New Roman" pitchFamily="18" charset="0"/>
              <a:cs typeface="+mn-cs"/>
            </a:endParaRPr>
          </a:p>
          <a:p>
            <a:pPr defTabSz="964718" fontAlgn="auto">
              <a:lnSpc>
                <a:spcPct val="120000"/>
              </a:lnSpc>
              <a:spcAft>
                <a:spcPts val="0"/>
              </a:spcAft>
            </a:pPr>
            <a:endParaRPr lang="en-US" altLang="en-US" sz="2500" b="1" dirty="0">
              <a:solidFill>
                <a:srgbClr val="000000"/>
              </a:solidFill>
              <a:latin typeface="Times New Roman" pitchFamily="18" charset="0"/>
              <a:cs typeface="+mn-cs"/>
            </a:endParaRPr>
          </a:p>
          <a:p>
            <a:pPr defTabSz="964718" fontAlgn="auto">
              <a:lnSpc>
                <a:spcPct val="120000"/>
              </a:lnSpc>
              <a:spcAft>
                <a:spcPts val="0"/>
              </a:spcAft>
            </a:pPr>
            <a:r>
              <a:rPr lang="en-US" altLang="en-US" sz="2500" b="1" dirty="0">
                <a:solidFill>
                  <a:srgbClr val="000000"/>
                </a:solidFill>
                <a:latin typeface="Times New Roman" pitchFamily="18" charset="0"/>
                <a:cs typeface="+mn-cs"/>
              </a:rPr>
              <a:t>Average Payment:  	</a:t>
            </a:r>
            <a:r>
              <a:rPr lang="en-US" altLang="en-US" sz="2500" b="1" dirty="0">
                <a:solidFill>
                  <a:prstClr val="black"/>
                </a:solidFill>
                <a:latin typeface="Times New Roman" pitchFamily="18" charset="0"/>
                <a:cs typeface="+mn-cs"/>
              </a:rPr>
              <a:t>$424.15</a:t>
            </a:r>
            <a:endParaRPr lang="en-US" altLang="en-US" sz="2500" b="1" dirty="0">
              <a:solidFill>
                <a:srgbClr val="000000"/>
              </a:solidFill>
              <a:latin typeface="Times New Roman" pitchFamily="18" charset="0"/>
              <a:cs typeface="+mn-cs"/>
            </a:endParaRPr>
          </a:p>
          <a:p>
            <a:pPr defTabSz="964718" fontAlgn="auto">
              <a:lnSpc>
                <a:spcPct val="120000"/>
              </a:lnSpc>
              <a:spcAft>
                <a:spcPts val="0"/>
              </a:spcAft>
            </a:pPr>
            <a:endParaRPr lang="en-US" altLang="en-US" sz="2500" b="1" dirty="0">
              <a:solidFill>
                <a:srgbClr val="000000"/>
              </a:solidFill>
              <a:latin typeface="Times New Roman" pitchFamily="18" charset="0"/>
              <a:cs typeface="+mn-cs"/>
            </a:endParaRPr>
          </a:p>
          <a:p>
            <a:pPr defTabSz="964718" fontAlgn="auto">
              <a:lnSpc>
                <a:spcPct val="120000"/>
              </a:lnSpc>
              <a:spcAft>
                <a:spcPts val="0"/>
              </a:spcAft>
            </a:pPr>
            <a:r>
              <a:rPr lang="en-US" altLang="en-US" sz="2500" b="1" dirty="0">
                <a:solidFill>
                  <a:srgbClr val="000000"/>
                </a:solidFill>
                <a:latin typeface="Times New Roman" pitchFamily="18" charset="0"/>
                <a:cs typeface="+mn-cs"/>
              </a:rPr>
              <a:t>Average Processing Time:  5.42 days</a:t>
            </a:r>
          </a:p>
          <a:p>
            <a:pPr defTabSz="964718" fontAlgn="auto">
              <a:lnSpc>
                <a:spcPct val="120000"/>
              </a:lnSpc>
              <a:spcAft>
                <a:spcPts val="0"/>
              </a:spcAft>
            </a:pPr>
            <a:r>
              <a:rPr lang="en-US" altLang="en-US" sz="2500" b="1" dirty="0">
                <a:solidFill>
                  <a:srgbClr val="000000"/>
                </a:solidFill>
                <a:latin typeface="Times New Roman" pitchFamily="18" charset="0"/>
                <a:cs typeface="+mn-cs"/>
              </a:rPr>
              <a:t>					              </a:t>
            </a:r>
          </a:p>
        </p:txBody>
      </p:sp>
    </p:spTree>
    <p:extLst>
      <p:ext uri="{BB962C8B-B14F-4D97-AF65-F5344CB8AC3E}">
        <p14:creationId xmlns:p14="http://schemas.microsoft.com/office/powerpoint/2010/main" val="286410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80060" y="6343256"/>
            <a:ext cx="8801100" cy="403013"/>
          </a:xfrm>
          <a:prstGeom prst="rect">
            <a:avLst/>
          </a:prstGeom>
          <a:noFill/>
          <a:ln w="9525">
            <a:noFill/>
            <a:miter lim="800000"/>
            <a:headEnd/>
            <a:tailEnd/>
          </a:ln>
        </p:spPr>
      </p:pic>
      <p:sp>
        <p:nvSpPr>
          <p:cNvPr id="16388"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0" tIns="48235" rIns="96470" bIns="48235" anchor="ctr"/>
          <a:lstStyle/>
          <a:p>
            <a:pPr defTabSz="964718" fontAlgn="auto">
              <a:spcBef>
                <a:spcPts val="0"/>
              </a:spcBef>
              <a:spcAft>
                <a:spcPts val="0"/>
              </a:spcAft>
            </a:pPr>
            <a:r>
              <a:rPr lang="en-US" sz="1300">
                <a:solidFill>
                  <a:prstClr val="white"/>
                </a:solidFill>
                <a:latin typeface="Verdana" pitchFamily="34" charset="0"/>
                <a:cs typeface="+mn-cs"/>
              </a:rPr>
              <a:t>&gt; Technology</a:t>
            </a:r>
          </a:p>
        </p:txBody>
      </p:sp>
      <p:sp>
        <p:nvSpPr>
          <p:cNvPr id="16389"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470" tIns="48235" rIns="96470" bIns="48235" anchor="ctr"/>
          <a:lstStyle/>
          <a:p>
            <a:pPr algn="r" defTabSz="964718" fontAlgn="auto">
              <a:spcBef>
                <a:spcPts val="0"/>
              </a:spcBef>
              <a:spcAft>
                <a:spcPts val="0"/>
              </a:spcAft>
            </a:pPr>
            <a:r>
              <a:rPr lang="en-US" sz="1300">
                <a:solidFill>
                  <a:prstClr val="white"/>
                </a:solidFill>
                <a:latin typeface="Verdana" pitchFamily="34" charset="0"/>
                <a:cs typeface="+mn-cs"/>
              </a:rPr>
              <a:t>  &gt; People &gt; Processes </a:t>
            </a:r>
          </a:p>
        </p:txBody>
      </p:sp>
      <p:sp>
        <p:nvSpPr>
          <p:cNvPr id="16390" name="Rectangle 2"/>
          <p:cNvSpPr>
            <a:spLocks noChangeArrowheads="1"/>
          </p:cNvSpPr>
          <p:nvPr/>
        </p:nvSpPr>
        <p:spPr bwMode="auto">
          <a:xfrm>
            <a:off x="400050" y="2311424"/>
            <a:ext cx="8721090" cy="589907"/>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endParaRPr lang="en-US" sz="3200" b="1">
              <a:solidFill>
                <a:prstClr val="black"/>
              </a:solidFill>
              <a:latin typeface="Calibri"/>
              <a:cs typeface="+mn-cs"/>
            </a:endParaRPr>
          </a:p>
        </p:txBody>
      </p:sp>
      <p:sp>
        <p:nvSpPr>
          <p:cNvPr id="16391" name="Rectangle 7"/>
          <p:cNvSpPr>
            <a:spLocks noChangeArrowheads="1"/>
          </p:cNvSpPr>
          <p:nvPr/>
        </p:nvSpPr>
        <p:spPr bwMode="auto">
          <a:xfrm>
            <a:off x="3027046" y="3461182"/>
            <a:ext cx="193670" cy="393804"/>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endParaRPr lang="en-US">
              <a:solidFill>
                <a:prstClr val="black"/>
              </a:solidFill>
              <a:latin typeface="Calibri"/>
              <a:cs typeface="+mn-cs"/>
            </a:endParaRPr>
          </a:p>
        </p:txBody>
      </p:sp>
      <p:sp>
        <p:nvSpPr>
          <p:cNvPr id="16392" name="Rectangle 5"/>
          <p:cNvSpPr>
            <a:spLocks noGrp="1" noChangeArrowheads="1"/>
          </p:cNvSpPr>
          <p:nvPr>
            <p:ph type="ctrTitle"/>
          </p:nvPr>
        </p:nvSpPr>
        <p:spPr>
          <a:xfrm>
            <a:off x="480060" y="487725"/>
            <a:ext cx="6080760" cy="426641"/>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218"/>
            <a:ext cx="1840230" cy="393804"/>
          </a:xfrm>
          <a:prstGeom prst="rect">
            <a:avLst/>
          </a:prstGeom>
          <a:noFill/>
          <a:ln w="9525">
            <a:noFill/>
            <a:miter lim="800000"/>
            <a:headEnd/>
            <a:tailEnd/>
          </a:ln>
        </p:spPr>
        <p:txBody>
          <a:bodyPr lIns="96470" tIns="48235" rIns="96470" bIns="4823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4718"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MILITARY FAMILY RELIEF ASSISTANCE PROGRAM</a:t>
              </a:r>
            </a:p>
          </p:txBody>
        </p:sp>
      </p:grpSp>
      <p:sp>
        <p:nvSpPr>
          <p:cNvPr id="16395" name="TextBox 12"/>
          <p:cNvSpPr txBox="1">
            <a:spLocks noChangeArrowheads="1"/>
          </p:cNvSpPr>
          <p:nvPr/>
        </p:nvSpPr>
        <p:spPr bwMode="auto">
          <a:xfrm>
            <a:off x="400050" y="4226560"/>
            <a:ext cx="2240280" cy="393804"/>
          </a:xfrm>
          <a:prstGeom prst="rect">
            <a:avLst/>
          </a:prstGeom>
          <a:noFill/>
          <a:ln w="9525">
            <a:noFill/>
            <a:miter lim="800000"/>
            <a:headEnd/>
            <a:tailEnd/>
          </a:ln>
        </p:spPr>
        <p:txBody>
          <a:bodyPr lIns="96470" tIns="48235" rIns="96470" bIns="48235">
            <a:spAutoFit/>
          </a:bodyPr>
          <a:lstStyle/>
          <a:p>
            <a:pPr defTabSz="964718"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15"/>
            <a:ext cx="8801100" cy="406400"/>
            <a:chOff x="457200" y="6019800"/>
            <a:chExt cx="8382000" cy="381000"/>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30913"/>
              <a:ext cx="2123402"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graphicFrame>
        <p:nvGraphicFramePr>
          <p:cNvPr id="22" name="Table 21"/>
          <p:cNvGraphicFramePr>
            <a:graphicFrameLocks noGrp="1"/>
          </p:cNvGraphicFramePr>
          <p:nvPr>
            <p:extLst>
              <p:ext uri="{D42A27DB-BD31-4B8C-83A1-F6EECF244321}">
                <p14:modId xmlns:p14="http://schemas.microsoft.com/office/powerpoint/2010/main" val="3977421817"/>
              </p:ext>
            </p:extLst>
          </p:nvPr>
        </p:nvGraphicFramePr>
        <p:xfrm>
          <a:off x="481734" y="1544320"/>
          <a:ext cx="8479392" cy="4063998"/>
        </p:xfrm>
        <a:graphic>
          <a:graphicData uri="http://schemas.openxmlformats.org/drawingml/2006/table">
            <a:tbl>
              <a:tblPr>
                <a:tableStyleId>{2D5ABB26-0587-4C30-8999-92F81FD0307C}</a:tableStyleId>
              </a:tblPr>
              <a:tblGrid>
                <a:gridCol w="6655220"/>
                <a:gridCol w="1824172"/>
              </a:tblGrid>
              <a:tr h="793222">
                <a:tc gridSpan="2">
                  <a:txBody>
                    <a:bodyPr/>
                    <a:lstStyle/>
                    <a:p>
                      <a:pPr algn="ctr" fontAlgn="b"/>
                      <a:r>
                        <a:rPr lang="en-US" sz="1500" b="1" i="0" u="none" strike="noStrike" dirty="0">
                          <a:latin typeface="Arial"/>
                        </a:rPr>
                        <a:t>OVERALL MFRAP CONTRIBUTIONS - FY 2005 THRU </a:t>
                      </a:r>
                      <a:r>
                        <a:rPr lang="en-US" sz="1500" b="1" i="0" u="none" strike="noStrike" dirty="0" smtClean="0">
                          <a:latin typeface="Arial"/>
                        </a:rPr>
                        <a:t>18</a:t>
                      </a:r>
                      <a:r>
                        <a:rPr lang="en-US" sz="1500" b="1" i="0" u="none" strike="noStrike" baseline="0" dirty="0" smtClean="0">
                          <a:latin typeface="Arial"/>
                        </a:rPr>
                        <a:t> MAY </a:t>
                      </a:r>
                      <a:r>
                        <a:rPr lang="en-US" sz="1500" b="1" i="0" u="none" strike="noStrike" dirty="0" smtClean="0">
                          <a:latin typeface="Arial"/>
                        </a:rPr>
                        <a:t>2016</a:t>
                      </a:r>
                      <a:endParaRPr lang="en-US" sz="1500" b="1" i="0" u="none" strike="noStrike" dirty="0">
                        <a:latin typeface="Arial"/>
                      </a:endParaRPr>
                    </a:p>
                  </a:txBody>
                  <a:tcPr marL="10001" marR="10001" marT="10160" marB="0" anchor="ctr"/>
                </a:tc>
                <a:tc hMerge="1">
                  <a:txBody>
                    <a:bodyPr/>
                    <a:lstStyle/>
                    <a:p>
                      <a:endParaRPr lang="en-US"/>
                    </a:p>
                  </a:txBody>
                  <a:tcPr/>
                </a:tc>
              </a:tr>
              <a:tr h="527351">
                <a:tc>
                  <a:txBody>
                    <a:bodyPr/>
                    <a:lstStyle/>
                    <a:p>
                      <a:pPr algn="ctr" fontAlgn="ctr"/>
                      <a:r>
                        <a:rPr lang="en-US" sz="1500" b="0" i="0" u="none" strike="noStrike" dirty="0" smtClean="0">
                          <a:latin typeface="Arial"/>
                        </a:rPr>
                        <a:t>TOTAL PRIVATE CONTRIBUTIONS </a:t>
                      </a:r>
                      <a:endParaRPr lang="en-US" sz="1500" b="0" i="0" u="none" strike="noStrike" dirty="0">
                        <a:latin typeface="Arial"/>
                      </a:endParaRPr>
                    </a:p>
                  </a:txBody>
                  <a:tcPr marL="10001" marR="10001" marT="10160" marB="0" anchor="ctr"/>
                </a:tc>
                <a:tc>
                  <a:txBody>
                    <a:bodyPr/>
                    <a:lstStyle/>
                    <a:p>
                      <a:pPr algn="l" fontAlgn="b"/>
                      <a:r>
                        <a:rPr lang="en-US" sz="1500" b="0" i="0" u="none" strike="noStrike" dirty="0">
                          <a:latin typeface="Arial"/>
                        </a:rPr>
                        <a:t> </a:t>
                      </a:r>
                      <a:r>
                        <a:rPr lang="en-US" sz="1500" b="0" i="0" u="none" strike="noStrike" dirty="0" smtClean="0">
                          <a:latin typeface="Arial"/>
                        </a:rPr>
                        <a:t>$      117,352.43 </a:t>
                      </a:r>
                      <a:endParaRPr lang="en-US" sz="1500" b="0" i="0" u="none" strike="noStrike" dirty="0">
                        <a:latin typeface="Arial"/>
                      </a:endParaRPr>
                    </a:p>
                  </a:txBody>
                  <a:tcPr marL="10001" marR="10001" marT="10160" marB="0" anchor="ctr"/>
                </a:tc>
              </a:tr>
              <a:tr h="6602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0" i="0" u="none" strike="noStrike" dirty="0" smtClean="0">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DEPT OF REVENUE - PIT DONATIONS </a:t>
                      </a:r>
                    </a:p>
                  </a:txBody>
                  <a:tcPr marL="10001" marR="10001" marT="10160" marB="0"/>
                </a:tc>
                <a:tc>
                  <a:txBody>
                    <a:bodyPr/>
                    <a:lstStyle/>
                    <a:p>
                      <a:pPr algn="l" fontAlgn="b"/>
                      <a:r>
                        <a:rPr lang="en-US" sz="1500" b="0" i="0" u="none" strike="noStrike" dirty="0">
                          <a:latin typeface="Arial"/>
                        </a:rPr>
                        <a:t> </a:t>
                      </a:r>
                      <a:r>
                        <a:rPr lang="en-US" sz="1500" b="0" i="0" u="none" strike="noStrike" dirty="0" smtClean="0">
                          <a:latin typeface="Arial"/>
                        </a:rPr>
                        <a:t>$    1,563,384.43</a:t>
                      </a:r>
                      <a:endParaRPr lang="en-US" sz="1500" b="0" i="0" u="none" strike="noStrike" dirty="0">
                        <a:latin typeface="Arial"/>
                      </a:endParaRPr>
                    </a:p>
                  </a:txBody>
                  <a:tcPr marL="10001" marR="10001" marT="10160" marB="0" anchor="ctr"/>
                </a:tc>
              </a:tr>
              <a:tr h="7546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0" i="0" u="none" strike="noStrike" dirty="0" smtClean="0">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TOTAL ALL CONTRIBUTIONS - PRIVATE &amp; PIT DONATIONS</a:t>
                      </a:r>
                    </a:p>
                  </a:txBody>
                  <a:tcPr marL="10001" marR="10001" marT="1016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a:latin typeface="Arial"/>
                        </a:rPr>
                        <a:t> </a:t>
                      </a:r>
                      <a:r>
                        <a:rPr lang="en-US" sz="1500" b="0" i="0" u="none" strike="noStrike" dirty="0" smtClean="0">
                          <a:latin typeface="Arial"/>
                        </a:rPr>
                        <a:t>$    1,680,736.86</a:t>
                      </a:r>
                    </a:p>
                    <a:p>
                      <a:pPr algn="l" fontAlgn="b"/>
                      <a:r>
                        <a:rPr lang="en-US" sz="1500" b="0" i="0" u="none" strike="noStrike" dirty="0" smtClean="0">
                          <a:latin typeface="Arial"/>
                        </a:rPr>
                        <a:t>  </a:t>
                      </a:r>
                      <a:endParaRPr lang="en-US" sz="1500" b="0" i="0" u="none" strike="noStrike" dirty="0">
                        <a:latin typeface="Arial"/>
                      </a:endParaRPr>
                    </a:p>
                  </a:txBody>
                  <a:tcPr marL="10001" marR="10001" marT="10160" marB="0" anchor="b"/>
                </a:tc>
              </a:tr>
              <a:tr h="535303">
                <a:tc>
                  <a:txBody>
                    <a:bodyPr/>
                    <a:lstStyle/>
                    <a:p>
                      <a:pPr algn="ctr" fontAlgn="ctr"/>
                      <a:r>
                        <a:rPr lang="en-US" sz="1500" b="0" i="0" u="none" strike="noStrike" dirty="0">
                          <a:latin typeface="Arial"/>
                        </a:rPr>
                        <a:t>APPROVED GRANT APPLICATION PAYMENTS </a:t>
                      </a:r>
                    </a:p>
                  </a:txBody>
                  <a:tcPr marL="10001" marR="10001" marT="10160" marB="0" anchor="ctr"/>
                </a:tc>
                <a:tc>
                  <a:txBody>
                    <a:bodyPr/>
                    <a:lstStyle/>
                    <a:p>
                      <a:pPr algn="l" fontAlgn="b"/>
                      <a:r>
                        <a:rPr lang="en-US" sz="1500" b="0" i="0" u="none" strike="noStrike" dirty="0">
                          <a:latin typeface="Arial"/>
                        </a:rPr>
                        <a:t> $      </a:t>
                      </a:r>
                      <a:r>
                        <a:rPr lang="en-US" sz="1500" b="0" i="0" u="none" strike="noStrike" dirty="0" smtClean="0">
                          <a:latin typeface="Arial"/>
                        </a:rPr>
                        <a:t> 752,781.86</a:t>
                      </a:r>
                      <a:endParaRPr lang="en-US" sz="1500" b="0" i="0" u="none" strike="noStrike" dirty="0">
                        <a:latin typeface="Arial"/>
                      </a:endParaRPr>
                    </a:p>
                  </a:txBody>
                  <a:tcPr marL="10001" marR="10001" marT="10160" marB="0" anchor="ctr"/>
                </a:tc>
              </a:tr>
              <a:tr h="793222">
                <a:tc>
                  <a:txBody>
                    <a:bodyPr/>
                    <a:lstStyle/>
                    <a:p>
                      <a:pPr algn="ctr" fontAlgn="ctr"/>
                      <a:r>
                        <a:rPr lang="en-US" sz="1500" b="0" i="0" u="none" strike="noStrike" dirty="0">
                          <a:latin typeface="Arial"/>
                        </a:rPr>
                        <a:t>ACCOUNT BALANCE </a:t>
                      </a:r>
                    </a:p>
                  </a:txBody>
                  <a:tcPr marL="10001" marR="10001" marT="10160" marB="0" anchor="ctr"/>
                </a:tc>
                <a:tc>
                  <a:txBody>
                    <a:bodyPr/>
                    <a:lstStyle/>
                    <a:p>
                      <a:pPr algn="l" fontAlgn="b"/>
                      <a:r>
                        <a:rPr lang="en-US" sz="1500" b="0" i="0" u="none" strike="noStrike" dirty="0">
                          <a:latin typeface="Arial"/>
                        </a:rPr>
                        <a:t> $   </a:t>
                      </a:r>
                      <a:r>
                        <a:rPr lang="en-US" sz="1500" b="0" i="0" u="none" strike="noStrike" baseline="0" dirty="0" smtClean="0">
                          <a:latin typeface="Arial"/>
                        </a:rPr>
                        <a:t>    927,955.00</a:t>
                      </a:r>
                      <a:endParaRPr lang="en-US" sz="1500" b="0" i="0" u="none" strike="noStrike" dirty="0">
                        <a:latin typeface="Arial"/>
                      </a:endParaRPr>
                    </a:p>
                  </a:txBody>
                  <a:tcPr marL="10001" marR="10001" marT="10160" marB="0" anchor="ctr"/>
                </a:tc>
              </a:tr>
            </a:tbl>
          </a:graphicData>
        </a:graphic>
      </p:graphicFrame>
    </p:spTree>
    <p:extLst>
      <p:ext uri="{BB962C8B-B14F-4D97-AF65-F5344CB8AC3E}">
        <p14:creationId xmlns:p14="http://schemas.microsoft.com/office/powerpoint/2010/main" val="60060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9307106"/>
              </p:ext>
            </p:extLst>
          </p:nvPr>
        </p:nvGraphicFramePr>
        <p:xfrm>
          <a:off x="480060" y="1300481"/>
          <a:ext cx="8641080" cy="5283200"/>
        </p:xfrm>
        <a:graphic>
          <a:graphicData uri="http://schemas.openxmlformats.org/drawingml/2006/table">
            <a:tbl>
              <a:tblPr firstRow="1" bandRow="1">
                <a:tableStyleId>{5C22544A-7EE6-4342-B048-85BDC9FD1C3A}</a:tableStyleId>
              </a:tblPr>
              <a:tblGrid>
                <a:gridCol w="5520690"/>
                <a:gridCol w="3120390"/>
              </a:tblGrid>
              <a:tr h="406400">
                <a:tc>
                  <a:txBody>
                    <a:bodyPr/>
                    <a:lstStyle/>
                    <a:p>
                      <a:pPr algn="ctr"/>
                      <a:r>
                        <a:rPr lang="en-US" sz="2000" b="1" dirty="0" smtClean="0"/>
                        <a:t>Estimated Repairs</a:t>
                      </a:r>
                      <a:endParaRPr lang="en-US" sz="2000" b="1" dirty="0"/>
                    </a:p>
                  </a:txBody>
                  <a:tcPr marL="96012" marR="96012" marT="48768" marB="48768"/>
                </a:tc>
                <a:tc>
                  <a:txBody>
                    <a:bodyPr/>
                    <a:lstStyle/>
                    <a:p>
                      <a:pPr algn="ctr"/>
                      <a:r>
                        <a:rPr lang="en-US" sz="2000" dirty="0" smtClean="0"/>
                        <a:t>Estimated Cost</a:t>
                      </a:r>
                      <a:endParaRPr lang="en-US" sz="2000" dirty="0"/>
                    </a:p>
                  </a:txBody>
                  <a:tcPr marL="96012" marR="96012" marT="48768" marB="48768"/>
                </a:tc>
              </a:tr>
              <a:tr h="406400">
                <a:tc>
                  <a:txBody>
                    <a:bodyPr/>
                    <a:lstStyle/>
                    <a:p>
                      <a:pPr lvl="1"/>
                      <a:r>
                        <a:rPr lang="en-US" sz="2000" dirty="0" smtClean="0"/>
                        <a:t>Priority 1 Wall Cap Repairs</a:t>
                      </a:r>
                      <a:endParaRPr lang="en-US" sz="2000" dirty="0"/>
                    </a:p>
                  </a:txBody>
                  <a:tcPr marL="96012" marR="96012" marT="48768" marB="48768"/>
                </a:tc>
                <a:tc>
                  <a:txBody>
                    <a:bodyPr/>
                    <a:lstStyle/>
                    <a:p>
                      <a:pPr algn="r"/>
                      <a:r>
                        <a:rPr lang="en-US" sz="2000" dirty="0" smtClean="0"/>
                        <a:t>$17,000</a:t>
                      </a:r>
                      <a:endParaRPr lang="en-US" sz="2000" dirty="0"/>
                    </a:p>
                  </a:txBody>
                  <a:tcPr marL="96012" marR="96012" marT="48768" marB="48768"/>
                </a:tc>
              </a:tr>
              <a:tr h="406400">
                <a:tc>
                  <a:txBody>
                    <a:bodyPr/>
                    <a:lstStyle/>
                    <a:p>
                      <a:pPr lvl="1"/>
                      <a:r>
                        <a:rPr lang="en-US" sz="2000" dirty="0" smtClean="0"/>
                        <a:t>Priority 2 Main Entrance Repairs</a:t>
                      </a:r>
                      <a:endParaRPr lang="en-US" sz="2000" dirty="0"/>
                    </a:p>
                  </a:txBody>
                  <a:tcPr marL="96012" marR="96012" marT="48768" marB="48768"/>
                </a:tc>
                <a:tc>
                  <a:txBody>
                    <a:bodyPr/>
                    <a:lstStyle/>
                    <a:p>
                      <a:pPr algn="r"/>
                      <a:r>
                        <a:rPr lang="en-US" sz="2000" dirty="0" smtClean="0"/>
                        <a:t>$70,000</a:t>
                      </a:r>
                      <a:endParaRPr lang="en-US" sz="2000" dirty="0"/>
                    </a:p>
                  </a:txBody>
                  <a:tcPr marL="96012" marR="96012" marT="48768" marB="48768"/>
                </a:tc>
              </a:tr>
              <a:tr h="406400">
                <a:tc>
                  <a:txBody>
                    <a:bodyPr/>
                    <a:lstStyle/>
                    <a:p>
                      <a:pPr lvl="1"/>
                      <a:r>
                        <a:rPr lang="en-US" sz="2000" dirty="0" smtClean="0"/>
                        <a:t>Priority 3 Amphitheater Repairs</a:t>
                      </a:r>
                      <a:endParaRPr lang="en-US" sz="2000" dirty="0"/>
                    </a:p>
                  </a:txBody>
                  <a:tcPr marL="96012" marR="96012" marT="48768" marB="48768"/>
                </a:tc>
                <a:tc>
                  <a:txBody>
                    <a:bodyPr/>
                    <a:lstStyle/>
                    <a:p>
                      <a:pPr algn="r"/>
                      <a:r>
                        <a:rPr lang="en-US" sz="2000" dirty="0" smtClean="0"/>
                        <a:t>$771,000</a:t>
                      </a:r>
                      <a:endParaRPr lang="en-US" sz="2000" dirty="0"/>
                    </a:p>
                  </a:txBody>
                  <a:tcPr marL="96012" marR="96012" marT="48768" marB="48768"/>
                </a:tc>
              </a:tr>
              <a:tr h="406400">
                <a:tc>
                  <a:txBody>
                    <a:bodyPr/>
                    <a:lstStyle/>
                    <a:p>
                      <a:pPr lvl="1"/>
                      <a:r>
                        <a:rPr lang="en-US" sz="2000" dirty="0" smtClean="0"/>
                        <a:t>Priority 4 Crack Restoration</a:t>
                      </a:r>
                      <a:endParaRPr lang="en-US" sz="2000" dirty="0"/>
                    </a:p>
                  </a:txBody>
                  <a:tcPr marL="96012" marR="96012" marT="48768" marB="48768"/>
                </a:tc>
                <a:tc>
                  <a:txBody>
                    <a:bodyPr/>
                    <a:lstStyle/>
                    <a:p>
                      <a:pPr algn="r"/>
                      <a:r>
                        <a:rPr lang="en-US" sz="2000" dirty="0" smtClean="0"/>
                        <a:t>$1,700,000</a:t>
                      </a:r>
                      <a:endParaRPr lang="en-US" sz="2000" dirty="0"/>
                    </a:p>
                  </a:txBody>
                  <a:tcPr marL="96012" marR="96012" marT="48768" marB="48768"/>
                </a:tc>
              </a:tr>
              <a:tr h="406400">
                <a:tc>
                  <a:txBody>
                    <a:bodyPr/>
                    <a:lstStyle/>
                    <a:p>
                      <a:pPr algn="r"/>
                      <a:r>
                        <a:rPr lang="en-US" sz="2000" dirty="0" smtClean="0"/>
                        <a:t>Total</a:t>
                      </a:r>
                      <a:endParaRPr lang="en-US" sz="2000" dirty="0"/>
                    </a:p>
                  </a:txBody>
                  <a:tcPr marL="96012" marR="96012" marT="48768" marB="48768"/>
                </a:tc>
                <a:tc>
                  <a:txBody>
                    <a:bodyPr/>
                    <a:lstStyle/>
                    <a:p>
                      <a:pPr algn="r"/>
                      <a:r>
                        <a:rPr lang="en-US" sz="2000" dirty="0" smtClean="0"/>
                        <a:t>$2,558,000</a:t>
                      </a:r>
                      <a:endParaRPr lang="en-US" sz="2000" dirty="0"/>
                    </a:p>
                  </a:txBody>
                  <a:tcPr marL="96012" marR="96012" marT="48768" marB="48768"/>
                </a:tc>
              </a:tr>
              <a:tr h="406400">
                <a:tc>
                  <a:txBody>
                    <a:bodyPr/>
                    <a:lstStyle/>
                    <a:p>
                      <a:endParaRPr lang="en-US" sz="2000" dirty="0"/>
                    </a:p>
                  </a:txBody>
                  <a:tcPr marL="96012" marR="96012" marT="48768" marB="48768"/>
                </a:tc>
                <a:tc>
                  <a:txBody>
                    <a:bodyPr/>
                    <a:lstStyle/>
                    <a:p>
                      <a:endParaRPr lang="en-US" sz="2000"/>
                    </a:p>
                  </a:txBody>
                  <a:tcPr marL="96012" marR="96012" marT="48768" marB="48768"/>
                </a:tc>
              </a:tr>
              <a:tr h="406400">
                <a:tc>
                  <a:txBody>
                    <a:bodyPr/>
                    <a:lstStyle/>
                    <a:p>
                      <a:pPr algn="ctr"/>
                      <a:r>
                        <a:rPr lang="en-US" sz="2000" b="1" dirty="0" smtClean="0"/>
                        <a:t>Repairs</a:t>
                      </a:r>
                      <a:r>
                        <a:rPr lang="en-US" sz="2000" b="1" baseline="0" dirty="0" smtClean="0"/>
                        <a:t> Not Included In The Estimate</a:t>
                      </a:r>
                      <a:endParaRPr lang="en-US" sz="2000" b="1"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Tree Replacement (36)</a:t>
                      </a:r>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Repairs To The Colored Concrete</a:t>
                      </a:r>
                      <a:endParaRPr lang="en-US" sz="2000"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Electrical Work</a:t>
                      </a:r>
                      <a:endParaRPr lang="en-US" sz="2000"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Daily Operations</a:t>
                      </a:r>
                      <a:endParaRPr lang="en-US" sz="2000"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Unexpected Repairs</a:t>
                      </a:r>
                      <a:endParaRPr lang="en-US" sz="2000" dirty="0"/>
                    </a:p>
                  </a:txBody>
                  <a:tcPr marL="96012" marR="96012" marT="48768" marB="48768"/>
                </a:tc>
                <a:tc>
                  <a:txBody>
                    <a:bodyPr/>
                    <a:lstStyle/>
                    <a:p>
                      <a:endParaRPr lang="en-US" sz="2000" dirty="0"/>
                    </a:p>
                  </a:txBody>
                  <a:tcPr marL="96012" marR="96012" marT="48768" marB="48768"/>
                </a:tc>
              </a:tr>
            </a:tbl>
          </a:graphicData>
        </a:graphic>
      </p:graphicFrame>
      <p:grpSp>
        <p:nvGrpSpPr>
          <p:cNvPr id="6" name="Group 13"/>
          <p:cNvGrpSpPr>
            <a:grpSpLocks noGrp="1"/>
          </p:cNvGrpSpPr>
          <p:nvPr/>
        </p:nvGrpSpPr>
        <p:grpSpPr bwMode="auto">
          <a:xfrm>
            <a:off x="160020" y="313786"/>
            <a:ext cx="9281160" cy="905443"/>
            <a:chOff x="457200" y="381000"/>
            <a:chExt cx="8232775" cy="649288"/>
          </a:xfrm>
        </p:grpSpPr>
        <p:pic>
          <p:nvPicPr>
            <p:cNvPr id="7"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8" name="Rectangle 5"/>
            <p:cNvSpPr txBox="1">
              <a:spLocks noChangeArrowheads="1"/>
            </p:cNvSpPr>
            <p:nvPr/>
          </p:nvSpPr>
          <p:spPr bwMode="auto">
            <a:xfrm>
              <a:off x="458788" y="458592"/>
              <a:ext cx="5791200" cy="397269"/>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3000" b="1" dirty="0">
                  <a:solidFill>
                    <a:prstClr val="white"/>
                  </a:solidFill>
                  <a:latin typeface="Calibri"/>
                  <a:cs typeface="+mn-cs"/>
                </a:rPr>
                <a:t>PENNSYLVANIA VETERANS MEMORIAL</a:t>
              </a:r>
            </a:p>
          </p:txBody>
        </p:sp>
      </p:grpSp>
      <p:grpSp>
        <p:nvGrpSpPr>
          <p:cNvPr id="9" name="Group 20"/>
          <p:cNvGrpSpPr>
            <a:grpSpLocks/>
          </p:cNvGrpSpPr>
          <p:nvPr/>
        </p:nvGrpSpPr>
        <p:grpSpPr bwMode="auto">
          <a:xfrm>
            <a:off x="320040" y="6664970"/>
            <a:ext cx="8961120" cy="406400"/>
            <a:chOff x="304800" y="6019800"/>
            <a:chExt cx="8534400" cy="381000"/>
          </a:xfrm>
        </p:grpSpPr>
        <p:pic>
          <p:nvPicPr>
            <p:cNvPr id="10"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11" name="Rectangle 10"/>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12" name="Rectangle 11"/>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3" name="Rectangle 12"/>
            <p:cNvSpPr/>
            <p:nvPr/>
          </p:nvSpPr>
          <p:spPr>
            <a:xfrm>
              <a:off x="457200" y="6019800"/>
              <a:ext cx="2065694"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spTree>
    <p:extLst>
      <p:ext uri="{BB962C8B-B14F-4D97-AF65-F5344CB8AC3E}">
        <p14:creationId xmlns:p14="http://schemas.microsoft.com/office/powerpoint/2010/main" val="52012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7285235"/>
              </p:ext>
            </p:extLst>
          </p:nvPr>
        </p:nvGraphicFramePr>
        <p:xfrm>
          <a:off x="350044" y="1625600"/>
          <a:ext cx="8641080" cy="4470400"/>
        </p:xfrm>
        <a:graphic>
          <a:graphicData uri="http://schemas.openxmlformats.org/drawingml/2006/table">
            <a:tbl>
              <a:tblPr firstRow="1" bandRow="1">
                <a:tableStyleId>{5C22544A-7EE6-4342-B048-85BDC9FD1C3A}</a:tableStyleId>
              </a:tblPr>
              <a:tblGrid>
                <a:gridCol w="6530816"/>
                <a:gridCol w="2110264"/>
              </a:tblGrid>
              <a:tr h="406400">
                <a:tc gridSpan="2">
                  <a:txBody>
                    <a:bodyPr/>
                    <a:lstStyle/>
                    <a:p>
                      <a:pPr algn="ctr"/>
                      <a:r>
                        <a:rPr lang="en-US" sz="2000" b="1" dirty="0" smtClean="0"/>
                        <a:t>Pennsylvania Veterans</a:t>
                      </a:r>
                      <a:r>
                        <a:rPr lang="en-US" sz="2000" b="1" baseline="0" dirty="0" smtClean="0"/>
                        <a:t> Memorial Trust Fund</a:t>
                      </a:r>
                      <a:endParaRPr lang="en-US" sz="2000" dirty="0"/>
                    </a:p>
                  </a:txBody>
                  <a:tcPr marL="96012" marR="96012" marT="48768" marB="48768"/>
                </a:tc>
                <a:tc hMerge="1">
                  <a:txBody>
                    <a:bodyPr/>
                    <a:lstStyle/>
                    <a:p>
                      <a:pPr algn="ctr"/>
                      <a:endParaRPr lang="en-US" dirty="0"/>
                    </a:p>
                  </a:txBody>
                  <a:tcPr/>
                </a:tc>
              </a:tr>
              <a:tr h="406400">
                <a:tc>
                  <a:txBody>
                    <a:bodyPr/>
                    <a:lstStyle/>
                    <a:p>
                      <a:pPr lvl="1"/>
                      <a:r>
                        <a:rPr lang="en-US" sz="2000" dirty="0" smtClean="0"/>
                        <a:t>Beginning Trust Fund Balance (July 1, 2015)</a:t>
                      </a:r>
                      <a:endParaRPr lang="en-US" sz="2000" dirty="0"/>
                    </a:p>
                  </a:txBody>
                  <a:tcPr marL="96012" marR="96012" marT="48768" marB="48768"/>
                </a:tc>
                <a:tc>
                  <a:txBody>
                    <a:bodyPr/>
                    <a:lstStyle/>
                    <a:p>
                      <a:pPr algn="r"/>
                      <a:r>
                        <a:rPr lang="en-US" sz="2000" dirty="0" smtClean="0"/>
                        <a:t>$204,396</a:t>
                      </a:r>
                      <a:endParaRPr lang="en-US" sz="2000" dirty="0"/>
                    </a:p>
                  </a:txBody>
                  <a:tcPr marL="96012" marR="96012" marT="48768" marB="48768"/>
                </a:tc>
              </a:tr>
              <a:tr h="406400">
                <a:tc>
                  <a:txBody>
                    <a:bodyPr/>
                    <a:lstStyle/>
                    <a:p>
                      <a:pPr lvl="2"/>
                      <a:endParaRPr lang="en-US" sz="2000" dirty="0"/>
                    </a:p>
                  </a:txBody>
                  <a:tcPr marL="96012" marR="96012" marT="48768" marB="48768"/>
                </a:tc>
                <a:tc>
                  <a:txBody>
                    <a:bodyPr/>
                    <a:lstStyle/>
                    <a:p>
                      <a:pPr lvl="1" algn="r"/>
                      <a:endParaRPr lang="en-US" sz="2000" dirty="0"/>
                    </a:p>
                  </a:txBody>
                  <a:tcPr marL="96012" marR="96012" marT="48768" marB="48768"/>
                </a:tc>
              </a:tr>
              <a:tr h="406400">
                <a:tc>
                  <a:txBody>
                    <a:bodyPr/>
                    <a:lstStyle/>
                    <a:p>
                      <a:pPr lvl="2"/>
                      <a:r>
                        <a:rPr lang="en-US" sz="2000" dirty="0" smtClean="0"/>
                        <a:t>Grants Received</a:t>
                      </a:r>
                      <a:endParaRPr lang="en-US" sz="2000" dirty="0"/>
                    </a:p>
                  </a:txBody>
                  <a:tcPr marL="96012" marR="96012" marT="48768" marB="48768"/>
                </a:tc>
                <a:tc>
                  <a:txBody>
                    <a:bodyPr/>
                    <a:lstStyle/>
                    <a:p>
                      <a:pPr lvl="1" algn="r"/>
                      <a:r>
                        <a:rPr lang="en-US" sz="2000" dirty="0" smtClean="0"/>
                        <a:t>$400,000</a:t>
                      </a:r>
                      <a:endParaRPr lang="en-US" sz="2000" dirty="0"/>
                    </a:p>
                  </a:txBody>
                  <a:tcPr marL="96012" marR="96012" marT="48768" marB="48768"/>
                </a:tc>
              </a:tr>
              <a:tr h="406400">
                <a:tc>
                  <a:txBody>
                    <a:bodyPr/>
                    <a:lstStyle/>
                    <a:p>
                      <a:pPr lvl="2"/>
                      <a:r>
                        <a:rPr lang="en-US" sz="2000" dirty="0" smtClean="0"/>
                        <a:t>Public / Private Donations</a:t>
                      </a:r>
                      <a:endParaRPr lang="en-US" sz="2000" dirty="0"/>
                    </a:p>
                  </a:txBody>
                  <a:tcPr marL="96012" marR="96012" marT="48768" marB="48768"/>
                </a:tc>
                <a:tc>
                  <a:txBody>
                    <a:bodyPr/>
                    <a:lstStyle/>
                    <a:p>
                      <a:pPr lvl="1" algn="r"/>
                      <a:r>
                        <a:rPr lang="en-US" sz="2000" dirty="0" smtClean="0"/>
                        <a:t>$17,705</a:t>
                      </a:r>
                      <a:endParaRPr lang="en-US" sz="2000" dirty="0"/>
                    </a:p>
                  </a:txBody>
                  <a:tcPr marL="96012" marR="96012" marT="48768" marB="48768"/>
                </a:tc>
              </a:tr>
              <a:tr h="406400">
                <a:tc>
                  <a:txBody>
                    <a:bodyPr/>
                    <a:lstStyle/>
                    <a:p>
                      <a:pPr lvl="2"/>
                      <a:r>
                        <a:rPr lang="en-US" sz="2000" dirty="0" smtClean="0"/>
                        <a:t>Interest</a:t>
                      </a:r>
                      <a:endParaRPr lang="en-US" sz="2000" dirty="0"/>
                    </a:p>
                  </a:txBody>
                  <a:tcPr marL="96012" marR="96012" marT="48768" marB="48768"/>
                </a:tc>
                <a:tc>
                  <a:txBody>
                    <a:bodyPr/>
                    <a:lstStyle/>
                    <a:p>
                      <a:pPr lvl="1" algn="r"/>
                      <a:r>
                        <a:rPr lang="en-US" sz="2000" dirty="0" smtClean="0"/>
                        <a:t>$533</a:t>
                      </a:r>
                      <a:endParaRPr lang="en-US" sz="2000" dirty="0"/>
                    </a:p>
                  </a:txBody>
                  <a:tcPr marL="96012" marR="96012" marT="48768" marB="48768"/>
                </a:tc>
              </a:tr>
              <a:tr h="406400">
                <a:tc>
                  <a:txBody>
                    <a:bodyPr/>
                    <a:lstStyle/>
                    <a:p>
                      <a:pPr lvl="2"/>
                      <a:r>
                        <a:rPr lang="en-US" sz="2000" dirty="0" smtClean="0"/>
                        <a:t>Refunds of Expenditures</a:t>
                      </a:r>
                      <a:endParaRPr lang="en-US" sz="2000" dirty="0"/>
                    </a:p>
                  </a:txBody>
                  <a:tcPr marL="96012" marR="96012" marT="48768" marB="48768"/>
                </a:tc>
                <a:tc>
                  <a:txBody>
                    <a:bodyPr/>
                    <a:lstStyle/>
                    <a:p>
                      <a:pPr lvl="1" algn="r"/>
                      <a:r>
                        <a:rPr lang="en-US" sz="2000" dirty="0" smtClean="0"/>
                        <a:t>$2,052</a:t>
                      </a:r>
                      <a:endParaRPr lang="en-US" sz="2000" dirty="0"/>
                    </a:p>
                  </a:txBody>
                  <a:tcPr marL="96012" marR="96012" marT="48768" marB="48768"/>
                </a:tc>
              </a:tr>
              <a:tr h="406400">
                <a:tc>
                  <a:txBody>
                    <a:bodyPr/>
                    <a:lstStyle/>
                    <a:p>
                      <a:pPr lvl="2"/>
                      <a:endParaRPr lang="en-US" sz="2000" dirty="0"/>
                    </a:p>
                  </a:txBody>
                  <a:tcPr marL="96012" marR="96012" marT="48768" marB="48768"/>
                </a:tc>
                <a:tc>
                  <a:txBody>
                    <a:bodyPr/>
                    <a:lstStyle/>
                    <a:p>
                      <a:pPr lvl="1" algn="r"/>
                      <a:endParaRPr lang="en-US" sz="2000" dirty="0"/>
                    </a:p>
                  </a:txBody>
                  <a:tcPr marL="96012" marR="96012" marT="48768" marB="48768"/>
                </a:tc>
              </a:tr>
              <a:tr h="406400">
                <a:tc>
                  <a:txBody>
                    <a:bodyPr/>
                    <a:lstStyle/>
                    <a:p>
                      <a:pPr lvl="2"/>
                      <a:r>
                        <a:rPr lang="en-US" sz="2000" dirty="0" smtClean="0"/>
                        <a:t>Expenses</a:t>
                      </a:r>
                      <a:endParaRPr lang="en-US" sz="2000" dirty="0"/>
                    </a:p>
                  </a:txBody>
                  <a:tcPr marL="96012" marR="96012" marT="48768" marB="48768"/>
                </a:tc>
                <a:tc>
                  <a:txBody>
                    <a:bodyPr/>
                    <a:lstStyle/>
                    <a:p>
                      <a:pPr algn="r"/>
                      <a:r>
                        <a:rPr lang="en-US" sz="2000" dirty="0" smtClean="0"/>
                        <a:t>($53,380)</a:t>
                      </a:r>
                      <a:endParaRPr lang="en-US" sz="2000" dirty="0"/>
                    </a:p>
                  </a:txBody>
                  <a:tcPr marL="96012" marR="96012" marT="48768" marB="48768"/>
                </a:tc>
              </a:tr>
              <a:tr h="406400">
                <a:tc>
                  <a:txBody>
                    <a:bodyPr/>
                    <a:lstStyle/>
                    <a:p>
                      <a:pPr lvl="1"/>
                      <a:endParaRPr lang="en-US" sz="2000" dirty="0"/>
                    </a:p>
                  </a:txBody>
                  <a:tcPr marL="96012" marR="96012" marT="48768" marB="48768"/>
                </a:tc>
                <a:tc>
                  <a:txBody>
                    <a:bodyPr/>
                    <a:lstStyle/>
                    <a:p>
                      <a:pPr algn="r"/>
                      <a:endParaRPr lang="en-US" sz="2000" dirty="0"/>
                    </a:p>
                  </a:txBody>
                  <a:tcPr marL="96012" marR="96012" marT="48768" marB="48768"/>
                </a:tc>
              </a:tr>
              <a:tr h="406400">
                <a:tc>
                  <a:txBody>
                    <a:bodyPr/>
                    <a:lstStyle/>
                    <a:p>
                      <a:pPr lvl="1"/>
                      <a:r>
                        <a:rPr lang="en-US" sz="2000" dirty="0" smtClean="0"/>
                        <a:t>Ending Balance</a:t>
                      </a:r>
                      <a:endParaRPr lang="en-US" sz="2000" dirty="0"/>
                    </a:p>
                  </a:txBody>
                  <a:tcPr marL="96012" marR="96012" marT="48768" marB="48768"/>
                </a:tc>
                <a:tc>
                  <a:txBody>
                    <a:bodyPr/>
                    <a:lstStyle/>
                    <a:p>
                      <a:pPr algn="r"/>
                      <a:r>
                        <a:rPr lang="en-US" sz="2000" dirty="0" smtClean="0"/>
                        <a:t>$568,307</a:t>
                      </a:r>
                      <a:endParaRPr lang="en-US" sz="2000" dirty="0"/>
                    </a:p>
                  </a:txBody>
                  <a:tcPr marL="96012" marR="96012" marT="48768" marB="48768"/>
                </a:tc>
              </a:tr>
            </a:tbl>
          </a:graphicData>
        </a:graphic>
      </p:graphicFrame>
      <p:grpSp>
        <p:nvGrpSpPr>
          <p:cNvPr id="6" name="Group 13"/>
          <p:cNvGrpSpPr>
            <a:grpSpLocks noGrp="1"/>
          </p:cNvGrpSpPr>
          <p:nvPr/>
        </p:nvGrpSpPr>
        <p:grpSpPr bwMode="auto">
          <a:xfrm>
            <a:off x="160020" y="313786"/>
            <a:ext cx="9281160" cy="905443"/>
            <a:chOff x="457200" y="381000"/>
            <a:chExt cx="8232775" cy="649288"/>
          </a:xfrm>
        </p:grpSpPr>
        <p:pic>
          <p:nvPicPr>
            <p:cNvPr id="7"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8" name="Rectangle 5"/>
            <p:cNvSpPr txBox="1">
              <a:spLocks noChangeArrowheads="1"/>
            </p:cNvSpPr>
            <p:nvPr/>
          </p:nvSpPr>
          <p:spPr bwMode="auto">
            <a:xfrm>
              <a:off x="458788" y="458592"/>
              <a:ext cx="5791200" cy="397269"/>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3000" b="1" dirty="0">
                  <a:solidFill>
                    <a:prstClr val="white"/>
                  </a:solidFill>
                  <a:latin typeface="Calibri"/>
                  <a:cs typeface="+mn-cs"/>
                </a:rPr>
                <a:t>PENNSYLVANIA VETERANS MEMORIAL</a:t>
              </a:r>
            </a:p>
          </p:txBody>
        </p:sp>
      </p:grpSp>
      <p:grpSp>
        <p:nvGrpSpPr>
          <p:cNvPr id="9" name="Group 20"/>
          <p:cNvGrpSpPr>
            <a:grpSpLocks/>
          </p:cNvGrpSpPr>
          <p:nvPr/>
        </p:nvGrpSpPr>
        <p:grpSpPr bwMode="auto">
          <a:xfrm>
            <a:off x="320040" y="6664970"/>
            <a:ext cx="8961120" cy="406400"/>
            <a:chOff x="304800" y="6019800"/>
            <a:chExt cx="8534400" cy="381000"/>
          </a:xfrm>
        </p:grpSpPr>
        <p:pic>
          <p:nvPicPr>
            <p:cNvPr id="10"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11" name="Rectangle 10"/>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12" name="Rectangle 11"/>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3" name="Rectangle 12"/>
            <p:cNvSpPr/>
            <p:nvPr/>
          </p:nvSpPr>
          <p:spPr>
            <a:xfrm>
              <a:off x="457200" y="6019800"/>
              <a:ext cx="2065694"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spTree>
    <p:extLst>
      <p:ext uri="{BB962C8B-B14F-4D97-AF65-F5344CB8AC3E}">
        <p14:creationId xmlns:p14="http://schemas.microsoft.com/office/powerpoint/2010/main" val="411577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Proposed Additional Funding Streams</a:t>
            </a:r>
          </a:p>
          <a:p>
            <a:pPr lvl="1"/>
            <a:r>
              <a:rPr lang="en-US" dirty="0" smtClean="0"/>
              <a:t>PA Budget Recurring Appropriation 	</a:t>
            </a:r>
          </a:p>
          <a:p>
            <a:pPr lvl="1"/>
            <a:r>
              <a:rPr lang="en-US" dirty="0" smtClean="0"/>
              <a:t>National Cemetery Administration Partnership</a:t>
            </a:r>
          </a:p>
          <a:p>
            <a:pPr lvl="1"/>
            <a:r>
              <a:rPr lang="en-US" dirty="0" smtClean="0"/>
              <a:t>On-Line Donations</a:t>
            </a:r>
          </a:p>
          <a:p>
            <a:pPr lvl="1"/>
            <a:r>
              <a:rPr lang="en-US" dirty="0" smtClean="0"/>
              <a:t>Grant Applications</a:t>
            </a:r>
          </a:p>
          <a:p>
            <a:pPr lvl="1"/>
            <a:r>
              <a:rPr lang="en-US" dirty="0" smtClean="0"/>
              <a:t>Small Games of Chance Donations</a:t>
            </a:r>
          </a:p>
          <a:p>
            <a:pPr lvl="1"/>
            <a:endParaRPr lang="en-US" dirty="0" smtClean="0"/>
          </a:p>
        </p:txBody>
      </p:sp>
      <p:grpSp>
        <p:nvGrpSpPr>
          <p:cNvPr id="4" name="Group 13"/>
          <p:cNvGrpSpPr>
            <a:grpSpLocks noGrp="1"/>
          </p:cNvGrpSpPr>
          <p:nvPr/>
        </p:nvGrpSpPr>
        <p:grpSpPr bwMode="auto">
          <a:xfrm>
            <a:off x="160020" y="151226"/>
            <a:ext cx="9281160" cy="905443"/>
            <a:chOff x="457200" y="381000"/>
            <a:chExt cx="8232775" cy="649288"/>
          </a:xfrm>
        </p:grpSpPr>
        <p:pic>
          <p:nvPicPr>
            <p:cNvPr id="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6" name="Rectangle 5"/>
            <p:cNvSpPr txBox="1">
              <a:spLocks noChangeArrowheads="1"/>
            </p:cNvSpPr>
            <p:nvPr/>
          </p:nvSpPr>
          <p:spPr bwMode="auto">
            <a:xfrm>
              <a:off x="458788" y="458592"/>
              <a:ext cx="5791200" cy="397269"/>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3000" b="1" dirty="0">
                  <a:solidFill>
                    <a:prstClr val="white"/>
                  </a:solidFill>
                  <a:latin typeface="Calibri"/>
                  <a:cs typeface="+mn-cs"/>
                </a:rPr>
                <a:t>PENNSYLVANIA VETERANS MEMORIAL</a:t>
              </a:r>
            </a:p>
          </p:txBody>
        </p:sp>
      </p:grpSp>
      <p:grpSp>
        <p:nvGrpSpPr>
          <p:cNvPr id="7" name="Group 20"/>
          <p:cNvGrpSpPr>
            <a:grpSpLocks/>
          </p:cNvGrpSpPr>
          <p:nvPr/>
        </p:nvGrpSpPr>
        <p:grpSpPr bwMode="auto">
          <a:xfrm>
            <a:off x="320040" y="6664970"/>
            <a:ext cx="8961120" cy="406400"/>
            <a:chOff x="304800" y="6019800"/>
            <a:chExt cx="8534400" cy="381000"/>
          </a:xfrm>
        </p:grpSpPr>
        <p:pic>
          <p:nvPicPr>
            <p:cNvPr id="8"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10" name="Rectangle 9"/>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1" name="Rectangle 10"/>
            <p:cNvSpPr/>
            <p:nvPr/>
          </p:nvSpPr>
          <p:spPr>
            <a:xfrm>
              <a:off x="457200" y="6019800"/>
              <a:ext cx="2065694"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spTree>
    <p:extLst>
      <p:ext uri="{BB962C8B-B14F-4D97-AF65-F5344CB8AC3E}">
        <p14:creationId xmlns:p14="http://schemas.microsoft.com/office/powerpoint/2010/main" val="184631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a:srcRect/>
          <a:stretch>
            <a:fillRect/>
          </a:stretch>
        </p:blipFill>
        <p:spPr bwMode="auto">
          <a:xfrm>
            <a:off x="480060" y="6343255"/>
            <a:ext cx="8801100" cy="403013"/>
          </a:xfrm>
          <a:prstGeom prst="rect">
            <a:avLst/>
          </a:prstGeom>
          <a:noFill/>
          <a:ln w="9525">
            <a:noFill/>
            <a:miter lim="800000"/>
            <a:headEnd/>
            <a:tailEnd/>
          </a:ln>
        </p:spPr>
      </p:pic>
      <p:sp>
        <p:nvSpPr>
          <p:cNvPr id="2052"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9" tIns="48240" rIns="96479" bIns="48240" anchor="ctr"/>
          <a:lstStyle/>
          <a:p>
            <a:r>
              <a:rPr lang="en-US" sz="1300">
                <a:solidFill>
                  <a:schemeClr val="bg1"/>
                </a:solidFill>
                <a:latin typeface="Verdana" pitchFamily="34" charset="0"/>
              </a:rPr>
              <a:t>&gt; country</a:t>
            </a:r>
          </a:p>
        </p:txBody>
      </p:sp>
      <p:sp>
        <p:nvSpPr>
          <p:cNvPr id="2053"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479" tIns="48240" rIns="96479" bIns="48240" anchor="ctr"/>
          <a:lstStyle/>
          <a:p>
            <a:pPr algn="r"/>
            <a:r>
              <a:rPr lang="en-US" sz="1300">
                <a:solidFill>
                  <a:schemeClr val="bg1"/>
                </a:solidFill>
                <a:latin typeface="Verdana" pitchFamily="34" charset="0"/>
              </a:rPr>
              <a:t>  &gt; community &gt; commonwealth </a:t>
            </a:r>
          </a:p>
        </p:txBody>
      </p:sp>
      <p:sp>
        <p:nvSpPr>
          <p:cNvPr id="2054" name="Rectangle 2"/>
          <p:cNvSpPr>
            <a:spLocks noChangeArrowheads="1"/>
          </p:cNvSpPr>
          <p:nvPr/>
        </p:nvSpPr>
        <p:spPr bwMode="auto">
          <a:xfrm>
            <a:off x="400050" y="2311429"/>
            <a:ext cx="8721090" cy="589915"/>
          </a:xfrm>
          <a:prstGeom prst="rect">
            <a:avLst/>
          </a:prstGeom>
          <a:noFill/>
          <a:ln w="9525">
            <a:noFill/>
            <a:miter lim="800000"/>
            <a:headEnd/>
            <a:tailEnd/>
          </a:ln>
        </p:spPr>
        <p:txBody>
          <a:bodyPr lIns="96479" tIns="48240" rIns="96479" bIns="48240">
            <a:spAutoFit/>
          </a:bodyPr>
          <a:lstStyle/>
          <a:p>
            <a:pPr algn="ctr"/>
            <a:endParaRPr lang="en-US" sz="3200" b="1"/>
          </a:p>
        </p:txBody>
      </p:sp>
      <p:sp>
        <p:nvSpPr>
          <p:cNvPr id="2055" name="Rectangle 7"/>
          <p:cNvSpPr>
            <a:spLocks noChangeArrowheads="1"/>
          </p:cNvSpPr>
          <p:nvPr/>
        </p:nvSpPr>
        <p:spPr bwMode="auto">
          <a:xfrm>
            <a:off x="3027046" y="3461188"/>
            <a:ext cx="193687" cy="393812"/>
          </a:xfrm>
          <a:prstGeom prst="rect">
            <a:avLst/>
          </a:prstGeom>
          <a:noFill/>
          <a:ln w="9525">
            <a:noFill/>
            <a:miter lim="800000"/>
            <a:headEnd/>
            <a:tailEnd/>
          </a:ln>
        </p:spPr>
        <p:txBody>
          <a:bodyPr wrap="none" lIns="96479" tIns="48240" rIns="96479" bIns="48240">
            <a:spAutoFit/>
          </a:bodyPr>
          <a:lstStyle/>
          <a:p>
            <a:endParaRPr lang="en-US"/>
          </a:p>
        </p:txBody>
      </p:sp>
      <p:sp>
        <p:nvSpPr>
          <p:cNvPr id="2056" name="Rectangle 5"/>
          <p:cNvSpPr>
            <a:spLocks noGrp="1" noChangeArrowheads="1"/>
          </p:cNvSpPr>
          <p:nvPr>
            <p:ph type="ctrTitle"/>
          </p:nvPr>
        </p:nvSpPr>
        <p:spPr>
          <a:xfrm>
            <a:off x="480060" y="487627"/>
            <a:ext cx="6080760" cy="459010"/>
          </a:xfrm>
          <a:noFill/>
        </p:spPr>
        <p:txBody>
          <a:bodyPr>
            <a:spAutoFit/>
          </a:bodyPr>
          <a:lstStyle/>
          <a:p>
            <a:r>
              <a:rPr lang="en-US" sz="2300" b="1" dirty="0">
                <a:solidFill>
                  <a:schemeClr val="bg1"/>
                </a:solidFill>
              </a:rPr>
              <a:t>ODAGVA / ACT 66 SUMMARY</a:t>
            </a:r>
          </a:p>
        </p:txBody>
      </p:sp>
      <p:sp>
        <p:nvSpPr>
          <p:cNvPr id="13332" name="TextBox 13"/>
          <p:cNvSpPr txBox="1">
            <a:spLocks noChangeArrowheads="1"/>
          </p:cNvSpPr>
          <p:nvPr/>
        </p:nvSpPr>
        <p:spPr bwMode="auto">
          <a:xfrm>
            <a:off x="480060" y="6339846"/>
            <a:ext cx="3040380" cy="393812"/>
          </a:xfrm>
          <a:prstGeom prst="rect">
            <a:avLst/>
          </a:prstGeom>
          <a:noFill/>
          <a:ln w="9525">
            <a:noFill/>
            <a:miter lim="800000"/>
            <a:headEnd/>
            <a:tailEnd/>
          </a:ln>
        </p:spPr>
        <p:txBody>
          <a:bodyPr lIns="96479" tIns="48240" rIns="96479" bIns="48240">
            <a:spAutoFit/>
          </a:bodyPr>
          <a:lstStyle/>
          <a:p>
            <a:pPr>
              <a:defRPr/>
            </a:pPr>
            <a:r>
              <a:rPr lang="en-US" b="1" dirty="0">
                <a:solidFill>
                  <a:schemeClr val="bg1"/>
                </a:solidFill>
                <a:latin typeface="+mn-lt"/>
              </a:rPr>
              <a:t>As of </a:t>
            </a:r>
            <a:r>
              <a:rPr lang="en-US" b="1" dirty="0" smtClean="0">
                <a:solidFill>
                  <a:schemeClr val="bg1"/>
                </a:solidFill>
                <a:latin typeface="+mn-lt"/>
              </a:rPr>
              <a:t>23 May 16</a:t>
            </a:r>
            <a:endParaRPr lang="en-US" b="1" dirty="0">
              <a:solidFill>
                <a:schemeClr val="bg1"/>
              </a:solidFill>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23484123"/>
              </p:ext>
            </p:extLst>
          </p:nvPr>
        </p:nvGraphicFramePr>
        <p:xfrm>
          <a:off x="1920240" y="178816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15</a:t>
                      </a:r>
                      <a:r>
                        <a:rPr lang="en-US" sz="1300" b="1" i="0" u="none" strike="noStrike" baseline="0" dirty="0" smtClean="0">
                          <a:solidFill>
                            <a:srgbClr val="000000"/>
                          </a:solidFill>
                          <a:latin typeface="Tahoma" pitchFamily="34" charset="0"/>
                          <a:ea typeface="Tahoma" pitchFamily="34" charset="0"/>
                          <a:cs typeface="Tahoma" pitchFamily="34" charset="0"/>
                        </a:rPr>
                        <a:t> - 16</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chemeClr val="tx1"/>
                          </a:solidFill>
                          <a:latin typeface="Tahoma" pitchFamily="34" charset="0"/>
                          <a:ea typeface="Tahoma" pitchFamily="34" charset="0"/>
                          <a:cs typeface="Tahoma" pitchFamily="34" charset="0"/>
                        </a:rPr>
                        <a:t>20,605</a:t>
                      </a:r>
                      <a:endParaRPr lang="en-US" sz="1300" b="1" i="0" u="none" strike="noStrike" dirty="0">
                        <a:solidFill>
                          <a:schemeClr val="tx1"/>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a:t>
                      </a:r>
                      <a:r>
                        <a:rPr lang="en-US" sz="1300" b="1" i="0" u="none" strike="noStrike" dirty="0" smtClean="0">
                          <a:solidFill>
                            <a:schemeClr val="tx1"/>
                          </a:solidFill>
                          <a:latin typeface="Tahoma" pitchFamily="34" charset="0"/>
                          <a:ea typeface="Tahoma" pitchFamily="34" charset="0"/>
                          <a:cs typeface="Tahoma" pitchFamily="34" charset="0"/>
                        </a:rPr>
                        <a:t>194,849,032</a:t>
                      </a:r>
                      <a:r>
                        <a:rPr lang="en-US" sz="1300" b="1" i="0" u="none" strike="noStrike" dirty="0" smtClean="0">
                          <a:solidFill>
                            <a:srgbClr val="000000"/>
                          </a:solidFill>
                          <a:latin typeface="Tahoma" pitchFamily="34" charset="0"/>
                          <a:ea typeface="Tahoma" pitchFamily="34" charset="0"/>
                          <a:cs typeface="Tahoma" pitchFamily="34" charset="0"/>
                        </a:rPr>
                        <a:t>.00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57164332"/>
              </p:ext>
            </p:extLst>
          </p:nvPr>
        </p:nvGraphicFramePr>
        <p:xfrm>
          <a:off x="1880235" y="398272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14</a:t>
                      </a:r>
                      <a:r>
                        <a:rPr lang="en-US" sz="1300" b="1" i="0" u="none" strike="noStrike" baseline="0" dirty="0" smtClean="0">
                          <a:solidFill>
                            <a:srgbClr val="000000"/>
                          </a:solidFill>
                          <a:latin typeface="Tahoma" pitchFamily="34" charset="0"/>
                          <a:ea typeface="Tahoma" pitchFamily="34" charset="0"/>
                          <a:cs typeface="Tahoma" pitchFamily="34" charset="0"/>
                        </a:rPr>
                        <a:t> - 15</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22,473</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$219,260,065.00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51615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4" cstate="print"/>
          <a:srcRect/>
          <a:stretch>
            <a:fillRect/>
          </a:stretch>
        </p:blipFill>
        <p:spPr bwMode="auto">
          <a:xfrm>
            <a:off x="478394" y="16256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5" cstate="print"/>
          <a:srcRect/>
          <a:stretch>
            <a:fillRect/>
          </a:stretch>
        </p:blipFill>
        <p:spPr bwMode="auto">
          <a:xfrm>
            <a:off x="480060" y="6830915"/>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827518"/>
            <a:ext cx="1280160" cy="406400"/>
          </a:xfrm>
          <a:prstGeom prst="rect">
            <a:avLst/>
          </a:prstGeom>
          <a:noFill/>
          <a:ln w="9525">
            <a:noFill/>
            <a:miter lim="800000"/>
            <a:headEnd/>
            <a:tailEnd/>
          </a:ln>
        </p:spPr>
        <p:txBody>
          <a:bodyPr lIns="96582" tIns="48291" rIns="96582" bIns="48291" anchor="ctr"/>
          <a:lstStyle/>
          <a:p>
            <a:pPr defTabSz="965838"/>
            <a:r>
              <a:rPr lang="en-US" sz="1300">
                <a:solidFill>
                  <a:prstClr val="white"/>
                </a:solidFill>
                <a:latin typeface="Verdana" pitchFamily="34" charset="0"/>
              </a:rPr>
              <a:t>&gt; country</a:t>
            </a:r>
          </a:p>
        </p:txBody>
      </p:sp>
      <p:sp>
        <p:nvSpPr>
          <p:cNvPr id="1030" name="Rectangle 10"/>
          <p:cNvSpPr>
            <a:spLocks noChangeArrowheads="1"/>
          </p:cNvSpPr>
          <p:nvPr/>
        </p:nvSpPr>
        <p:spPr bwMode="auto">
          <a:xfrm>
            <a:off x="4000500" y="6827518"/>
            <a:ext cx="4160520" cy="406400"/>
          </a:xfrm>
          <a:prstGeom prst="rect">
            <a:avLst/>
          </a:prstGeom>
          <a:noFill/>
          <a:ln w="9525">
            <a:noFill/>
            <a:miter lim="800000"/>
            <a:headEnd/>
            <a:tailEnd/>
          </a:ln>
        </p:spPr>
        <p:txBody>
          <a:bodyPr lIns="96582" tIns="48291" rIns="96582" bIns="48291" anchor="ctr"/>
          <a:lstStyle/>
          <a:p>
            <a:pPr algn="r" defTabSz="965838"/>
            <a:r>
              <a:rPr lang="en-US" sz="1300">
                <a:solidFill>
                  <a:prstClr val="white"/>
                </a:solidFill>
                <a:latin typeface="Verdana" pitchFamily="34" charset="0"/>
              </a:rPr>
              <a:t>  &gt; community &gt; commonwealth </a:t>
            </a:r>
          </a:p>
        </p:txBody>
      </p:sp>
      <p:sp>
        <p:nvSpPr>
          <p:cNvPr id="1031" name="Rectangle 2"/>
          <p:cNvSpPr>
            <a:spLocks noChangeArrowheads="1"/>
          </p:cNvSpPr>
          <p:nvPr/>
        </p:nvSpPr>
        <p:spPr bwMode="auto">
          <a:xfrm>
            <a:off x="400050" y="2311411"/>
            <a:ext cx="8721090" cy="590973"/>
          </a:xfrm>
          <a:prstGeom prst="rect">
            <a:avLst/>
          </a:prstGeom>
          <a:noFill/>
          <a:ln w="9525">
            <a:noFill/>
            <a:miter lim="800000"/>
            <a:headEnd/>
            <a:tailEnd/>
          </a:ln>
        </p:spPr>
        <p:txBody>
          <a:bodyPr lIns="96582" tIns="48291" rIns="96582" bIns="48291">
            <a:spAutoFit/>
          </a:bodyPr>
          <a:lstStyle/>
          <a:p>
            <a:pPr algn="ctr" defTabSz="965838"/>
            <a:endParaRPr lang="en-US" sz="3200" b="1">
              <a:solidFill>
                <a:prstClr val="black"/>
              </a:solidFill>
              <a:latin typeface="Calibri"/>
            </a:endParaRPr>
          </a:p>
        </p:txBody>
      </p:sp>
      <p:sp>
        <p:nvSpPr>
          <p:cNvPr id="1032"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82" tIns="48291" rIns="96582" bIns="48291">
            <a:spAutoFit/>
          </a:bodyPr>
          <a:lstStyle/>
          <a:p>
            <a:pPr defTabSz="965838"/>
            <a:endParaRPr lang="en-US">
              <a:solidFill>
                <a:prstClr val="black"/>
              </a:solidFill>
              <a:latin typeface="Calibri"/>
            </a:endParaRPr>
          </a:p>
        </p:txBody>
      </p:sp>
      <p:sp>
        <p:nvSpPr>
          <p:cNvPr id="1033" name="Rectangle 5"/>
          <p:cNvSpPr>
            <a:spLocks noGrp="1" noChangeArrowheads="1"/>
          </p:cNvSpPr>
          <p:nvPr>
            <p:ph type="ctrTitle"/>
          </p:nvPr>
        </p:nvSpPr>
        <p:spPr>
          <a:xfrm>
            <a:off x="480060" y="243840"/>
            <a:ext cx="6000750" cy="426720"/>
          </a:xfrm>
          <a:noFill/>
        </p:spPr>
        <p:txBody>
          <a:bodyPr>
            <a:spAutoFit/>
          </a:bodyPr>
          <a:lstStyle/>
          <a:p>
            <a:r>
              <a:rPr lang="en-US" sz="2100" b="1" dirty="0">
                <a:solidFill>
                  <a:schemeClr val="bg1"/>
                </a:solidFill>
              </a:rPr>
              <a:t>CURRENT MOBILIZATIONS &amp; TOTAL DEPLOYMENTS</a:t>
            </a:r>
          </a:p>
        </p:txBody>
      </p:sp>
      <p:graphicFrame>
        <p:nvGraphicFramePr>
          <p:cNvPr id="10" name="Table 9"/>
          <p:cNvGraphicFramePr>
            <a:graphicFrameLocks noGrp="1"/>
          </p:cNvGraphicFramePr>
          <p:nvPr>
            <p:extLst>
              <p:ext uri="{D42A27DB-BD31-4B8C-83A1-F6EECF244321}">
                <p14:modId xmlns:p14="http://schemas.microsoft.com/office/powerpoint/2010/main" val="1587022506"/>
              </p:ext>
            </p:extLst>
          </p:nvPr>
        </p:nvGraphicFramePr>
        <p:xfrm>
          <a:off x="320047" y="894088"/>
          <a:ext cx="8973120" cy="3268748"/>
        </p:xfrm>
        <a:graphic>
          <a:graphicData uri="http://schemas.openxmlformats.org/drawingml/2006/table">
            <a:tbl>
              <a:tblPr firstRow="1" bandRow="1">
                <a:tableStyleId>{5C22544A-7EE6-4342-B048-85BDC9FD1C3A}</a:tableStyleId>
              </a:tblPr>
              <a:tblGrid>
                <a:gridCol w="1269781"/>
                <a:gridCol w="1185129"/>
                <a:gridCol w="1705610"/>
                <a:gridCol w="1172560"/>
                <a:gridCol w="592564"/>
                <a:gridCol w="1180206"/>
                <a:gridCol w="1867270"/>
              </a:tblGrid>
              <a:tr h="390144">
                <a:tc gridSpan="7">
                  <a:txBody>
                    <a:bodyPr/>
                    <a:lstStyle/>
                    <a:p>
                      <a:pPr algn="ctr"/>
                      <a:r>
                        <a:rPr lang="en-US" sz="1900" b="1" u="sng" dirty="0" smtClean="0">
                          <a:solidFill>
                            <a:schemeClr val="bg1"/>
                          </a:solidFill>
                          <a:latin typeface="+mn-lt"/>
                          <a:cs typeface="Arial" pitchFamily="34" charset="0"/>
                        </a:rPr>
                        <a:t>PAARNG Current</a:t>
                      </a:r>
                      <a:r>
                        <a:rPr lang="en-US" sz="1900" b="1" u="sng" baseline="0" dirty="0" smtClean="0">
                          <a:solidFill>
                            <a:schemeClr val="bg1"/>
                          </a:solidFill>
                          <a:latin typeface="+mn-lt"/>
                          <a:cs typeface="Arial" pitchFamily="34" charset="0"/>
                        </a:rPr>
                        <a:t> Deployments</a:t>
                      </a:r>
                      <a:endParaRPr lang="en-US" sz="1900" b="1" u="sng"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554736">
                <a:tc>
                  <a:txBody>
                    <a:bodyPr/>
                    <a:lstStyle/>
                    <a:p>
                      <a:pPr algn="ctr"/>
                      <a:r>
                        <a:rPr lang="en-US" sz="1500" b="1" dirty="0" smtClean="0">
                          <a:solidFill>
                            <a:schemeClr val="bg1"/>
                          </a:solidFill>
                          <a:latin typeface="+mn-lt"/>
                          <a:cs typeface="Arial" pitchFamily="34" charset="0"/>
                        </a:rPr>
                        <a:t>MDATE</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MSAD</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UNIT</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OPN</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PAX</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MISSION</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Projected Return</a:t>
                      </a:r>
                      <a:r>
                        <a:rPr lang="en-US" sz="1500" b="1" baseline="0" dirty="0" smtClean="0">
                          <a:solidFill>
                            <a:schemeClr val="bg1"/>
                          </a:solidFill>
                          <a:latin typeface="+mn-lt"/>
                          <a:cs typeface="Arial" pitchFamily="34" charset="0"/>
                        </a:rPr>
                        <a:t> Date</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349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30 SEP 15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03 OCT 15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DET 1 2/104th</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24</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Arial" pitchFamily="34" charset="0"/>
                          <a:cs typeface="Arial" pitchFamily="34" charset="0"/>
                        </a:rPr>
                        <a:t>MEDEVAC</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02 NOV 16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07 JAN 16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09 JAN 16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2IBCT</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KFOR</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96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Arial" pitchFamily="34" charset="0"/>
                          <a:cs typeface="Arial" pitchFamily="34" charset="0"/>
                        </a:rPr>
                        <a:t>SECURITY</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07 JAN 17</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319">
                <a:tc>
                  <a:txBody>
                    <a:bodyPr/>
                    <a:lstStyle/>
                    <a:p>
                      <a:pPr algn="ctr"/>
                      <a:r>
                        <a:rPr lang="en-US" sz="1200" b="0" dirty="0" smtClean="0">
                          <a:solidFill>
                            <a:schemeClr val="tx1"/>
                          </a:solidFill>
                          <a:latin typeface="Arial" pitchFamily="34" charset="0"/>
                          <a:cs typeface="Arial" pitchFamily="34" charset="0"/>
                        </a:rPr>
                        <a:t>29 JAN 16</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01 FEB 16</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 IBCT NATO 33</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KFOR</a:t>
                      </a:r>
                      <a:r>
                        <a:rPr lang="en-US" sz="1200" b="0" baseline="0" dirty="0" smtClean="0">
                          <a:solidFill>
                            <a:schemeClr val="tx1"/>
                          </a:solidFill>
                          <a:latin typeface="Arial" pitchFamily="34" charset="0"/>
                          <a:cs typeface="Arial" pitchFamily="34" charset="0"/>
                        </a:rPr>
                        <a:t>-OJG</a:t>
                      </a:r>
                      <a:endParaRPr lang="en-US" sz="1200" b="0" dirty="0" smtClean="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29</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POSTAL</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27JAN 17/18 FEB 17</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11 MAY 16</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14 MAY 16</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28ID 1-110th</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 UAE/OIR</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370</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SECFOR/TNG</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o/a 14JUN17</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gridSpan="4">
                  <a:txBody>
                    <a:bodyPr/>
                    <a:lstStyle/>
                    <a:p>
                      <a:pPr algn="ctr"/>
                      <a:r>
                        <a:rPr lang="en-US" sz="1200" b="0" dirty="0" smtClean="0">
                          <a:solidFill>
                            <a:schemeClr val="tx1"/>
                          </a:solidFill>
                          <a:latin typeface="Arial" pitchFamily="34" charset="0"/>
                          <a:cs typeface="Arial" pitchFamily="34" charset="0"/>
                        </a:rPr>
                        <a:t>Various Individual MOB Soldiers</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1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19</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Various Missions</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TBD</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319">
                <a:tc gridSpan="7">
                  <a:txBody>
                    <a:bodyPr/>
                    <a:lstStyle/>
                    <a:p>
                      <a:pPr algn="ctr"/>
                      <a:r>
                        <a:rPr lang="en-US" sz="1500" b="0" dirty="0" smtClean="0">
                          <a:solidFill>
                            <a:schemeClr val="tx1"/>
                          </a:solidFill>
                          <a:latin typeface="Arial" pitchFamily="34" charset="0"/>
                          <a:cs typeface="Arial" pitchFamily="34" charset="0"/>
                        </a:rPr>
                        <a:t>                                   Total PAARNG Deployed:  </a:t>
                      </a:r>
                      <a:r>
                        <a:rPr lang="en-US" sz="1500" b="1" dirty="0" smtClean="0">
                          <a:solidFill>
                            <a:schemeClr val="tx1"/>
                          </a:solidFill>
                          <a:latin typeface="Arial" pitchFamily="34" charset="0"/>
                          <a:cs typeface="Arial" pitchFamily="34" charset="0"/>
                        </a:rPr>
                        <a:t>538</a:t>
                      </a:r>
                      <a:endParaRPr lang="en-US" sz="15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00" b="0" i="0" u="none" strike="noStrik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bwMode="auto">
          <a:xfrm>
            <a:off x="4880610" y="5527324"/>
            <a:ext cx="4000500" cy="361124"/>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lIns="96600" tIns="48300" rIns="96600" bIns="48300" anchor="t">
            <a:spAutoFit/>
          </a:bodyPr>
          <a:lstStyle/>
          <a:p>
            <a:pPr algn="ctr" defTabSz="965838">
              <a:defRPr/>
            </a:pPr>
            <a:r>
              <a:rPr lang="en-US" sz="1700" b="1" dirty="0">
                <a:solidFill>
                  <a:schemeClr val="bg1"/>
                </a:solidFill>
                <a:cs typeface="Arial" pitchFamily="34" charset="0"/>
              </a:rPr>
              <a:t>Total PANG Deployed     725	            </a:t>
            </a:r>
          </a:p>
        </p:txBody>
      </p:sp>
      <p:sp>
        <p:nvSpPr>
          <p:cNvPr id="1062" name="Text Box 15"/>
          <p:cNvSpPr txBox="1">
            <a:spLocks noChangeArrowheads="1"/>
          </p:cNvSpPr>
          <p:nvPr/>
        </p:nvSpPr>
        <p:spPr bwMode="auto">
          <a:xfrm>
            <a:off x="400050" y="6827524"/>
            <a:ext cx="1840230" cy="360681"/>
          </a:xfrm>
          <a:prstGeom prst="rect">
            <a:avLst/>
          </a:prstGeom>
          <a:noFill/>
          <a:ln w="9525">
            <a:noFill/>
            <a:miter lim="800000"/>
            <a:headEnd/>
            <a:tailEnd/>
          </a:ln>
        </p:spPr>
        <p:txBody>
          <a:bodyPr lIns="96582" tIns="48291" rIns="96582" bIns="48291" anchor="ctr">
            <a:spAutoFit/>
          </a:bodyPr>
          <a:lstStyle/>
          <a:p>
            <a:pPr defTabSz="965838" eaLnBrk="0" hangingPunct="0">
              <a:spcBef>
                <a:spcPct val="50000"/>
              </a:spcBef>
              <a:defRPr/>
            </a:pPr>
            <a:r>
              <a:rPr lang="en-US" sz="1700" dirty="0">
                <a:solidFill>
                  <a:prstClr val="white"/>
                </a:solidFill>
                <a:latin typeface="Calibri"/>
              </a:rPr>
              <a:t>  As of 25MAY16</a:t>
            </a:r>
          </a:p>
        </p:txBody>
      </p:sp>
      <p:graphicFrame>
        <p:nvGraphicFramePr>
          <p:cNvPr id="18" name="Object 3"/>
          <p:cNvGraphicFramePr>
            <a:graphicFrameLocks noChangeAspect="1"/>
          </p:cNvGraphicFramePr>
          <p:nvPr>
            <p:extLst>
              <p:ext uri="{D42A27DB-BD31-4B8C-83A1-F6EECF244321}">
                <p14:modId xmlns:p14="http://schemas.microsoft.com/office/powerpoint/2010/main" val="2564700923"/>
              </p:ext>
            </p:extLst>
          </p:nvPr>
        </p:nvGraphicFramePr>
        <p:xfrm>
          <a:off x="411726" y="4639737"/>
          <a:ext cx="4280535" cy="1859280"/>
        </p:xfrm>
        <a:graphic>
          <a:graphicData uri="http://schemas.openxmlformats.org/presentationml/2006/ole">
            <mc:AlternateContent xmlns:mc="http://schemas.openxmlformats.org/markup-compatibility/2006">
              <mc:Choice xmlns:v="urn:schemas-microsoft-com:vml" Requires="v">
                <p:oleObj spid="_x0000_s45061" name="Worksheet" r:id="rId7" imgW="2695514" imgH="1152576" progId="Excel.Sheet.12">
                  <p:embed/>
                </p:oleObj>
              </mc:Choice>
              <mc:Fallback>
                <p:oleObj name="Worksheet" r:id="rId7" imgW="2695514" imgH="1152576" progId="Excel.Sheet.12">
                  <p:embed/>
                  <p:pic>
                    <p:nvPicPr>
                      <p:cNvPr id="0" name=""/>
                      <p:cNvPicPr>
                        <a:picLocks noChangeAspect="1" noChangeArrowheads="1"/>
                      </p:cNvPicPr>
                      <p:nvPr/>
                    </p:nvPicPr>
                    <p:blipFill>
                      <a:blip r:embed="rId8"/>
                      <a:srcRect/>
                      <a:stretch>
                        <a:fillRect/>
                      </a:stretch>
                    </p:blipFill>
                    <p:spPr bwMode="auto">
                      <a:xfrm>
                        <a:off x="411726" y="4639737"/>
                        <a:ext cx="4280535" cy="185928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92239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a:srcRect/>
          <a:stretch>
            <a:fillRect/>
          </a:stretch>
        </p:blipFill>
        <p:spPr bwMode="auto">
          <a:xfrm>
            <a:off x="480060" y="6343255"/>
            <a:ext cx="8801100" cy="403013"/>
          </a:xfrm>
          <a:prstGeom prst="rect">
            <a:avLst/>
          </a:prstGeom>
          <a:noFill/>
          <a:ln w="9525">
            <a:noFill/>
            <a:miter lim="800000"/>
            <a:headEnd/>
            <a:tailEnd/>
          </a:ln>
        </p:spPr>
      </p:pic>
      <p:sp>
        <p:nvSpPr>
          <p:cNvPr id="3076"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9" tIns="48240" rIns="96479" bIns="48240" anchor="ctr"/>
          <a:lstStyle/>
          <a:p>
            <a:r>
              <a:rPr lang="en-US" sz="1300">
                <a:solidFill>
                  <a:schemeClr val="bg1"/>
                </a:solidFill>
                <a:latin typeface="Verdana" pitchFamily="34" charset="0"/>
              </a:rPr>
              <a:t>&gt; country</a:t>
            </a:r>
          </a:p>
        </p:txBody>
      </p:sp>
      <p:sp>
        <p:nvSpPr>
          <p:cNvPr id="3077"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479" tIns="48240" rIns="96479" bIns="48240" anchor="ctr"/>
          <a:lstStyle/>
          <a:p>
            <a:pPr algn="r"/>
            <a:r>
              <a:rPr lang="en-US" sz="1300">
                <a:solidFill>
                  <a:schemeClr val="bg1"/>
                </a:solidFill>
                <a:latin typeface="Verdana" pitchFamily="34" charset="0"/>
              </a:rPr>
              <a:t>  &gt; community &gt; commonwealth </a:t>
            </a:r>
          </a:p>
        </p:txBody>
      </p:sp>
      <p:sp>
        <p:nvSpPr>
          <p:cNvPr id="3078" name="Rectangle 2"/>
          <p:cNvSpPr>
            <a:spLocks noChangeArrowheads="1"/>
          </p:cNvSpPr>
          <p:nvPr/>
        </p:nvSpPr>
        <p:spPr bwMode="auto">
          <a:xfrm>
            <a:off x="400050" y="2311429"/>
            <a:ext cx="8721090" cy="589915"/>
          </a:xfrm>
          <a:prstGeom prst="rect">
            <a:avLst/>
          </a:prstGeom>
          <a:noFill/>
          <a:ln w="9525">
            <a:noFill/>
            <a:miter lim="800000"/>
            <a:headEnd/>
            <a:tailEnd/>
          </a:ln>
        </p:spPr>
        <p:txBody>
          <a:bodyPr lIns="96479" tIns="48240" rIns="96479" bIns="48240">
            <a:spAutoFit/>
          </a:bodyPr>
          <a:lstStyle/>
          <a:p>
            <a:pPr algn="ctr"/>
            <a:endParaRPr lang="en-US" sz="3200" b="1"/>
          </a:p>
        </p:txBody>
      </p:sp>
      <p:sp>
        <p:nvSpPr>
          <p:cNvPr id="3079" name="Rectangle 7"/>
          <p:cNvSpPr>
            <a:spLocks noChangeArrowheads="1"/>
          </p:cNvSpPr>
          <p:nvPr/>
        </p:nvSpPr>
        <p:spPr bwMode="auto">
          <a:xfrm>
            <a:off x="3027046" y="3461188"/>
            <a:ext cx="193687" cy="393812"/>
          </a:xfrm>
          <a:prstGeom prst="rect">
            <a:avLst/>
          </a:prstGeom>
          <a:noFill/>
          <a:ln w="9525">
            <a:noFill/>
            <a:miter lim="800000"/>
            <a:headEnd/>
            <a:tailEnd/>
          </a:ln>
        </p:spPr>
        <p:txBody>
          <a:bodyPr wrap="none" lIns="96479" tIns="48240" rIns="96479" bIns="48240">
            <a:spAutoFit/>
          </a:bodyPr>
          <a:lstStyle/>
          <a:p>
            <a:endParaRPr lang="en-US"/>
          </a:p>
        </p:txBody>
      </p:sp>
      <p:sp>
        <p:nvSpPr>
          <p:cNvPr id="3080" name="Rectangle 5"/>
          <p:cNvSpPr>
            <a:spLocks noGrp="1" noChangeArrowheads="1"/>
          </p:cNvSpPr>
          <p:nvPr>
            <p:ph type="ctrTitle"/>
          </p:nvPr>
        </p:nvSpPr>
        <p:spPr>
          <a:xfrm>
            <a:off x="480060" y="487627"/>
            <a:ext cx="6080760" cy="459010"/>
          </a:xfrm>
        </p:spPr>
        <p:txBody>
          <a:bodyPr>
            <a:spAutoFit/>
          </a:bodyPr>
          <a:lstStyle/>
          <a:p>
            <a:r>
              <a:rPr lang="en-US" sz="2300" b="1">
                <a:solidFill>
                  <a:schemeClr val="bg1"/>
                </a:solidFill>
              </a:rPr>
              <a:t>OUTREACH ENGAGEMENTS</a:t>
            </a:r>
          </a:p>
        </p:txBody>
      </p:sp>
      <p:sp>
        <p:nvSpPr>
          <p:cNvPr id="13332" name="TextBox 13"/>
          <p:cNvSpPr txBox="1">
            <a:spLocks noChangeArrowheads="1"/>
          </p:cNvSpPr>
          <p:nvPr/>
        </p:nvSpPr>
        <p:spPr bwMode="auto">
          <a:xfrm>
            <a:off x="480060" y="6339846"/>
            <a:ext cx="3040380" cy="393812"/>
          </a:xfrm>
          <a:prstGeom prst="rect">
            <a:avLst/>
          </a:prstGeom>
          <a:noFill/>
          <a:ln w="9525">
            <a:noFill/>
            <a:miter lim="800000"/>
            <a:headEnd/>
            <a:tailEnd/>
          </a:ln>
        </p:spPr>
        <p:txBody>
          <a:bodyPr lIns="96479" tIns="48240" rIns="96479" bIns="48240">
            <a:spAutoFit/>
          </a:bodyPr>
          <a:lstStyle/>
          <a:p>
            <a:pPr>
              <a:defRPr/>
            </a:pPr>
            <a:r>
              <a:rPr lang="en-US" b="1" dirty="0">
                <a:solidFill>
                  <a:schemeClr val="bg1"/>
                </a:solidFill>
                <a:latin typeface="+mn-lt"/>
              </a:rPr>
              <a:t>As </a:t>
            </a:r>
            <a:r>
              <a:rPr lang="en-US" b="1" dirty="0" smtClean="0">
                <a:solidFill>
                  <a:schemeClr val="bg1"/>
                </a:solidFill>
                <a:latin typeface="+mn-lt"/>
              </a:rPr>
              <a:t>of 23 May 16</a:t>
            </a:r>
            <a:endParaRPr lang="en-US" b="1" dirty="0">
              <a:solidFill>
                <a:schemeClr val="bg1"/>
              </a:solidFill>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1934875574"/>
              </p:ext>
            </p:extLst>
          </p:nvPr>
        </p:nvGraphicFramePr>
        <p:xfrm>
          <a:off x="480071" y="1137947"/>
          <a:ext cx="8225554" cy="5201125"/>
        </p:xfrm>
        <a:graphic>
          <a:graphicData uri="http://schemas.openxmlformats.org/drawingml/2006/table">
            <a:tbl>
              <a:tblPr/>
              <a:tblGrid>
                <a:gridCol w="3374777"/>
                <a:gridCol w="941798"/>
                <a:gridCol w="941799"/>
                <a:gridCol w="863315"/>
                <a:gridCol w="863316"/>
                <a:gridCol w="1240549"/>
              </a:tblGrid>
              <a:tr h="335280">
                <a:tc gridSpan="6">
                  <a:txBody>
                    <a:bodyPr/>
                    <a:lstStyle/>
                    <a:p>
                      <a:pPr algn="ctr" fontAlgn="b"/>
                      <a:r>
                        <a:rPr lang="en-US" sz="2100" b="1" i="0" u="none" strike="noStrike" dirty="0" smtClean="0">
                          <a:solidFill>
                            <a:srgbClr val="000000"/>
                          </a:solidFill>
                          <a:latin typeface="+mn-lt"/>
                          <a:ea typeface="Tahoma" pitchFamily="34" charset="0"/>
                          <a:cs typeface="Tahoma" pitchFamily="34" charset="0"/>
                        </a:rPr>
                        <a:t>Outreach Statistics </a:t>
                      </a:r>
                      <a:endParaRPr lang="en-US" sz="21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46684">
                <a:tc>
                  <a:txBody>
                    <a:bodyPr/>
                    <a:lstStyle/>
                    <a:p>
                      <a:pPr algn="l" fontAlgn="b"/>
                      <a:r>
                        <a:rPr lang="en-US" sz="1300" b="0" i="0" u="none" strike="noStrike" dirty="0">
                          <a:solidFill>
                            <a:srgbClr val="000000"/>
                          </a:solidFill>
                          <a:latin typeface="+mn-lt"/>
                          <a:ea typeface="Tahoma" pitchFamily="34" charset="0"/>
                          <a:cs typeface="Tahoma" pitchFamily="34" charset="0"/>
                        </a:rPr>
                        <a:t> </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1st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2nd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3rd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4th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latin typeface="+mn-lt"/>
                          <a:ea typeface="Tahoma" pitchFamily="34" charset="0"/>
                          <a:cs typeface="Tahoma" pitchFamily="34" charset="0"/>
                        </a:rPr>
                        <a:t> </a:t>
                      </a:r>
                      <a:r>
                        <a:rPr lang="en-US" sz="1500" b="1" i="0" u="none" strike="noStrike" dirty="0" smtClean="0">
                          <a:solidFill>
                            <a:srgbClr val="000000"/>
                          </a:solidFill>
                          <a:latin typeface="+mn-lt"/>
                          <a:ea typeface="Tahoma" pitchFamily="34" charset="0"/>
                          <a:cs typeface="Tahoma" pitchFamily="34" charset="0"/>
                        </a:rPr>
                        <a:t>Year to Date</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Outreach Events</a:t>
                      </a:r>
                      <a:r>
                        <a:rPr lang="en-US" sz="1500" b="0" i="0" u="none" strike="noStrike" baseline="0" dirty="0" smtClean="0">
                          <a:solidFill>
                            <a:srgbClr val="000000"/>
                          </a:solidFill>
                          <a:latin typeface="+mn-lt"/>
                          <a:ea typeface="Tahoma" pitchFamily="34" charset="0"/>
                          <a:cs typeface="Tahoma" pitchFamily="34" charset="0"/>
                        </a:rPr>
                        <a:t> Supported</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31</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119</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Mobile Outreach Van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26</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21</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19</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81</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Veteran</a:t>
                      </a:r>
                      <a:r>
                        <a:rPr lang="en-US" sz="1500" b="0" i="0" u="none" strike="noStrike" baseline="0" dirty="0" smtClean="0">
                          <a:solidFill>
                            <a:srgbClr val="000000"/>
                          </a:solidFill>
                          <a:latin typeface="+mn-lt"/>
                          <a:ea typeface="Tahoma" pitchFamily="34" charset="0"/>
                          <a:cs typeface="Tahoma" pitchFamily="34" charset="0"/>
                        </a:rPr>
                        <a:t> Interactions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968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683</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425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500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2,576</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2825">
                <a:tc>
                  <a:txBody>
                    <a:bodyPr/>
                    <a:lstStyle/>
                    <a:p>
                      <a:pPr algn="l" fontAlgn="b"/>
                      <a:r>
                        <a:rPr lang="en-US" sz="1500" b="0" i="0" u="none" strike="noStrike" dirty="0" smtClean="0">
                          <a:solidFill>
                            <a:srgbClr val="000000"/>
                          </a:solidFill>
                          <a:latin typeface="+mn-lt"/>
                          <a:ea typeface="Tahoma" pitchFamily="34" charset="0"/>
                          <a:cs typeface="Tahoma" pitchFamily="34" charset="0"/>
                        </a:rPr>
                        <a:t>Claim</a:t>
                      </a:r>
                      <a:r>
                        <a:rPr lang="en-US" sz="15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258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294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80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212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844</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Legislator</a:t>
                      </a:r>
                      <a:r>
                        <a:rPr lang="en-US" sz="1500" b="0" i="0" u="none" strike="noStrike" baseline="0" dirty="0" smtClean="0">
                          <a:solidFill>
                            <a:srgbClr val="000000"/>
                          </a:solidFill>
                          <a:latin typeface="+mn-lt"/>
                          <a:ea typeface="Tahoma" pitchFamily="34" charset="0"/>
                          <a:cs typeface="Tahoma" pitchFamily="34" charset="0"/>
                        </a:rPr>
                        <a:t> Attended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45</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600">
                <a:tc gridSpan="6">
                  <a:txBody>
                    <a:bodyPr/>
                    <a:lstStyle/>
                    <a:p>
                      <a:pPr algn="l" fontAlgn="b"/>
                      <a:endParaRPr lang="en-US" sz="1100" b="0" i="0" u="none" strike="noStrike" baseline="0" dirty="0" smtClean="0">
                        <a:solidFill>
                          <a:srgbClr val="000000"/>
                        </a:solidFill>
                        <a:latin typeface="+mn-lt"/>
                        <a:ea typeface="Tahoma" pitchFamily="34" charset="0"/>
                        <a:cs typeface="Tahoma" pitchFamily="34" charset="0"/>
                      </a:endParaRPr>
                    </a:p>
                    <a:p>
                      <a:pPr algn="l" fontAlgn="b"/>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N</a:t>
                      </a:r>
                      <a:r>
                        <a:rPr lang="en-US" sz="1500" b="0" i="0" u="sng" strike="noStrike" dirty="0" smtClean="0">
                          <a:solidFill>
                            <a:srgbClr val="000000"/>
                          </a:solidFill>
                          <a:latin typeface="+mn-lt"/>
                          <a:ea typeface="Tahoma" pitchFamily="34" charset="0"/>
                          <a:cs typeface="Tahoma" pitchFamily="34" charset="0"/>
                        </a:rPr>
                        <a:t>otes</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 Upcoming Events – June</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a:t>
                      </a:r>
                      <a:r>
                        <a:rPr lang="en-US" sz="1500" b="1" i="0" u="none" strike="noStrike" baseline="0" dirty="0" smtClean="0">
                          <a:solidFill>
                            <a:srgbClr val="000000"/>
                          </a:solidFill>
                          <a:latin typeface="+mn-lt"/>
                          <a:ea typeface="Tahoma" pitchFamily="34" charset="0"/>
                          <a:cs typeface="Tahoma" pitchFamily="34" charset="0"/>
                        </a:rPr>
                        <a:t>Legislative Events</a:t>
                      </a:r>
                      <a:r>
                        <a:rPr lang="en-US" sz="1500" b="0" i="0" u="none" strike="noStrike" baseline="0" dirty="0" smtClean="0">
                          <a:solidFill>
                            <a:srgbClr val="000000"/>
                          </a:solidFill>
                          <a:latin typeface="+mn-lt"/>
                          <a:ea typeface="Tahoma" pitchFamily="34" charset="0"/>
                          <a:cs typeface="Tahoma" pitchFamily="34" charset="0"/>
                        </a:rPr>
                        <a:t>  – Sen. </a:t>
                      </a:r>
                      <a:r>
                        <a:rPr lang="en-US" sz="1500" b="0" i="0" u="none" strike="noStrike" baseline="0" dirty="0" err="1" smtClean="0">
                          <a:solidFill>
                            <a:srgbClr val="000000"/>
                          </a:solidFill>
                          <a:latin typeface="+mn-lt"/>
                          <a:ea typeface="Tahoma" pitchFamily="34" charset="0"/>
                          <a:cs typeface="Tahoma" pitchFamily="34" charset="0"/>
                        </a:rPr>
                        <a:t>Santora</a:t>
                      </a:r>
                      <a:r>
                        <a:rPr lang="en-US" sz="1500" b="0" i="0" u="none" strike="noStrike" baseline="0" dirty="0" smtClean="0">
                          <a:solidFill>
                            <a:srgbClr val="000000"/>
                          </a:solidFill>
                          <a:latin typeface="+mn-lt"/>
                          <a:ea typeface="Tahoma" pitchFamily="34" charset="0"/>
                          <a:cs typeface="Tahoma" pitchFamily="34" charset="0"/>
                        </a:rPr>
                        <a:t> Veteran Outreach – Congressman Marino’s Senior Fair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Events</a:t>
                      </a:r>
                      <a:r>
                        <a:rPr lang="en-US" sz="1500" b="0" i="0" u="none" strike="noStrike" baseline="0" dirty="0" smtClean="0">
                          <a:solidFill>
                            <a:srgbClr val="000000"/>
                          </a:solidFill>
                          <a:latin typeface="+mn-lt"/>
                          <a:ea typeface="Tahoma" pitchFamily="34" charset="0"/>
                          <a:cs typeface="Tahoma" pitchFamily="34" charset="0"/>
                        </a:rPr>
                        <a:t> –  Monthly Outreach at Cabela’s – Sherriff Klinger Honoring Veterans – Clifton Heights Veteran Outreach – </a:t>
                      </a:r>
                      <a:r>
                        <a:rPr lang="en-US" sz="1500" b="0" i="0" u="none" strike="noStrike" baseline="0" dirty="0" err="1" smtClean="0">
                          <a:solidFill>
                            <a:srgbClr val="000000"/>
                          </a:solidFill>
                          <a:latin typeface="+mn-lt"/>
                          <a:ea typeface="Tahoma" pitchFamily="34" charset="0"/>
                          <a:cs typeface="Tahoma" pitchFamily="34" charset="0"/>
                        </a:rPr>
                        <a:t>Browndale</a:t>
                      </a:r>
                      <a:r>
                        <a:rPr lang="en-US" sz="1500" b="0" i="0" u="none" strike="noStrike" baseline="0" dirty="0" smtClean="0">
                          <a:solidFill>
                            <a:srgbClr val="000000"/>
                          </a:solidFill>
                          <a:latin typeface="+mn-lt"/>
                          <a:ea typeface="Tahoma" pitchFamily="34" charset="0"/>
                          <a:cs typeface="Tahoma" pitchFamily="34" charset="0"/>
                        </a:rPr>
                        <a:t> FC Car Show – Green Castle Sons of the American Legion Honoring Veterans – Northwest PA Veteran Expo – Berks County Veteran Expo and Job Fair – Willow Grove Military Information Day – Donald Jones Flag Memorial – </a:t>
                      </a:r>
                      <a:r>
                        <a:rPr lang="en-US" sz="1500" b="0" i="0" u="none" strike="noStrike" baseline="0" dirty="0" err="1" smtClean="0">
                          <a:solidFill>
                            <a:srgbClr val="000000"/>
                          </a:solidFill>
                          <a:latin typeface="+mn-lt"/>
                          <a:ea typeface="Tahoma" pitchFamily="34" charset="0"/>
                          <a:cs typeface="Tahoma" pitchFamily="34" charset="0"/>
                        </a:rPr>
                        <a:t>Vettes</a:t>
                      </a:r>
                      <a:r>
                        <a:rPr lang="en-US" sz="1500" b="0" i="0" u="none" strike="noStrike" baseline="0" dirty="0" smtClean="0">
                          <a:solidFill>
                            <a:srgbClr val="000000"/>
                          </a:solidFill>
                          <a:latin typeface="+mn-lt"/>
                          <a:ea typeface="Tahoma" pitchFamily="34" charset="0"/>
                          <a:cs typeface="Tahoma" pitchFamily="34" charset="0"/>
                        </a:rPr>
                        <a:t> for Vets Car Show – FMWR Family </a:t>
                      </a:r>
                      <a:r>
                        <a:rPr lang="en-US" sz="1500" b="0" i="0" u="none" strike="noStrike" baseline="0" dirty="0" err="1" smtClean="0">
                          <a:solidFill>
                            <a:srgbClr val="000000"/>
                          </a:solidFill>
                          <a:latin typeface="+mn-lt"/>
                          <a:ea typeface="Tahoma" pitchFamily="34" charset="0"/>
                          <a:cs typeface="Tahoma" pitchFamily="34" charset="0"/>
                        </a:rPr>
                        <a:t>Summerfest</a:t>
                      </a:r>
                      <a:r>
                        <a:rPr lang="en-US" sz="1500" b="0" i="0" u="none" strike="noStrike" baseline="0" dirty="0" smtClean="0">
                          <a:solidFill>
                            <a:srgbClr val="000000"/>
                          </a:solidFill>
                          <a:latin typeface="+mn-lt"/>
                          <a:ea typeface="Tahoma" pitchFamily="34" charset="0"/>
                          <a:cs typeface="Tahoma" pitchFamily="34" charset="0"/>
                        </a:rPr>
                        <a:t> </a:t>
                      </a:r>
                    </a:p>
                    <a:p>
                      <a:pPr marL="0" indent="0" algn="l" fontAlgn="b">
                        <a:buFont typeface="Arial" pitchFamily="34" charset="0"/>
                        <a:buNone/>
                      </a:pPr>
                      <a:endParaRPr lang="en-US" sz="1500" b="0" i="0" u="none" strike="noStrike" baseline="0" dirty="0" smtClean="0">
                        <a:solidFill>
                          <a:srgbClr val="000000"/>
                        </a:solidFill>
                        <a:latin typeface="+mn-lt"/>
                        <a:ea typeface="Tahoma" pitchFamily="34" charset="0"/>
                        <a:cs typeface="Tahoma" pitchFamily="34" charset="0"/>
                      </a:endParaRP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Legislators Attending Events</a:t>
                      </a:r>
                      <a:r>
                        <a:rPr lang="en-US" sz="1500" b="0" i="0" u="none" strike="noStrike" baseline="0" dirty="0" smtClean="0">
                          <a:solidFill>
                            <a:srgbClr val="000000"/>
                          </a:solidFill>
                          <a:latin typeface="+mn-lt"/>
                          <a:ea typeface="Tahoma" pitchFamily="34" charset="0"/>
                          <a:cs typeface="Tahoma" pitchFamily="34" charset="0"/>
                        </a:rPr>
                        <a:t> – Representatives Parker and </a:t>
                      </a:r>
                      <a:r>
                        <a:rPr lang="en-US" sz="1500" b="0" i="0" u="none" strike="noStrike" baseline="0" dirty="0" err="1" smtClean="0">
                          <a:solidFill>
                            <a:srgbClr val="000000"/>
                          </a:solidFill>
                          <a:latin typeface="+mn-lt"/>
                          <a:ea typeface="Tahoma" pitchFamily="34" charset="0"/>
                          <a:cs typeface="Tahoma" pitchFamily="34" charset="0"/>
                        </a:rPr>
                        <a:t>Gainey</a:t>
                      </a:r>
                      <a:r>
                        <a:rPr lang="en-US" sz="1500" b="0" i="0" u="none" strike="noStrike" baseline="0" dirty="0" smtClean="0">
                          <a:solidFill>
                            <a:srgbClr val="000000"/>
                          </a:solidFill>
                          <a:latin typeface="+mn-lt"/>
                          <a:ea typeface="Tahoma" pitchFamily="34" charset="0"/>
                          <a:cs typeface="Tahoma" pitchFamily="34" charset="0"/>
                        </a:rPr>
                        <a:t> – Senator Wozniak – Congressmen Dent and Boyle</a:t>
                      </a:r>
                    </a:p>
                  </a:txBody>
                  <a:tcPr marL="10001" marR="10001" marT="10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283799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95"/>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31"/>
            <a:ext cx="8721090" cy="589865"/>
          </a:xfrm>
          <a:prstGeom prst="rect">
            <a:avLst/>
          </a:prstGeom>
          <a:noFill/>
          <a:ln w="9525">
            <a:noFill/>
            <a:miter lim="800000"/>
            <a:headEnd/>
            <a:tailEnd/>
          </a:ln>
        </p:spPr>
        <p:txBody>
          <a:bodyPr lIns="96425" tIns="48213" rIns="96425" bIns="48213">
            <a:spAutoFit/>
          </a:bodyPr>
          <a:lstStyle/>
          <a:p>
            <a:pPr algn="ctr"/>
            <a:endParaRPr lang="en-US" sz="3200" b="1" dirty="0"/>
          </a:p>
        </p:txBody>
      </p:sp>
      <p:sp>
        <p:nvSpPr>
          <p:cNvPr id="13316" name="Rectangle 7"/>
          <p:cNvSpPr>
            <a:spLocks noChangeArrowheads="1"/>
          </p:cNvSpPr>
          <p:nvPr/>
        </p:nvSpPr>
        <p:spPr bwMode="auto">
          <a:xfrm>
            <a:off x="3027057" y="3461182"/>
            <a:ext cx="193583" cy="393760"/>
          </a:xfrm>
          <a:prstGeom prst="rect">
            <a:avLst/>
          </a:prstGeom>
          <a:noFill/>
          <a:ln w="9525">
            <a:noFill/>
            <a:miter lim="800000"/>
            <a:headEnd/>
            <a:tailEnd/>
          </a:ln>
        </p:spPr>
        <p:txBody>
          <a:bodyPr wrap="none" lIns="96425" tIns="48213" rIns="96425" bIns="48213">
            <a:spAutoFit/>
          </a:bodyPr>
          <a:lstStyle/>
          <a:p>
            <a:endParaRPr lang="en-US" dirty="0"/>
          </a:p>
        </p:txBody>
      </p:sp>
      <p:sp>
        <p:nvSpPr>
          <p:cNvPr id="12295" name="Text Box 15"/>
          <p:cNvSpPr txBox="1">
            <a:spLocks noChangeArrowheads="1"/>
          </p:cNvSpPr>
          <p:nvPr/>
        </p:nvSpPr>
        <p:spPr bwMode="auto">
          <a:xfrm>
            <a:off x="400050" y="6340658"/>
            <a:ext cx="1840230" cy="359033"/>
          </a:xfrm>
          <a:prstGeom prst="rect">
            <a:avLst/>
          </a:prstGeom>
          <a:noFill/>
          <a:ln w="9525">
            <a:noFill/>
            <a:miter lim="800000"/>
            <a:headEnd/>
            <a:tailEnd/>
          </a:ln>
        </p:spPr>
        <p:txBody>
          <a:bodyPr lIns="96425" tIns="48213" rIns="96425" bIns="48213" anchor="ctr">
            <a:spAutoFit/>
          </a:bodyPr>
          <a:lstStyle/>
          <a:p>
            <a:pPr eaLnBrk="0" hangingPunct="0">
              <a:spcBef>
                <a:spcPct val="50000"/>
              </a:spcBef>
              <a:defRPr/>
            </a:pPr>
            <a:r>
              <a:rPr lang="en-US" sz="1700" dirty="0">
                <a:solidFill>
                  <a:srgbClr val="000000"/>
                </a:solidFill>
              </a:rPr>
              <a:t>  </a:t>
            </a:r>
            <a:endParaRPr lang="en-US" sz="1700" dirty="0">
              <a:solidFill>
                <a:schemeClr val="bg1"/>
              </a:solidFill>
            </a:endParaRP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 name="TextBox 4"/>
          <p:cNvSpPr txBox="1">
            <a:spLocks noChangeArrowheads="1"/>
          </p:cNvSpPr>
          <p:nvPr/>
        </p:nvSpPr>
        <p:spPr bwMode="auto">
          <a:xfrm>
            <a:off x="560070" y="499534"/>
            <a:ext cx="5920740" cy="426590"/>
          </a:xfrm>
          <a:prstGeom prst="rect">
            <a:avLst/>
          </a:prstGeom>
          <a:noFill/>
          <a:ln w="9525">
            <a:noFill/>
            <a:miter lim="800000"/>
            <a:headEnd/>
            <a:tailEnd/>
          </a:ln>
        </p:spPr>
        <p:txBody>
          <a:bodyPr lIns="96425" tIns="48213" rIns="96425" bIns="48213">
            <a:spAutoFit/>
          </a:bodyPr>
          <a:lstStyle/>
          <a:p>
            <a:pPr algn="ctr" eaLnBrk="0" hangingPunct="0">
              <a:defRPr/>
            </a:pPr>
            <a:r>
              <a:rPr lang="en-US" sz="2100" b="1" dirty="0">
                <a:solidFill>
                  <a:schemeClr val="bg1"/>
                </a:solidFill>
                <a:latin typeface="+mj-lt"/>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720840" y="487680"/>
            <a:ext cx="2320290" cy="650240"/>
          </a:xfrm>
          <a:prstGeom prst="rect">
            <a:avLst/>
          </a:prstGeom>
          <a:noFill/>
          <a:ln w="9525">
            <a:noFill/>
            <a:miter lim="800000"/>
            <a:headEnd/>
            <a:tailEnd/>
          </a:ln>
        </p:spPr>
      </p:pic>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425" tIns="48213" rIns="96425" bIns="48213" anchor="ctr"/>
          <a:lstStyle/>
          <a:p>
            <a:r>
              <a:rPr lang="en-US" sz="1300" dirty="0">
                <a:solidFill>
                  <a:schemeClr val="bg1"/>
                </a:solidFill>
                <a:latin typeface="Verdana" pitchFamily="34" charset="0"/>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425" tIns="48213" rIns="96425" bIns="48213" anchor="ctr"/>
          <a:lstStyle/>
          <a:p>
            <a:pPr algn="r"/>
            <a:r>
              <a:rPr lang="en-US" sz="1300" dirty="0">
                <a:solidFill>
                  <a:schemeClr val="bg1"/>
                </a:solidFill>
                <a:latin typeface="Verdana" pitchFamily="34" charset="0"/>
              </a:rPr>
              <a:t>  &gt; community &gt; commonwealth   </a:t>
            </a:r>
          </a:p>
        </p:txBody>
      </p:sp>
      <p:graphicFrame>
        <p:nvGraphicFramePr>
          <p:cNvPr id="19" name="Table 18"/>
          <p:cNvGraphicFramePr>
            <a:graphicFrameLocks noGrp="1"/>
          </p:cNvGraphicFramePr>
          <p:nvPr>
            <p:extLst>
              <p:ext uri="{D42A27DB-BD31-4B8C-83A1-F6EECF244321}">
                <p14:modId xmlns:p14="http://schemas.microsoft.com/office/powerpoint/2010/main" val="246716860"/>
              </p:ext>
            </p:extLst>
          </p:nvPr>
        </p:nvGraphicFramePr>
        <p:xfrm>
          <a:off x="480060" y="1300494"/>
          <a:ext cx="8721088" cy="3629624"/>
        </p:xfrm>
        <a:graphic>
          <a:graphicData uri="http://schemas.openxmlformats.org/drawingml/2006/table">
            <a:tbl>
              <a:tblPr firstRow="1" bandRow="1">
                <a:tableStyleId>{5C22544A-7EE6-4342-B048-85BDC9FD1C3A}</a:tableStyleId>
              </a:tblPr>
              <a:tblGrid>
                <a:gridCol w="2720340"/>
                <a:gridCol w="2080260"/>
                <a:gridCol w="1784711"/>
                <a:gridCol w="2135777"/>
              </a:tblGrid>
              <a:tr h="615696">
                <a:tc>
                  <a:txBody>
                    <a:bodyPr/>
                    <a:lstStyle/>
                    <a:p>
                      <a:r>
                        <a:rPr lang="en-US" sz="1700" dirty="0" smtClean="0"/>
                        <a:t>Revenue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Since Last Meeting</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SFY 15-16</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Cumulative Total</a:t>
                      </a: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376741">
                <a:tc>
                  <a:txBody>
                    <a:bodyPr/>
                    <a:lstStyle/>
                    <a:p>
                      <a:r>
                        <a:rPr lang="en-US" sz="1700" dirty="0" smtClean="0"/>
                        <a:t>Checkoff</a:t>
                      </a:r>
                      <a:r>
                        <a:rPr lang="en-US" sz="1700" baseline="0" dirty="0" smtClean="0"/>
                        <a:t> &amp; Donations</a:t>
                      </a:r>
                      <a:endParaRPr lang="en-US" sz="1700" dirty="0"/>
                    </a:p>
                  </a:txBody>
                  <a:tcPr marL="96012" marR="96012" marT="48768" marB="48768">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$213,441.00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$1,467,259.00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$3,930,438.00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HOV License Plate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$270.00*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$2,745.00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$35,550.00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PA Monuments License Plate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$299.00*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$3,473.00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$13,662.00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dirty="0" smtClean="0"/>
                        <a:t>Interest</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$1,862.00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$5,486.00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$11,546.00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b="1" dirty="0" smtClean="0">
                          <a:solidFill>
                            <a:schemeClr val="bg1"/>
                          </a:solidFill>
                        </a:rPr>
                        <a:t>Disbursements</a:t>
                      </a:r>
                      <a:endParaRPr lang="en-US" sz="1700" b="1" dirty="0">
                        <a:solidFill>
                          <a:schemeClr val="bg1"/>
                        </a:solidFill>
                      </a:endParaRPr>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r"/>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700" dirty="0">
                        <a:solidFill>
                          <a:srgbClr val="00B050"/>
                        </a:solidFill>
                      </a:endParaRP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76741">
                <a:tc>
                  <a:txBody>
                    <a:bodyPr/>
                    <a:lstStyle/>
                    <a:p>
                      <a:r>
                        <a:rPr lang="en-US" sz="1700" dirty="0" smtClean="0"/>
                        <a:t>VTF Grants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$932,860.00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VTA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dirty="0" smtClean="0">
                          <a:solidFill>
                            <a:srgbClr val="FF0000"/>
                          </a:solidFill>
                        </a:rPr>
                        <a:t>$69,116.00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$514,138.00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0000"/>
                          </a:solidFill>
                        </a:rPr>
                        <a:t>$1,189,098.00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PENN DOT Costs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$388,000.00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480060" y="5581635"/>
            <a:ext cx="8881110" cy="943808"/>
          </a:xfrm>
          <a:prstGeom prst="rect">
            <a:avLst/>
          </a:prstGeom>
          <a:noFill/>
        </p:spPr>
        <p:txBody>
          <a:bodyPr wrap="square" lIns="96425" tIns="48213" rIns="96425" bIns="48213">
            <a:spAutoFit/>
          </a:bodyPr>
          <a:lstStyle/>
          <a:p>
            <a:pPr>
              <a:buFont typeface="Arial" charset="0"/>
              <a:buChar char="•"/>
              <a:defRPr/>
            </a:pPr>
            <a:r>
              <a:rPr lang="en-US" sz="1100" dirty="0">
                <a:latin typeface="Times New Roman" pitchFamily="18" charset="0"/>
                <a:cs typeface="Times New Roman" pitchFamily="18" charset="0"/>
              </a:rPr>
              <a:t>Total number of HOV License plates sold since last meeting  = 18  (Total since inception = 2,370)</a:t>
            </a:r>
          </a:p>
          <a:p>
            <a:pPr>
              <a:defRPr/>
            </a:pPr>
            <a:r>
              <a:rPr lang="en-US" sz="1100" dirty="0">
                <a:latin typeface="Times New Roman" pitchFamily="18" charset="0"/>
                <a:cs typeface="Times New Roman" pitchFamily="18" charset="0"/>
              </a:rPr>
              <a:t>*Total number of PA Monuments License plates sold since last meeting = 13 (Total since inception =594)</a:t>
            </a:r>
          </a:p>
          <a:p>
            <a:pPr>
              <a:defRPr/>
            </a:pPr>
            <a:r>
              <a:rPr lang="en-US" sz="1100" b="1" dirty="0">
                <a:latin typeface="Times New Roman" pitchFamily="18" charset="0"/>
                <a:cs typeface="Times New Roman" pitchFamily="18" charset="0"/>
              </a:rPr>
              <a:t>**</a:t>
            </a:r>
            <a:r>
              <a:rPr lang="en-US" sz="1100" dirty="0">
                <a:latin typeface="Times New Roman" pitchFamily="18" charset="0"/>
                <a:cs typeface="Times New Roman" pitchFamily="18" charset="0"/>
              </a:rPr>
              <a:t>Awards and distribution of funds are contingent upon the completion of a fully executed grant agreements</a:t>
            </a:r>
            <a:endParaRPr lang="en-US" sz="1100" b="1" dirty="0">
              <a:latin typeface="Times New Roman" pitchFamily="18" charset="0"/>
              <a:cs typeface="Times New Roman" pitchFamily="18" charset="0"/>
            </a:endParaRPr>
          </a:p>
          <a:p>
            <a:r>
              <a:rPr lang="en-US" sz="1100" b="1" dirty="0">
                <a:latin typeface="Times New Roman" pitchFamily="18" charset="0"/>
                <a:cs typeface="Times New Roman" pitchFamily="18" charset="0"/>
              </a:rPr>
              <a:t>***   </a:t>
            </a:r>
            <a:r>
              <a:rPr lang="en-US" sz="1100" dirty="0">
                <a:latin typeface="Times New Roman" pitchFamily="18" charset="0"/>
                <a:cs typeface="Times New Roman" pitchFamily="18" charset="0"/>
              </a:rPr>
              <a:t>PENNDOT PAYMENT/INVOICING – DMVA has Agreed to pay $194,000/FY over four years.   Current Balance is $488,000. DOT will issue invoices at the beginning of April for Annual Payments.</a:t>
            </a:r>
            <a:r>
              <a:rPr lang="en-US" sz="1100" b="1" i="1" dirty="0">
                <a:latin typeface="Times New Roman" pitchFamily="18" charset="0"/>
                <a:cs typeface="Times New Roman" pitchFamily="18" charset="0"/>
              </a:rPr>
              <a:t> </a:t>
            </a:r>
            <a:r>
              <a:rPr lang="en-US" sz="1100" i="1" dirty="0">
                <a:latin typeface="Times New Roman" pitchFamily="18" charset="0"/>
                <a:cs typeface="Times New Roman" pitchFamily="18" charset="0"/>
              </a:rPr>
              <a:t> (Total Cost was 966,000.00)</a:t>
            </a:r>
            <a:endParaRPr lang="en-US" sz="1100" dirty="0">
              <a:latin typeface="Times New Roman" pitchFamily="18" charset="0"/>
              <a:cs typeface="Times New Roman" pitchFamily="18" charset="0"/>
            </a:endParaRPr>
          </a:p>
        </p:txBody>
      </p:sp>
      <p:sp>
        <p:nvSpPr>
          <p:cNvPr id="16" name="TextBox 15"/>
          <p:cNvSpPr txBox="1"/>
          <p:nvPr/>
        </p:nvSpPr>
        <p:spPr>
          <a:xfrm>
            <a:off x="480073" y="6664970"/>
            <a:ext cx="1837087" cy="359033"/>
          </a:xfrm>
          <a:prstGeom prst="rect">
            <a:avLst/>
          </a:prstGeom>
          <a:noFill/>
        </p:spPr>
        <p:txBody>
          <a:bodyPr wrap="none" lIns="96425" tIns="48213" rIns="96425" bIns="48213" rtlCol="0">
            <a:spAutoFit/>
          </a:bodyPr>
          <a:lstStyle/>
          <a:p>
            <a:r>
              <a:rPr lang="en-US" sz="1700" dirty="0">
                <a:solidFill>
                  <a:schemeClr val="bg1"/>
                </a:solidFill>
                <a:latin typeface="+mj-lt"/>
              </a:rPr>
              <a:t>As of 18 May 2016</a:t>
            </a:r>
          </a:p>
        </p:txBody>
      </p:sp>
    </p:spTree>
    <p:extLst>
      <p:ext uri="{BB962C8B-B14F-4D97-AF65-F5344CB8AC3E}">
        <p14:creationId xmlns:p14="http://schemas.microsoft.com/office/powerpoint/2010/main" val="2744689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40130" y="2275853"/>
            <a:ext cx="7520940" cy="1411651"/>
          </a:xfrm>
          <a:prstGeom prst="rect">
            <a:avLst/>
          </a:prstGeom>
          <a:noFill/>
        </p:spPr>
        <p:txBody>
          <a:bodyPr wrap="square" lIns="96600" tIns="48300" rIns="96600" bIns="48300" rtlCol="0">
            <a:spAutoFit/>
          </a:bodyPr>
          <a:lstStyle/>
          <a:p>
            <a:pPr algn="ctr" defTabSz="966010" fontAlgn="auto">
              <a:spcBef>
                <a:spcPts val="0"/>
              </a:spcBef>
              <a:spcAft>
                <a:spcPts val="0"/>
              </a:spcAft>
            </a:pPr>
            <a:r>
              <a:rPr lang="en-US" sz="4200" b="1" dirty="0">
                <a:solidFill>
                  <a:srgbClr val="85312F"/>
                </a:solidFill>
                <a:effectLst>
                  <a:outerShdw blurRad="38100" dist="38100" dir="2700000" algn="tl">
                    <a:srgbClr val="000000">
                      <a:alpha val="43137"/>
                    </a:srgbClr>
                  </a:outerShdw>
                </a:effectLst>
                <a:latin typeface="Calibri"/>
                <a:cs typeface="Arial" pitchFamily="34" charset="0"/>
              </a:rPr>
              <a:t>Pennsylvania Veterans Service Award (PA </a:t>
            </a:r>
            <a:r>
              <a:rPr lang="en-US" sz="4200" b="1" dirty="0" err="1">
                <a:solidFill>
                  <a:srgbClr val="85312F"/>
                </a:solidFill>
                <a:effectLst>
                  <a:outerShdw blurRad="38100" dist="38100" dir="2700000" algn="tl">
                    <a:srgbClr val="000000">
                      <a:alpha val="43137"/>
                    </a:srgbClr>
                  </a:outerShdw>
                </a:effectLst>
                <a:latin typeface="Calibri"/>
                <a:cs typeface="Arial" pitchFamily="34" charset="0"/>
              </a:rPr>
              <a:t>VSA</a:t>
            </a:r>
            <a:r>
              <a:rPr lang="en-US" sz="4200" b="1" dirty="0">
                <a:solidFill>
                  <a:srgbClr val="85312F"/>
                </a:solidFill>
                <a:effectLst>
                  <a:outerShdw blurRad="38100" dist="38100" dir="2700000" algn="tl">
                    <a:srgbClr val="000000">
                      <a:alpha val="43137"/>
                    </a:srgbClr>
                  </a:outerShdw>
                </a:effectLst>
                <a:latin typeface="Calibri"/>
                <a:cs typeface="Arial" pitchFamily="34" charset="0"/>
              </a:rPr>
              <a:t>)</a:t>
            </a:r>
          </a:p>
        </p:txBody>
      </p:sp>
      <p:sp>
        <p:nvSpPr>
          <p:cNvPr id="27" name="TextBox 26"/>
          <p:cNvSpPr txBox="1"/>
          <p:nvPr/>
        </p:nvSpPr>
        <p:spPr>
          <a:xfrm>
            <a:off x="1053105" y="3718276"/>
            <a:ext cx="7520940" cy="559261"/>
          </a:xfrm>
          <a:prstGeom prst="rect">
            <a:avLst/>
          </a:prstGeom>
          <a:noFill/>
        </p:spPr>
        <p:txBody>
          <a:bodyPr wrap="square" lIns="96600" tIns="48300" rIns="96600" bIns="48300" rtlCol="0">
            <a:spAutoFit/>
          </a:bodyPr>
          <a:lstStyle/>
          <a:p>
            <a:pPr algn="ctr" defTabSz="966010" fontAlgn="auto">
              <a:spcBef>
                <a:spcPts val="0"/>
              </a:spcBef>
              <a:spcAft>
                <a:spcPts val="0"/>
              </a:spcAft>
            </a:pPr>
            <a:r>
              <a:rPr lang="en-US" sz="3000" b="1" dirty="0">
                <a:solidFill>
                  <a:srgbClr val="85312F"/>
                </a:solidFill>
                <a:effectLst>
                  <a:outerShdw blurRad="38100" dist="38100" dir="2700000" algn="tl">
                    <a:srgbClr val="000000">
                      <a:alpha val="43137"/>
                    </a:srgbClr>
                  </a:outerShdw>
                </a:effectLst>
                <a:latin typeface="Calibri"/>
                <a:cs typeface="Arial" pitchFamily="34" charset="0"/>
              </a:rPr>
              <a:t>3 June 2016</a:t>
            </a:r>
          </a:p>
        </p:txBody>
      </p:sp>
      <p:sp>
        <p:nvSpPr>
          <p:cNvPr id="17" name="Rectangle 16"/>
          <p:cNvSpPr/>
          <p:nvPr/>
        </p:nvSpPr>
        <p:spPr>
          <a:xfrm>
            <a:off x="0" y="0"/>
            <a:ext cx="9601200"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00" tIns="48300" rIns="96600" bIns="48300" rtlCol="0" anchor="ctr"/>
          <a:lstStyle/>
          <a:p>
            <a:pPr algn="ctr" defTabSz="966010" fontAlgn="auto">
              <a:spcBef>
                <a:spcPts val="0"/>
              </a:spcBef>
              <a:spcAft>
                <a:spcPts val="0"/>
              </a:spcAft>
            </a:pPr>
            <a:endParaRPr lang="en-US">
              <a:solidFill>
                <a:prstClr val="white"/>
              </a:solidFill>
            </a:endParaRPr>
          </a:p>
        </p:txBody>
      </p:sp>
      <p:sp>
        <p:nvSpPr>
          <p:cNvPr id="25" name="TextBox 24"/>
          <p:cNvSpPr txBox="1"/>
          <p:nvPr/>
        </p:nvSpPr>
        <p:spPr>
          <a:xfrm>
            <a:off x="1540746" y="250011"/>
            <a:ext cx="6501515" cy="426766"/>
          </a:xfrm>
          <a:prstGeom prst="rect">
            <a:avLst/>
          </a:prstGeom>
          <a:noFill/>
        </p:spPr>
        <p:txBody>
          <a:bodyPr wrap="none" lIns="96600" tIns="48300" rIns="96600" bIns="48300" rtlCol="0">
            <a:spAutoFit/>
          </a:bodyPr>
          <a:lstStyle/>
          <a:p>
            <a:pPr defTabSz="966010" fontAlgn="auto">
              <a:spcBef>
                <a:spcPts val="0"/>
              </a:spcBef>
              <a:spcAft>
                <a:spcPts val="0"/>
              </a:spcAft>
            </a:pPr>
            <a:r>
              <a:rPr lang="en-US" sz="2100" b="1" i="1" dirty="0">
                <a:solidFill>
                  <a:srgbClr val="002060"/>
                </a:solidFill>
                <a:effectLst>
                  <a:outerShdw blurRad="38100" dist="38100" dir="2700000" algn="tl">
                    <a:srgbClr val="000000">
                      <a:alpha val="43137"/>
                    </a:srgbClr>
                  </a:outerShdw>
                </a:effectLst>
                <a:latin typeface="Copperplate Gothic Bold" pitchFamily="34" charset="0"/>
                <a:cs typeface="+mn-cs"/>
              </a:rPr>
              <a:t>Pennsylvania Joint Force Headquarters  </a:t>
            </a:r>
          </a:p>
        </p:txBody>
      </p:sp>
      <p:sp>
        <p:nvSpPr>
          <p:cNvPr id="29" name="TextBox 28"/>
          <p:cNvSpPr txBox="1"/>
          <p:nvPr/>
        </p:nvSpPr>
        <p:spPr>
          <a:xfrm>
            <a:off x="3478185" y="6763741"/>
            <a:ext cx="2626628" cy="393937"/>
          </a:xfrm>
          <a:prstGeom prst="rect">
            <a:avLst/>
          </a:prstGeom>
          <a:noFill/>
        </p:spPr>
        <p:txBody>
          <a:bodyPr wrap="none" lIns="96600" tIns="48300" rIns="96600" bIns="48300" rtlCol="0">
            <a:spAutoFit/>
          </a:bodyPr>
          <a:lstStyle/>
          <a:p>
            <a:pPr defTabSz="966010" fontAlgn="auto">
              <a:spcBef>
                <a:spcPts val="0"/>
              </a:spcBef>
              <a:spcAft>
                <a:spcPts val="0"/>
              </a:spcAft>
            </a:pPr>
            <a:r>
              <a:rPr lang="en-US" b="1" i="1" dirty="0">
                <a:solidFill>
                  <a:srgbClr val="002060"/>
                </a:solidFill>
                <a:effectLst>
                  <a:outerShdw blurRad="38100" dist="38100" dir="2700000" algn="tl">
                    <a:srgbClr val="000000">
                      <a:alpha val="43137"/>
                    </a:srgbClr>
                  </a:outerShdw>
                </a:effectLst>
                <a:latin typeface="Copperplate Gothic Bold" pitchFamily="34" charset="0"/>
                <a:cs typeface="+mn-cs"/>
              </a:rPr>
              <a:t>Defend and serve</a:t>
            </a:r>
          </a:p>
        </p:txBody>
      </p:sp>
      <p:pic>
        <p:nvPicPr>
          <p:cNvPr id="30" name="Picture 29" descr="ag1.png"/>
          <p:cNvPicPr>
            <a:picLocks noChangeAspect="1"/>
          </p:cNvPicPr>
          <p:nvPr/>
        </p:nvPicPr>
        <p:blipFill>
          <a:blip r:embed="rId3" cstate="print"/>
          <a:stretch>
            <a:fillRect/>
          </a:stretch>
        </p:blipFill>
        <p:spPr>
          <a:xfrm>
            <a:off x="8561076" y="10675"/>
            <a:ext cx="973151" cy="905444"/>
          </a:xfrm>
          <a:prstGeom prst="rect">
            <a:avLst/>
          </a:prstGeom>
        </p:spPr>
      </p:pic>
      <p:pic>
        <p:nvPicPr>
          <p:cNvPr id="31" name="Picture 30" descr="PNG Lion.png"/>
          <p:cNvPicPr>
            <a:picLocks noChangeAspect="1"/>
          </p:cNvPicPr>
          <p:nvPr/>
        </p:nvPicPr>
        <p:blipFill>
          <a:blip r:embed="rId4" cstate="print"/>
          <a:stretch>
            <a:fillRect/>
          </a:stretch>
        </p:blipFill>
        <p:spPr>
          <a:xfrm>
            <a:off x="126556" y="83292"/>
            <a:ext cx="753554" cy="810788"/>
          </a:xfrm>
          <a:prstGeom prst="rect">
            <a:avLst/>
          </a:prstGeom>
        </p:spPr>
      </p:pic>
    </p:spTree>
    <p:extLst>
      <p:ext uri="{BB962C8B-B14F-4D97-AF65-F5344CB8AC3E}">
        <p14:creationId xmlns:p14="http://schemas.microsoft.com/office/powerpoint/2010/main" val="2491907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Current State Awards</a:t>
            </a:r>
            <a:endParaRPr lang="en-US" dirty="0"/>
          </a:p>
        </p:txBody>
      </p:sp>
      <p:sp>
        <p:nvSpPr>
          <p:cNvPr id="6" name="Slide Number Placeholder 5"/>
          <p:cNvSpPr>
            <a:spLocks noGrp="1"/>
          </p:cNvSpPr>
          <p:nvPr>
            <p:ph type="sldNum" sz="quarter" idx="4294967295"/>
          </p:nvPr>
        </p:nvSpPr>
        <p:spPr>
          <a:xfrm>
            <a:off x="4352544" y="7065941"/>
            <a:ext cx="720090" cy="325120"/>
          </a:xfrm>
          <a:prstGeom prst="rect">
            <a:avLst/>
          </a:prstGeom>
        </p:spPr>
        <p:txBody>
          <a:bodyPr/>
          <a:lstStyle/>
          <a:p>
            <a:fld id="{B6F15528-21DE-4FAA-801E-634DDDAF4B2B}" type="slidenum">
              <a:rPr lang="en-US" smtClean="0">
                <a:solidFill>
                  <a:prstClr val="black"/>
                </a:solidFill>
              </a:rPr>
              <a:pPr/>
              <a:t>23</a:t>
            </a:fld>
            <a:endParaRPr lang="en-US" dirty="0">
              <a:solidFill>
                <a:prstClr val="black"/>
              </a:solidFill>
            </a:endParaRPr>
          </a:p>
        </p:txBody>
      </p:sp>
      <p:pic>
        <p:nvPicPr>
          <p:cNvPr id="59" name="Picture 58"/>
          <p:cNvPicPr>
            <a:picLocks noChangeAspect="1"/>
          </p:cNvPicPr>
          <p:nvPr/>
        </p:nvPicPr>
        <p:blipFill>
          <a:blip r:embed="rId3"/>
          <a:stretch>
            <a:fillRect/>
          </a:stretch>
        </p:blipFill>
        <p:spPr>
          <a:xfrm>
            <a:off x="600077" y="1029377"/>
            <a:ext cx="8681085" cy="5445760"/>
          </a:xfrm>
          <a:prstGeom prst="rect">
            <a:avLst/>
          </a:prstGeom>
        </p:spPr>
      </p:pic>
      <p:sp>
        <p:nvSpPr>
          <p:cNvPr id="2" name="Rectangle 1"/>
          <p:cNvSpPr/>
          <p:nvPr/>
        </p:nvSpPr>
        <p:spPr>
          <a:xfrm>
            <a:off x="3091815" y="2829149"/>
            <a:ext cx="632079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00" tIns="48300" rIns="96600" bIns="48300" rtlCol="0" anchor="ctr"/>
          <a:lstStyle/>
          <a:p>
            <a:pPr algn="ctr" defTabSz="966010" fontAlgn="auto">
              <a:spcBef>
                <a:spcPts val="0"/>
              </a:spcBef>
              <a:spcAft>
                <a:spcPts val="0"/>
              </a:spcAft>
            </a:pPr>
            <a:endParaRPr lang="en-US" dirty="0">
              <a:solidFill>
                <a:prstClr val="white"/>
              </a:solidFill>
            </a:endParaRPr>
          </a:p>
        </p:txBody>
      </p:sp>
      <p:sp>
        <p:nvSpPr>
          <p:cNvPr id="3" name="Rectangle 2"/>
          <p:cNvSpPr/>
          <p:nvPr/>
        </p:nvSpPr>
        <p:spPr>
          <a:xfrm>
            <a:off x="590074" y="3672084"/>
            <a:ext cx="2640330" cy="2763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00" tIns="48300" rIns="96600" bIns="48300" rtlCol="0" anchor="ctr"/>
          <a:lstStyle/>
          <a:p>
            <a:pPr algn="ctr" defTabSz="966010" fontAlgn="auto">
              <a:spcBef>
                <a:spcPts val="0"/>
              </a:spcBef>
              <a:spcAft>
                <a:spcPts val="0"/>
              </a:spcAft>
            </a:pPr>
            <a:endParaRPr lang="en-US">
              <a:solidFill>
                <a:prstClr val="white"/>
              </a:solidFill>
            </a:endParaRPr>
          </a:p>
        </p:txBody>
      </p:sp>
      <p:sp>
        <p:nvSpPr>
          <p:cNvPr id="7" name="TextBox 6"/>
          <p:cNvSpPr txBox="1"/>
          <p:nvPr/>
        </p:nvSpPr>
        <p:spPr>
          <a:xfrm>
            <a:off x="3769156" y="3188358"/>
            <a:ext cx="1587498" cy="497705"/>
          </a:xfrm>
          <a:prstGeom prst="rect">
            <a:avLst/>
          </a:prstGeom>
          <a:noFill/>
        </p:spPr>
        <p:txBody>
          <a:bodyPr wrap="none" lIns="96600" tIns="48300" rIns="96600" bIns="48300" rtlCol="0">
            <a:spAutoFit/>
          </a:bodyPr>
          <a:lstStyle/>
          <a:p>
            <a:pPr algn="ctr" defTabSz="966010" fontAlgn="auto">
              <a:spcBef>
                <a:spcPts val="0"/>
              </a:spcBef>
              <a:spcAft>
                <a:spcPts val="0"/>
              </a:spcAft>
            </a:pPr>
            <a:r>
              <a:rPr lang="en-US" sz="1300" b="1" dirty="0">
                <a:solidFill>
                  <a:prstClr val="black"/>
                </a:solidFill>
                <a:latin typeface="Calibri"/>
                <a:cs typeface="+mn-cs"/>
              </a:rPr>
              <a:t>Pennsylvania</a:t>
            </a:r>
          </a:p>
          <a:p>
            <a:pPr algn="ctr" defTabSz="966010" fontAlgn="auto">
              <a:spcBef>
                <a:spcPts val="0"/>
              </a:spcBef>
              <a:spcAft>
                <a:spcPts val="0"/>
              </a:spcAft>
            </a:pPr>
            <a:r>
              <a:rPr lang="en-US" sz="1300" b="1" dirty="0">
                <a:solidFill>
                  <a:prstClr val="black"/>
                </a:solidFill>
                <a:latin typeface="Calibri"/>
                <a:cs typeface="+mn-cs"/>
              </a:rPr>
              <a:t>Achievement Medal</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433" y="2766269"/>
            <a:ext cx="2858564" cy="90581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74" y="3752257"/>
            <a:ext cx="2501742" cy="88473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9962" y="3760205"/>
            <a:ext cx="2093596" cy="79756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6314" y="3808848"/>
            <a:ext cx="2694265" cy="77156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447" y="4797060"/>
            <a:ext cx="2350294" cy="86150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2576" y="4797060"/>
            <a:ext cx="2200045" cy="87891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883" y="6064241"/>
            <a:ext cx="2534239" cy="821817"/>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2571" y="6035970"/>
            <a:ext cx="2308385" cy="878349"/>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93312" y="5801399"/>
            <a:ext cx="2331811" cy="965076"/>
          </a:xfrm>
          <a:prstGeom prst="rect">
            <a:avLst/>
          </a:prstGeom>
        </p:spPr>
      </p:pic>
      <p:pic>
        <p:nvPicPr>
          <p:cNvPr id="17" name="Picture 16"/>
          <p:cNvPicPr>
            <a:picLocks noChangeAspect="1"/>
          </p:cNvPicPr>
          <p:nvPr/>
        </p:nvPicPr>
        <p:blipFill>
          <a:blip r:embed="rId13"/>
          <a:stretch>
            <a:fillRect/>
          </a:stretch>
        </p:blipFill>
        <p:spPr>
          <a:xfrm flipV="1">
            <a:off x="3562799" y="2857867"/>
            <a:ext cx="1885793" cy="387948"/>
          </a:xfrm>
          <a:prstGeom prst="rect">
            <a:avLst/>
          </a:prstGeom>
        </p:spPr>
      </p:pic>
      <p:sp>
        <p:nvSpPr>
          <p:cNvPr id="5" name="Rectangle 4"/>
          <p:cNvSpPr/>
          <p:nvPr/>
        </p:nvSpPr>
        <p:spPr>
          <a:xfrm>
            <a:off x="3331647" y="2730129"/>
            <a:ext cx="2292171" cy="9753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600" tIns="48300" rIns="96600" bIns="48300" rtlCol="0" anchor="ctr"/>
          <a:lstStyle/>
          <a:p>
            <a:pPr algn="ctr" defTabSz="966010" fontAlgn="auto">
              <a:spcBef>
                <a:spcPts val="0"/>
              </a:spcBef>
              <a:spcAft>
                <a:spcPts val="0"/>
              </a:spcAft>
            </a:pPr>
            <a:endParaRPr lang="en-US">
              <a:solidFill>
                <a:prstClr val="white"/>
              </a:solidFill>
            </a:endParaRPr>
          </a:p>
        </p:txBody>
      </p:sp>
      <p:sp>
        <p:nvSpPr>
          <p:cNvPr id="20" name="Rectangle 19"/>
          <p:cNvSpPr/>
          <p:nvPr/>
        </p:nvSpPr>
        <p:spPr>
          <a:xfrm>
            <a:off x="6444761" y="4680283"/>
            <a:ext cx="2292171" cy="97536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6600" tIns="48300" rIns="96600" bIns="48300" rtlCol="0" anchor="ctr"/>
          <a:lstStyle/>
          <a:p>
            <a:pPr algn="ctr" defTabSz="966010" fontAlgn="auto">
              <a:spcBef>
                <a:spcPts val="0"/>
              </a:spcBef>
              <a:spcAft>
                <a:spcPts val="0"/>
              </a:spcAft>
            </a:pPr>
            <a:endParaRPr lang="en-US">
              <a:solidFill>
                <a:prstClr val="white"/>
              </a:solidFill>
            </a:endParaRPr>
          </a:p>
        </p:txBody>
      </p:sp>
      <p:grpSp>
        <p:nvGrpSpPr>
          <p:cNvPr id="21" name="Group 20"/>
          <p:cNvGrpSpPr/>
          <p:nvPr/>
        </p:nvGrpSpPr>
        <p:grpSpPr>
          <a:xfrm>
            <a:off x="6656165" y="4886983"/>
            <a:ext cx="2008905" cy="355387"/>
            <a:chOff x="3657600" y="2472877"/>
            <a:chExt cx="2743200" cy="643003"/>
          </a:xfrm>
          <a:scene3d>
            <a:camera prst="orthographicFront">
              <a:rot lat="0" lon="0" rev="0"/>
            </a:camera>
            <a:lightRig rig="balanced" dir="t">
              <a:rot lat="0" lon="0" rev="8700000"/>
            </a:lightRig>
          </a:scene3d>
        </p:grpSpPr>
        <p:grpSp>
          <p:nvGrpSpPr>
            <p:cNvPr id="22" name="Group 21"/>
            <p:cNvGrpSpPr/>
            <p:nvPr/>
          </p:nvGrpSpPr>
          <p:grpSpPr>
            <a:xfrm>
              <a:off x="3657600" y="2474361"/>
              <a:ext cx="2743200" cy="641519"/>
              <a:chOff x="3657600" y="2474361"/>
              <a:chExt cx="2743200" cy="641519"/>
            </a:xfrm>
          </p:grpSpPr>
          <p:sp>
            <p:nvSpPr>
              <p:cNvPr id="27" name="Rectangle 26"/>
              <p:cNvSpPr/>
              <p:nvPr/>
            </p:nvSpPr>
            <p:spPr>
              <a:xfrm>
                <a:off x="3657600" y="2475653"/>
                <a:ext cx="2743200" cy="640227"/>
              </a:xfrm>
              <a:prstGeom prst="rect">
                <a:avLst/>
              </a:prstGeom>
              <a:no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28" name="Rectangle 27"/>
              <p:cNvSpPr/>
              <p:nvPr/>
            </p:nvSpPr>
            <p:spPr>
              <a:xfrm>
                <a:off x="3954780" y="2483402"/>
                <a:ext cx="388620" cy="632478"/>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29" name="Rectangle 28"/>
              <p:cNvSpPr/>
              <p:nvPr/>
            </p:nvSpPr>
            <p:spPr>
              <a:xfrm>
                <a:off x="4724400" y="2481735"/>
                <a:ext cx="534138" cy="632478"/>
              </a:xfrm>
              <a:prstGeom prst="rect">
                <a:avLst/>
              </a:prstGeom>
              <a:solidFill>
                <a:srgbClr val="0000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30" name="Rectangle 29"/>
              <p:cNvSpPr/>
              <p:nvPr/>
            </p:nvSpPr>
            <p:spPr>
              <a:xfrm>
                <a:off x="5725647" y="2474361"/>
                <a:ext cx="388620" cy="632478"/>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grpSp>
        <p:sp>
          <p:nvSpPr>
            <p:cNvPr id="23" name="Rectangle 22"/>
            <p:cNvSpPr/>
            <p:nvPr/>
          </p:nvSpPr>
          <p:spPr>
            <a:xfrm>
              <a:off x="3668246" y="2481736"/>
              <a:ext cx="286533" cy="632478"/>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24" name="Rectangle 23"/>
            <p:cNvSpPr/>
            <p:nvPr/>
          </p:nvSpPr>
          <p:spPr>
            <a:xfrm>
              <a:off x="4354046" y="2489292"/>
              <a:ext cx="381000" cy="620500"/>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25" name="Rectangle 24"/>
            <p:cNvSpPr/>
            <p:nvPr/>
          </p:nvSpPr>
          <p:spPr>
            <a:xfrm>
              <a:off x="6114267" y="2472877"/>
              <a:ext cx="286533" cy="632478"/>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26" name="Rectangle 25"/>
            <p:cNvSpPr/>
            <p:nvPr/>
          </p:nvSpPr>
          <p:spPr>
            <a:xfrm>
              <a:off x="5258537" y="2481735"/>
              <a:ext cx="450319" cy="620500"/>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grpSp>
      <p:sp>
        <p:nvSpPr>
          <p:cNvPr id="31" name="TextBox 30"/>
          <p:cNvSpPr txBox="1"/>
          <p:nvPr/>
        </p:nvSpPr>
        <p:spPr>
          <a:xfrm>
            <a:off x="6699826" y="5171477"/>
            <a:ext cx="1823716" cy="497705"/>
          </a:xfrm>
          <a:prstGeom prst="rect">
            <a:avLst/>
          </a:prstGeom>
          <a:noFill/>
        </p:spPr>
        <p:txBody>
          <a:bodyPr wrap="none" lIns="96600" tIns="48300" rIns="96600" bIns="48300" rtlCol="0">
            <a:spAutoFit/>
          </a:bodyPr>
          <a:lstStyle/>
          <a:p>
            <a:pPr algn="ctr" defTabSz="966010" fontAlgn="auto">
              <a:spcBef>
                <a:spcPts val="0"/>
              </a:spcBef>
              <a:spcAft>
                <a:spcPts val="0"/>
              </a:spcAft>
            </a:pPr>
            <a:r>
              <a:rPr lang="en-US" sz="1300" b="1" dirty="0">
                <a:solidFill>
                  <a:prstClr val="black"/>
                </a:solidFill>
                <a:latin typeface="Calibri"/>
                <a:cs typeface="+mn-cs"/>
              </a:rPr>
              <a:t>Pennsylvania</a:t>
            </a:r>
          </a:p>
          <a:p>
            <a:pPr algn="ctr" defTabSz="966010" fontAlgn="auto">
              <a:spcBef>
                <a:spcPts val="0"/>
              </a:spcBef>
              <a:spcAft>
                <a:spcPts val="0"/>
              </a:spcAft>
            </a:pPr>
            <a:r>
              <a:rPr lang="en-US" sz="1300" b="1" dirty="0">
                <a:solidFill>
                  <a:prstClr val="black"/>
                </a:solidFill>
                <a:latin typeface="Calibri"/>
                <a:cs typeface="+mn-cs"/>
              </a:rPr>
              <a:t>Veterans Service Award</a:t>
            </a:r>
          </a:p>
        </p:txBody>
      </p:sp>
    </p:spTree>
    <p:extLst>
      <p:ext uri="{BB962C8B-B14F-4D97-AF65-F5344CB8AC3E}">
        <p14:creationId xmlns:p14="http://schemas.microsoft.com/office/powerpoint/2010/main" val="962962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 </a:t>
            </a:r>
            <a:r>
              <a:rPr lang="en-US" dirty="0" err="1" smtClean="0"/>
              <a:t>VSA</a:t>
            </a:r>
            <a:r>
              <a:rPr lang="en-US" dirty="0" smtClean="0"/>
              <a:t> RECOMMENDATION</a:t>
            </a:r>
            <a:endParaRPr lang="en-US" dirty="0"/>
          </a:p>
        </p:txBody>
      </p:sp>
      <p:sp>
        <p:nvSpPr>
          <p:cNvPr id="15" name="Content Placeholder 14"/>
          <p:cNvSpPr>
            <a:spLocks noGrp="1"/>
          </p:cNvSpPr>
          <p:nvPr>
            <p:ph idx="1"/>
          </p:nvPr>
        </p:nvSpPr>
        <p:spPr>
          <a:xfrm>
            <a:off x="2680335" y="437231"/>
            <a:ext cx="4240530" cy="1269651"/>
          </a:xfrm>
        </p:spPr>
        <p:txBody>
          <a:bodyPr>
            <a:normAutofit/>
          </a:bodyPr>
          <a:lstStyle/>
          <a:p>
            <a:pPr marL="0" indent="0" algn="ctr">
              <a:buNone/>
            </a:pPr>
            <a:endParaRPr lang="en-US" sz="1900" b="1" u="sng" dirty="0"/>
          </a:p>
          <a:p>
            <a:pPr marL="0" indent="0" algn="ctr">
              <a:buNone/>
            </a:pPr>
            <a:endParaRPr lang="en-US" sz="1900" b="1" u="sng" dirty="0"/>
          </a:p>
          <a:p>
            <a:pPr marL="0" indent="0" algn="ctr">
              <a:buNone/>
            </a:pPr>
            <a:r>
              <a:rPr lang="en-US" sz="1900" b="1" u="sng" dirty="0"/>
              <a:t>PROPOSED PA </a:t>
            </a:r>
            <a:r>
              <a:rPr lang="en-US" sz="1900" b="1" u="sng" dirty="0" err="1"/>
              <a:t>VSA</a:t>
            </a:r>
            <a:r>
              <a:rPr lang="en-US" sz="1900" b="1" u="sng" dirty="0"/>
              <a:t> Ribbon</a:t>
            </a:r>
            <a:endParaRPr lang="en-US" sz="1900" dirty="0"/>
          </a:p>
        </p:txBody>
      </p:sp>
      <p:sp>
        <p:nvSpPr>
          <p:cNvPr id="6" name="Slide Number Placeholder 5"/>
          <p:cNvSpPr>
            <a:spLocks noGrp="1"/>
          </p:cNvSpPr>
          <p:nvPr>
            <p:ph type="sldNum" sz="quarter" idx="4294967295"/>
          </p:nvPr>
        </p:nvSpPr>
        <p:spPr>
          <a:xfrm>
            <a:off x="4352544" y="7065941"/>
            <a:ext cx="720090" cy="325120"/>
          </a:xfrm>
          <a:prstGeom prst="rect">
            <a:avLst/>
          </a:prstGeom>
        </p:spPr>
        <p:txBody>
          <a:bodyPr/>
          <a:lstStyle/>
          <a:p>
            <a:fld id="{B6F15528-21DE-4FAA-801E-634DDDAF4B2B}" type="slidenum">
              <a:rPr lang="en-US" smtClean="0">
                <a:solidFill>
                  <a:prstClr val="black"/>
                </a:solidFill>
              </a:rPr>
              <a:pPr/>
              <a:t>24</a:t>
            </a:fld>
            <a:endParaRPr lang="en-US" dirty="0">
              <a:solidFill>
                <a:prstClr val="black"/>
              </a:solidFill>
            </a:endParaRPr>
          </a:p>
        </p:txBody>
      </p:sp>
      <p:sp>
        <p:nvSpPr>
          <p:cNvPr id="18" name="Content Placeholder 1"/>
          <p:cNvSpPr txBox="1">
            <a:spLocks/>
          </p:cNvSpPr>
          <p:nvPr/>
        </p:nvSpPr>
        <p:spPr>
          <a:xfrm>
            <a:off x="1920240" y="4145280"/>
            <a:ext cx="6720840" cy="2032000"/>
          </a:xfrm>
          <a:prstGeom prst="rect">
            <a:avLst/>
          </a:prstGeom>
        </p:spPr>
        <p:txBody>
          <a:bodyPr vert="horz" lIns="96600" tIns="48300" rIns="96600" bIns="4830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1700" u="sng" dirty="0">
                <a:solidFill>
                  <a:prstClr val="black"/>
                </a:solidFill>
              </a:rPr>
              <a:t>COLOR DEFINITIONS</a:t>
            </a:r>
          </a:p>
          <a:p>
            <a:pPr marL="181127" indent="-181127" fontAlgn="auto">
              <a:spcAft>
                <a:spcPts val="0"/>
              </a:spcAft>
            </a:pPr>
            <a:r>
              <a:rPr lang="en-US" sz="1700" dirty="0">
                <a:solidFill>
                  <a:prstClr val="black"/>
                </a:solidFill>
              </a:rPr>
              <a:t>GOLD – Symbolizes achievement and honor (State Color)</a:t>
            </a:r>
          </a:p>
          <a:p>
            <a:pPr marL="181127" indent="-181127" fontAlgn="auto">
              <a:spcAft>
                <a:spcPts val="0"/>
              </a:spcAft>
            </a:pPr>
            <a:r>
              <a:rPr lang="en-US" sz="1700" dirty="0">
                <a:solidFill>
                  <a:prstClr val="black"/>
                </a:solidFill>
              </a:rPr>
              <a:t>BLUE – Symbolizes commitment, loyalty and integrity (State Color) </a:t>
            </a:r>
          </a:p>
          <a:p>
            <a:pPr marL="181127" indent="-181127" fontAlgn="auto">
              <a:spcAft>
                <a:spcPts val="0"/>
              </a:spcAft>
            </a:pPr>
            <a:r>
              <a:rPr lang="en-US" sz="1700" dirty="0">
                <a:solidFill>
                  <a:prstClr val="black"/>
                </a:solidFill>
              </a:rPr>
              <a:t>BLACK – Protection, strength, power</a:t>
            </a:r>
          </a:p>
        </p:txBody>
      </p:sp>
      <p:grpSp>
        <p:nvGrpSpPr>
          <p:cNvPr id="32" name="Group 31"/>
          <p:cNvGrpSpPr/>
          <p:nvPr/>
        </p:nvGrpSpPr>
        <p:grpSpPr>
          <a:xfrm>
            <a:off x="3360420" y="2172601"/>
            <a:ext cx="2880360" cy="685870"/>
            <a:chOff x="3657600" y="2472877"/>
            <a:chExt cx="2743200" cy="643003"/>
          </a:xfrm>
          <a:scene3d>
            <a:camera prst="orthographicFront">
              <a:rot lat="0" lon="0" rev="0"/>
            </a:camera>
            <a:lightRig rig="balanced" dir="t">
              <a:rot lat="0" lon="0" rev="8700000"/>
            </a:lightRig>
          </a:scene3d>
        </p:grpSpPr>
        <p:grpSp>
          <p:nvGrpSpPr>
            <p:cNvPr id="29" name="Group 28"/>
            <p:cNvGrpSpPr/>
            <p:nvPr/>
          </p:nvGrpSpPr>
          <p:grpSpPr>
            <a:xfrm>
              <a:off x="3657600" y="2474361"/>
              <a:ext cx="2743200" cy="641519"/>
              <a:chOff x="3657600" y="2474361"/>
              <a:chExt cx="2743200" cy="641519"/>
            </a:xfrm>
          </p:grpSpPr>
          <p:sp>
            <p:nvSpPr>
              <p:cNvPr id="13" name="Rectangle 12"/>
              <p:cNvSpPr/>
              <p:nvPr/>
            </p:nvSpPr>
            <p:spPr>
              <a:xfrm>
                <a:off x="3657600" y="2475653"/>
                <a:ext cx="2743200" cy="640227"/>
              </a:xfrm>
              <a:prstGeom prst="rect">
                <a:avLst/>
              </a:prstGeom>
              <a:no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27" name="Rectangle 26"/>
              <p:cNvSpPr/>
              <p:nvPr/>
            </p:nvSpPr>
            <p:spPr>
              <a:xfrm>
                <a:off x="3954780" y="2483402"/>
                <a:ext cx="388620" cy="632478"/>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34" name="Rectangle 33"/>
              <p:cNvSpPr/>
              <p:nvPr/>
            </p:nvSpPr>
            <p:spPr>
              <a:xfrm>
                <a:off x="4724400" y="2481735"/>
                <a:ext cx="534138" cy="632478"/>
              </a:xfrm>
              <a:prstGeom prst="rect">
                <a:avLst/>
              </a:prstGeom>
              <a:solidFill>
                <a:srgbClr val="0000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35" name="Rectangle 34"/>
              <p:cNvSpPr/>
              <p:nvPr/>
            </p:nvSpPr>
            <p:spPr>
              <a:xfrm>
                <a:off x="5725647" y="2474361"/>
                <a:ext cx="388620" cy="632478"/>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grpSp>
        <p:sp>
          <p:nvSpPr>
            <p:cNvPr id="30" name="Rectangle 29"/>
            <p:cNvSpPr/>
            <p:nvPr/>
          </p:nvSpPr>
          <p:spPr>
            <a:xfrm>
              <a:off x="3668246" y="2481736"/>
              <a:ext cx="286533" cy="632478"/>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31" name="Rectangle 30"/>
            <p:cNvSpPr/>
            <p:nvPr/>
          </p:nvSpPr>
          <p:spPr>
            <a:xfrm>
              <a:off x="4354046" y="2489292"/>
              <a:ext cx="381000" cy="620500"/>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39" name="Rectangle 38"/>
            <p:cNvSpPr/>
            <p:nvPr/>
          </p:nvSpPr>
          <p:spPr>
            <a:xfrm>
              <a:off x="6114267" y="2472877"/>
              <a:ext cx="286533" cy="632478"/>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sp>
          <p:nvSpPr>
            <p:cNvPr id="40" name="Rectangle 39"/>
            <p:cNvSpPr/>
            <p:nvPr/>
          </p:nvSpPr>
          <p:spPr>
            <a:xfrm>
              <a:off x="5258537" y="2481735"/>
              <a:ext cx="450319" cy="620500"/>
            </a:xfrm>
            <a:prstGeom prst="rect">
              <a:avLst/>
            </a:prstGeom>
            <a:solidFill>
              <a:srgbClr val="FFFF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42342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 </a:t>
            </a:r>
            <a:r>
              <a:rPr lang="en-US" dirty="0" err="1" smtClean="0"/>
              <a:t>VSA</a:t>
            </a:r>
            <a:r>
              <a:rPr lang="en-US" dirty="0" smtClean="0"/>
              <a:t> Description</a:t>
            </a:r>
            <a:endParaRPr lang="en-US" dirty="0"/>
          </a:p>
        </p:txBody>
      </p:sp>
      <p:sp>
        <p:nvSpPr>
          <p:cNvPr id="14" name="Text Placeholder 13"/>
          <p:cNvSpPr>
            <a:spLocks noGrp="1"/>
          </p:cNvSpPr>
          <p:nvPr>
            <p:ph type="body" idx="1"/>
          </p:nvPr>
        </p:nvSpPr>
        <p:spPr>
          <a:xfrm>
            <a:off x="480060" y="1602123"/>
            <a:ext cx="8721090" cy="1217277"/>
          </a:xfrm>
        </p:spPr>
        <p:txBody>
          <a:bodyPr>
            <a:normAutofit fontScale="85000" lnSpcReduction="20000"/>
          </a:bodyPr>
          <a:lstStyle/>
          <a:p>
            <a:r>
              <a:rPr lang="en-US" dirty="0" smtClean="0"/>
              <a:t>Description: </a:t>
            </a:r>
            <a:r>
              <a:rPr lang="en-US" b="0" dirty="0" smtClean="0"/>
              <a:t>Ribbon is 1 3/8 inches in length. Bronze circular medal, no color, is 1 ½ inches in diameter with PA State Seal on the front and “FOR SERVICE TO PENNSYLVANIA VETERANS” with the state’s keystone around a depiction of Abraham Lincoln and a wreath of wheat on the back.</a:t>
            </a:r>
          </a:p>
          <a:p>
            <a:endParaRPr lang="en-US" dirty="0"/>
          </a:p>
        </p:txBody>
      </p:sp>
      <p:sp>
        <p:nvSpPr>
          <p:cNvPr id="5" name="Text Placeholder 4"/>
          <p:cNvSpPr>
            <a:spLocks noGrp="1"/>
          </p:cNvSpPr>
          <p:nvPr>
            <p:ph sz="half" idx="2"/>
          </p:nvPr>
        </p:nvSpPr>
        <p:spPr>
          <a:xfrm>
            <a:off x="480065" y="2765213"/>
            <a:ext cx="4242197" cy="5007187"/>
          </a:xfrm>
        </p:spPr>
        <p:txBody>
          <a:bodyPr/>
          <a:lstStyle/>
          <a:p>
            <a:pPr marL="0" indent="0" algn="ctr">
              <a:buNone/>
            </a:pPr>
            <a:r>
              <a:rPr lang="en-US" sz="2100" b="1" u="sng" dirty="0"/>
              <a:t>Front of Medal</a:t>
            </a:r>
            <a:r>
              <a:rPr lang="en-US" sz="2100" b="1" u="sng" dirty="0" smtClean="0"/>
              <a:t>*</a:t>
            </a:r>
            <a:endParaRPr lang="en-US" sz="2100" b="1" u="sng" dirty="0"/>
          </a:p>
        </p:txBody>
      </p:sp>
      <p:sp>
        <p:nvSpPr>
          <p:cNvPr id="8" name="Text Placeholder 7"/>
          <p:cNvSpPr>
            <a:spLocks noGrp="1"/>
          </p:cNvSpPr>
          <p:nvPr>
            <p:ph sz="quarter" idx="4"/>
          </p:nvPr>
        </p:nvSpPr>
        <p:spPr>
          <a:xfrm>
            <a:off x="5006989" y="2729671"/>
            <a:ext cx="2538094" cy="623129"/>
          </a:xfrm>
        </p:spPr>
        <p:txBody>
          <a:bodyPr>
            <a:normAutofit/>
          </a:bodyPr>
          <a:lstStyle/>
          <a:p>
            <a:pPr marL="0" indent="0" algn="ctr">
              <a:buNone/>
            </a:pPr>
            <a:r>
              <a:rPr lang="en-US" sz="2100" b="1" u="sng" dirty="0"/>
              <a:t>Back of Medal</a:t>
            </a:r>
          </a:p>
        </p:txBody>
      </p:sp>
      <p:sp>
        <p:nvSpPr>
          <p:cNvPr id="6" name="Slide Number Placeholder 5"/>
          <p:cNvSpPr>
            <a:spLocks noGrp="1"/>
          </p:cNvSpPr>
          <p:nvPr>
            <p:ph type="sldNum" sz="quarter" idx="10"/>
          </p:nvPr>
        </p:nvSpPr>
        <p:spPr/>
        <p:txBody>
          <a:bodyPr/>
          <a:lstStyle/>
          <a:p>
            <a:fld id="{B6F15528-21DE-4FAA-801E-634DDDAF4B2B}" type="slidenum">
              <a:rPr lang="en-US" smtClean="0">
                <a:solidFill>
                  <a:prstClr val="black"/>
                </a:solidFill>
              </a:rPr>
              <a:pPr/>
              <a:t>25</a:t>
            </a:fld>
            <a:endParaRPr lang="en-US" dirty="0">
              <a:solidFill>
                <a:prstClr val="black"/>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678" y="3447856"/>
            <a:ext cx="1888619" cy="173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41426" y="6209501"/>
            <a:ext cx="4023205" cy="393937"/>
          </a:xfrm>
          <a:prstGeom prst="rect">
            <a:avLst/>
          </a:prstGeom>
          <a:noFill/>
        </p:spPr>
        <p:txBody>
          <a:bodyPr wrap="square" lIns="96600" tIns="48300" rIns="96600" bIns="48300" rtlCol="0">
            <a:spAutoFit/>
          </a:bodyPr>
          <a:lstStyle/>
          <a:p>
            <a:pPr defTabSz="966010" fontAlgn="auto">
              <a:spcBef>
                <a:spcPts val="0"/>
              </a:spcBef>
              <a:spcAft>
                <a:spcPts val="0"/>
              </a:spcAft>
            </a:pPr>
            <a:r>
              <a:rPr lang="en-US" dirty="0">
                <a:solidFill>
                  <a:prstClr val="black"/>
                </a:solidFill>
                <a:latin typeface="Calibri"/>
                <a:cs typeface="+mn-cs"/>
              </a:rPr>
              <a:t>*Recommended Decorative Pin Design</a:t>
            </a:r>
          </a:p>
        </p:txBody>
      </p:sp>
      <p:grpSp>
        <p:nvGrpSpPr>
          <p:cNvPr id="15" name="Group 14"/>
          <p:cNvGrpSpPr/>
          <p:nvPr/>
        </p:nvGrpSpPr>
        <p:grpSpPr>
          <a:xfrm>
            <a:off x="1670712" y="3444779"/>
            <a:ext cx="1680210" cy="1584421"/>
            <a:chOff x="1591152" y="2313113"/>
            <a:chExt cx="1600200" cy="1485395"/>
          </a:xfrm>
        </p:grpSpPr>
        <p:grpSp>
          <p:nvGrpSpPr>
            <p:cNvPr id="12" name="Group 11"/>
            <p:cNvGrpSpPr/>
            <p:nvPr/>
          </p:nvGrpSpPr>
          <p:grpSpPr>
            <a:xfrm>
              <a:off x="1591152" y="2313113"/>
              <a:ext cx="1600200" cy="1485395"/>
              <a:chOff x="5365584" y="5252912"/>
              <a:chExt cx="1628775" cy="1610126"/>
            </a:xfrm>
          </p:grpSpPr>
          <p:sp>
            <p:nvSpPr>
              <p:cNvPr id="3" name="Oval 2"/>
              <p:cNvSpPr/>
              <p:nvPr/>
            </p:nvSpPr>
            <p:spPr>
              <a:xfrm>
                <a:off x="5365584" y="5252912"/>
                <a:ext cx="1628775" cy="1610126"/>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6010" fontAlgn="auto">
                  <a:spcBef>
                    <a:spcPts val="0"/>
                  </a:spcBef>
                  <a:spcAft>
                    <a:spcPts val="0"/>
                  </a:spcAft>
                </a:pPr>
                <a:endParaRPr lang="en-US" sz="1700">
                  <a:solidFill>
                    <a:prstClr val="white"/>
                  </a:solidFill>
                </a:endParaRPr>
              </a:p>
            </p:txBody>
          </p:sp>
          <p:sp>
            <p:nvSpPr>
              <p:cNvPr id="7" name="TextBox 6"/>
              <p:cNvSpPr txBox="1"/>
              <p:nvPr/>
            </p:nvSpPr>
            <p:spPr>
              <a:xfrm rot="19229129">
                <a:off x="5495201" y="5412754"/>
                <a:ext cx="1339792" cy="1336404"/>
              </a:xfrm>
              <a:prstGeom prst="rect">
                <a:avLst/>
              </a:prstGeom>
              <a:noFill/>
            </p:spPr>
            <p:txBody>
              <a:bodyPr wrap="square" rtlCol="0">
                <a:prstTxWarp prst="textCircle">
                  <a:avLst/>
                </a:prstTxWarp>
                <a:spAutoFit/>
              </a:bodyPr>
              <a:lstStyle/>
              <a:p>
                <a:pPr defTabSz="966010" fontAlgn="auto">
                  <a:spcBef>
                    <a:spcPts val="0"/>
                  </a:spcBef>
                  <a:spcAft>
                    <a:spcPts val="0"/>
                  </a:spcAft>
                </a:pPr>
                <a:r>
                  <a:rPr lang="en-US" sz="1300" b="1" dirty="0">
                    <a:solidFill>
                      <a:prstClr val="black"/>
                    </a:solidFill>
                    <a:latin typeface="Calibri"/>
                    <a:cs typeface="+mn-cs"/>
                  </a:rPr>
                  <a:t>      For him who shall have borne the battle</a:t>
                </a:r>
              </a:p>
            </p:txBody>
          </p:sp>
          <p:sp>
            <p:nvSpPr>
              <p:cNvPr id="2055" name="TextBox 2054"/>
              <p:cNvSpPr txBox="1"/>
              <p:nvPr/>
            </p:nvSpPr>
            <p:spPr>
              <a:xfrm>
                <a:off x="5844820" y="5658828"/>
                <a:ext cx="685800" cy="900777"/>
              </a:xfrm>
              <a:prstGeom prst="rect">
                <a:avLst/>
              </a:prstGeom>
              <a:noFill/>
            </p:spPr>
            <p:txBody>
              <a:bodyPr wrap="square" rtlCol="0">
                <a:spAutoFit/>
              </a:bodyPr>
              <a:lstStyle/>
              <a:p>
                <a:pPr defTabSz="966010" fontAlgn="auto">
                  <a:spcBef>
                    <a:spcPts val="0"/>
                  </a:spcBef>
                  <a:spcAft>
                    <a:spcPts val="0"/>
                  </a:spcAft>
                </a:pPr>
                <a:endParaRPr lang="en-US" sz="5100" dirty="0">
                  <a:solidFill>
                    <a:srgbClr val="FF0000"/>
                  </a:solidFill>
                  <a:latin typeface="Calibri"/>
                  <a:cs typeface="+mn-cs"/>
                </a:endParaRPr>
              </a:p>
            </p:txBody>
          </p:sp>
          <p:sp>
            <p:nvSpPr>
              <p:cNvPr id="16" name="TextBox 15"/>
              <p:cNvSpPr txBox="1"/>
              <p:nvPr/>
            </p:nvSpPr>
            <p:spPr>
              <a:xfrm>
                <a:off x="5837070" y="5658828"/>
                <a:ext cx="856253" cy="900777"/>
              </a:xfrm>
              <a:prstGeom prst="rect">
                <a:avLst/>
              </a:prstGeom>
              <a:noFill/>
            </p:spPr>
            <p:txBody>
              <a:bodyPr wrap="square" rtlCol="0">
                <a:spAutoFit/>
              </a:bodyPr>
              <a:lstStyle/>
              <a:p>
                <a:pPr defTabSz="966010" fontAlgn="auto">
                  <a:spcBef>
                    <a:spcPts val="0"/>
                  </a:spcBef>
                  <a:spcAft>
                    <a:spcPts val="0"/>
                  </a:spcAft>
                </a:pPr>
                <a:endParaRPr lang="en-US" sz="5100" dirty="0">
                  <a:solidFill>
                    <a:srgbClr val="FF0000"/>
                  </a:solidFill>
                  <a:latin typeface="Calibri"/>
                  <a:cs typeface="+mn-cs"/>
                </a:endParaRPr>
              </a:p>
            </p:txBody>
          </p:sp>
          <p:pic>
            <p:nvPicPr>
              <p:cNvPr id="20"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52354" y="6106437"/>
                <a:ext cx="1396093" cy="64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247" t="413" r="3247" b="413"/>
            <a:stretch/>
          </p:blipFill>
          <p:spPr>
            <a:xfrm>
              <a:off x="1981200" y="2590800"/>
              <a:ext cx="778066" cy="835222"/>
            </a:xfrm>
            <a:prstGeom prst="rect">
              <a:avLst/>
            </a:prstGeom>
          </p:spPr>
        </p:pic>
      </p:grpSp>
    </p:spTree>
    <p:extLst>
      <p:ext uri="{BB962C8B-B14F-4D97-AF65-F5344CB8AC3E}">
        <p14:creationId xmlns:p14="http://schemas.microsoft.com/office/powerpoint/2010/main" val="1882726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35" y="-152400"/>
            <a:ext cx="8642351" cy="1219200"/>
          </a:xfrm>
        </p:spPr>
        <p:txBody>
          <a:bodyPr/>
          <a:lstStyle/>
          <a:p>
            <a:r>
              <a:rPr lang="en-US" dirty="0" smtClean="0"/>
              <a:t>Criteria</a:t>
            </a:r>
            <a:endParaRPr lang="en-US" dirty="0"/>
          </a:p>
        </p:txBody>
      </p:sp>
      <p:sp>
        <p:nvSpPr>
          <p:cNvPr id="4" name="Content Placeholder 3"/>
          <p:cNvSpPr>
            <a:spLocks noGrp="1"/>
          </p:cNvSpPr>
          <p:nvPr>
            <p:ph sz="half" idx="2"/>
          </p:nvPr>
        </p:nvSpPr>
        <p:spPr>
          <a:xfrm>
            <a:off x="470392" y="894080"/>
            <a:ext cx="8650748" cy="5852160"/>
          </a:xfrm>
        </p:spPr>
        <p:txBody>
          <a:bodyPr>
            <a:noAutofit/>
          </a:bodyPr>
          <a:lstStyle/>
          <a:p>
            <a:pPr marL="0" indent="0">
              <a:buNone/>
            </a:pPr>
            <a:r>
              <a:rPr lang="en-US" sz="1700" b="1" dirty="0"/>
              <a:t>Purpose:</a:t>
            </a:r>
            <a:r>
              <a:rPr lang="en-US" sz="1700" dirty="0"/>
              <a:t> The Pennsylvania Veterans’ Service Medal is awarded to any member of the Pennsylvania National Guard or other foreign or domestic active or reserve military component of the Armed Forces, or any civilian who has provided meritorious support to Veterans of the Commonwealth of Pennsylvania.</a:t>
            </a:r>
          </a:p>
          <a:p>
            <a:pPr marL="0" indent="0">
              <a:buNone/>
            </a:pPr>
            <a:endParaRPr lang="en-US" sz="1700" b="1" dirty="0"/>
          </a:p>
          <a:p>
            <a:pPr marL="0" indent="0">
              <a:buNone/>
            </a:pPr>
            <a:r>
              <a:rPr lang="en-US" sz="1700" b="1" dirty="0"/>
              <a:t>Criteria: </a:t>
            </a:r>
            <a:r>
              <a:rPr lang="en-US" sz="1700" dirty="0"/>
              <a:t>The individual must have demonstrated meritorious service supporting Veterans within the Commonwealth of Pennsylvania.</a:t>
            </a:r>
            <a:endParaRPr lang="en-US" sz="1700" b="1" dirty="0"/>
          </a:p>
          <a:p>
            <a:pPr marL="0" indent="0">
              <a:buNone/>
            </a:pPr>
            <a:endParaRPr lang="en-US" sz="1700" b="1" dirty="0"/>
          </a:p>
          <a:p>
            <a:pPr marL="0" indent="0">
              <a:buNone/>
            </a:pPr>
            <a:r>
              <a:rPr lang="en-US" sz="1700" b="1" dirty="0"/>
              <a:t>Submission Requirements: </a:t>
            </a:r>
          </a:p>
          <a:p>
            <a:pPr>
              <a:buAutoNum type="arabicParenBoth"/>
            </a:pPr>
            <a:r>
              <a:rPr lang="en-US" sz="1700" dirty="0"/>
              <a:t>DA Form 638 and one page, double spaced narrative for Army, or </a:t>
            </a:r>
            <a:r>
              <a:rPr lang="en-US" sz="1700" dirty="0" err="1"/>
              <a:t>PaANG</a:t>
            </a:r>
            <a:r>
              <a:rPr lang="en-US" sz="1700" dirty="0"/>
              <a:t> IMT 9 for Air, which clearly describes the service/achievement for which the individual is being recognized.</a:t>
            </a:r>
          </a:p>
          <a:p>
            <a:pPr>
              <a:buAutoNum type="arabicParenBoth"/>
            </a:pPr>
            <a:r>
              <a:rPr lang="en-US" sz="1700" dirty="0"/>
              <a:t>Recommendations must be forwarded to TAG-PA, ATTN: G1-MPM-SS (Awards) or TAGPA/ANG (State Awards Monitor).</a:t>
            </a:r>
          </a:p>
          <a:p>
            <a:pPr marL="0" indent="0">
              <a:buNone/>
            </a:pPr>
            <a:endParaRPr lang="en-US" sz="1700" b="1" dirty="0"/>
          </a:p>
          <a:p>
            <a:pPr marL="0" indent="0">
              <a:buNone/>
            </a:pPr>
            <a:r>
              <a:rPr lang="en-US" sz="1700" b="1" dirty="0"/>
              <a:t>Approval Authority: </a:t>
            </a:r>
            <a:r>
              <a:rPr lang="en-US" sz="1700" dirty="0"/>
              <a:t>The Adjutant General.</a:t>
            </a:r>
          </a:p>
          <a:p>
            <a:pPr marL="0" indent="0">
              <a:buNone/>
            </a:pPr>
            <a:endParaRPr lang="en-US" sz="1700" dirty="0"/>
          </a:p>
          <a:p>
            <a:pPr marL="0" indent="0">
              <a:buNone/>
            </a:pPr>
            <a:r>
              <a:rPr lang="en-US" sz="1700" b="1" dirty="0"/>
              <a:t>Order of Precedence:  </a:t>
            </a:r>
            <a:r>
              <a:rPr lang="en-US" sz="1700" dirty="0"/>
              <a:t>The PA </a:t>
            </a:r>
            <a:r>
              <a:rPr lang="en-US" sz="1700" dirty="0" err="1"/>
              <a:t>VSA</a:t>
            </a:r>
            <a:r>
              <a:rPr lang="en-US" sz="1700" dirty="0"/>
              <a:t> will be worn after the First Sergeant Ribbon and before the PA MG Thomas R. White Jr Ribbon</a:t>
            </a:r>
          </a:p>
          <a:p>
            <a:pPr marL="0" indent="0">
              <a:buNone/>
            </a:pPr>
            <a:endParaRPr lang="en-US" sz="1700" dirty="0"/>
          </a:p>
          <a:p>
            <a:pPr marL="0" indent="0">
              <a:buNone/>
            </a:pPr>
            <a:r>
              <a:rPr lang="en-US" sz="1700" b="1" dirty="0"/>
              <a:t>Subsequent Awards: </a:t>
            </a:r>
            <a:r>
              <a:rPr lang="en-US" sz="1700" dirty="0"/>
              <a:t>Bronze Oak Leaf Cluster; Sixth Award will be Silver Oak Leaf Cluster.</a:t>
            </a:r>
          </a:p>
        </p:txBody>
      </p:sp>
      <p:sp>
        <p:nvSpPr>
          <p:cNvPr id="7" name="Slide Number Placeholder 6"/>
          <p:cNvSpPr>
            <a:spLocks noGrp="1"/>
          </p:cNvSpPr>
          <p:nvPr>
            <p:ph type="sldNum" sz="quarter" idx="10"/>
          </p:nvPr>
        </p:nvSpPr>
        <p:spPr/>
        <p:txBody>
          <a:bodyPr/>
          <a:lstStyle/>
          <a:p>
            <a:fld id="{B6F15528-21DE-4FAA-801E-634DDDAF4B2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02074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924335" y="5003128"/>
            <a:ext cx="1997158" cy="2027794"/>
          </a:xfrm>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917" y="5623068"/>
            <a:ext cx="1919023" cy="1592545"/>
          </a:xfrm>
          <a:prstGeom prst="rect">
            <a:avLst/>
          </a:prstGeom>
        </p:spPr>
      </p:pic>
      <p:pic>
        <p:nvPicPr>
          <p:cNvPr id="3" name="Picture 2"/>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226342" y="6017024"/>
            <a:ext cx="1765581" cy="8046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355" y="708490"/>
            <a:ext cx="7546585" cy="3660323"/>
          </a:xfrm>
          <a:prstGeom prst="rect">
            <a:avLst/>
          </a:prstGeom>
        </p:spPr>
      </p:pic>
    </p:spTree>
    <p:extLst>
      <p:ext uri="{BB962C8B-B14F-4D97-AF65-F5344CB8AC3E}">
        <p14:creationId xmlns:p14="http://schemas.microsoft.com/office/powerpoint/2010/main" val="118449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308" y="502150"/>
            <a:ext cx="3080502" cy="1572214"/>
          </a:xfrm>
          <a:prstGeom prst="rect">
            <a:avLst/>
          </a:prstGeom>
        </p:spPr>
      </p:pic>
      <p:sp>
        <p:nvSpPr>
          <p:cNvPr id="5" name="TextBox 4"/>
          <p:cNvSpPr txBox="1"/>
          <p:nvPr/>
        </p:nvSpPr>
        <p:spPr>
          <a:xfrm>
            <a:off x="1982969" y="2341030"/>
            <a:ext cx="6463867" cy="3539430"/>
          </a:xfrm>
          <a:prstGeom prst="rect">
            <a:avLst/>
          </a:prstGeom>
          <a:noFill/>
        </p:spPr>
        <p:txBody>
          <a:bodyPr wrap="square" lIns="91391" tIns="45695" rIns="91391" bIns="45695" rtlCol="0">
            <a:spAutoFit/>
          </a:bodyPr>
          <a:lstStyle/>
          <a:p>
            <a:pPr algn="ctr" defTabSz="913912" fontAlgn="auto">
              <a:spcBef>
                <a:spcPts val="0"/>
              </a:spcBef>
              <a:spcAft>
                <a:spcPts val="0"/>
              </a:spcAft>
            </a:pPr>
            <a:r>
              <a:rPr lang="en-US" sz="2700" b="1" dirty="0">
                <a:solidFill>
                  <a:srgbClr val="000000"/>
                </a:solidFill>
                <a:latin typeface="Times New Roman" panose="02020603050405020304" pitchFamily="18" charset="0"/>
                <a:ea typeface="Times New Roman" panose="02020603050405020304" pitchFamily="18" charset="0"/>
              </a:rPr>
              <a:t>in collaboration with</a:t>
            </a:r>
          </a:p>
          <a:p>
            <a:pPr algn="ctr" defTabSz="913912" fontAlgn="auto">
              <a:spcBef>
                <a:spcPts val="0"/>
              </a:spcBef>
              <a:spcAft>
                <a:spcPts val="0"/>
              </a:spcAft>
            </a:pPr>
            <a:r>
              <a:rPr lang="en-US" sz="2700" b="1" dirty="0">
                <a:solidFill>
                  <a:srgbClr val="000000"/>
                </a:solidFill>
                <a:latin typeface="Times New Roman" panose="02020603050405020304" pitchFamily="18" charset="0"/>
                <a:ea typeface="Times New Roman" panose="02020603050405020304" pitchFamily="18" charset="0"/>
              </a:rPr>
              <a:t> </a:t>
            </a:r>
            <a:endParaRPr lang="en-US" sz="2700" dirty="0">
              <a:solidFill>
                <a:prstClr val="black"/>
              </a:solidFill>
              <a:latin typeface="Times New Roman" panose="02020603050405020304" pitchFamily="18" charset="0"/>
              <a:ea typeface="Times New Roman" panose="02020603050405020304" pitchFamily="18" charset="0"/>
            </a:endParaRPr>
          </a:p>
          <a:p>
            <a:pPr algn="ctr" defTabSz="913912" fontAlgn="auto">
              <a:spcBef>
                <a:spcPts val="0"/>
              </a:spcBef>
              <a:spcAft>
                <a:spcPts val="0"/>
              </a:spcAft>
            </a:pPr>
            <a:r>
              <a:rPr lang="en-US" sz="2700" b="1" dirty="0">
                <a:solidFill>
                  <a:srgbClr val="000000"/>
                </a:solidFill>
                <a:latin typeface="Times New Roman" panose="02020603050405020304" pitchFamily="18" charset="0"/>
                <a:ea typeface="Times New Roman" panose="02020603050405020304" pitchFamily="18" charset="0"/>
              </a:rPr>
              <a:t>Pennsylvania’s Office of Mental Health &amp; Substance Abuse Services.</a:t>
            </a:r>
          </a:p>
          <a:p>
            <a:pPr algn="ctr" defTabSz="913912" fontAlgn="auto">
              <a:spcBef>
                <a:spcPts val="0"/>
              </a:spcBef>
              <a:spcAft>
                <a:spcPts val="0"/>
              </a:spcAft>
            </a:pPr>
            <a:r>
              <a:rPr lang="en-US" sz="2700" b="1" dirty="0">
                <a:solidFill>
                  <a:srgbClr val="000000"/>
                </a:solidFill>
                <a:latin typeface="Times New Roman" panose="02020603050405020304" pitchFamily="18" charset="0"/>
                <a:ea typeface="Times New Roman" panose="02020603050405020304" pitchFamily="18" charset="0"/>
              </a:rPr>
              <a:t>and</a:t>
            </a:r>
            <a:endParaRPr lang="en-US" sz="2700" dirty="0">
              <a:solidFill>
                <a:prstClr val="black"/>
              </a:solidFill>
              <a:latin typeface="Times New Roman" panose="02020603050405020304" pitchFamily="18" charset="0"/>
              <a:ea typeface="Times New Roman" panose="02020603050405020304" pitchFamily="18" charset="0"/>
            </a:endParaRPr>
          </a:p>
          <a:p>
            <a:pPr algn="ctr" defTabSz="913912" fontAlgn="auto">
              <a:spcBef>
                <a:spcPts val="0"/>
              </a:spcBef>
              <a:spcAft>
                <a:spcPts val="0"/>
              </a:spcAft>
            </a:pPr>
            <a:r>
              <a:rPr lang="en-US" sz="2700" b="1" dirty="0">
                <a:solidFill>
                  <a:srgbClr val="000000"/>
                </a:solidFill>
                <a:latin typeface="Times New Roman" panose="02020603050405020304" pitchFamily="18" charset="0"/>
                <a:ea typeface="Times New Roman" panose="02020603050405020304" pitchFamily="18" charset="0"/>
              </a:rPr>
              <a:t>Compeer Inc., in Rochester, NY, is the international headquarters for Compeer (www.compeer.org).</a:t>
            </a:r>
            <a:endParaRPr lang="en-US" sz="27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68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7554" y="1905012"/>
            <a:ext cx="4800600" cy="5378710"/>
          </a:xfrm>
          <a:prstGeom prst="rect">
            <a:avLst/>
          </a:prstGeom>
        </p:spPr>
        <p:txBody>
          <a:bodyPr lIns="91391" tIns="45695" rIns="91391" bIns="45695">
            <a:spAutoFit/>
          </a:bodyPr>
          <a:lstStyle/>
          <a:p>
            <a:pPr marL="342716" indent="-342716" defTabSz="913912" fontAlgn="auto">
              <a:spcBef>
                <a:spcPts val="0"/>
              </a:spcBef>
              <a:spcAft>
                <a:spcPts val="0"/>
              </a:spcAft>
              <a:buFont typeface="Arial" panose="020B0604020202020204" pitchFamily="34" charset="0"/>
              <a:buChar char="•"/>
            </a:pPr>
            <a:r>
              <a:rPr lang="en-US" altLang="en-US" sz="2400" dirty="0">
                <a:solidFill>
                  <a:prstClr val="black"/>
                </a:solidFill>
                <a:latin typeface="Century Gothic" panose="020B0502020202020204"/>
                <a:ea typeface="ＭＳ Ｐゴシック" panose="020B0600070205080204" pitchFamily="34" charset="-128"/>
              </a:rPr>
              <a:t>Social inclusion and community integration</a:t>
            </a:r>
          </a:p>
          <a:p>
            <a:pPr marL="342716" indent="-342716" defTabSz="913912" fontAlgn="auto">
              <a:lnSpc>
                <a:spcPct val="150000"/>
              </a:lnSpc>
              <a:spcBef>
                <a:spcPts val="0"/>
              </a:spcBef>
              <a:spcAft>
                <a:spcPts val="0"/>
              </a:spcAft>
              <a:buFont typeface="Arial" panose="020B0604020202020204" pitchFamily="34" charset="0"/>
              <a:buChar char="•"/>
            </a:pPr>
            <a:r>
              <a:rPr lang="en-US" altLang="en-US" sz="2400" dirty="0">
                <a:solidFill>
                  <a:prstClr val="black"/>
                </a:solidFill>
                <a:latin typeface="Century Gothic" panose="020B0502020202020204"/>
                <a:ea typeface="ＭＳ Ｐゴシック" panose="020B0600070205080204" pitchFamily="34" charset="-128"/>
              </a:rPr>
              <a:t>Natural supports</a:t>
            </a:r>
          </a:p>
          <a:p>
            <a:pPr marL="342716" indent="-342716" defTabSz="913912" fontAlgn="auto">
              <a:lnSpc>
                <a:spcPct val="150000"/>
              </a:lnSpc>
              <a:spcBef>
                <a:spcPts val="0"/>
              </a:spcBef>
              <a:spcAft>
                <a:spcPts val="0"/>
              </a:spcAft>
              <a:buFont typeface="Arial" panose="020B0604020202020204" pitchFamily="34" charset="0"/>
              <a:buChar char="•"/>
            </a:pPr>
            <a:r>
              <a:rPr lang="en-US" altLang="en-US" sz="2400" dirty="0">
                <a:solidFill>
                  <a:prstClr val="black"/>
                </a:solidFill>
                <a:latin typeface="Century Gothic" panose="020B0502020202020204"/>
                <a:ea typeface="ＭＳ Ｐゴシック" panose="020B0600070205080204" pitchFamily="34" charset="-128"/>
              </a:rPr>
              <a:t>Immersion in the community</a:t>
            </a:r>
          </a:p>
          <a:p>
            <a:pPr marL="342716" indent="-342716" defTabSz="913912" fontAlgn="auto">
              <a:lnSpc>
                <a:spcPct val="150000"/>
              </a:lnSpc>
              <a:spcBef>
                <a:spcPts val="0"/>
              </a:spcBef>
              <a:spcAft>
                <a:spcPts val="0"/>
              </a:spcAft>
              <a:buFont typeface="Arial" panose="020B0604020202020204" pitchFamily="34" charset="0"/>
              <a:buChar char="•"/>
            </a:pPr>
            <a:r>
              <a:rPr lang="en-US" altLang="en-US" sz="2400" dirty="0">
                <a:solidFill>
                  <a:prstClr val="black"/>
                </a:solidFill>
                <a:latin typeface="Century Gothic" panose="020B0502020202020204"/>
                <a:ea typeface="ＭＳ Ｐゴシック" panose="020B0600070205080204" pitchFamily="34" charset="-128"/>
              </a:rPr>
              <a:t>Attendance at social events</a:t>
            </a:r>
          </a:p>
          <a:p>
            <a:pPr marL="342716" indent="-342716" defTabSz="913912" fontAlgn="auto">
              <a:lnSpc>
                <a:spcPct val="150000"/>
              </a:lnSpc>
              <a:spcBef>
                <a:spcPts val="0"/>
              </a:spcBef>
              <a:spcAft>
                <a:spcPts val="0"/>
              </a:spcAft>
              <a:buFont typeface="Arial" panose="020B0604020202020204" pitchFamily="34" charset="0"/>
              <a:buChar char="•"/>
            </a:pPr>
            <a:r>
              <a:rPr lang="en-US" altLang="en-US" sz="2400" dirty="0">
                <a:solidFill>
                  <a:prstClr val="black"/>
                </a:solidFill>
                <a:latin typeface="Century Gothic" panose="020B0502020202020204"/>
                <a:ea typeface="ＭＳ Ｐゴシック" panose="020B0600070205080204" pitchFamily="34" charset="-128"/>
              </a:rPr>
              <a:t>Preparation for work or school</a:t>
            </a:r>
          </a:p>
          <a:p>
            <a:pPr marL="342716" indent="-342716" defTabSz="913912" fontAlgn="auto">
              <a:lnSpc>
                <a:spcPct val="150000"/>
              </a:lnSpc>
              <a:spcBef>
                <a:spcPts val="0"/>
              </a:spcBef>
              <a:spcAft>
                <a:spcPts val="0"/>
              </a:spcAft>
              <a:buFont typeface="Arial" panose="020B0604020202020204" pitchFamily="34" charset="0"/>
              <a:buChar char="•"/>
            </a:pPr>
            <a:r>
              <a:rPr lang="en-US" altLang="en-US" sz="2400" dirty="0">
                <a:solidFill>
                  <a:prstClr val="black"/>
                </a:solidFill>
                <a:latin typeface="Century Gothic" panose="020B0502020202020204"/>
                <a:ea typeface="ＭＳ Ｐゴシック" panose="020B0600070205080204" pitchFamily="34" charset="-128"/>
              </a:rPr>
              <a:t>Decreased need for crisis services</a:t>
            </a:r>
          </a:p>
          <a:p>
            <a:pPr marL="342716" indent="-342716" defTabSz="913912" fontAlgn="auto">
              <a:lnSpc>
                <a:spcPct val="150000"/>
              </a:lnSpc>
              <a:spcBef>
                <a:spcPts val="0"/>
              </a:spcBef>
              <a:spcAft>
                <a:spcPts val="0"/>
              </a:spcAft>
              <a:buFont typeface="Arial" panose="020B0604020202020204" pitchFamily="34" charset="0"/>
              <a:buChar char="•"/>
            </a:pPr>
            <a:r>
              <a:rPr lang="en-US" altLang="en-US" sz="2400" dirty="0">
                <a:solidFill>
                  <a:prstClr val="black"/>
                </a:solidFill>
                <a:latin typeface="Century Gothic" panose="020B0502020202020204"/>
                <a:ea typeface="ＭＳ Ｐゴシック" panose="020B0600070205080204" pitchFamily="34" charset="-128"/>
              </a:rPr>
              <a:t>Greater independence</a:t>
            </a:r>
          </a:p>
        </p:txBody>
      </p:sp>
      <p:sp>
        <p:nvSpPr>
          <p:cNvPr id="3" name="Rectangle 2"/>
          <p:cNvSpPr/>
          <p:nvPr/>
        </p:nvSpPr>
        <p:spPr>
          <a:xfrm>
            <a:off x="1143000" y="850507"/>
            <a:ext cx="8305800" cy="1077218"/>
          </a:xfrm>
          <a:prstGeom prst="rect">
            <a:avLst/>
          </a:prstGeom>
        </p:spPr>
        <p:txBody>
          <a:bodyPr wrap="square" lIns="91391" tIns="45695" rIns="91391" bIns="45695">
            <a:spAutoFit/>
          </a:bodyPr>
          <a:lstStyle/>
          <a:p>
            <a:pPr algn="ctr" defTabSz="913912" fontAlgn="auto">
              <a:spcBef>
                <a:spcPts val="0"/>
              </a:spcBef>
              <a:spcAft>
                <a:spcPts val="0"/>
              </a:spcAft>
            </a:pPr>
            <a:r>
              <a:rPr lang="en-US" altLang="en-US" sz="3200" b="1" dirty="0">
                <a:solidFill>
                  <a:prstClr val="black"/>
                </a:solidFill>
                <a:latin typeface="Century Gothic" panose="020B0502020202020204"/>
                <a:ea typeface="ＭＳ Ｐゴシック" panose="020B0600070205080204" pitchFamily="34" charset="-128"/>
              </a:rPr>
              <a:t>Focused Objectives: Adults, Seniors, Veterans</a:t>
            </a:r>
            <a:endParaRPr lang="en-US" sz="3200" b="1" dirty="0">
              <a:solidFill>
                <a:prstClr val="black"/>
              </a:solidFill>
              <a:latin typeface="Century Gothic" panose="020B0502020202020204"/>
            </a:endParaRPr>
          </a:p>
        </p:txBody>
      </p:sp>
    </p:spTree>
    <p:extLst>
      <p:ext uri="{BB962C8B-B14F-4D97-AF65-F5344CB8AC3E}">
        <p14:creationId xmlns:p14="http://schemas.microsoft.com/office/powerpoint/2010/main" val="233687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2050" name="Text Box 4"/>
          <p:cNvSpPr txBox="1">
            <a:spLocks noChangeArrowheads="1"/>
          </p:cNvSpPr>
          <p:nvPr/>
        </p:nvSpPr>
        <p:spPr bwMode="auto">
          <a:xfrm>
            <a:off x="480060" y="467296"/>
            <a:ext cx="6080760" cy="743927"/>
          </a:xfrm>
          <a:prstGeom prst="rect">
            <a:avLst/>
          </a:prstGeom>
          <a:noFill/>
          <a:ln w="9525">
            <a:noFill/>
            <a:miter lim="800000"/>
            <a:headEnd/>
            <a:tailEnd/>
          </a:ln>
        </p:spPr>
        <p:txBody>
          <a:bodyPr wrap="square" lIns="96653" tIns="48326" rIns="96653" bIns="48326">
            <a:spAutoFit/>
          </a:bodyPr>
          <a:lstStyle/>
          <a:p>
            <a:pPr algn="ctr">
              <a:lnSpc>
                <a:spcPct val="100000"/>
              </a:lnSpc>
              <a:spcBef>
                <a:spcPct val="0"/>
              </a:spcBef>
              <a:buClrTx/>
              <a:buFontTx/>
              <a:buNone/>
            </a:pPr>
            <a:r>
              <a:rPr lang="en-US" sz="2100" b="1" dirty="0">
                <a:solidFill>
                  <a:schemeClr val="bg1"/>
                </a:solidFill>
              </a:rPr>
              <a:t>POLICY, PLANNING AND LEGISLATIVE AFFAIRS</a:t>
            </a:r>
          </a:p>
        </p:txBody>
      </p:sp>
      <p:grpSp>
        <p:nvGrpSpPr>
          <p:cNvPr id="9" name="Group 17"/>
          <p:cNvGrpSpPr/>
          <p:nvPr/>
        </p:nvGrpSpPr>
        <p:grpSpPr>
          <a:xfrm>
            <a:off x="400050" y="6421120"/>
            <a:ext cx="8881110" cy="406400"/>
            <a:chOff x="381000" y="6019800"/>
            <a:chExt cx="8458200" cy="381000"/>
          </a:xfrm>
        </p:grpSpPr>
        <p:pic>
          <p:nvPicPr>
            <p:cNvPr id="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1"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rPr>
                <a:t>&gt; country</a:t>
              </a:r>
            </a:p>
          </p:txBody>
        </p:sp>
        <p:sp>
          <p:nvSpPr>
            <p:cNvPr id="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rPr>
                <a:t>  &gt; community &gt; commonwealth </a:t>
              </a:r>
            </a:p>
          </p:txBody>
        </p:sp>
        <p:sp>
          <p:nvSpPr>
            <p:cNvPr id="13" name="Text Box 15"/>
            <p:cNvSpPr txBox="1">
              <a:spLocks noChangeArrowheads="1"/>
            </p:cNvSpPr>
            <p:nvPr/>
          </p:nvSpPr>
          <p:spPr bwMode="auto">
            <a:xfrm>
              <a:off x="381000" y="6023167"/>
              <a:ext cx="2304143" cy="331822"/>
            </a:xfrm>
            <a:prstGeom prst="rect">
              <a:avLst/>
            </a:prstGeom>
            <a:noFill/>
            <a:ln w="9525">
              <a:noFill/>
              <a:miter lim="800000"/>
              <a:headEnd/>
              <a:tailEnd/>
            </a:ln>
          </p:spPr>
          <p:txBody>
            <a:bodyPr wrap="square" anchor="ctr">
              <a:spAutoFit/>
            </a:bodyPr>
            <a:lstStyle/>
            <a:p>
              <a:pPr eaLnBrk="0" hangingPunct="0">
                <a:spcBef>
                  <a:spcPct val="50000"/>
                </a:spcBef>
                <a:defRPr/>
              </a:pPr>
              <a:r>
                <a:rPr lang="en-US" sz="1700" dirty="0">
                  <a:solidFill>
                    <a:schemeClr val="bg1"/>
                  </a:solidFill>
                </a:rPr>
                <a:t>  As of May 27, 2016</a:t>
              </a:r>
            </a:p>
          </p:txBody>
        </p:sp>
      </p:grpSp>
      <p:grpSp>
        <p:nvGrpSpPr>
          <p:cNvPr id="3" name="Group 2"/>
          <p:cNvGrpSpPr/>
          <p:nvPr/>
        </p:nvGrpSpPr>
        <p:grpSpPr>
          <a:xfrm>
            <a:off x="320041" y="1303771"/>
            <a:ext cx="8961120" cy="5200798"/>
            <a:chOff x="1555751" y="762000"/>
            <a:chExt cx="9112249" cy="6195409"/>
          </a:xfrm>
        </p:grpSpPr>
        <p:grpSp>
          <p:nvGrpSpPr>
            <p:cNvPr id="22" name="Group 5"/>
            <p:cNvGrpSpPr>
              <a:grpSpLocks/>
            </p:cNvGrpSpPr>
            <p:nvPr/>
          </p:nvGrpSpPr>
          <p:grpSpPr bwMode="auto">
            <a:xfrm>
              <a:off x="1555751" y="762000"/>
              <a:ext cx="9083675" cy="5791200"/>
              <a:chOff x="31750" y="990600"/>
              <a:chExt cx="9083675" cy="5791200"/>
            </a:xfrm>
          </p:grpSpPr>
          <p:sp>
            <p:nvSpPr>
              <p:cNvPr id="23" name="Rectangle 22"/>
              <p:cNvSpPr>
                <a:spLocks noChangeArrowheads="1"/>
              </p:cNvSpPr>
              <p:nvPr/>
            </p:nvSpPr>
            <p:spPr bwMode="auto">
              <a:xfrm>
                <a:off x="31750" y="992600"/>
                <a:ext cx="9083675" cy="5789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endParaRPr lang="en-US" altLang="en-US" sz="1700" b="0">
                  <a:solidFill>
                    <a:srgbClr val="000000"/>
                  </a:solidFill>
                  <a:latin typeface="+mn-lt"/>
                </a:endParaRPr>
              </a:p>
            </p:txBody>
          </p:sp>
          <p:cxnSp>
            <p:nvCxnSpPr>
              <p:cNvPr id="24" name="Straight Connector 23"/>
              <p:cNvCxnSpPr/>
              <p:nvPr/>
            </p:nvCxnSpPr>
            <p:spPr>
              <a:xfrm>
                <a:off x="57150" y="3846513"/>
                <a:ext cx="447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37075" y="3846514"/>
                <a:ext cx="45593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990600"/>
                <a:ext cx="1588" cy="5791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 Box 15"/>
            <p:cNvSpPr txBox="1">
              <a:spLocks noChangeArrowheads="1"/>
            </p:cNvSpPr>
            <p:nvPr/>
          </p:nvSpPr>
          <p:spPr bwMode="auto">
            <a:xfrm>
              <a:off x="8305800" y="6488114"/>
              <a:ext cx="2362200" cy="4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0"/>
                </a:spcAft>
                <a:buClrTx/>
                <a:buSzTx/>
                <a:buFontTx/>
                <a:buNone/>
              </a:pPr>
              <a:r>
                <a:rPr lang="en-US" altLang="en-US" sz="1900" b="0" dirty="0">
                  <a:solidFill>
                    <a:srgbClr val="000000"/>
                  </a:solidFill>
                  <a:latin typeface="+mn-lt"/>
                </a:rPr>
                <a:t> </a:t>
              </a:r>
            </a:p>
          </p:txBody>
        </p:sp>
        <p:sp>
          <p:nvSpPr>
            <p:cNvPr id="28" name="Text Box 18"/>
            <p:cNvSpPr txBox="1">
              <a:spLocks noChangeArrowheads="1"/>
            </p:cNvSpPr>
            <p:nvPr/>
          </p:nvSpPr>
          <p:spPr bwMode="auto">
            <a:xfrm>
              <a:off x="6858000" y="3624264"/>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Events</a:t>
              </a:r>
            </a:p>
          </p:txBody>
        </p:sp>
        <p:sp>
          <p:nvSpPr>
            <p:cNvPr id="29" name="Text Box 18"/>
            <p:cNvSpPr txBox="1">
              <a:spLocks noChangeArrowheads="1"/>
            </p:cNvSpPr>
            <p:nvPr/>
          </p:nvSpPr>
          <p:spPr bwMode="auto">
            <a:xfrm>
              <a:off x="2247900" y="766764"/>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U.S. Congress</a:t>
              </a:r>
            </a:p>
          </p:txBody>
        </p:sp>
        <p:sp>
          <p:nvSpPr>
            <p:cNvPr id="30" name="Text Box 18"/>
            <p:cNvSpPr txBox="1">
              <a:spLocks noChangeArrowheads="1"/>
            </p:cNvSpPr>
            <p:nvPr/>
          </p:nvSpPr>
          <p:spPr bwMode="auto">
            <a:xfrm>
              <a:off x="6781800" y="762000"/>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PA General Assembly</a:t>
              </a:r>
            </a:p>
          </p:txBody>
        </p:sp>
        <p:sp>
          <p:nvSpPr>
            <p:cNvPr id="31" name="Text Box 18"/>
            <p:cNvSpPr txBox="1">
              <a:spLocks noChangeArrowheads="1"/>
            </p:cNvSpPr>
            <p:nvPr/>
          </p:nvSpPr>
          <p:spPr bwMode="auto">
            <a:xfrm>
              <a:off x="2129056" y="3624264"/>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Policy</a:t>
              </a:r>
            </a:p>
          </p:txBody>
        </p:sp>
        <p:sp>
          <p:nvSpPr>
            <p:cNvPr id="32" name="TextBox 1"/>
            <p:cNvSpPr txBox="1">
              <a:spLocks noChangeArrowheads="1"/>
            </p:cNvSpPr>
            <p:nvPr/>
          </p:nvSpPr>
          <p:spPr bwMode="auto">
            <a:xfrm>
              <a:off x="6324600" y="1219201"/>
              <a:ext cx="4182375" cy="230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spcBef>
                  <a:spcPct val="0"/>
                </a:spcBef>
                <a:spcAft>
                  <a:spcPct val="0"/>
                </a:spcAft>
                <a:buClrTx/>
                <a:buSzTx/>
                <a:buNone/>
              </a:pPr>
              <a:r>
                <a:rPr lang="en-US" altLang="en-US" sz="1200" b="0" dirty="0"/>
                <a:t>House/Senate: June 6, 2016</a:t>
              </a:r>
            </a:p>
            <a:p>
              <a:pPr eaLnBrk="1" hangingPunct="1">
                <a:spcBef>
                  <a:spcPct val="0"/>
                </a:spcBef>
                <a:spcAft>
                  <a:spcPct val="0"/>
                </a:spcAft>
                <a:buClrTx/>
                <a:buSzTx/>
                <a:buFont typeface="Arial" panose="020B0604020202020204" pitchFamily="34" charset="0"/>
                <a:buChar char="•"/>
              </a:pPr>
              <a:endParaRPr lang="en-US" altLang="en-US" sz="1200" dirty="0"/>
            </a:p>
            <a:p>
              <a:pPr eaLnBrk="1" hangingPunct="1">
                <a:spcBef>
                  <a:spcPct val="0"/>
                </a:spcBef>
                <a:spcAft>
                  <a:spcPct val="0"/>
                </a:spcAft>
                <a:buClrTx/>
                <a:buSzTx/>
                <a:buFont typeface="Arial" panose="020B0604020202020204" pitchFamily="34" charset="0"/>
                <a:buChar char="•"/>
              </a:pPr>
              <a:r>
                <a:rPr lang="en-US" altLang="en-US" sz="1200" dirty="0"/>
                <a:t>SB 1226 / </a:t>
              </a:r>
              <a:r>
                <a:rPr lang="en-US" altLang="en-US" sz="1200" dirty="0" err="1"/>
                <a:t>Vulakovich</a:t>
              </a:r>
              <a:r>
                <a:rPr lang="en-US" altLang="en-US" sz="1200" dirty="0"/>
                <a:t> </a:t>
              </a:r>
              <a:r>
                <a:rPr lang="en-US" altLang="en-US" sz="1200" b="0" dirty="0"/>
                <a:t>– aligns the Veterans Trust Fund and the Veterans Temporary Assistance Program. Passed Senate VA&amp;EP, Set on the Senate Calendar June 6, 2016</a:t>
              </a:r>
            </a:p>
            <a:p>
              <a:pPr eaLnBrk="1" hangingPunct="1">
                <a:spcBef>
                  <a:spcPct val="0"/>
                </a:spcBef>
                <a:spcAft>
                  <a:spcPct val="0"/>
                </a:spcAft>
                <a:buClrTx/>
                <a:buSzTx/>
                <a:buFont typeface="Arial" panose="020B0604020202020204" pitchFamily="34" charset="0"/>
                <a:buChar char="•"/>
              </a:pPr>
              <a:endParaRPr lang="en-US" altLang="en-US" sz="1200" b="0" dirty="0"/>
            </a:p>
            <a:p>
              <a:pPr eaLnBrk="1" hangingPunct="1">
                <a:spcBef>
                  <a:spcPct val="0"/>
                </a:spcBef>
                <a:spcAft>
                  <a:spcPct val="0"/>
                </a:spcAft>
                <a:buClrTx/>
                <a:buSzTx/>
                <a:buFont typeface="Arial" panose="020B0604020202020204" pitchFamily="34" charset="0"/>
                <a:buChar char="•"/>
              </a:pPr>
              <a:r>
                <a:rPr lang="en-US" altLang="en-US" sz="1200" dirty="0"/>
                <a:t>HB 1727 / </a:t>
              </a:r>
              <a:r>
                <a:rPr lang="en-US" altLang="en-US" sz="1200" dirty="0" err="1"/>
                <a:t>Saccone</a:t>
              </a:r>
              <a:r>
                <a:rPr lang="en-US" altLang="en-US" sz="1200" dirty="0"/>
                <a:t> –  </a:t>
              </a:r>
              <a:r>
                <a:rPr lang="en-US" altLang="en-US" sz="1200" b="0" dirty="0"/>
                <a:t>Creates PA Achievement Medal and the PA Veterans Service Award. Passed House, Referred to Senate VAEP on Dec. 22, 2015</a:t>
              </a:r>
            </a:p>
          </p:txBody>
        </p:sp>
        <p:sp>
          <p:nvSpPr>
            <p:cNvPr id="33" name="TextBox 2"/>
            <p:cNvSpPr txBox="1">
              <a:spLocks noChangeArrowheads="1"/>
            </p:cNvSpPr>
            <p:nvPr/>
          </p:nvSpPr>
          <p:spPr bwMode="auto">
            <a:xfrm>
              <a:off x="1707734" y="1248926"/>
              <a:ext cx="4191000" cy="186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5000"/>
                </a:spcBef>
                <a:spcAft>
                  <a:spcPct val="25000"/>
                </a:spcAft>
                <a:buClr>
                  <a:srgbClr val="500093"/>
                </a:buClr>
                <a:buSzPct val="75000"/>
                <a:buFont typeface="ZapfDingbats BT"/>
                <a:buChar char="à"/>
                <a:defRPr sz="2400" b="1">
                  <a:solidFill>
                    <a:schemeClr val="tx1"/>
                  </a:solidFill>
                  <a:latin typeface="Arial" pitchFamily="34" charset="0"/>
                </a:defRPr>
              </a:lvl1pPr>
              <a:lvl2pPr marL="628650" indent="-171450" eaLnBrk="0" hangingPunct="0">
                <a:spcBef>
                  <a:spcPct val="25000"/>
                </a:spcBef>
                <a:spcAft>
                  <a:spcPct val="25000"/>
                </a:spcAft>
                <a:buClr>
                  <a:srgbClr val="500093"/>
                </a:buClr>
                <a:buChar char="–"/>
                <a:defRPr sz="2000" b="1">
                  <a:solidFill>
                    <a:schemeClr val="tx1"/>
                  </a:solidFill>
                  <a:latin typeface="Arial"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itchFamily="34" charset="0"/>
                </a:defRPr>
              </a:lvl3pPr>
              <a:lvl4pPr marL="1600200" indent="-228600" eaLnBrk="0" hangingPunct="0">
                <a:spcBef>
                  <a:spcPct val="25000"/>
                </a:spcBef>
                <a:spcAft>
                  <a:spcPct val="25000"/>
                </a:spcAft>
                <a:buChar char="–"/>
                <a:defRPr sz="1400" b="1">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ct val="0"/>
                </a:spcBef>
                <a:spcAft>
                  <a:spcPct val="0"/>
                </a:spcAft>
                <a:buClrTx/>
                <a:buSzTx/>
                <a:buNone/>
                <a:defRPr/>
              </a:pPr>
              <a:r>
                <a:rPr lang="en-US" sz="1200" b="0" dirty="0"/>
                <a:t>Senate: June 6, 2016	House: June 7, 2016</a:t>
              </a:r>
            </a:p>
            <a:p>
              <a:pPr marL="0" indent="0" eaLnBrk="1" hangingPunct="1">
                <a:spcBef>
                  <a:spcPct val="0"/>
                </a:spcBef>
                <a:spcAft>
                  <a:spcPct val="0"/>
                </a:spcAft>
                <a:buClrTx/>
                <a:buSzTx/>
                <a:buNone/>
                <a:defRPr/>
              </a:pPr>
              <a:endParaRPr lang="en-US" sz="1200" b="0" dirty="0"/>
            </a:p>
            <a:p>
              <a:pPr eaLnBrk="1" hangingPunct="1">
                <a:spcBef>
                  <a:spcPct val="0"/>
                </a:spcBef>
                <a:spcAft>
                  <a:spcPct val="0"/>
                </a:spcAft>
                <a:buClrTx/>
                <a:buSzTx/>
                <a:buFont typeface="Arial" panose="020B0604020202020204" pitchFamily="34" charset="0"/>
                <a:buChar char="•"/>
                <a:defRPr/>
              </a:pPr>
              <a:r>
                <a:rPr lang="en-US" sz="1200" b="0" dirty="0"/>
                <a:t>P.L. 114-147 (H.R. 1670) Authorizes the Architect of the Capitol to enter into an agreement with a nonprofit organization to place a chair in the U.S. Capitol featuring the logo of the National League of POW/MIA Families. The Act requires private donations to pay for all costs.</a:t>
              </a:r>
            </a:p>
          </p:txBody>
        </p:sp>
        <p:sp>
          <p:nvSpPr>
            <p:cNvPr id="34" name="TextBox 3"/>
            <p:cNvSpPr txBox="1">
              <a:spLocks noChangeArrowheads="1"/>
            </p:cNvSpPr>
            <p:nvPr/>
          </p:nvSpPr>
          <p:spPr bwMode="auto">
            <a:xfrm>
              <a:off x="6324600" y="4205289"/>
              <a:ext cx="4114800" cy="3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US" altLang="en-US" sz="1300" dirty="0">
                  <a:solidFill>
                    <a:srgbClr val="FF0000"/>
                  </a:solidFill>
                  <a:latin typeface="+mn-lt"/>
                </a:rPr>
                <a:t>TBA – Veterans Day at the Capitol</a:t>
              </a:r>
            </a:p>
          </p:txBody>
        </p:sp>
      </p:grpSp>
      <p:sp>
        <p:nvSpPr>
          <p:cNvPr id="36" name="TextBox 1"/>
          <p:cNvSpPr txBox="1">
            <a:spLocks noChangeArrowheads="1"/>
          </p:cNvSpPr>
          <p:nvPr/>
        </p:nvSpPr>
        <p:spPr bwMode="auto">
          <a:xfrm>
            <a:off x="349898" y="4067651"/>
            <a:ext cx="4404453" cy="122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Arial" panose="020B0604020202020204" pitchFamily="34" charset="0"/>
              <a:buChar char="•"/>
            </a:pPr>
            <a:r>
              <a:rPr lang="en-US" sz="1200" b="1" dirty="0"/>
              <a:t>Study on utilizing privately owned veterans care facilities</a:t>
            </a:r>
            <a:r>
              <a:rPr lang="en-US" sz="1200" dirty="0"/>
              <a:t>: Feedback provided to the Legislative Budget and Finance Committee. Copies of the report provided in your packets and may also be downloaded from </a:t>
            </a:r>
            <a:r>
              <a:rPr lang="en-US" sz="1200" u="sng" dirty="0">
                <a:hlinkClick r:id="rId5"/>
              </a:rPr>
              <a:t>http://lbfc.legis.state.pa.us/Resources/Documents/Reports/546.pdf</a:t>
            </a:r>
            <a:r>
              <a:rPr lang="en-US" sz="1300" dirty="0"/>
              <a:t>.</a:t>
            </a:r>
          </a:p>
        </p:txBody>
      </p:sp>
    </p:spTree>
    <p:extLst>
      <p:ext uri="{BB962C8B-B14F-4D97-AF65-F5344CB8AC3E}">
        <p14:creationId xmlns:p14="http://schemas.microsoft.com/office/powerpoint/2010/main" val="3573025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942992"/>
            <a:ext cx="5105400" cy="524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Box 2"/>
          <p:cNvSpPr txBox="1"/>
          <p:nvPr/>
        </p:nvSpPr>
        <p:spPr>
          <a:xfrm>
            <a:off x="2362200" y="1056606"/>
            <a:ext cx="5611918" cy="830997"/>
          </a:xfrm>
          <a:prstGeom prst="rect">
            <a:avLst/>
          </a:prstGeom>
          <a:noFill/>
        </p:spPr>
        <p:txBody>
          <a:bodyPr wrap="square" lIns="91391" tIns="45695" rIns="91391" bIns="45695" rtlCol="0">
            <a:spAutoFit/>
          </a:bodyPr>
          <a:lstStyle/>
          <a:p>
            <a:pPr defTabSz="913912" fontAlgn="auto">
              <a:spcBef>
                <a:spcPts val="0"/>
              </a:spcBef>
              <a:spcAft>
                <a:spcPts val="0"/>
              </a:spcAft>
            </a:pPr>
            <a:r>
              <a:rPr lang="en-US" sz="4800" b="1" dirty="0">
                <a:solidFill>
                  <a:prstClr val="black"/>
                </a:solidFill>
                <a:latin typeface="Century Gothic" panose="020B0502020202020204"/>
              </a:rPr>
              <a:t>Compeer Model</a:t>
            </a:r>
          </a:p>
        </p:txBody>
      </p:sp>
    </p:spTree>
    <p:extLst>
      <p:ext uri="{BB962C8B-B14F-4D97-AF65-F5344CB8AC3E}">
        <p14:creationId xmlns:p14="http://schemas.microsoft.com/office/powerpoint/2010/main" val="76769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918" y="1046723"/>
            <a:ext cx="5630882" cy="858283"/>
          </a:xfrm>
        </p:spPr>
        <p:txBody>
          <a:bodyPr/>
          <a:lstStyle/>
          <a:p>
            <a:r>
              <a:rPr lang="en-US" sz="1600" dirty="0">
                <a:latin typeface="Elephant" panose="02020904090505020303" pitchFamily="18" charset="0"/>
              </a:rPr>
              <a:t>Contact your local Program to learn how you can make a difference in the life of a veteran.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387" y="588433"/>
            <a:ext cx="1552694" cy="1016000"/>
          </a:xfrm>
        </p:spPr>
      </p:pic>
      <p:sp>
        <p:nvSpPr>
          <p:cNvPr id="5" name="TextBox 4"/>
          <p:cNvSpPr txBox="1"/>
          <p:nvPr/>
        </p:nvSpPr>
        <p:spPr>
          <a:xfrm>
            <a:off x="2341734" y="2372230"/>
            <a:ext cx="2496054" cy="3539430"/>
          </a:xfrm>
          <a:prstGeom prst="rect">
            <a:avLst/>
          </a:prstGeom>
          <a:noFill/>
        </p:spPr>
        <p:txBody>
          <a:bodyPr wrap="square" lIns="91391" tIns="45695" rIns="91391" bIns="45695" rtlCol="0">
            <a:spAutoFit/>
          </a:bodyPr>
          <a:lstStyle/>
          <a:p>
            <a:pPr defTabSz="913912" fontAlgn="auto">
              <a:spcBef>
                <a:spcPts val="0"/>
              </a:spcBef>
              <a:spcAft>
                <a:spcPts val="0"/>
              </a:spcAft>
            </a:pPr>
            <a:r>
              <a:rPr lang="en-US" sz="1400" b="1" dirty="0">
                <a:solidFill>
                  <a:prstClr val="black"/>
                </a:solidFill>
                <a:latin typeface="Century Gothic" panose="020B0502020202020204"/>
              </a:rPr>
              <a:t>Compeer of the Lehigh Valley</a:t>
            </a:r>
          </a:p>
          <a:p>
            <a:pPr defTabSz="913912" fontAlgn="auto">
              <a:spcBef>
                <a:spcPts val="0"/>
              </a:spcBef>
              <a:spcAft>
                <a:spcPts val="0"/>
              </a:spcAft>
            </a:pPr>
            <a:r>
              <a:rPr lang="en-US" sz="1400" dirty="0">
                <a:solidFill>
                  <a:prstClr val="black"/>
                </a:solidFill>
                <a:latin typeface="Century Gothic" panose="020B0502020202020204"/>
              </a:rPr>
              <a:t>411 Walnut Street</a:t>
            </a:r>
          </a:p>
          <a:p>
            <a:pPr defTabSz="913912" fontAlgn="auto">
              <a:spcBef>
                <a:spcPts val="0"/>
              </a:spcBef>
              <a:spcAft>
                <a:spcPts val="0"/>
              </a:spcAft>
            </a:pPr>
            <a:r>
              <a:rPr lang="en-US" sz="1400" dirty="0">
                <a:solidFill>
                  <a:prstClr val="black"/>
                </a:solidFill>
                <a:latin typeface="Century Gothic" panose="020B0502020202020204"/>
              </a:rPr>
              <a:t>Allentown, PA. 18102</a:t>
            </a:r>
          </a:p>
          <a:p>
            <a:pPr defTabSz="913912" fontAlgn="auto">
              <a:spcBef>
                <a:spcPts val="0"/>
              </a:spcBef>
              <a:spcAft>
                <a:spcPts val="0"/>
              </a:spcAft>
            </a:pPr>
            <a:r>
              <a:rPr lang="en-US" sz="1400" dirty="0">
                <a:solidFill>
                  <a:prstClr val="black"/>
                </a:solidFill>
                <a:latin typeface="Century Gothic" panose="020B0502020202020204"/>
              </a:rPr>
              <a:t>Phone: 610-435-9651</a:t>
            </a:r>
          </a:p>
          <a:p>
            <a:pPr defTabSz="913912" fontAlgn="auto">
              <a:spcBef>
                <a:spcPts val="0"/>
              </a:spcBef>
              <a:spcAft>
                <a:spcPts val="0"/>
              </a:spcAft>
            </a:pPr>
            <a:endParaRPr lang="en-US" sz="1400" dirty="0">
              <a:solidFill>
                <a:prstClr val="black"/>
              </a:solidFill>
              <a:latin typeface="Century Gothic" panose="020B0502020202020204"/>
            </a:endParaRPr>
          </a:p>
          <a:p>
            <a:pPr defTabSz="913912" fontAlgn="auto">
              <a:spcBef>
                <a:spcPts val="0"/>
              </a:spcBef>
              <a:spcAft>
                <a:spcPts val="0"/>
              </a:spcAft>
            </a:pPr>
            <a:r>
              <a:rPr lang="en-US" sz="1400" b="1" dirty="0">
                <a:solidFill>
                  <a:prstClr val="black"/>
                </a:solidFill>
                <a:latin typeface="Century Gothic" panose="020B0502020202020204"/>
              </a:rPr>
              <a:t>Compeer of Butler County </a:t>
            </a:r>
            <a:endParaRPr lang="en-US" sz="1400" dirty="0">
              <a:solidFill>
                <a:prstClr val="black"/>
              </a:solidFill>
              <a:latin typeface="Century Gothic" panose="020B0502020202020204"/>
            </a:endParaRPr>
          </a:p>
          <a:p>
            <a:pPr defTabSz="913912" fontAlgn="auto">
              <a:spcBef>
                <a:spcPts val="0"/>
              </a:spcBef>
              <a:spcAft>
                <a:spcPts val="0"/>
              </a:spcAft>
            </a:pPr>
            <a:r>
              <a:rPr lang="en-US" sz="1400" dirty="0">
                <a:solidFill>
                  <a:prstClr val="black"/>
                </a:solidFill>
                <a:latin typeface="Century Gothic" panose="020B0502020202020204"/>
              </a:rPr>
              <a:t>140 N. Elm St. Ste. A</a:t>
            </a:r>
          </a:p>
          <a:p>
            <a:pPr defTabSz="913912" fontAlgn="auto">
              <a:spcBef>
                <a:spcPts val="0"/>
              </a:spcBef>
              <a:spcAft>
                <a:spcPts val="0"/>
              </a:spcAft>
            </a:pPr>
            <a:r>
              <a:rPr lang="en-US" sz="1400" dirty="0">
                <a:solidFill>
                  <a:prstClr val="black"/>
                </a:solidFill>
                <a:latin typeface="Century Gothic" panose="020B0502020202020204"/>
              </a:rPr>
              <a:t>Butler, PA. 16001</a:t>
            </a:r>
          </a:p>
          <a:p>
            <a:pPr defTabSz="913912" fontAlgn="auto">
              <a:spcBef>
                <a:spcPts val="0"/>
              </a:spcBef>
              <a:spcAft>
                <a:spcPts val="0"/>
              </a:spcAft>
            </a:pPr>
            <a:r>
              <a:rPr lang="en-US" sz="1400" dirty="0">
                <a:solidFill>
                  <a:prstClr val="black"/>
                </a:solidFill>
                <a:latin typeface="Century Gothic" panose="020B0502020202020204"/>
              </a:rPr>
              <a:t>Phone: 888-329-0468</a:t>
            </a:r>
          </a:p>
          <a:p>
            <a:pPr defTabSz="913912" fontAlgn="auto">
              <a:spcBef>
                <a:spcPts val="0"/>
              </a:spcBef>
              <a:spcAft>
                <a:spcPts val="0"/>
              </a:spcAft>
            </a:pPr>
            <a:endParaRPr lang="en-US" sz="1400" dirty="0">
              <a:solidFill>
                <a:prstClr val="black"/>
              </a:solidFill>
              <a:latin typeface="Century Gothic" panose="020B0502020202020204"/>
            </a:endParaRPr>
          </a:p>
          <a:p>
            <a:pPr defTabSz="913912" fontAlgn="auto">
              <a:spcBef>
                <a:spcPts val="0"/>
              </a:spcBef>
              <a:spcAft>
                <a:spcPts val="0"/>
              </a:spcAft>
            </a:pPr>
            <a:r>
              <a:rPr lang="en-US" sz="1400" b="1" dirty="0">
                <a:solidFill>
                  <a:prstClr val="black"/>
                </a:solidFill>
                <a:latin typeface="Century Gothic" panose="020B0502020202020204"/>
              </a:rPr>
              <a:t>Compeer of Sub. Philadelphia</a:t>
            </a:r>
          </a:p>
          <a:p>
            <a:pPr defTabSz="913912" fontAlgn="auto">
              <a:spcBef>
                <a:spcPts val="0"/>
              </a:spcBef>
              <a:spcAft>
                <a:spcPts val="0"/>
              </a:spcAft>
            </a:pPr>
            <a:r>
              <a:rPr lang="en-US" sz="1400" dirty="0">
                <a:solidFill>
                  <a:prstClr val="black"/>
                </a:solidFill>
                <a:latin typeface="Century Gothic" panose="020B0502020202020204"/>
              </a:rPr>
              <a:t>225 S, Chester Rd., Ste. 2B</a:t>
            </a:r>
          </a:p>
          <a:p>
            <a:pPr defTabSz="913912" fontAlgn="auto">
              <a:spcBef>
                <a:spcPts val="0"/>
              </a:spcBef>
              <a:spcAft>
                <a:spcPts val="0"/>
              </a:spcAft>
            </a:pPr>
            <a:r>
              <a:rPr lang="en-US" sz="1400" dirty="0">
                <a:solidFill>
                  <a:prstClr val="black"/>
                </a:solidFill>
                <a:latin typeface="Century Gothic" panose="020B0502020202020204"/>
              </a:rPr>
              <a:t>Swarthmore, PA. 19081</a:t>
            </a:r>
          </a:p>
          <a:p>
            <a:pPr defTabSz="913912" fontAlgn="auto">
              <a:spcBef>
                <a:spcPts val="0"/>
              </a:spcBef>
              <a:spcAft>
                <a:spcPts val="0"/>
              </a:spcAft>
            </a:pPr>
            <a:r>
              <a:rPr lang="en-US" sz="1400" dirty="0">
                <a:solidFill>
                  <a:prstClr val="black"/>
                </a:solidFill>
                <a:latin typeface="Century Gothic" panose="020B0502020202020204"/>
              </a:rPr>
              <a:t>Phone: 610-541-0790</a:t>
            </a:r>
          </a:p>
        </p:txBody>
      </p:sp>
      <p:sp>
        <p:nvSpPr>
          <p:cNvPr id="6" name="TextBox 5"/>
          <p:cNvSpPr txBox="1"/>
          <p:nvPr/>
        </p:nvSpPr>
        <p:spPr>
          <a:xfrm>
            <a:off x="5311735" y="1807603"/>
            <a:ext cx="2422891" cy="4616649"/>
          </a:xfrm>
          <a:prstGeom prst="rect">
            <a:avLst/>
          </a:prstGeom>
          <a:noFill/>
        </p:spPr>
        <p:txBody>
          <a:bodyPr wrap="square" lIns="91391" tIns="45695" rIns="91391" bIns="45695" rtlCol="0">
            <a:spAutoFit/>
          </a:bodyPr>
          <a:lstStyle/>
          <a:p>
            <a:pPr defTabSz="913912" fontAlgn="auto">
              <a:spcBef>
                <a:spcPts val="0"/>
              </a:spcBef>
              <a:spcAft>
                <a:spcPts val="0"/>
              </a:spcAft>
            </a:pPr>
            <a:r>
              <a:rPr lang="en-US" sz="1400" b="1" dirty="0">
                <a:solidFill>
                  <a:prstClr val="black"/>
                </a:solidFill>
                <a:latin typeface="Century Gothic" panose="020B0502020202020204"/>
              </a:rPr>
              <a:t>Compeer Lancaster </a:t>
            </a:r>
            <a:endParaRPr lang="en-US" sz="1400" dirty="0">
              <a:solidFill>
                <a:prstClr val="black"/>
              </a:solidFill>
              <a:latin typeface="Century Gothic" panose="020B0502020202020204"/>
            </a:endParaRPr>
          </a:p>
          <a:p>
            <a:pPr defTabSz="913912" fontAlgn="auto">
              <a:spcBef>
                <a:spcPts val="0"/>
              </a:spcBef>
              <a:spcAft>
                <a:spcPts val="0"/>
              </a:spcAft>
            </a:pPr>
            <a:r>
              <a:rPr lang="en-US" sz="1400" dirty="0">
                <a:solidFill>
                  <a:prstClr val="black"/>
                </a:solidFill>
                <a:latin typeface="Century Gothic" panose="020B0502020202020204"/>
              </a:rPr>
              <a:t>630 Janet Ave.</a:t>
            </a:r>
          </a:p>
          <a:p>
            <a:pPr defTabSz="913912" fontAlgn="auto">
              <a:spcBef>
                <a:spcPts val="0"/>
              </a:spcBef>
              <a:spcAft>
                <a:spcPts val="0"/>
              </a:spcAft>
            </a:pPr>
            <a:r>
              <a:rPr lang="en-US" sz="1400" dirty="0">
                <a:solidFill>
                  <a:prstClr val="black"/>
                </a:solidFill>
                <a:latin typeface="Century Gothic" panose="020B0502020202020204"/>
              </a:rPr>
              <a:t>Lancaster, PA. 17601</a:t>
            </a:r>
          </a:p>
          <a:p>
            <a:pPr defTabSz="913912" fontAlgn="auto">
              <a:spcBef>
                <a:spcPts val="0"/>
              </a:spcBef>
              <a:spcAft>
                <a:spcPts val="0"/>
              </a:spcAft>
            </a:pPr>
            <a:r>
              <a:rPr lang="en-US" sz="1400" dirty="0">
                <a:solidFill>
                  <a:prstClr val="black"/>
                </a:solidFill>
                <a:latin typeface="Century Gothic" panose="020B0502020202020204"/>
              </a:rPr>
              <a:t>Phone: 717-397-7461</a:t>
            </a:r>
          </a:p>
          <a:p>
            <a:pPr defTabSz="913912" fontAlgn="auto">
              <a:spcBef>
                <a:spcPts val="0"/>
              </a:spcBef>
              <a:spcAft>
                <a:spcPts val="0"/>
              </a:spcAft>
            </a:pPr>
            <a:endParaRPr lang="en-US" sz="1400" dirty="0">
              <a:solidFill>
                <a:prstClr val="black"/>
              </a:solidFill>
              <a:latin typeface="Century Gothic" panose="020B0502020202020204"/>
            </a:endParaRPr>
          </a:p>
          <a:p>
            <a:pPr defTabSz="913912" fontAlgn="auto">
              <a:spcBef>
                <a:spcPts val="0"/>
              </a:spcBef>
              <a:spcAft>
                <a:spcPts val="0"/>
              </a:spcAft>
            </a:pPr>
            <a:r>
              <a:rPr lang="en-US" sz="1400" b="1" dirty="0">
                <a:solidFill>
                  <a:prstClr val="black"/>
                </a:solidFill>
                <a:latin typeface="Century Gothic" panose="020B0502020202020204"/>
              </a:rPr>
              <a:t>Compeer Lebanon </a:t>
            </a:r>
          </a:p>
          <a:p>
            <a:pPr defTabSz="913912" fontAlgn="auto">
              <a:spcBef>
                <a:spcPts val="0"/>
              </a:spcBef>
              <a:spcAft>
                <a:spcPts val="0"/>
              </a:spcAft>
            </a:pPr>
            <a:r>
              <a:rPr lang="en-US" sz="1400" dirty="0">
                <a:solidFill>
                  <a:prstClr val="black"/>
                </a:solidFill>
                <a:latin typeface="Century Gothic" panose="020B0502020202020204"/>
              </a:rPr>
              <a:t>710 Maple St., Room 110</a:t>
            </a:r>
          </a:p>
          <a:p>
            <a:pPr defTabSz="913912" fontAlgn="auto">
              <a:spcBef>
                <a:spcPts val="0"/>
              </a:spcBef>
              <a:spcAft>
                <a:spcPts val="0"/>
              </a:spcAft>
            </a:pPr>
            <a:r>
              <a:rPr lang="en-US" sz="1400" dirty="0">
                <a:solidFill>
                  <a:prstClr val="black"/>
                </a:solidFill>
                <a:latin typeface="Century Gothic" panose="020B0502020202020204"/>
              </a:rPr>
              <a:t>Lebanon, PA. 17046</a:t>
            </a:r>
          </a:p>
          <a:p>
            <a:pPr defTabSz="913912" fontAlgn="auto">
              <a:spcBef>
                <a:spcPts val="0"/>
              </a:spcBef>
              <a:spcAft>
                <a:spcPts val="0"/>
              </a:spcAft>
            </a:pPr>
            <a:r>
              <a:rPr lang="en-US" sz="1400" dirty="0">
                <a:solidFill>
                  <a:prstClr val="black"/>
                </a:solidFill>
                <a:latin typeface="Century Gothic" panose="020B0502020202020204"/>
              </a:rPr>
              <a:t>Phone: 717-272-8317</a:t>
            </a:r>
          </a:p>
          <a:p>
            <a:pPr defTabSz="913912" fontAlgn="auto">
              <a:spcBef>
                <a:spcPts val="0"/>
              </a:spcBef>
              <a:spcAft>
                <a:spcPts val="0"/>
              </a:spcAft>
            </a:pPr>
            <a:endParaRPr lang="en-US" sz="1400" dirty="0">
              <a:solidFill>
                <a:prstClr val="black"/>
              </a:solidFill>
              <a:latin typeface="Century Gothic" panose="020B0502020202020204"/>
            </a:endParaRPr>
          </a:p>
          <a:p>
            <a:pPr defTabSz="913912" fontAlgn="auto">
              <a:spcBef>
                <a:spcPts val="0"/>
              </a:spcBef>
              <a:spcAft>
                <a:spcPts val="0"/>
              </a:spcAft>
            </a:pPr>
            <a:r>
              <a:rPr lang="en-US" sz="1400" b="1" dirty="0">
                <a:solidFill>
                  <a:prstClr val="black"/>
                </a:solidFill>
                <a:latin typeface="Century Gothic" panose="020B0502020202020204"/>
              </a:rPr>
              <a:t>Compeer Pittsburgh</a:t>
            </a:r>
          </a:p>
          <a:p>
            <a:pPr defTabSz="913912" fontAlgn="auto">
              <a:spcBef>
                <a:spcPts val="0"/>
              </a:spcBef>
              <a:spcAft>
                <a:spcPts val="0"/>
              </a:spcAft>
            </a:pPr>
            <a:r>
              <a:rPr lang="en-US" sz="1400" dirty="0">
                <a:solidFill>
                  <a:prstClr val="black"/>
                </a:solidFill>
                <a:latin typeface="Century Gothic" panose="020B0502020202020204"/>
              </a:rPr>
              <a:t>733 South Ave.</a:t>
            </a:r>
          </a:p>
          <a:p>
            <a:pPr defTabSz="913912" fontAlgn="auto">
              <a:spcBef>
                <a:spcPts val="0"/>
              </a:spcBef>
              <a:spcAft>
                <a:spcPts val="0"/>
              </a:spcAft>
            </a:pPr>
            <a:r>
              <a:rPr lang="en-US" sz="1400" dirty="0">
                <a:solidFill>
                  <a:prstClr val="black"/>
                </a:solidFill>
                <a:latin typeface="Century Gothic" panose="020B0502020202020204"/>
              </a:rPr>
              <a:t>Pittsburgh, PA. 15221</a:t>
            </a:r>
          </a:p>
          <a:p>
            <a:pPr defTabSz="913912" fontAlgn="auto">
              <a:spcBef>
                <a:spcPts val="0"/>
              </a:spcBef>
              <a:spcAft>
                <a:spcPts val="0"/>
              </a:spcAft>
            </a:pPr>
            <a:r>
              <a:rPr lang="en-US" sz="1400" dirty="0">
                <a:solidFill>
                  <a:prstClr val="black"/>
                </a:solidFill>
                <a:latin typeface="Century Gothic" panose="020B0502020202020204"/>
              </a:rPr>
              <a:t>Phone: 412-243-3464</a:t>
            </a:r>
          </a:p>
          <a:p>
            <a:pPr defTabSz="913912" fontAlgn="auto">
              <a:spcBef>
                <a:spcPts val="0"/>
              </a:spcBef>
              <a:spcAft>
                <a:spcPts val="0"/>
              </a:spcAft>
            </a:pPr>
            <a:endParaRPr lang="en-US" sz="1400" dirty="0">
              <a:solidFill>
                <a:prstClr val="black"/>
              </a:solidFill>
              <a:latin typeface="Century Gothic" panose="020B0502020202020204"/>
            </a:endParaRPr>
          </a:p>
          <a:p>
            <a:pPr defTabSz="913912" fontAlgn="auto">
              <a:spcBef>
                <a:spcPts val="0"/>
              </a:spcBef>
              <a:spcAft>
                <a:spcPts val="0"/>
              </a:spcAft>
            </a:pPr>
            <a:r>
              <a:rPr lang="en-US" sz="1400" b="1" dirty="0">
                <a:solidFill>
                  <a:prstClr val="black"/>
                </a:solidFill>
                <a:latin typeface="Century Gothic" panose="020B0502020202020204"/>
              </a:rPr>
              <a:t>Compeer Chester County </a:t>
            </a:r>
          </a:p>
          <a:p>
            <a:pPr defTabSz="913912" fontAlgn="auto">
              <a:spcBef>
                <a:spcPts val="0"/>
              </a:spcBef>
              <a:spcAft>
                <a:spcPts val="0"/>
              </a:spcAft>
            </a:pPr>
            <a:r>
              <a:rPr lang="en-US" sz="1400" dirty="0">
                <a:solidFill>
                  <a:prstClr val="black"/>
                </a:solidFill>
                <a:latin typeface="Century Gothic" panose="020B0502020202020204"/>
              </a:rPr>
              <a:t>825 Paoli Pk. 3FL MB#7</a:t>
            </a:r>
          </a:p>
          <a:p>
            <a:pPr defTabSz="913912" fontAlgn="auto">
              <a:spcBef>
                <a:spcPts val="0"/>
              </a:spcBef>
              <a:spcAft>
                <a:spcPts val="0"/>
              </a:spcAft>
            </a:pPr>
            <a:r>
              <a:rPr lang="en-US" sz="1400" dirty="0">
                <a:solidFill>
                  <a:prstClr val="black"/>
                </a:solidFill>
                <a:latin typeface="Century Gothic" panose="020B0502020202020204"/>
              </a:rPr>
              <a:t>West Chester, PA. 19380</a:t>
            </a:r>
          </a:p>
          <a:p>
            <a:pPr defTabSz="913912" fontAlgn="auto">
              <a:spcBef>
                <a:spcPts val="0"/>
              </a:spcBef>
              <a:spcAft>
                <a:spcPts val="0"/>
              </a:spcAft>
            </a:pPr>
            <a:r>
              <a:rPr lang="en-US" sz="1400" dirty="0">
                <a:solidFill>
                  <a:prstClr val="black"/>
                </a:solidFill>
                <a:latin typeface="Century Gothic" panose="020B0502020202020204"/>
              </a:rPr>
              <a:t>Phone 610-436-4445</a:t>
            </a:r>
          </a:p>
          <a:p>
            <a:pPr defTabSz="913912" fontAlgn="auto">
              <a:spcBef>
                <a:spcPts val="0"/>
              </a:spcBef>
              <a:spcAft>
                <a:spcPts val="0"/>
              </a:spcAft>
            </a:pPr>
            <a:endParaRPr lang="en-US" sz="1400" dirty="0">
              <a:solidFill>
                <a:prstClr val="black"/>
              </a:solidFill>
              <a:latin typeface="Century Gothic" panose="020B0502020202020204"/>
            </a:endParaRPr>
          </a:p>
          <a:p>
            <a:pPr defTabSz="913912" fontAlgn="auto">
              <a:spcBef>
                <a:spcPts val="0"/>
              </a:spcBef>
              <a:spcAft>
                <a:spcPts val="0"/>
              </a:spcAft>
            </a:pPr>
            <a:endParaRPr lang="en-US" sz="1400" dirty="0">
              <a:solidFill>
                <a:prstClr val="black"/>
              </a:solidFill>
              <a:latin typeface="Century Gothic" panose="020B0502020202020204"/>
            </a:endParaRPr>
          </a:p>
        </p:txBody>
      </p:sp>
      <p:sp>
        <p:nvSpPr>
          <p:cNvPr id="7" name="TextBox 6"/>
          <p:cNvSpPr txBox="1"/>
          <p:nvPr/>
        </p:nvSpPr>
        <p:spPr>
          <a:xfrm>
            <a:off x="2482457" y="6649951"/>
            <a:ext cx="5065531" cy="405041"/>
          </a:xfrm>
          <a:prstGeom prst="rect">
            <a:avLst/>
          </a:prstGeom>
          <a:noFill/>
        </p:spPr>
        <p:txBody>
          <a:bodyPr wrap="square" lIns="91391" tIns="45695" rIns="91391" bIns="45695" rtlCol="0">
            <a:spAutoFit/>
          </a:bodyPr>
          <a:lstStyle/>
          <a:p>
            <a:pPr algn="ctr" defTabSz="913912" fontAlgn="auto">
              <a:spcBef>
                <a:spcPts val="0"/>
              </a:spcBef>
              <a:spcAft>
                <a:spcPts val="0"/>
              </a:spcAft>
            </a:pPr>
            <a:r>
              <a:rPr lang="en-US" sz="2000" dirty="0">
                <a:solidFill>
                  <a:prstClr val="black"/>
                </a:solidFill>
                <a:latin typeface="Century Gothic" panose="020B0502020202020204"/>
              </a:rPr>
              <a:t> </a:t>
            </a:r>
            <a:r>
              <a:rPr lang="en-US" sz="2000" dirty="0">
                <a:solidFill>
                  <a:srgbClr val="003E6C"/>
                </a:solidFill>
                <a:latin typeface="Elephant" panose="02020904090505020303" pitchFamily="18" charset="0"/>
              </a:rPr>
              <a:t>Compeer</a:t>
            </a:r>
            <a:r>
              <a:rPr lang="en-US" sz="2000" dirty="0">
                <a:solidFill>
                  <a:srgbClr val="FF0000"/>
                </a:solidFill>
                <a:latin typeface="Stencil" panose="040409050D0802020404" pitchFamily="82" charset="0"/>
              </a:rPr>
              <a:t>CORPS</a:t>
            </a:r>
            <a:r>
              <a:rPr lang="en-US" sz="2000" dirty="0">
                <a:solidFill>
                  <a:prstClr val="black"/>
                </a:solidFill>
                <a:latin typeface="Century Gothic" panose="020B0502020202020204"/>
              </a:rPr>
              <a:t> programs</a:t>
            </a:r>
          </a:p>
        </p:txBody>
      </p:sp>
    </p:spTree>
    <p:extLst>
      <p:ext uri="{BB962C8B-B14F-4D97-AF65-F5344CB8AC3E}">
        <p14:creationId xmlns:p14="http://schemas.microsoft.com/office/powerpoint/2010/main" val="424148098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7731" y="1190582"/>
            <a:ext cx="7494581" cy="4537942"/>
          </a:xfrm>
        </p:spPr>
        <p:txBody>
          <a:bodyPr>
            <a:noAutofit/>
          </a:bodyPr>
          <a:lstStyle/>
          <a:p>
            <a:pPr marL="0" indent="0">
              <a:buNone/>
            </a:pPr>
            <a:r>
              <a:rPr lang="en-US" sz="4400" b="1" dirty="0"/>
              <a:t> If you don’t see an affiliate in your area please stop by our table in the lobby and ask how we might be able to work together and  bring CompeerCORPS to your County</a:t>
            </a:r>
          </a:p>
        </p:txBody>
      </p:sp>
    </p:spTree>
    <p:extLst>
      <p:ext uri="{BB962C8B-B14F-4D97-AF65-F5344CB8AC3E}">
        <p14:creationId xmlns:p14="http://schemas.microsoft.com/office/powerpoint/2010/main" val="350714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21269" y="2574093"/>
            <a:ext cx="6565527" cy="1636699"/>
          </a:xfrm>
          <a:prstGeom prst="rect">
            <a:avLst/>
          </a:prstGeom>
        </p:spPr>
      </p:pic>
      <p:sp>
        <p:nvSpPr>
          <p:cNvPr id="5" name="TextBox 4"/>
          <p:cNvSpPr txBox="1"/>
          <p:nvPr/>
        </p:nvSpPr>
        <p:spPr>
          <a:xfrm>
            <a:off x="1553898" y="0"/>
            <a:ext cx="7277145" cy="2850839"/>
          </a:xfrm>
          <a:prstGeom prst="rect">
            <a:avLst/>
          </a:prstGeom>
          <a:noFill/>
        </p:spPr>
        <p:txBody>
          <a:bodyPr wrap="square" lIns="91391" tIns="45695" rIns="91391" bIns="45695" rtlCol="0">
            <a:spAutoFit/>
          </a:bodyPr>
          <a:lstStyle/>
          <a:p>
            <a:pPr algn="ctr" defTabSz="913912" fontAlgn="auto">
              <a:spcBef>
                <a:spcPts val="0"/>
              </a:spcBef>
              <a:spcAft>
                <a:spcPts val="0"/>
              </a:spcAft>
            </a:pPr>
            <a:r>
              <a:rPr lang="en-US" sz="4400" b="1" dirty="0">
                <a:solidFill>
                  <a:prstClr val="black"/>
                </a:solidFill>
                <a:latin typeface="Century Gothic" panose="020B0502020202020204"/>
              </a:rPr>
              <a:t>How</a:t>
            </a:r>
          </a:p>
          <a:p>
            <a:pPr algn="ctr" defTabSz="913912" fontAlgn="auto">
              <a:spcBef>
                <a:spcPts val="0"/>
              </a:spcBef>
              <a:spcAft>
                <a:spcPts val="0"/>
              </a:spcAft>
            </a:pPr>
            <a:r>
              <a:rPr lang="en-US" sz="4400" b="1" dirty="0">
                <a:solidFill>
                  <a:prstClr val="black"/>
                </a:solidFill>
                <a:latin typeface="Century Gothic" panose="020B0502020202020204"/>
              </a:rPr>
              <a:t>Pennsylvania Compeer Coalition is Serving Veterans</a:t>
            </a:r>
            <a:endParaRPr lang="en-US" sz="4400" dirty="0">
              <a:solidFill>
                <a:prstClr val="black"/>
              </a:solidFill>
              <a:latin typeface="Century Gothic" panose="020B0502020202020204"/>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18" y="4519632"/>
            <a:ext cx="1915927" cy="16484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15963" y="4372358"/>
            <a:ext cx="1648497" cy="1943030"/>
          </a:xfrm>
          <a:prstGeom prst="rect">
            <a:avLst/>
          </a:prstGeom>
        </p:spPr>
      </p:pic>
    </p:spTree>
    <p:extLst>
      <p:ext uri="{BB962C8B-B14F-4D97-AF65-F5344CB8AC3E}">
        <p14:creationId xmlns:p14="http://schemas.microsoft.com/office/powerpoint/2010/main" val="2824741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736" y="-152400"/>
            <a:ext cx="6764789" cy="7048083"/>
          </a:xfrm>
          <a:prstGeom prst="rect">
            <a:avLst/>
          </a:prstGeom>
        </p:spPr>
        <p:txBody>
          <a:bodyPr wrap="square" lIns="91391" tIns="45695" rIns="91391" bIns="45695">
            <a:spAutoFit/>
          </a:bodyPr>
          <a:lstStyle/>
          <a:p>
            <a:pPr defTabSz="913912" fontAlgn="auto">
              <a:spcBef>
                <a:spcPts val="0"/>
              </a:spcBef>
              <a:spcAft>
                <a:spcPts val="0"/>
              </a:spcAft>
            </a:pPr>
            <a:endParaRPr lang="en-US" sz="1800" dirty="0">
              <a:solidFill>
                <a:prstClr val="black"/>
              </a:solidFill>
              <a:latin typeface="Century Gothic" panose="020B0502020202020204"/>
            </a:endParaRPr>
          </a:p>
          <a:p>
            <a:pPr defTabSz="913912" fontAlgn="auto">
              <a:spcBef>
                <a:spcPts val="0"/>
              </a:spcBef>
              <a:spcAft>
                <a:spcPts val="0"/>
              </a:spcAft>
            </a:pPr>
            <a:endParaRPr lang="en-US" sz="2700" dirty="0">
              <a:solidFill>
                <a:prstClr val="black"/>
              </a:solidFill>
              <a:latin typeface="Century Gothic" panose="020B0502020202020204"/>
            </a:endParaRPr>
          </a:p>
          <a:p>
            <a:pPr defTabSz="913912" fontAlgn="auto">
              <a:spcBef>
                <a:spcPts val="0"/>
              </a:spcBef>
              <a:spcAft>
                <a:spcPts val="0"/>
              </a:spcAft>
            </a:pPr>
            <a:endParaRPr lang="en-US" sz="2700" dirty="0">
              <a:solidFill>
                <a:prstClr val="black"/>
              </a:solidFill>
              <a:latin typeface="Century Gothic" panose="020B0502020202020204"/>
            </a:endParaRPr>
          </a:p>
          <a:p>
            <a:pPr defTabSz="913912" fontAlgn="auto">
              <a:spcBef>
                <a:spcPts val="0"/>
              </a:spcBef>
              <a:spcAft>
                <a:spcPts val="0"/>
              </a:spcAft>
            </a:pPr>
            <a:r>
              <a:rPr lang="en-US" sz="3600" dirty="0">
                <a:solidFill>
                  <a:prstClr val="black"/>
                </a:solidFill>
                <a:latin typeface="Arial Rounded MT Bold" panose="020F0704030504030204" pitchFamily="34" charset="0"/>
              </a:rPr>
              <a:t>Many United States military veterans are combating mental and behavioral health problems, homelessness, substance abuse, physical disabilities, lack of community integration and Acceptance. While other veterans have died by suicide. </a:t>
            </a:r>
          </a:p>
          <a:p>
            <a:pPr defTabSz="913912" fontAlgn="auto">
              <a:spcBef>
                <a:spcPts val="0"/>
              </a:spcBef>
              <a:spcAft>
                <a:spcPts val="0"/>
              </a:spcAft>
            </a:pPr>
            <a:endParaRPr lang="en-US" sz="1800" dirty="0">
              <a:solidFill>
                <a:prstClr val="black"/>
              </a:solidFill>
              <a:latin typeface="Century Gothic" panose="020B0502020202020204"/>
            </a:endParaRPr>
          </a:p>
        </p:txBody>
      </p:sp>
    </p:spTree>
    <p:extLst>
      <p:ext uri="{BB962C8B-B14F-4D97-AF65-F5344CB8AC3E}">
        <p14:creationId xmlns:p14="http://schemas.microsoft.com/office/powerpoint/2010/main" val="4217549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0890" y="192411"/>
            <a:ext cx="7957910" cy="6429254"/>
          </a:xfrm>
          <a:prstGeom prst="rect">
            <a:avLst/>
          </a:prstGeom>
        </p:spPr>
        <p:txBody>
          <a:bodyPr wrap="square" lIns="91391" tIns="45695" rIns="91391" bIns="45695">
            <a:spAutoFit/>
          </a:bodyPr>
          <a:lstStyle/>
          <a:p>
            <a:pPr algn="ctr" defTabSz="913912" fontAlgn="auto">
              <a:spcBef>
                <a:spcPts val="0"/>
              </a:spcBef>
              <a:spcAft>
                <a:spcPts val="0"/>
              </a:spcAft>
            </a:pPr>
            <a:r>
              <a:rPr lang="en-US" sz="3900" dirty="0">
                <a:solidFill>
                  <a:prstClr val="black"/>
                </a:solidFill>
                <a:latin typeface="Arial Rounded MT Bold" panose="020F0704030504030204" pitchFamily="34" charset="0"/>
              </a:rPr>
              <a:t>The purpose of CompeerCORPS Veterans program</a:t>
            </a:r>
          </a:p>
          <a:p>
            <a:pPr algn="ctr" defTabSz="913912" fontAlgn="auto">
              <a:spcBef>
                <a:spcPts val="0"/>
              </a:spcBef>
              <a:spcAft>
                <a:spcPts val="0"/>
              </a:spcAft>
            </a:pPr>
            <a:endParaRPr lang="en-US" sz="2700" dirty="0">
              <a:solidFill>
                <a:prstClr val="black"/>
              </a:solidFill>
              <a:latin typeface="Arial Rounded MT Bold" panose="020F0704030504030204" pitchFamily="34" charset="0"/>
            </a:endParaRP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Arial Rounded MT Bold" panose="020F0704030504030204" pitchFamily="34" charset="0"/>
              </a:rPr>
              <a:t>is to create a network of military veterans to provide peer mentoring friendships to our referred veterans</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Arial Rounded MT Bold" panose="020F0704030504030204" pitchFamily="34" charset="0"/>
              </a:rPr>
              <a:t>The goals of the programs are to enhance a veteran’s self-esteem and self-worth </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Arial Rounded MT Bold" panose="020F0704030504030204" pitchFamily="34" charset="0"/>
              </a:rPr>
              <a:t>improve connectedness to civilian society</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Arial Rounded MT Bold" panose="020F0704030504030204" pitchFamily="34" charset="0"/>
              </a:rPr>
              <a:t>reduce dependency on emergency services </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Arial Rounded MT Bold" panose="020F0704030504030204" pitchFamily="34" charset="0"/>
              </a:rPr>
              <a:t>reduce stigma through friendship</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Arial Rounded MT Bold" panose="020F0704030504030204" pitchFamily="34" charset="0"/>
              </a:rPr>
              <a:t>create a strong and supportive environment to successfully lead our veterans to that road to recovery.</a:t>
            </a:r>
          </a:p>
        </p:txBody>
      </p:sp>
    </p:spTree>
    <p:extLst>
      <p:ext uri="{BB962C8B-B14F-4D97-AF65-F5344CB8AC3E}">
        <p14:creationId xmlns:p14="http://schemas.microsoft.com/office/powerpoint/2010/main" val="398021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5311" y="492123"/>
            <a:ext cx="5264423" cy="1299404"/>
          </a:xfrm>
          <a:prstGeom prst="rect">
            <a:avLst/>
          </a:prstGeom>
        </p:spPr>
      </p:pic>
      <p:sp>
        <p:nvSpPr>
          <p:cNvPr id="5" name="TextBox 4"/>
          <p:cNvSpPr txBox="1"/>
          <p:nvPr/>
        </p:nvSpPr>
        <p:spPr>
          <a:xfrm>
            <a:off x="2215158" y="2474244"/>
            <a:ext cx="6616356" cy="4246093"/>
          </a:xfrm>
          <a:prstGeom prst="rect">
            <a:avLst/>
          </a:prstGeom>
          <a:noFill/>
        </p:spPr>
        <p:txBody>
          <a:bodyPr wrap="square" lIns="91391" tIns="45695" rIns="91391" bIns="45695" rtlCol="0">
            <a:spAutoFit/>
          </a:bodyPr>
          <a:lstStyle/>
          <a:p>
            <a:pPr defTabSz="913912" fontAlgn="auto">
              <a:spcBef>
                <a:spcPts val="0"/>
              </a:spcBef>
              <a:spcAft>
                <a:spcPts val="0"/>
              </a:spcAft>
            </a:pPr>
            <a:r>
              <a:rPr lang="en-US" sz="2400" b="1" dirty="0">
                <a:solidFill>
                  <a:prstClr val="black"/>
                </a:solidFill>
                <a:latin typeface="Century Gothic" panose="020B0502020202020204"/>
              </a:rPr>
              <a:t>MISSION: </a:t>
            </a:r>
            <a:r>
              <a:rPr lang="en-US" sz="2400" dirty="0">
                <a:solidFill>
                  <a:prstClr val="black"/>
                </a:solidFill>
                <a:latin typeface="Century Gothic" panose="020B0502020202020204"/>
              </a:rPr>
              <a:t>Using the power of friendship to improve the lives of veterans who are striving for mental health stability.  </a:t>
            </a:r>
          </a:p>
          <a:p>
            <a:pPr defTabSz="913912" fontAlgn="auto">
              <a:spcBef>
                <a:spcPts val="0"/>
              </a:spcBef>
              <a:spcAft>
                <a:spcPts val="0"/>
              </a:spcAft>
            </a:pPr>
            <a:r>
              <a:rPr lang="en-US" sz="2400" dirty="0">
                <a:solidFill>
                  <a:prstClr val="black"/>
                </a:solidFill>
                <a:latin typeface="Century Gothic" panose="020B0502020202020204"/>
              </a:rPr>
              <a:t> </a:t>
            </a:r>
          </a:p>
          <a:p>
            <a:pPr defTabSz="913912" fontAlgn="auto">
              <a:spcBef>
                <a:spcPts val="0"/>
              </a:spcBef>
              <a:spcAft>
                <a:spcPts val="0"/>
              </a:spcAft>
            </a:pPr>
            <a:r>
              <a:rPr lang="en-US" sz="2400" b="1" dirty="0">
                <a:solidFill>
                  <a:prstClr val="black"/>
                </a:solidFill>
                <a:latin typeface="Century Gothic" panose="020B0502020202020204"/>
              </a:rPr>
              <a:t>OUTCOME: </a:t>
            </a:r>
            <a:r>
              <a:rPr lang="en-US" sz="2400" dirty="0">
                <a:solidFill>
                  <a:prstClr val="black"/>
                </a:solidFill>
                <a:latin typeface="Century Gothic" panose="020B0502020202020204"/>
              </a:rPr>
              <a:t>Veterans in need receive friendship, camaraderie and Support. </a:t>
            </a:r>
          </a:p>
          <a:p>
            <a:pPr defTabSz="913912" fontAlgn="auto">
              <a:spcBef>
                <a:spcPts val="0"/>
              </a:spcBef>
              <a:spcAft>
                <a:spcPts val="0"/>
              </a:spcAft>
            </a:pPr>
            <a:r>
              <a:rPr lang="en-US" sz="2400" b="1" dirty="0">
                <a:solidFill>
                  <a:prstClr val="black"/>
                </a:solidFill>
                <a:latin typeface="Century Gothic" panose="020B0502020202020204"/>
              </a:rPr>
              <a:t> </a:t>
            </a:r>
            <a:endParaRPr lang="en-US" sz="2400" dirty="0">
              <a:solidFill>
                <a:prstClr val="black"/>
              </a:solidFill>
              <a:latin typeface="Century Gothic" panose="020B0502020202020204"/>
            </a:endParaRPr>
          </a:p>
          <a:p>
            <a:pPr defTabSz="913912" fontAlgn="auto">
              <a:spcBef>
                <a:spcPts val="0"/>
              </a:spcBef>
              <a:spcAft>
                <a:spcPts val="0"/>
              </a:spcAft>
            </a:pPr>
            <a:r>
              <a:rPr lang="en-US" sz="2400" b="1" dirty="0">
                <a:solidFill>
                  <a:prstClr val="black"/>
                </a:solidFill>
                <a:latin typeface="Century Gothic" panose="020B0502020202020204"/>
              </a:rPr>
              <a:t>OUTCOME: </a:t>
            </a:r>
            <a:r>
              <a:rPr lang="en-US" sz="2400" dirty="0">
                <a:solidFill>
                  <a:prstClr val="black"/>
                </a:solidFill>
                <a:latin typeface="Century Gothic" panose="020B0502020202020204"/>
              </a:rPr>
              <a:t>Trained veteran volunteers enjoy the opportunity to engage in community service and experience self-worth through a supportive friendship.</a:t>
            </a:r>
          </a:p>
        </p:txBody>
      </p:sp>
    </p:spTree>
    <p:extLst>
      <p:ext uri="{BB962C8B-B14F-4D97-AF65-F5344CB8AC3E}">
        <p14:creationId xmlns:p14="http://schemas.microsoft.com/office/powerpoint/2010/main" val="281521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1517" y="1524000"/>
            <a:ext cx="7984604" cy="47150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94564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5608" y="1734476"/>
            <a:ext cx="6506931" cy="4093428"/>
          </a:xfrm>
          <a:prstGeom prst="rect">
            <a:avLst/>
          </a:prstGeom>
          <a:noFill/>
        </p:spPr>
        <p:txBody>
          <a:bodyPr wrap="square" lIns="91391" tIns="45695" rIns="91391" bIns="45695" rtlCol="0">
            <a:spAutoFit/>
          </a:bodyPr>
          <a:lstStyle/>
          <a:p>
            <a:pPr defTabSz="913912" fontAlgn="auto">
              <a:spcBef>
                <a:spcPts val="0"/>
              </a:spcBef>
              <a:spcAft>
                <a:spcPts val="0"/>
              </a:spcAft>
            </a:pPr>
            <a:r>
              <a:rPr lang="en-US" sz="3600" b="1" dirty="0">
                <a:solidFill>
                  <a:prstClr val="black"/>
                </a:solidFill>
                <a:latin typeface="Century Gothic" panose="020B0502020202020204"/>
              </a:rPr>
              <a:t>Goal of the Program are:</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Century Gothic" panose="020B0502020202020204"/>
              </a:rPr>
              <a:t>To assist with a positive return to civilian life after military service</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Century Gothic" panose="020B0502020202020204"/>
              </a:rPr>
              <a:t>Broaden interest and hobbies</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Century Gothic" panose="020B0502020202020204"/>
              </a:rPr>
              <a:t>Create a spirit of service to the community</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Century Gothic" panose="020B0502020202020204"/>
              </a:rPr>
              <a:t>Bridge generational gap among veteran eras</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Century Gothic" panose="020B0502020202020204"/>
              </a:rPr>
              <a:t>Encourage overall wellness</a:t>
            </a:r>
          </a:p>
        </p:txBody>
      </p:sp>
    </p:spTree>
    <p:extLst>
      <p:ext uri="{BB962C8B-B14F-4D97-AF65-F5344CB8AC3E}">
        <p14:creationId xmlns:p14="http://schemas.microsoft.com/office/powerpoint/2010/main" val="1798580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0201" y="1295404"/>
            <a:ext cx="7395854" cy="49976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236066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24"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2" y="6766142"/>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1941" tIns="50974" rIns="101941" bIns="50974" anchor="ctr"/>
          <a:lstStyle/>
          <a:p>
            <a:pPr defTabSz="964374"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1941" tIns="50974" rIns="101941" bIns="50974" anchor="ctr"/>
          <a:lstStyle/>
          <a:p>
            <a:pPr algn="r" defTabSz="964374"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04064" y="523467"/>
            <a:ext cx="6300788" cy="448631"/>
          </a:xfrm>
          <a:prstGeom prst="rect">
            <a:avLst/>
          </a:prstGeom>
          <a:noFill/>
        </p:spPr>
        <p:txBody>
          <a:bodyPr vert="horz" lIns="101941" tIns="50974" rIns="101941" bIns="5097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20052" y="6764872"/>
            <a:ext cx="1932242" cy="379997"/>
          </a:xfrm>
          <a:prstGeom prst="rect">
            <a:avLst/>
          </a:prstGeom>
          <a:noFill/>
          <a:ln w="9525">
            <a:noFill/>
            <a:miter lim="800000"/>
            <a:headEnd/>
            <a:tailEnd/>
          </a:ln>
        </p:spPr>
        <p:txBody>
          <a:bodyPr lIns="101941" tIns="50974" rIns="101941" bIns="50974" anchor="ctr">
            <a:spAutoFit/>
          </a:bodyPr>
          <a:lstStyle/>
          <a:p>
            <a:pPr defTabSz="964374"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MAY 16</a:t>
            </a:r>
          </a:p>
        </p:txBody>
      </p:sp>
      <p:sp>
        <p:nvSpPr>
          <p:cNvPr id="10" name="TextBox 9"/>
          <p:cNvSpPr txBox="1"/>
          <p:nvPr/>
        </p:nvSpPr>
        <p:spPr>
          <a:xfrm>
            <a:off x="240032" y="1295751"/>
            <a:ext cx="9241155" cy="492257"/>
          </a:xfrm>
          <a:prstGeom prst="rect">
            <a:avLst/>
          </a:prstGeom>
          <a:noFill/>
        </p:spPr>
        <p:txBody>
          <a:bodyPr wrap="square" lIns="96434" tIns="48218" rIns="96434" bIns="48218" rtlCol="0">
            <a:spAutoFit/>
          </a:bodyPr>
          <a:lstStyle/>
          <a:p>
            <a:pPr algn="ctr" defTabSz="964374" fontAlgn="auto">
              <a:spcBef>
                <a:spcPts val="0"/>
              </a:spcBef>
              <a:spcAft>
                <a:spcPts val="0"/>
              </a:spcAft>
            </a:pPr>
            <a:r>
              <a:rPr lang="en-US" sz="2500" b="1" dirty="0">
                <a:solidFill>
                  <a:prstClr val="black"/>
                </a:solidFill>
                <a:latin typeface="Calibri"/>
                <a:cs typeface="+mn-cs"/>
              </a:rPr>
              <a:t>Veterans’ Homes Update </a:t>
            </a:r>
          </a:p>
        </p:txBody>
      </p:sp>
      <p:sp>
        <p:nvSpPr>
          <p:cNvPr id="11" name="Rectangle 10"/>
          <p:cNvSpPr/>
          <p:nvPr/>
        </p:nvSpPr>
        <p:spPr>
          <a:xfrm>
            <a:off x="160022" y="2032010"/>
            <a:ext cx="9321165" cy="722064"/>
          </a:xfrm>
          <a:prstGeom prst="rect">
            <a:avLst/>
          </a:prstGeom>
        </p:spPr>
        <p:txBody>
          <a:bodyPr wrap="square" lIns="96434" tIns="48218" rIns="96434" bIns="48218">
            <a:spAutoFit/>
          </a:bodyPr>
          <a:lstStyle/>
          <a:p>
            <a:pPr algn="ctr" defTabSz="964374" fontAlgn="auto">
              <a:spcBef>
                <a:spcPts val="0"/>
              </a:spcBef>
              <a:spcAft>
                <a:spcPts val="0"/>
              </a:spcAft>
            </a:pPr>
            <a:r>
              <a:rPr lang="en-US" sz="2100" b="1" dirty="0">
                <a:solidFill>
                  <a:prstClr val="black"/>
                </a:solidFill>
                <a:latin typeface="Calibri"/>
                <a:cs typeface="+mn-cs"/>
              </a:rPr>
              <a:t>Licensure Update Gino J. Merli Veterans’ Center (GMVC) -  Scranton PA</a:t>
            </a:r>
          </a:p>
          <a:p>
            <a:pPr defTabSz="964374" fontAlgn="auto">
              <a:spcBef>
                <a:spcPts val="0"/>
              </a:spcBef>
              <a:spcAft>
                <a:spcPts val="0"/>
              </a:spcAft>
            </a:pPr>
            <a:endParaRPr lang="en-US" dirty="0">
              <a:solidFill>
                <a:prstClr val="black"/>
              </a:solidFill>
              <a:latin typeface="Calibri"/>
              <a:cs typeface="+mn-cs"/>
            </a:endParaRPr>
          </a:p>
        </p:txBody>
      </p:sp>
      <p:sp>
        <p:nvSpPr>
          <p:cNvPr id="12" name="TextBox 11"/>
          <p:cNvSpPr txBox="1"/>
          <p:nvPr/>
        </p:nvSpPr>
        <p:spPr>
          <a:xfrm>
            <a:off x="478398" y="2422305"/>
            <a:ext cx="8802765" cy="3348423"/>
          </a:xfrm>
          <a:prstGeom prst="rect">
            <a:avLst/>
          </a:prstGeom>
          <a:noFill/>
        </p:spPr>
        <p:txBody>
          <a:bodyPr wrap="square" lIns="96434" tIns="48218" rIns="96434" bIns="48218" rtlCol="0">
            <a:spAutoFit/>
          </a:bodyPr>
          <a:lstStyle/>
          <a:p>
            <a:pPr defTabSz="964374" fontAlgn="auto">
              <a:spcBef>
                <a:spcPts val="0"/>
              </a:spcBef>
              <a:spcAft>
                <a:spcPts val="0"/>
              </a:spcAft>
            </a:pPr>
            <a:endParaRPr lang="en-US" dirty="0">
              <a:solidFill>
                <a:prstClr val="black"/>
              </a:solidFill>
              <a:latin typeface="Calibri"/>
              <a:cs typeface="+mn-cs"/>
            </a:endParaRPr>
          </a:p>
          <a:p>
            <a:pPr defTabSz="964374" fontAlgn="auto">
              <a:spcBef>
                <a:spcPts val="0"/>
              </a:spcBef>
              <a:spcAft>
                <a:spcPts val="0"/>
              </a:spcAft>
            </a:pPr>
            <a:r>
              <a:rPr lang="en-US" dirty="0">
                <a:solidFill>
                  <a:prstClr val="black"/>
                </a:solidFill>
                <a:latin typeface="Calibri"/>
                <a:cs typeface="+mn-cs"/>
              </a:rPr>
              <a:t>After completion of the Pennsylvania Department of Health (DOH) inspection, GMVC was issued their regular licensure for the facility and the provisional licensure was removed.  GMVC did receive eleven (11) deficiencies during this inspection.</a:t>
            </a:r>
          </a:p>
          <a:p>
            <a:pPr defTabSz="964374" fontAlgn="auto">
              <a:spcBef>
                <a:spcPts val="0"/>
              </a:spcBef>
              <a:spcAft>
                <a:spcPts val="0"/>
              </a:spcAft>
            </a:pPr>
            <a:endParaRPr lang="en-US" dirty="0">
              <a:solidFill>
                <a:prstClr val="black"/>
              </a:solidFill>
              <a:latin typeface="Calibri"/>
              <a:cs typeface="+mn-cs"/>
            </a:endParaRPr>
          </a:p>
          <a:p>
            <a:pPr defTabSz="964374" fontAlgn="auto">
              <a:spcBef>
                <a:spcPts val="0"/>
              </a:spcBef>
              <a:spcAft>
                <a:spcPts val="0"/>
              </a:spcAft>
            </a:pPr>
            <a:r>
              <a:rPr lang="en-US" dirty="0">
                <a:solidFill>
                  <a:prstClr val="black"/>
                </a:solidFill>
                <a:latin typeface="Calibri"/>
                <a:cs typeface="+mn-cs"/>
              </a:rPr>
              <a:t>GMVC developed a Plan of Correction (POC) for the identified issues and set a date certain for compliance of May 9, 2016.  This date indicates that GMVC will be ready for re-inspection for the identified issues by DOH anytime on or after the date certain.</a:t>
            </a:r>
          </a:p>
          <a:p>
            <a:pPr defTabSz="964374" fontAlgn="auto">
              <a:spcBef>
                <a:spcPts val="0"/>
              </a:spcBef>
              <a:spcAft>
                <a:spcPts val="0"/>
              </a:spcAft>
            </a:pPr>
            <a:endParaRPr lang="en-US" dirty="0">
              <a:solidFill>
                <a:prstClr val="black"/>
              </a:solidFill>
              <a:latin typeface="Calibri"/>
              <a:cs typeface="+mn-cs"/>
            </a:endParaRPr>
          </a:p>
          <a:p>
            <a:pPr defTabSz="964374" fontAlgn="auto">
              <a:spcBef>
                <a:spcPts val="0"/>
              </a:spcBef>
              <a:spcAft>
                <a:spcPts val="0"/>
              </a:spcAft>
            </a:pPr>
            <a:r>
              <a:rPr lang="en-US" dirty="0">
                <a:solidFill>
                  <a:prstClr val="black"/>
                </a:solidFill>
                <a:latin typeface="Calibri"/>
                <a:cs typeface="+mn-cs"/>
              </a:rPr>
              <a:t>DOH completed the re-inspection on May 16, 2016 and cleared GMVC of all outstanding Tags.  GMVC is in 100% in compliance with DOH regulatory requirements.  </a:t>
            </a:r>
          </a:p>
        </p:txBody>
      </p:sp>
    </p:spTree>
    <p:extLst>
      <p:ext uri="{BB962C8B-B14F-4D97-AF65-F5344CB8AC3E}">
        <p14:creationId xmlns:p14="http://schemas.microsoft.com/office/powerpoint/2010/main" val="2374842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368" y="409548"/>
            <a:ext cx="7234786" cy="646331"/>
          </a:xfrm>
          <a:prstGeom prst="rect">
            <a:avLst/>
          </a:prstGeom>
          <a:noFill/>
        </p:spPr>
        <p:txBody>
          <a:bodyPr wrap="square" lIns="91391" tIns="45695" rIns="91391" bIns="45695" rtlCol="0">
            <a:spAutoFit/>
          </a:bodyPr>
          <a:lstStyle/>
          <a:p>
            <a:pPr algn="ctr" defTabSz="913912" fontAlgn="auto">
              <a:spcBef>
                <a:spcPts val="0"/>
              </a:spcBef>
              <a:spcAft>
                <a:spcPts val="0"/>
              </a:spcAft>
            </a:pPr>
            <a:r>
              <a:rPr lang="en-US" sz="3600" dirty="0">
                <a:solidFill>
                  <a:prstClr val="black"/>
                </a:solidFill>
                <a:latin typeface="Arial Black" panose="020B0A04020102020204" pitchFamily="34" charset="0"/>
              </a:rPr>
              <a:t>Program Description</a:t>
            </a:r>
          </a:p>
        </p:txBody>
      </p:sp>
      <p:sp>
        <p:nvSpPr>
          <p:cNvPr id="7" name="TextBox 6"/>
          <p:cNvSpPr txBox="1"/>
          <p:nvPr/>
        </p:nvSpPr>
        <p:spPr>
          <a:xfrm>
            <a:off x="1742061" y="1949551"/>
            <a:ext cx="7421163" cy="5201424"/>
          </a:xfrm>
          <a:prstGeom prst="rect">
            <a:avLst/>
          </a:prstGeom>
          <a:noFill/>
        </p:spPr>
        <p:txBody>
          <a:bodyPr wrap="square" lIns="91391" tIns="45695" rIns="91391" bIns="45695" rtlCol="0">
            <a:spAutoFit/>
          </a:bodyPr>
          <a:lstStyle/>
          <a:p>
            <a:pPr defTabSz="913912" fontAlgn="auto">
              <a:spcBef>
                <a:spcPts val="0"/>
              </a:spcBef>
              <a:spcAft>
                <a:spcPts val="0"/>
              </a:spcAft>
            </a:pPr>
            <a:r>
              <a:rPr lang="en-US" sz="2400" b="1" dirty="0" err="1">
                <a:solidFill>
                  <a:prstClr val="black"/>
                </a:solidFill>
                <a:latin typeface="Century Gothic" panose="020B0502020202020204"/>
              </a:rPr>
              <a:t>CompeerCORPS</a:t>
            </a:r>
            <a:r>
              <a:rPr lang="en-US" sz="2400" b="1" dirty="0">
                <a:solidFill>
                  <a:prstClr val="black"/>
                </a:solidFill>
                <a:latin typeface="Century Gothic" panose="020B0502020202020204"/>
              </a:rPr>
              <a:t>:</a:t>
            </a:r>
          </a:p>
          <a:p>
            <a:pPr marL="285598" indent="-285598" defTabSz="913912" fontAlgn="auto">
              <a:spcBef>
                <a:spcPts val="0"/>
              </a:spcBef>
              <a:spcAft>
                <a:spcPts val="0"/>
              </a:spcAft>
              <a:buFont typeface="Arial" panose="020B0604020202020204" pitchFamily="34" charset="0"/>
              <a:buChar char="•"/>
            </a:pPr>
            <a:r>
              <a:rPr lang="en-US" sz="1800" dirty="0">
                <a:solidFill>
                  <a:prstClr val="black"/>
                </a:solidFill>
                <a:latin typeface="Century Gothic" panose="020B0502020202020204"/>
              </a:rPr>
              <a:t> </a:t>
            </a:r>
            <a:r>
              <a:rPr lang="en-US" sz="2700" dirty="0">
                <a:solidFill>
                  <a:prstClr val="black"/>
                </a:solidFill>
                <a:latin typeface="Century Gothic" panose="020B0502020202020204"/>
              </a:rPr>
              <a:t>is an extension of the traditional Compeer model that serves the veteran population</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Century Gothic" panose="020B0502020202020204"/>
              </a:rPr>
              <a:t>The purpose of the CompeerCORPS program is to create a supportive network for veteran who benefit from a veteran peer mentor and other community relationships</a:t>
            </a:r>
          </a:p>
          <a:p>
            <a:pPr marL="285598" indent="-285598" defTabSz="913912" fontAlgn="auto">
              <a:spcBef>
                <a:spcPts val="0"/>
              </a:spcBef>
              <a:spcAft>
                <a:spcPts val="0"/>
              </a:spcAft>
              <a:buFont typeface="Arial" panose="020B0604020202020204" pitchFamily="34" charset="0"/>
              <a:buChar char="•"/>
            </a:pPr>
            <a:r>
              <a:rPr lang="en-US" sz="2700" dirty="0">
                <a:solidFill>
                  <a:prstClr val="black"/>
                </a:solidFill>
                <a:latin typeface="Century Gothic" panose="020B0502020202020204"/>
              </a:rPr>
              <a:t>Veteran volunteers are connected with a veteran based on interest. Age-range, military service and gender</a:t>
            </a:r>
          </a:p>
        </p:txBody>
      </p:sp>
    </p:spTree>
    <p:extLst>
      <p:ext uri="{BB962C8B-B14F-4D97-AF65-F5344CB8AC3E}">
        <p14:creationId xmlns:p14="http://schemas.microsoft.com/office/powerpoint/2010/main" val="390539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412" y="856357"/>
            <a:ext cx="7136393" cy="6100960"/>
          </a:xfrm>
          <a:prstGeom prst="rect">
            <a:avLst/>
          </a:prstGeom>
          <a:noFill/>
        </p:spPr>
        <p:txBody>
          <a:bodyPr wrap="square" lIns="91391" tIns="45695" rIns="91391" bIns="45695" rtlCol="0">
            <a:spAutoFit/>
          </a:bodyPr>
          <a:lstStyle/>
          <a:p>
            <a:pPr defTabSz="913912" fontAlgn="auto">
              <a:spcBef>
                <a:spcPts val="0"/>
              </a:spcBef>
              <a:spcAft>
                <a:spcPts val="0"/>
              </a:spcAft>
            </a:pPr>
            <a:r>
              <a:rPr lang="en-US" sz="4400" dirty="0">
                <a:solidFill>
                  <a:prstClr val="black"/>
                </a:solidFill>
                <a:latin typeface="Lao UI" panose="020B0502040204020203" pitchFamily="34" charset="0"/>
                <a:cs typeface="Lao UI" panose="020B0502040204020203" pitchFamily="34" charset="0"/>
              </a:rPr>
              <a:t>A CompeerCORPS volunteer’s responsibility is to be a friend, role model and an advocate to a veteran who will benefit from a peer mentoring connection with another veteran. </a:t>
            </a:r>
          </a:p>
          <a:p>
            <a:pPr defTabSz="913912" fontAlgn="auto">
              <a:spcBef>
                <a:spcPts val="0"/>
              </a:spcBef>
              <a:spcAft>
                <a:spcPts val="0"/>
              </a:spcAft>
            </a:pPr>
            <a:endParaRPr lang="en-US" sz="3200" dirty="0">
              <a:solidFill>
                <a:prstClr val="black"/>
              </a:solidFill>
              <a:latin typeface="Lucida Calligraphy" panose="03010101010101010101" pitchFamily="66" charset="0"/>
            </a:endParaRPr>
          </a:p>
        </p:txBody>
      </p:sp>
    </p:spTree>
    <p:extLst>
      <p:ext uri="{BB962C8B-B14F-4D97-AF65-F5344CB8AC3E}">
        <p14:creationId xmlns:p14="http://schemas.microsoft.com/office/powerpoint/2010/main" val="2601214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5253" y="1752605"/>
            <a:ext cx="7116274" cy="44994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969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64443" y="1295400"/>
            <a:ext cx="7033032" cy="44605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6085115"/>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04315" y="558666"/>
            <a:ext cx="7020878" cy="6451743"/>
          </a:xfrm>
          <a:prstGeom prst="rect">
            <a:avLst/>
          </a:prstGeom>
        </p:spPr>
        <p:txBody>
          <a:bodyPr vert="horz" lIns="91391" tIns="45695" rIns="91391" bIns="45695"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fontAlgn="auto">
              <a:buClr>
                <a:srgbClr val="1CADE4"/>
              </a:buClr>
              <a:buFont typeface="Wingdings 3" charset="2"/>
              <a:buNone/>
            </a:pPr>
            <a:r>
              <a:rPr lang="en-US" sz="6000" b="1" dirty="0">
                <a:solidFill>
                  <a:prstClr val="black">
                    <a:lumMod val="75000"/>
                    <a:lumOff val="25000"/>
                  </a:prstClr>
                </a:solidFill>
                <a:latin typeface="Lucida Calligraphy" panose="03010101010101010101" pitchFamily="66" charset="0"/>
              </a:rPr>
              <a:t>Research has shown that veterans essentially respond better to other veterans</a:t>
            </a:r>
          </a:p>
        </p:txBody>
      </p:sp>
    </p:spTree>
    <p:extLst>
      <p:ext uri="{BB962C8B-B14F-4D97-AF65-F5344CB8AC3E}">
        <p14:creationId xmlns:p14="http://schemas.microsoft.com/office/powerpoint/2010/main" val="305717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8826" y="330029"/>
            <a:ext cx="5400675" cy="1333829"/>
          </a:xfrm>
          <a:prstGeom prst="rect">
            <a:avLst/>
          </a:prstGeom>
        </p:spPr>
      </p:pic>
      <p:sp>
        <p:nvSpPr>
          <p:cNvPr id="5" name="TextBox 4"/>
          <p:cNvSpPr txBox="1"/>
          <p:nvPr/>
        </p:nvSpPr>
        <p:spPr>
          <a:xfrm>
            <a:off x="2271814" y="1832680"/>
            <a:ext cx="7176986" cy="5460784"/>
          </a:xfrm>
          <a:prstGeom prst="rect">
            <a:avLst/>
          </a:prstGeom>
          <a:noFill/>
        </p:spPr>
        <p:txBody>
          <a:bodyPr wrap="square" lIns="91391" tIns="45695" rIns="91391" bIns="45695" rtlCol="0">
            <a:spAutoFit/>
          </a:bodyPr>
          <a:lstStyle/>
          <a:p>
            <a:pPr defTabSz="913912" fontAlgn="auto">
              <a:spcBef>
                <a:spcPts val="0"/>
              </a:spcBef>
              <a:spcAft>
                <a:spcPts val="0"/>
              </a:spcAft>
            </a:pPr>
            <a:r>
              <a:rPr lang="en-US" sz="2400" b="1" dirty="0">
                <a:solidFill>
                  <a:prstClr val="black"/>
                </a:solidFill>
                <a:latin typeface="Century Gothic" panose="020B0502020202020204"/>
              </a:rPr>
              <a:t>How We Serve:  </a:t>
            </a:r>
            <a:endParaRPr lang="en-US" sz="2400" dirty="0">
              <a:solidFill>
                <a:prstClr val="black"/>
              </a:solidFill>
              <a:latin typeface="Century Gothic" panose="020B0502020202020204"/>
            </a:endParaRPr>
          </a:p>
          <a:p>
            <a:pPr marL="285598" indent="-285598" defTabSz="913912" fontAlgn="auto">
              <a:spcBef>
                <a:spcPts val="0"/>
              </a:spcBef>
              <a:spcAft>
                <a:spcPts val="0"/>
              </a:spcAft>
              <a:buFont typeface="Arial" panose="020B0604020202020204" pitchFamily="34" charset="0"/>
              <a:buChar char="•"/>
            </a:pPr>
            <a:r>
              <a:rPr lang="en-US" sz="2000" dirty="0">
                <a:solidFill>
                  <a:prstClr val="black"/>
                </a:solidFill>
                <a:latin typeface="Century Gothic" panose="020B0502020202020204"/>
              </a:rPr>
              <a:t>Collaborate with social services and mental health professionals at the Veterans Administrative Health Care and County providers for referrals of veterans in recovery of mental health challenges to the CompeerCORPS program</a:t>
            </a:r>
          </a:p>
          <a:p>
            <a:pPr marL="285598" indent="-285598" defTabSz="913912" fontAlgn="auto">
              <a:spcBef>
                <a:spcPts val="0"/>
              </a:spcBef>
              <a:spcAft>
                <a:spcPts val="0"/>
              </a:spcAft>
              <a:buFont typeface="Arial" panose="020B0604020202020204" pitchFamily="34" charset="0"/>
              <a:buChar char="•"/>
            </a:pPr>
            <a:r>
              <a:rPr lang="en-US" sz="2000" dirty="0">
                <a:solidFill>
                  <a:prstClr val="black"/>
                </a:solidFill>
                <a:latin typeface="Century Gothic" panose="020B0502020202020204"/>
              </a:rPr>
              <a:t>Recruit veteran volunteers within service Area</a:t>
            </a:r>
          </a:p>
          <a:p>
            <a:pPr marL="285598" indent="-285598" defTabSz="913912" fontAlgn="auto">
              <a:spcBef>
                <a:spcPts val="0"/>
              </a:spcBef>
              <a:spcAft>
                <a:spcPts val="0"/>
              </a:spcAft>
              <a:buFont typeface="Arial" panose="020B0604020202020204" pitchFamily="34" charset="0"/>
              <a:buChar char="•"/>
            </a:pPr>
            <a:r>
              <a:rPr lang="en-US" sz="2000" dirty="0">
                <a:solidFill>
                  <a:prstClr val="black"/>
                </a:solidFill>
                <a:latin typeface="Century Gothic" panose="020B0502020202020204"/>
              </a:rPr>
              <a:t>Volunteers must complete an application, provide two character references, go through a screening process, interview, orientation and training</a:t>
            </a:r>
          </a:p>
          <a:p>
            <a:pPr marL="285598" indent="-285598" defTabSz="913912" fontAlgn="auto">
              <a:spcBef>
                <a:spcPts val="0"/>
              </a:spcBef>
              <a:spcAft>
                <a:spcPts val="0"/>
              </a:spcAft>
              <a:buFont typeface="Arial" panose="020B0604020202020204" pitchFamily="34" charset="0"/>
              <a:buChar char="•"/>
            </a:pPr>
            <a:r>
              <a:rPr lang="en-US" sz="2000" dirty="0">
                <a:solidFill>
                  <a:prstClr val="black"/>
                </a:solidFill>
                <a:latin typeface="Century Gothic" panose="020B0502020202020204"/>
              </a:rPr>
              <a:t>The </a:t>
            </a:r>
            <a:r>
              <a:rPr lang="en-US" sz="2000" dirty="0" err="1">
                <a:solidFill>
                  <a:prstClr val="black"/>
                </a:solidFill>
                <a:latin typeface="Century Gothic" panose="020B0502020202020204"/>
              </a:rPr>
              <a:t>CompeerCORPS</a:t>
            </a:r>
            <a:r>
              <a:rPr lang="en-US" sz="2000" dirty="0">
                <a:solidFill>
                  <a:prstClr val="black"/>
                </a:solidFill>
                <a:latin typeface="Century Gothic" panose="020B0502020202020204"/>
              </a:rPr>
              <a:t> coordinator connects veteran clients and veteran volunteers based on gender, experiences, likes and interests</a:t>
            </a:r>
          </a:p>
          <a:p>
            <a:pPr marL="285598" indent="-285598" defTabSz="913912" fontAlgn="auto">
              <a:spcBef>
                <a:spcPts val="0"/>
              </a:spcBef>
              <a:spcAft>
                <a:spcPts val="0"/>
              </a:spcAft>
              <a:buFont typeface="Arial" panose="020B0604020202020204" pitchFamily="34" charset="0"/>
              <a:buChar char="•"/>
            </a:pPr>
            <a:r>
              <a:rPr lang="en-US" sz="2000" dirty="0">
                <a:solidFill>
                  <a:prstClr val="black"/>
                </a:solidFill>
                <a:latin typeface="Century Gothic" panose="020B0502020202020204"/>
              </a:rPr>
              <a:t>The coordinator keeps in touch with volunteers and clients - volunteers report monthly activities and  submit information regularly about the friendship connection</a:t>
            </a:r>
          </a:p>
        </p:txBody>
      </p:sp>
    </p:spTree>
    <p:extLst>
      <p:ext uri="{BB962C8B-B14F-4D97-AF65-F5344CB8AC3E}">
        <p14:creationId xmlns:p14="http://schemas.microsoft.com/office/powerpoint/2010/main" val="19167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2798" y="1355159"/>
            <a:ext cx="6862034" cy="5280222"/>
          </a:xfrm>
          <a:prstGeom prst="rect">
            <a:avLst/>
          </a:prstGeom>
          <a:noFill/>
        </p:spPr>
        <p:txBody>
          <a:bodyPr wrap="square" lIns="91391" tIns="45695" rIns="91391" bIns="45695" rtlCol="0">
            <a:spAutoFit/>
          </a:bodyPr>
          <a:lstStyle/>
          <a:p>
            <a:pPr defTabSz="913912" fontAlgn="auto">
              <a:spcBef>
                <a:spcPts val="0"/>
              </a:spcBef>
              <a:spcAft>
                <a:spcPts val="0"/>
              </a:spcAft>
            </a:pPr>
            <a:r>
              <a:rPr lang="en-US" sz="1800" dirty="0">
                <a:solidFill>
                  <a:prstClr val="black"/>
                </a:solidFill>
                <a:latin typeface="Century Gothic" panose="020B0502020202020204"/>
              </a:rPr>
              <a:t> </a:t>
            </a:r>
          </a:p>
          <a:p>
            <a:pPr defTabSz="913912" fontAlgn="auto">
              <a:spcBef>
                <a:spcPts val="0"/>
              </a:spcBef>
              <a:spcAft>
                <a:spcPts val="0"/>
              </a:spcAft>
            </a:pPr>
            <a:r>
              <a:rPr lang="en-US" sz="2400" b="1" dirty="0">
                <a:solidFill>
                  <a:prstClr val="black"/>
                </a:solidFill>
                <a:latin typeface="Century Gothic" panose="020B0502020202020204"/>
              </a:rPr>
              <a:t>Who We Serve:  </a:t>
            </a:r>
            <a:endParaRPr lang="en-US" sz="2400" dirty="0">
              <a:solidFill>
                <a:prstClr val="black"/>
              </a:solidFill>
              <a:latin typeface="Century Gothic" panose="020B0502020202020204"/>
            </a:endParaRPr>
          </a:p>
          <a:p>
            <a:pPr marL="285598" indent="-285598"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U. S. military veterans from all combat  and peacetime eras</a:t>
            </a:r>
          </a:p>
          <a:p>
            <a:pPr marL="285598" indent="-285598"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Veteran in the care of / or referred by a mental or behavioral health provider or veteran service agency</a:t>
            </a:r>
          </a:p>
          <a:p>
            <a:pPr marL="285598" indent="-285598"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Veterans working through transition into the civilian community, regardless of years after service</a:t>
            </a:r>
          </a:p>
          <a:p>
            <a:pPr marL="285598" indent="-285598"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Discharged service members with a DD214 or proof of service</a:t>
            </a:r>
          </a:p>
          <a:p>
            <a:pPr marL="285598" indent="-285598"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Veterans whose recovery will benefit from an encouraging, supportive friendship</a:t>
            </a:r>
          </a:p>
        </p:txBody>
      </p:sp>
    </p:spTree>
    <p:extLst>
      <p:ext uri="{BB962C8B-B14F-4D97-AF65-F5344CB8AC3E}">
        <p14:creationId xmlns:p14="http://schemas.microsoft.com/office/powerpoint/2010/main" val="251121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7869" y="134955"/>
            <a:ext cx="5264423" cy="1299404"/>
          </a:xfrm>
          <a:prstGeom prst="rect">
            <a:avLst/>
          </a:prstGeom>
        </p:spPr>
      </p:pic>
      <p:sp>
        <p:nvSpPr>
          <p:cNvPr id="5" name="TextBox 4"/>
          <p:cNvSpPr txBox="1"/>
          <p:nvPr/>
        </p:nvSpPr>
        <p:spPr>
          <a:xfrm>
            <a:off x="1899423" y="1870397"/>
            <a:ext cx="6921335" cy="4678204"/>
          </a:xfrm>
          <a:prstGeom prst="rect">
            <a:avLst/>
          </a:prstGeom>
          <a:noFill/>
        </p:spPr>
        <p:txBody>
          <a:bodyPr wrap="square" lIns="91391" tIns="45695" rIns="91391" bIns="45695" rtlCol="0">
            <a:spAutoFit/>
          </a:bodyPr>
          <a:lstStyle/>
          <a:p>
            <a:pPr algn="ctr" defTabSz="913912" fontAlgn="auto">
              <a:spcBef>
                <a:spcPts val="0"/>
              </a:spcBef>
              <a:spcAft>
                <a:spcPts val="0"/>
              </a:spcAft>
            </a:pPr>
            <a:r>
              <a:rPr lang="en-US" sz="1800" b="1" dirty="0">
                <a:solidFill>
                  <a:prstClr val="black"/>
                </a:solidFill>
                <a:latin typeface="Century Gothic" panose="020B0502020202020204"/>
              </a:rPr>
              <a:t>OPPORTUNITY KNOCKS:</a:t>
            </a:r>
            <a:r>
              <a:rPr lang="en-US" sz="1800" dirty="0">
                <a:solidFill>
                  <a:prstClr val="black"/>
                </a:solidFill>
                <a:latin typeface="Century Gothic" panose="020B0502020202020204"/>
              </a:rPr>
              <a:t> </a:t>
            </a:r>
          </a:p>
          <a:p>
            <a:pPr algn="ctr" defTabSz="913912" fontAlgn="auto">
              <a:spcBef>
                <a:spcPts val="0"/>
              </a:spcBef>
              <a:spcAft>
                <a:spcPts val="0"/>
              </a:spcAft>
            </a:pPr>
            <a:r>
              <a:rPr lang="en-US" sz="2700" dirty="0">
                <a:solidFill>
                  <a:prstClr val="black"/>
                </a:solidFill>
                <a:latin typeface="Century Gothic" panose="020B0502020202020204"/>
              </a:rPr>
              <a:t>As a veteran, you have </a:t>
            </a:r>
            <a:r>
              <a:rPr lang="en-US" sz="2700" b="1" u="sng" dirty="0">
                <a:solidFill>
                  <a:prstClr val="black"/>
                </a:solidFill>
                <a:latin typeface="Century Gothic" panose="020B0502020202020204"/>
              </a:rPr>
              <a:t>two</a:t>
            </a:r>
            <a:r>
              <a:rPr lang="en-US" sz="2700" dirty="0">
                <a:solidFill>
                  <a:prstClr val="black"/>
                </a:solidFill>
                <a:latin typeface="Century Gothic" panose="020B0502020202020204"/>
              </a:rPr>
              <a:t> options to buddy up:</a:t>
            </a:r>
            <a:br>
              <a:rPr lang="en-US" sz="2700" dirty="0">
                <a:solidFill>
                  <a:prstClr val="black"/>
                </a:solidFill>
                <a:latin typeface="Century Gothic" panose="020B0502020202020204"/>
              </a:rPr>
            </a:br>
            <a:endParaRPr lang="en-US" sz="2700" dirty="0">
              <a:solidFill>
                <a:prstClr val="black"/>
              </a:solidFill>
              <a:latin typeface="Century Gothic" panose="020B0502020202020204"/>
            </a:endParaRPr>
          </a:p>
          <a:p>
            <a:pPr algn="ctr" defTabSz="913912" fontAlgn="auto">
              <a:spcBef>
                <a:spcPts val="0"/>
              </a:spcBef>
              <a:spcAft>
                <a:spcPts val="0"/>
              </a:spcAft>
            </a:pPr>
            <a:r>
              <a:rPr lang="en-US" sz="2700" dirty="0">
                <a:solidFill>
                  <a:prstClr val="black"/>
                </a:solidFill>
                <a:latin typeface="Century Gothic" panose="020B0502020202020204"/>
              </a:rPr>
              <a:t>Become a </a:t>
            </a:r>
            <a:r>
              <a:rPr lang="en-US" sz="2700" b="1" dirty="0" err="1">
                <a:solidFill>
                  <a:prstClr val="black"/>
                </a:solidFill>
                <a:latin typeface="Century Gothic" panose="020B0502020202020204"/>
              </a:rPr>
              <a:t>CompeerCORPS</a:t>
            </a:r>
            <a:r>
              <a:rPr lang="en-US" sz="2700" dirty="0">
                <a:solidFill>
                  <a:prstClr val="black"/>
                </a:solidFill>
                <a:latin typeface="Century Gothic" panose="020B0502020202020204"/>
              </a:rPr>
              <a:t> volunteer and befriend a fellow veteran.</a:t>
            </a:r>
          </a:p>
          <a:p>
            <a:pPr algn="ctr" defTabSz="913912" fontAlgn="auto">
              <a:spcBef>
                <a:spcPts val="0"/>
              </a:spcBef>
              <a:spcAft>
                <a:spcPts val="0"/>
              </a:spcAft>
            </a:pPr>
            <a:r>
              <a:rPr lang="en-US" sz="2700" dirty="0">
                <a:solidFill>
                  <a:prstClr val="black"/>
                </a:solidFill>
                <a:latin typeface="Century Gothic" panose="020B0502020202020204"/>
              </a:rPr>
              <a:t>Or</a:t>
            </a:r>
          </a:p>
          <a:p>
            <a:pPr algn="ctr" defTabSz="913912" fontAlgn="auto">
              <a:spcBef>
                <a:spcPts val="0"/>
              </a:spcBef>
              <a:spcAft>
                <a:spcPts val="0"/>
              </a:spcAft>
            </a:pPr>
            <a:r>
              <a:rPr lang="en-US" sz="2700" dirty="0">
                <a:solidFill>
                  <a:prstClr val="black"/>
                </a:solidFill>
                <a:latin typeface="Century Gothic" panose="020B0502020202020204"/>
              </a:rPr>
              <a:t>Get referred to </a:t>
            </a:r>
            <a:r>
              <a:rPr lang="en-US" sz="2700" b="1" dirty="0" err="1">
                <a:solidFill>
                  <a:prstClr val="black"/>
                </a:solidFill>
                <a:latin typeface="Century Gothic" panose="020B0502020202020204"/>
              </a:rPr>
              <a:t>CompeerCORPS</a:t>
            </a:r>
            <a:r>
              <a:rPr lang="en-US" sz="2700" dirty="0">
                <a:solidFill>
                  <a:prstClr val="black"/>
                </a:solidFill>
                <a:latin typeface="Century Gothic" panose="020B0502020202020204"/>
              </a:rPr>
              <a:t> by your Case Manager or Social Worker, and get connected in friendship with a </a:t>
            </a:r>
            <a:r>
              <a:rPr lang="en-US" sz="2700" b="1" dirty="0" err="1">
                <a:solidFill>
                  <a:prstClr val="black"/>
                </a:solidFill>
                <a:latin typeface="Century Gothic" panose="020B0502020202020204"/>
              </a:rPr>
              <a:t>CompeerCORPS</a:t>
            </a:r>
            <a:r>
              <a:rPr lang="en-US" sz="2700" dirty="0">
                <a:solidFill>
                  <a:prstClr val="black"/>
                </a:solidFill>
                <a:latin typeface="Century Gothic" panose="020B0502020202020204"/>
              </a:rPr>
              <a:t> veteran volunteer.</a:t>
            </a:r>
          </a:p>
        </p:txBody>
      </p:sp>
    </p:spTree>
    <p:extLst>
      <p:ext uri="{BB962C8B-B14F-4D97-AF65-F5344CB8AC3E}">
        <p14:creationId xmlns:p14="http://schemas.microsoft.com/office/powerpoint/2010/main" val="3938741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5911" y="685804"/>
            <a:ext cx="6370679" cy="6511328"/>
          </a:xfrm>
          <a:prstGeom prst="rect">
            <a:avLst/>
          </a:prstGeom>
          <a:noFill/>
        </p:spPr>
        <p:txBody>
          <a:bodyPr wrap="square" lIns="91391" tIns="45695" rIns="91391" bIns="45695" rtlCol="0">
            <a:spAutoFit/>
          </a:bodyPr>
          <a:lstStyle/>
          <a:p>
            <a:pPr defTabSz="913912" fontAlgn="auto">
              <a:spcBef>
                <a:spcPts val="0"/>
              </a:spcBef>
              <a:spcAft>
                <a:spcPts val="0"/>
              </a:spcAft>
            </a:pPr>
            <a:r>
              <a:rPr lang="en-US" sz="2400" b="1" dirty="0">
                <a:solidFill>
                  <a:prstClr val="black"/>
                </a:solidFill>
                <a:latin typeface="Century Gothic" panose="020B0502020202020204"/>
              </a:rPr>
              <a:t>Referrals:</a:t>
            </a:r>
            <a:endParaRPr lang="en-US" sz="2400" dirty="0">
              <a:solidFill>
                <a:prstClr val="black"/>
              </a:solidFill>
              <a:latin typeface="Century Gothic" panose="020B0502020202020204"/>
            </a:endParaRP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Mental Health Professionals, therapist, case managers, social services, behavioral health, are the sources of referrals to the </a:t>
            </a:r>
            <a:r>
              <a:rPr lang="en-US" sz="2400" b="1" dirty="0">
                <a:solidFill>
                  <a:prstClr val="black"/>
                </a:solidFill>
                <a:latin typeface="Century Gothic" panose="020B0502020202020204"/>
              </a:rPr>
              <a:t>CompeerCORPS</a:t>
            </a:r>
            <a:r>
              <a:rPr lang="en-US" sz="2400" dirty="0">
                <a:solidFill>
                  <a:prstClr val="black"/>
                </a:solidFill>
                <a:latin typeface="Century Gothic" panose="020B0502020202020204"/>
              </a:rPr>
              <a:t> program </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Referrals and recommendations of individuals must be appropriate for connection with fellow</a:t>
            </a:r>
            <a:r>
              <a:rPr lang="en-US" sz="2400" b="1" dirty="0">
                <a:solidFill>
                  <a:prstClr val="black"/>
                </a:solidFill>
                <a:latin typeface="Century Gothic" panose="020B0502020202020204"/>
              </a:rPr>
              <a:t> Veteran volunteers</a:t>
            </a:r>
            <a:endParaRPr lang="en-US" sz="2400" dirty="0">
              <a:solidFill>
                <a:prstClr val="black"/>
              </a:solidFill>
              <a:latin typeface="Century Gothic" panose="020B0502020202020204"/>
            </a:endParaRP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Referring professionals are available for consultation and back-up support to the </a:t>
            </a:r>
            <a:r>
              <a:rPr lang="en-US" sz="2400" b="1" dirty="0">
                <a:solidFill>
                  <a:prstClr val="black"/>
                </a:solidFill>
                <a:latin typeface="Century Gothic" panose="020B0502020202020204"/>
              </a:rPr>
              <a:t>CompeerCORPS</a:t>
            </a:r>
            <a:r>
              <a:rPr lang="en-US" sz="2400" dirty="0">
                <a:solidFill>
                  <a:prstClr val="black"/>
                </a:solidFill>
                <a:latin typeface="Century Gothic" panose="020B0502020202020204"/>
              </a:rPr>
              <a:t> program participants</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A yearly evaluation of the program is accomplished by way of a quality survey</a:t>
            </a:r>
          </a:p>
        </p:txBody>
      </p:sp>
    </p:spTree>
    <p:extLst>
      <p:ext uri="{BB962C8B-B14F-4D97-AF65-F5344CB8AC3E}">
        <p14:creationId xmlns:p14="http://schemas.microsoft.com/office/powerpoint/2010/main" val="96308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4480" y="381004"/>
            <a:ext cx="6811204" cy="6888868"/>
          </a:xfrm>
          <a:prstGeom prst="rect">
            <a:avLst/>
          </a:prstGeom>
          <a:noFill/>
        </p:spPr>
        <p:txBody>
          <a:bodyPr wrap="square" lIns="91391" tIns="45695" rIns="91391" bIns="45695" rtlCol="0">
            <a:spAutoFit/>
          </a:bodyPr>
          <a:lstStyle/>
          <a:p>
            <a:pPr defTabSz="913912" fontAlgn="auto">
              <a:spcBef>
                <a:spcPts val="0"/>
              </a:spcBef>
              <a:spcAft>
                <a:spcPts val="0"/>
              </a:spcAft>
            </a:pPr>
            <a:r>
              <a:rPr lang="en-US" sz="2400" b="1" dirty="0">
                <a:solidFill>
                  <a:prstClr val="black"/>
                </a:solidFill>
                <a:latin typeface="Century Gothic" panose="020B0502020202020204"/>
              </a:rPr>
              <a:t>The CompeerCORPS Staff:</a:t>
            </a:r>
          </a:p>
          <a:p>
            <a:pPr defTabSz="913912" fontAlgn="auto">
              <a:spcBef>
                <a:spcPts val="0"/>
              </a:spcBef>
              <a:spcAft>
                <a:spcPts val="0"/>
              </a:spcAft>
            </a:pPr>
            <a:endParaRPr lang="en-US" sz="2400" dirty="0">
              <a:solidFill>
                <a:prstClr val="black"/>
              </a:solidFill>
              <a:latin typeface="Century Gothic" panose="020B0502020202020204"/>
            </a:endParaRP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Agrees to operate the program according to quality assurance standards set by the </a:t>
            </a:r>
            <a:r>
              <a:rPr lang="en-US" sz="2400" b="1" dirty="0">
                <a:solidFill>
                  <a:prstClr val="black"/>
                </a:solidFill>
                <a:latin typeface="Century Gothic" panose="020B0502020202020204"/>
              </a:rPr>
              <a:t>Compeer</a:t>
            </a:r>
            <a:r>
              <a:rPr lang="en-US" sz="2400" dirty="0">
                <a:solidFill>
                  <a:prstClr val="black"/>
                </a:solidFill>
                <a:latin typeface="Century Gothic" panose="020B0502020202020204"/>
              </a:rPr>
              <a:t> International Office in Buffalo, New York and the local sponsor agency</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Provides training, friendship matching and monitoring for volunteer and their friend </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Provides community and professional education about</a:t>
            </a:r>
            <a:r>
              <a:rPr lang="en-US" sz="2400" b="1" dirty="0">
                <a:solidFill>
                  <a:prstClr val="black"/>
                </a:solidFill>
                <a:latin typeface="Century Gothic" panose="020B0502020202020204"/>
              </a:rPr>
              <a:t> Compeer, CompeerCORPS</a:t>
            </a:r>
            <a:r>
              <a:rPr lang="en-US" sz="2400" dirty="0">
                <a:solidFill>
                  <a:prstClr val="black"/>
                </a:solidFill>
                <a:latin typeface="Century Gothic" panose="020B0502020202020204"/>
              </a:rPr>
              <a:t> and the nature of the mental illness</a:t>
            </a:r>
          </a:p>
          <a:p>
            <a:pPr marL="342716" indent="-342716" defTabSz="913912" fontAlgn="auto">
              <a:lnSpc>
                <a:spcPct val="150000"/>
              </a:lnSpc>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Recruits Veteran volunteers and Veteran client referrals</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Provides continuing support for the </a:t>
            </a:r>
            <a:r>
              <a:rPr lang="en-US" sz="2400" b="1" dirty="0">
                <a:solidFill>
                  <a:prstClr val="black"/>
                </a:solidFill>
                <a:latin typeface="Century Gothic" panose="020B0502020202020204"/>
              </a:rPr>
              <a:t>CompeerCORPS</a:t>
            </a:r>
            <a:r>
              <a:rPr lang="en-US" sz="2400" dirty="0">
                <a:solidFill>
                  <a:prstClr val="black"/>
                </a:solidFill>
                <a:latin typeface="Century Gothic" panose="020B0502020202020204"/>
              </a:rPr>
              <a:t> friendship Connection</a:t>
            </a:r>
          </a:p>
        </p:txBody>
      </p:sp>
    </p:spTree>
    <p:extLst>
      <p:ext uri="{BB962C8B-B14F-4D97-AF65-F5344CB8AC3E}">
        <p14:creationId xmlns:p14="http://schemas.microsoft.com/office/powerpoint/2010/main" val="404847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24"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2" y="6766142"/>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1941" tIns="50974" rIns="101941" bIns="50974" anchor="ctr"/>
          <a:lstStyle/>
          <a:p>
            <a:pPr defTabSz="964374"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1941" tIns="50974" rIns="101941" bIns="50974" anchor="ctr"/>
          <a:lstStyle/>
          <a:p>
            <a:pPr algn="r" defTabSz="964374"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04064" y="523467"/>
            <a:ext cx="6300788" cy="448631"/>
          </a:xfrm>
          <a:prstGeom prst="rect">
            <a:avLst/>
          </a:prstGeom>
          <a:noFill/>
        </p:spPr>
        <p:txBody>
          <a:bodyPr vert="horz" lIns="101941" tIns="50974" rIns="101941" bIns="5097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20052" y="6764872"/>
            <a:ext cx="1932242" cy="379997"/>
          </a:xfrm>
          <a:prstGeom prst="rect">
            <a:avLst/>
          </a:prstGeom>
          <a:noFill/>
          <a:ln w="9525">
            <a:noFill/>
            <a:miter lim="800000"/>
            <a:headEnd/>
            <a:tailEnd/>
          </a:ln>
        </p:spPr>
        <p:txBody>
          <a:bodyPr lIns="101941" tIns="50974" rIns="101941" bIns="50974" anchor="ctr">
            <a:spAutoFit/>
          </a:bodyPr>
          <a:lstStyle/>
          <a:p>
            <a:pPr defTabSz="964374"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MAY 16</a:t>
            </a:r>
          </a:p>
        </p:txBody>
      </p:sp>
      <p:sp>
        <p:nvSpPr>
          <p:cNvPr id="10" name="TextBox 9"/>
          <p:cNvSpPr txBox="1"/>
          <p:nvPr/>
        </p:nvSpPr>
        <p:spPr>
          <a:xfrm>
            <a:off x="240032" y="1377031"/>
            <a:ext cx="9241155" cy="492257"/>
          </a:xfrm>
          <a:prstGeom prst="rect">
            <a:avLst/>
          </a:prstGeom>
          <a:noFill/>
        </p:spPr>
        <p:txBody>
          <a:bodyPr wrap="square" lIns="96434" tIns="48218" rIns="96434" bIns="48218" rtlCol="0">
            <a:spAutoFit/>
          </a:bodyPr>
          <a:lstStyle/>
          <a:p>
            <a:pPr algn="ctr" defTabSz="964374" fontAlgn="auto">
              <a:spcBef>
                <a:spcPts val="0"/>
              </a:spcBef>
              <a:spcAft>
                <a:spcPts val="0"/>
              </a:spcAft>
            </a:pPr>
            <a:r>
              <a:rPr lang="en-US" sz="2500" b="1" dirty="0">
                <a:solidFill>
                  <a:prstClr val="black"/>
                </a:solidFill>
                <a:latin typeface="Calibri"/>
                <a:cs typeface="+mn-cs"/>
              </a:rPr>
              <a:t>GMVC Construction Update </a:t>
            </a:r>
          </a:p>
        </p:txBody>
      </p:sp>
      <p:sp>
        <p:nvSpPr>
          <p:cNvPr id="11" name="TextBox 10"/>
          <p:cNvSpPr txBox="1"/>
          <p:nvPr/>
        </p:nvSpPr>
        <p:spPr>
          <a:xfrm>
            <a:off x="504063" y="2148781"/>
            <a:ext cx="8644414" cy="3939355"/>
          </a:xfrm>
          <a:prstGeom prst="rect">
            <a:avLst/>
          </a:prstGeom>
          <a:noFill/>
        </p:spPr>
        <p:txBody>
          <a:bodyPr wrap="square" lIns="96434" tIns="48218" rIns="96434" bIns="48218" rtlCol="0">
            <a:spAutoFit/>
          </a:bodyPr>
          <a:lstStyle/>
          <a:p>
            <a:pPr defTabSz="964374" fontAlgn="auto">
              <a:spcBef>
                <a:spcPts val="0"/>
              </a:spcBef>
              <a:spcAft>
                <a:spcPts val="0"/>
              </a:spcAft>
            </a:pPr>
            <a:r>
              <a:rPr lang="en-US" dirty="0">
                <a:solidFill>
                  <a:prstClr val="black"/>
                </a:solidFill>
                <a:latin typeface="Calibri"/>
                <a:cs typeface="+mn-cs"/>
              </a:rPr>
              <a:t>GMVC has a scheduled Capital Improvement Construction and Renovation project planned to start this Summer.  The project will require the vacating of an entire nursing unit at a time to complete.  To reduce the need to transfer or displace residents to other state veterans’ homes and private nursing homes, GMVC has begun the draw down in census in order to complete the project without displacing a single veteran.  The project will begin on the 3 North nursing unit and move across then down until all units have been renovated to include flooring, fixtures and even the nursing stations which will be made smaller and more user friendly.  Residents will be required to move ounce and even twice during this project, GMVC is in the process of notifying residents, families, and staff of this upcoming project.  Informational meetings will be held at the home to keep all informed of the progress of the project, the first meeting was held on June 1, 2016.  Some room moves will be permanent and residents will not all go back to the same assigned rooms.  </a:t>
            </a:r>
          </a:p>
        </p:txBody>
      </p:sp>
    </p:spTree>
    <p:extLst>
      <p:ext uri="{BB962C8B-B14F-4D97-AF65-F5344CB8AC3E}">
        <p14:creationId xmlns:p14="http://schemas.microsoft.com/office/powerpoint/2010/main" val="383067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9137" y="152409"/>
            <a:ext cx="6955222" cy="7266407"/>
          </a:xfrm>
          <a:prstGeom prst="rect">
            <a:avLst/>
          </a:prstGeom>
          <a:noFill/>
        </p:spPr>
        <p:txBody>
          <a:bodyPr wrap="square" lIns="91391" tIns="45695" rIns="91391" bIns="45695" rtlCol="0">
            <a:spAutoFit/>
          </a:bodyPr>
          <a:lstStyle/>
          <a:p>
            <a:pPr defTabSz="913912" fontAlgn="auto">
              <a:spcBef>
                <a:spcPts val="0"/>
              </a:spcBef>
              <a:spcAft>
                <a:spcPts val="0"/>
              </a:spcAft>
            </a:pPr>
            <a:r>
              <a:rPr lang="en-US" sz="2400" b="1" dirty="0">
                <a:solidFill>
                  <a:prstClr val="black"/>
                </a:solidFill>
                <a:latin typeface="Century Gothic" panose="020B0502020202020204"/>
              </a:rPr>
              <a:t>The </a:t>
            </a:r>
            <a:r>
              <a:rPr lang="en-US" sz="2400" b="1" dirty="0" err="1">
                <a:solidFill>
                  <a:prstClr val="black"/>
                </a:solidFill>
                <a:latin typeface="Century Gothic" panose="020B0502020202020204"/>
              </a:rPr>
              <a:t>CompeerCORPS</a:t>
            </a:r>
            <a:r>
              <a:rPr lang="en-US" sz="2400" b="1" dirty="0">
                <a:solidFill>
                  <a:prstClr val="black"/>
                </a:solidFill>
                <a:latin typeface="Century Gothic" panose="020B0502020202020204"/>
              </a:rPr>
              <a:t> Volunteer and Referred Individual: </a:t>
            </a:r>
            <a:endParaRPr lang="en-US" sz="2400" dirty="0">
              <a:solidFill>
                <a:prstClr val="black"/>
              </a:solidFill>
              <a:latin typeface="Century Gothic" panose="020B0502020202020204"/>
            </a:endParaRPr>
          </a:p>
          <a:p>
            <a:pPr marL="342716" indent="-342716" defTabSz="913912" fontAlgn="auto">
              <a:lnSpc>
                <a:spcPct val="200000"/>
              </a:lnSpc>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Participation and interest in </a:t>
            </a:r>
            <a:r>
              <a:rPr lang="en-US" sz="2400" b="1" dirty="0">
                <a:solidFill>
                  <a:prstClr val="black"/>
                </a:solidFill>
                <a:latin typeface="Century Gothic" panose="020B0502020202020204"/>
              </a:rPr>
              <a:t>CompeerCORPS</a:t>
            </a:r>
            <a:r>
              <a:rPr lang="en-US" sz="2400" dirty="0">
                <a:solidFill>
                  <a:prstClr val="black"/>
                </a:solidFill>
                <a:latin typeface="Century Gothic" panose="020B0502020202020204"/>
              </a:rPr>
              <a:t> is voluntary</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The volunteer is a supportive friend, </a:t>
            </a:r>
            <a:r>
              <a:rPr lang="en-US" sz="2400" b="1" dirty="0">
                <a:solidFill>
                  <a:prstClr val="black"/>
                </a:solidFill>
                <a:latin typeface="Century Gothic" panose="020B0502020202020204"/>
              </a:rPr>
              <a:t>not a counselor, therapist, caregiver, banker or taxi service</a:t>
            </a:r>
            <a:endParaRPr lang="en-US" sz="2400" dirty="0">
              <a:solidFill>
                <a:prstClr val="black"/>
              </a:solidFill>
              <a:latin typeface="Century Gothic" panose="020B0502020202020204"/>
            </a:endParaRP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A monthly report is prepared by the volunteer, listing the meetings and activities shared</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The volunteer and friend mutually agree on times to meet or spend time with each other </a:t>
            </a:r>
          </a:p>
          <a:p>
            <a:pPr marL="342716" indent="-342716" defTabSz="913912" fontAlgn="auto">
              <a:spcBef>
                <a:spcPts val="0"/>
              </a:spcBef>
              <a:spcAft>
                <a:spcPts val="0"/>
              </a:spcAft>
              <a:buFont typeface="Arial" panose="020B0604020202020204" pitchFamily="34" charset="0"/>
              <a:buChar char="•"/>
            </a:pPr>
            <a:r>
              <a:rPr lang="en-US" sz="2400" dirty="0">
                <a:solidFill>
                  <a:prstClr val="black"/>
                </a:solidFill>
                <a:latin typeface="Century Gothic" panose="020B0502020202020204"/>
              </a:rPr>
              <a:t>Both agree to share concerns about their CompeerCORPS friendship with CompeerCORPS staff and/or the referring professional </a:t>
            </a:r>
          </a:p>
        </p:txBody>
      </p:sp>
    </p:spTree>
    <p:extLst>
      <p:ext uri="{BB962C8B-B14F-4D97-AF65-F5344CB8AC3E}">
        <p14:creationId xmlns:p14="http://schemas.microsoft.com/office/powerpoint/2010/main" val="2302160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6" y="929466"/>
            <a:ext cx="8077200" cy="5298695"/>
          </a:xfrm>
          <a:prstGeom prst="rect">
            <a:avLst/>
          </a:prstGeom>
          <a:noFill/>
        </p:spPr>
        <p:txBody>
          <a:bodyPr wrap="square" lIns="91391" tIns="45695" rIns="91391" bIns="45695" rtlCol="0">
            <a:spAutoFit/>
          </a:bodyPr>
          <a:lstStyle/>
          <a:p>
            <a:pPr algn="ctr" defTabSz="913912" fontAlgn="auto">
              <a:lnSpc>
                <a:spcPct val="115000"/>
              </a:lnSpc>
              <a:spcBef>
                <a:spcPts val="0"/>
              </a:spcBef>
              <a:spcAft>
                <a:spcPts val="1000"/>
              </a:spcAft>
            </a:pPr>
            <a:r>
              <a:rPr lang="en-US" sz="3200" b="1" i="1" dirty="0">
                <a:solidFill>
                  <a:prstClr val="black"/>
                </a:solidFill>
                <a:latin typeface="Lucida Calligraphy" panose="03010101010101010101" pitchFamily="66" charset="0"/>
                <a:ea typeface="Calibri" panose="020F0502020204030204" pitchFamily="34" charset="0"/>
                <a:cs typeface="Times New Roman" panose="02020603050405020304" pitchFamily="18" charset="0"/>
              </a:rPr>
              <a:t>The glory of friendship is not the outstretched hand, nor the kindly smile, nor the joy of companionship; it is the spiritual inspiration that comes to one when you discover that someone else believes in you and is willing to trust you with a friendship.</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913912" fontAlgn="auto">
              <a:lnSpc>
                <a:spcPct val="115000"/>
              </a:lnSpc>
              <a:spcBef>
                <a:spcPts val="0"/>
              </a:spcBef>
              <a:spcAft>
                <a:spcPts val="1000"/>
              </a:spcAft>
            </a:pPr>
            <a:r>
              <a:rPr lang="en-US" sz="32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a:solidFill>
                  <a:prstClr val="black"/>
                </a:solidFill>
                <a:latin typeface="Lucida Calligraphy" panose="03010101010101010101" pitchFamily="66" charset="0"/>
                <a:ea typeface="Calibri" panose="020F0502020204030204" pitchFamily="34" charset="0"/>
                <a:cs typeface="Times New Roman" panose="02020603050405020304" pitchFamily="18" charset="0"/>
              </a:rPr>
              <a:t>~ Ralph Waldo Emerson</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204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8730" y="134955"/>
            <a:ext cx="5264423" cy="1299404"/>
          </a:xfrm>
          <a:prstGeom prst="rect">
            <a:avLst/>
          </a:prstGeom>
        </p:spPr>
      </p:pic>
      <p:sp>
        <p:nvSpPr>
          <p:cNvPr id="6" name="TextBox 5"/>
          <p:cNvSpPr txBox="1"/>
          <p:nvPr/>
        </p:nvSpPr>
        <p:spPr>
          <a:xfrm>
            <a:off x="1260485" y="6295876"/>
            <a:ext cx="7200900" cy="646331"/>
          </a:xfrm>
          <a:prstGeom prst="rect">
            <a:avLst/>
          </a:prstGeom>
          <a:noFill/>
        </p:spPr>
        <p:txBody>
          <a:bodyPr wrap="square" lIns="91391" tIns="45695" rIns="91391" bIns="45695" rtlCol="0">
            <a:spAutoFit/>
          </a:bodyPr>
          <a:lstStyle/>
          <a:p>
            <a:pPr algn="ctr" defTabSz="456956" fontAlgn="auto">
              <a:spcBef>
                <a:spcPts val="0"/>
              </a:spcBef>
              <a:spcAft>
                <a:spcPts val="0"/>
              </a:spcAft>
            </a:pP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“Their shared experience of being guitar players and Navy veterans has brought them closer.”</a:t>
            </a:r>
            <a:endParaRPr lang="en-US" sz="1800" dirty="0">
              <a:solidFill>
                <a:prstClr val="black"/>
              </a:solidFill>
              <a:latin typeface="Century Gothic" panose="020B0502020202020204"/>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38400" y="2014829"/>
            <a:ext cx="5334000" cy="4030133"/>
          </a:xfrm>
          <a:prstGeom prst="rect">
            <a:avLst/>
          </a:prstGeom>
        </p:spPr>
      </p:pic>
    </p:spTree>
    <p:extLst>
      <p:ext uri="{BB962C8B-B14F-4D97-AF65-F5344CB8AC3E}">
        <p14:creationId xmlns:p14="http://schemas.microsoft.com/office/powerpoint/2010/main" val="1493398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1150" y="6583680"/>
            <a:ext cx="7792503" cy="731520"/>
          </a:xfrm>
        </p:spPr>
        <p:txBody>
          <a:bodyPr/>
          <a:lstStyle/>
          <a:p>
            <a:r>
              <a:rPr lang="en-US" dirty="0" smtClean="0">
                <a:solidFill>
                  <a:srgbClr val="FF0000"/>
                </a:solidFill>
              </a:rPr>
              <a:t>Veterans Helping Veteran in Recovery through the power of FRIENDSHIP</a:t>
            </a:r>
            <a:endParaRPr lang="en-US" dirty="0">
              <a:solidFill>
                <a:srgbClr val="FF0000"/>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7928" y="158662"/>
            <a:ext cx="5400675" cy="1666598"/>
          </a:xfrm>
          <a:prstGeom prst="rect">
            <a:avLst/>
          </a:prstGeom>
        </p:spPr>
      </p:pic>
      <p:grpSp>
        <p:nvGrpSpPr>
          <p:cNvPr id="18" name="Group 17"/>
          <p:cNvGrpSpPr/>
          <p:nvPr/>
        </p:nvGrpSpPr>
        <p:grpSpPr>
          <a:xfrm>
            <a:off x="1463064" y="2123138"/>
            <a:ext cx="7833336" cy="3739326"/>
            <a:chOff x="1463064" y="2123138"/>
            <a:chExt cx="6855699" cy="3739326"/>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491" y="2143579"/>
              <a:ext cx="1102464" cy="139996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0719" y="2123139"/>
              <a:ext cx="1098968" cy="128656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338" y="2130491"/>
              <a:ext cx="843737" cy="129013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3750" y="2123138"/>
              <a:ext cx="1034495" cy="137776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7393" y="2123138"/>
              <a:ext cx="1131148" cy="1360646"/>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3064" y="3443347"/>
              <a:ext cx="1102893" cy="1267281"/>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4157" y="3445828"/>
              <a:ext cx="1122395" cy="1284453"/>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9849" y="2137147"/>
              <a:ext cx="1708914" cy="1346639"/>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63137" y="3420630"/>
              <a:ext cx="1134136" cy="1166214"/>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63064" y="4586844"/>
              <a:ext cx="2025824" cy="1260906"/>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88887" y="3410531"/>
              <a:ext cx="2626317" cy="2438044"/>
            </a:xfrm>
            <a:prstGeom prst="rect">
              <a:avLst/>
            </a:prstGeom>
          </p:spPr>
        </p:pic>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30125" y="4671476"/>
              <a:ext cx="1075064" cy="1190988"/>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06365" y="3454351"/>
              <a:ext cx="1095820" cy="1217125"/>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02981" y="4734951"/>
              <a:ext cx="1180095" cy="1112798"/>
            </a:xfrm>
            <a:prstGeom prst="rect">
              <a:avLst/>
            </a:prstGeom>
          </p:spPr>
        </p:pic>
      </p:grpSp>
    </p:spTree>
    <p:extLst>
      <p:ext uri="{BB962C8B-B14F-4D97-AF65-F5344CB8AC3E}">
        <p14:creationId xmlns:p14="http://schemas.microsoft.com/office/powerpoint/2010/main" val="3755093601"/>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01200" cy="7315200"/>
          </a:xfrm>
          <a:prstGeom prst="rect">
            <a:avLst/>
          </a:prstGeom>
        </p:spPr>
      </p:pic>
    </p:spTree>
    <p:extLst>
      <p:ext uri="{BB962C8B-B14F-4D97-AF65-F5344CB8AC3E}">
        <p14:creationId xmlns:p14="http://schemas.microsoft.com/office/powerpoint/2010/main" val="125702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178184" y="3692587"/>
            <a:ext cx="203704" cy="398922"/>
          </a:xfrm>
          <a:prstGeom prst="rect">
            <a:avLst/>
          </a:prstGeom>
          <a:noFill/>
          <a:ln w="9525">
            <a:noFill/>
            <a:miter lim="800000"/>
            <a:headEnd/>
            <a:tailEnd/>
          </a:ln>
        </p:spPr>
        <p:txBody>
          <a:bodyPr wrap="none" lIns="101469" tIns="50745" rIns="101469" bIns="50745">
            <a:spAutoFit/>
          </a:bodyPr>
          <a:lstStyle/>
          <a:p>
            <a:endParaRPr lang="en-US">
              <a:latin typeface="Calibri" pitchFamily="34" charset="0"/>
            </a:endParaRPr>
          </a:p>
        </p:txBody>
      </p:sp>
      <p:grpSp>
        <p:nvGrpSpPr>
          <p:cNvPr id="44035" name="Group 4"/>
          <p:cNvGrpSpPr>
            <a:grpSpLocks/>
          </p:cNvGrpSpPr>
          <p:nvPr/>
        </p:nvGrpSpPr>
        <p:grpSpPr bwMode="auto">
          <a:xfrm>
            <a:off x="320675" y="433395"/>
            <a:ext cx="9075738" cy="738187"/>
            <a:chOff x="478394" y="406400"/>
            <a:chExt cx="8644414" cy="692574"/>
          </a:xfrm>
        </p:grpSpPr>
        <p:pic>
          <p:nvPicPr>
            <p:cNvPr id="44042"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sp>
          <p:nvSpPr>
            <p:cNvPr id="44043" name="Rectangle 5"/>
            <p:cNvSpPr txBox="1">
              <a:spLocks noChangeArrowheads="1"/>
            </p:cNvSpPr>
            <p:nvPr/>
          </p:nvSpPr>
          <p:spPr bwMode="auto">
            <a:xfrm>
              <a:off x="480060" y="481586"/>
              <a:ext cx="6000750" cy="421090"/>
            </a:xfrm>
            <a:prstGeom prst="rect">
              <a:avLst/>
            </a:prstGeom>
            <a:noFill/>
            <a:ln w="9525">
              <a:noFill/>
              <a:miter lim="800000"/>
              <a:headEnd/>
              <a:tailEnd/>
            </a:ln>
          </p:spPr>
          <p:txBody>
            <a:bodyPr lIns="96661" tIns="48331" rIns="96661" bIns="48331" anchor="ctr">
              <a:spAutoFit/>
            </a:bodyPr>
            <a:lstStyle/>
            <a:p>
              <a:pPr algn="ctr" defTabSz="908792"/>
              <a:r>
                <a:rPr lang="en-US" sz="2200" b="1">
                  <a:solidFill>
                    <a:schemeClr val="bg1"/>
                  </a:solidFill>
                  <a:latin typeface="Calibri" pitchFamily="34" charset="0"/>
                </a:rPr>
                <a:t>NEXT MEETING</a:t>
              </a:r>
            </a:p>
          </p:txBody>
        </p:sp>
      </p:grpSp>
      <p:grpSp>
        <p:nvGrpSpPr>
          <p:cNvPr id="44036" name="Group 7"/>
          <p:cNvGrpSpPr>
            <a:grpSpLocks/>
          </p:cNvGrpSpPr>
          <p:nvPr/>
        </p:nvGrpSpPr>
        <p:grpSpPr bwMode="auto">
          <a:xfrm>
            <a:off x="115915" y="6762682"/>
            <a:ext cx="9324975" cy="433385"/>
            <a:chOff x="400050" y="6339840"/>
            <a:chExt cx="8881110" cy="406400"/>
          </a:xfrm>
        </p:grpSpPr>
        <p:pic>
          <p:nvPicPr>
            <p:cNvPr id="44038" name="Picture 25" descr="red bottom banner"/>
            <p:cNvPicPr>
              <a:picLocks noChangeAspect="1" noChangeArrowheads="1"/>
            </p:cNvPicPr>
            <p:nvPr/>
          </p:nvPicPr>
          <p:blipFill>
            <a:blip r:embed="rId3"/>
            <a:srcRect/>
            <a:stretch>
              <a:fillRect/>
            </a:stretch>
          </p:blipFill>
          <p:spPr bwMode="auto">
            <a:xfrm>
              <a:off x="480060" y="6343227"/>
              <a:ext cx="8801100" cy="403013"/>
            </a:xfrm>
            <a:prstGeom prst="rect">
              <a:avLst/>
            </a:prstGeom>
            <a:noFill/>
            <a:ln w="9525">
              <a:noFill/>
              <a:miter lim="800000"/>
              <a:headEnd/>
              <a:tailEnd/>
            </a:ln>
          </p:spPr>
        </p:pic>
        <p:sp>
          <p:nvSpPr>
            <p:cNvPr id="4403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a:solidFill>
                    <a:schemeClr val="bg1"/>
                  </a:solidFill>
                  <a:latin typeface="Verdana" pitchFamily="34" charset="0"/>
                </a:rPr>
                <a:t>&gt; country</a:t>
              </a:r>
            </a:p>
          </p:txBody>
        </p:sp>
        <p:sp>
          <p:nvSpPr>
            <p:cNvPr id="4404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313"/>
              <a:ext cx="1840025" cy="359306"/>
            </a:xfrm>
            <a:prstGeom prst="rect">
              <a:avLst/>
            </a:prstGeom>
            <a:noFill/>
            <a:ln w="9525">
              <a:noFill/>
              <a:miter lim="800000"/>
              <a:headEnd/>
              <a:tailEnd/>
            </a:ln>
          </p:spPr>
          <p:txBody>
            <a:bodyPr lIns="96661" tIns="48331" rIns="96661" bIns="48331" anchor="ctr">
              <a:spAutoFit/>
            </a:bodyPr>
            <a:lstStyle/>
            <a:p>
              <a:pPr defTabSz="960258" eaLnBrk="0" fontAlgn="auto" hangingPunct="0">
                <a:spcBef>
                  <a:spcPct val="50000"/>
                </a:spcBef>
                <a:spcAft>
                  <a:spcPts val="0"/>
                </a:spcAft>
                <a:defRPr/>
              </a:pPr>
              <a:r>
                <a:rPr lang="en-US" sz="1800" dirty="0">
                  <a:solidFill>
                    <a:schemeClr val="bg1"/>
                  </a:solidFill>
                  <a:latin typeface="+mj-lt"/>
                  <a:cs typeface="+mn-cs"/>
                </a:rPr>
                <a:t>As of 23 Sep 15</a:t>
              </a:r>
            </a:p>
          </p:txBody>
        </p:sp>
      </p:grpSp>
      <p:sp>
        <p:nvSpPr>
          <p:cNvPr id="14" name="TextBox 13"/>
          <p:cNvSpPr txBox="1"/>
          <p:nvPr/>
        </p:nvSpPr>
        <p:spPr>
          <a:xfrm>
            <a:off x="0" y="2133614"/>
            <a:ext cx="9601200" cy="3785016"/>
          </a:xfrm>
          <a:prstGeom prst="rect">
            <a:avLst/>
          </a:prstGeom>
          <a:noFill/>
        </p:spPr>
        <p:txBody>
          <a:bodyPr lIns="90809" tIns="45405" rIns="90809" bIns="45405">
            <a:spAutoFit/>
          </a:bodyPr>
          <a:lstStyle/>
          <a:p>
            <a:pPr algn="ctr" defTabSz="960258" fontAlgn="auto">
              <a:spcBef>
                <a:spcPts val="0"/>
              </a:spcBef>
              <a:spcAft>
                <a:spcPts val="0"/>
              </a:spcAft>
              <a:defRPr/>
            </a:pPr>
            <a:r>
              <a:rPr lang="en-US" sz="4800" dirty="0">
                <a:solidFill>
                  <a:schemeClr val="tx2">
                    <a:lumMod val="75000"/>
                  </a:schemeClr>
                </a:solidFill>
                <a:latin typeface="+mn-lt"/>
                <a:cs typeface="+mn-cs"/>
              </a:rPr>
              <a:t>Friday, </a:t>
            </a:r>
            <a:r>
              <a:rPr lang="en-US" sz="4800" b="1" dirty="0">
                <a:solidFill>
                  <a:schemeClr val="accent2">
                    <a:lumMod val="75000"/>
                  </a:schemeClr>
                </a:solidFill>
                <a:latin typeface="+mn-lt"/>
                <a:cs typeface="+mn-cs"/>
              </a:rPr>
              <a:t>September 9</a:t>
            </a:r>
            <a:r>
              <a:rPr lang="en-US" sz="4800" dirty="0">
                <a:solidFill>
                  <a:schemeClr val="tx2">
                    <a:lumMod val="75000"/>
                  </a:schemeClr>
                </a:solidFill>
                <a:latin typeface="+mn-lt"/>
                <a:cs typeface="+mn-cs"/>
              </a:rPr>
              <a:t>, 2016 at 10:00AM</a:t>
            </a:r>
          </a:p>
          <a:p>
            <a:pPr algn="ctr" defTabSz="960258" fontAlgn="auto">
              <a:spcBef>
                <a:spcPts val="0"/>
              </a:spcBef>
              <a:spcAft>
                <a:spcPts val="0"/>
              </a:spcAft>
              <a:defRPr/>
            </a:pPr>
            <a:r>
              <a:rPr lang="en-US" sz="4800" b="1" dirty="0">
                <a:solidFill>
                  <a:schemeClr val="accent2">
                    <a:lumMod val="75000"/>
                  </a:schemeClr>
                </a:solidFill>
                <a:latin typeface="+mn-lt"/>
                <a:cs typeface="+mn-cs"/>
              </a:rPr>
              <a:t>Keystone Conference Center</a:t>
            </a:r>
          </a:p>
          <a:p>
            <a:pPr algn="ctr" defTabSz="960258" fontAlgn="auto">
              <a:spcBef>
                <a:spcPts val="0"/>
              </a:spcBef>
              <a:spcAft>
                <a:spcPts val="0"/>
              </a:spcAft>
              <a:defRPr/>
            </a:pPr>
            <a:r>
              <a:rPr lang="en-US" sz="4800" dirty="0">
                <a:solidFill>
                  <a:schemeClr val="tx2">
                    <a:lumMod val="75000"/>
                  </a:schemeClr>
                </a:solidFill>
                <a:latin typeface="+mn-lt"/>
                <a:cs typeface="+mn-cs"/>
              </a:rPr>
              <a:t>Fort Indiantown Gap</a:t>
            </a:r>
          </a:p>
          <a:p>
            <a:pPr algn="ctr" defTabSz="960258" fontAlgn="auto">
              <a:spcBef>
                <a:spcPts val="0"/>
              </a:spcBef>
              <a:spcAft>
                <a:spcPts val="0"/>
              </a:spcAft>
              <a:defRPr/>
            </a:pPr>
            <a:r>
              <a:rPr lang="en-US" sz="4800" dirty="0">
                <a:solidFill>
                  <a:schemeClr val="tx2">
                    <a:lumMod val="75000"/>
                  </a:schemeClr>
                </a:solidFill>
                <a:latin typeface="+mn-lt"/>
                <a:cs typeface="+mn-cs"/>
              </a:rPr>
              <a:t>Annville, PA 17003</a:t>
            </a:r>
          </a:p>
        </p:txBody>
      </p:sp>
    </p:spTree>
    <p:extLst>
      <p:ext uri="{BB962C8B-B14F-4D97-AF65-F5344CB8AC3E}">
        <p14:creationId xmlns:p14="http://schemas.microsoft.com/office/powerpoint/2010/main" val="399614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7"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920"/>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1941" tIns="50974" rIns="101941" bIns="50974" anchor="ctr"/>
          <a:lstStyle/>
          <a:p>
            <a:pPr defTabSz="964374"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1941" tIns="50974" rIns="101941" bIns="50974" anchor="ctr"/>
          <a:lstStyle/>
          <a:p>
            <a:pPr algn="r" defTabSz="964374"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238"/>
            <a:ext cx="6300788" cy="448631"/>
          </a:xfrm>
          <a:prstGeom prst="rect">
            <a:avLst/>
          </a:prstGeom>
          <a:noFill/>
        </p:spPr>
        <p:txBody>
          <a:bodyPr vert="horz" lIns="101941" tIns="50974" rIns="101941" bIns="5097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644"/>
            <a:ext cx="1932242" cy="379997"/>
          </a:xfrm>
          <a:prstGeom prst="rect">
            <a:avLst/>
          </a:prstGeom>
          <a:noFill/>
          <a:ln w="9525">
            <a:noFill/>
            <a:miter lim="800000"/>
            <a:headEnd/>
            <a:tailEnd/>
          </a:ln>
        </p:spPr>
        <p:txBody>
          <a:bodyPr lIns="101941" tIns="50974" rIns="101941" bIns="50974" anchor="ctr">
            <a:spAutoFit/>
          </a:bodyPr>
          <a:lstStyle/>
          <a:p>
            <a:pPr defTabSz="964374"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MAY 16</a:t>
            </a:r>
          </a:p>
        </p:txBody>
      </p:sp>
      <p:sp>
        <p:nvSpPr>
          <p:cNvPr id="12" name="TextBox 11"/>
          <p:cNvSpPr txBox="1"/>
          <p:nvPr/>
        </p:nvSpPr>
        <p:spPr>
          <a:xfrm>
            <a:off x="240032" y="1182771"/>
            <a:ext cx="9241155" cy="492257"/>
          </a:xfrm>
          <a:prstGeom prst="rect">
            <a:avLst/>
          </a:prstGeom>
          <a:noFill/>
        </p:spPr>
        <p:txBody>
          <a:bodyPr wrap="square" lIns="96434" tIns="48218" rIns="96434" bIns="48218" rtlCol="0">
            <a:spAutoFit/>
          </a:bodyPr>
          <a:lstStyle/>
          <a:p>
            <a:pPr algn="ctr" defTabSz="964374" fontAlgn="auto">
              <a:spcBef>
                <a:spcPts val="0"/>
              </a:spcBef>
              <a:spcAft>
                <a:spcPts val="0"/>
              </a:spcAft>
            </a:pPr>
            <a:r>
              <a:rPr lang="en-US" sz="2500" b="1" dirty="0">
                <a:solidFill>
                  <a:prstClr val="black"/>
                </a:solidFill>
                <a:latin typeface="Calibri"/>
                <a:cs typeface="+mn-cs"/>
              </a:rPr>
              <a:t>Veterans’ Homes Events </a:t>
            </a:r>
          </a:p>
        </p:txBody>
      </p:sp>
      <p:sp>
        <p:nvSpPr>
          <p:cNvPr id="13" name="Rectangle 12"/>
          <p:cNvSpPr/>
          <p:nvPr/>
        </p:nvSpPr>
        <p:spPr>
          <a:xfrm>
            <a:off x="526317" y="2275846"/>
            <a:ext cx="8954868" cy="1411484"/>
          </a:xfrm>
          <a:prstGeom prst="rect">
            <a:avLst/>
          </a:prstGeom>
        </p:spPr>
        <p:txBody>
          <a:bodyPr wrap="square" lIns="96434" tIns="48218" rIns="96434" bIns="48218">
            <a:spAutoFit/>
          </a:bodyPr>
          <a:lstStyle/>
          <a:p>
            <a:pPr defTabSz="964374" fontAlgn="auto">
              <a:spcBef>
                <a:spcPts val="0"/>
              </a:spcBef>
              <a:spcAft>
                <a:spcPts val="0"/>
              </a:spcAft>
            </a:pPr>
            <a:r>
              <a:rPr lang="en-US" sz="2100" b="1" dirty="0">
                <a:solidFill>
                  <a:prstClr val="black"/>
                </a:solidFill>
                <a:latin typeface="Calibri"/>
                <a:cs typeface="+mn-cs"/>
              </a:rPr>
              <a:t>State Veterans’ Homes Week</a:t>
            </a:r>
          </a:p>
          <a:p>
            <a:pPr defTabSz="964374" fontAlgn="auto">
              <a:spcBef>
                <a:spcPts val="0"/>
              </a:spcBef>
              <a:spcAft>
                <a:spcPts val="0"/>
              </a:spcAft>
            </a:pPr>
            <a:endParaRPr lang="en-US" sz="2100" b="1" dirty="0">
              <a:solidFill>
                <a:prstClr val="black"/>
              </a:solidFill>
              <a:latin typeface="Calibri"/>
              <a:cs typeface="+mn-cs"/>
            </a:endParaRPr>
          </a:p>
          <a:p>
            <a:pPr marL="783555" lvl="1" indent="-301367" defTabSz="964374" fontAlgn="auto">
              <a:spcBef>
                <a:spcPts val="0"/>
              </a:spcBef>
              <a:spcAft>
                <a:spcPts val="0"/>
              </a:spcAft>
              <a:buFont typeface="Arial" panose="020B0604020202020204" pitchFamily="34" charset="0"/>
              <a:buChar char="•"/>
            </a:pPr>
            <a:r>
              <a:rPr lang="en-US" sz="2100" b="1" dirty="0">
                <a:solidFill>
                  <a:prstClr val="black"/>
                </a:solidFill>
                <a:latin typeface="Calibri"/>
                <a:cs typeface="+mn-cs"/>
              </a:rPr>
              <a:t>Homes week will take place June 12 thru 18, 2016</a:t>
            </a:r>
          </a:p>
          <a:p>
            <a:pPr marL="783555" lvl="1" indent="-301367" defTabSz="964374" fontAlgn="auto">
              <a:spcBef>
                <a:spcPts val="0"/>
              </a:spcBef>
              <a:spcAft>
                <a:spcPts val="0"/>
              </a:spcAft>
              <a:buFont typeface="Arial" panose="020B0604020202020204" pitchFamily="34" charset="0"/>
              <a:buChar char="•"/>
            </a:pPr>
            <a:endParaRPr lang="en-US" sz="2100" b="1" dirty="0">
              <a:solidFill>
                <a:prstClr val="black"/>
              </a:solidFill>
              <a:latin typeface="Calibri"/>
              <a:cs typeface="+mn-cs"/>
            </a:endParaRPr>
          </a:p>
        </p:txBody>
      </p:sp>
    </p:spTree>
    <p:extLst>
      <p:ext uri="{BB962C8B-B14F-4D97-AF65-F5344CB8AC3E}">
        <p14:creationId xmlns:p14="http://schemas.microsoft.com/office/powerpoint/2010/main" val="340988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7"/>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7"/>
            <a:ext cx="8721090" cy="590973"/>
          </a:xfrm>
          <a:prstGeom prst="rect">
            <a:avLst/>
          </a:prstGeom>
          <a:noFill/>
          <a:ln w="9525">
            <a:noFill/>
            <a:miter lim="800000"/>
            <a:headEnd/>
            <a:tailEnd/>
          </a:ln>
        </p:spPr>
        <p:txBody>
          <a:bodyPr lIns="96609" tIns="48304" rIns="96609" bIns="48304">
            <a:spAutoFit/>
          </a:bodyPr>
          <a:lstStyle/>
          <a:p>
            <a:pPr algn="ctr" defTabSz="966526" fontAlgn="auto">
              <a:spcBef>
                <a:spcPts val="0"/>
              </a:spcBef>
              <a:spcAft>
                <a:spcPts val="0"/>
              </a:spcAft>
            </a:pPr>
            <a:endParaRPr lang="en-US" sz="3200" b="1" dirty="0">
              <a:solidFill>
                <a:prstClr val="black"/>
              </a:solidFill>
              <a:latin typeface="Calibri"/>
              <a:cs typeface="+mn-cs"/>
            </a:endParaRPr>
          </a:p>
        </p:txBody>
      </p:sp>
      <p:sp>
        <p:nvSpPr>
          <p:cNvPr id="13316" name="Rectangle 7"/>
          <p:cNvSpPr>
            <a:spLocks noChangeArrowheads="1"/>
          </p:cNvSpPr>
          <p:nvPr/>
        </p:nvSpPr>
        <p:spPr bwMode="auto">
          <a:xfrm>
            <a:off x="3027046" y="3461180"/>
            <a:ext cx="195025" cy="392853"/>
          </a:xfrm>
          <a:prstGeom prst="rect">
            <a:avLst/>
          </a:prstGeom>
          <a:noFill/>
          <a:ln w="9525">
            <a:noFill/>
            <a:miter lim="800000"/>
            <a:headEnd/>
            <a:tailEnd/>
          </a:ln>
        </p:spPr>
        <p:txBody>
          <a:bodyPr wrap="none" lIns="96609" tIns="48304" rIns="96609" bIns="48304">
            <a:spAutoFit/>
          </a:bodyPr>
          <a:lstStyle/>
          <a:p>
            <a:pPr defTabSz="966526" fontAlgn="auto">
              <a:spcBef>
                <a:spcPts val="0"/>
              </a:spcBef>
              <a:spcAft>
                <a:spcPts val="0"/>
              </a:spcAft>
            </a:pPr>
            <a:endParaRPr lang="en-US" dirty="0">
              <a:solidFill>
                <a:prstClr val="black"/>
              </a:solidFill>
              <a:latin typeface="Calibri"/>
              <a:cs typeface="+mn-cs"/>
            </a:endParaRPr>
          </a:p>
        </p:txBody>
      </p:sp>
      <p:sp>
        <p:nvSpPr>
          <p:cNvPr id="12295" name="Text Box 15"/>
          <p:cNvSpPr txBox="1">
            <a:spLocks noChangeArrowheads="1"/>
          </p:cNvSpPr>
          <p:nvPr/>
        </p:nvSpPr>
        <p:spPr bwMode="auto">
          <a:xfrm>
            <a:off x="400050" y="6339629"/>
            <a:ext cx="1840230" cy="361082"/>
          </a:xfrm>
          <a:prstGeom prst="rect">
            <a:avLst/>
          </a:prstGeom>
          <a:noFill/>
          <a:ln w="9525">
            <a:noFill/>
            <a:miter lim="800000"/>
            <a:headEnd/>
            <a:tailEnd/>
          </a:ln>
        </p:spPr>
        <p:txBody>
          <a:bodyPr lIns="96609" tIns="48304" rIns="96609" bIns="48304" anchor="ctr">
            <a:spAutoFit/>
          </a:bodyPr>
          <a:lstStyle/>
          <a:p>
            <a:pPr defTabSz="966526" eaLnBrk="0" fontAlgn="auto" hangingPunct="0">
              <a:spcBef>
                <a:spcPct val="50000"/>
              </a:spcBef>
              <a:spcAft>
                <a:spcPts val="0"/>
              </a:spcAft>
              <a:defRPr/>
            </a:pPr>
            <a:r>
              <a:rPr lang="en-US" sz="1700" dirty="0">
                <a:solidFill>
                  <a:srgbClr val="000000"/>
                </a:solidFill>
                <a:latin typeface="Calibri"/>
                <a:cs typeface="+mn-cs"/>
              </a:rPr>
              <a:t>  </a:t>
            </a:r>
            <a:r>
              <a:rPr lang="en-US" sz="1700" dirty="0">
                <a:solidFill>
                  <a:prstClr val="white"/>
                </a:solidFill>
                <a:latin typeface="Calibri"/>
                <a:cs typeface="+mn-cs"/>
              </a:rPr>
              <a:t>As of 25 Mar14</a:t>
            </a: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526" fontAlgn="auto">
                <a:spcBef>
                  <a:spcPts val="0"/>
                </a:spcBef>
                <a:spcAft>
                  <a:spcPts val="0"/>
                </a:spcAft>
                <a:defRPr/>
              </a:pPr>
              <a:endParaRPr lang="en-US" dirty="0">
                <a:solidFill>
                  <a:prstClr val="white"/>
                </a:solidFill>
              </a:endParaRPr>
            </a:p>
          </p:txBody>
        </p:sp>
      </p:grpSp>
      <p:sp>
        <p:nvSpPr>
          <p:cNvPr id="18" name="TextBox 4"/>
          <p:cNvSpPr txBox="1">
            <a:spLocks noChangeArrowheads="1"/>
          </p:cNvSpPr>
          <p:nvPr/>
        </p:nvSpPr>
        <p:spPr bwMode="auto">
          <a:xfrm>
            <a:off x="560070" y="499534"/>
            <a:ext cx="5920740" cy="426720"/>
          </a:xfrm>
          <a:prstGeom prst="rect">
            <a:avLst/>
          </a:prstGeom>
          <a:noFill/>
          <a:ln w="9525">
            <a:noFill/>
            <a:miter lim="800000"/>
            <a:headEnd/>
            <a:tailEnd/>
          </a:ln>
        </p:spPr>
        <p:txBody>
          <a:bodyPr lIns="96609" tIns="48304" rIns="96609" bIns="48304">
            <a:spAutoFit/>
          </a:bodyPr>
          <a:lstStyle/>
          <a:p>
            <a:pPr algn="ctr" defTabSz="966526" eaLnBrk="0" fontAlgn="auto" hangingPunct="0">
              <a:spcBef>
                <a:spcPts val="0"/>
              </a:spcBef>
              <a:spcAft>
                <a:spcPts val="0"/>
              </a:spcAft>
              <a:defRPr/>
            </a:pPr>
            <a:r>
              <a:rPr lang="en-US" sz="2100" b="1" dirty="0">
                <a:solidFill>
                  <a:prstClr val="white"/>
                </a:solidFill>
                <a:latin typeface="Calibri"/>
                <a:cs typeface="+mn-cs"/>
              </a:rPr>
              <a:t>PIRO Update</a:t>
            </a:r>
          </a:p>
        </p:txBody>
      </p:sp>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09" tIns="48304" rIns="96609" bIns="48304" anchor="ctr"/>
          <a:lstStyle/>
          <a:p>
            <a:pPr defTabSz="966526" fontAlgn="auto">
              <a:spcBef>
                <a:spcPts val="0"/>
              </a:spcBef>
              <a:spcAft>
                <a:spcPts val="0"/>
              </a:spcAft>
            </a:pPr>
            <a:r>
              <a:rPr lang="en-US" sz="1300" dirty="0">
                <a:solidFill>
                  <a:prstClr val="white"/>
                </a:solidFill>
                <a:latin typeface="Verdana" pitchFamily="34" charset="0"/>
                <a:cs typeface="+mn-cs"/>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09" tIns="48304" rIns="96609" bIns="48304" anchor="ctr"/>
          <a:lstStyle/>
          <a:p>
            <a:pPr algn="r" defTabSz="966526"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3" name="TextBox 2"/>
          <p:cNvSpPr txBox="1"/>
          <p:nvPr/>
        </p:nvSpPr>
        <p:spPr>
          <a:xfrm>
            <a:off x="720091" y="6677406"/>
            <a:ext cx="1447377" cy="393954"/>
          </a:xfrm>
          <a:prstGeom prst="rect">
            <a:avLst/>
          </a:prstGeom>
          <a:noFill/>
        </p:spPr>
        <p:txBody>
          <a:bodyPr wrap="none" lIns="96653" tIns="48326" rIns="96653" bIns="48326" rtlCol="0">
            <a:spAutoFit/>
          </a:bodyPr>
          <a:lstStyle/>
          <a:p>
            <a:pPr defTabSz="966526" fontAlgn="auto">
              <a:spcBef>
                <a:spcPts val="0"/>
              </a:spcBef>
              <a:spcAft>
                <a:spcPts val="0"/>
              </a:spcAft>
            </a:pPr>
            <a:r>
              <a:rPr lang="en-US" dirty="0">
                <a:solidFill>
                  <a:prstClr val="white"/>
                </a:solidFill>
                <a:latin typeface="Calibri"/>
                <a:cs typeface="+mn-cs"/>
              </a:rPr>
              <a:t>PIRO Update</a:t>
            </a:r>
          </a:p>
        </p:txBody>
      </p:sp>
      <p:sp>
        <p:nvSpPr>
          <p:cNvPr id="4" name="TextBox 3"/>
          <p:cNvSpPr txBox="1"/>
          <p:nvPr/>
        </p:nvSpPr>
        <p:spPr>
          <a:xfrm>
            <a:off x="560072" y="2275840"/>
            <a:ext cx="5639370" cy="984885"/>
          </a:xfrm>
          <a:prstGeom prst="rect">
            <a:avLst/>
          </a:prstGeom>
          <a:noFill/>
        </p:spPr>
        <p:txBody>
          <a:bodyPr wrap="none" lIns="96653" tIns="48326" rIns="96653" bIns="48326" rtlCol="0">
            <a:spAutoFit/>
          </a:bodyPr>
          <a:lstStyle/>
          <a:p>
            <a:pPr defTabSz="966526" fontAlgn="auto">
              <a:spcBef>
                <a:spcPts val="0"/>
              </a:spcBef>
              <a:spcAft>
                <a:spcPts val="0"/>
              </a:spcAft>
            </a:pPr>
            <a:r>
              <a:rPr lang="en-US" dirty="0">
                <a:solidFill>
                  <a:prstClr val="black"/>
                </a:solidFill>
                <a:latin typeface="Calibri"/>
                <a:cs typeface="+mn-cs"/>
              </a:rPr>
              <a:t>On-Line Donations Initiative.</a:t>
            </a:r>
          </a:p>
          <a:p>
            <a:pPr defTabSz="966526" fontAlgn="auto">
              <a:spcBef>
                <a:spcPts val="0"/>
              </a:spcBef>
              <a:spcAft>
                <a:spcPts val="0"/>
              </a:spcAft>
            </a:pPr>
            <a:r>
              <a:rPr lang="en-US" dirty="0">
                <a:solidFill>
                  <a:prstClr val="black"/>
                </a:solidFill>
                <a:latin typeface="Calibri"/>
                <a:cs typeface="+mn-cs"/>
              </a:rPr>
              <a:t>	PA Veterans Memorial launched 20 May 2016</a:t>
            </a:r>
          </a:p>
          <a:p>
            <a:pPr defTabSz="966526" fontAlgn="auto">
              <a:spcBef>
                <a:spcPts val="0"/>
              </a:spcBef>
              <a:spcAft>
                <a:spcPts val="0"/>
              </a:spcAft>
            </a:pPr>
            <a:r>
              <a:rPr lang="en-US" dirty="0">
                <a:solidFill>
                  <a:prstClr val="black"/>
                </a:solidFill>
                <a:latin typeface="Calibri"/>
                <a:cs typeface="+mn-cs"/>
              </a:rPr>
              <a:t>	State Veterans Homes launched 30 May 2016</a:t>
            </a:r>
          </a:p>
        </p:txBody>
      </p:sp>
      <p:sp>
        <p:nvSpPr>
          <p:cNvPr id="5" name="TextBox 4"/>
          <p:cNvSpPr txBox="1"/>
          <p:nvPr/>
        </p:nvSpPr>
        <p:spPr>
          <a:xfrm>
            <a:off x="560071" y="1300480"/>
            <a:ext cx="4543975" cy="984885"/>
          </a:xfrm>
          <a:prstGeom prst="rect">
            <a:avLst/>
          </a:prstGeom>
          <a:noFill/>
        </p:spPr>
        <p:txBody>
          <a:bodyPr wrap="none" lIns="96653" tIns="48326" rIns="96653" bIns="48326" rtlCol="0">
            <a:spAutoFit/>
          </a:bodyPr>
          <a:lstStyle/>
          <a:p>
            <a:pPr defTabSz="966526" fontAlgn="auto">
              <a:spcBef>
                <a:spcPts val="0"/>
              </a:spcBef>
              <a:spcAft>
                <a:spcPts val="0"/>
              </a:spcAft>
            </a:pPr>
            <a:r>
              <a:rPr lang="en-US" dirty="0">
                <a:solidFill>
                  <a:prstClr val="black"/>
                </a:solidFill>
                <a:latin typeface="Calibri"/>
                <a:cs typeface="+mn-cs"/>
              </a:rPr>
              <a:t>DMVA Events Calendar  Launched May 2016</a:t>
            </a:r>
          </a:p>
          <a:p>
            <a:pPr defTabSz="966526" fontAlgn="auto">
              <a:spcBef>
                <a:spcPts val="0"/>
              </a:spcBef>
              <a:spcAft>
                <a:spcPts val="0"/>
              </a:spcAft>
            </a:pPr>
            <a:r>
              <a:rPr lang="en-US" dirty="0">
                <a:solidFill>
                  <a:prstClr val="black"/>
                </a:solidFill>
                <a:latin typeface="Calibri"/>
                <a:cs typeface="+mn-cs"/>
              </a:rPr>
              <a:t>	Significant Events</a:t>
            </a:r>
          </a:p>
          <a:p>
            <a:pPr defTabSz="966526" fontAlgn="auto">
              <a:spcBef>
                <a:spcPts val="0"/>
              </a:spcBef>
              <a:spcAft>
                <a:spcPts val="0"/>
              </a:spcAft>
            </a:pPr>
            <a:r>
              <a:rPr lang="en-US" dirty="0">
                <a:solidFill>
                  <a:prstClr val="black"/>
                </a:solidFill>
                <a:latin typeface="Calibri"/>
                <a:cs typeface="+mn-cs"/>
              </a:rPr>
              <a:t>	Outreach Events</a:t>
            </a:r>
          </a:p>
        </p:txBody>
      </p:sp>
      <p:sp>
        <p:nvSpPr>
          <p:cNvPr id="6" name="TextBox 5"/>
          <p:cNvSpPr txBox="1"/>
          <p:nvPr/>
        </p:nvSpPr>
        <p:spPr>
          <a:xfrm>
            <a:off x="560070" y="3251202"/>
            <a:ext cx="8267513" cy="1280351"/>
          </a:xfrm>
          <a:prstGeom prst="rect">
            <a:avLst/>
          </a:prstGeom>
          <a:noFill/>
        </p:spPr>
        <p:txBody>
          <a:bodyPr wrap="none" lIns="96653" tIns="48326" rIns="96653" bIns="48326" rtlCol="0">
            <a:spAutoFit/>
          </a:bodyPr>
          <a:lstStyle/>
          <a:p>
            <a:pPr defTabSz="966526" fontAlgn="auto">
              <a:spcBef>
                <a:spcPts val="0"/>
              </a:spcBef>
              <a:spcAft>
                <a:spcPts val="0"/>
              </a:spcAft>
            </a:pPr>
            <a:r>
              <a:rPr lang="en-US" dirty="0">
                <a:solidFill>
                  <a:prstClr val="black"/>
                </a:solidFill>
                <a:latin typeface="Calibri"/>
                <a:cs typeface="+mn-cs"/>
              </a:rPr>
              <a:t>Veteran Service Officer Grant Program guidelines</a:t>
            </a:r>
          </a:p>
          <a:p>
            <a:pPr defTabSz="966526" fontAlgn="auto">
              <a:spcBef>
                <a:spcPts val="0"/>
              </a:spcBef>
              <a:spcAft>
                <a:spcPts val="0"/>
              </a:spcAft>
            </a:pPr>
            <a:r>
              <a:rPr lang="en-US" dirty="0">
                <a:solidFill>
                  <a:prstClr val="black"/>
                </a:solidFill>
                <a:latin typeface="Calibri"/>
                <a:cs typeface="+mn-cs"/>
              </a:rPr>
              <a:t>	First Draft is in review </a:t>
            </a:r>
          </a:p>
          <a:p>
            <a:pPr defTabSz="966526" fontAlgn="auto">
              <a:spcBef>
                <a:spcPts val="0"/>
              </a:spcBef>
              <a:spcAft>
                <a:spcPts val="0"/>
              </a:spcAft>
            </a:pPr>
            <a:r>
              <a:rPr lang="en-US" dirty="0">
                <a:solidFill>
                  <a:prstClr val="black"/>
                </a:solidFill>
                <a:latin typeface="Calibri"/>
                <a:cs typeface="+mn-cs"/>
              </a:rPr>
              <a:t>	VSO’s are working together to define nested goals and metrics that align</a:t>
            </a:r>
          </a:p>
          <a:p>
            <a:pPr defTabSz="966526" fontAlgn="auto">
              <a:spcBef>
                <a:spcPts val="0"/>
              </a:spcBef>
              <a:spcAft>
                <a:spcPts val="0"/>
              </a:spcAft>
            </a:pPr>
            <a:r>
              <a:rPr lang="en-US" dirty="0">
                <a:solidFill>
                  <a:prstClr val="black"/>
                </a:solidFill>
                <a:latin typeface="Calibri"/>
                <a:cs typeface="+mn-cs"/>
              </a:rPr>
              <a:t>	     with the proposed guidelines.</a:t>
            </a:r>
          </a:p>
        </p:txBody>
      </p:sp>
      <p:sp>
        <p:nvSpPr>
          <p:cNvPr id="7" name="TextBox 6"/>
          <p:cNvSpPr txBox="1"/>
          <p:nvPr/>
        </p:nvSpPr>
        <p:spPr>
          <a:xfrm>
            <a:off x="640081" y="4470400"/>
            <a:ext cx="7959076" cy="984877"/>
          </a:xfrm>
          <a:prstGeom prst="rect">
            <a:avLst/>
          </a:prstGeom>
          <a:noFill/>
        </p:spPr>
        <p:txBody>
          <a:bodyPr wrap="none" lIns="96653" tIns="48326" rIns="96653" bIns="48326" rtlCol="0">
            <a:spAutoFit/>
          </a:bodyPr>
          <a:lstStyle/>
          <a:p>
            <a:pPr defTabSz="966526" fontAlgn="auto">
              <a:spcBef>
                <a:spcPts val="0"/>
              </a:spcBef>
              <a:spcAft>
                <a:spcPts val="0"/>
              </a:spcAft>
            </a:pPr>
            <a:r>
              <a:rPr lang="en-US" dirty="0">
                <a:solidFill>
                  <a:prstClr val="black"/>
                </a:solidFill>
                <a:latin typeface="Calibri"/>
                <a:cs typeface="+mn-cs"/>
              </a:rPr>
              <a:t>Mental Health First Aid Courses</a:t>
            </a:r>
          </a:p>
          <a:p>
            <a:pPr defTabSz="966526" fontAlgn="auto">
              <a:spcBef>
                <a:spcPts val="0"/>
              </a:spcBef>
              <a:spcAft>
                <a:spcPts val="0"/>
              </a:spcAft>
            </a:pPr>
            <a:r>
              <a:rPr lang="en-US" dirty="0">
                <a:solidFill>
                  <a:prstClr val="black"/>
                </a:solidFill>
                <a:latin typeface="Calibri"/>
                <a:cs typeface="+mn-cs"/>
              </a:rPr>
              <a:t>	$20K funded by OMHSAS to support 3 regional courses</a:t>
            </a:r>
          </a:p>
          <a:p>
            <a:pPr defTabSz="966526" fontAlgn="auto">
              <a:spcBef>
                <a:spcPts val="0"/>
              </a:spcBef>
              <a:spcAft>
                <a:spcPts val="0"/>
              </a:spcAft>
            </a:pPr>
            <a:r>
              <a:rPr lang="en-US" dirty="0">
                <a:solidFill>
                  <a:prstClr val="black"/>
                </a:solidFill>
                <a:latin typeface="Calibri"/>
                <a:cs typeface="+mn-cs"/>
              </a:rPr>
              <a:t>	Contractor (MWAA) is coordinating locations and instructors (W, C, 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820" y="422945"/>
            <a:ext cx="2889961" cy="714977"/>
          </a:xfrm>
          <a:prstGeom prst="rect">
            <a:avLst/>
          </a:prstGeom>
        </p:spPr>
      </p:pic>
      <p:sp>
        <p:nvSpPr>
          <p:cNvPr id="24" name="TextBox 23"/>
          <p:cNvSpPr txBox="1"/>
          <p:nvPr/>
        </p:nvSpPr>
        <p:spPr>
          <a:xfrm>
            <a:off x="720092" y="5445760"/>
            <a:ext cx="6387567" cy="984885"/>
          </a:xfrm>
          <a:prstGeom prst="rect">
            <a:avLst/>
          </a:prstGeom>
          <a:noFill/>
        </p:spPr>
        <p:txBody>
          <a:bodyPr wrap="none" lIns="96653" tIns="48326" rIns="96653" bIns="48326" rtlCol="0">
            <a:spAutoFit/>
          </a:bodyPr>
          <a:lstStyle/>
          <a:p>
            <a:pPr defTabSz="966526" fontAlgn="auto">
              <a:spcBef>
                <a:spcPts val="0"/>
              </a:spcBef>
              <a:spcAft>
                <a:spcPts val="0"/>
              </a:spcAft>
            </a:pPr>
            <a:r>
              <a:rPr lang="en-US" dirty="0">
                <a:solidFill>
                  <a:prstClr val="black"/>
                </a:solidFill>
                <a:latin typeface="Calibri"/>
                <a:cs typeface="+mn-cs"/>
              </a:rPr>
              <a:t>Governors Advisory Council for Veterans Services</a:t>
            </a:r>
          </a:p>
          <a:p>
            <a:pPr defTabSz="966526" fontAlgn="auto">
              <a:spcBef>
                <a:spcPts val="0"/>
              </a:spcBef>
              <a:spcAft>
                <a:spcPts val="0"/>
              </a:spcAft>
            </a:pPr>
            <a:r>
              <a:rPr lang="en-US" dirty="0">
                <a:solidFill>
                  <a:prstClr val="black"/>
                </a:solidFill>
                <a:latin typeface="Calibri"/>
                <a:cs typeface="+mn-cs"/>
              </a:rPr>
              <a:t>	Reconstitution meeting held on 18 May 2016</a:t>
            </a:r>
          </a:p>
          <a:p>
            <a:pPr defTabSz="966526" fontAlgn="auto">
              <a:spcBef>
                <a:spcPts val="0"/>
              </a:spcBef>
              <a:spcAft>
                <a:spcPts val="0"/>
              </a:spcAft>
            </a:pPr>
            <a:r>
              <a:rPr lang="en-US" dirty="0">
                <a:solidFill>
                  <a:prstClr val="black"/>
                </a:solidFill>
                <a:latin typeface="Calibri"/>
                <a:cs typeface="+mn-cs"/>
              </a:rPr>
              <a:t>	Next Meeting July 13, 2016 from 2:00 PM to 3:00 PM</a:t>
            </a:r>
          </a:p>
        </p:txBody>
      </p:sp>
    </p:spTree>
    <p:extLst>
      <p:ext uri="{BB962C8B-B14F-4D97-AF65-F5344CB8AC3E}">
        <p14:creationId xmlns:p14="http://schemas.microsoft.com/office/powerpoint/2010/main" val="3246582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80060" y="6343256"/>
            <a:ext cx="8801100" cy="403013"/>
          </a:xfrm>
          <a:prstGeom prst="rect">
            <a:avLst/>
          </a:prstGeom>
          <a:noFill/>
          <a:ln w="9525">
            <a:noFill/>
            <a:miter lim="800000"/>
            <a:headEnd/>
            <a:tailEnd/>
          </a:ln>
        </p:spPr>
      </p:pic>
      <p:sp>
        <p:nvSpPr>
          <p:cNvPr id="2053"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0" tIns="48235" rIns="96470" bIns="48235" anchor="ctr"/>
          <a:lstStyle/>
          <a:p>
            <a:pPr defTabSz="964718" fontAlgn="auto">
              <a:spcBef>
                <a:spcPts val="0"/>
              </a:spcBef>
              <a:spcAft>
                <a:spcPts val="0"/>
              </a:spcAft>
            </a:pPr>
            <a:r>
              <a:rPr lang="en-US" sz="1300">
                <a:solidFill>
                  <a:prstClr val="white"/>
                </a:solidFill>
                <a:latin typeface="Verdana" pitchFamily="34" charset="0"/>
                <a:cs typeface="+mn-cs"/>
              </a:rPr>
              <a:t>&gt; Technology</a:t>
            </a:r>
          </a:p>
        </p:txBody>
      </p:sp>
      <p:sp>
        <p:nvSpPr>
          <p:cNvPr id="2054"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470" tIns="48235" rIns="96470" bIns="48235" anchor="ctr"/>
          <a:lstStyle/>
          <a:p>
            <a:pPr algn="r" defTabSz="964718" fontAlgn="auto">
              <a:spcBef>
                <a:spcPts val="0"/>
              </a:spcBef>
              <a:spcAft>
                <a:spcPts val="0"/>
              </a:spcAft>
            </a:pPr>
            <a:r>
              <a:rPr lang="en-US" sz="1300">
                <a:solidFill>
                  <a:prstClr val="white"/>
                </a:solidFill>
                <a:latin typeface="Verdana" pitchFamily="34" charset="0"/>
                <a:cs typeface="+mn-cs"/>
              </a:rPr>
              <a:t>  &gt; People &gt; Processes </a:t>
            </a:r>
          </a:p>
        </p:txBody>
      </p:sp>
      <p:sp>
        <p:nvSpPr>
          <p:cNvPr id="2055" name="Rectangle 2"/>
          <p:cNvSpPr>
            <a:spLocks noChangeArrowheads="1"/>
          </p:cNvSpPr>
          <p:nvPr/>
        </p:nvSpPr>
        <p:spPr bwMode="auto">
          <a:xfrm>
            <a:off x="400050" y="2311424"/>
            <a:ext cx="8721090" cy="589907"/>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endParaRPr lang="en-US" sz="3200" b="1">
              <a:solidFill>
                <a:prstClr val="black"/>
              </a:solidFill>
              <a:latin typeface="Calibri"/>
              <a:cs typeface="+mn-cs"/>
            </a:endParaRPr>
          </a:p>
        </p:txBody>
      </p:sp>
      <p:sp>
        <p:nvSpPr>
          <p:cNvPr id="2056" name="Rectangle 7"/>
          <p:cNvSpPr>
            <a:spLocks noChangeArrowheads="1"/>
          </p:cNvSpPr>
          <p:nvPr/>
        </p:nvSpPr>
        <p:spPr bwMode="auto">
          <a:xfrm>
            <a:off x="3027046" y="3461182"/>
            <a:ext cx="193670" cy="393804"/>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endParaRPr lang="en-US">
              <a:solidFill>
                <a:prstClr val="black"/>
              </a:solidFill>
              <a:latin typeface="Calibri"/>
              <a:cs typeface="+mn-cs"/>
            </a:endParaRPr>
          </a:p>
        </p:txBody>
      </p:sp>
      <p:sp>
        <p:nvSpPr>
          <p:cNvPr id="2057" name="Rectangle 5"/>
          <p:cNvSpPr>
            <a:spLocks noGrp="1" noChangeArrowheads="1"/>
          </p:cNvSpPr>
          <p:nvPr>
            <p:ph type="ctrTitle"/>
          </p:nvPr>
        </p:nvSpPr>
        <p:spPr>
          <a:xfrm>
            <a:off x="480060" y="487725"/>
            <a:ext cx="6080760" cy="426641"/>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218"/>
            <a:ext cx="1840230" cy="393804"/>
          </a:xfrm>
          <a:prstGeom prst="rect">
            <a:avLst/>
          </a:prstGeom>
          <a:noFill/>
          <a:ln w="9525">
            <a:noFill/>
            <a:miter lim="800000"/>
            <a:headEnd/>
            <a:tailEnd/>
          </a:ln>
        </p:spPr>
        <p:txBody>
          <a:bodyPr lIns="96470" tIns="48235" rIns="96470" bIns="4823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4718"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VETERANS TEMPORARY ASSISTANCE</a:t>
              </a:r>
            </a:p>
          </p:txBody>
        </p:sp>
      </p:grpSp>
      <p:sp>
        <p:nvSpPr>
          <p:cNvPr id="14" name="Title 1"/>
          <p:cNvSpPr txBox="1">
            <a:spLocks/>
          </p:cNvSpPr>
          <p:nvPr/>
        </p:nvSpPr>
        <p:spPr bwMode="auto">
          <a:xfrm>
            <a:off x="320040" y="1219200"/>
            <a:ext cx="7680960" cy="455507"/>
          </a:xfrm>
          <a:prstGeom prst="rect">
            <a:avLst/>
          </a:prstGeom>
          <a:noFill/>
          <a:ln w="9525">
            <a:noFill/>
            <a:miter lim="800000"/>
            <a:headEnd/>
            <a:tailEnd/>
          </a:ln>
        </p:spPr>
        <p:txBody>
          <a:bodyPr lIns="96470" tIns="48235" rIns="96470" bIns="48235" anchor="ctr">
            <a:normAutofit fontScale="25000" lnSpcReduction="20000"/>
          </a:bodyPr>
          <a:lstStyle/>
          <a:p>
            <a:pPr algn="ctr" defTabSz="964718" fontAlgn="auto">
              <a:spcBef>
                <a:spcPts val="0"/>
              </a:spcBef>
              <a:spcAft>
                <a:spcPts val="0"/>
              </a:spcAft>
              <a:defRPr/>
            </a:pPr>
            <a:r>
              <a:rPr lang="en-US" sz="4700" dirty="0">
                <a:solidFill>
                  <a:prstClr val="black"/>
                </a:solidFill>
                <a:latin typeface="Calibri"/>
                <a:cs typeface="+mn-cs"/>
              </a:rPr>
              <a:t/>
            </a:r>
            <a:br>
              <a:rPr lang="en-US" sz="4700" dirty="0">
                <a:solidFill>
                  <a:prstClr val="black"/>
                </a:solidFill>
                <a:latin typeface="Calibri"/>
                <a:cs typeface="+mn-cs"/>
              </a:rPr>
            </a:br>
            <a:r>
              <a:rPr lang="en-US" sz="13500" dirty="0">
                <a:solidFill>
                  <a:prstClr val="black"/>
                </a:solidFill>
                <a:latin typeface="Calibri"/>
                <a:cs typeface="+mn-cs"/>
              </a:rPr>
              <a:t>$700,000</a:t>
            </a:r>
            <a:endParaRPr lang="en-US" sz="4700" dirty="0">
              <a:solidFill>
                <a:prstClr val="black"/>
              </a:solidFill>
              <a:latin typeface="Calibri"/>
              <a:cs typeface="+mn-cs"/>
            </a:endParaRPr>
          </a:p>
        </p:txBody>
      </p:sp>
      <p:graphicFrame>
        <p:nvGraphicFramePr>
          <p:cNvPr id="2050" name="Content Placeholder 3"/>
          <p:cNvGraphicFramePr>
            <a:graphicFrameLocks noGrp="1"/>
          </p:cNvGraphicFramePr>
          <p:nvPr>
            <p:extLst>
              <p:ext uri="{D42A27DB-BD31-4B8C-83A1-F6EECF244321}">
                <p14:modId xmlns:p14="http://schemas.microsoft.com/office/powerpoint/2010/main" val="528688980"/>
              </p:ext>
            </p:extLst>
          </p:nvPr>
        </p:nvGraphicFramePr>
        <p:xfrm>
          <a:off x="81677" y="1674714"/>
          <a:ext cx="9226153" cy="3364652"/>
        </p:xfrm>
        <a:graphic>
          <a:graphicData uri="http://schemas.openxmlformats.org/presentationml/2006/ole">
            <mc:AlternateContent xmlns:mc="http://schemas.openxmlformats.org/markup-compatibility/2006">
              <mc:Choice xmlns:v="urn:schemas-microsoft-com:vml" Requires="v">
                <p:oleObj spid="_x0000_s46085" name="Worksheet" r:id="rId6" imgW="8248751" imgH="942938" progId="Excel.Sheet.8">
                  <p:embed/>
                </p:oleObj>
              </mc:Choice>
              <mc:Fallback>
                <p:oleObj name="Worksheet" r:id="rId6" imgW="8248751" imgH="942938" progId="Excel.Sheet.8">
                  <p:embed/>
                  <p:pic>
                    <p:nvPicPr>
                      <p:cNvPr id="0" name=""/>
                      <p:cNvPicPr>
                        <a:picLocks noGrp="1" noChangeArrowheads="1"/>
                      </p:cNvPicPr>
                      <p:nvPr/>
                    </p:nvPicPr>
                    <p:blipFill>
                      <a:blip r:embed="rId7"/>
                      <a:srcRect/>
                      <a:stretch>
                        <a:fillRect/>
                      </a:stretch>
                    </p:blipFill>
                    <p:spPr bwMode="auto">
                      <a:xfrm>
                        <a:off x="81677" y="1674714"/>
                        <a:ext cx="9226153" cy="3364652"/>
                      </a:xfrm>
                      <a:prstGeom prst="rect">
                        <a:avLst/>
                      </a:prstGeom>
                      <a:noFill/>
                      <a:extLst/>
                    </p:spPr>
                  </p:pic>
                </p:oleObj>
              </mc:Fallback>
            </mc:AlternateContent>
          </a:graphicData>
        </a:graphic>
      </p:graphicFrame>
      <p:sp>
        <p:nvSpPr>
          <p:cNvPr id="2062" name="TextBox 5"/>
          <p:cNvSpPr txBox="1">
            <a:spLocks noChangeArrowheads="1"/>
          </p:cNvSpPr>
          <p:nvPr/>
        </p:nvSpPr>
        <p:spPr bwMode="auto">
          <a:xfrm>
            <a:off x="1891904" y="5364486"/>
            <a:ext cx="1600200" cy="689268"/>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r>
              <a:rPr lang="en-US" dirty="0">
                <a:solidFill>
                  <a:prstClr val="black"/>
                </a:solidFill>
                <a:latin typeface="Calibri" pitchFamily="34" charset="0"/>
                <a:cs typeface="+mn-cs"/>
              </a:rPr>
              <a:t>585 Claimants</a:t>
            </a:r>
            <a:br>
              <a:rPr lang="en-US" dirty="0">
                <a:solidFill>
                  <a:prstClr val="black"/>
                </a:solidFill>
                <a:latin typeface="Calibri" pitchFamily="34" charset="0"/>
                <a:cs typeface="+mn-cs"/>
              </a:rPr>
            </a:br>
            <a:endParaRPr lang="en-US" dirty="0">
              <a:solidFill>
                <a:prstClr val="black"/>
              </a:solidFill>
              <a:latin typeface="Calibri" pitchFamily="34" charset="0"/>
              <a:cs typeface="+mn-cs"/>
            </a:endParaRPr>
          </a:p>
        </p:txBody>
      </p:sp>
      <p:sp>
        <p:nvSpPr>
          <p:cNvPr id="2064" name="TextBox 7"/>
          <p:cNvSpPr txBox="1">
            <a:spLocks noChangeArrowheads="1"/>
          </p:cNvSpPr>
          <p:nvPr/>
        </p:nvSpPr>
        <p:spPr bwMode="auto">
          <a:xfrm>
            <a:off x="6720840" y="4064025"/>
            <a:ext cx="2640330" cy="754928"/>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r>
              <a:rPr lang="en-US" sz="2100" dirty="0">
                <a:solidFill>
                  <a:prstClr val="black"/>
                </a:solidFill>
                <a:latin typeface="Calibri" pitchFamily="34" charset="0"/>
                <a:cs typeface="+mn-cs"/>
              </a:rPr>
              <a:t>384 Claimants </a:t>
            </a:r>
          </a:p>
          <a:p>
            <a:pPr algn="ctr" defTabSz="964718" fontAlgn="auto">
              <a:spcBef>
                <a:spcPts val="0"/>
              </a:spcBef>
              <a:spcAft>
                <a:spcPts val="0"/>
              </a:spcAft>
            </a:pPr>
            <a:r>
              <a:rPr lang="en-US" sz="2100" dirty="0">
                <a:solidFill>
                  <a:prstClr val="black"/>
                </a:solidFill>
                <a:latin typeface="Calibri" pitchFamily="34" charset="0"/>
                <a:cs typeface="+mn-cs"/>
              </a:rPr>
              <a:t>on the program</a:t>
            </a:r>
          </a:p>
        </p:txBody>
      </p:sp>
      <p:sp>
        <p:nvSpPr>
          <p:cNvPr id="2065" name="TextBox 11"/>
          <p:cNvSpPr txBox="1">
            <a:spLocks noChangeArrowheads="1"/>
          </p:cNvSpPr>
          <p:nvPr/>
        </p:nvSpPr>
        <p:spPr bwMode="auto">
          <a:xfrm>
            <a:off x="6880860" y="1869447"/>
            <a:ext cx="2720340" cy="1871131"/>
          </a:xfrm>
          <a:prstGeom prst="rect">
            <a:avLst/>
          </a:prstGeom>
          <a:noFill/>
          <a:ln w="9525">
            <a:noFill/>
            <a:miter lim="800000"/>
            <a:headEnd/>
            <a:tailEnd/>
          </a:ln>
        </p:spPr>
        <p:txBody>
          <a:bodyPr lIns="96470" tIns="48235" rIns="96470" bIns="48235">
            <a:spAutoFit/>
          </a:bodyPr>
          <a:lstStyle/>
          <a:p>
            <a:pPr defTabSz="964718" fontAlgn="auto">
              <a:spcBef>
                <a:spcPts val="0"/>
              </a:spcBef>
              <a:spcAft>
                <a:spcPts val="0"/>
              </a:spcAft>
            </a:pPr>
            <a:r>
              <a:rPr lang="en-US" dirty="0">
                <a:solidFill>
                  <a:prstClr val="black"/>
                </a:solidFill>
                <a:latin typeface="Calibri"/>
                <a:cs typeface="+mn-cs"/>
              </a:rPr>
              <a:t> Lapse $0</a:t>
            </a:r>
          </a:p>
          <a:p>
            <a:pPr defTabSz="964718" fontAlgn="auto">
              <a:spcBef>
                <a:spcPts val="0"/>
              </a:spcBef>
              <a:spcAft>
                <a:spcPts val="0"/>
              </a:spcAft>
            </a:pPr>
            <a:endParaRPr lang="en-US" dirty="0">
              <a:solidFill>
                <a:prstClr val="black"/>
              </a:solidFill>
              <a:latin typeface="Calibri"/>
              <a:cs typeface="+mn-cs"/>
            </a:endParaRPr>
          </a:p>
          <a:p>
            <a:pPr defTabSz="964718" fontAlgn="auto">
              <a:spcBef>
                <a:spcPts val="0"/>
              </a:spcBef>
              <a:spcAft>
                <a:spcPts val="0"/>
              </a:spcAft>
            </a:pPr>
            <a:r>
              <a:rPr lang="en-US" dirty="0">
                <a:solidFill>
                  <a:prstClr val="black"/>
                </a:solidFill>
                <a:latin typeface="Calibri"/>
                <a:cs typeface="+mn-cs"/>
              </a:rPr>
              <a:t> Projected Expenditures</a:t>
            </a:r>
          </a:p>
          <a:p>
            <a:pPr defTabSz="964718" fontAlgn="auto">
              <a:spcBef>
                <a:spcPts val="0"/>
              </a:spcBef>
              <a:spcAft>
                <a:spcPts val="0"/>
              </a:spcAft>
            </a:pPr>
            <a:r>
              <a:rPr lang="en-US" dirty="0">
                <a:solidFill>
                  <a:prstClr val="black"/>
                </a:solidFill>
                <a:latin typeface="Calibri"/>
                <a:cs typeface="+mn-cs"/>
              </a:rPr>
              <a:t>$ 185,862</a:t>
            </a:r>
          </a:p>
          <a:p>
            <a:pPr defTabSz="964718" fontAlgn="auto">
              <a:spcBef>
                <a:spcPts val="0"/>
              </a:spcBef>
              <a:spcAft>
                <a:spcPts val="0"/>
              </a:spcAft>
            </a:pPr>
            <a:endParaRPr lang="en-US" dirty="0">
              <a:solidFill>
                <a:prstClr val="black"/>
              </a:solidFill>
              <a:latin typeface="Calibri"/>
              <a:cs typeface="+mn-cs"/>
            </a:endParaRPr>
          </a:p>
          <a:p>
            <a:pPr defTabSz="964718" fontAlgn="auto">
              <a:spcBef>
                <a:spcPts val="0"/>
              </a:spcBef>
              <a:spcAft>
                <a:spcPts val="0"/>
              </a:spcAft>
            </a:pPr>
            <a:r>
              <a:rPr lang="en-US" dirty="0">
                <a:solidFill>
                  <a:prstClr val="black"/>
                </a:solidFill>
                <a:latin typeface="Calibri"/>
                <a:cs typeface="+mn-cs"/>
              </a:rPr>
              <a:t> Expended $ 514,138</a:t>
            </a:r>
            <a:endParaRPr lang="en-US" sz="1700" dirty="0">
              <a:solidFill>
                <a:prstClr val="black"/>
              </a:solidFill>
              <a:latin typeface="Calibri"/>
              <a:cs typeface="+mn-cs"/>
            </a:endParaRPr>
          </a:p>
        </p:txBody>
      </p:sp>
      <p:grpSp>
        <p:nvGrpSpPr>
          <p:cNvPr id="3" name="Group 20"/>
          <p:cNvGrpSpPr>
            <a:grpSpLocks/>
          </p:cNvGrpSpPr>
          <p:nvPr/>
        </p:nvGrpSpPr>
        <p:grpSpPr bwMode="auto">
          <a:xfrm>
            <a:off x="480060" y="6421130"/>
            <a:ext cx="8801100" cy="4064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5" name="Rectangle 24"/>
            <p:cNvSpPr/>
            <p:nvPr/>
          </p:nvSpPr>
          <p:spPr>
            <a:xfrm>
              <a:off x="457200" y="6019800"/>
              <a:ext cx="2123402"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sp>
        <p:nvSpPr>
          <p:cNvPr id="23" name="Rectangle 22"/>
          <p:cNvSpPr/>
          <p:nvPr/>
        </p:nvSpPr>
        <p:spPr>
          <a:xfrm>
            <a:off x="6714173" y="2115121"/>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4718" fontAlgn="auto">
              <a:spcBef>
                <a:spcPts val="0"/>
              </a:spcBef>
              <a:spcAft>
                <a:spcPts val="0"/>
              </a:spcAft>
              <a:defRPr/>
            </a:pPr>
            <a:endParaRPr lang="en-US">
              <a:solidFill>
                <a:prstClr val="white"/>
              </a:solidFill>
            </a:endParaRPr>
          </a:p>
        </p:txBody>
      </p:sp>
      <p:sp>
        <p:nvSpPr>
          <p:cNvPr id="24" name="Rectangle 23"/>
          <p:cNvSpPr/>
          <p:nvPr/>
        </p:nvSpPr>
        <p:spPr>
          <a:xfrm>
            <a:off x="6714173" y="2684088"/>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4718" fontAlgn="auto">
              <a:spcBef>
                <a:spcPts val="0"/>
              </a:spcBef>
              <a:spcAft>
                <a:spcPts val="0"/>
              </a:spcAft>
              <a:defRPr/>
            </a:pPr>
            <a:endParaRPr lang="en-US">
              <a:solidFill>
                <a:prstClr val="white"/>
              </a:solidFill>
            </a:endParaRPr>
          </a:p>
        </p:txBody>
      </p:sp>
      <p:sp>
        <p:nvSpPr>
          <p:cNvPr id="26" name="Rectangle 25"/>
          <p:cNvSpPr/>
          <p:nvPr/>
        </p:nvSpPr>
        <p:spPr>
          <a:xfrm>
            <a:off x="6719174" y="3578161"/>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4718" fontAlgn="auto">
              <a:spcBef>
                <a:spcPts val="0"/>
              </a:spcBef>
              <a:spcAft>
                <a:spcPts val="0"/>
              </a:spcAft>
              <a:defRPr/>
            </a:pPr>
            <a:endParaRPr lang="en-US">
              <a:solidFill>
                <a:prstClr val="white"/>
              </a:solidFill>
            </a:endParaRPr>
          </a:p>
        </p:txBody>
      </p:sp>
      <p:sp>
        <p:nvSpPr>
          <p:cNvPr id="4" name="TextBox 3"/>
          <p:cNvSpPr txBox="1"/>
          <p:nvPr/>
        </p:nvSpPr>
        <p:spPr>
          <a:xfrm>
            <a:off x="5040636" y="5364486"/>
            <a:ext cx="1673543" cy="689268"/>
          </a:xfrm>
          <a:prstGeom prst="rect">
            <a:avLst/>
          </a:prstGeom>
          <a:noFill/>
        </p:spPr>
        <p:txBody>
          <a:bodyPr wrap="square" lIns="96470" tIns="48235" rIns="96470" bIns="48235" rtlCol="0">
            <a:spAutoFit/>
          </a:bodyPr>
          <a:lstStyle/>
          <a:p>
            <a:pPr defTabSz="964718" fontAlgn="auto">
              <a:spcBef>
                <a:spcPts val="0"/>
              </a:spcBef>
              <a:spcAft>
                <a:spcPts val="0"/>
              </a:spcAft>
            </a:pPr>
            <a:r>
              <a:rPr lang="en-US" dirty="0">
                <a:solidFill>
                  <a:prstClr val="black"/>
                </a:solidFill>
                <a:latin typeface="Calibri"/>
                <a:cs typeface="+mn-cs"/>
              </a:rPr>
              <a:t>644 Claimants Projected</a:t>
            </a:r>
          </a:p>
        </p:txBody>
      </p:sp>
    </p:spTree>
    <p:extLst>
      <p:ext uri="{BB962C8B-B14F-4D97-AF65-F5344CB8AC3E}">
        <p14:creationId xmlns:p14="http://schemas.microsoft.com/office/powerpoint/2010/main" val="3727937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102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470" tIns="48235" rIns="96470" bIns="48235" anchor="ctr"/>
          <a:lstStyle/>
          <a:p>
            <a:pPr defTabSz="964718" fontAlgn="auto">
              <a:spcBef>
                <a:spcPts val="0"/>
              </a:spcBef>
              <a:spcAft>
                <a:spcPts val="0"/>
              </a:spcAft>
            </a:pPr>
            <a:r>
              <a:rPr lang="en-US" sz="1300">
                <a:solidFill>
                  <a:prstClr val="white"/>
                </a:solidFill>
                <a:latin typeface="Verdana" pitchFamily="34" charset="0"/>
                <a:cs typeface="+mn-cs"/>
              </a:rPr>
              <a:t>&gt; Technology</a:t>
            </a:r>
          </a:p>
        </p:txBody>
      </p:sp>
      <p:sp>
        <p:nvSpPr>
          <p:cNvPr id="103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470" tIns="48235" rIns="96470" bIns="48235" anchor="ctr"/>
          <a:lstStyle/>
          <a:p>
            <a:pPr algn="r" defTabSz="964718" fontAlgn="auto">
              <a:spcBef>
                <a:spcPts val="0"/>
              </a:spcBef>
              <a:spcAft>
                <a:spcPts val="0"/>
              </a:spcAft>
            </a:pPr>
            <a:r>
              <a:rPr lang="en-US" sz="1300">
                <a:solidFill>
                  <a:prstClr val="white"/>
                </a:solidFill>
                <a:latin typeface="Verdana" pitchFamily="34" charset="0"/>
                <a:cs typeface="+mn-cs"/>
              </a:rPr>
              <a:t>  &gt; People &gt; Processes </a:t>
            </a:r>
          </a:p>
        </p:txBody>
      </p:sp>
      <p:sp>
        <p:nvSpPr>
          <p:cNvPr id="1031" name="Rectangle 2"/>
          <p:cNvSpPr>
            <a:spLocks noChangeArrowheads="1"/>
          </p:cNvSpPr>
          <p:nvPr/>
        </p:nvSpPr>
        <p:spPr bwMode="auto">
          <a:xfrm>
            <a:off x="400050" y="2311424"/>
            <a:ext cx="8721090" cy="589907"/>
          </a:xfrm>
          <a:prstGeom prst="rect">
            <a:avLst/>
          </a:prstGeom>
          <a:noFill/>
          <a:ln w="9525">
            <a:noFill/>
            <a:miter lim="800000"/>
            <a:headEnd/>
            <a:tailEnd/>
          </a:ln>
        </p:spPr>
        <p:txBody>
          <a:bodyPr lIns="96470" tIns="48235" rIns="96470" bIns="48235">
            <a:spAutoFit/>
          </a:bodyPr>
          <a:lstStyle/>
          <a:p>
            <a:pPr algn="ctr" defTabSz="964718" fontAlgn="auto">
              <a:spcBef>
                <a:spcPts val="0"/>
              </a:spcBef>
              <a:spcAft>
                <a:spcPts val="0"/>
              </a:spcAft>
            </a:pPr>
            <a:endParaRPr lang="en-US" sz="3200" b="1">
              <a:solidFill>
                <a:prstClr val="black"/>
              </a:solidFill>
              <a:latin typeface="Calibri"/>
              <a:cs typeface="+mn-cs"/>
            </a:endParaRPr>
          </a:p>
        </p:txBody>
      </p:sp>
      <p:sp>
        <p:nvSpPr>
          <p:cNvPr id="1032" name="Rectangle 7"/>
          <p:cNvSpPr>
            <a:spLocks noChangeArrowheads="1"/>
          </p:cNvSpPr>
          <p:nvPr/>
        </p:nvSpPr>
        <p:spPr bwMode="auto">
          <a:xfrm>
            <a:off x="3027046" y="3461182"/>
            <a:ext cx="193670" cy="393804"/>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endParaRPr lang="en-US">
              <a:solidFill>
                <a:prstClr val="black"/>
              </a:solidFill>
              <a:latin typeface="Calibri"/>
              <a:cs typeface="+mn-cs"/>
            </a:endParaRPr>
          </a:p>
        </p:txBody>
      </p:sp>
      <p:sp>
        <p:nvSpPr>
          <p:cNvPr id="1033" name="Rectangle 5"/>
          <p:cNvSpPr>
            <a:spLocks noGrp="1" noChangeArrowheads="1"/>
          </p:cNvSpPr>
          <p:nvPr>
            <p:ph type="ctrTitle"/>
          </p:nvPr>
        </p:nvSpPr>
        <p:spPr>
          <a:xfrm>
            <a:off x="480060" y="487725"/>
            <a:ext cx="6080760" cy="426641"/>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218"/>
            <a:ext cx="1840230" cy="393804"/>
          </a:xfrm>
          <a:prstGeom prst="rect">
            <a:avLst/>
          </a:prstGeom>
          <a:noFill/>
          <a:ln w="9525">
            <a:noFill/>
            <a:miter lim="800000"/>
            <a:headEnd/>
            <a:tailEnd/>
          </a:ln>
        </p:spPr>
        <p:txBody>
          <a:bodyPr lIns="96470" tIns="48235" rIns="96470" bIns="48235"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4718"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4718" eaLnBrk="0" fontAlgn="auto" hangingPunct="0">
                <a:spcBef>
                  <a:spcPts val="0"/>
                </a:spcBef>
                <a:spcAft>
                  <a:spcPts val="0"/>
                </a:spcAft>
                <a:defRPr/>
              </a:pPr>
              <a:r>
                <a:rPr lang="en-US" sz="2100" b="1" dirty="0">
                  <a:solidFill>
                    <a:prstClr val="white"/>
                  </a:solidFill>
                  <a:latin typeface="Calibri"/>
                  <a:cs typeface="+mn-cs"/>
                </a:rPr>
                <a:t>BLIND VETERANS PENSION</a:t>
              </a:r>
            </a:p>
          </p:txBody>
        </p:sp>
      </p:grpSp>
      <p:sp>
        <p:nvSpPr>
          <p:cNvPr id="14" name="Title 1"/>
          <p:cNvSpPr txBox="1">
            <a:spLocks/>
          </p:cNvSpPr>
          <p:nvPr/>
        </p:nvSpPr>
        <p:spPr bwMode="auto">
          <a:xfrm>
            <a:off x="240030" y="1219200"/>
            <a:ext cx="9041130" cy="455507"/>
          </a:xfrm>
          <a:prstGeom prst="rect">
            <a:avLst/>
          </a:prstGeom>
          <a:noFill/>
          <a:ln w="9525">
            <a:noFill/>
            <a:miter lim="800000"/>
            <a:headEnd/>
            <a:tailEnd/>
          </a:ln>
        </p:spPr>
        <p:txBody>
          <a:bodyPr lIns="96470" tIns="48235" rIns="96470" bIns="48235" anchor="ctr">
            <a:normAutofit fontScale="25000" lnSpcReduction="20000"/>
          </a:bodyPr>
          <a:lstStyle/>
          <a:p>
            <a:pPr algn="ctr" defTabSz="964718" fontAlgn="auto">
              <a:spcBef>
                <a:spcPts val="0"/>
              </a:spcBef>
              <a:spcAft>
                <a:spcPts val="0"/>
              </a:spcAft>
              <a:defRPr/>
            </a:pPr>
            <a:r>
              <a:rPr lang="en-US" sz="4700" dirty="0">
                <a:solidFill>
                  <a:prstClr val="black"/>
                </a:solidFill>
                <a:latin typeface="Calibri"/>
                <a:cs typeface="+mn-cs"/>
              </a:rPr>
              <a:t/>
            </a:r>
            <a:br>
              <a:rPr lang="en-US" sz="4700" dirty="0">
                <a:solidFill>
                  <a:prstClr val="black"/>
                </a:solidFill>
                <a:latin typeface="Calibri"/>
                <a:cs typeface="+mn-cs"/>
              </a:rPr>
            </a:br>
            <a:r>
              <a:rPr lang="en-US" sz="4700" dirty="0">
                <a:solidFill>
                  <a:prstClr val="black"/>
                </a:solidFill>
                <a:latin typeface="Calibri"/>
                <a:cs typeface="+mn-cs"/>
              </a:rPr>
              <a:t>       </a:t>
            </a:r>
            <a:r>
              <a:rPr lang="en-US" sz="13500" dirty="0">
                <a:solidFill>
                  <a:prstClr val="black"/>
                </a:solidFill>
                <a:latin typeface="Calibri"/>
                <a:cs typeface="+mn-cs"/>
              </a:rPr>
              <a:t>$222,000</a:t>
            </a:r>
            <a:endParaRPr lang="en-US" sz="4700" dirty="0">
              <a:solidFill>
                <a:prstClr val="black"/>
              </a:solidFill>
              <a:latin typeface="Calibri"/>
              <a:cs typeface="+mn-cs"/>
            </a:endParaRPr>
          </a:p>
        </p:txBody>
      </p:sp>
      <p:graphicFrame>
        <p:nvGraphicFramePr>
          <p:cNvPr id="1026" name="Content Placeholder 5"/>
          <p:cNvGraphicFramePr>
            <a:graphicFrameLocks noGrp="1"/>
          </p:cNvGraphicFramePr>
          <p:nvPr>
            <p:extLst>
              <p:ext uri="{D42A27DB-BD31-4B8C-83A1-F6EECF244321}">
                <p14:modId xmlns:p14="http://schemas.microsoft.com/office/powerpoint/2010/main" val="4019693946"/>
              </p:ext>
            </p:extLst>
          </p:nvPr>
        </p:nvGraphicFramePr>
        <p:xfrm>
          <a:off x="120015" y="1755995"/>
          <a:ext cx="9364504" cy="3767116"/>
        </p:xfrm>
        <a:graphic>
          <a:graphicData uri="http://schemas.openxmlformats.org/presentationml/2006/ole">
            <mc:AlternateContent xmlns:mc="http://schemas.openxmlformats.org/markup-compatibility/2006">
              <mc:Choice xmlns:v="urn:schemas-microsoft-com:vml" Requires="v">
                <p:oleObj spid="_x0000_s47109" name="Worksheet" r:id="rId5" imgW="6038816" imgH="2009890" progId="Excel.Sheet.8">
                  <p:embed/>
                </p:oleObj>
              </mc:Choice>
              <mc:Fallback>
                <p:oleObj name="Worksheet" r:id="rId5" imgW="6038816" imgH="2009890" progId="Excel.Sheet.8">
                  <p:embed/>
                  <p:pic>
                    <p:nvPicPr>
                      <p:cNvPr id="0" name=""/>
                      <p:cNvPicPr>
                        <a:picLocks noGrp="1" noChangeArrowheads="1"/>
                      </p:cNvPicPr>
                      <p:nvPr/>
                    </p:nvPicPr>
                    <p:blipFill>
                      <a:blip r:embed="rId6"/>
                      <a:srcRect/>
                      <a:stretch>
                        <a:fillRect/>
                      </a:stretch>
                    </p:blipFill>
                    <p:spPr bwMode="auto">
                      <a:xfrm>
                        <a:off x="120015" y="1755995"/>
                        <a:ext cx="9364504" cy="3767116"/>
                      </a:xfrm>
                      <a:prstGeom prst="rect">
                        <a:avLst/>
                      </a:prstGeom>
                      <a:noFill/>
                      <a:extLst/>
                    </p:spPr>
                  </p:pic>
                </p:oleObj>
              </mc:Fallback>
            </mc:AlternateContent>
          </a:graphicData>
        </a:graphic>
      </p:graphicFrame>
      <p:sp>
        <p:nvSpPr>
          <p:cNvPr id="1037" name="TextBox 8"/>
          <p:cNvSpPr txBox="1">
            <a:spLocks noChangeArrowheads="1"/>
          </p:cNvSpPr>
          <p:nvPr/>
        </p:nvSpPr>
        <p:spPr bwMode="auto">
          <a:xfrm>
            <a:off x="6807518" y="2113296"/>
            <a:ext cx="2400300" cy="1805625"/>
          </a:xfrm>
          <a:prstGeom prst="rect">
            <a:avLst/>
          </a:prstGeom>
          <a:noFill/>
          <a:ln w="9525">
            <a:noFill/>
            <a:miter lim="800000"/>
            <a:headEnd/>
            <a:tailEnd/>
          </a:ln>
        </p:spPr>
        <p:txBody>
          <a:bodyPr lIns="96470" tIns="48235" rIns="96470" bIns="48235">
            <a:spAutoFit/>
          </a:bodyPr>
          <a:lstStyle/>
          <a:p>
            <a:pPr defTabSz="964718" fontAlgn="auto">
              <a:spcBef>
                <a:spcPts val="0"/>
              </a:spcBef>
              <a:spcAft>
                <a:spcPts val="0"/>
              </a:spcAft>
            </a:pPr>
            <a:r>
              <a:rPr lang="en-US" sz="1500" dirty="0">
                <a:solidFill>
                  <a:prstClr val="black"/>
                </a:solidFill>
                <a:latin typeface="Calibri"/>
                <a:cs typeface="+mn-cs"/>
              </a:rPr>
              <a:t>Lapse $14,850</a:t>
            </a:r>
          </a:p>
          <a:p>
            <a:pPr defTabSz="964718" fontAlgn="auto">
              <a:spcBef>
                <a:spcPts val="0"/>
              </a:spcBef>
              <a:spcAft>
                <a:spcPts val="0"/>
              </a:spcAft>
            </a:pPr>
            <a:endParaRPr lang="en-US" sz="1700" dirty="0">
              <a:solidFill>
                <a:prstClr val="black"/>
              </a:solidFill>
              <a:latin typeface="Calibri"/>
              <a:cs typeface="+mn-cs"/>
            </a:endParaRPr>
          </a:p>
          <a:p>
            <a:pPr defTabSz="964718" fontAlgn="auto">
              <a:spcBef>
                <a:spcPts val="0"/>
              </a:spcBef>
              <a:spcAft>
                <a:spcPts val="0"/>
              </a:spcAft>
            </a:pPr>
            <a:r>
              <a:rPr lang="en-US" sz="1500" dirty="0">
                <a:solidFill>
                  <a:prstClr val="black"/>
                </a:solidFill>
                <a:latin typeface="Calibri"/>
                <a:cs typeface="+mn-cs"/>
              </a:rPr>
              <a:t>Projected Expenditure</a:t>
            </a:r>
          </a:p>
          <a:p>
            <a:pPr defTabSz="964718" fontAlgn="auto">
              <a:spcBef>
                <a:spcPts val="0"/>
              </a:spcBef>
              <a:spcAft>
                <a:spcPts val="0"/>
              </a:spcAft>
            </a:pPr>
            <a:r>
              <a:rPr lang="en-US" sz="1500" dirty="0">
                <a:solidFill>
                  <a:prstClr val="black"/>
                </a:solidFill>
                <a:latin typeface="Calibri"/>
                <a:cs typeface="+mn-cs"/>
              </a:rPr>
              <a:t>$ 0</a:t>
            </a:r>
          </a:p>
          <a:p>
            <a:pPr defTabSz="964718" fontAlgn="auto">
              <a:spcBef>
                <a:spcPts val="0"/>
              </a:spcBef>
              <a:spcAft>
                <a:spcPts val="0"/>
              </a:spcAft>
            </a:pPr>
            <a:endParaRPr lang="en-US" sz="1500" dirty="0">
              <a:solidFill>
                <a:prstClr val="black"/>
              </a:solidFill>
              <a:latin typeface="Calibri"/>
              <a:cs typeface="+mn-cs"/>
            </a:endParaRPr>
          </a:p>
          <a:p>
            <a:pPr defTabSz="964718" fontAlgn="auto">
              <a:spcBef>
                <a:spcPts val="0"/>
              </a:spcBef>
              <a:spcAft>
                <a:spcPts val="0"/>
              </a:spcAft>
            </a:pPr>
            <a:r>
              <a:rPr lang="en-US" sz="1500" dirty="0">
                <a:solidFill>
                  <a:prstClr val="black"/>
                </a:solidFill>
                <a:latin typeface="Calibri"/>
                <a:cs typeface="+mn-cs"/>
              </a:rPr>
              <a:t>Expended $ 207,150</a:t>
            </a:r>
          </a:p>
          <a:p>
            <a:pPr defTabSz="964718" fontAlgn="auto">
              <a:spcBef>
                <a:spcPts val="0"/>
              </a:spcBef>
              <a:spcAft>
                <a:spcPts val="0"/>
              </a:spcAft>
            </a:pPr>
            <a:endParaRPr lang="en-US" dirty="0">
              <a:solidFill>
                <a:prstClr val="black"/>
              </a:solidFill>
              <a:latin typeface="Calibri"/>
              <a:cs typeface="+mn-cs"/>
            </a:endParaRPr>
          </a:p>
        </p:txBody>
      </p:sp>
      <p:sp>
        <p:nvSpPr>
          <p:cNvPr id="18" name="Rectangle 17"/>
          <p:cNvSpPr/>
          <p:nvPr/>
        </p:nvSpPr>
        <p:spPr>
          <a:xfrm>
            <a:off x="6640830" y="2194560"/>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4718" fontAlgn="auto">
              <a:spcBef>
                <a:spcPts val="0"/>
              </a:spcBef>
              <a:spcAft>
                <a:spcPts val="0"/>
              </a:spcAft>
              <a:defRPr/>
            </a:pPr>
            <a:endParaRPr lang="en-US">
              <a:solidFill>
                <a:prstClr val="white"/>
              </a:solidFill>
            </a:endParaRPr>
          </a:p>
        </p:txBody>
      </p:sp>
      <p:sp>
        <p:nvSpPr>
          <p:cNvPr id="19" name="Rectangle 18"/>
          <p:cNvSpPr/>
          <p:nvPr/>
        </p:nvSpPr>
        <p:spPr>
          <a:xfrm>
            <a:off x="6634163" y="2694094"/>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4718" fontAlgn="auto">
              <a:spcBef>
                <a:spcPts val="0"/>
              </a:spcBef>
              <a:spcAft>
                <a:spcPts val="0"/>
              </a:spcAft>
              <a:defRPr/>
            </a:pPr>
            <a:endParaRPr lang="en-US">
              <a:solidFill>
                <a:prstClr val="white"/>
              </a:solidFill>
            </a:endParaRPr>
          </a:p>
        </p:txBody>
      </p:sp>
      <p:sp>
        <p:nvSpPr>
          <p:cNvPr id="20" name="Rectangle 19"/>
          <p:cNvSpPr/>
          <p:nvPr/>
        </p:nvSpPr>
        <p:spPr>
          <a:xfrm>
            <a:off x="6639164" y="3332480"/>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470" tIns="48235" rIns="96470" bIns="48235"/>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4718" fontAlgn="auto">
              <a:spcBef>
                <a:spcPts val="0"/>
              </a:spcBef>
              <a:spcAft>
                <a:spcPts val="0"/>
              </a:spcAft>
              <a:defRPr/>
            </a:pPr>
            <a:endParaRPr lang="en-US">
              <a:solidFill>
                <a:prstClr val="white"/>
              </a:solidFill>
            </a:endParaRPr>
          </a:p>
        </p:txBody>
      </p:sp>
      <p:grpSp>
        <p:nvGrpSpPr>
          <p:cNvPr id="3" name="Group 20"/>
          <p:cNvGrpSpPr>
            <a:grpSpLocks/>
          </p:cNvGrpSpPr>
          <p:nvPr/>
        </p:nvGrpSpPr>
        <p:grpSpPr bwMode="auto">
          <a:xfrm>
            <a:off x="363332" y="6544741"/>
            <a:ext cx="8801100" cy="406400"/>
            <a:chOff x="457200" y="6019800"/>
            <a:chExt cx="8382000" cy="381000"/>
          </a:xfrm>
        </p:grpSpPr>
        <p:pic>
          <p:nvPicPr>
            <p:cNvPr id="1045" name="Picture 25" descr="red bottom banner"/>
            <p:cNvPicPr>
              <a:picLocks noChangeAspect="1" noChangeArrowheads="1"/>
            </p:cNvPicPr>
            <p:nvPr/>
          </p:nvPicPr>
          <p:blipFill>
            <a:blip r:embed="rId7"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4718" fontAlgn="auto">
                <a:spcBef>
                  <a:spcPts val="0"/>
                </a:spcBef>
                <a:spcAft>
                  <a:spcPts val="0"/>
                </a:spcAft>
              </a:pPr>
              <a:r>
                <a:rPr lang="en-US" sz="1300">
                  <a:solidFill>
                    <a:prstClr val="white"/>
                  </a:solidFill>
                  <a:latin typeface="Verdana" pitchFamily="34" charset="0"/>
                  <a:cs typeface="+mn-cs"/>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4718"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5" name="Rectangle 24"/>
            <p:cNvSpPr/>
            <p:nvPr/>
          </p:nvSpPr>
          <p:spPr>
            <a:xfrm>
              <a:off x="457200" y="6019800"/>
              <a:ext cx="2065694" cy="369332"/>
            </a:xfrm>
            <a:prstGeom prst="rect">
              <a:avLst/>
            </a:prstGeom>
          </p:spPr>
          <p:txBody>
            <a:bodyPr wrap="none">
              <a:spAutoFit/>
            </a:bodyPr>
            <a:lstStyle/>
            <a:p>
              <a:pPr defTabSz="964718" fontAlgn="auto">
                <a:spcBef>
                  <a:spcPts val="0"/>
                </a:spcBef>
                <a:spcAft>
                  <a:spcPts val="0"/>
                </a:spcAft>
                <a:defRPr/>
              </a:pPr>
              <a:r>
                <a:rPr lang="en-US" dirty="0">
                  <a:solidFill>
                    <a:prstClr val="white"/>
                  </a:solidFill>
                  <a:latin typeface="Times New Roman" pitchFamily="18" charset="0"/>
                  <a:cs typeface="Times New Roman" pitchFamily="18" charset="0"/>
                </a:rPr>
                <a:t>As of 18 MAY 2016</a:t>
              </a:r>
            </a:p>
          </p:txBody>
        </p:sp>
      </p:grpSp>
      <p:sp>
        <p:nvSpPr>
          <p:cNvPr id="1042" name="TextBox 23"/>
          <p:cNvSpPr txBox="1">
            <a:spLocks noChangeArrowheads="1"/>
          </p:cNvSpPr>
          <p:nvPr/>
        </p:nvSpPr>
        <p:spPr bwMode="auto">
          <a:xfrm>
            <a:off x="1280160" y="5781064"/>
            <a:ext cx="1520190" cy="328297"/>
          </a:xfrm>
          <a:prstGeom prst="rect">
            <a:avLst/>
          </a:prstGeom>
          <a:noFill/>
          <a:ln w="9525">
            <a:noFill/>
            <a:miter lim="800000"/>
            <a:headEnd/>
            <a:tailEnd/>
          </a:ln>
        </p:spPr>
        <p:txBody>
          <a:bodyPr lIns="96470" tIns="48235" rIns="96470" bIns="48235">
            <a:spAutoFit/>
          </a:bodyPr>
          <a:lstStyle/>
          <a:p>
            <a:pPr defTabSz="964718" fontAlgn="auto">
              <a:spcBef>
                <a:spcPts val="0"/>
              </a:spcBef>
              <a:spcAft>
                <a:spcPts val="0"/>
              </a:spcAft>
            </a:pPr>
            <a:r>
              <a:rPr lang="en-US" sz="1500" dirty="0">
                <a:solidFill>
                  <a:prstClr val="black"/>
                </a:solidFill>
                <a:latin typeface="Calibri"/>
                <a:cs typeface="+mn-cs"/>
              </a:rPr>
              <a:t>116 Claimants</a:t>
            </a:r>
          </a:p>
        </p:txBody>
      </p:sp>
      <p:sp>
        <p:nvSpPr>
          <p:cNvPr id="1043" name="Rectangle 25"/>
          <p:cNvSpPr>
            <a:spLocks noChangeArrowheads="1"/>
          </p:cNvSpPr>
          <p:nvPr/>
        </p:nvSpPr>
        <p:spPr bwMode="auto">
          <a:xfrm>
            <a:off x="3041093" y="5781050"/>
            <a:ext cx="1299206" cy="328297"/>
          </a:xfrm>
          <a:prstGeom prst="rect">
            <a:avLst/>
          </a:prstGeom>
          <a:noFill/>
          <a:ln w="9525">
            <a:noFill/>
            <a:miter lim="800000"/>
            <a:headEnd/>
            <a:tailEnd/>
          </a:ln>
        </p:spPr>
        <p:txBody>
          <a:bodyPr wrap="none" lIns="96470" tIns="48235" rIns="96470" bIns="48235">
            <a:spAutoFit/>
          </a:bodyPr>
          <a:lstStyle/>
          <a:p>
            <a:pPr defTabSz="964718" fontAlgn="auto">
              <a:spcBef>
                <a:spcPts val="0"/>
              </a:spcBef>
              <a:spcAft>
                <a:spcPts val="0"/>
              </a:spcAft>
            </a:pPr>
            <a:r>
              <a:rPr lang="en-US" sz="1500" dirty="0">
                <a:solidFill>
                  <a:prstClr val="black"/>
                </a:solidFill>
                <a:latin typeface="Calibri"/>
                <a:cs typeface="+mn-cs"/>
              </a:rPr>
              <a:t>118 Claimants</a:t>
            </a:r>
          </a:p>
        </p:txBody>
      </p:sp>
      <p:sp>
        <p:nvSpPr>
          <p:cNvPr id="1044" name="Rectangle 26"/>
          <p:cNvSpPr>
            <a:spLocks noChangeArrowheads="1"/>
          </p:cNvSpPr>
          <p:nvPr/>
        </p:nvSpPr>
        <p:spPr bwMode="auto">
          <a:xfrm>
            <a:off x="4588739" y="5770909"/>
            <a:ext cx="1342487" cy="559129"/>
          </a:xfrm>
          <a:prstGeom prst="rect">
            <a:avLst/>
          </a:prstGeom>
          <a:noFill/>
          <a:ln w="9525">
            <a:noFill/>
            <a:miter lim="800000"/>
            <a:headEnd/>
            <a:tailEnd/>
          </a:ln>
        </p:spPr>
        <p:txBody>
          <a:bodyPr wrap="none" lIns="96470" tIns="48235" rIns="96470" bIns="48235">
            <a:spAutoFit/>
          </a:bodyPr>
          <a:lstStyle/>
          <a:p>
            <a:pPr algn="ctr" defTabSz="964718" fontAlgn="auto">
              <a:spcBef>
                <a:spcPts val="0"/>
              </a:spcBef>
              <a:spcAft>
                <a:spcPts val="0"/>
              </a:spcAft>
            </a:pPr>
            <a:r>
              <a:rPr lang="en-US" sz="1500" dirty="0">
                <a:solidFill>
                  <a:prstClr val="black"/>
                </a:solidFill>
                <a:latin typeface="Calibri"/>
                <a:cs typeface="+mn-cs"/>
              </a:rPr>
              <a:t>115 Claimants </a:t>
            </a:r>
            <a:br>
              <a:rPr lang="en-US" sz="1500" dirty="0">
                <a:solidFill>
                  <a:prstClr val="black"/>
                </a:solidFill>
                <a:latin typeface="Calibri"/>
                <a:cs typeface="+mn-cs"/>
              </a:rPr>
            </a:br>
            <a:endParaRPr lang="en-US" sz="1500" dirty="0">
              <a:solidFill>
                <a:prstClr val="black"/>
              </a:solidFill>
              <a:latin typeface="Calibri"/>
              <a:cs typeface="+mn-cs"/>
            </a:endParaRPr>
          </a:p>
        </p:txBody>
      </p:sp>
      <p:sp>
        <p:nvSpPr>
          <p:cNvPr id="5" name="TextBox 4"/>
          <p:cNvSpPr txBox="1"/>
          <p:nvPr/>
        </p:nvSpPr>
        <p:spPr>
          <a:xfrm>
            <a:off x="1370171" y="5523103"/>
            <a:ext cx="1280160" cy="393804"/>
          </a:xfrm>
          <a:prstGeom prst="rect">
            <a:avLst/>
          </a:prstGeom>
          <a:noFill/>
        </p:spPr>
        <p:txBody>
          <a:bodyPr wrap="square" lIns="96470" tIns="48235" rIns="96470" bIns="48235" rtlCol="0">
            <a:spAutoFit/>
          </a:bodyPr>
          <a:lstStyle/>
          <a:p>
            <a:pPr defTabSz="964718" fontAlgn="auto">
              <a:spcBef>
                <a:spcPts val="0"/>
              </a:spcBef>
              <a:spcAft>
                <a:spcPts val="0"/>
              </a:spcAft>
            </a:pPr>
            <a:r>
              <a:rPr lang="en-US" dirty="0">
                <a:solidFill>
                  <a:prstClr val="black"/>
                </a:solidFill>
                <a:latin typeface="Calibri"/>
                <a:cs typeface="+mn-cs"/>
              </a:rPr>
              <a:t>FY 13-14</a:t>
            </a:r>
          </a:p>
        </p:txBody>
      </p:sp>
      <p:sp>
        <p:nvSpPr>
          <p:cNvPr id="6" name="Rectangle 5"/>
          <p:cNvSpPr/>
          <p:nvPr/>
        </p:nvSpPr>
        <p:spPr>
          <a:xfrm>
            <a:off x="3172311" y="5523103"/>
            <a:ext cx="1043595" cy="393804"/>
          </a:xfrm>
          <a:prstGeom prst="rect">
            <a:avLst/>
          </a:prstGeom>
        </p:spPr>
        <p:txBody>
          <a:bodyPr wrap="none" lIns="96470" tIns="48235" rIns="96470" bIns="48235">
            <a:spAutoFit/>
          </a:bodyPr>
          <a:lstStyle/>
          <a:p>
            <a:pPr defTabSz="964718" fontAlgn="auto">
              <a:spcBef>
                <a:spcPts val="0"/>
              </a:spcBef>
              <a:spcAft>
                <a:spcPts val="0"/>
              </a:spcAft>
            </a:pPr>
            <a:r>
              <a:rPr lang="en-US" dirty="0">
                <a:solidFill>
                  <a:prstClr val="black"/>
                </a:solidFill>
                <a:latin typeface="Calibri"/>
                <a:cs typeface="+mn-cs"/>
              </a:rPr>
              <a:t>FY 14-15</a:t>
            </a:r>
          </a:p>
        </p:txBody>
      </p:sp>
      <p:sp>
        <p:nvSpPr>
          <p:cNvPr id="7" name="Rectangle 6"/>
          <p:cNvSpPr/>
          <p:nvPr/>
        </p:nvSpPr>
        <p:spPr>
          <a:xfrm>
            <a:off x="4763887" y="5506720"/>
            <a:ext cx="1043595" cy="393804"/>
          </a:xfrm>
          <a:prstGeom prst="rect">
            <a:avLst/>
          </a:prstGeom>
        </p:spPr>
        <p:txBody>
          <a:bodyPr wrap="none" lIns="96470" tIns="48235" rIns="96470" bIns="48235">
            <a:spAutoFit/>
          </a:bodyPr>
          <a:lstStyle/>
          <a:p>
            <a:pPr defTabSz="964718" fontAlgn="auto">
              <a:spcBef>
                <a:spcPts val="0"/>
              </a:spcBef>
              <a:spcAft>
                <a:spcPts val="0"/>
              </a:spcAft>
            </a:pPr>
            <a:r>
              <a:rPr lang="en-US" dirty="0">
                <a:solidFill>
                  <a:prstClr val="black"/>
                </a:solidFill>
                <a:latin typeface="Calibri"/>
                <a:cs typeface="+mn-cs"/>
              </a:rPr>
              <a:t>FY 15-16</a:t>
            </a:r>
          </a:p>
        </p:txBody>
      </p:sp>
    </p:spTree>
    <p:extLst>
      <p:ext uri="{BB962C8B-B14F-4D97-AF65-F5344CB8AC3E}">
        <p14:creationId xmlns:p14="http://schemas.microsoft.com/office/powerpoint/2010/main" val="3747027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1_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2_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543F9EF2-7A6C-4C4C-AD8E-35E7B9ADD7D9}"/>
</file>

<file path=customXml/itemProps2.xml><?xml version="1.0" encoding="utf-8"?>
<ds:datastoreItem xmlns:ds="http://schemas.openxmlformats.org/officeDocument/2006/customXml" ds:itemID="{83AFF219-C8BF-4B12-B344-C84CF95EF541}"/>
</file>

<file path=customXml/itemProps3.xml><?xml version="1.0" encoding="utf-8"?>
<ds:datastoreItem xmlns:ds="http://schemas.openxmlformats.org/officeDocument/2006/customXml" ds:itemID="{5FCF0DDB-BDED-4FB2-84AB-00466C384B98}"/>
</file>

<file path=docProps/app.xml><?xml version="1.0" encoding="utf-8"?>
<Properties xmlns="http://schemas.openxmlformats.org/officeDocument/2006/extended-properties" xmlns:vt="http://schemas.openxmlformats.org/officeDocument/2006/docPropsVTypes">
  <TotalTime>7298</TotalTime>
  <Words>3121</Words>
  <Application>Microsoft Office PowerPoint</Application>
  <PresentationFormat>Custom</PresentationFormat>
  <Paragraphs>652</Paragraphs>
  <Slides>55</Slides>
  <Notes>37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55</vt:i4>
      </vt:variant>
    </vt:vector>
  </HeadingPairs>
  <TitlesOfParts>
    <vt:vector size="60" baseType="lpstr">
      <vt:lpstr>Office Theme</vt:lpstr>
      <vt:lpstr>Wisp</vt:lpstr>
      <vt:lpstr>1_Wisp</vt:lpstr>
      <vt:lpstr>2_Wisp</vt:lpstr>
      <vt:lpstr>Worksheet</vt:lpstr>
      <vt:lpstr>CURRENT AND FUTURE UNIT MOBILIZATIONS</vt:lpstr>
      <vt:lpstr>CURRENT MOBILIZATIONS &amp; TOTAL DEPLOYMENTS</vt:lpstr>
      <vt:lpstr>PowerPoint Presentation</vt:lpstr>
      <vt:lpstr>PowerPoint Presentation</vt:lpstr>
      <vt:lpstr>PowerPoint Presentation</vt:lpstr>
      <vt:lpstr>PowerPoint Presentation</vt:lpstr>
      <vt:lpstr>PowerPoint Presentation</vt:lpstr>
      <vt:lpstr>PERSIAN GULF BONUS PROGRAM SUMMARY</vt:lpstr>
      <vt:lpstr>PERSIAN GULF BONUS PROGRAM SUMMARY</vt:lpstr>
      <vt:lpstr>PowerPoint Presentation</vt:lpstr>
      <vt:lpstr>PERSIAN GULF BONUS PROGRAM SUMMARY</vt:lpstr>
      <vt:lpstr>PERSIAN GULF BONUS PROGRAM SUMMARY</vt:lpstr>
      <vt:lpstr>PERSIAN GULF BONUS PROGRAM SUMMARY</vt:lpstr>
      <vt:lpstr>PERSIAN GULF BONUS PROGRAM SUMMARY</vt:lpstr>
      <vt:lpstr>PERSIAN GULF BONUS PROGRAM SUMMARY</vt:lpstr>
      <vt:lpstr>PowerPoint Presentation</vt:lpstr>
      <vt:lpstr>PowerPoint Presentation</vt:lpstr>
      <vt:lpstr>PowerPoint Presentation</vt:lpstr>
      <vt:lpstr>ODAGVA / ACT 66 SUMMARY</vt:lpstr>
      <vt:lpstr>OUTREACH ENGAGEMENTS</vt:lpstr>
      <vt:lpstr>PowerPoint Presentation</vt:lpstr>
      <vt:lpstr>PowerPoint Presentation</vt:lpstr>
      <vt:lpstr>Current State Awards</vt:lpstr>
      <vt:lpstr>PA VSA RECOMMENDATION</vt:lpstr>
      <vt:lpstr>PA VSA Description</vt:lpstr>
      <vt:lpstr>Criteria</vt:lpstr>
      <vt:lpstr>PowerPoint Presentation</vt:lpstr>
      <vt:lpstr>PowerPoint Presentation</vt:lpstr>
      <vt:lpstr>PowerPoint Presentation</vt:lpstr>
      <vt:lpstr>PowerPoint Presentation</vt:lpstr>
      <vt:lpstr>Contact your local Program to learn how you can make a difference in the life of a veteran.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DMVA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sukenney</dc:creator>
  <cp:lastModifiedBy>joygibson</cp:lastModifiedBy>
  <cp:revision>186</cp:revision>
  <cp:lastPrinted>2016-05-31T13:42:52Z</cp:lastPrinted>
  <dcterms:created xsi:type="dcterms:W3CDTF">2014-09-22T14:18:28Z</dcterms:created>
  <dcterms:modified xsi:type="dcterms:W3CDTF">2016-06-02T12:36:54Z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23900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