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3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notesSlides/notesSlide10.xml" ContentType="application/vnd.openxmlformats-officedocument.presentationml.notesSlid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85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  <p:sldMasterId id="2147483720" r:id="rId3"/>
    <p:sldMasterId id="2147483732" r:id="rId4"/>
    <p:sldMasterId id="2147483744" r:id="rId5"/>
    <p:sldMasterId id="2147483756" r:id="rId6"/>
    <p:sldMasterId id="2147483768" r:id="rId7"/>
    <p:sldMasterId id="2147483780" r:id="rId8"/>
  </p:sldMasterIdLst>
  <p:notesMasterIdLst>
    <p:notesMasterId r:id="rId42"/>
  </p:notesMasterIdLst>
  <p:handoutMasterIdLst>
    <p:handoutMasterId r:id="rId43"/>
  </p:handoutMasterIdLst>
  <p:sldIdLst>
    <p:sldId id="257" r:id="rId9"/>
    <p:sldId id="33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8" r:id="rId19"/>
    <p:sldId id="339" r:id="rId20"/>
    <p:sldId id="336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291" r:id="rId4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960" y="-9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50" Type="http://schemas.openxmlformats.org/officeDocument/2006/relationships/customXml" Target="../customXml/item3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customXml" Target="../customXml/item2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handoutMaster" Target="handoutMasters/handoutMaster1.xml"/><Relationship Id="rId48" Type="http://schemas.openxmlformats.org/officeDocument/2006/relationships/customXml" Target="../customXml/item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heme" Target="theme/theme1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378061767838126E-2"/>
          <c:y val="0.21142857142857144"/>
          <c:w val="0.77422790202342917"/>
          <c:h val="0.706666666666666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Sheet1!$E$12</c:f>
              <c:strCache>
                <c:ptCount val="1"/>
                <c:pt idx="0">
                  <c:v>Expended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626161745756221E-3"/>
                  <c:y val="8.12698412698412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Exceded </a:t>
                    </a:r>
                    <a:br>
                      <a:rPr lang="en-US"/>
                    </a:br>
                    <a:r>
                      <a:rPr lang="en-US"/>
                      <a:t>Appropriation by 
$1,004,300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5197018104366355E-3"/>
                  <c:y val="-1.5238095238095238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Sheet1!$F$11:$J$11</c:f>
              <c:strCache>
                <c:ptCount val="3"/>
                <c:pt idx="0">
                  <c:v>FY 14-15</c:v>
                </c:pt>
                <c:pt idx="1">
                  <c:v>FY 15-16</c:v>
                </c:pt>
                <c:pt idx="2">
                  <c:v>FY 16-17</c:v>
                </c:pt>
              </c:strCache>
            </c:strRef>
          </c:cat>
          <c:val>
            <c:numRef>
              <c:f>Sheet1!$F$12:$J$12</c:f>
              <c:numCache>
                <c:formatCode>0%</c:formatCode>
                <c:ptCount val="5"/>
                <c:pt idx="0">
                  <c:v>1.4712810886907555</c:v>
                </c:pt>
                <c:pt idx="1">
                  <c:v>0.93522857142857141</c:v>
                </c:pt>
                <c:pt idx="2">
                  <c:v>0.83602329450915136</c:v>
                </c:pt>
              </c:numCache>
            </c:numRef>
          </c:val>
        </c:ser>
        <c:ser>
          <c:idx val="1"/>
          <c:order val="1"/>
          <c:tx>
            <c:strRef>
              <c:f>Sheet1!$E$13</c:f>
              <c:strCache>
                <c:ptCount val="1"/>
                <c:pt idx="0">
                  <c:v>Projected Expenditure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Sheet1!$F$11:$J$11</c:f>
              <c:strCache>
                <c:ptCount val="3"/>
                <c:pt idx="0">
                  <c:v>FY 14-15</c:v>
                </c:pt>
                <c:pt idx="1">
                  <c:v>FY 15-16</c:v>
                </c:pt>
                <c:pt idx="2">
                  <c:v>FY 16-17</c:v>
                </c:pt>
              </c:strCache>
            </c:strRef>
          </c:cat>
          <c:val>
            <c:numRef>
              <c:f>Sheet1!$F$13:$J$13</c:f>
              <c:numCache>
                <c:formatCode>0%</c:formatCode>
                <c:ptCount val="5"/>
                <c:pt idx="0" formatCode="#,##0">
                  <c:v>0</c:v>
                </c:pt>
                <c:pt idx="1">
                  <c:v>0</c:v>
                </c:pt>
                <c:pt idx="2">
                  <c:v>0.16397670549084858</c:v>
                </c:pt>
              </c:numCache>
            </c:numRef>
          </c:val>
        </c:ser>
        <c:ser>
          <c:idx val="2"/>
          <c:order val="2"/>
          <c:tx>
            <c:strRef>
              <c:f>Sheet1!$E$14</c:f>
              <c:strCache>
                <c:ptCount val="1"/>
                <c:pt idx="0">
                  <c:v>Lapse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Sheet1!$F$11:$J$11</c:f>
              <c:strCache>
                <c:ptCount val="3"/>
                <c:pt idx="0">
                  <c:v>FY 14-15</c:v>
                </c:pt>
                <c:pt idx="1">
                  <c:v>FY 15-16</c:v>
                </c:pt>
                <c:pt idx="2">
                  <c:v>FY 16-17</c:v>
                </c:pt>
              </c:strCache>
            </c:strRef>
          </c:cat>
          <c:val>
            <c:numRef>
              <c:f>Sheet1!$F$14:$G$14</c:f>
              <c:numCache>
                <c:formatCode>0%</c:formatCode>
                <c:ptCount val="2"/>
                <c:pt idx="0" formatCode="General">
                  <c:v>0</c:v>
                </c:pt>
                <c:pt idx="1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100"/>
        <c:axId val="518215320"/>
        <c:axId val="518211400"/>
      </c:barChart>
      <c:catAx>
        <c:axId val="518215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211400"/>
        <c:crosses val="autoZero"/>
        <c:auto val="1"/>
        <c:lblAlgn val="ctr"/>
        <c:lblOffset val="100"/>
        <c:noMultiLvlLbl val="0"/>
      </c:catAx>
      <c:valAx>
        <c:axId val="5182114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18215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038605141854562"/>
          <c:y val="0.35461567304086988"/>
          <c:w val="0.27971506811919367"/>
          <c:h val="0.31081858188779027"/>
        </c:manualLayout>
      </c:layout>
      <c:overlay val="0"/>
      <c:txPr>
        <a:bodyPr/>
        <a:lstStyle/>
        <a:p>
          <a:pPr>
            <a:defRPr sz="9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371C0-58BB-4DD2-9122-ACC921D6880F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B4FD879-D764-4F96-A3EB-BB9ACA626FC8}">
      <dgm:prSet phldrT="[Text]"/>
      <dgm:spPr/>
      <dgm:t>
        <a:bodyPr/>
        <a:lstStyle/>
        <a:p>
          <a:r>
            <a:rPr lang="en-US" b="1" dirty="0" smtClean="0"/>
            <a:t>Greater Choice for Veterans</a:t>
          </a:r>
          <a:endParaRPr lang="en-US" b="1" dirty="0"/>
        </a:p>
      </dgm:t>
    </dgm:pt>
    <dgm:pt modelId="{05127CB7-C9A1-4C6E-995F-08656616F3F8}" type="parTrans" cxnId="{9F9B13BE-3244-4ED8-81AC-58D078A2968F}">
      <dgm:prSet/>
      <dgm:spPr/>
      <dgm:t>
        <a:bodyPr/>
        <a:lstStyle/>
        <a:p>
          <a:endParaRPr lang="en-US"/>
        </a:p>
      </dgm:t>
    </dgm:pt>
    <dgm:pt modelId="{165A3ECC-33C3-4755-8527-E241D79B293C}" type="sibTrans" cxnId="{9F9B13BE-3244-4ED8-81AC-58D078A2968F}">
      <dgm:prSet/>
      <dgm:spPr/>
      <dgm:t>
        <a:bodyPr/>
        <a:lstStyle/>
        <a:p>
          <a:endParaRPr lang="en-US"/>
        </a:p>
      </dgm:t>
    </dgm:pt>
    <dgm:pt modelId="{6B958407-B5E2-4388-89E4-F45E22D87F6B}">
      <dgm:prSet phldrT="[Text]"/>
      <dgm:spPr/>
      <dgm:t>
        <a:bodyPr/>
        <a:lstStyle/>
        <a:p>
          <a:r>
            <a:rPr lang="en-US" b="1" dirty="0" smtClean="0"/>
            <a:t>Modernize our System</a:t>
          </a:r>
          <a:endParaRPr lang="en-US" b="1" dirty="0"/>
        </a:p>
      </dgm:t>
    </dgm:pt>
    <dgm:pt modelId="{D502BE37-4516-4BE6-83AD-FA83CA7F6269}" type="parTrans" cxnId="{278FF7EF-5E78-4AE3-BE6B-CAED5AD382A8}">
      <dgm:prSet/>
      <dgm:spPr/>
      <dgm:t>
        <a:bodyPr/>
        <a:lstStyle/>
        <a:p>
          <a:endParaRPr lang="en-US"/>
        </a:p>
      </dgm:t>
    </dgm:pt>
    <dgm:pt modelId="{D078F2CE-322F-4AE7-84EC-DDEEEFE4F0D8}" type="sibTrans" cxnId="{278FF7EF-5E78-4AE3-BE6B-CAED5AD382A8}">
      <dgm:prSet/>
      <dgm:spPr/>
      <dgm:t>
        <a:bodyPr/>
        <a:lstStyle/>
        <a:p>
          <a:endParaRPr lang="en-US"/>
        </a:p>
      </dgm:t>
    </dgm:pt>
    <dgm:pt modelId="{6517F6CF-61D4-4D3C-A3F8-6602519E486F}">
      <dgm:prSet phldrT="[Text]"/>
      <dgm:spPr/>
      <dgm:t>
        <a:bodyPr/>
        <a:lstStyle/>
        <a:p>
          <a:r>
            <a:rPr lang="en-US" b="1" dirty="0" smtClean="0"/>
            <a:t>Focus Resources More Effectively</a:t>
          </a:r>
          <a:endParaRPr lang="en-US" b="1" dirty="0"/>
        </a:p>
      </dgm:t>
    </dgm:pt>
    <dgm:pt modelId="{DC67C3C0-400B-4C99-A893-03CA82060BB5}" type="parTrans" cxnId="{828B0B68-4BBB-437E-B050-78B0DD0CE642}">
      <dgm:prSet/>
      <dgm:spPr/>
      <dgm:t>
        <a:bodyPr/>
        <a:lstStyle/>
        <a:p>
          <a:endParaRPr lang="en-US"/>
        </a:p>
      </dgm:t>
    </dgm:pt>
    <dgm:pt modelId="{DEE07630-6627-4CF2-A8A7-9DC6EF48018D}" type="sibTrans" cxnId="{828B0B68-4BBB-437E-B050-78B0DD0CE642}">
      <dgm:prSet/>
      <dgm:spPr/>
      <dgm:t>
        <a:bodyPr/>
        <a:lstStyle/>
        <a:p>
          <a:endParaRPr lang="en-US"/>
        </a:p>
      </dgm:t>
    </dgm:pt>
    <dgm:pt modelId="{3271BCA0-BB85-4FAB-9E63-E21A95F5EE0F}">
      <dgm:prSet phldrT="[Text]"/>
      <dgm:spPr/>
      <dgm:t>
        <a:bodyPr/>
        <a:lstStyle/>
        <a:p>
          <a:r>
            <a:rPr lang="en-US" b="1" dirty="0" smtClean="0"/>
            <a:t>Improve Timeliness of Services</a:t>
          </a:r>
          <a:endParaRPr lang="en-US" b="1" dirty="0"/>
        </a:p>
      </dgm:t>
    </dgm:pt>
    <dgm:pt modelId="{6F17ECE0-0056-483E-8D9C-C2110B61C1AD}" type="parTrans" cxnId="{6B2309F8-1DD3-4C38-A72F-4151E33DE64E}">
      <dgm:prSet/>
      <dgm:spPr/>
      <dgm:t>
        <a:bodyPr/>
        <a:lstStyle/>
        <a:p>
          <a:endParaRPr lang="en-US"/>
        </a:p>
      </dgm:t>
    </dgm:pt>
    <dgm:pt modelId="{1E653D50-1600-4708-8870-F884FC55F4F3}" type="sibTrans" cxnId="{6B2309F8-1DD3-4C38-A72F-4151E33DE64E}">
      <dgm:prSet/>
      <dgm:spPr/>
      <dgm:t>
        <a:bodyPr/>
        <a:lstStyle/>
        <a:p>
          <a:endParaRPr lang="en-US"/>
        </a:p>
      </dgm:t>
    </dgm:pt>
    <dgm:pt modelId="{38BC6A15-0FB9-49E9-B8EC-AEB0CC51EC77}">
      <dgm:prSet phldrT="[Text]"/>
      <dgm:spPr/>
      <dgm:t>
        <a:bodyPr/>
        <a:lstStyle/>
        <a:p>
          <a:r>
            <a:rPr lang="en-US" b="1" dirty="0" smtClean="0"/>
            <a:t>Suicide Prevention</a:t>
          </a:r>
          <a:endParaRPr lang="en-US" b="1" dirty="0"/>
        </a:p>
      </dgm:t>
    </dgm:pt>
    <dgm:pt modelId="{62CCBABC-37DB-4A38-A2AA-73414C5B5633}" type="parTrans" cxnId="{B7C7DE14-BD08-45BE-8F65-89D42F2A5CCE}">
      <dgm:prSet/>
      <dgm:spPr/>
      <dgm:t>
        <a:bodyPr/>
        <a:lstStyle/>
        <a:p>
          <a:endParaRPr lang="en-US"/>
        </a:p>
      </dgm:t>
    </dgm:pt>
    <dgm:pt modelId="{7AAAA394-6AC9-4402-B617-E4DCB523A177}" type="sibTrans" cxnId="{B7C7DE14-BD08-45BE-8F65-89D42F2A5CCE}">
      <dgm:prSet/>
      <dgm:spPr/>
      <dgm:t>
        <a:bodyPr/>
        <a:lstStyle/>
        <a:p>
          <a:endParaRPr lang="en-US"/>
        </a:p>
      </dgm:t>
    </dgm:pt>
    <dgm:pt modelId="{E5885747-6CC9-4431-80B2-4D2D86A368B3}">
      <dgm:prSet phldrT="[Text]"/>
      <dgm:spPr/>
      <dgm:t>
        <a:bodyPr/>
        <a:lstStyle/>
        <a:p>
          <a:r>
            <a:rPr lang="en-US" dirty="0" smtClean="0"/>
            <a:t>Getting to Zero</a:t>
          </a:r>
          <a:endParaRPr lang="en-US" dirty="0"/>
        </a:p>
      </dgm:t>
    </dgm:pt>
    <dgm:pt modelId="{1A97A721-F89A-4FDB-B405-7BECAB90D9EC}" type="parTrans" cxnId="{0B71A985-BDD4-48CE-B267-535C5B217DC7}">
      <dgm:prSet/>
      <dgm:spPr/>
      <dgm:t>
        <a:bodyPr/>
        <a:lstStyle/>
        <a:p>
          <a:endParaRPr lang="en-US"/>
        </a:p>
      </dgm:t>
    </dgm:pt>
    <dgm:pt modelId="{9351D40A-0E8C-4D37-89C3-5ADED5BAC7B6}" type="sibTrans" cxnId="{0B71A985-BDD4-48CE-B267-535C5B217DC7}">
      <dgm:prSet/>
      <dgm:spPr/>
      <dgm:t>
        <a:bodyPr/>
        <a:lstStyle/>
        <a:p>
          <a:endParaRPr lang="en-US"/>
        </a:p>
      </dgm:t>
    </dgm:pt>
    <dgm:pt modelId="{E1E832BB-A4BE-4BA7-9FB5-5A479249C363}">
      <dgm:prSet phldrT="[Text]"/>
      <dgm:spPr/>
      <dgm:t>
        <a:bodyPr/>
        <a:lstStyle/>
        <a:p>
          <a:r>
            <a:rPr lang="en-US" dirty="0" smtClean="0"/>
            <a:t>Access to Care and Wait Times</a:t>
          </a:r>
          <a:endParaRPr lang="en-US" dirty="0"/>
        </a:p>
      </dgm:t>
    </dgm:pt>
    <dgm:pt modelId="{448EE014-146F-4CEB-AE20-E179A34F22AF}" type="parTrans" cxnId="{77593978-4FAC-4902-BE9A-A37F17B71A19}">
      <dgm:prSet/>
      <dgm:spPr/>
      <dgm:t>
        <a:bodyPr/>
        <a:lstStyle/>
        <a:p>
          <a:endParaRPr lang="en-US"/>
        </a:p>
      </dgm:t>
    </dgm:pt>
    <dgm:pt modelId="{8F381E5A-782A-4AF2-8054-F22FAF369178}" type="sibTrans" cxnId="{77593978-4FAC-4902-BE9A-A37F17B71A19}">
      <dgm:prSet/>
      <dgm:spPr/>
      <dgm:t>
        <a:bodyPr/>
        <a:lstStyle/>
        <a:p>
          <a:endParaRPr lang="en-US"/>
        </a:p>
      </dgm:t>
    </dgm:pt>
    <dgm:pt modelId="{86743174-B3E0-4CE9-A07B-21C24F6BAD51}">
      <dgm:prSet phldrT="[Text]"/>
      <dgm:spPr/>
      <dgm:t>
        <a:bodyPr/>
        <a:lstStyle/>
        <a:p>
          <a:r>
            <a:rPr lang="en-US" dirty="0" smtClean="0"/>
            <a:t>Decisions on Appeals</a:t>
          </a:r>
          <a:endParaRPr lang="en-US" dirty="0"/>
        </a:p>
      </dgm:t>
    </dgm:pt>
    <dgm:pt modelId="{8609DDCA-0588-4092-8D63-E244584AB1E2}" type="parTrans" cxnId="{F1E712C9-6C9C-4462-87F6-3D2BD3878EC3}">
      <dgm:prSet/>
      <dgm:spPr/>
      <dgm:t>
        <a:bodyPr/>
        <a:lstStyle/>
        <a:p>
          <a:endParaRPr lang="en-US"/>
        </a:p>
      </dgm:t>
    </dgm:pt>
    <dgm:pt modelId="{FDB520A5-5DA6-47F3-9FB8-C1A9BC2A1934}" type="sibTrans" cxnId="{F1E712C9-6C9C-4462-87F6-3D2BD3878EC3}">
      <dgm:prSet/>
      <dgm:spPr/>
      <dgm:t>
        <a:bodyPr/>
        <a:lstStyle/>
        <a:p>
          <a:endParaRPr lang="en-US"/>
        </a:p>
      </dgm:t>
    </dgm:pt>
    <dgm:pt modelId="{3DE3B598-B1A0-4EAA-8B4B-75B15DD21A8D}">
      <dgm:prSet phldrT="[Text]"/>
      <dgm:spPr/>
      <dgm:t>
        <a:bodyPr/>
        <a:lstStyle/>
        <a:p>
          <a:r>
            <a:rPr lang="en-US" dirty="0" smtClean="0"/>
            <a:t>Performance on Disability Claims</a:t>
          </a:r>
          <a:endParaRPr lang="en-US" dirty="0"/>
        </a:p>
      </dgm:t>
    </dgm:pt>
    <dgm:pt modelId="{88865299-E438-42BA-8981-32D36C5777AE}" type="parTrans" cxnId="{38EA1E0C-2626-4806-90D4-96DA952F8BD8}">
      <dgm:prSet/>
      <dgm:spPr/>
      <dgm:t>
        <a:bodyPr/>
        <a:lstStyle/>
        <a:p>
          <a:endParaRPr lang="en-US"/>
        </a:p>
      </dgm:t>
    </dgm:pt>
    <dgm:pt modelId="{E935A919-AC21-4E6B-974F-24E39DDD902D}" type="sibTrans" cxnId="{38EA1E0C-2626-4806-90D4-96DA952F8BD8}">
      <dgm:prSet/>
      <dgm:spPr/>
      <dgm:t>
        <a:bodyPr/>
        <a:lstStyle/>
        <a:p>
          <a:endParaRPr lang="en-US"/>
        </a:p>
      </dgm:t>
    </dgm:pt>
    <dgm:pt modelId="{2A1AE4AD-AC7D-47BA-B97B-885605494950}">
      <dgm:prSet phldrT="[Text]"/>
      <dgm:spPr/>
      <dgm:t>
        <a:bodyPr/>
        <a:lstStyle/>
        <a:p>
          <a:r>
            <a:rPr lang="en-US" dirty="0" smtClean="0"/>
            <a:t>Strengthening of Foundational Services in VA</a:t>
          </a:r>
          <a:endParaRPr lang="en-US" dirty="0"/>
        </a:p>
      </dgm:t>
    </dgm:pt>
    <dgm:pt modelId="{6320DD81-8BA6-4917-BEFD-D985D34A431C}" type="parTrans" cxnId="{BDDD965B-27E5-4A4C-BCDE-D52F4D8B3D1F}">
      <dgm:prSet/>
      <dgm:spPr/>
      <dgm:t>
        <a:bodyPr/>
        <a:lstStyle/>
        <a:p>
          <a:endParaRPr lang="en-US"/>
        </a:p>
      </dgm:t>
    </dgm:pt>
    <dgm:pt modelId="{E2F30DDD-917C-4B55-AB83-1D0199A7083B}" type="sibTrans" cxnId="{BDDD965B-27E5-4A4C-BCDE-D52F4D8B3D1F}">
      <dgm:prSet/>
      <dgm:spPr/>
      <dgm:t>
        <a:bodyPr/>
        <a:lstStyle/>
        <a:p>
          <a:endParaRPr lang="en-US"/>
        </a:p>
      </dgm:t>
    </dgm:pt>
    <dgm:pt modelId="{7FC668EA-16D1-4C58-A6EB-8AF6C9FFA260}">
      <dgm:prSet phldrT="[Text]"/>
      <dgm:spPr/>
      <dgm:t>
        <a:bodyPr/>
        <a:lstStyle/>
        <a:p>
          <a:r>
            <a:rPr lang="en-US" dirty="0" smtClean="0"/>
            <a:t>VA/DoD/Community Coordination</a:t>
          </a:r>
          <a:endParaRPr lang="en-US" dirty="0"/>
        </a:p>
      </dgm:t>
    </dgm:pt>
    <dgm:pt modelId="{C29EB8C1-0F65-47D4-A358-86DDC5E96236}" type="parTrans" cxnId="{82868B8D-586F-4580-9B23-82F8FB8FBCF1}">
      <dgm:prSet/>
      <dgm:spPr/>
      <dgm:t>
        <a:bodyPr/>
        <a:lstStyle/>
        <a:p>
          <a:endParaRPr lang="en-US"/>
        </a:p>
      </dgm:t>
    </dgm:pt>
    <dgm:pt modelId="{4F6043DA-2507-43D8-9C9A-FD7309380EAF}" type="sibTrans" cxnId="{82868B8D-586F-4580-9B23-82F8FB8FBCF1}">
      <dgm:prSet/>
      <dgm:spPr/>
      <dgm:t>
        <a:bodyPr/>
        <a:lstStyle/>
        <a:p>
          <a:endParaRPr lang="en-US"/>
        </a:p>
      </dgm:t>
    </dgm:pt>
    <dgm:pt modelId="{ABB48F2F-D1EE-4963-A461-D42D715DE196}">
      <dgm:prSet phldrT="[Text]"/>
      <dgm:spPr/>
      <dgm:t>
        <a:bodyPr/>
        <a:lstStyle/>
        <a:p>
          <a:r>
            <a:rPr lang="en-US" dirty="0" smtClean="0"/>
            <a:t>Deliver on Accountability and Effective Management Practices</a:t>
          </a:r>
          <a:endParaRPr lang="en-US" dirty="0"/>
        </a:p>
      </dgm:t>
    </dgm:pt>
    <dgm:pt modelId="{A65E833E-EA31-49FB-96D1-6A342BD45132}" type="parTrans" cxnId="{A16DF74A-8E60-4602-9D62-DE046BF7D440}">
      <dgm:prSet/>
      <dgm:spPr/>
      <dgm:t>
        <a:bodyPr/>
        <a:lstStyle/>
        <a:p>
          <a:endParaRPr lang="en-US"/>
        </a:p>
      </dgm:t>
    </dgm:pt>
    <dgm:pt modelId="{FCC6AA82-C955-48D3-B73B-8EFB5837EDBB}" type="sibTrans" cxnId="{A16DF74A-8E60-4602-9D62-DE046BF7D440}">
      <dgm:prSet/>
      <dgm:spPr/>
      <dgm:t>
        <a:bodyPr/>
        <a:lstStyle/>
        <a:p>
          <a:endParaRPr lang="en-US"/>
        </a:p>
      </dgm:t>
    </dgm:pt>
    <dgm:pt modelId="{376EA640-F6E2-4EB5-B72C-02137801B7F2}">
      <dgm:prSet phldrT="[Text]"/>
      <dgm:spPr/>
      <dgm:t>
        <a:bodyPr/>
        <a:lstStyle/>
        <a:p>
          <a:r>
            <a:rPr lang="en-US" dirty="0" smtClean="0"/>
            <a:t>Infrastructure Improvements and Streamlining</a:t>
          </a:r>
          <a:endParaRPr lang="en-US" dirty="0"/>
        </a:p>
      </dgm:t>
    </dgm:pt>
    <dgm:pt modelId="{9F3F70CF-3B6E-400C-B791-59403106174B}" type="parTrans" cxnId="{46CFB9CA-ED82-4165-AAA3-1D2083FF96A6}">
      <dgm:prSet/>
      <dgm:spPr/>
      <dgm:t>
        <a:bodyPr/>
        <a:lstStyle/>
        <a:p>
          <a:endParaRPr lang="en-US"/>
        </a:p>
      </dgm:t>
    </dgm:pt>
    <dgm:pt modelId="{61E0CCAF-B451-4585-9DD4-13D9ABE0997E}" type="sibTrans" cxnId="{46CFB9CA-ED82-4165-AAA3-1D2083FF96A6}">
      <dgm:prSet/>
      <dgm:spPr/>
      <dgm:t>
        <a:bodyPr/>
        <a:lstStyle/>
        <a:p>
          <a:endParaRPr lang="en-US"/>
        </a:p>
      </dgm:t>
    </dgm:pt>
    <dgm:pt modelId="{F299838E-C2F5-4975-B5F9-F7AA6EA42EC7}">
      <dgm:prSet phldrT="[Text]"/>
      <dgm:spPr/>
      <dgm:t>
        <a:bodyPr/>
        <a:lstStyle/>
        <a:p>
          <a:r>
            <a:rPr lang="en-US" dirty="0" smtClean="0"/>
            <a:t>EMR Interoperability and IT Modernization</a:t>
          </a:r>
          <a:endParaRPr lang="en-US" dirty="0"/>
        </a:p>
      </dgm:t>
    </dgm:pt>
    <dgm:pt modelId="{150599ED-0EDB-43DA-833A-C82231864B8F}" type="parTrans" cxnId="{4CC67A65-6E58-4BC5-B927-3DA8144ECBAE}">
      <dgm:prSet/>
      <dgm:spPr/>
      <dgm:t>
        <a:bodyPr/>
        <a:lstStyle/>
        <a:p>
          <a:endParaRPr lang="en-US"/>
        </a:p>
      </dgm:t>
    </dgm:pt>
    <dgm:pt modelId="{70FC94D1-19E4-48C9-BF58-B339FB8DCFA2}" type="sibTrans" cxnId="{4CC67A65-6E58-4BC5-B927-3DA8144ECBAE}">
      <dgm:prSet/>
      <dgm:spPr/>
      <dgm:t>
        <a:bodyPr/>
        <a:lstStyle/>
        <a:p>
          <a:endParaRPr lang="en-US"/>
        </a:p>
      </dgm:t>
    </dgm:pt>
    <dgm:pt modelId="{BE910750-30AB-4554-9994-10D909617226}">
      <dgm:prSet phldrT="[Text]"/>
      <dgm:spPr/>
      <dgm:t>
        <a:bodyPr/>
        <a:lstStyle/>
        <a:p>
          <a:r>
            <a:rPr lang="en-US" dirty="0" smtClean="0"/>
            <a:t>Redesign the 40/30 Rule</a:t>
          </a:r>
          <a:endParaRPr lang="en-US" dirty="0"/>
        </a:p>
      </dgm:t>
    </dgm:pt>
    <dgm:pt modelId="{21791ECC-9253-45FE-BA6B-DFADB8E7498E}" type="parTrans" cxnId="{4759CF33-232E-46B5-AE46-108D7BD0CE62}">
      <dgm:prSet/>
      <dgm:spPr/>
      <dgm:t>
        <a:bodyPr/>
        <a:lstStyle/>
        <a:p>
          <a:endParaRPr lang="en-US"/>
        </a:p>
      </dgm:t>
    </dgm:pt>
    <dgm:pt modelId="{DA1C1E67-0F96-4AFE-83FA-9ECF22CF0707}" type="sibTrans" cxnId="{4759CF33-232E-46B5-AE46-108D7BD0CE62}">
      <dgm:prSet/>
      <dgm:spPr/>
      <dgm:t>
        <a:bodyPr/>
        <a:lstStyle/>
        <a:p>
          <a:endParaRPr lang="en-US"/>
        </a:p>
      </dgm:t>
    </dgm:pt>
    <dgm:pt modelId="{22D893CC-7A06-46C2-A3AB-409986A01A46}">
      <dgm:prSet phldrT="[Text]"/>
      <dgm:spPr/>
      <dgm:t>
        <a:bodyPr/>
        <a:lstStyle/>
        <a:p>
          <a:r>
            <a:rPr lang="en-US" dirty="0" smtClean="0"/>
            <a:t>Build a High Performing Integrated Network of Care</a:t>
          </a:r>
          <a:endParaRPr lang="en-US" dirty="0"/>
        </a:p>
      </dgm:t>
    </dgm:pt>
    <dgm:pt modelId="{ADDE3EFA-7847-4DFD-B415-4013D71BDC4A}" type="parTrans" cxnId="{C6D1789F-F08C-4067-A2F1-3CED27B9DCB1}">
      <dgm:prSet/>
      <dgm:spPr/>
      <dgm:t>
        <a:bodyPr/>
        <a:lstStyle/>
        <a:p>
          <a:endParaRPr lang="en-US"/>
        </a:p>
      </dgm:t>
    </dgm:pt>
    <dgm:pt modelId="{CD8AC3FE-02F1-4F0F-8F90-520F1B3694EA}" type="sibTrans" cxnId="{C6D1789F-F08C-4067-A2F1-3CED27B9DCB1}">
      <dgm:prSet/>
      <dgm:spPr/>
      <dgm:t>
        <a:bodyPr/>
        <a:lstStyle/>
        <a:p>
          <a:endParaRPr lang="en-US"/>
        </a:p>
      </dgm:t>
    </dgm:pt>
    <dgm:pt modelId="{9FB2A530-3EB2-4885-8A63-07B0C7B69CDF}">
      <dgm:prSet phldrT="[Text]"/>
      <dgm:spPr/>
      <dgm:t>
        <a:bodyPr/>
        <a:lstStyle/>
        <a:p>
          <a:r>
            <a:rPr lang="en-US" dirty="0" smtClean="0"/>
            <a:t>Empower Veterans Through Transparency of Information</a:t>
          </a:r>
          <a:endParaRPr lang="en-US" dirty="0"/>
        </a:p>
      </dgm:t>
    </dgm:pt>
    <dgm:pt modelId="{F94D7D95-04BB-4A3B-A052-2C53211B0793}" type="parTrans" cxnId="{BDBC16CE-E70B-4CF3-B617-69AD200769DC}">
      <dgm:prSet/>
      <dgm:spPr/>
      <dgm:t>
        <a:bodyPr/>
        <a:lstStyle/>
        <a:p>
          <a:endParaRPr lang="en-US"/>
        </a:p>
      </dgm:t>
    </dgm:pt>
    <dgm:pt modelId="{C057262B-61C9-4D72-80AC-A6BDF2DD27D4}" type="sibTrans" cxnId="{BDBC16CE-E70B-4CF3-B617-69AD200769DC}">
      <dgm:prSet/>
      <dgm:spPr/>
      <dgm:t>
        <a:bodyPr/>
        <a:lstStyle/>
        <a:p>
          <a:endParaRPr lang="en-US"/>
        </a:p>
      </dgm:t>
    </dgm:pt>
    <dgm:pt modelId="{BC0763CD-8F9E-4DC5-9B3F-E67D55823CF4}" type="pres">
      <dgm:prSet presAssocID="{B53371C0-58BB-4DD2-9122-ACC921D688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965AF6-D25E-4120-AE35-A56572FDC30A}" type="pres">
      <dgm:prSet presAssocID="{AB4FD879-D764-4F96-A3EB-BB9ACA626FC8}" presName="parentLin" presStyleCnt="0"/>
      <dgm:spPr/>
    </dgm:pt>
    <dgm:pt modelId="{E61D247F-73C5-485E-AB88-40C320702962}" type="pres">
      <dgm:prSet presAssocID="{AB4FD879-D764-4F96-A3EB-BB9ACA626FC8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82808230-7D2C-4914-B10A-525CF1B6EDE1}" type="pres">
      <dgm:prSet presAssocID="{AB4FD879-D764-4F96-A3EB-BB9ACA626FC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41703-628F-4B51-8021-D939097014D1}" type="pres">
      <dgm:prSet presAssocID="{AB4FD879-D764-4F96-A3EB-BB9ACA626FC8}" presName="negativeSpace" presStyleCnt="0"/>
      <dgm:spPr/>
    </dgm:pt>
    <dgm:pt modelId="{ACC962E8-D1B6-46DE-AB7F-6C4D1C6012F0}" type="pres">
      <dgm:prSet presAssocID="{AB4FD879-D764-4F96-A3EB-BB9ACA626FC8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5EBDBD-AD2D-4C1B-94B1-CA8A8AEA7E4E}" type="pres">
      <dgm:prSet presAssocID="{165A3ECC-33C3-4755-8527-E241D79B293C}" presName="spaceBetweenRectangles" presStyleCnt="0"/>
      <dgm:spPr/>
    </dgm:pt>
    <dgm:pt modelId="{698D49D2-AB11-41E8-9DD0-05127D09E03C}" type="pres">
      <dgm:prSet presAssocID="{6B958407-B5E2-4388-89E4-F45E22D87F6B}" presName="parentLin" presStyleCnt="0"/>
      <dgm:spPr/>
    </dgm:pt>
    <dgm:pt modelId="{03183A39-BE61-4365-B28F-41E919422D32}" type="pres">
      <dgm:prSet presAssocID="{6B958407-B5E2-4388-89E4-F45E22D87F6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931FBB84-0F71-4136-8F3A-19B66D46B41F}" type="pres">
      <dgm:prSet presAssocID="{6B958407-B5E2-4388-89E4-F45E22D87F6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B49DB-4C81-4891-83E4-CF68E89900A3}" type="pres">
      <dgm:prSet presAssocID="{6B958407-B5E2-4388-89E4-F45E22D87F6B}" presName="negativeSpace" presStyleCnt="0"/>
      <dgm:spPr/>
    </dgm:pt>
    <dgm:pt modelId="{52ECF82C-027D-43F0-808D-D1D7012981C4}" type="pres">
      <dgm:prSet presAssocID="{6B958407-B5E2-4388-89E4-F45E22D87F6B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75BA4-1D39-44BA-B00B-0330623BC588}" type="pres">
      <dgm:prSet presAssocID="{D078F2CE-322F-4AE7-84EC-DDEEEFE4F0D8}" presName="spaceBetweenRectangles" presStyleCnt="0"/>
      <dgm:spPr/>
    </dgm:pt>
    <dgm:pt modelId="{FF1656A8-F209-485F-884F-2E1A07667873}" type="pres">
      <dgm:prSet presAssocID="{6517F6CF-61D4-4D3C-A3F8-6602519E486F}" presName="parentLin" presStyleCnt="0"/>
      <dgm:spPr/>
    </dgm:pt>
    <dgm:pt modelId="{6791D0C7-218A-4138-8AE9-64A403321BFE}" type="pres">
      <dgm:prSet presAssocID="{6517F6CF-61D4-4D3C-A3F8-6602519E486F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9502C5B9-9384-42CF-9F89-E8D80F507A87}" type="pres">
      <dgm:prSet presAssocID="{6517F6CF-61D4-4D3C-A3F8-6602519E486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F2D05-E078-4366-89D4-CB133226150D}" type="pres">
      <dgm:prSet presAssocID="{6517F6CF-61D4-4D3C-A3F8-6602519E486F}" presName="negativeSpace" presStyleCnt="0"/>
      <dgm:spPr/>
    </dgm:pt>
    <dgm:pt modelId="{FC075B5F-283F-4984-BD49-D4205E69B736}" type="pres">
      <dgm:prSet presAssocID="{6517F6CF-61D4-4D3C-A3F8-6602519E486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3BC50-44DD-48C2-971F-5575157D0CD2}" type="pres">
      <dgm:prSet presAssocID="{DEE07630-6627-4CF2-A8A7-9DC6EF48018D}" presName="spaceBetweenRectangles" presStyleCnt="0"/>
      <dgm:spPr/>
    </dgm:pt>
    <dgm:pt modelId="{8E464741-9006-4EA0-8C1D-AD2E8D544E7F}" type="pres">
      <dgm:prSet presAssocID="{3271BCA0-BB85-4FAB-9E63-E21A95F5EE0F}" presName="parentLin" presStyleCnt="0"/>
      <dgm:spPr/>
    </dgm:pt>
    <dgm:pt modelId="{8792427C-4181-4AE8-87D3-4CFD0B24ED56}" type="pres">
      <dgm:prSet presAssocID="{3271BCA0-BB85-4FAB-9E63-E21A95F5EE0F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CFDBAB7F-3F7D-43C1-A596-5579AE1D8A13}" type="pres">
      <dgm:prSet presAssocID="{3271BCA0-BB85-4FAB-9E63-E21A95F5EE0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6023B-129E-4E58-B798-BE54A2C578C0}" type="pres">
      <dgm:prSet presAssocID="{3271BCA0-BB85-4FAB-9E63-E21A95F5EE0F}" presName="negativeSpace" presStyleCnt="0"/>
      <dgm:spPr/>
    </dgm:pt>
    <dgm:pt modelId="{4C29E592-6809-483A-ADEB-CDC56DD51275}" type="pres">
      <dgm:prSet presAssocID="{3271BCA0-BB85-4FAB-9E63-E21A95F5EE0F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86CC9-102B-4F6F-B323-5B728536BAE8}" type="pres">
      <dgm:prSet presAssocID="{1E653D50-1600-4708-8870-F884FC55F4F3}" presName="spaceBetweenRectangles" presStyleCnt="0"/>
      <dgm:spPr/>
    </dgm:pt>
    <dgm:pt modelId="{3E0766F1-C57A-4877-8CD6-86A3CF216B37}" type="pres">
      <dgm:prSet presAssocID="{38BC6A15-0FB9-49E9-B8EC-AEB0CC51EC77}" presName="parentLin" presStyleCnt="0"/>
      <dgm:spPr/>
    </dgm:pt>
    <dgm:pt modelId="{B5382E46-1C9B-4D25-B101-62EFC3CF793F}" type="pres">
      <dgm:prSet presAssocID="{38BC6A15-0FB9-49E9-B8EC-AEB0CC51EC77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BE868CAF-143D-453F-9F7F-616140DDC507}" type="pres">
      <dgm:prSet presAssocID="{38BC6A15-0FB9-49E9-B8EC-AEB0CC51EC7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33406-1B5F-41D0-8402-B2F60B8D5012}" type="pres">
      <dgm:prSet presAssocID="{38BC6A15-0FB9-49E9-B8EC-AEB0CC51EC77}" presName="negativeSpace" presStyleCnt="0"/>
      <dgm:spPr/>
    </dgm:pt>
    <dgm:pt modelId="{47816AFD-3954-420E-9FFE-57E689592111}" type="pres">
      <dgm:prSet presAssocID="{38BC6A15-0FB9-49E9-B8EC-AEB0CC51EC77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36102E-5EA7-41A9-BD41-AF04F8106FAF}" type="presOf" srcId="{38BC6A15-0FB9-49E9-B8EC-AEB0CC51EC77}" destId="{BE868CAF-143D-453F-9F7F-616140DDC507}" srcOrd="1" destOrd="0" presId="urn:microsoft.com/office/officeart/2005/8/layout/list1"/>
    <dgm:cxn modelId="{0B71A985-BDD4-48CE-B267-535C5B217DC7}" srcId="{38BC6A15-0FB9-49E9-B8EC-AEB0CC51EC77}" destId="{E5885747-6CC9-4431-80B2-4D2D86A368B3}" srcOrd="0" destOrd="0" parTransId="{1A97A721-F89A-4FDB-B405-7BECAB90D9EC}" sibTransId="{9351D40A-0E8C-4D37-89C3-5ADED5BAC7B6}"/>
    <dgm:cxn modelId="{4D9726E6-524A-4E7F-96D5-71957C08CED9}" type="presOf" srcId="{6B958407-B5E2-4388-89E4-F45E22D87F6B}" destId="{03183A39-BE61-4365-B28F-41E919422D32}" srcOrd="0" destOrd="0" presId="urn:microsoft.com/office/officeart/2005/8/layout/list1"/>
    <dgm:cxn modelId="{4759CF33-232E-46B5-AE46-108D7BD0CE62}" srcId="{AB4FD879-D764-4F96-A3EB-BB9ACA626FC8}" destId="{BE910750-30AB-4554-9994-10D909617226}" srcOrd="0" destOrd="0" parTransId="{21791ECC-9253-45FE-BA6B-DFADB8E7498E}" sibTransId="{DA1C1E67-0F96-4AFE-83FA-9ECF22CF0707}"/>
    <dgm:cxn modelId="{02ABE0FA-DBDC-4059-A859-D62B4CEAFFE8}" type="presOf" srcId="{38BC6A15-0FB9-49E9-B8EC-AEB0CC51EC77}" destId="{B5382E46-1C9B-4D25-B101-62EFC3CF793F}" srcOrd="0" destOrd="0" presId="urn:microsoft.com/office/officeart/2005/8/layout/list1"/>
    <dgm:cxn modelId="{525249D3-B609-44C6-85E5-46C1CE771A23}" type="presOf" srcId="{6517F6CF-61D4-4D3C-A3F8-6602519E486F}" destId="{9502C5B9-9384-42CF-9F89-E8D80F507A87}" srcOrd="1" destOrd="0" presId="urn:microsoft.com/office/officeart/2005/8/layout/list1"/>
    <dgm:cxn modelId="{22FC1CBD-834F-4170-8123-0149BD944D83}" type="presOf" srcId="{22D893CC-7A06-46C2-A3AB-409986A01A46}" destId="{ACC962E8-D1B6-46DE-AB7F-6C4D1C6012F0}" srcOrd="0" destOrd="1" presId="urn:microsoft.com/office/officeart/2005/8/layout/list1"/>
    <dgm:cxn modelId="{8D9F5EDE-6B3D-40B4-9502-7D19D5DA23ED}" type="presOf" srcId="{AB4FD879-D764-4F96-A3EB-BB9ACA626FC8}" destId="{82808230-7D2C-4914-B10A-525CF1B6EDE1}" srcOrd="1" destOrd="0" presId="urn:microsoft.com/office/officeart/2005/8/layout/list1"/>
    <dgm:cxn modelId="{C0CBFD24-2CF0-4B00-9BCE-7D3D594CEC00}" type="presOf" srcId="{F299838E-C2F5-4975-B5F9-F7AA6EA42EC7}" destId="{52ECF82C-027D-43F0-808D-D1D7012981C4}" srcOrd="0" destOrd="1" presId="urn:microsoft.com/office/officeart/2005/8/layout/list1"/>
    <dgm:cxn modelId="{B7C7DE14-BD08-45BE-8F65-89D42F2A5CCE}" srcId="{B53371C0-58BB-4DD2-9122-ACC921D6880F}" destId="{38BC6A15-0FB9-49E9-B8EC-AEB0CC51EC77}" srcOrd="4" destOrd="0" parTransId="{62CCBABC-37DB-4A38-A2AA-73414C5B5633}" sibTransId="{7AAAA394-6AC9-4402-B617-E4DCB523A177}"/>
    <dgm:cxn modelId="{C0A61100-C410-4A7E-94D0-56920014943D}" type="presOf" srcId="{AB4FD879-D764-4F96-A3EB-BB9ACA626FC8}" destId="{E61D247F-73C5-485E-AB88-40C320702962}" srcOrd="0" destOrd="0" presId="urn:microsoft.com/office/officeart/2005/8/layout/list1"/>
    <dgm:cxn modelId="{8E16FBB5-F234-4ED0-9481-36FA737FD7AF}" type="presOf" srcId="{E1E832BB-A4BE-4BA7-9FB5-5A479249C363}" destId="{4C29E592-6809-483A-ADEB-CDC56DD51275}" srcOrd="0" destOrd="0" presId="urn:microsoft.com/office/officeart/2005/8/layout/list1"/>
    <dgm:cxn modelId="{828B0B68-4BBB-437E-B050-78B0DD0CE642}" srcId="{B53371C0-58BB-4DD2-9122-ACC921D6880F}" destId="{6517F6CF-61D4-4D3C-A3F8-6602519E486F}" srcOrd="2" destOrd="0" parTransId="{DC67C3C0-400B-4C99-A893-03CA82060BB5}" sibTransId="{DEE07630-6627-4CF2-A8A7-9DC6EF48018D}"/>
    <dgm:cxn modelId="{F1E712C9-6C9C-4462-87F6-3D2BD3878EC3}" srcId="{3271BCA0-BB85-4FAB-9E63-E21A95F5EE0F}" destId="{86743174-B3E0-4CE9-A07B-21C24F6BAD51}" srcOrd="1" destOrd="0" parTransId="{8609DDCA-0588-4092-8D63-E244584AB1E2}" sibTransId="{FDB520A5-5DA6-47F3-9FB8-C1A9BC2A1934}"/>
    <dgm:cxn modelId="{4CC67A65-6E58-4BC5-B927-3DA8144ECBAE}" srcId="{6B958407-B5E2-4388-89E4-F45E22D87F6B}" destId="{F299838E-C2F5-4975-B5F9-F7AA6EA42EC7}" srcOrd="1" destOrd="0" parTransId="{150599ED-0EDB-43DA-833A-C82231864B8F}" sibTransId="{70FC94D1-19E4-48C9-BF58-B339FB8DCFA2}"/>
    <dgm:cxn modelId="{619BE804-0722-4EFA-A1A6-15D44B822114}" type="presOf" srcId="{ABB48F2F-D1EE-4963-A461-D42D715DE196}" destId="{FC075B5F-283F-4984-BD49-D4205E69B736}" srcOrd="0" destOrd="2" presId="urn:microsoft.com/office/officeart/2005/8/layout/list1"/>
    <dgm:cxn modelId="{EE2B7AB3-018C-4645-A2CF-7B39AAE9060E}" type="presOf" srcId="{3271BCA0-BB85-4FAB-9E63-E21A95F5EE0F}" destId="{8792427C-4181-4AE8-87D3-4CFD0B24ED56}" srcOrd="0" destOrd="0" presId="urn:microsoft.com/office/officeart/2005/8/layout/list1"/>
    <dgm:cxn modelId="{397157C7-E964-48B9-BDB4-BE5EF51CEEB8}" type="presOf" srcId="{BE910750-30AB-4554-9994-10D909617226}" destId="{ACC962E8-D1B6-46DE-AB7F-6C4D1C6012F0}" srcOrd="0" destOrd="0" presId="urn:microsoft.com/office/officeart/2005/8/layout/list1"/>
    <dgm:cxn modelId="{AB5F622E-3F2A-4977-8990-69DE8D16838A}" type="presOf" srcId="{6B958407-B5E2-4388-89E4-F45E22D87F6B}" destId="{931FBB84-0F71-4136-8F3A-19B66D46B41F}" srcOrd="1" destOrd="0" presId="urn:microsoft.com/office/officeart/2005/8/layout/list1"/>
    <dgm:cxn modelId="{82868B8D-586F-4580-9B23-82F8FB8FBCF1}" srcId="{6517F6CF-61D4-4D3C-A3F8-6602519E486F}" destId="{7FC668EA-16D1-4C58-A6EB-8AF6C9FFA260}" srcOrd="1" destOrd="0" parTransId="{C29EB8C1-0F65-47D4-A358-86DDC5E96236}" sibTransId="{4F6043DA-2507-43D8-9C9A-FD7309380EAF}"/>
    <dgm:cxn modelId="{E826CA8E-C46B-4CA4-B064-04E9F4C972B4}" type="presOf" srcId="{9FB2A530-3EB2-4885-8A63-07B0C7B69CDF}" destId="{ACC962E8-D1B6-46DE-AB7F-6C4D1C6012F0}" srcOrd="0" destOrd="2" presId="urn:microsoft.com/office/officeart/2005/8/layout/list1"/>
    <dgm:cxn modelId="{419A32F9-9E3A-49AE-A1C4-F3441F2D076A}" type="presOf" srcId="{6517F6CF-61D4-4D3C-A3F8-6602519E486F}" destId="{6791D0C7-218A-4138-8AE9-64A403321BFE}" srcOrd="0" destOrd="0" presId="urn:microsoft.com/office/officeart/2005/8/layout/list1"/>
    <dgm:cxn modelId="{7669AD07-D99D-4DF2-B639-E187686F6229}" type="presOf" srcId="{2A1AE4AD-AC7D-47BA-B97B-885605494950}" destId="{FC075B5F-283F-4984-BD49-D4205E69B736}" srcOrd="0" destOrd="0" presId="urn:microsoft.com/office/officeart/2005/8/layout/list1"/>
    <dgm:cxn modelId="{32F4ADA0-2E37-40A6-A93D-1BA4BF706D87}" type="presOf" srcId="{3DE3B598-B1A0-4EAA-8B4B-75B15DD21A8D}" destId="{4C29E592-6809-483A-ADEB-CDC56DD51275}" srcOrd="0" destOrd="2" presId="urn:microsoft.com/office/officeart/2005/8/layout/list1"/>
    <dgm:cxn modelId="{9459107F-202A-4248-9968-62418F1BBC92}" type="presOf" srcId="{86743174-B3E0-4CE9-A07B-21C24F6BAD51}" destId="{4C29E592-6809-483A-ADEB-CDC56DD51275}" srcOrd="0" destOrd="1" presId="urn:microsoft.com/office/officeart/2005/8/layout/list1"/>
    <dgm:cxn modelId="{C6D1789F-F08C-4067-A2F1-3CED27B9DCB1}" srcId="{AB4FD879-D764-4F96-A3EB-BB9ACA626FC8}" destId="{22D893CC-7A06-46C2-A3AB-409986A01A46}" srcOrd="1" destOrd="0" parTransId="{ADDE3EFA-7847-4DFD-B415-4013D71BDC4A}" sibTransId="{CD8AC3FE-02F1-4F0F-8F90-520F1B3694EA}"/>
    <dgm:cxn modelId="{38EA1E0C-2626-4806-90D4-96DA952F8BD8}" srcId="{3271BCA0-BB85-4FAB-9E63-E21A95F5EE0F}" destId="{3DE3B598-B1A0-4EAA-8B4B-75B15DD21A8D}" srcOrd="2" destOrd="0" parTransId="{88865299-E438-42BA-8981-32D36C5777AE}" sibTransId="{E935A919-AC21-4E6B-974F-24E39DDD902D}"/>
    <dgm:cxn modelId="{3DB788F0-E5EF-4DE2-92FE-92EAA374BD28}" type="presOf" srcId="{3271BCA0-BB85-4FAB-9E63-E21A95F5EE0F}" destId="{CFDBAB7F-3F7D-43C1-A596-5579AE1D8A13}" srcOrd="1" destOrd="0" presId="urn:microsoft.com/office/officeart/2005/8/layout/list1"/>
    <dgm:cxn modelId="{BDBC16CE-E70B-4CF3-B617-69AD200769DC}" srcId="{AB4FD879-D764-4F96-A3EB-BB9ACA626FC8}" destId="{9FB2A530-3EB2-4885-8A63-07B0C7B69CDF}" srcOrd="2" destOrd="0" parTransId="{F94D7D95-04BB-4A3B-A052-2C53211B0793}" sibTransId="{C057262B-61C9-4D72-80AC-A6BDF2DD27D4}"/>
    <dgm:cxn modelId="{77593978-4FAC-4902-BE9A-A37F17B71A19}" srcId="{3271BCA0-BB85-4FAB-9E63-E21A95F5EE0F}" destId="{E1E832BB-A4BE-4BA7-9FB5-5A479249C363}" srcOrd="0" destOrd="0" parTransId="{448EE014-146F-4CEB-AE20-E179A34F22AF}" sibTransId="{8F381E5A-782A-4AF2-8054-F22FAF369178}"/>
    <dgm:cxn modelId="{278FF7EF-5E78-4AE3-BE6B-CAED5AD382A8}" srcId="{B53371C0-58BB-4DD2-9122-ACC921D6880F}" destId="{6B958407-B5E2-4388-89E4-F45E22D87F6B}" srcOrd="1" destOrd="0" parTransId="{D502BE37-4516-4BE6-83AD-FA83CA7F6269}" sibTransId="{D078F2CE-322F-4AE7-84EC-DDEEEFE4F0D8}"/>
    <dgm:cxn modelId="{CCC4FE68-753E-4B09-8C75-FC49F116EF51}" type="presOf" srcId="{E5885747-6CC9-4431-80B2-4D2D86A368B3}" destId="{47816AFD-3954-420E-9FFE-57E689592111}" srcOrd="0" destOrd="0" presId="urn:microsoft.com/office/officeart/2005/8/layout/list1"/>
    <dgm:cxn modelId="{A16DF74A-8E60-4602-9D62-DE046BF7D440}" srcId="{6517F6CF-61D4-4D3C-A3F8-6602519E486F}" destId="{ABB48F2F-D1EE-4963-A461-D42D715DE196}" srcOrd="2" destOrd="0" parTransId="{A65E833E-EA31-49FB-96D1-6A342BD45132}" sibTransId="{FCC6AA82-C955-48D3-B73B-8EFB5837EDBB}"/>
    <dgm:cxn modelId="{BDDD965B-27E5-4A4C-BCDE-D52F4D8B3D1F}" srcId="{6517F6CF-61D4-4D3C-A3F8-6602519E486F}" destId="{2A1AE4AD-AC7D-47BA-B97B-885605494950}" srcOrd="0" destOrd="0" parTransId="{6320DD81-8BA6-4917-BEFD-D985D34A431C}" sibTransId="{E2F30DDD-917C-4B55-AB83-1D0199A7083B}"/>
    <dgm:cxn modelId="{6B2309F8-1DD3-4C38-A72F-4151E33DE64E}" srcId="{B53371C0-58BB-4DD2-9122-ACC921D6880F}" destId="{3271BCA0-BB85-4FAB-9E63-E21A95F5EE0F}" srcOrd="3" destOrd="0" parTransId="{6F17ECE0-0056-483E-8D9C-C2110B61C1AD}" sibTransId="{1E653D50-1600-4708-8870-F884FC55F4F3}"/>
    <dgm:cxn modelId="{0B99E5E2-F3E2-44E8-B182-FF4B967F8CF6}" type="presOf" srcId="{376EA640-F6E2-4EB5-B72C-02137801B7F2}" destId="{52ECF82C-027D-43F0-808D-D1D7012981C4}" srcOrd="0" destOrd="0" presId="urn:microsoft.com/office/officeart/2005/8/layout/list1"/>
    <dgm:cxn modelId="{46CFB9CA-ED82-4165-AAA3-1D2083FF96A6}" srcId="{6B958407-B5E2-4388-89E4-F45E22D87F6B}" destId="{376EA640-F6E2-4EB5-B72C-02137801B7F2}" srcOrd="0" destOrd="0" parTransId="{9F3F70CF-3B6E-400C-B791-59403106174B}" sibTransId="{61E0CCAF-B451-4585-9DD4-13D9ABE0997E}"/>
    <dgm:cxn modelId="{AFFCF1CA-60B1-477B-9027-E6572D22EC7C}" type="presOf" srcId="{B53371C0-58BB-4DD2-9122-ACC921D6880F}" destId="{BC0763CD-8F9E-4DC5-9B3F-E67D55823CF4}" srcOrd="0" destOrd="0" presId="urn:microsoft.com/office/officeart/2005/8/layout/list1"/>
    <dgm:cxn modelId="{3DC0C296-78C3-4A6A-8270-EAC06B8DFEDE}" type="presOf" srcId="{7FC668EA-16D1-4C58-A6EB-8AF6C9FFA260}" destId="{FC075B5F-283F-4984-BD49-D4205E69B736}" srcOrd="0" destOrd="1" presId="urn:microsoft.com/office/officeart/2005/8/layout/list1"/>
    <dgm:cxn modelId="{9F9B13BE-3244-4ED8-81AC-58D078A2968F}" srcId="{B53371C0-58BB-4DD2-9122-ACC921D6880F}" destId="{AB4FD879-D764-4F96-A3EB-BB9ACA626FC8}" srcOrd="0" destOrd="0" parTransId="{05127CB7-C9A1-4C6E-995F-08656616F3F8}" sibTransId="{165A3ECC-33C3-4755-8527-E241D79B293C}"/>
    <dgm:cxn modelId="{A73E7FAD-1098-4B9C-B97C-4BECA35DF44B}" type="presParOf" srcId="{BC0763CD-8F9E-4DC5-9B3F-E67D55823CF4}" destId="{0C965AF6-D25E-4120-AE35-A56572FDC30A}" srcOrd="0" destOrd="0" presId="urn:microsoft.com/office/officeart/2005/8/layout/list1"/>
    <dgm:cxn modelId="{59A44478-8A98-4F67-968F-D6B77DAF76D1}" type="presParOf" srcId="{0C965AF6-D25E-4120-AE35-A56572FDC30A}" destId="{E61D247F-73C5-485E-AB88-40C320702962}" srcOrd="0" destOrd="0" presId="urn:microsoft.com/office/officeart/2005/8/layout/list1"/>
    <dgm:cxn modelId="{681F0FB4-DDDF-4217-8AEA-CE9EDEA8959F}" type="presParOf" srcId="{0C965AF6-D25E-4120-AE35-A56572FDC30A}" destId="{82808230-7D2C-4914-B10A-525CF1B6EDE1}" srcOrd="1" destOrd="0" presId="urn:microsoft.com/office/officeart/2005/8/layout/list1"/>
    <dgm:cxn modelId="{75BAE65E-477E-40E1-BE2E-5744E19528A2}" type="presParOf" srcId="{BC0763CD-8F9E-4DC5-9B3F-E67D55823CF4}" destId="{10341703-628F-4B51-8021-D939097014D1}" srcOrd="1" destOrd="0" presId="urn:microsoft.com/office/officeart/2005/8/layout/list1"/>
    <dgm:cxn modelId="{BB6AF6CC-8E48-44EC-BCDD-4BDEE01482C5}" type="presParOf" srcId="{BC0763CD-8F9E-4DC5-9B3F-E67D55823CF4}" destId="{ACC962E8-D1B6-46DE-AB7F-6C4D1C6012F0}" srcOrd="2" destOrd="0" presId="urn:microsoft.com/office/officeart/2005/8/layout/list1"/>
    <dgm:cxn modelId="{7199AED2-F31E-4642-BB58-FBBE3CC83841}" type="presParOf" srcId="{BC0763CD-8F9E-4DC5-9B3F-E67D55823CF4}" destId="{CB5EBDBD-AD2D-4C1B-94B1-CA8A8AEA7E4E}" srcOrd="3" destOrd="0" presId="urn:microsoft.com/office/officeart/2005/8/layout/list1"/>
    <dgm:cxn modelId="{576A19E9-881C-4AC4-A643-869422882F34}" type="presParOf" srcId="{BC0763CD-8F9E-4DC5-9B3F-E67D55823CF4}" destId="{698D49D2-AB11-41E8-9DD0-05127D09E03C}" srcOrd="4" destOrd="0" presId="urn:microsoft.com/office/officeart/2005/8/layout/list1"/>
    <dgm:cxn modelId="{22052CAF-148A-43B5-BF74-01E59FDB0633}" type="presParOf" srcId="{698D49D2-AB11-41E8-9DD0-05127D09E03C}" destId="{03183A39-BE61-4365-B28F-41E919422D32}" srcOrd="0" destOrd="0" presId="urn:microsoft.com/office/officeart/2005/8/layout/list1"/>
    <dgm:cxn modelId="{931093A2-1A22-4CCC-AA6B-A9DA6A470941}" type="presParOf" srcId="{698D49D2-AB11-41E8-9DD0-05127D09E03C}" destId="{931FBB84-0F71-4136-8F3A-19B66D46B41F}" srcOrd="1" destOrd="0" presId="urn:microsoft.com/office/officeart/2005/8/layout/list1"/>
    <dgm:cxn modelId="{B20A235C-3C44-46E1-B769-FC015F1E870E}" type="presParOf" srcId="{BC0763CD-8F9E-4DC5-9B3F-E67D55823CF4}" destId="{330B49DB-4C81-4891-83E4-CF68E89900A3}" srcOrd="5" destOrd="0" presId="urn:microsoft.com/office/officeart/2005/8/layout/list1"/>
    <dgm:cxn modelId="{ACB92B84-1F20-46A6-ABC9-02815A532A8E}" type="presParOf" srcId="{BC0763CD-8F9E-4DC5-9B3F-E67D55823CF4}" destId="{52ECF82C-027D-43F0-808D-D1D7012981C4}" srcOrd="6" destOrd="0" presId="urn:microsoft.com/office/officeart/2005/8/layout/list1"/>
    <dgm:cxn modelId="{8B4FD799-FCA5-4E3E-9C30-AE3A06D6543B}" type="presParOf" srcId="{BC0763CD-8F9E-4DC5-9B3F-E67D55823CF4}" destId="{D0C75BA4-1D39-44BA-B00B-0330623BC588}" srcOrd="7" destOrd="0" presId="urn:microsoft.com/office/officeart/2005/8/layout/list1"/>
    <dgm:cxn modelId="{6FB73D96-3E23-4FDF-93B9-F13D31406673}" type="presParOf" srcId="{BC0763CD-8F9E-4DC5-9B3F-E67D55823CF4}" destId="{FF1656A8-F209-485F-884F-2E1A07667873}" srcOrd="8" destOrd="0" presId="urn:microsoft.com/office/officeart/2005/8/layout/list1"/>
    <dgm:cxn modelId="{E0FA20B9-A654-41C7-91F9-8709D795F7C7}" type="presParOf" srcId="{FF1656A8-F209-485F-884F-2E1A07667873}" destId="{6791D0C7-218A-4138-8AE9-64A403321BFE}" srcOrd="0" destOrd="0" presId="urn:microsoft.com/office/officeart/2005/8/layout/list1"/>
    <dgm:cxn modelId="{7ACF50A1-D7FD-4677-9A76-E8BDE38182E5}" type="presParOf" srcId="{FF1656A8-F209-485F-884F-2E1A07667873}" destId="{9502C5B9-9384-42CF-9F89-E8D80F507A87}" srcOrd="1" destOrd="0" presId="urn:microsoft.com/office/officeart/2005/8/layout/list1"/>
    <dgm:cxn modelId="{4F1AEB9A-ECEA-4853-994F-04B2B0441CC9}" type="presParOf" srcId="{BC0763CD-8F9E-4DC5-9B3F-E67D55823CF4}" destId="{FEFF2D05-E078-4366-89D4-CB133226150D}" srcOrd="9" destOrd="0" presId="urn:microsoft.com/office/officeart/2005/8/layout/list1"/>
    <dgm:cxn modelId="{344F3C60-BFDE-4583-9B57-5E8392197164}" type="presParOf" srcId="{BC0763CD-8F9E-4DC5-9B3F-E67D55823CF4}" destId="{FC075B5F-283F-4984-BD49-D4205E69B736}" srcOrd="10" destOrd="0" presId="urn:microsoft.com/office/officeart/2005/8/layout/list1"/>
    <dgm:cxn modelId="{E9699AF3-FE30-4E6A-8977-A09BF0A41CB5}" type="presParOf" srcId="{BC0763CD-8F9E-4DC5-9B3F-E67D55823CF4}" destId="{DEE3BC50-44DD-48C2-971F-5575157D0CD2}" srcOrd="11" destOrd="0" presId="urn:microsoft.com/office/officeart/2005/8/layout/list1"/>
    <dgm:cxn modelId="{C2D12CEB-EC10-46E0-9A22-0C6425FE08B0}" type="presParOf" srcId="{BC0763CD-8F9E-4DC5-9B3F-E67D55823CF4}" destId="{8E464741-9006-4EA0-8C1D-AD2E8D544E7F}" srcOrd="12" destOrd="0" presId="urn:microsoft.com/office/officeart/2005/8/layout/list1"/>
    <dgm:cxn modelId="{75D7B16D-2B25-4AB1-9BB5-F25995C0C060}" type="presParOf" srcId="{8E464741-9006-4EA0-8C1D-AD2E8D544E7F}" destId="{8792427C-4181-4AE8-87D3-4CFD0B24ED56}" srcOrd="0" destOrd="0" presId="urn:microsoft.com/office/officeart/2005/8/layout/list1"/>
    <dgm:cxn modelId="{3827EAB3-7E8F-4C38-856B-848A57027D89}" type="presParOf" srcId="{8E464741-9006-4EA0-8C1D-AD2E8D544E7F}" destId="{CFDBAB7F-3F7D-43C1-A596-5579AE1D8A13}" srcOrd="1" destOrd="0" presId="urn:microsoft.com/office/officeart/2005/8/layout/list1"/>
    <dgm:cxn modelId="{72237CF2-B002-4B57-9084-02B5563054D1}" type="presParOf" srcId="{BC0763CD-8F9E-4DC5-9B3F-E67D55823CF4}" destId="{C7B6023B-129E-4E58-B798-BE54A2C578C0}" srcOrd="13" destOrd="0" presId="urn:microsoft.com/office/officeart/2005/8/layout/list1"/>
    <dgm:cxn modelId="{9F59EA92-1E15-49FA-81AC-085A92516F5C}" type="presParOf" srcId="{BC0763CD-8F9E-4DC5-9B3F-E67D55823CF4}" destId="{4C29E592-6809-483A-ADEB-CDC56DD51275}" srcOrd="14" destOrd="0" presId="urn:microsoft.com/office/officeart/2005/8/layout/list1"/>
    <dgm:cxn modelId="{A633C741-7FD1-448F-9124-03998E261891}" type="presParOf" srcId="{BC0763CD-8F9E-4DC5-9B3F-E67D55823CF4}" destId="{76786CC9-102B-4F6F-B323-5B728536BAE8}" srcOrd="15" destOrd="0" presId="urn:microsoft.com/office/officeart/2005/8/layout/list1"/>
    <dgm:cxn modelId="{DEA80F53-35D6-4D2F-996B-6F46D41F1AF2}" type="presParOf" srcId="{BC0763CD-8F9E-4DC5-9B3F-E67D55823CF4}" destId="{3E0766F1-C57A-4877-8CD6-86A3CF216B37}" srcOrd="16" destOrd="0" presId="urn:microsoft.com/office/officeart/2005/8/layout/list1"/>
    <dgm:cxn modelId="{00CBA2E3-D16C-469B-B16C-D43FA559C4A4}" type="presParOf" srcId="{3E0766F1-C57A-4877-8CD6-86A3CF216B37}" destId="{B5382E46-1C9B-4D25-B101-62EFC3CF793F}" srcOrd="0" destOrd="0" presId="urn:microsoft.com/office/officeart/2005/8/layout/list1"/>
    <dgm:cxn modelId="{FA6EED7C-3D7E-4C5F-9748-AD4CFF980498}" type="presParOf" srcId="{3E0766F1-C57A-4877-8CD6-86A3CF216B37}" destId="{BE868CAF-143D-453F-9F7F-616140DDC507}" srcOrd="1" destOrd="0" presId="urn:microsoft.com/office/officeart/2005/8/layout/list1"/>
    <dgm:cxn modelId="{0F86D688-C05C-419B-93DB-7777A6915AC6}" type="presParOf" srcId="{BC0763CD-8F9E-4DC5-9B3F-E67D55823CF4}" destId="{4CB33406-1B5F-41D0-8402-B2F60B8D5012}" srcOrd="17" destOrd="0" presId="urn:microsoft.com/office/officeart/2005/8/layout/list1"/>
    <dgm:cxn modelId="{7BECFD25-B53D-433B-A54C-78DE88136284}" type="presParOf" srcId="{BC0763CD-8F9E-4DC5-9B3F-E67D55823CF4}" destId="{47816AFD-3954-420E-9FFE-57E68959211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3371C0-58BB-4DD2-9122-ACC921D6880F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C0763CD-8F9E-4DC5-9B3F-E67D55823CF4}" type="pres">
      <dgm:prSet presAssocID="{B53371C0-58BB-4DD2-9122-ACC921D688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F4676AA-CDEA-47CE-8F5B-0DE4BDDB5D42}" type="presOf" srcId="{B53371C0-58BB-4DD2-9122-ACC921D6880F}" destId="{BC0763CD-8F9E-4DC5-9B3F-E67D55823CF4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3371C0-58BB-4DD2-9122-ACC921D6880F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C0763CD-8F9E-4DC5-9B3F-E67D55823CF4}" type="pres">
      <dgm:prSet presAssocID="{B53371C0-58BB-4DD2-9122-ACC921D688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19A6003-FD94-486D-80FE-427B37B0CB7C}" type="presOf" srcId="{B53371C0-58BB-4DD2-9122-ACC921D6880F}" destId="{BC0763CD-8F9E-4DC5-9B3F-E67D55823CF4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962E8-D1B6-46DE-AB7F-6C4D1C6012F0}">
      <dsp:nvSpPr>
        <dsp:cNvPr id="0" name=""/>
        <dsp:cNvSpPr/>
      </dsp:nvSpPr>
      <dsp:spPr>
        <a:xfrm>
          <a:off x="0" y="236159"/>
          <a:ext cx="8382000" cy="831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536" tIns="229108" rIns="65053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Redesign the 40/30 Rule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Build a High Performing Integrated Network of Care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Empower Veterans Through Transparency of Information</a:t>
          </a:r>
          <a:endParaRPr lang="en-US" sz="1100" kern="1200" dirty="0"/>
        </a:p>
      </dsp:txBody>
      <dsp:txXfrm>
        <a:off x="0" y="236159"/>
        <a:ext cx="8382000" cy="831600"/>
      </dsp:txXfrm>
    </dsp:sp>
    <dsp:sp modelId="{82808230-7D2C-4914-B10A-525CF1B6EDE1}">
      <dsp:nvSpPr>
        <dsp:cNvPr id="0" name=""/>
        <dsp:cNvSpPr/>
      </dsp:nvSpPr>
      <dsp:spPr>
        <a:xfrm>
          <a:off x="419100" y="73799"/>
          <a:ext cx="5867400" cy="324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Greater Choice for Veterans</a:t>
          </a:r>
          <a:endParaRPr lang="en-US" sz="1100" b="1" kern="1200" dirty="0"/>
        </a:p>
      </dsp:txBody>
      <dsp:txXfrm>
        <a:off x="434952" y="89651"/>
        <a:ext cx="5835696" cy="293016"/>
      </dsp:txXfrm>
    </dsp:sp>
    <dsp:sp modelId="{52ECF82C-027D-43F0-808D-D1D7012981C4}">
      <dsp:nvSpPr>
        <dsp:cNvPr id="0" name=""/>
        <dsp:cNvSpPr/>
      </dsp:nvSpPr>
      <dsp:spPr>
        <a:xfrm>
          <a:off x="0" y="1289520"/>
          <a:ext cx="8382000" cy="641024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536" tIns="229108" rIns="65053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Infrastructure Improvements and Streamlining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EMR Interoperability and IT Modernization</a:t>
          </a:r>
          <a:endParaRPr lang="en-US" sz="1100" kern="1200" dirty="0"/>
        </a:p>
      </dsp:txBody>
      <dsp:txXfrm>
        <a:off x="0" y="1289520"/>
        <a:ext cx="8382000" cy="641024"/>
      </dsp:txXfrm>
    </dsp:sp>
    <dsp:sp modelId="{931FBB84-0F71-4136-8F3A-19B66D46B41F}">
      <dsp:nvSpPr>
        <dsp:cNvPr id="0" name=""/>
        <dsp:cNvSpPr/>
      </dsp:nvSpPr>
      <dsp:spPr>
        <a:xfrm>
          <a:off x="419100" y="1127160"/>
          <a:ext cx="5867400" cy="324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Modernize our System</a:t>
          </a:r>
          <a:endParaRPr lang="en-US" sz="1100" b="1" kern="1200" dirty="0"/>
        </a:p>
      </dsp:txBody>
      <dsp:txXfrm>
        <a:off x="434952" y="1143012"/>
        <a:ext cx="5835696" cy="293016"/>
      </dsp:txXfrm>
    </dsp:sp>
    <dsp:sp modelId="{FC075B5F-283F-4984-BD49-D4205E69B736}">
      <dsp:nvSpPr>
        <dsp:cNvPr id="0" name=""/>
        <dsp:cNvSpPr/>
      </dsp:nvSpPr>
      <dsp:spPr>
        <a:xfrm>
          <a:off x="0" y="2152305"/>
          <a:ext cx="8382000" cy="831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536" tIns="229108" rIns="65053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Strengthening of Foundational Services in VA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VA/DoD/Community Coordination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Deliver on Accountability and Effective Management Practices</a:t>
          </a:r>
          <a:endParaRPr lang="en-US" sz="1100" kern="1200" dirty="0"/>
        </a:p>
      </dsp:txBody>
      <dsp:txXfrm>
        <a:off x="0" y="2152305"/>
        <a:ext cx="8382000" cy="831600"/>
      </dsp:txXfrm>
    </dsp:sp>
    <dsp:sp modelId="{9502C5B9-9384-42CF-9F89-E8D80F507A87}">
      <dsp:nvSpPr>
        <dsp:cNvPr id="0" name=""/>
        <dsp:cNvSpPr/>
      </dsp:nvSpPr>
      <dsp:spPr>
        <a:xfrm>
          <a:off x="419100" y="1989945"/>
          <a:ext cx="5867400" cy="324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Focus Resources More Effectively</a:t>
          </a:r>
          <a:endParaRPr lang="en-US" sz="1100" b="1" kern="1200" dirty="0"/>
        </a:p>
      </dsp:txBody>
      <dsp:txXfrm>
        <a:off x="434952" y="2005797"/>
        <a:ext cx="5835696" cy="293016"/>
      </dsp:txXfrm>
    </dsp:sp>
    <dsp:sp modelId="{4C29E592-6809-483A-ADEB-CDC56DD51275}">
      <dsp:nvSpPr>
        <dsp:cNvPr id="0" name=""/>
        <dsp:cNvSpPr/>
      </dsp:nvSpPr>
      <dsp:spPr>
        <a:xfrm>
          <a:off x="0" y="3205665"/>
          <a:ext cx="8382000" cy="831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536" tIns="229108" rIns="65053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Access to Care and Wait Times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Decisions on Appeals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Performance on Disability Claims</a:t>
          </a:r>
          <a:endParaRPr lang="en-US" sz="1100" kern="1200" dirty="0"/>
        </a:p>
      </dsp:txBody>
      <dsp:txXfrm>
        <a:off x="0" y="3205665"/>
        <a:ext cx="8382000" cy="831600"/>
      </dsp:txXfrm>
    </dsp:sp>
    <dsp:sp modelId="{CFDBAB7F-3F7D-43C1-A596-5579AE1D8A13}">
      <dsp:nvSpPr>
        <dsp:cNvPr id="0" name=""/>
        <dsp:cNvSpPr/>
      </dsp:nvSpPr>
      <dsp:spPr>
        <a:xfrm>
          <a:off x="419100" y="3043305"/>
          <a:ext cx="5867400" cy="324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Improve Timeliness of Services</a:t>
          </a:r>
          <a:endParaRPr lang="en-US" sz="1100" b="1" kern="1200" dirty="0"/>
        </a:p>
      </dsp:txBody>
      <dsp:txXfrm>
        <a:off x="434952" y="3059157"/>
        <a:ext cx="5835696" cy="293016"/>
      </dsp:txXfrm>
    </dsp:sp>
    <dsp:sp modelId="{47816AFD-3954-420E-9FFE-57E689592111}">
      <dsp:nvSpPr>
        <dsp:cNvPr id="0" name=""/>
        <dsp:cNvSpPr/>
      </dsp:nvSpPr>
      <dsp:spPr>
        <a:xfrm>
          <a:off x="0" y="4259025"/>
          <a:ext cx="8382000" cy="46777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0536" tIns="229108" rIns="650536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Getting to Zero</a:t>
          </a:r>
          <a:endParaRPr lang="en-US" sz="1100" kern="1200" dirty="0"/>
        </a:p>
      </dsp:txBody>
      <dsp:txXfrm>
        <a:off x="0" y="4259025"/>
        <a:ext cx="8382000" cy="467775"/>
      </dsp:txXfrm>
    </dsp:sp>
    <dsp:sp modelId="{BE868CAF-143D-453F-9F7F-616140DDC507}">
      <dsp:nvSpPr>
        <dsp:cNvPr id="0" name=""/>
        <dsp:cNvSpPr/>
      </dsp:nvSpPr>
      <dsp:spPr>
        <a:xfrm>
          <a:off x="419100" y="4096665"/>
          <a:ext cx="5867400" cy="324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774" tIns="0" rIns="221774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Suicide Prevention</a:t>
          </a:r>
          <a:endParaRPr lang="en-US" sz="1100" b="1" kern="1200" dirty="0"/>
        </a:p>
      </dsp:txBody>
      <dsp:txXfrm>
        <a:off x="434952" y="4112517"/>
        <a:ext cx="5835696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0.06803</cdr:x>
      <cdr:y>0.423</cdr:y>
    </cdr:from>
    <cdr:to>
      <cdr:x>0.20012</cdr:x>
      <cdr:y>0.62491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8064" y="2143477"/>
          <a:ext cx="1161280" cy="1023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1,778 Claimants</a:t>
          </a:r>
          <a:br>
            <a:rPr lang="en-US" sz="1100"/>
          </a:br>
          <a:r>
            <a:rPr lang="en-US" sz="1100"/>
            <a:t/>
          </a:r>
          <a:br>
            <a:rPr lang="en-US" sz="1100"/>
          </a:br>
          <a:r>
            <a:rPr lang="en-US" sz="1100"/>
            <a:t>Total Expended</a:t>
          </a:r>
          <a:br>
            <a:rPr lang="en-US" sz="1100"/>
          </a:br>
          <a:r>
            <a:rPr lang="en-US" sz="1100"/>
            <a:t>$3,135,300</a:t>
          </a:r>
          <a:br>
            <a:rPr lang="en-US" sz="1100"/>
          </a:br>
          <a:r>
            <a:rPr lang="en-US" sz="1100"/>
            <a:t/>
          </a:r>
          <a:br>
            <a:rPr lang="en-US" sz="1100"/>
          </a:br>
          <a:endParaRPr lang="en-US" sz="1100"/>
        </a:p>
      </cdr:txBody>
    </cdr:sp>
  </cdr:relSizeAnchor>
  <cdr:relSizeAnchor xmlns:cdr="http://schemas.openxmlformats.org/drawingml/2006/chartDrawing">
    <cdr:from>
      <cdr:x>0.05131</cdr:x>
      <cdr:y>0.01333</cdr:y>
    </cdr:from>
    <cdr:to>
      <cdr:x>0.93559</cdr:x>
      <cdr:y>0.19619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7675" y="66675"/>
          <a:ext cx="7715249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0.03384</cdr:x>
      <cdr:y>0.00762</cdr:y>
    </cdr:from>
    <cdr:to>
      <cdr:x>0.96507</cdr:x>
      <cdr:y>0.22476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95275" y="38099"/>
          <a:ext cx="8124825" cy="1085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b="1"/>
            <a:t>Paralyzed Veterans Pension</a:t>
          </a:r>
        </a:p>
        <a:p xmlns:a="http://schemas.openxmlformats.org/drawingml/2006/main">
          <a:pPr algn="ctr"/>
          <a:r>
            <a:rPr lang="en-US" sz="3200" b="1"/>
            <a:t>$3,606,000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0.00273</cdr:x>
      <cdr:y>0.00488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0.0325</cdr:x>
      <cdr:y>0.04699</cdr:y>
    </cdr:from>
    <cdr:to>
      <cdr:x>0.03523</cdr:x>
      <cdr:y>0.05187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85750" y="238125"/>
          <a:ext cx="24001" cy="2472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0.22203</cdr:x>
      <cdr:y>0.58327</cdr:y>
    </cdr:from>
    <cdr:to>
      <cdr:x>0.35089</cdr:x>
      <cdr:y>0.84586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951993" y="2955604"/>
          <a:ext cx="1132883" cy="13306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1,811 Claimants</a:t>
          </a:r>
        </a:p>
        <a:p xmlns:a="http://schemas.openxmlformats.org/drawingml/2006/main">
          <a:endParaRPr lang="en-US" sz="1100"/>
        </a:p>
        <a:p xmlns:a="http://schemas.openxmlformats.org/drawingml/2006/main">
          <a:r>
            <a:rPr lang="en-US" sz="1100"/>
            <a:t>Total Expended</a:t>
          </a:r>
        </a:p>
        <a:p xmlns:a="http://schemas.openxmlformats.org/drawingml/2006/main">
          <a:r>
            <a:rPr lang="en-US" sz="1100"/>
            <a:t>$2,458,950</a:t>
          </a:r>
          <a:br>
            <a:rPr lang="en-US" sz="1100"/>
          </a:br>
          <a:r>
            <a:rPr lang="en-US" sz="1100"/>
            <a:t/>
          </a:r>
          <a:br>
            <a:rPr lang="en-US" sz="1100"/>
          </a:br>
          <a:r>
            <a:rPr lang="en-US" sz="1100"/>
            <a:t>Lapsed</a:t>
          </a:r>
        </a:p>
        <a:p xmlns:a="http://schemas.openxmlformats.org/drawingml/2006/main">
          <a:r>
            <a:rPr lang="en-US" sz="1100"/>
            <a:t>$332,700</a:t>
          </a:r>
        </a:p>
      </cdr:txBody>
    </cdr:sp>
  </cdr:relSizeAnchor>
  <cdr:relSizeAnchor xmlns:cdr="http://schemas.openxmlformats.org/drawingml/2006/chartDrawing">
    <cdr:from>
      <cdr:x>0.83099</cdr:x>
      <cdr:y>0.39286</cdr:y>
    </cdr:from>
    <cdr:to>
      <cdr:x>0.9675</cdr:x>
      <cdr:y>0.43797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05677" y="1990725"/>
          <a:ext cx="120015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$0</a:t>
          </a:r>
        </a:p>
      </cdr:txBody>
    </cdr:sp>
  </cdr:relSizeAnchor>
  <cdr:relSizeAnchor xmlns:cdr="http://schemas.openxmlformats.org/drawingml/2006/chartDrawing">
    <cdr:from>
      <cdr:x>0.8234</cdr:x>
      <cdr:y>0.47932</cdr:y>
    </cdr:from>
    <cdr:to>
      <cdr:x>0.96208</cdr:x>
      <cdr:y>0.55075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39001" y="2428875"/>
          <a:ext cx="1219200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$</a:t>
          </a:r>
          <a:r>
            <a:rPr lang="en-US" dirty="0"/>
            <a:t>  </a:t>
          </a:r>
          <a:r>
            <a:rPr lang="en-US" dirty="0" smtClean="0"/>
            <a:t>592,300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0.8234</cdr:x>
      <cdr:y>0.58271</cdr:y>
    </cdr:from>
    <cdr:to>
      <cdr:x>0.92308</cdr:x>
      <cdr:y>0.63534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239001" y="2952750"/>
          <a:ext cx="8763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$ </a:t>
          </a:r>
          <a:r>
            <a:rPr lang="en-US" dirty="0" smtClean="0"/>
            <a:t>3,014,700</a:t>
          </a:r>
          <a:endParaRPr lang="en-US" sz="1100" dirty="0" smtClean="0"/>
        </a:p>
      </cdr:txBody>
    </cdr:sp>
  </cdr:relSizeAnchor>
  <cdr:relSizeAnchor xmlns:cdr="http://schemas.openxmlformats.org/drawingml/2006/chartDrawing">
    <cdr:from>
      <cdr:x>0.40241</cdr:x>
      <cdr:y>0.46763</cdr:y>
    </cdr:from>
    <cdr:to>
      <cdr:x>0.48909</cdr:x>
      <cdr:y>0.55785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537778" y="2369622"/>
          <a:ext cx="762054" cy="4571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1,842 Claimants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0.38732</cdr:x>
      <cdr:y>0.68045</cdr:y>
    </cdr:from>
    <cdr:to>
      <cdr:x>0.49133</cdr:x>
      <cdr:y>0.81579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405176" y="3448050"/>
          <a:ext cx="914412" cy="685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Total Expended</a:t>
          </a:r>
        </a:p>
        <a:p xmlns:a="http://schemas.openxmlformats.org/drawingml/2006/main">
          <a:pPr algn="ctr"/>
          <a:r>
            <a:rPr lang="en-US" dirty="0" smtClean="0"/>
            <a:t>$ 3,014,700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027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BF67EE-3126-4CBC-916B-FE31970F723E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2EE0FA-2C0B-48D7-9AF2-4AB8A9DD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623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36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Moira H</a:t>
            </a:r>
            <a:r>
              <a:rPr lang="en-US" baseline="0" dirty="0" smtClean="0"/>
              <a:t> </a:t>
            </a:r>
            <a:r>
              <a:rPr lang="en-US" dirty="0" smtClean="0"/>
              <a:t>&amp; Gwen 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E50D-D442-4FC8-B93B-0AB27ED26AE1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92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73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453F6-BAA4-4971-9D9E-3E412E9FAB8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51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DC462B-F0B5-4BD4-B84E-6F3638DA116F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74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63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7050"/>
            <a:ext cx="3505200" cy="2628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33146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Anne 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E50D-D442-4FC8-B93B-0AB27ED26AE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13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Moira H</a:t>
            </a:r>
            <a:r>
              <a:rPr lang="en-US" baseline="0" dirty="0" smtClean="0"/>
              <a:t> </a:t>
            </a:r>
            <a:r>
              <a:rPr lang="en-US" dirty="0" smtClean="0"/>
              <a:t>&amp; Gwen 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E50D-D442-4FC8-B93B-0AB27ED26AE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74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Moira H</a:t>
            </a:r>
            <a:r>
              <a:rPr lang="en-US" baseline="0" dirty="0" smtClean="0"/>
              <a:t> </a:t>
            </a:r>
            <a:r>
              <a:rPr lang="en-US" dirty="0" smtClean="0"/>
              <a:t>&amp; Gwen 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E50D-D442-4FC8-B93B-0AB27ED26AE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02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Barb 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E50D-D442-4FC8-B93B-0AB27ED26AE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82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Moira H</a:t>
            </a:r>
            <a:r>
              <a:rPr lang="en-US" baseline="0" dirty="0" smtClean="0"/>
              <a:t> </a:t>
            </a:r>
            <a:r>
              <a:rPr lang="en-US" dirty="0" smtClean="0"/>
              <a:t>&amp; Gwen 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E50D-D442-4FC8-B93B-0AB27ED26AE1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69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Moira H</a:t>
            </a:r>
            <a:r>
              <a:rPr lang="en-US" baseline="0" dirty="0" smtClean="0"/>
              <a:t> </a:t>
            </a:r>
            <a:r>
              <a:rPr lang="en-US" dirty="0" smtClean="0"/>
              <a:t>&amp; Gwen 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E50D-D442-4FC8-B93B-0AB27ED26AE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623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Moira H</a:t>
            </a:r>
            <a:r>
              <a:rPr lang="en-US" baseline="0" dirty="0" smtClean="0"/>
              <a:t> </a:t>
            </a:r>
            <a:r>
              <a:rPr lang="en-US" dirty="0" smtClean="0"/>
              <a:t>&amp; Gwen 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E50D-D442-4FC8-B93B-0AB27ED26AE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53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6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1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57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5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337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3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2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786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0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30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04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86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65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133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72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7BDEF-2016-45B3-ABCA-4DEFC9E3248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4F24B-DEAE-4EAA-A541-FC7281E5F1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74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8CC61-060B-4BF5-82BA-3A7317272C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A381-CBD0-4887-9D27-EC65806B475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131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B0F2-759B-41C5-BF36-1134375E0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54B4-25FB-4E88-BC13-FEC55B8000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02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58F0-A28B-4C01-85C1-32E9AB72713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4F084-0C7A-4D73-A22D-2A478A10ED8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800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45CED-7A42-478B-82BB-768854B2EC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5E6C8-C16F-46AA-97A3-8A0A565E67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93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C0B01-E850-40D0-A74D-5EBEEF6BD7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A4C73-FCD1-49D1-88F7-B7B91D9F772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0100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486E-9583-4073-BF9E-065918F8D3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E1DE-A9F1-4782-B706-9C0400FE35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72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2E3D9-2637-4828-8FC7-63DEC1D239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A55-A97F-40D6-B2F3-94795441CC4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8031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0DE2-CDCB-4EAD-B0E8-EF89316B17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2FBBE-FDB7-490E-B94C-CD19B7D911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142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A137-228B-44EF-BE47-68FE63A80F3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CE6D1-6636-49D0-98AB-774FFFD9B2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516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623A6-0125-48C4-B2E9-3242DE6C1E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4391-8884-4186-9DDD-E3DE019E7D7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3042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40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803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35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7297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656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0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135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431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3839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103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839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010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7130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765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785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87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077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38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4442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915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928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460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677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1852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0488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600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48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2501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986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498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665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8544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536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438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621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2263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9768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6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33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4793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477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5222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908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244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1904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16383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734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01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5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3631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0833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34181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8576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8202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1153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66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197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975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98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8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6036-74A7-4B30-A115-29A373A3A28F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F842-6D5C-484C-A1B9-05BC0D590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9B2DB-042D-4C89-8533-74974C3F26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180D-885A-4CEB-A91F-EC1BBF1D63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2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0481F6-E6D4-4EF5-8976-072A60E49B0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28480E-6E9C-44BA-A279-5A8EE94328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83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E6C8-ADCD-443D-8910-080BEE60E7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31CCE-FCD6-4D77-AD02-C529D327C8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1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83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284EC-421E-43E4-867F-8857F8D1A07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47B72-3921-4345-8F80-BEF939C6599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7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034A7-66E5-419F-9C06-8408F82FC7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5/25/2017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982B3-62B4-4296-A3C5-F850A86E234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2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3C0BE-6F60-4628-8A10-C21AFB67CD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3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Relationship Id="rId6" Type="http://schemas.openxmlformats.org/officeDocument/2006/relationships/diagramLayout" Target="../diagrams/layout3.xml"/><Relationship Id="rId11" Type="http://schemas.openxmlformats.org/officeDocument/2006/relationships/hyperlink" Target="http://www.accesstocare.va.gov/" TargetMode="External"/><Relationship Id="rId5" Type="http://schemas.openxmlformats.org/officeDocument/2006/relationships/diagramData" Target="../diagrams/data3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2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xcel_97-2003_Worksheet3.xls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4.xls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Microsoft_Excel_97-2003_Worksheet5.xls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5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9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9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9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9.xml"/><Relationship Id="rId4" Type="http://schemas.openxmlformats.org/officeDocument/2006/relationships/hyperlink" Target="http://www.dmva.pa.gov/stateveteranshomes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Relationship Id="rId6" Type="http://schemas.openxmlformats.org/officeDocument/2006/relationships/hyperlink" Target="http://www.accesstocare.va.gov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Relationship Id="rId6" Type="http://schemas.openxmlformats.org/officeDocument/2006/relationships/diagramLayout" Target="../diagrams/layout2.xml"/><Relationship Id="rId11" Type="http://schemas.openxmlformats.org/officeDocument/2006/relationships/hyperlink" Target="http://www.accesstocare.va.gov/" TargetMode="External"/><Relationship Id="rId5" Type="http://schemas.openxmlformats.org/officeDocument/2006/relationships/diagramData" Target="../diagrams/data2.xml"/><Relationship Id="rId10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MERIC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27749" cy="579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1" y="2789872"/>
            <a:ext cx="802774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1200" b="1" dirty="0" smtClean="0"/>
          </a:p>
          <a:p>
            <a:pPr algn="ctr"/>
            <a:r>
              <a:rPr lang="en-US" sz="3200" b="1" dirty="0" smtClean="0"/>
              <a:t>STATE VETERANS’ COMMISSION MEETING</a:t>
            </a:r>
          </a:p>
          <a:p>
            <a:pPr algn="ctr"/>
            <a:r>
              <a:rPr lang="en-US" sz="3200" b="1" dirty="0" smtClean="0"/>
              <a:t>JUNE 2</a:t>
            </a:r>
            <a:r>
              <a:rPr lang="en-US" sz="3200" b="1" dirty="0" smtClean="0"/>
              <a:t>, </a:t>
            </a:r>
            <a:r>
              <a:rPr lang="en-US" sz="3200" b="1" dirty="0" smtClean="0"/>
              <a:t>2017</a:t>
            </a:r>
          </a:p>
          <a:p>
            <a:pPr algn="ctr"/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91602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361803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4" tIns="45642" rIns="91284" bIns="45642">
            <a:spAutoFit/>
          </a:bodyPr>
          <a:lstStyle/>
          <a:p>
            <a:pPr algn="ctr"/>
            <a:endParaRPr lang="en-US" sz="3000" b="1" dirty="0">
              <a:solidFill>
                <a:prstClr val="black"/>
              </a:solidFill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1" y="3439704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84" tIns="45642" rIns="91284" bIns="45642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Access and Quality in VA Healthcare Tool </a:t>
            </a:r>
          </a:p>
        </p:txBody>
      </p:sp>
      <p:grpSp>
        <p:nvGrpSpPr>
          <p:cNvPr id="3" name="Group 17"/>
          <p:cNvGrpSpPr/>
          <p:nvPr/>
        </p:nvGrpSpPr>
        <p:grpSpPr>
          <a:xfrm>
            <a:off x="381000" y="6019800"/>
            <a:ext cx="8458200" cy="381000"/>
            <a:chOff x="381000" y="6019800"/>
            <a:chExt cx="8458200" cy="381000"/>
          </a:xfrm>
        </p:grpSpPr>
        <p:pic>
          <p:nvPicPr>
            <p:cNvPr id="1028" name="Picture 25" descr="red bottom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8"/>
            <p:cNvSpPr>
              <a:spLocks noChangeArrowheads="1"/>
            </p:cNvSpPr>
            <p:nvPr/>
          </p:nvSpPr>
          <p:spPr bwMode="auto">
            <a:xfrm>
              <a:off x="7620000" y="60198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030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062" name="Text Box 15"/>
            <p:cNvSpPr txBox="1">
              <a:spLocks noChangeArrowheads="1"/>
            </p:cNvSpPr>
            <p:nvPr/>
          </p:nvSpPr>
          <p:spPr bwMode="auto">
            <a:xfrm>
              <a:off x="381000" y="6019800"/>
              <a:ext cx="2133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prstClr val="white"/>
                  </a:solidFill>
                </a:rPr>
                <a:t> June 2017 Update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5" name="Diagram 4"/>
          <p:cNvGraphicFramePr/>
          <p:nvPr>
            <p:extLst/>
          </p:nvPr>
        </p:nvGraphicFramePr>
        <p:xfrm>
          <a:off x="457200" y="11430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90" y="1143000"/>
            <a:ext cx="8822343" cy="464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57200" y="5659606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hlinkClick r:id="rId11"/>
              </a:rPr>
              <a:t>www.accesstocare.va.gov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94" y="406400"/>
            <a:ext cx="8644414" cy="6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43227"/>
            <a:ext cx="8801100" cy="40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001000" y="6339840"/>
            <a:ext cx="128016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733800" y="6339840"/>
            <a:ext cx="416052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pPr algn="r"/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80060" y="487680"/>
            <a:ext cx="6000750" cy="426720"/>
          </a:xfrm>
          <a:prstGeom prst="rect">
            <a:avLst/>
          </a:prstGeom>
          <a:noFill/>
        </p:spPr>
        <p:txBody>
          <a:bodyPr vert="horz" lIns="96661" tIns="48331" rIns="96661" bIns="48331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 smtClean="0">
                <a:solidFill>
                  <a:prstClr val="white"/>
                </a:solidFill>
              </a:rPr>
              <a:t>BUREAU OF VETERANS’ HOMES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0050" y="6340572"/>
            <a:ext cx="1840230" cy="35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700" b="1" dirty="0">
                <a:solidFill>
                  <a:prstClr val="white"/>
                </a:solidFill>
              </a:rPr>
              <a:t>  </a:t>
            </a:r>
            <a:r>
              <a:rPr lang="en-US" sz="1700" dirty="0" smtClean="0">
                <a:solidFill>
                  <a:prstClr val="white"/>
                </a:solidFill>
              </a:rPr>
              <a:t>As of 30 APR 17</a:t>
            </a:r>
            <a:endParaRPr lang="en-US" sz="1700" dirty="0">
              <a:solidFill>
                <a:prstClr val="white"/>
              </a:solidFill>
            </a:endParaRPr>
          </a:p>
        </p:txBody>
      </p:sp>
      <p:graphicFrame>
        <p:nvGraphicFramePr>
          <p:cNvPr id="12" name="Group 103"/>
          <p:cNvGraphicFramePr>
            <a:graphicFrameLocks/>
          </p:cNvGraphicFramePr>
          <p:nvPr>
            <p:extLst/>
          </p:nvPr>
        </p:nvGraphicFramePr>
        <p:xfrm>
          <a:off x="304800" y="2025162"/>
          <a:ext cx="8458201" cy="4147038"/>
        </p:xfrm>
        <a:graphic>
          <a:graphicData uri="http://schemas.openxmlformats.org/drawingml/2006/table">
            <a:tbl>
              <a:tblPr/>
              <a:tblGrid>
                <a:gridCol w="1420001"/>
                <a:gridCol w="1188618"/>
                <a:gridCol w="1198126"/>
                <a:gridCol w="1152165"/>
                <a:gridCol w="1217145"/>
                <a:gridCol w="1103038"/>
                <a:gridCol w="1179108"/>
              </a:tblGrid>
              <a:tr h="9032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Regulatory Agency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DVVH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GMVC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HVH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PSSH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SEVC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SWVC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4793"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2875" algn="l"/>
                          <a:tab pos="4114800" algn="ctr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Date of Last Inspection -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77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PA Department of Health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01/20/2017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12/08/2016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Licensure Status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02/17/2017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12/02/2016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11/18/2016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Licensure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12/09/2016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</a:tr>
              <a:tr h="9888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PA Department of Human Services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03/2017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License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Vacated on 11/27/2012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11/2016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08/2016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03/2017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License Vacated on 01/16/2015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9139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US Department of Veterans Affairs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04/2016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03/2017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01/2017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03/2017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02/2017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01/2016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Standard Licensure Status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302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8382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</a:rPr>
              <a:t>Current Licensure Status</a:t>
            </a:r>
          </a:p>
        </p:txBody>
      </p:sp>
    </p:spTree>
    <p:extLst>
      <p:ext uri="{BB962C8B-B14F-4D97-AF65-F5344CB8AC3E}">
        <p14:creationId xmlns:p14="http://schemas.microsoft.com/office/powerpoint/2010/main" val="256259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94" y="406400"/>
            <a:ext cx="8644414" cy="6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43227"/>
            <a:ext cx="8801100" cy="40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001000" y="6339840"/>
            <a:ext cx="128016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733800" y="6339840"/>
            <a:ext cx="416052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pPr algn="r"/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80060" y="487680"/>
            <a:ext cx="6000750" cy="426720"/>
          </a:xfrm>
          <a:prstGeom prst="rect">
            <a:avLst/>
          </a:prstGeom>
          <a:noFill/>
        </p:spPr>
        <p:txBody>
          <a:bodyPr vert="horz" lIns="96661" tIns="48331" rIns="96661" bIns="48331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 smtClean="0">
                <a:solidFill>
                  <a:prstClr val="white"/>
                </a:solidFill>
              </a:rPr>
              <a:t>BUREAU OF VETERANS’ HOMES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0050" y="6340572"/>
            <a:ext cx="1840230" cy="35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700" b="1" dirty="0">
                <a:solidFill>
                  <a:prstClr val="white"/>
                </a:solidFill>
              </a:rPr>
              <a:t>  </a:t>
            </a:r>
            <a:r>
              <a:rPr lang="en-US" sz="1700" dirty="0" smtClean="0">
                <a:solidFill>
                  <a:prstClr val="white"/>
                </a:solidFill>
              </a:rPr>
              <a:t>As of 30 APR 17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394" y="1447800"/>
            <a:ext cx="836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Upcoming Events for the Veterans’ Homes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394" y="2133600"/>
            <a:ext cx="83608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2017 Veterans Annual Fishing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Tuesday June 6, 2017, Dauphin County Anglers &amp; Conservation on Clarks </a:t>
            </a:r>
            <a:r>
              <a:rPr lang="en-US" sz="2000" dirty="0" smtClean="0">
                <a:solidFill>
                  <a:prstClr val="black"/>
                </a:solidFill>
              </a:rPr>
              <a:t>Creek.  Fishing starts at 1000 hours.  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prstClr val="black"/>
                </a:solidFill>
              </a:rPr>
              <a:t>2017 State Veterans’ Homes Week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June 11 through 18, 2017, week long activates and events will be taking place at each veterans‘ home.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31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Military Vet logo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5" descr="red bottom 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67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3810000" y="5943600"/>
            <a:ext cx="3886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altLang="en-US" sz="1200" dirty="0">
                <a:solidFill>
                  <a:prstClr val="white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620000" y="5943600"/>
            <a:ext cx="106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prstClr val="white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457200"/>
            <a:ext cx="5791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b="1" dirty="0" smtClean="0">
                <a:solidFill>
                  <a:prstClr val="white"/>
                </a:solidFill>
                <a:latin typeface="Verdana" pitchFamily="34" charset="0"/>
              </a:rPr>
              <a:t>OPERATIONAL HIGHLIGHTS</a:t>
            </a:r>
            <a:endParaRPr lang="en-US" altLang="en-US" sz="2400" b="1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1" y="1143013"/>
            <a:ext cx="8231188" cy="3970126"/>
          </a:xfrm>
          <a:prstGeom prst="rect">
            <a:avLst/>
          </a:prstGeom>
          <a:noFill/>
        </p:spPr>
        <p:txBody>
          <a:bodyPr wrap="square" lIns="91251" tIns="45625" rIns="91251" bIns="45625" rtlCol="0">
            <a:spAutoFit/>
          </a:bodyPr>
          <a:lstStyle/>
          <a:p>
            <a:pPr defTabSz="912527"/>
            <a:r>
              <a:rPr lang="en-US" b="1" dirty="0" smtClean="0">
                <a:solidFill>
                  <a:prstClr val="black"/>
                </a:solidFill>
              </a:rPr>
              <a:t>Budget/Re-Budget</a:t>
            </a:r>
            <a:endParaRPr lang="en-US" b="1" dirty="0">
              <a:solidFill>
                <a:prstClr val="black"/>
              </a:solidFill>
            </a:endParaRPr>
          </a:p>
          <a:p>
            <a:pPr defTabSz="912527"/>
            <a:r>
              <a:rPr lang="en-US" b="1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-We continue to assess the impacts of budget cuts</a:t>
            </a:r>
          </a:p>
          <a:p>
            <a:pPr defTabSz="912527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-Educational Gratuity Program has demonstrated unmet need for the past</a:t>
            </a:r>
          </a:p>
          <a:p>
            <a:pPr defTabSz="912527"/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dirty="0" smtClean="0">
                <a:solidFill>
                  <a:prstClr val="black"/>
                </a:solidFill>
              </a:rPr>
              <a:t>	two years.  We will be requesting a budget increase in this line 		item for SFY 18-19 (</a:t>
            </a:r>
            <a:r>
              <a:rPr lang="en-US" dirty="0" smtClean="0">
                <a:solidFill>
                  <a:srgbClr val="00B050"/>
                </a:solidFill>
              </a:rPr>
              <a:t>+50K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  <a:p>
            <a:pPr defTabSz="912527"/>
            <a:endParaRPr lang="en-US" dirty="0">
              <a:solidFill>
                <a:prstClr val="black"/>
              </a:solidFill>
            </a:endParaRPr>
          </a:p>
          <a:p>
            <a:pPr defTabSz="912527"/>
            <a:r>
              <a:rPr lang="en-US" b="1" dirty="0" smtClean="0">
                <a:solidFill>
                  <a:prstClr val="black"/>
                </a:solidFill>
              </a:rPr>
              <a:t>Governors Advisory Council for Veterans Services</a:t>
            </a:r>
          </a:p>
          <a:p>
            <a:pPr lvl="2" defTabSz="912527"/>
            <a:r>
              <a:rPr lang="en-US" dirty="0" smtClean="0">
                <a:solidFill>
                  <a:prstClr val="black"/>
                </a:solidFill>
              </a:rPr>
              <a:t>-Meeting was held on 17 May</a:t>
            </a:r>
          </a:p>
          <a:p>
            <a:pPr lvl="2" defTabSz="912527"/>
            <a:r>
              <a:rPr lang="en-US" dirty="0" smtClean="0">
                <a:solidFill>
                  <a:prstClr val="black"/>
                </a:solidFill>
              </a:rPr>
              <a:t>-Subcommittees provided reports </a:t>
            </a:r>
          </a:p>
          <a:p>
            <a:pPr lvl="2" defTabSz="912527"/>
            <a:r>
              <a:rPr lang="en-US" dirty="0" smtClean="0">
                <a:solidFill>
                  <a:prstClr val="black"/>
                </a:solidFill>
              </a:rPr>
              <a:t>-No outstanding issues or concerns</a:t>
            </a:r>
          </a:p>
          <a:p>
            <a:pPr lvl="2" defTabSz="912527"/>
            <a:endParaRPr lang="en-US" dirty="0">
              <a:solidFill>
                <a:prstClr val="black"/>
              </a:solidFill>
            </a:endParaRPr>
          </a:p>
          <a:p>
            <a:pPr defTabSz="912527"/>
            <a:r>
              <a:rPr lang="en-US" b="1" dirty="0" smtClean="0">
                <a:solidFill>
                  <a:prstClr val="black"/>
                </a:solidFill>
              </a:rPr>
              <a:t>Veterans Symposium</a:t>
            </a:r>
          </a:p>
          <a:p>
            <a:pPr lvl="2" defTabSz="912527"/>
            <a:r>
              <a:rPr lang="en-US" dirty="0" smtClean="0">
                <a:solidFill>
                  <a:prstClr val="black"/>
                </a:solidFill>
              </a:rPr>
              <a:t>-We missed the boat last year</a:t>
            </a:r>
          </a:p>
          <a:p>
            <a:pPr lvl="2" defTabSz="912527"/>
            <a:r>
              <a:rPr lang="en-US" dirty="0" smtClean="0">
                <a:solidFill>
                  <a:prstClr val="black"/>
                </a:solidFill>
              </a:rPr>
              <a:t>-Does the SVC wish to plan a Veterans Symposium for SFY 17-18?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943600"/>
            <a:ext cx="1378454" cy="369332"/>
          </a:xfrm>
          <a:prstGeom prst="rect">
            <a:avLst/>
          </a:prstGeom>
          <a:noFill/>
        </p:spPr>
        <p:txBody>
          <a:bodyPr wrap="none" lIns="91251" tIns="45625" rIns="91251" bIns="45625" rtlCol="0">
            <a:spAutoFit/>
          </a:bodyPr>
          <a:lstStyle/>
          <a:p>
            <a:pPr defTabSz="912527"/>
            <a:r>
              <a:rPr lang="en-US" dirty="0">
                <a:solidFill>
                  <a:prstClr val="white"/>
                </a:solidFill>
              </a:rPr>
              <a:t>PIRO Update</a:t>
            </a:r>
          </a:p>
        </p:txBody>
      </p:sp>
    </p:spTree>
    <p:extLst>
      <p:ext uri="{BB962C8B-B14F-4D97-AF65-F5344CB8AC3E}">
        <p14:creationId xmlns:p14="http://schemas.microsoft.com/office/powerpoint/2010/main" val="355039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5" descr="red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2055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>
              <a:solidFill>
                <a:prstClr val="black"/>
              </a:solidFill>
            </a:endParaRP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2071" name="Picture 26" descr="Military Vet logo 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 smtClean="0">
                  <a:solidFill>
                    <a:prstClr val="white"/>
                  </a:solidFill>
                </a:rPr>
                <a:t>VETERANS TEMPORARY ASSISTANCE</a:t>
              </a:r>
              <a:endParaRPr lang="en-US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 bwMode="auto">
          <a:xfrm>
            <a:off x="304800" y="1143000"/>
            <a:ext cx="7315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</a:rPr>
              <a:t/>
            </a:r>
            <a:br>
              <a:rPr lang="en-US" sz="4400" dirty="0">
                <a:solidFill>
                  <a:prstClr val="black"/>
                </a:solidFill>
              </a:rPr>
            </a:br>
            <a:r>
              <a:rPr lang="en-US" sz="12800" dirty="0" smtClean="0">
                <a:solidFill>
                  <a:prstClr val="black"/>
                </a:solidFill>
              </a:rPr>
              <a:t>$800,000</a:t>
            </a:r>
            <a:endParaRPr lang="en-US" sz="4400" dirty="0">
              <a:solidFill>
                <a:prstClr val="black"/>
              </a:solidFill>
            </a:endParaRPr>
          </a:p>
        </p:txBody>
      </p:sp>
      <p:graphicFrame>
        <p:nvGraphicFramePr>
          <p:cNvPr id="2050" name="Content Placeholder 3"/>
          <p:cNvGraphicFramePr>
            <a:graphicFrameLocks noGrp="1"/>
          </p:cNvGraphicFramePr>
          <p:nvPr>
            <p:extLst/>
          </p:nvPr>
        </p:nvGraphicFramePr>
        <p:xfrm>
          <a:off x="-49213" y="1612900"/>
          <a:ext cx="6802438" cy="370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Worksheet" r:id="rId5" imgW="2733518" imgH="1924063" progId="Excel.Sheet.8">
                  <p:embed/>
                </p:oleObj>
              </mc:Choice>
              <mc:Fallback>
                <p:oleObj name="Worksheet" r:id="rId5" imgW="2733518" imgH="1924063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9213" y="1612900"/>
                        <a:ext cx="6802438" cy="3702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Box 5"/>
          <p:cNvSpPr txBox="1">
            <a:spLocks noChangeArrowheads="1"/>
          </p:cNvSpPr>
          <p:nvPr/>
        </p:nvSpPr>
        <p:spPr bwMode="auto">
          <a:xfrm>
            <a:off x="1143000" y="5525869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585 Claimants</a:t>
            </a:r>
            <a:br>
              <a:rPr lang="en-US" dirty="0" smtClean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64" name="TextBox 7"/>
          <p:cNvSpPr txBox="1">
            <a:spLocks noChangeArrowheads="1"/>
          </p:cNvSpPr>
          <p:nvPr/>
        </p:nvSpPr>
        <p:spPr bwMode="auto">
          <a:xfrm>
            <a:off x="6438900" y="4191000"/>
            <a:ext cx="2514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479 Claimants </a:t>
            </a:r>
            <a:endParaRPr lang="en-US" sz="2000" dirty="0">
              <a:solidFill>
                <a:prstClr val="black"/>
              </a:solidFill>
            </a:endParaRPr>
          </a:p>
          <a:p>
            <a:pPr algn="ctr"/>
            <a:r>
              <a:rPr lang="en-US" sz="2000" dirty="0">
                <a:solidFill>
                  <a:prstClr val="black"/>
                </a:solidFill>
              </a:rPr>
              <a:t>on the </a:t>
            </a:r>
            <a:r>
              <a:rPr lang="en-US" sz="2000" dirty="0" smtClean="0">
                <a:solidFill>
                  <a:prstClr val="black"/>
                </a:solidFill>
              </a:rPr>
              <a:t>program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065" name="TextBox 11"/>
          <p:cNvSpPr txBox="1">
            <a:spLocks noChangeArrowheads="1"/>
          </p:cNvSpPr>
          <p:nvPr/>
        </p:nvSpPr>
        <p:spPr bwMode="auto">
          <a:xfrm>
            <a:off x="6559550" y="2007877"/>
            <a:ext cx="2590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 Lapse $0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Projected </a:t>
            </a:r>
            <a:r>
              <a:rPr lang="en-US" dirty="0">
                <a:solidFill>
                  <a:prstClr val="black"/>
                </a:solidFill>
              </a:rPr>
              <a:t>Expenditures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$ 129,358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Expended $ 670,642</a:t>
            </a:r>
            <a:endParaRPr lang="en-US" sz="1600" dirty="0">
              <a:solidFill>
                <a:prstClr val="black"/>
              </a:solidFill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2067" name="Picture 25" descr="red bottom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8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2069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200" y="6019800"/>
              <a:ext cx="20377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As of </a:t>
              </a:r>
              <a:r>
                <a:rPr lang="en-US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 18 May 2017</a:t>
              </a:r>
              <a:endPara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6400800" y="2057400"/>
            <a:ext cx="158750" cy="1412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94450" y="2667000"/>
            <a:ext cx="158750" cy="141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 cap="flat" cmpd="sng" algn="ctr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99213" y="3429000"/>
            <a:ext cx="153987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3075" y="5486400"/>
            <a:ext cx="159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436 Claimants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>
              <a:solidFill>
                <a:prstClr val="black"/>
              </a:solidFill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33401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1049" name="Picture 26" descr="Military Vet logo 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prstClr val="white"/>
                  </a:solidFill>
                </a:rPr>
                <a:t>BLIND VETERANS PENSION</a:t>
              </a: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 bwMode="auto">
          <a:xfrm>
            <a:off x="228600" y="1143000"/>
            <a:ext cx="861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25000" lnSpcReduction="20000"/>
          </a:bodyPr>
          <a:lstStyle/>
          <a:p>
            <a:pPr algn="ctr">
              <a:defRPr/>
            </a:pPr>
            <a:r>
              <a:rPr lang="en-US" sz="4400" dirty="0">
                <a:solidFill>
                  <a:prstClr val="black"/>
                </a:solidFill>
              </a:rPr>
              <a:t/>
            </a:r>
            <a:br>
              <a:rPr lang="en-US" sz="4400" dirty="0">
                <a:solidFill>
                  <a:prstClr val="black"/>
                </a:solidFill>
              </a:rPr>
            </a:br>
            <a:r>
              <a:rPr lang="en-US" sz="4400" dirty="0">
                <a:solidFill>
                  <a:prstClr val="black"/>
                </a:solidFill>
              </a:rPr>
              <a:t>       </a:t>
            </a:r>
            <a:r>
              <a:rPr lang="en-US" sz="12800" dirty="0">
                <a:solidFill>
                  <a:prstClr val="black"/>
                </a:solidFill>
              </a:rPr>
              <a:t>$</a:t>
            </a:r>
            <a:r>
              <a:rPr lang="en-US" sz="12800" dirty="0" smtClean="0">
                <a:solidFill>
                  <a:prstClr val="black"/>
                </a:solidFill>
              </a:rPr>
              <a:t>222,000</a:t>
            </a:r>
            <a:endParaRPr lang="en-US" sz="4400" dirty="0">
              <a:solidFill>
                <a:prstClr val="black"/>
              </a:solidFill>
            </a:endParaRPr>
          </a:p>
        </p:txBody>
      </p:sp>
      <p:graphicFrame>
        <p:nvGraphicFramePr>
          <p:cNvPr id="1026" name="Content Placeholder 5"/>
          <p:cNvGraphicFramePr>
            <a:graphicFrameLocks noGrp="1"/>
          </p:cNvGraphicFramePr>
          <p:nvPr>
            <p:extLst/>
          </p:nvPr>
        </p:nvGraphicFramePr>
        <p:xfrm>
          <a:off x="990600" y="1716088"/>
          <a:ext cx="6654800" cy="323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Worksheet" r:id="rId4" imgW="5248297" imgH="2152743" progId="Excel.Sheet.8">
                  <p:embed/>
                </p:oleObj>
              </mc:Choice>
              <mc:Fallback>
                <p:oleObj name="Worksheet" r:id="rId4" imgW="5248297" imgH="2152743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16088"/>
                        <a:ext cx="6654800" cy="32369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Box 8"/>
          <p:cNvSpPr txBox="1">
            <a:spLocks noChangeArrowheads="1"/>
          </p:cNvSpPr>
          <p:nvPr/>
        </p:nvSpPr>
        <p:spPr bwMode="auto">
          <a:xfrm>
            <a:off x="5562600" y="1981200"/>
            <a:ext cx="2286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Lapse </a:t>
            </a:r>
            <a:r>
              <a:rPr lang="en-US" sz="1400" dirty="0" smtClean="0">
                <a:solidFill>
                  <a:prstClr val="black"/>
                </a:solidFill>
              </a:rPr>
              <a:t>$0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US" sz="16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Projected Expenditure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$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39,750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US" sz="1400" dirty="0">
              <a:solidFill>
                <a:prstClr val="black"/>
              </a:solidFill>
            </a:endParaRPr>
          </a:p>
          <a:p>
            <a:r>
              <a:rPr lang="en-US" sz="1400" dirty="0">
                <a:solidFill>
                  <a:prstClr val="black"/>
                </a:solidFill>
              </a:rPr>
              <a:t>Expended </a:t>
            </a:r>
            <a:r>
              <a:rPr lang="en-US" sz="1400" dirty="0" smtClean="0">
                <a:solidFill>
                  <a:prstClr val="black"/>
                </a:solidFill>
              </a:rPr>
              <a:t>$ 182,250</a:t>
            </a:r>
            <a:endParaRPr lang="en-US" sz="1400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03850" y="2057400"/>
            <a:ext cx="158750" cy="14128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97500" y="2525713"/>
            <a:ext cx="158750" cy="141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 cap="flat" cmpd="sng" algn="ctr">
            <a:solidFill>
              <a:schemeClr val="accent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02263" y="3124200"/>
            <a:ext cx="153987" cy="1524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70C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46030" y="6135687"/>
            <a:ext cx="8382000" cy="381000"/>
            <a:chOff x="457200" y="6019800"/>
            <a:chExt cx="8382000" cy="381000"/>
          </a:xfrm>
        </p:grpSpPr>
        <p:pic>
          <p:nvPicPr>
            <p:cNvPr id="1045" name="Picture 25" descr="red bottom bann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6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047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200" y="6019800"/>
              <a:ext cx="19800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As of </a:t>
              </a:r>
              <a:r>
                <a:rPr lang="en-US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18 May 2017</a:t>
              </a:r>
              <a:endPara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42" name="TextBox 23"/>
          <p:cNvSpPr txBox="1">
            <a:spLocks noChangeArrowheads="1"/>
          </p:cNvSpPr>
          <p:nvPr/>
        </p:nvSpPr>
        <p:spPr bwMode="auto">
          <a:xfrm>
            <a:off x="1295400" y="5194816"/>
            <a:ext cx="1286396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115 </a:t>
            </a:r>
            <a:r>
              <a:rPr lang="en-US" sz="1400" dirty="0">
                <a:solidFill>
                  <a:prstClr val="black"/>
                </a:solidFill>
              </a:rPr>
              <a:t>Claimants</a:t>
            </a:r>
          </a:p>
        </p:txBody>
      </p:sp>
      <p:sp>
        <p:nvSpPr>
          <p:cNvPr id="1043" name="Rectangle 25"/>
          <p:cNvSpPr>
            <a:spLocks noChangeArrowheads="1"/>
          </p:cNvSpPr>
          <p:nvPr/>
        </p:nvSpPr>
        <p:spPr bwMode="auto">
          <a:xfrm>
            <a:off x="2514600" y="5181600"/>
            <a:ext cx="12185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116 Claimants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1044" name="Rectangle 26"/>
          <p:cNvSpPr>
            <a:spLocks noChangeArrowheads="1"/>
          </p:cNvSpPr>
          <p:nvPr/>
        </p:nvSpPr>
        <p:spPr bwMode="auto">
          <a:xfrm>
            <a:off x="3733800" y="5200650"/>
            <a:ext cx="12586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108 Claimants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4953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FY 14-15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90800" y="4953000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FY 15-16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4953000"/>
            <a:ext cx="994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FY 16-17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2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 noGrp="1"/>
          </p:cNvGrpSpPr>
          <p:nvPr/>
        </p:nvGrpSpPr>
        <p:grpSpPr bwMode="auto">
          <a:xfrm>
            <a:off x="609600" y="141747"/>
            <a:ext cx="8229600" cy="848853"/>
            <a:chOff x="457200" y="381000"/>
            <a:chExt cx="8232775" cy="649288"/>
          </a:xfrm>
        </p:grpSpPr>
        <p:pic>
          <p:nvPicPr>
            <p:cNvPr id="5" name="Picture 26" descr="Military Vet logo bann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 txBox="1">
              <a:spLocks noChangeArrowheads="1"/>
            </p:cNvSpPr>
            <p:nvPr/>
          </p:nvSpPr>
          <p:spPr bwMode="auto">
            <a:xfrm>
              <a:off x="458788" y="504203"/>
              <a:ext cx="5791200" cy="306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 smtClean="0">
                  <a:solidFill>
                    <a:prstClr val="white"/>
                  </a:solidFill>
                </a:rPr>
                <a:t>AMPUTEE &amp; PARALYZED VETERANS </a:t>
              </a:r>
              <a:r>
                <a:rPr lang="en-US" sz="2000" b="1" dirty="0">
                  <a:solidFill>
                    <a:prstClr val="white"/>
                  </a:solidFill>
                </a:rPr>
                <a:t>PENSION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304800" y="6248400"/>
            <a:ext cx="8534400" cy="381000"/>
            <a:chOff x="304800" y="6019800"/>
            <a:chExt cx="8534400" cy="381000"/>
          </a:xfrm>
        </p:grpSpPr>
        <p:pic>
          <p:nvPicPr>
            <p:cNvPr id="9" name="Picture 25" descr="red bottom 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6019800"/>
              <a:ext cx="19800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As of </a:t>
              </a:r>
              <a:r>
                <a:rPr lang="en-US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18 May 2017</a:t>
              </a:r>
              <a:endPara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4" name="Chart 13"/>
          <p:cNvGraphicFramePr>
            <a:graphicFrameLocks/>
          </p:cNvGraphicFramePr>
          <p:nvPr>
            <p:extLst/>
          </p:nvPr>
        </p:nvGraphicFramePr>
        <p:xfrm>
          <a:off x="176212" y="895350"/>
          <a:ext cx="8791575" cy="506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6643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6" descr="Military Vet logo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25" descr="red bottom bann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>
              <a:solidFill>
                <a:prstClr val="black"/>
              </a:solidFill>
            </a:endParaRP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8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3099" name="Picture 26" descr="Military Vet logo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prstClr val="white"/>
                  </a:solidFill>
                </a:rPr>
                <a:t>EDUCATIONAL GRATUITY</a:t>
              </a:r>
            </a:p>
          </p:txBody>
        </p:sp>
      </p:grpSp>
      <p:sp>
        <p:nvSpPr>
          <p:cNvPr id="3084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prstClr val="white"/>
                </a:solidFill>
              </a:rPr>
              <a:t>As of 15 Jan 14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3095" name="Picture 25" descr="red bottom banne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6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3097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3098" name="Rectangle 19"/>
            <p:cNvSpPr>
              <a:spLocks noChangeArrowheads="1"/>
            </p:cNvSpPr>
            <p:nvPr/>
          </p:nvSpPr>
          <p:spPr bwMode="auto">
            <a:xfrm>
              <a:off x="457200" y="6019800"/>
              <a:ext cx="20377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As of </a:t>
              </a:r>
              <a:r>
                <a:rPr lang="en-US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 18 May 2017</a:t>
              </a:r>
              <a:endPara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074" name="Content Placeholder 3"/>
          <p:cNvGraphicFramePr>
            <a:graphicFrameLocks noGrp="1"/>
          </p:cNvGraphicFramePr>
          <p:nvPr>
            <p:extLst/>
          </p:nvPr>
        </p:nvGraphicFramePr>
        <p:xfrm>
          <a:off x="419100" y="1584325"/>
          <a:ext cx="7810500" cy="3913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Worksheet" r:id="rId6" imgW="6543518" imgH="1895389" progId="Excel.Sheet.8">
                  <p:embed/>
                </p:oleObj>
              </mc:Choice>
              <mc:Fallback>
                <p:oleObj name="Worksheet" r:id="rId6" imgW="6543518" imgH="1895389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584325"/>
                        <a:ext cx="7810500" cy="391374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itle 1"/>
          <p:cNvSpPr txBox="1">
            <a:spLocks/>
          </p:cNvSpPr>
          <p:nvPr/>
        </p:nvSpPr>
        <p:spPr bwMode="auto">
          <a:xfrm>
            <a:off x="457200" y="1066801"/>
            <a:ext cx="8229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>
              <a:defRPr/>
            </a:pPr>
            <a:r>
              <a:rPr lang="en-US" sz="4400" dirty="0" smtClean="0">
                <a:solidFill>
                  <a:prstClr val="black"/>
                </a:solidFill>
              </a:rPr>
              <a:t>$120,000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3087" name="TextBox 4"/>
          <p:cNvSpPr txBox="1">
            <a:spLocks noChangeArrowheads="1"/>
          </p:cNvSpPr>
          <p:nvPr/>
        </p:nvSpPr>
        <p:spPr bwMode="auto">
          <a:xfrm>
            <a:off x="1295400" y="5498068"/>
            <a:ext cx="1739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186 </a:t>
            </a:r>
            <a:r>
              <a:rPr lang="en-US" dirty="0">
                <a:solidFill>
                  <a:prstClr val="black"/>
                </a:solidFill>
              </a:rPr>
              <a:t>Claimants</a:t>
            </a:r>
          </a:p>
        </p:txBody>
      </p:sp>
      <p:sp>
        <p:nvSpPr>
          <p:cNvPr id="3088" name="TextBox 5"/>
          <p:cNvSpPr txBox="1">
            <a:spLocks noChangeArrowheads="1"/>
          </p:cNvSpPr>
          <p:nvPr/>
        </p:nvSpPr>
        <p:spPr bwMode="auto">
          <a:xfrm>
            <a:off x="3352800" y="5486400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134 </a:t>
            </a:r>
            <a:r>
              <a:rPr lang="en-US" dirty="0">
                <a:solidFill>
                  <a:prstClr val="black"/>
                </a:solidFill>
              </a:rPr>
              <a:t>Claimants</a:t>
            </a:r>
          </a:p>
        </p:txBody>
      </p:sp>
      <p:sp>
        <p:nvSpPr>
          <p:cNvPr id="3089" name="TextBox 6"/>
          <p:cNvSpPr txBox="1">
            <a:spLocks noChangeArrowheads="1"/>
          </p:cNvSpPr>
          <p:nvPr/>
        </p:nvSpPr>
        <p:spPr bwMode="auto">
          <a:xfrm>
            <a:off x="5257800" y="54864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100 Claimants Projected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90" name="TextBox 9"/>
          <p:cNvSpPr txBox="1">
            <a:spLocks noChangeArrowheads="1"/>
          </p:cNvSpPr>
          <p:nvPr/>
        </p:nvSpPr>
        <p:spPr bwMode="auto">
          <a:xfrm>
            <a:off x="6934200" y="2209800"/>
            <a:ext cx="20574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Lapse </a:t>
            </a:r>
            <a:r>
              <a:rPr lang="en-US" sz="1100" dirty="0" smtClean="0">
                <a:solidFill>
                  <a:prstClr val="black"/>
                </a:solidFill>
              </a:rPr>
              <a:t>$0</a:t>
            </a:r>
            <a:br>
              <a:rPr lang="en-US" sz="1100" dirty="0" smtClean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Projected Expenditure   </a:t>
            </a:r>
            <a:r>
              <a:rPr lang="en-US" sz="1100" dirty="0" smtClean="0">
                <a:solidFill>
                  <a:prstClr val="black"/>
                </a:solidFill>
              </a:rPr>
              <a:t>$ 870.50</a:t>
            </a:r>
            <a:endParaRPr lang="en-US" sz="1100" dirty="0">
              <a:solidFill>
                <a:prstClr val="black"/>
              </a:solidFill>
            </a:endParaRPr>
          </a:p>
          <a:p>
            <a:endParaRPr lang="en-US" sz="1200" dirty="0" smtClean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</a:endParaRPr>
          </a:p>
          <a:p>
            <a:r>
              <a:rPr lang="en-US" sz="1100" dirty="0">
                <a:solidFill>
                  <a:prstClr val="black"/>
                </a:solidFill>
              </a:rPr>
              <a:t>Expended </a:t>
            </a:r>
            <a:r>
              <a:rPr lang="en-US" sz="1100" dirty="0" smtClean="0">
                <a:solidFill>
                  <a:prstClr val="black"/>
                </a:solidFill>
              </a:rPr>
              <a:t>$ </a:t>
            </a:r>
            <a:r>
              <a:rPr lang="en-US" sz="1100" dirty="0">
                <a:solidFill>
                  <a:prstClr val="black"/>
                </a:solidFill>
              </a:rPr>
              <a:t> </a:t>
            </a:r>
            <a:r>
              <a:rPr lang="en-US" sz="1100" dirty="0" smtClean="0">
                <a:solidFill>
                  <a:prstClr val="black"/>
                </a:solidFill>
              </a:rPr>
              <a:t>119,129.50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81800" y="3264694"/>
            <a:ext cx="152400" cy="152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81800" y="2731294"/>
            <a:ext cx="1524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                    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781800" y="2274094"/>
            <a:ext cx="152400" cy="152400"/>
          </a:xfrm>
          <a:prstGeom prst="rect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         </a:t>
            </a:r>
          </a:p>
        </p:txBody>
      </p:sp>
      <p:sp>
        <p:nvSpPr>
          <p:cNvPr id="3094" name="TextBox 27"/>
          <p:cNvSpPr txBox="1">
            <a:spLocks noChangeArrowheads="1"/>
          </p:cNvSpPr>
          <p:nvPr/>
        </p:nvSpPr>
        <p:spPr bwMode="auto">
          <a:xfrm>
            <a:off x="6749609" y="3630313"/>
            <a:ext cx="22250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</a:rPr>
              <a:t>137 Claimants on program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7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5" descr="red bottom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>
              <a:solidFill>
                <a:prstClr val="black"/>
              </a:solidFill>
            </a:endParaRP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10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4114" name="Picture 26" descr="Military Vet logo 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prstClr val="white"/>
                  </a:solidFill>
                </a:rPr>
                <a:t>DISABLED </a:t>
              </a:r>
              <a:r>
                <a:rPr lang="en-US" sz="2000" b="1" dirty="0" smtClean="0">
                  <a:solidFill>
                    <a:prstClr val="white"/>
                  </a:solidFill>
                </a:rPr>
                <a:t>VETERANS TAX EXEMPTION PROGRAM</a:t>
              </a:r>
              <a:endParaRPr lang="en-US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4108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prstClr val="white"/>
                </a:solidFill>
              </a:rPr>
              <a:t>As of 15 Jan 14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4110" name="Picture 25" descr="red bottom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1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4112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00" y="6019800"/>
              <a:ext cx="20377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As of </a:t>
              </a:r>
              <a:r>
                <a:rPr lang="en-US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 18 May 2017</a:t>
              </a:r>
              <a:endPara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4098" name="Chart 5"/>
          <p:cNvGraphicFramePr>
            <a:graphicFrameLocks/>
          </p:cNvGraphicFramePr>
          <p:nvPr>
            <p:extLst/>
          </p:nvPr>
        </p:nvGraphicFramePr>
        <p:xfrm>
          <a:off x="169863" y="1103313"/>
          <a:ext cx="8605837" cy="4667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Worksheet" r:id="rId5" imgW="7686697" imgH="3248111" progId="Excel.Sheet.8">
                  <p:embed/>
                </p:oleObj>
              </mc:Choice>
              <mc:Fallback>
                <p:oleObj name="Worksheet" r:id="rId5" imgW="7686697" imgH="324811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3" y="1103313"/>
                        <a:ext cx="8605837" cy="46672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4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6" descr="Military Vet logo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5" descr="red bottom bann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5127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>
              <a:solidFill>
                <a:prstClr val="black"/>
              </a:solidFill>
            </a:endParaRP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5139" name="Picture 26" descr="Military Vet logo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prstClr val="white"/>
                  </a:solidFill>
                </a:rPr>
                <a:t>DISABLED VETERANS’ RETX PROGRAM</a:t>
              </a:r>
            </a:p>
          </p:txBody>
        </p:sp>
      </p:grpSp>
      <p:sp>
        <p:nvSpPr>
          <p:cNvPr id="5132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prstClr val="white"/>
                </a:solidFill>
              </a:rPr>
              <a:t>As of 15 Jan 14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646331"/>
            <a:chOff x="457200" y="6019799"/>
            <a:chExt cx="8382000" cy="646549"/>
          </a:xfrm>
        </p:grpSpPr>
        <p:pic>
          <p:nvPicPr>
            <p:cNvPr id="5135" name="Picture 25" descr="red bottom banne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6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5137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00" y="6019799"/>
              <a:ext cx="2037737" cy="6465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As of </a:t>
              </a:r>
              <a:r>
                <a:rPr lang="en-US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 18 May 2017</a:t>
              </a:r>
              <a:endPara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  <a:cs typeface="Arial" pitchFamily="34" charset="0"/>
                </a:rPr>
                <a:t> MAY 14</a:t>
              </a: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455613" y="5449715"/>
            <a:ext cx="807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*560</a:t>
            </a:r>
            <a:r>
              <a:rPr lang="en-US" sz="1400" dirty="0" smtClean="0">
                <a:solidFill>
                  <a:prstClr val="black"/>
                </a:solidFill>
              </a:rPr>
              <a:t> Applications </a:t>
            </a:r>
            <a:r>
              <a:rPr lang="en-US" sz="1400" dirty="0">
                <a:solidFill>
                  <a:prstClr val="black"/>
                </a:solidFill>
              </a:rPr>
              <a:t>Received </a:t>
            </a:r>
            <a:r>
              <a:rPr lang="en-US" sz="1400" dirty="0" smtClean="0">
                <a:solidFill>
                  <a:prstClr val="black"/>
                </a:solidFill>
              </a:rPr>
              <a:t>since 25 March 2017</a:t>
            </a:r>
            <a:endParaRPr lang="en-US" sz="1400" dirty="0">
              <a:solidFill>
                <a:prstClr val="black"/>
              </a:solidFill>
            </a:endParaRPr>
          </a:p>
        </p:txBody>
      </p:sp>
      <p:graphicFrame>
        <p:nvGraphicFramePr>
          <p:cNvPr id="5122" name="Content Placeholder 3"/>
          <p:cNvGraphicFramePr>
            <a:graphicFrameLocks noGrp="1"/>
          </p:cNvGraphicFramePr>
          <p:nvPr>
            <p:extLst/>
          </p:nvPr>
        </p:nvGraphicFramePr>
        <p:xfrm>
          <a:off x="228600" y="1030288"/>
          <a:ext cx="8745538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Worksheet" r:id="rId6" imgW="7019861" imgH="3105163" progId="Excel.Sheet.8">
                  <p:embed/>
                </p:oleObj>
              </mc:Choice>
              <mc:Fallback>
                <p:oleObj name="Worksheet" r:id="rId6" imgW="7019861" imgH="3105163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30288"/>
                        <a:ext cx="8745538" cy="4476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5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6" descr="Military Vet logo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615" y="2286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5" descr="red bottom bann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8703" y="6172212"/>
            <a:ext cx="829667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733800" y="6172200"/>
            <a:ext cx="5105400" cy="381000"/>
            <a:chOff x="3733800" y="5943600"/>
            <a:chExt cx="5105400" cy="381000"/>
          </a:xfrm>
        </p:grpSpPr>
        <p:sp>
          <p:nvSpPr>
            <p:cNvPr id="2061" name="Rectangle 8"/>
            <p:cNvSpPr>
              <a:spLocks noChangeArrowheads="1"/>
            </p:cNvSpPr>
            <p:nvPr/>
          </p:nvSpPr>
          <p:spPr bwMode="auto">
            <a:xfrm>
              <a:off x="7620000" y="59436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defTabSz="913586"/>
              <a:r>
                <a:rPr lang="en-US" sz="16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&gt; country</a:t>
              </a:r>
            </a:p>
          </p:txBody>
        </p:sp>
        <p:sp>
          <p:nvSpPr>
            <p:cNvPr id="2062" name="Rectangle 10"/>
            <p:cNvSpPr>
              <a:spLocks noChangeArrowheads="1"/>
            </p:cNvSpPr>
            <p:nvPr/>
          </p:nvSpPr>
          <p:spPr bwMode="auto">
            <a:xfrm>
              <a:off x="3733800" y="59436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 defTabSz="913586"/>
              <a:r>
                <a:rPr lang="en-US" sz="160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&gt; community &gt; commonwealth </a:t>
              </a:r>
            </a:p>
          </p:txBody>
        </p:sp>
      </p:grp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381000" y="2166950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7" tIns="45678" rIns="91357" bIns="45678">
            <a:spAutoFit/>
          </a:bodyPr>
          <a:lstStyle/>
          <a:p>
            <a:pPr algn="ctr" defTabSz="913586"/>
            <a:endParaRPr lang="en-US" sz="3000" b="1" dirty="0">
              <a:solidFill>
                <a:prstClr val="black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882901" y="3244858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78" rIns="91357" bIns="45678">
            <a:spAutoFit/>
          </a:bodyPr>
          <a:lstStyle/>
          <a:p>
            <a:pPr defTabSz="91358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316468"/>
            <a:ext cx="5791200" cy="369332"/>
          </a:xfrm>
          <a:noFill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CURRENT AND FUTURE UNIT MOBILIZATIONS</a:t>
            </a:r>
          </a:p>
        </p:txBody>
      </p:sp>
      <p:sp>
        <p:nvSpPr>
          <p:cNvPr id="2058" name="Text Box 15"/>
          <p:cNvSpPr txBox="1">
            <a:spLocks noChangeArrowheads="1"/>
          </p:cNvSpPr>
          <p:nvPr/>
        </p:nvSpPr>
        <p:spPr bwMode="auto">
          <a:xfrm>
            <a:off x="381000" y="6180926"/>
            <a:ext cx="2057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7" tIns="45678" rIns="91357" bIns="45678" anchor="ctr">
            <a:spAutoFit/>
          </a:bodyPr>
          <a:lstStyle/>
          <a:p>
            <a:pPr defTabSz="913586" eaLnBrk="0" hangingPunct="0">
              <a:spcBef>
                <a:spcPct val="50000"/>
              </a:spcBef>
              <a:defRPr/>
            </a:pP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As of 15MAY17</a:t>
            </a:r>
          </a:p>
        </p:txBody>
      </p:sp>
      <p:graphicFrame>
        <p:nvGraphicFramePr>
          <p:cNvPr id="15" name="Object 32"/>
          <p:cNvGraphicFramePr>
            <a:graphicFrameLocks noChangeAspect="1"/>
          </p:cNvGraphicFramePr>
          <p:nvPr>
            <p:extLst/>
          </p:nvPr>
        </p:nvGraphicFramePr>
        <p:xfrm>
          <a:off x="419100" y="915988"/>
          <a:ext cx="8186738" cy="433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Worksheet" r:id="rId6" imgW="10306044" imgH="6962762" progId="Excel.Sheet.12">
                  <p:embed/>
                </p:oleObj>
              </mc:Choice>
              <mc:Fallback>
                <p:oleObj name="Worksheet" r:id="rId6" imgW="10306044" imgH="6962762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915988"/>
                        <a:ext cx="8186738" cy="4337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771900" y="5518457"/>
            <a:ext cx="1600200" cy="461657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lIns="91432" tIns="45716" rIns="91432" bIns="45716" rtlCol="0">
            <a:sp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Total PANG Mobilized:211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14975" y="5434902"/>
            <a:ext cx="3200400" cy="553913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txBody>
          <a:bodyPr wrap="square" lIns="91357" tIns="45678" rIns="91357" bIns="45678" rtlCol="0">
            <a:spAutoFit/>
          </a:bodyPr>
          <a:lstStyle/>
          <a:p>
            <a:pPr defTabSz="913586"/>
            <a:r>
              <a:rPr lang="en-US" sz="1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Current ANG Unit Airmen Mob: 128</a:t>
            </a:r>
          </a:p>
          <a:p>
            <a:pPr defTabSz="913586"/>
            <a:r>
              <a:rPr lang="en-US" sz="1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Current ANG Individual Mob: 16</a:t>
            </a:r>
          </a:p>
          <a:p>
            <a:pPr defTabSz="913586"/>
            <a:r>
              <a:rPr lang="en-US" sz="1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Total: ANG Mob: 144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8703" y="5434900"/>
            <a:ext cx="3200400" cy="70787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lIns="91432" tIns="45716" rIns="91432" bIns="45716" rtlCol="0">
            <a:spAutoFit/>
          </a:bodyPr>
          <a:lstStyle/>
          <a:p>
            <a:pPr algn="r"/>
            <a:r>
              <a:rPr lang="en-US" sz="1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ARNG Unit Soldiers in Theater: 30</a:t>
            </a:r>
          </a:p>
          <a:p>
            <a:pPr algn="r"/>
            <a:r>
              <a:rPr lang="en-US" sz="1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ARNG Soldiers at MOB/DEMOB/WTU Site: 7</a:t>
            </a:r>
          </a:p>
          <a:p>
            <a:pPr algn="r"/>
            <a:r>
              <a:rPr lang="en-US" sz="1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ARNG Individual  Mob: 30 </a:t>
            </a:r>
          </a:p>
          <a:p>
            <a:pPr algn="r"/>
            <a:r>
              <a:rPr lang="en-US" sz="1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Total ARNG Mob:67  </a:t>
            </a:r>
          </a:p>
        </p:txBody>
      </p:sp>
    </p:spTree>
    <p:extLst>
      <p:ext uri="{BB962C8B-B14F-4D97-AF65-F5344CB8AC3E}">
        <p14:creationId xmlns:p14="http://schemas.microsoft.com/office/powerpoint/2010/main" val="6808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>
              <a:solidFill>
                <a:prstClr val="black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36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15379" name="Picture 26" descr="Military Vet logo bann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prstClr val="white"/>
                  </a:solidFill>
                </a:rPr>
                <a:t>PERSIAN GULF VETERANS BENEFIT PROGRAM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15375" name="Picture 25" descr="red bottom 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6" name="Rectangle 8"/>
            <p:cNvSpPr>
              <a:spLocks noChangeArrowheads="1"/>
            </p:cNvSpPr>
            <p:nvPr/>
          </p:nvSpPr>
          <p:spPr bwMode="auto">
            <a:xfrm>
              <a:off x="76962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5377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5775" y="6019800"/>
              <a:ext cx="20377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As of </a:t>
              </a:r>
              <a:r>
                <a:rPr lang="en-US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 18 May 2017</a:t>
              </a:r>
              <a:endPara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600200" y="1343025"/>
            <a:ext cx="6096000" cy="452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Total Applications:  	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12,099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</a:rPr>
              <a:t>Payments Sent:  	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 pitchFamily="18" charset="0"/>
              </a:rPr>
              <a:t>9,385</a:t>
            </a:r>
            <a:endParaRPr lang="en-US" altLang="en-US" sz="2400" dirty="0">
              <a:solidFill>
                <a:prstClr val="black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Total Payments:  	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</a:rPr>
              <a:t>$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 pitchFamily="18" charset="0"/>
              </a:rPr>
              <a:t>3,979,137.50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Average Payment:  	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</a:rPr>
              <a:t>$</a:t>
            </a:r>
            <a:r>
              <a:rPr lang="en-US" altLang="en-US" sz="2400" b="1" dirty="0" smtClean="0">
                <a:solidFill>
                  <a:prstClr val="black"/>
                </a:solidFill>
                <a:latin typeface="Times New Roman" pitchFamily="18" charset="0"/>
              </a:rPr>
              <a:t>423.99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Average Processing Time: 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5.83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days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					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56301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&gt; Technology</a:t>
            </a:r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37338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1200">
                <a:solidFill>
                  <a:prstClr val="white"/>
                </a:solidFill>
                <a:latin typeface="Verdana" pitchFamily="34" charset="0"/>
              </a:rPr>
              <a:t>  &gt; People &gt; Processes </a:t>
            </a:r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000" b="1">
              <a:solidFill>
                <a:prstClr val="black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39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00050"/>
          </a:xfrm>
          <a:noFill/>
        </p:spPr>
        <p:txBody>
          <a:bodyPr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</a:rPr>
              <a:t>PERSIAN GULF BONUS PROGRAM SUMMARY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57200" y="594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381000"/>
            <a:ext cx="8232775" cy="649288"/>
            <a:chOff x="457200" y="381000"/>
            <a:chExt cx="8232775" cy="649288"/>
          </a:xfrm>
        </p:grpSpPr>
        <p:pic>
          <p:nvPicPr>
            <p:cNvPr id="16432" name="Picture 26" descr="Military Vet logo bann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5"/>
            <p:cNvSpPr txBox="1">
              <a:spLocks noChangeArrowheads="1"/>
            </p:cNvSpPr>
            <p:nvPr/>
          </p:nvSpPr>
          <p:spPr bwMode="auto">
            <a:xfrm>
              <a:off x="458788" y="457200"/>
              <a:ext cx="57912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dirty="0">
                  <a:solidFill>
                    <a:prstClr val="white"/>
                  </a:solidFill>
                </a:rPr>
                <a:t>MILITARY FAMILY RELIEF ASSISTANCE PROGRAM</a:t>
              </a:r>
            </a:p>
          </p:txBody>
        </p:sp>
      </p:grp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381000" y="39624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prstClr val="white"/>
                </a:solidFill>
              </a:rPr>
              <a:t>As of 15 Jan 14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57200" y="6019800"/>
            <a:ext cx="8382000" cy="381000"/>
            <a:chOff x="457200" y="6019800"/>
            <a:chExt cx="8382000" cy="381000"/>
          </a:xfrm>
        </p:grpSpPr>
        <p:pic>
          <p:nvPicPr>
            <p:cNvPr id="16428" name="Picture 25" descr="red bottom 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29" name="Rectangle 8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6430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00" y="6030913"/>
              <a:ext cx="17491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As of </a:t>
              </a:r>
              <a:r>
                <a:rPr lang="en-US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18 May 17</a:t>
              </a:r>
              <a:endPara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458788" y="1447800"/>
          <a:ext cx="8075612" cy="35052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338305"/>
                <a:gridCol w="1737307"/>
              </a:tblGrid>
              <a:tr h="7436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Arial"/>
                        </a:rPr>
                        <a:t>OVERALL MFRAP CONTRIBUTIONS - FY 2005 THRU 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18</a:t>
                      </a:r>
                      <a:r>
                        <a:rPr lang="en-US" sz="1400" b="1" i="0" u="none" strike="noStrike" baseline="0" dirty="0" smtClean="0">
                          <a:latin typeface="Arial"/>
                        </a:rPr>
                        <a:t> MAY 2017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3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Arial"/>
                        </a:rPr>
                        <a:t>TOTAL PRIVATE CONTRIBUTIONS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$      124,179.77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61901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Arial"/>
                        </a:rPr>
                        <a:t>DEPT OF REVENUE - PIT DONATIONS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$    1,656,919.09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0745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latin typeface="Arial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Arial"/>
                        </a:rPr>
                        <a:t>TOTAL ALL CONTRIBUTIONS - PRIVATE &amp; PIT DONATIONS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$    1,781,098.86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Arial"/>
                        </a:rPr>
                        <a:t> 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018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APPROVED GRANT APPLICATION PAYMENTS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$     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 808,084.86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388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Arial"/>
                        </a:rPr>
                        <a:t>ACCOUNT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BALANCE     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Arial"/>
                        </a:rPr>
                        <a:t> $       973,014.00</a:t>
                      </a:r>
                      <a:endParaRPr lang="en-US" sz="14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7541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33375" y="1524000"/>
          <a:ext cx="8048625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039"/>
                <a:gridCol w="161458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Pennsylvania Veterans</a:t>
                      </a:r>
                      <a:r>
                        <a:rPr lang="en-US" b="1" baseline="0" dirty="0" smtClean="0"/>
                        <a:t> Memorial Trust Fund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Beginning Trust Fund Balance (July 1, 2016)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$565,829.99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Grants Received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Public / Private Donations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dirty="0" smtClean="0"/>
                        <a:t>$4,955.02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dirty="0" smtClean="0"/>
                        <a:t>$3,333.92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Refunds of Expenditures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dirty="0" smtClean="0"/>
                        <a:t>$28.70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Total Receipts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dirty="0" smtClean="0"/>
                        <a:t>$8,317.64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2"/>
                      <a:r>
                        <a:rPr lang="en-US" dirty="0" smtClean="0"/>
                        <a:t>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($128,106.14)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/>
                        <a:t>Ending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$446,041.49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13"/>
          <p:cNvGrpSpPr>
            <a:grpSpLocks noGrp="1"/>
          </p:cNvGrpSpPr>
          <p:nvPr/>
        </p:nvGrpSpPr>
        <p:grpSpPr bwMode="auto">
          <a:xfrm>
            <a:off x="152400" y="294147"/>
            <a:ext cx="8839200" cy="848853"/>
            <a:chOff x="457200" y="381000"/>
            <a:chExt cx="8232775" cy="649288"/>
          </a:xfrm>
        </p:grpSpPr>
        <p:pic>
          <p:nvPicPr>
            <p:cNvPr id="7" name="Picture 26" descr="Military Vet logo banne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5"/>
            <p:cNvSpPr txBox="1">
              <a:spLocks noChangeArrowheads="1"/>
            </p:cNvSpPr>
            <p:nvPr/>
          </p:nvSpPr>
          <p:spPr bwMode="auto">
            <a:xfrm>
              <a:off x="458788" y="457121"/>
              <a:ext cx="5791200" cy="400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 dirty="0" smtClean="0">
                  <a:solidFill>
                    <a:prstClr val="white"/>
                  </a:solidFill>
                </a:rPr>
                <a:t>PENNSYLVANIA VETERANS MEMORIAL</a:t>
              </a:r>
              <a:endParaRPr lang="en-US" sz="28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304800" y="6248400"/>
            <a:ext cx="8534400" cy="381000"/>
            <a:chOff x="304800" y="6019800"/>
            <a:chExt cx="8534400" cy="381000"/>
          </a:xfrm>
        </p:grpSpPr>
        <p:pic>
          <p:nvPicPr>
            <p:cNvPr id="10" name="Picture 25" descr="red bottom 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772400" y="6019800"/>
              <a:ext cx="10668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" y="6019800"/>
              <a:ext cx="19800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As </a:t>
              </a:r>
              <a:r>
                <a:rPr lang="en-US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en-US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18 May </a:t>
              </a:r>
              <a:r>
                <a:rPr lang="en-US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2017</a:t>
              </a:r>
              <a:endParaRPr lang="en-US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0824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charset="0"/>
              </a:rPr>
              <a:t>&gt; country</a:t>
            </a:r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38100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charset="0"/>
              </a:rPr>
              <a:t>  &gt; community &gt; commonwealth </a:t>
            </a: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000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5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30213"/>
          </a:xfrm>
          <a:noFill/>
        </p:spPr>
        <p:txBody>
          <a:bodyPr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ODAGVA / ACT 66 SUMMARY</a:t>
            </a:r>
          </a:p>
        </p:txBody>
      </p:sp>
      <p:sp>
        <p:nvSpPr>
          <p:cNvPr id="13332" name="TextBox 13"/>
          <p:cNvSpPr txBox="1">
            <a:spLocks noChangeArrowheads="1"/>
          </p:cNvSpPr>
          <p:nvPr/>
        </p:nvSpPr>
        <p:spPr bwMode="auto">
          <a:xfrm>
            <a:off x="457200" y="59436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As of </a:t>
            </a:r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19 May 17</a:t>
            </a:r>
            <a:endParaRPr lang="en-US" b="1" dirty="0">
              <a:solidFill>
                <a:prstClr val="white"/>
              </a:solidFill>
              <a:cs typeface="Arial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1828800" y="1676400"/>
          <a:ext cx="5562600" cy="1301636"/>
        </p:xfrm>
        <a:graphic>
          <a:graphicData uri="http://schemas.openxmlformats.org/drawingml/2006/table">
            <a:tbl>
              <a:tblPr/>
              <a:tblGrid>
                <a:gridCol w="2781300"/>
                <a:gridCol w="2781300"/>
              </a:tblGrid>
              <a:tr h="4572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FY 16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- 17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Claims, Compensation and Pension Summary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 to Date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Claims Submitted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 to Date Value of Awards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*25,184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*$78,060,549.00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90700" y="3733800"/>
          <a:ext cx="5562600" cy="1301636"/>
        </p:xfrm>
        <a:graphic>
          <a:graphicData uri="http://schemas.openxmlformats.org/drawingml/2006/table">
            <a:tbl>
              <a:tblPr/>
              <a:tblGrid>
                <a:gridCol w="2781300"/>
                <a:gridCol w="2781300"/>
              </a:tblGrid>
              <a:tr h="4572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FY 15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- 16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Claims, Compensation and Pension Summary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 to Date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Claims Submitted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Year to Date Value of Awards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5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22,733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$254,503,769.00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004" marR="9004" marT="9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28800" y="3124200"/>
            <a:ext cx="556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* </a:t>
            </a:r>
            <a:r>
              <a:rPr lang="en-US" sz="12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ODAGVA and Act 66 combined data will be available when DMVA completes the </a:t>
            </a:r>
            <a:r>
              <a:rPr lang="en-US" sz="120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Vetraspec</a:t>
            </a:r>
            <a:r>
              <a:rPr lang="en-US" sz="12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data conversion.</a:t>
            </a: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700" y="6324600"/>
            <a:ext cx="51139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/>
                </a:solidFill>
                <a:latin typeface="Arial" charset="0"/>
                <a:cs typeface="Arial" charset="0"/>
              </a:rPr>
              <a:t>S:\VA_Share\Chief, Division of Reintegration and Outreach\SVC Slide Presentations\SVC Slides SFY 16-17</a:t>
            </a:r>
          </a:p>
        </p:txBody>
      </p:sp>
    </p:spTree>
    <p:extLst>
      <p:ext uri="{BB962C8B-B14F-4D97-AF65-F5344CB8AC3E}">
        <p14:creationId xmlns:p14="http://schemas.microsoft.com/office/powerpoint/2010/main" val="257423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6" descr="Military Vet logo bann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5" descr="red bottom 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946775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7620000" y="59436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charset="0"/>
              </a:rPr>
              <a:t>&gt; country</a:t>
            </a:r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3810000" y="59436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white"/>
                </a:solidFill>
                <a:latin typeface="Verdana" pitchFamily="34" charset="0"/>
                <a:cs typeface="Arial" charset="0"/>
              </a:rPr>
              <a:t>  &gt; community &gt; commonwealth </a:t>
            </a: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381000" y="2166938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000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2882900" y="3244850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08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91200" cy="430213"/>
          </a:xfrm>
        </p:spPr>
        <p:txBody>
          <a:bodyPr>
            <a:spAutoFit/>
          </a:bodyPr>
          <a:lstStyle/>
          <a:p>
            <a:r>
              <a:rPr lang="en-US" sz="2200" b="1" smtClean="0">
                <a:solidFill>
                  <a:schemeClr val="bg1"/>
                </a:solidFill>
              </a:rPr>
              <a:t>OUTREACH ENGAGEMENTS</a:t>
            </a:r>
          </a:p>
        </p:txBody>
      </p:sp>
      <p:sp>
        <p:nvSpPr>
          <p:cNvPr id="13332" name="TextBox 13"/>
          <p:cNvSpPr txBox="1">
            <a:spLocks noChangeArrowheads="1"/>
          </p:cNvSpPr>
          <p:nvPr/>
        </p:nvSpPr>
        <p:spPr bwMode="auto">
          <a:xfrm>
            <a:off x="457200" y="59436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As </a:t>
            </a:r>
            <a:r>
              <a:rPr lang="en-US" b="1" dirty="0" smtClean="0">
                <a:solidFill>
                  <a:prstClr val="white"/>
                </a:solidFill>
                <a:cs typeface="Arial" charset="0"/>
              </a:rPr>
              <a:t>of 19 May 17</a:t>
            </a:r>
            <a:endParaRPr lang="en-US" b="1" dirty="0">
              <a:solidFill>
                <a:prstClr val="white"/>
              </a:solidFill>
              <a:cs typeface="Arial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457200" y="1066800"/>
          <a:ext cx="7833860" cy="4790327"/>
        </p:xfrm>
        <a:graphic>
          <a:graphicData uri="http://schemas.openxmlformats.org/drawingml/2006/table">
            <a:tbl>
              <a:tblPr/>
              <a:tblGrid>
                <a:gridCol w="3214073"/>
                <a:gridCol w="896950"/>
                <a:gridCol w="896951"/>
                <a:gridCol w="822205"/>
                <a:gridCol w="822206"/>
                <a:gridCol w="1181475"/>
              </a:tblGrid>
              <a:tr h="26289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Outreach Statistics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1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1st Qtr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2nd Qtr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3rd Qtr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4th Qtr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Year to Date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Outreach Events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Supported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1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Mobile Outreach Van Events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1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Veteran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Interactions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1,011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541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661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212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2,425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52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Claim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referrals to County Directors and Service Organizations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438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1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Legislator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Attended Events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67024">
                <a:tc gridSpan="6">
                  <a:txBody>
                    <a:bodyPr/>
                    <a:lstStyle/>
                    <a:p>
                      <a:pPr algn="l" fontAlgn="b"/>
                      <a:endParaRPr lang="en-US" sz="105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N</a:t>
                      </a:r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otes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   Two outreach vans are operational and supporting outreach events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    </a:t>
                      </a:r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Upcoming Events – May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Legislative Events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–  Rep. Metcalf’s Senior Expo – Sen. White/Rep. Nelson Senior Fair – Rep. Krueger-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     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Braneky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Veterans Outreach – Sen. Stefano’s Senior Expo -    </a:t>
                      </a:r>
                    </a:p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Events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– Wellsboro Veteran’s Fair and Expo – Philadelphia Veterans Advisory Commission – Carlisle Expo and Job Fair – Drexel Hill Veterans Appreciation Breakfast –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Iheart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Wings over Pittsburgh Open House – Salute to the Military, Chambersburg – DMVA Annual Health and Wellness Fair – Hermitage Armed Forces Day – Downingtown Armed Forces Appreciation Day –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Cabela’s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Veteran Outreach </a:t>
                      </a:r>
                    </a:p>
                    <a:p>
                      <a:pPr marL="285750" indent="-285750" algn="l" fontAlgn="b">
                        <a:buFont typeface="Arial" pitchFamily="34" charset="0"/>
                        <a:buChar char="•"/>
                      </a:pP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Legislators Attending Events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–  Senators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McIlhinney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, Laughlin,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Alloway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and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Rescenthaler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. Representatives McNeill,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Bizzarro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, Gillen,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Klunk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 and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Saccone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8700" y="6324600"/>
            <a:ext cx="51139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/>
                </a:solidFill>
                <a:latin typeface="Arial" charset="0"/>
                <a:cs typeface="Arial" charset="0"/>
              </a:rPr>
              <a:t>S:\VA_Share\Chief, Division of Reintegration and Outreach\SVC Slide Presentations\SVC Slides SFY 16-17</a:t>
            </a:r>
          </a:p>
        </p:txBody>
      </p:sp>
    </p:spTree>
    <p:extLst>
      <p:ext uri="{BB962C8B-B14F-4D97-AF65-F5344CB8AC3E}">
        <p14:creationId xmlns:p14="http://schemas.microsoft.com/office/powerpoint/2010/main" val="39704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5" descr="red bottom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48406"/>
            <a:ext cx="8382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81000" y="2166944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1" tIns="45695" rIns="91391" bIns="4569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0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2882901" y="3244856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91" tIns="45695" rIns="91391" bIns="4569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295" name="Text Box 15"/>
          <p:cNvSpPr txBox="1">
            <a:spLocks noChangeArrowheads="1"/>
          </p:cNvSpPr>
          <p:nvPr/>
        </p:nvSpPr>
        <p:spPr bwMode="auto">
          <a:xfrm>
            <a:off x="381000" y="5943402"/>
            <a:ext cx="1752600" cy="33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1" tIns="45695" rIns="91391" bIns="45695"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endParaRPr lang="en-US" sz="16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55613" y="228600"/>
            <a:ext cx="8459787" cy="914400"/>
            <a:chOff x="455613" y="228600"/>
            <a:chExt cx="8459787" cy="838200"/>
          </a:xfrm>
        </p:grpSpPr>
        <p:pic>
          <p:nvPicPr>
            <p:cNvPr id="13358" name="Picture 26" descr="Military Vet logo bann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5613" y="381000"/>
              <a:ext cx="8232775" cy="64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Rectangle 22"/>
            <p:cNvSpPr/>
            <p:nvPr/>
          </p:nvSpPr>
          <p:spPr>
            <a:xfrm>
              <a:off x="6248400" y="228600"/>
              <a:ext cx="26670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33400" y="468313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1" tIns="45695" rIns="91391" bIns="4569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cs typeface="Arial" charset="0"/>
              </a:rPr>
              <a:t>VETERANS’ TRUST FUND</a:t>
            </a:r>
          </a:p>
        </p:txBody>
      </p:sp>
      <p:pic>
        <p:nvPicPr>
          <p:cNvPr id="13320" name="Picture 7" descr="PA-VTF left-rgb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572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620000" y="6248400"/>
            <a:ext cx="121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1" tIns="45695" rIns="91391" bIns="4569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  <a:latin typeface="Verdana" pitchFamily="34" charset="0"/>
                <a:cs typeface="Arial" charset="0"/>
              </a:rPr>
              <a:t>&gt; country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810000" y="62484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1" tIns="45695" rIns="91391" bIns="45695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white"/>
                </a:solidFill>
                <a:latin typeface="Verdana" pitchFamily="34" charset="0"/>
                <a:cs typeface="Arial" charset="0"/>
              </a:rPr>
              <a:t>  &gt; community &gt; commonwealth   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457200" y="1219200"/>
          <a:ext cx="8305798" cy="3402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981200"/>
                <a:gridCol w="1699725"/>
                <a:gridCol w="2034073"/>
              </a:tblGrid>
              <a:tr h="5772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Revenue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Since Last Meeting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SFY 16-17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Cumulative Total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Checkoff</a:t>
                      </a:r>
                      <a:r>
                        <a:rPr lang="en-US" sz="1600" baseline="0" dirty="0" smtClean="0"/>
                        <a:t> &amp; Donations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$246,859.00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$1,497,442.00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$5,647,165.00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HOV License Plate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$540.00*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$2,910.00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$39,345.00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 Monuments License Plate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$253.00*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$1,587.00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$15,755.00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Interest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$1,859.00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$13,721.00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$26,292.00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19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Disbursements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53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VTF Grants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$0.00**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$529,757.00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$2,000,048.00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1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VTA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$74,217.00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$587,457.00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$1,932,809.00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3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PENN DOT Costs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$194,000.00***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$194,000.00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$966,000.00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57200" y="5232779"/>
            <a:ext cx="8458200" cy="861724"/>
          </a:xfrm>
          <a:prstGeom prst="rect">
            <a:avLst/>
          </a:prstGeom>
          <a:noFill/>
        </p:spPr>
        <p:txBody>
          <a:bodyPr wrap="square" lIns="91391" tIns="45695" rIns="91391" bIns="4569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Total number of HOV License plates sold since last meeting  =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36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(Total since inception =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2,623)</a:t>
            </a:r>
            <a:endParaRPr 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*Total number of PA Monuments License plates sold since last meeting =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(Total since inception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675)</a:t>
            </a:r>
            <a:endParaRPr 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Awards and distribution of funds are contingent upon the completion of a fully executed grant agreements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***   </a:t>
            </a:r>
            <a:r>
              <a:rPr lang="en-US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PENNDOT PAYMENT/INVOICING – DMVA has Agreed to pay $194,000/FY over four years. </a:t>
            </a:r>
            <a:r>
              <a:rPr lang="en-US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Final payment of $194,000 was made to PENNDOT</a:t>
            </a:r>
            <a:r>
              <a:rPr lang="en-US" sz="10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(Total Cost was 966,000.00)</a:t>
            </a:r>
            <a:endParaRPr lang="en-US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6" y="6248404"/>
            <a:ext cx="1545004" cy="338504"/>
          </a:xfrm>
          <a:prstGeom prst="rect">
            <a:avLst/>
          </a:prstGeom>
          <a:noFill/>
        </p:spPr>
        <p:txBody>
          <a:bodyPr wrap="none" lIns="91391" tIns="45695" rIns="91391" bIns="4569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prstClr val="white"/>
                </a:solidFill>
                <a:cs typeface="Arial" charset="0"/>
              </a:rPr>
              <a:t>As of 19 May 17</a:t>
            </a:r>
            <a:endParaRPr lang="en-US" sz="1600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8700" y="6629400"/>
            <a:ext cx="51139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black"/>
                </a:solidFill>
                <a:latin typeface="Arial" charset="0"/>
                <a:cs typeface="Arial" charset="0"/>
              </a:rPr>
              <a:t>S:\VA_Share\Chief, Division of Reintegration and Outreach\SVC Slide Presentations\SVC Slides SFY 16-17</a:t>
            </a:r>
          </a:p>
        </p:txBody>
      </p:sp>
    </p:spTree>
    <p:extLst>
      <p:ext uri="{BB962C8B-B14F-4D97-AF65-F5344CB8AC3E}">
        <p14:creationId xmlns:p14="http://schemas.microsoft.com/office/powerpoint/2010/main" val="13163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94" y="406400"/>
            <a:ext cx="8644414" cy="6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43227"/>
            <a:ext cx="8801100" cy="40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001000" y="6339840"/>
            <a:ext cx="128016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733800" y="6339840"/>
            <a:ext cx="416052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pPr algn="r"/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80060" y="487680"/>
            <a:ext cx="6000750" cy="426720"/>
          </a:xfrm>
          <a:prstGeom prst="rect">
            <a:avLst/>
          </a:prstGeom>
          <a:noFill/>
        </p:spPr>
        <p:txBody>
          <a:bodyPr vert="horz" lIns="96661" tIns="48331" rIns="96661" bIns="48331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 smtClean="0">
                <a:solidFill>
                  <a:prstClr val="white"/>
                </a:solidFill>
              </a:rPr>
              <a:t>BUREAU OF VETERANS’ HOMES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0050" y="6340572"/>
            <a:ext cx="1840230" cy="35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700" dirty="0" smtClean="0">
                <a:solidFill>
                  <a:prstClr val="white"/>
                </a:solidFill>
              </a:rPr>
              <a:t>2 JUN 17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146599"/>
            <a:ext cx="880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Admissions Critical Criteria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1475" y="1906012"/>
            <a:ext cx="83591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First Come First Served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Honorable or General Discharge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Primary &amp; Secondary Lists, Veterans &amp; Non Veterans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</a:rPr>
              <a:t>Pennsylvania Resident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</a:rPr>
              <a:t>Joined Military while living in Pennsylvania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5 days to accept a bed and establish a Move-In Day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</a:rPr>
              <a:t>Can request additional 5 days = 10 days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</a:rPr>
              <a:t>Extenuating Circumstances  </a:t>
            </a:r>
          </a:p>
        </p:txBody>
      </p:sp>
    </p:spTree>
    <p:extLst>
      <p:ext uri="{BB962C8B-B14F-4D97-AF65-F5344CB8AC3E}">
        <p14:creationId xmlns:p14="http://schemas.microsoft.com/office/powerpoint/2010/main" val="27152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94" y="406400"/>
            <a:ext cx="8644414" cy="6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43227"/>
            <a:ext cx="8801100" cy="40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8001000" y="6339840"/>
            <a:ext cx="128016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733800" y="6339840"/>
            <a:ext cx="416052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pPr algn="r"/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80060" y="487680"/>
            <a:ext cx="6000750" cy="426720"/>
          </a:xfrm>
          <a:prstGeom prst="rect">
            <a:avLst/>
          </a:prstGeom>
          <a:noFill/>
        </p:spPr>
        <p:txBody>
          <a:bodyPr vert="horz" lIns="96661" tIns="48331" rIns="96661" bIns="48331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 smtClean="0">
                <a:solidFill>
                  <a:prstClr val="white"/>
                </a:solidFill>
              </a:rPr>
              <a:t>BUREAU OF VETERANS’ HOMES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400050" y="6340572"/>
            <a:ext cx="1840230" cy="35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700" b="1" dirty="0">
                <a:solidFill>
                  <a:prstClr val="white"/>
                </a:solidFill>
              </a:rPr>
              <a:t>  </a:t>
            </a:r>
            <a:r>
              <a:rPr lang="en-US" sz="1700" dirty="0" smtClean="0">
                <a:solidFill>
                  <a:prstClr val="white"/>
                </a:solidFill>
              </a:rPr>
              <a:t>2 JUN 17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146599"/>
            <a:ext cx="8801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Admissions Critical Criteria</a:t>
            </a:r>
          </a:p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Continued 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5" y="2046744"/>
            <a:ext cx="83591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12% Non Veteran Population at Each Home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Spouses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Reserve/NG without Active Duty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Transfer </a:t>
            </a:r>
            <a:r>
              <a:rPr lang="en-US" sz="2400" dirty="0">
                <a:solidFill>
                  <a:prstClr val="black"/>
                </a:solidFill>
              </a:rPr>
              <a:t>between </a:t>
            </a:r>
            <a:r>
              <a:rPr lang="en-US" sz="2400" dirty="0" smtClean="0">
                <a:solidFill>
                  <a:prstClr val="black"/>
                </a:solidFill>
              </a:rPr>
              <a:t>homes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</a:rPr>
              <a:t>No outstanding Balance</a:t>
            </a:r>
          </a:p>
          <a:p>
            <a:pPr marL="742950" lvl="2" indent="-285750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</a:rPr>
              <a:t>1 Transfer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</a:rPr>
              <a:t>Reference PA Code 43, Chapter 7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241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94" y="406400"/>
            <a:ext cx="8644414" cy="6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43227"/>
            <a:ext cx="8801100" cy="40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001000" y="6339840"/>
            <a:ext cx="128016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733800" y="6339840"/>
            <a:ext cx="416052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pPr algn="r"/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80060" y="487680"/>
            <a:ext cx="6000750" cy="426720"/>
          </a:xfrm>
          <a:prstGeom prst="rect">
            <a:avLst/>
          </a:prstGeom>
          <a:noFill/>
        </p:spPr>
        <p:txBody>
          <a:bodyPr vert="horz" lIns="96661" tIns="48331" rIns="96661" bIns="48331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 smtClean="0">
                <a:solidFill>
                  <a:prstClr val="white"/>
                </a:solidFill>
              </a:rPr>
              <a:t>BUREAU OF VETERANS’ HOMES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0050" y="6340572"/>
            <a:ext cx="1840230" cy="35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700" dirty="0" smtClean="0">
                <a:solidFill>
                  <a:prstClr val="white"/>
                </a:solidFill>
              </a:rPr>
              <a:t>2 JUN  17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290935"/>
            <a:ext cx="880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Bureau of Veterans Homes Application Process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905000"/>
            <a:ext cx="8507080" cy="414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5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94" y="406400"/>
            <a:ext cx="8644414" cy="6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43227"/>
            <a:ext cx="8801100" cy="40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001000" y="6339840"/>
            <a:ext cx="128016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733800" y="6339840"/>
            <a:ext cx="416052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pPr algn="r"/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80060" y="487680"/>
            <a:ext cx="6000750" cy="426720"/>
          </a:xfrm>
          <a:prstGeom prst="rect">
            <a:avLst/>
          </a:prstGeom>
          <a:noFill/>
        </p:spPr>
        <p:txBody>
          <a:bodyPr vert="horz" lIns="96661" tIns="48331" rIns="96661" bIns="48331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 smtClean="0">
                <a:solidFill>
                  <a:prstClr val="white"/>
                </a:solidFill>
              </a:rPr>
              <a:t>BUREAU OF VETERANS’ HOMES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0050" y="6340572"/>
            <a:ext cx="1840230" cy="35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700" dirty="0" smtClean="0">
                <a:solidFill>
                  <a:prstClr val="white"/>
                </a:solidFill>
              </a:rPr>
              <a:t>2 JUN 17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143000"/>
            <a:ext cx="880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State Veterans’ Home Application Process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4666"/>
            <a:ext cx="7162799" cy="468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17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166957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4" tIns="45642" rIns="91284" bIns="45642">
            <a:spAutoFit/>
          </a:bodyPr>
          <a:lstStyle/>
          <a:p>
            <a:pPr algn="ctr"/>
            <a:endParaRPr lang="en-US" sz="3000" b="1" dirty="0">
              <a:solidFill>
                <a:prstClr val="black"/>
              </a:solidFill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1" y="3244858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84" tIns="45642" rIns="91284" bIns="45642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VISN 4 Access Data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381000" y="6019800"/>
            <a:ext cx="8458200" cy="381000"/>
            <a:chOff x="381000" y="6019800"/>
            <a:chExt cx="8458200" cy="381000"/>
          </a:xfrm>
        </p:grpSpPr>
        <p:pic>
          <p:nvPicPr>
            <p:cNvPr id="1028" name="Picture 25" descr="red bottom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8"/>
            <p:cNvSpPr>
              <a:spLocks noChangeArrowheads="1"/>
            </p:cNvSpPr>
            <p:nvPr/>
          </p:nvSpPr>
          <p:spPr bwMode="auto">
            <a:xfrm>
              <a:off x="7620000" y="60198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030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062" name="Text Box 15"/>
            <p:cNvSpPr txBox="1">
              <a:spLocks noChangeArrowheads="1"/>
            </p:cNvSpPr>
            <p:nvPr/>
          </p:nvSpPr>
          <p:spPr bwMode="auto">
            <a:xfrm>
              <a:off x="381000" y="6019800"/>
              <a:ext cx="2286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prstClr val="white"/>
                  </a:solidFill>
                </a:rPr>
                <a:t> June 2017 Update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78272" y="1678762"/>
          <a:ext cx="7187456" cy="350049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47104"/>
                <a:gridCol w="971403"/>
                <a:gridCol w="922983"/>
                <a:gridCol w="922983"/>
                <a:gridCol w="922983"/>
              </a:tblGrid>
              <a:tr h="6420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Oct.</a:t>
                      </a:r>
                    </a:p>
                    <a:p>
                      <a:pPr algn="ctr"/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Nov.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Feb.</a:t>
                      </a:r>
                    </a:p>
                    <a:p>
                      <a:pPr algn="ctr"/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2017</a:t>
                      </a:r>
                      <a:endParaRPr lang="en-US" dirty="0"/>
                    </a:p>
                  </a:txBody>
                  <a:tcPr/>
                </a:tc>
              </a:tr>
              <a:tr h="525460">
                <a:tc>
                  <a:txBody>
                    <a:bodyPr/>
                    <a:lstStyle/>
                    <a:p>
                      <a:r>
                        <a:rPr lang="en-US" dirty="0" smtClean="0"/>
                        <a:t>Appointments Within 30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97.6%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97.8%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98.1%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2546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Wait Time</a:t>
                      </a:r>
                      <a:r>
                        <a:rPr lang="en-US" baseline="0" dirty="0" smtClean="0"/>
                        <a:t> – Primary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 </a:t>
                      </a:r>
                      <a:r>
                        <a:rPr lang="en-US" sz="1600" dirty="0" smtClean="0"/>
                        <a:t>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3.4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3.1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days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2546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Wait Time – Specialty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sz="1600" dirty="0" smtClean="0"/>
                        <a:t>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5.2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4.18 days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642016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Wait Time – Mental Health</a:t>
                      </a:r>
                      <a:r>
                        <a:rPr lang="en-US" baseline="0" dirty="0" smtClean="0"/>
                        <a:t>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 </a:t>
                      </a:r>
                      <a:r>
                        <a:rPr lang="en-US" sz="1600" dirty="0" smtClean="0"/>
                        <a:t>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 days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2546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Outpatient Appointments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205,006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186,344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182,269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212,365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23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94" y="406400"/>
            <a:ext cx="8644414" cy="6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43227"/>
            <a:ext cx="8801100" cy="40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001000" y="6339840"/>
            <a:ext cx="128016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733800" y="6339840"/>
            <a:ext cx="416052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pPr algn="r"/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80060" y="487680"/>
            <a:ext cx="6000750" cy="426720"/>
          </a:xfrm>
          <a:prstGeom prst="rect">
            <a:avLst/>
          </a:prstGeom>
          <a:noFill/>
        </p:spPr>
        <p:txBody>
          <a:bodyPr vert="horz" lIns="96661" tIns="48331" rIns="96661" bIns="48331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 smtClean="0">
                <a:solidFill>
                  <a:prstClr val="white"/>
                </a:solidFill>
              </a:rPr>
              <a:t>BUREAU OF VETERANS’ HOMES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0050" y="6340572"/>
            <a:ext cx="1840230" cy="35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700" dirty="0" smtClean="0">
                <a:solidFill>
                  <a:prstClr val="white"/>
                </a:solidFill>
              </a:rPr>
              <a:t>2 JUN 17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214735"/>
            <a:ext cx="880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Denial Process 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" y="1981200"/>
            <a:ext cx="80391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44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394" y="406400"/>
            <a:ext cx="8644414" cy="6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43227"/>
            <a:ext cx="8801100" cy="40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001000" y="6339840"/>
            <a:ext cx="128016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733800" y="6339840"/>
            <a:ext cx="416052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pPr algn="r"/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80060" y="487680"/>
            <a:ext cx="6000750" cy="426720"/>
          </a:xfrm>
          <a:prstGeom prst="rect">
            <a:avLst/>
          </a:prstGeom>
          <a:noFill/>
        </p:spPr>
        <p:txBody>
          <a:bodyPr vert="horz" lIns="96661" tIns="48331" rIns="96661" bIns="48331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 smtClean="0">
                <a:solidFill>
                  <a:prstClr val="white"/>
                </a:solidFill>
              </a:rPr>
              <a:t>BUREAU OF VETERANS’ HOMES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0050" y="6340572"/>
            <a:ext cx="1840230" cy="35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700" b="1" dirty="0">
                <a:solidFill>
                  <a:prstClr val="white"/>
                </a:solidFill>
              </a:rPr>
              <a:t>  </a:t>
            </a:r>
            <a:r>
              <a:rPr lang="en-US" sz="1700" dirty="0" smtClean="0">
                <a:solidFill>
                  <a:prstClr val="white"/>
                </a:solidFill>
              </a:rPr>
              <a:t>2 Jun 17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098974"/>
            <a:ext cx="880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Current Wait Lists </a:t>
            </a:r>
            <a:endParaRPr lang="en-US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09600" y="1600205"/>
          <a:ext cx="8031480" cy="4525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4476"/>
                <a:gridCol w="1155406"/>
                <a:gridCol w="394528"/>
                <a:gridCol w="2423535"/>
                <a:gridCol w="2423535"/>
              </a:tblGrid>
              <a:tr h="141436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% Fill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Wait List Vet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Wait List Non-Vet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DVVH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Nursing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Dementia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Personal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Non Vet % 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GMVC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Nursing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Dementia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95%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Non Vet % 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HVH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Nursing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72%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Dementia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48%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Personal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67%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Domiciliary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Non Vet % 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PSSH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Nursing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99%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Dementia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Personal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Domiciliary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100%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Non Vet % 10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SEVC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Nursing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97%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Dementia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90%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Personal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74%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Non Vet % 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SWVC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Nursing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92%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Dementia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93%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  <a:tr h="141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Non Vet % 11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7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Military Vet logo bann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586" y="406400"/>
            <a:ext cx="8644414" cy="6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5" descr="red bottom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43227"/>
            <a:ext cx="8801100" cy="40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001000" y="6339840"/>
            <a:ext cx="128016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733800" y="6339840"/>
            <a:ext cx="416052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/>
          <a:lstStyle/>
          <a:p>
            <a:pPr algn="r"/>
            <a:r>
              <a:rPr lang="en-US" sz="1300" dirty="0">
                <a:solidFill>
                  <a:prstClr val="white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80060" y="487680"/>
            <a:ext cx="6000750" cy="426720"/>
          </a:xfrm>
          <a:prstGeom prst="rect">
            <a:avLst/>
          </a:prstGeom>
          <a:noFill/>
        </p:spPr>
        <p:txBody>
          <a:bodyPr vert="horz" lIns="96661" tIns="48331" rIns="96661" bIns="48331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 smtClean="0">
                <a:solidFill>
                  <a:prstClr val="white"/>
                </a:solidFill>
              </a:rPr>
              <a:t>BUREAU OF VETERANS’ HOMES</a:t>
            </a:r>
            <a:endParaRPr lang="en-US" sz="2100" b="1" dirty="0">
              <a:solidFill>
                <a:prstClr val="white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00050" y="6340572"/>
            <a:ext cx="1840230" cy="359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700" b="1" dirty="0">
                <a:solidFill>
                  <a:prstClr val="white"/>
                </a:solidFill>
              </a:rPr>
              <a:t>  </a:t>
            </a:r>
            <a:r>
              <a:rPr lang="en-US" sz="1700" dirty="0" smtClean="0">
                <a:solidFill>
                  <a:prstClr val="white"/>
                </a:solidFill>
              </a:rPr>
              <a:t>2 JUN 17</a:t>
            </a:r>
            <a:endParaRPr lang="en-US" sz="17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214735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Information is Knowledge 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095" y="1905000"/>
            <a:ext cx="84353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Help Spread the Word about the State Veterans’ Homes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</a:rPr>
              <a:t>Distribute Homes Brochures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</a:rPr>
              <a:t>Direct Applicants to </a:t>
            </a:r>
            <a:r>
              <a:rPr lang="en-US" sz="2000" dirty="0" smtClean="0">
                <a:solidFill>
                  <a:prstClr val="black"/>
                </a:solidFill>
                <a:hlinkClick r:id="rId4"/>
              </a:rPr>
              <a:t>www.dmva.pa.gov/stateveteranshomes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</a:rPr>
              <a:t>Applications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</a:rPr>
              <a:t>Information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</a:rPr>
              <a:t>Pictures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Veterans Registry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5" y="4044047"/>
            <a:ext cx="8212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black"/>
                </a:solidFill>
              </a:rPr>
              <a:t>Thank you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" y="4895850"/>
            <a:ext cx="8362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Your support to the Homes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Your support to Pennsylvania Veterans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4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Military Vet logo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5" descr="red bottom 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6775"/>
            <a:ext cx="82296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3810000" y="5943600"/>
            <a:ext cx="3886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altLang="en-US" sz="1200" dirty="0">
                <a:solidFill>
                  <a:schemeClr val="bg1"/>
                </a:solidFill>
                <a:latin typeface="Verdana" pitchFamily="34" charset="0"/>
              </a:rPr>
              <a:t>  &gt; community &gt; commonwealth 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620000" y="5943600"/>
            <a:ext cx="106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chemeClr val="bg1"/>
                </a:solidFill>
                <a:latin typeface="Verdana" pitchFamily="34" charset="0"/>
              </a:rPr>
              <a:t>&gt; country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457200"/>
            <a:ext cx="57912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b="1" dirty="0" smtClean="0">
                <a:solidFill>
                  <a:schemeClr val="bg1"/>
                </a:solidFill>
                <a:latin typeface="Verdana" pitchFamily="34" charset="0"/>
              </a:rPr>
              <a:t>NEXT MEETING</a:t>
            </a:r>
            <a:endParaRPr lang="en-US" altLang="en-US" sz="2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2231" y="1600200"/>
            <a:ext cx="73863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Friday,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September 8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, 2017</a:t>
            </a:r>
          </a:p>
          <a:p>
            <a:pPr algn="ctr"/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at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10:00AM</a:t>
            </a:r>
          </a:p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Keystone Conference Center</a:t>
            </a:r>
            <a:endParaRPr lang="en-US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Fort Indiantown Gap</a:t>
            </a:r>
          </a:p>
          <a:p>
            <a:pPr algn="ctr"/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Annville, PA 17003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5971401"/>
            <a:ext cx="46162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Approved at the October 14, 2016 State Veterans’ Commission Meeting</a:t>
            </a:r>
            <a:endParaRPr lang="en-US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4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361803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4" tIns="45642" rIns="91284" bIns="45642">
            <a:spAutoFit/>
          </a:bodyPr>
          <a:lstStyle/>
          <a:p>
            <a:pPr algn="ctr"/>
            <a:endParaRPr lang="en-US" sz="3000" b="1" dirty="0">
              <a:solidFill>
                <a:prstClr val="black"/>
              </a:solidFill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1" y="3439704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84" tIns="45642" rIns="91284" bIns="45642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VISN 4 Trust Data - Inpatients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381000" y="6019800"/>
            <a:ext cx="8458200" cy="381000"/>
            <a:chOff x="381000" y="6019800"/>
            <a:chExt cx="8458200" cy="381000"/>
          </a:xfrm>
        </p:grpSpPr>
        <p:pic>
          <p:nvPicPr>
            <p:cNvPr id="1028" name="Picture 25" descr="red bottom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8"/>
            <p:cNvSpPr>
              <a:spLocks noChangeArrowheads="1"/>
            </p:cNvSpPr>
            <p:nvPr/>
          </p:nvSpPr>
          <p:spPr bwMode="auto">
            <a:xfrm>
              <a:off x="7620000" y="60198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030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062" name="Text Box 15"/>
            <p:cNvSpPr txBox="1">
              <a:spLocks noChangeArrowheads="1"/>
            </p:cNvSpPr>
            <p:nvPr/>
          </p:nvSpPr>
          <p:spPr bwMode="auto">
            <a:xfrm>
              <a:off x="381000" y="6019800"/>
              <a:ext cx="2133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prstClr val="white"/>
                  </a:solidFill>
                </a:rPr>
                <a:t> June 2017 Update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73765" y="1066800"/>
          <a:ext cx="8365433" cy="4693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28797"/>
                <a:gridCol w="1409159"/>
                <a:gridCol w="1409159"/>
                <a:gridCol w="1409159"/>
                <a:gridCol w="1409159"/>
              </a:tblGrid>
              <a:tr h="523875"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</a:t>
                      </a:r>
                    </a:p>
                    <a:p>
                      <a:pPr algn="ctr"/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Time Range of Data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FY16 through July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All of FY16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FY17 through  Dec.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FY17 through Jan. 2017</a:t>
                      </a:r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en-US" dirty="0" smtClean="0"/>
                        <a:t>“I got the service I needed”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(Effectiveness)</a:t>
                      </a:r>
                      <a:endParaRPr lang="en-US" sz="1400" b="1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84.5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85.4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238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dirty="0" smtClean="0"/>
                        <a:t>“It was easy to get the</a:t>
                      </a:r>
                      <a:r>
                        <a:rPr lang="en-US" baseline="0" dirty="0" smtClean="0"/>
                        <a:t> service</a:t>
                      </a:r>
                      <a:r>
                        <a:rPr lang="en-US" dirty="0" smtClean="0"/>
                        <a:t> I needed”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 </a:t>
                      </a:r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(Ease)</a:t>
                      </a:r>
                      <a:endParaRPr lang="en-US" sz="1400" b="1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81.3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82.4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en-US" dirty="0" smtClean="0"/>
                        <a:t>“I felt like a valued customer”</a:t>
                      </a:r>
                    </a:p>
                    <a:p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(Emotion)</a:t>
                      </a:r>
                      <a:endParaRPr lang="en-US" sz="1400" b="1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79.3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80.5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en-US" dirty="0" smtClean="0"/>
                        <a:t>“I trust</a:t>
                      </a:r>
                      <a:r>
                        <a:rPr lang="en-US" baseline="0" dirty="0" smtClean="0"/>
                        <a:t> VA to fulfill our country’s commitment to Veterans”</a:t>
                      </a:r>
                    </a:p>
                    <a:p>
                      <a:r>
                        <a:rPr lang="en-US" sz="1400" b="1" i="1" baseline="0" dirty="0" smtClean="0"/>
                        <a:t>     (Trust)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80.2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81.3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5730902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prstClr val="black"/>
                </a:solidFill>
              </a:rPr>
              <a:t>% of responses with agree or strongly agree</a:t>
            </a:r>
            <a:endParaRPr lang="en-US" sz="1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361803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4" tIns="45642" rIns="91284" bIns="45642">
            <a:spAutoFit/>
          </a:bodyPr>
          <a:lstStyle/>
          <a:p>
            <a:pPr algn="ctr"/>
            <a:endParaRPr lang="en-US" sz="3000" b="1" dirty="0">
              <a:solidFill>
                <a:prstClr val="black"/>
              </a:solidFill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1" y="3439704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84" tIns="45642" rIns="91284" bIns="45642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VISN 4 Trust Data - Outpatients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381000" y="6019800"/>
            <a:ext cx="8458200" cy="381000"/>
            <a:chOff x="381000" y="6019800"/>
            <a:chExt cx="8458200" cy="381000"/>
          </a:xfrm>
        </p:grpSpPr>
        <p:pic>
          <p:nvPicPr>
            <p:cNvPr id="1028" name="Picture 25" descr="red bottom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8"/>
            <p:cNvSpPr>
              <a:spLocks noChangeArrowheads="1"/>
            </p:cNvSpPr>
            <p:nvPr/>
          </p:nvSpPr>
          <p:spPr bwMode="auto">
            <a:xfrm>
              <a:off x="7620000" y="60198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030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062" name="Text Box 15"/>
            <p:cNvSpPr txBox="1">
              <a:spLocks noChangeArrowheads="1"/>
            </p:cNvSpPr>
            <p:nvPr/>
          </p:nvSpPr>
          <p:spPr bwMode="auto">
            <a:xfrm>
              <a:off x="381000" y="6019800"/>
              <a:ext cx="2133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prstClr val="white"/>
                  </a:solidFill>
                </a:rPr>
                <a:t> June 2017 Update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473765" y="1066800"/>
          <a:ext cx="8365433" cy="4693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28797"/>
                <a:gridCol w="1409159"/>
                <a:gridCol w="1409159"/>
                <a:gridCol w="1409159"/>
                <a:gridCol w="1409159"/>
              </a:tblGrid>
              <a:tr h="523875">
                <a:tc>
                  <a:txBody>
                    <a:bodyPr/>
                    <a:lstStyle/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November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January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</a:t>
                      </a:r>
                    </a:p>
                    <a:p>
                      <a:pPr algn="ctr"/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Time Range of Data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FY16 through July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All of FY16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FY17 through  Dec.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FY17 through Jan. 2017</a:t>
                      </a:r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en-US" dirty="0" smtClean="0"/>
                        <a:t>“I got the service I needed”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(Effectiveness)</a:t>
                      </a:r>
                      <a:endParaRPr lang="en-US" sz="1400" b="1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85.8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85.9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238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dirty="0" smtClean="0"/>
                        <a:t>“It was easy to get the</a:t>
                      </a:r>
                      <a:r>
                        <a:rPr lang="en-US" baseline="0" dirty="0" smtClean="0"/>
                        <a:t> service</a:t>
                      </a:r>
                      <a:r>
                        <a:rPr lang="en-US" dirty="0" smtClean="0"/>
                        <a:t> I needed”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     </a:t>
                      </a:r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(Ease)</a:t>
                      </a:r>
                      <a:endParaRPr lang="en-US" sz="1400" b="1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79.3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79.9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en-US" dirty="0" smtClean="0"/>
                        <a:t>“I felt like a valued customer”</a:t>
                      </a:r>
                    </a:p>
                    <a:p>
                      <a:r>
                        <a:rPr lang="en-US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(Emotion)</a:t>
                      </a:r>
                      <a:endParaRPr lang="en-US" sz="1400" b="1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81.1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81.8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23875">
                <a:tc>
                  <a:txBody>
                    <a:bodyPr/>
                    <a:lstStyle/>
                    <a:p>
                      <a:r>
                        <a:rPr lang="en-US" dirty="0" smtClean="0"/>
                        <a:t>“I trust</a:t>
                      </a:r>
                      <a:r>
                        <a:rPr lang="en-US" baseline="0" dirty="0" smtClean="0"/>
                        <a:t> VA to fulfill our country’s commitment to Veterans”</a:t>
                      </a:r>
                    </a:p>
                    <a:p>
                      <a:r>
                        <a:rPr lang="en-US" sz="1400" b="1" i="1" baseline="0" dirty="0" smtClean="0"/>
                        <a:t>     (Trust)</a:t>
                      </a:r>
                      <a:endParaRPr lang="en-US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76.3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76.9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5730902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prstClr val="black"/>
                </a:solidFill>
              </a:rPr>
              <a:t>% of responses with agree or strongly agree</a:t>
            </a:r>
            <a:endParaRPr lang="en-US" sz="16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2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447281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4" tIns="45642" rIns="91284" bIns="45642">
            <a:spAutoFit/>
          </a:bodyPr>
          <a:lstStyle/>
          <a:p>
            <a:pPr algn="ctr"/>
            <a:endParaRPr lang="en-US" sz="3000" b="1" dirty="0">
              <a:solidFill>
                <a:prstClr val="black"/>
              </a:solidFill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1" y="3525182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84" tIns="45642" rIns="91284" bIns="45642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VISN 4 Community Care Data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381000" y="6019800"/>
            <a:ext cx="8458200" cy="381000"/>
            <a:chOff x="381000" y="6019800"/>
            <a:chExt cx="8458200" cy="381000"/>
          </a:xfrm>
        </p:grpSpPr>
        <p:pic>
          <p:nvPicPr>
            <p:cNvPr id="1028" name="Picture 25" descr="red bottom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8"/>
            <p:cNvSpPr>
              <a:spLocks noChangeArrowheads="1"/>
            </p:cNvSpPr>
            <p:nvPr/>
          </p:nvSpPr>
          <p:spPr bwMode="auto">
            <a:xfrm>
              <a:off x="7620000" y="60198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030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062" name="Text Box 15"/>
            <p:cNvSpPr txBox="1">
              <a:spLocks noChangeArrowheads="1"/>
            </p:cNvSpPr>
            <p:nvPr/>
          </p:nvSpPr>
          <p:spPr bwMode="auto">
            <a:xfrm>
              <a:off x="381000" y="6019800"/>
              <a:ext cx="2286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prstClr val="white"/>
                  </a:solidFill>
                </a:rPr>
                <a:t> June 2017 Update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370806" y="3339007"/>
          <a:ext cx="6249194" cy="205869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10942"/>
                <a:gridCol w="1046084"/>
                <a:gridCol w="1046084"/>
                <a:gridCol w="1046084"/>
              </a:tblGrid>
              <a:tr h="64201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Care in the Community Appointments Completed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272384">
                <a:tc>
                  <a:txBody>
                    <a:bodyPr/>
                    <a:lstStyle/>
                    <a:p>
                      <a:r>
                        <a:rPr kumimoji="0" lang="en-US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Fiscal Year 2016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77,709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1200" b="0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25460">
                <a:tc>
                  <a:txBody>
                    <a:bodyPr/>
                    <a:lstStyle/>
                    <a:p>
                      <a:r>
                        <a:rPr kumimoji="0" lang="en-US" sz="12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Fiscal Year 2017 through…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November</a:t>
                      </a:r>
                    </a:p>
                    <a:p>
                      <a:pPr algn="ctr"/>
                      <a:r>
                        <a:rPr kumimoji="0" lang="en-US" sz="12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</a:p>
                    <a:p>
                      <a:pPr algn="ctr"/>
                      <a:r>
                        <a:rPr kumimoji="0" lang="en-US" sz="12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kumimoji="0" lang="en-US" sz="1200" b="0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0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</a:t>
                      </a:r>
                    </a:p>
                    <a:p>
                      <a:pPr algn="ctr"/>
                      <a:r>
                        <a:rPr kumimoji="0" lang="en-US" sz="1200" b="0" i="1" u="none" strike="noStrike" kern="1200" cap="none" spc="0" normalizeH="0" baseline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kumimoji="0" lang="en-US" sz="1200" b="0" i="1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25460"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12,083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19,171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29,834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1371600" y="1482008"/>
          <a:ext cx="6248399" cy="128209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79124"/>
                <a:gridCol w="1356425"/>
                <a:gridCol w="1356425"/>
                <a:gridCol w="1356425"/>
              </a:tblGrid>
              <a:tr h="6420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Oct. 2016</a:t>
                      </a:r>
                    </a:p>
                    <a:p>
                      <a:pPr algn="ctr"/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Feb. 2017 Update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April</a:t>
                      </a:r>
                      <a:r>
                        <a:rPr lang="en-US" baseline="0" dirty="0" smtClean="0"/>
                        <a:t> 2017 Update</a:t>
                      </a:r>
                      <a:endParaRPr lang="en-US" dirty="0"/>
                    </a:p>
                  </a:txBody>
                  <a:tcPr anchor="ctr"/>
                </a:tc>
              </a:tr>
              <a:tr h="430685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Number of Provider Agreements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1,223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1,376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2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361803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4" tIns="45642" rIns="91284" bIns="45642">
            <a:spAutoFit/>
          </a:bodyPr>
          <a:lstStyle/>
          <a:p>
            <a:pPr algn="ctr"/>
            <a:endParaRPr lang="en-US" sz="3000" b="1" dirty="0">
              <a:solidFill>
                <a:prstClr val="black"/>
              </a:solidFill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1" y="3439704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84" tIns="45642" rIns="91284" bIns="45642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VA’s 5 Priorities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381000" y="6019800"/>
            <a:ext cx="8458200" cy="381000"/>
            <a:chOff x="381000" y="6019800"/>
            <a:chExt cx="8458200" cy="381000"/>
          </a:xfrm>
        </p:grpSpPr>
        <p:pic>
          <p:nvPicPr>
            <p:cNvPr id="1028" name="Picture 25" descr="red bottom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8"/>
            <p:cNvSpPr>
              <a:spLocks noChangeArrowheads="1"/>
            </p:cNvSpPr>
            <p:nvPr/>
          </p:nvSpPr>
          <p:spPr bwMode="auto">
            <a:xfrm>
              <a:off x="7620000" y="60198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030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062" name="Text Box 15"/>
            <p:cNvSpPr txBox="1">
              <a:spLocks noChangeArrowheads="1"/>
            </p:cNvSpPr>
            <p:nvPr/>
          </p:nvSpPr>
          <p:spPr bwMode="auto">
            <a:xfrm>
              <a:off x="381000" y="6019800"/>
              <a:ext cx="2133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prstClr val="white"/>
                  </a:solidFill>
                </a:rPr>
                <a:t> June 2017 Update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5" name="Diagram 4"/>
          <p:cNvGraphicFramePr/>
          <p:nvPr>
            <p:extLst/>
          </p:nvPr>
        </p:nvGraphicFramePr>
        <p:xfrm>
          <a:off x="457200" y="11430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8297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361803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4" tIns="45642" rIns="91284" bIns="45642">
            <a:spAutoFit/>
          </a:bodyPr>
          <a:lstStyle/>
          <a:p>
            <a:pPr algn="ctr"/>
            <a:endParaRPr lang="en-US" sz="3000" b="1" dirty="0">
              <a:solidFill>
                <a:prstClr val="black"/>
              </a:solidFill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1" y="3439704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84" tIns="45642" rIns="91284" bIns="45642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Access and Quality in VA Healthcare Tool 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3" name="Group 17"/>
          <p:cNvGrpSpPr/>
          <p:nvPr/>
        </p:nvGrpSpPr>
        <p:grpSpPr>
          <a:xfrm>
            <a:off x="381000" y="6019800"/>
            <a:ext cx="8458200" cy="381000"/>
            <a:chOff x="381000" y="6019800"/>
            <a:chExt cx="8458200" cy="381000"/>
          </a:xfrm>
        </p:grpSpPr>
        <p:pic>
          <p:nvPicPr>
            <p:cNvPr id="1028" name="Picture 25" descr="red bottom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8"/>
            <p:cNvSpPr>
              <a:spLocks noChangeArrowheads="1"/>
            </p:cNvSpPr>
            <p:nvPr/>
          </p:nvSpPr>
          <p:spPr bwMode="auto">
            <a:xfrm>
              <a:off x="7620000" y="60198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030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062" name="Text Box 15"/>
            <p:cNvSpPr txBox="1">
              <a:spLocks noChangeArrowheads="1"/>
            </p:cNvSpPr>
            <p:nvPr/>
          </p:nvSpPr>
          <p:spPr bwMode="auto">
            <a:xfrm>
              <a:off x="381000" y="6019800"/>
              <a:ext cx="2133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prstClr val="white"/>
                  </a:solidFill>
                </a:rPr>
                <a:t> June 2017 Update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470" y="1171420"/>
            <a:ext cx="2395330" cy="475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1371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Primary care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return appointment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wait time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4800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hlinkClick r:id="rId6"/>
              </a:rPr>
              <a:t>www.accesstocare.va.gov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0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Military Vet logo bann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381000"/>
            <a:ext cx="823277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381000" y="2361803"/>
            <a:ext cx="83058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84" tIns="45642" rIns="91284" bIns="45642">
            <a:spAutoFit/>
          </a:bodyPr>
          <a:lstStyle/>
          <a:p>
            <a:pPr algn="ctr"/>
            <a:endParaRPr lang="en-US" sz="3000" b="1" dirty="0">
              <a:solidFill>
                <a:prstClr val="black"/>
              </a:solidFill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2882901" y="3439704"/>
            <a:ext cx="1857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84" tIns="45642" rIns="91284" bIns="45642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5715000" cy="400050"/>
          </a:xfrm>
          <a:noFill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Access and Quality in VA Healthcare Tool </a:t>
            </a:r>
          </a:p>
        </p:txBody>
      </p:sp>
      <p:grpSp>
        <p:nvGrpSpPr>
          <p:cNvPr id="3" name="Group 17"/>
          <p:cNvGrpSpPr/>
          <p:nvPr/>
        </p:nvGrpSpPr>
        <p:grpSpPr>
          <a:xfrm>
            <a:off x="381000" y="6019800"/>
            <a:ext cx="8458200" cy="381000"/>
            <a:chOff x="381000" y="6019800"/>
            <a:chExt cx="8458200" cy="381000"/>
          </a:xfrm>
        </p:grpSpPr>
        <p:pic>
          <p:nvPicPr>
            <p:cNvPr id="1028" name="Picture 25" descr="red bottom bann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6022975"/>
              <a:ext cx="8382000" cy="377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8"/>
            <p:cNvSpPr>
              <a:spLocks noChangeArrowheads="1"/>
            </p:cNvSpPr>
            <p:nvPr/>
          </p:nvSpPr>
          <p:spPr bwMode="auto">
            <a:xfrm>
              <a:off x="7620000" y="6019800"/>
              <a:ext cx="1219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&gt; country</a:t>
              </a:r>
            </a:p>
          </p:txBody>
        </p:sp>
        <p:sp>
          <p:nvSpPr>
            <p:cNvPr id="1030" name="Rectangle 10"/>
            <p:cNvSpPr>
              <a:spLocks noChangeArrowheads="1"/>
            </p:cNvSpPr>
            <p:nvPr/>
          </p:nvSpPr>
          <p:spPr bwMode="auto">
            <a:xfrm>
              <a:off x="3810000" y="6019800"/>
              <a:ext cx="39624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en-US" sz="1200" dirty="0">
                  <a:solidFill>
                    <a:prstClr val="white"/>
                  </a:solidFill>
                  <a:latin typeface="Verdana" pitchFamily="34" charset="0"/>
                </a:rPr>
                <a:t>  &gt; community &gt; commonwealth </a:t>
              </a:r>
            </a:p>
          </p:txBody>
        </p:sp>
        <p:sp>
          <p:nvSpPr>
            <p:cNvPr id="1062" name="Text Box 15"/>
            <p:cNvSpPr txBox="1">
              <a:spLocks noChangeArrowheads="1"/>
            </p:cNvSpPr>
            <p:nvPr/>
          </p:nvSpPr>
          <p:spPr bwMode="auto">
            <a:xfrm>
              <a:off x="381000" y="6019800"/>
              <a:ext cx="2133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dirty="0" smtClean="0">
                  <a:solidFill>
                    <a:prstClr val="white"/>
                  </a:solidFill>
                </a:rPr>
                <a:t> June 2017 Update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5" name="Diagram 4"/>
          <p:cNvGraphicFramePr/>
          <p:nvPr>
            <p:extLst/>
          </p:nvPr>
        </p:nvGraphicFramePr>
        <p:xfrm>
          <a:off x="457200" y="1143000"/>
          <a:ext cx="8382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6600" y="1066800"/>
            <a:ext cx="2504958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54038" y="1367624"/>
            <a:ext cx="2722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Veteran satisfaction with access to routine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primary care appointment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4800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hlinkClick r:id="rId11"/>
              </a:rPr>
              <a:t>www.accesstocare.va.gov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51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9DC47195621748943E419562098934" ma:contentTypeVersion="7" ma:contentTypeDescription="Create a new document." ma:contentTypeScope="" ma:versionID="ff287e84c5cfdc416dca88a5926d5aea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4" targetNamespace="http://schemas.microsoft.com/office/2006/metadata/properties" ma:root="true" ma:fieldsID="5da2308a0b4d714a3f08d4204759b388" ns1:_="" ns2:_="">
    <xsd:import namespace="http://schemas.microsoft.com/sharepoint/v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2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  <xsd:element name="EmailSender" ma:index="10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1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2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3" nillable="true" ma:displayName="E-Mail From" ma:hidden="true" ma:internalName="EmailFrom">
      <xsd:simpleType>
        <xsd:restriction base="dms:Text"/>
      </xsd:simpleType>
    </xsd:element>
    <xsd:element name="EmailSubject" ma:index="14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5" nillable="true" ma:displayName="E-Mail Headers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2CD9B91-28A9-4A62-B630-5168C42612D4}"/>
</file>

<file path=customXml/itemProps2.xml><?xml version="1.0" encoding="utf-8"?>
<ds:datastoreItem xmlns:ds="http://schemas.openxmlformats.org/officeDocument/2006/customXml" ds:itemID="{E9D2F472-225C-4724-AE90-F4539D0CD2DE}"/>
</file>

<file path=customXml/itemProps3.xml><?xml version="1.0" encoding="utf-8"?>
<ds:datastoreItem xmlns:ds="http://schemas.openxmlformats.org/officeDocument/2006/customXml" ds:itemID="{7E33F227-376F-4AE9-902D-6FFBA9EF578D}"/>
</file>

<file path=docProps/app.xml><?xml version="1.0" encoding="utf-8"?>
<Properties xmlns="http://schemas.openxmlformats.org/officeDocument/2006/extended-properties" xmlns:vt="http://schemas.openxmlformats.org/officeDocument/2006/docPropsVTypes">
  <TotalTime>4189</TotalTime>
  <Words>2253</Words>
  <Application>Microsoft Office PowerPoint</Application>
  <PresentationFormat>On-screen Show (4:3)</PresentationFormat>
  <Paragraphs>728</Paragraphs>
  <Slides>33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51" baseType="lpstr">
      <vt:lpstr>Arial</vt:lpstr>
      <vt:lpstr>Bookman Old Style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Office Theme</vt:lpstr>
      <vt:lpstr>5_Office Theme</vt:lpstr>
      <vt:lpstr>1_Office Theme</vt:lpstr>
      <vt:lpstr>2_Office Theme</vt:lpstr>
      <vt:lpstr>3_Office Theme</vt:lpstr>
      <vt:lpstr>6_Office Theme</vt:lpstr>
      <vt:lpstr>4_Office Theme</vt:lpstr>
      <vt:lpstr>7_Office Theme</vt:lpstr>
      <vt:lpstr>Worksheet</vt:lpstr>
      <vt:lpstr>PowerPoint Presentation</vt:lpstr>
      <vt:lpstr>CURRENT AND FUTURE UNIT MOBILIZATIONS</vt:lpstr>
      <vt:lpstr>VISN 4 Access Data</vt:lpstr>
      <vt:lpstr>VISN 4 Trust Data - Inpatients</vt:lpstr>
      <vt:lpstr>VISN 4 Trust Data - Outpatients</vt:lpstr>
      <vt:lpstr>VISN 4 Community Care Data</vt:lpstr>
      <vt:lpstr>VA’s 5 Priorities</vt:lpstr>
      <vt:lpstr>Access and Quality in VA Healthcare Tool </vt:lpstr>
      <vt:lpstr>Access and Quality in VA Healthcare Tool </vt:lpstr>
      <vt:lpstr>Access and Quality in VA Healthcare Tool </vt:lpstr>
      <vt:lpstr>Current Licensure Status</vt:lpstr>
      <vt:lpstr>PowerPoint Presentation</vt:lpstr>
      <vt:lpstr>PowerPoint Presentation</vt:lpstr>
      <vt:lpstr>PERSIAN GULF BONUS PROGRAM SUMMARY</vt:lpstr>
      <vt:lpstr>PERSIAN GULF BONUS PROGRAM SUMMARY</vt:lpstr>
      <vt:lpstr>PowerPoint Presentation</vt:lpstr>
      <vt:lpstr>PERSIAN GULF BONUS PROGRAM SUMMARY</vt:lpstr>
      <vt:lpstr>PERSIAN GULF BONUS PROGRAM SUMMARY</vt:lpstr>
      <vt:lpstr>PERSIAN GULF BONUS PROGRAM SUMMARY</vt:lpstr>
      <vt:lpstr>PERSIAN GULF BONUS PROGRAM SUMMARY</vt:lpstr>
      <vt:lpstr>PERSIAN GULF BONUS PROGRAM SUMMARY</vt:lpstr>
      <vt:lpstr>PowerPoint Presentation</vt:lpstr>
      <vt:lpstr>ODAGVA / ACT 66 SUMMARY</vt:lpstr>
      <vt:lpstr>OUTREACH ENGAGEMENTS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Military and Veterans Affairs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joygibson</dc:creator>
  <cp:lastModifiedBy>Gibson, Joyce</cp:lastModifiedBy>
  <cp:revision>9</cp:revision>
  <cp:lastPrinted>2017-05-25T12:40:39Z</cp:lastPrinted>
  <dcterms:created xsi:type="dcterms:W3CDTF">2017-01-31T13:10:23Z</dcterms:created>
  <dcterms:modified xsi:type="dcterms:W3CDTF">2017-05-25T13:05:55Z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0x010100FF9DC47195621748943E419562098934</vt:lpwstr>
  </property>
  <property fmtid="{D5CDD505-2E9C-101B-9397-08002B2CF9AE}" pid="3" name="Order">
    <vt:r8>30800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