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 ContentType="image/tiff"/>
  <Default Extension="xlsx" ContentType="application/vnd.openxmlformats-officedocument.spreadsheetml.sheet"/>
  <Override PartName="/ppt/slides/slide18.xml" ContentType="application/vnd.openxmlformats-officedocument.presentationml.slide+xml"/>
  <Override PartName="/ppt/drawings/drawing1.xml" ContentType="application/vnd.openxmlformats-officedocument.drawingml.chartshapes+xml"/>
  <Override PartName="/ppt/presentation.xml" ContentType="application/vnd.openxmlformats-officedocument.presentationml.presentation.main+xml"/>
  <Override PartName="/ppt/slides/slide3.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5.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6.xml" ContentType="application/vnd.openxmlformats-officedocument.presentationml.slideMaster+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9.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38.xml" ContentType="application/vnd.openxmlformats-officedocument.presentationml.slideLayout+xml"/>
  <Override PartName="/ppt/slideLayouts/slideLayout57.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notesSlides/notesSlide1.xml" ContentType="application/vnd.openxmlformats-officedocument.presentationml.notesSlide+xml"/>
  <Override PartName="/ppt/slideLayouts/slideLayout56.xml" ContentType="application/vnd.openxmlformats-officedocument.presentationml.slideLayout+xml"/>
  <Override PartName="/ppt/slideLayouts/slideLayout58.xml" ContentType="application/vnd.openxmlformats-officedocument.presentationml.slideLayout+xml"/>
  <Override PartName="/ppt/slideLayouts/slideLayout55.xml" ContentType="application/vnd.openxmlformats-officedocument.presentationml.slideLayout+xml"/>
  <Override PartName="/ppt/slideMasters/slideMaster2.xml" ContentType="application/vnd.openxmlformats-officedocument.presentationml.slideMaster+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49.xml" ContentType="application/vnd.openxmlformats-officedocument.presentationml.slideLayout+xml"/>
  <Override PartName="/ppt/notesMasters/notesMaster1.xml" ContentType="application/vnd.openxmlformats-officedocument.presentationml.notesMaster+xml"/>
  <Override PartName="/ppt/theme/theme8.xml" ContentType="application/vnd.openxmlformats-officedocument.theme+xml"/>
  <Override PartName="/ppt/theme/theme7.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25"/>
  </p:notesMasterIdLst>
  <p:handoutMasterIdLst>
    <p:handoutMasterId r:id="rId26"/>
  </p:handoutMasterIdLst>
  <p:sldIdLst>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9296400" cy="7010400"/>
  <p:defaultText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894" y="-9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1230" y="-7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78061767838126E-2"/>
          <c:y val="0.21142857142857144"/>
          <c:w val="0.77422790202342917"/>
          <c:h val="0.70666666666666667"/>
        </c:manualLayout>
      </c:layout>
      <c:barChart>
        <c:barDir val="col"/>
        <c:grouping val="stacked"/>
        <c:varyColors val="0"/>
        <c:ser>
          <c:idx val="0"/>
          <c:order val="0"/>
          <c:tx>
            <c:strRef>
              <c:f>Sheet1!$E$12</c:f>
              <c:strCache>
                <c:ptCount val="1"/>
                <c:pt idx="0">
                  <c:v>Expended</c:v>
                </c:pt>
              </c:strCache>
            </c:strRef>
          </c:tx>
          <c:invertIfNegative val="0"/>
          <c:dLbls>
            <c:dLbl>
              <c:idx val="0"/>
              <c:delete val="1"/>
            </c:dLbl>
            <c:dLbl>
              <c:idx val="1"/>
              <c:delete val="1"/>
            </c:dLbl>
            <c:dLbl>
              <c:idx val="2"/>
              <c:delete val="1"/>
            </c:dLbl>
            <c:dLbl>
              <c:idx val="3"/>
              <c:layout>
                <c:manualLayout>
                  <c:x val="1.5626161745756221E-3"/>
                  <c:y val="8.126984126984127E-2"/>
                </c:manualLayout>
              </c:layout>
              <c:tx>
                <c:rich>
                  <a:bodyPr/>
                  <a:lstStyle/>
                  <a:p>
                    <a:r>
                      <a:rPr lang="en-US"/>
                      <a:t>Exceded </a:t>
                    </a:r>
                    <a:br>
                      <a:rPr lang="en-US"/>
                    </a:br>
                    <a:r>
                      <a:rPr lang="en-US"/>
                      <a:t>Appropriation by 
$1,004,300</a:t>
                    </a:r>
                  </a:p>
                </c:rich>
              </c:tx>
              <c:dLblPos val="ctr"/>
              <c:showLegendKey val="0"/>
              <c:showVal val="0"/>
              <c:showCatName val="0"/>
              <c:showSerName val="0"/>
              <c:showPercent val="0"/>
              <c:showBubbleSize val="0"/>
            </c:dLbl>
            <c:dLbl>
              <c:idx val="4"/>
              <c:layout>
                <c:manualLayout>
                  <c:x val="8.5197018104366355E-3"/>
                  <c:y val="-1.5238095238095238E-2"/>
                </c:manualLayout>
              </c:layout>
              <c:showLegendKey val="0"/>
              <c:showVal val="1"/>
              <c:showCatName val="1"/>
              <c:showSerName val="1"/>
              <c:showPercent val="0"/>
              <c:showBubbleSize val="0"/>
            </c:dLbl>
            <c:txPr>
              <a:bodyPr/>
              <a:lstStyle/>
              <a:p>
                <a:pPr>
                  <a:defRPr sz="1050" b="0" i="0" u="none" strike="noStrike" baseline="0">
                    <a:solidFill>
                      <a:srgbClr val="000000"/>
                    </a:solidFill>
                    <a:latin typeface="Arial"/>
                    <a:ea typeface="Arial"/>
                    <a:cs typeface="Arial"/>
                  </a:defRPr>
                </a:pPr>
                <a:endParaRPr lang="en-US"/>
              </a:p>
            </c:txPr>
            <c:showLegendKey val="0"/>
            <c:showVal val="1"/>
            <c:showCatName val="1"/>
            <c:showSerName val="1"/>
            <c:showPercent val="0"/>
            <c:showBubbleSize val="0"/>
            <c:showLeaderLines val="0"/>
          </c:dLbls>
          <c:cat>
            <c:strRef>
              <c:f>Sheet1!$F$11:$J$11</c:f>
              <c:strCache>
                <c:ptCount val="3"/>
                <c:pt idx="0">
                  <c:v>FY 14-15</c:v>
                </c:pt>
                <c:pt idx="1">
                  <c:v>FY 15-16</c:v>
                </c:pt>
                <c:pt idx="2">
                  <c:v>FY 16-17</c:v>
                </c:pt>
              </c:strCache>
            </c:strRef>
          </c:cat>
          <c:val>
            <c:numRef>
              <c:f>Sheet1!$F$12:$J$12</c:f>
              <c:numCache>
                <c:formatCode>0%</c:formatCode>
                <c:ptCount val="5"/>
                <c:pt idx="0">
                  <c:v>1.4712810886907555</c:v>
                </c:pt>
                <c:pt idx="1">
                  <c:v>0.93522857142857141</c:v>
                </c:pt>
                <c:pt idx="2">
                  <c:v>0.23040765391014975</c:v>
                </c:pt>
              </c:numCache>
            </c:numRef>
          </c:val>
        </c:ser>
        <c:ser>
          <c:idx val="1"/>
          <c:order val="1"/>
          <c:tx>
            <c:strRef>
              <c:f>Sheet1!$E$13</c:f>
              <c:strCache>
                <c:ptCount val="1"/>
                <c:pt idx="0">
                  <c:v>Projected Expenditure</c:v>
                </c:pt>
              </c:strCache>
            </c:strRef>
          </c:tx>
          <c:spPr>
            <a:solidFill>
              <a:srgbClr val="92D050"/>
            </a:solidFill>
          </c:spPr>
          <c:invertIfNegative val="0"/>
          <c:cat>
            <c:strRef>
              <c:f>Sheet1!$F$11:$J$11</c:f>
              <c:strCache>
                <c:ptCount val="3"/>
                <c:pt idx="0">
                  <c:v>FY 14-15</c:v>
                </c:pt>
                <c:pt idx="1">
                  <c:v>FY 15-16</c:v>
                </c:pt>
                <c:pt idx="2">
                  <c:v>FY 16-17</c:v>
                </c:pt>
              </c:strCache>
            </c:strRef>
          </c:cat>
          <c:val>
            <c:numRef>
              <c:f>Sheet1!$F$13:$J$13</c:f>
              <c:numCache>
                <c:formatCode>0%</c:formatCode>
                <c:ptCount val="5"/>
                <c:pt idx="0" formatCode="#,##0">
                  <c:v>0</c:v>
                </c:pt>
                <c:pt idx="1">
                  <c:v>0</c:v>
                </c:pt>
                <c:pt idx="2">
                  <c:v>0.76959234608985028</c:v>
                </c:pt>
              </c:numCache>
            </c:numRef>
          </c:val>
        </c:ser>
        <c:ser>
          <c:idx val="2"/>
          <c:order val="2"/>
          <c:tx>
            <c:strRef>
              <c:f>Sheet1!$E$14</c:f>
              <c:strCache>
                <c:ptCount val="1"/>
                <c:pt idx="0">
                  <c:v>Lapse</c:v>
                </c:pt>
              </c:strCache>
            </c:strRef>
          </c:tx>
          <c:spPr>
            <a:solidFill>
              <a:srgbClr val="C00000"/>
            </a:solidFill>
          </c:spPr>
          <c:invertIfNegative val="0"/>
          <c:cat>
            <c:strRef>
              <c:f>Sheet1!$F$11:$J$11</c:f>
              <c:strCache>
                <c:ptCount val="3"/>
                <c:pt idx="0">
                  <c:v>FY 14-15</c:v>
                </c:pt>
                <c:pt idx="1">
                  <c:v>FY 15-16</c:v>
                </c:pt>
                <c:pt idx="2">
                  <c:v>FY 16-17</c:v>
                </c:pt>
              </c:strCache>
            </c:strRef>
          </c:cat>
          <c:val>
            <c:numRef>
              <c:f>Sheet1!$F$14:$G$14</c:f>
              <c:numCache>
                <c:formatCode>0%</c:formatCode>
                <c:ptCount val="2"/>
                <c:pt idx="0" formatCode="General">
                  <c:v>0</c:v>
                </c:pt>
                <c:pt idx="1">
                  <c:v>0.06</c:v>
                </c:pt>
              </c:numCache>
            </c:numRef>
          </c:val>
        </c:ser>
        <c:dLbls>
          <c:showLegendKey val="0"/>
          <c:showVal val="0"/>
          <c:showCatName val="0"/>
          <c:showSerName val="0"/>
          <c:showPercent val="0"/>
          <c:showBubbleSize val="0"/>
        </c:dLbls>
        <c:gapWidth val="22"/>
        <c:overlap val="100"/>
        <c:axId val="123683968"/>
        <c:axId val="123685504"/>
      </c:barChart>
      <c:catAx>
        <c:axId val="123683968"/>
        <c:scaling>
          <c:orientation val="minMax"/>
        </c:scaling>
        <c:delete val="0"/>
        <c:axPos val="b"/>
        <c:numFmt formatCode="General"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123685504"/>
        <c:crosses val="autoZero"/>
        <c:auto val="1"/>
        <c:lblAlgn val="ctr"/>
        <c:lblOffset val="100"/>
        <c:noMultiLvlLbl val="0"/>
      </c:catAx>
      <c:valAx>
        <c:axId val="123685504"/>
        <c:scaling>
          <c:orientation val="minMax"/>
        </c:scaling>
        <c:delete val="0"/>
        <c:axPos val="l"/>
        <c:majorGridlines/>
        <c:numFmt formatCode="0%"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123683968"/>
        <c:crosses val="autoZero"/>
        <c:crossBetween val="between"/>
      </c:valAx>
    </c:plotArea>
    <c:legend>
      <c:legendPos val="r"/>
      <c:layout>
        <c:manualLayout>
          <c:xMode val="edge"/>
          <c:yMode val="edge"/>
          <c:x val="0.60038605141854562"/>
          <c:y val="0.35461567304086988"/>
          <c:w val="0.27971506811919367"/>
          <c:h val="0.31081858188779027"/>
        </c:manualLayout>
      </c:layout>
      <c:overlay val="0"/>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0.06803</cdr:x>
      <cdr:y>0.423</cdr:y>
    </cdr:from>
    <cdr:to>
      <cdr:x>0.20012</cdr:x>
      <cdr:y>0.62491</cdr:y>
    </cdr:to>
    <cdr:sp macro="" textlink="">
      <cdr:nvSpPr>
        <cdr:cNvPr id="4" name="TextBox 3"/>
        <cdr:cNvSpPr txBox="1"/>
      </cdr:nvSpPr>
      <cdr:spPr>
        <a:xfrm xmlns:a="http://schemas.openxmlformats.org/drawingml/2006/main">
          <a:off x="598064" y="2143477"/>
          <a:ext cx="1161280" cy="10231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1,778 Claimants</a:t>
          </a:r>
          <a:br>
            <a:rPr lang="en-US" sz="1100"/>
          </a:br>
          <a:r>
            <a:rPr lang="en-US" sz="1100"/>
            <a:t/>
          </a:r>
          <a:br>
            <a:rPr lang="en-US" sz="1100"/>
          </a:br>
          <a:r>
            <a:rPr lang="en-US" sz="1100"/>
            <a:t>Total Expended</a:t>
          </a:r>
          <a:br>
            <a:rPr lang="en-US" sz="1100"/>
          </a:br>
          <a:r>
            <a:rPr lang="en-US" sz="1100"/>
            <a:t>$3,135,300</a:t>
          </a:r>
          <a:br>
            <a:rPr lang="en-US" sz="1100"/>
          </a:br>
          <a:r>
            <a:rPr lang="en-US" sz="1100"/>
            <a:t/>
          </a:r>
          <a:br>
            <a:rPr lang="en-US" sz="1100"/>
          </a:br>
          <a:endParaRPr lang="en-US" sz="1100"/>
        </a:p>
      </cdr:txBody>
    </cdr:sp>
  </cdr:relSizeAnchor>
  <cdr:relSizeAnchor xmlns:cdr="http://schemas.openxmlformats.org/drawingml/2006/chartDrawing">
    <cdr:from>
      <cdr:x>0.05131</cdr:x>
      <cdr:y>0.01333</cdr:y>
    </cdr:from>
    <cdr:to>
      <cdr:x>0.93559</cdr:x>
      <cdr:y>0.19619</cdr:y>
    </cdr:to>
    <cdr:sp macro="" textlink="">
      <cdr:nvSpPr>
        <cdr:cNvPr id="5" name="TextBox 4"/>
        <cdr:cNvSpPr txBox="1"/>
      </cdr:nvSpPr>
      <cdr:spPr>
        <a:xfrm xmlns:a="http://schemas.openxmlformats.org/drawingml/2006/main">
          <a:off x="447675" y="66675"/>
          <a:ext cx="771524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0.03384</cdr:x>
      <cdr:y>0.00762</cdr:y>
    </cdr:from>
    <cdr:to>
      <cdr:x>0.96507</cdr:x>
      <cdr:y>0.22476</cdr:y>
    </cdr:to>
    <cdr:sp macro="" textlink="">
      <cdr:nvSpPr>
        <cdr:cNvPr id="6" name="TextBox 5"/>
        <cdr:cNvSpPr txBox="1"/>
      </cdr:nvSpPr>
      <cdr:spPr>
        <a:xfrm xmlns:a="http://schemas.openxmlformats.org/drawingml/2006/main">
          <a:off x="295275" y="38099"/>
          <a:ext cx="8124825" cy="10858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a:t>Paralyzed Veterans Pension</a:t>
          </a:r>
        </a:p>
        <a:p xmlns:a="http://schemas.openxmlformats.org/drawingml/2006/main">
          <a:pPr algn="ctr"/>
          <a:r>
            <a:rPr lang="en-US" sz="3200" b="1"/>
            <a:t>$3,606,000</a:t>
          </a:r>
        </a:p>
      </cdr:txBody>
    </cdr:sp>
  </cdr:relSizeAnchor>
  <cdr:relSizeAnchor xmlns:cdr="http://schemas.openxmlformats.org/drawingml/2006/chartDrawing">
    <cdr:from>
      <cdr:x>0</cdr:x>
      <cdr:y>0</cdr:y>
    </cdr:from>
    <cdr:to>
      <cdr:x>0.00273</cdr:x>
      <cdr:y>0.00488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0.0325</cdr:x>
      <cdr:y>0.04699</cdr:y>
    </cdr:from>
    <cdr:to>
      <cdr:x>0.03523</cdr:x>
      <cdr:y>0.05187</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85750" y="238125"/>
          <a:ext cx="24001" cy="24728"/>
        </a:xfrm>
        <a:prstGeom xmlns:a="http://schemas.openxmlformats.org/drawingml/2006/main" prst="rect">
          <a:avLst/>
        </a:prstGeom>
      </cdr:spPr>
    </cdr:pic>
  </cdr:relSizeAnchor>
  <cdr:relSizeAnchor xmlns:cdr="http://schemas.openxmlformats.org/drawingml/2006/chartDrawing">
    <cdr:from>
      <cdr:x>0.22203</cdr:x>
      <cdr:y>0.58327</cdr:y>
    </cdr:from>
    <cdr:to>
      <cdr:x>0.35089</cdr:x>
      <cdr:y>0.84586</cdr:y>
    </cdr:to>
    <cdr:sp macro="" textlink="">
      <cdr:nvSpPr>
        <cdr:cNvPr id="9" name="TextBox 8"/>
        <cdr:cNvSpPr txBox="1"/>
      </cdr:nvSpPr>
      <cdr:spPr>
        <a:xfrm xmlns:a="http://schemas.openxmlformats.org/drawingml/2006/main">
          <a:off x="1951993" y="2955604"/>
          <a:ext cx="1132883" cy="13306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1,811 Claimants</a:t>
          </a:r>
        </a:p>
        <a:p xmlns:a="http://schemas.openxmlformats.org/drawingml/2006/main">
          <a:endParaRPr lang="en-US" sz="1100"/>
        </a:p>
        <a:p xmlns:a="http://schemas.openxmlformats.org/drawingml/2006/main">
          <a:r>
            <a:rPr lang="en-US" sz="1100"/>
            <a:t>Total Expended</a:t>
          </a:r>
        </a:p>
        <a:p xmlns:a="http://schemas.openxmlformats.org/drawingml/2006/main">
          <a:r>
            <a:rPr lang="en-US" sz="1100"/>
            <a:t>$2,458,950</a:t>
          </a:r>
          <a:br>
            <a:rPr lang="en-US" sz="1100"/>
          </a:br>
          <a:r>
            <a:rPr lang="en-US" sz="1100"/>
            <a:t/>
          </a:r>
          <a:br>
            <a:rPr lang="en-US" sz="1100"/>
          </a:br>
          <a:r>
            <a:rPr lang="en-US" sz="1100"/>
            <a:t>Lapsed</a:t>
          </a:r>
        </a:p>
        <a:p xmlns:a="http://schemas.openxmlformats.org/drawingml/2006/main">
          <a:r>
            <a:rPr lang="en-US" sz="1100"/>
            <a:t>$332,700</a:t>
          </a:r>
        </a:p>
      </cdr:txBody>
    </cdr:sp>
  </cdr:relSizeAnchor>
  <cdr:relSizeAnchor xmlns:cdr="http://schemas.openxmlformats.org/drawingml/2006/chartDrawing">
    <cdr:from>
      <cdr:x>0.83099</cdr:x>
      <cdr:y>0.39286</cdr:y>
    </cdr:from>
    <cdr:to>
      <cdr:x>0.9675</cdr:x>
      <cdr:y>0.43797</cdr:y>
    </cdr:to>
    <cdr:sp macro="" textlink="">
      <cdr:nvSpPr>
        <cdr:cNvPr id="2" name="TextBox 1"/>
        <cdr:cNvSpPr txBox="1"/>
      </cdr:nvSpPr>
      <cdr:spPr>
        <a:xfrm xmlns:a="http://schemas.openxmlformats.org/drawingml/2006/main">
          <a:off x="7305677" y="1990725"/>
          <a:ext cx="120015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$0</a:t>
          </a:r>
        </a:p>
      </cdr:txBody>
    </cdr:sp>
  </cdr:relSizeAnchor>
  <cdr:relSizeAnchor xmlns:cdr="http://schemas.openxmlformats.org/drawingml/2006/chartDrawing">
    <cdr:from>
      <cdr:x>0.8234</cdr:x>
      <cdr:y>0.47932</cdr:y>
    </cdr:from>
    <cdr:to>
      <cdr:x>0.96208</cdr:x>
      <cdr:y>0.55075</cdr:y>
    </cdr:to>
    <cdr:sp macro="" textlink="">
      <cdr:nvSpPr>
        <cdr:cNvPr id="3" name="TextBox 2"/>
        <cdr:cNvSpPr txBox="1"/>
      </cdr:nvSpPr>
      <cdr:spPr>
        <a:xfrm xmlns:a="http://schemas.openxmlformats.org/drawingml/2006/main">
          <a:off x="7239001" y="2428875"/>
          <a:ext cx="12192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$2,775,150</a:t>
          </a:r>
        </a:p>
      </cdr:txBody>
    </cdr:sp>
  </cdr:relSizeAnchor>
  <cdr:relSizeAnchor xmlns:cdr="http://schemas.openxmlformats.org/drawingml/2006/chartDrawing">
    <cdr:from>
      <cdr:x>0.8234</cdr:x>
      <cdr:y>0.58271</cdr:y>
    </cdr:from>
    <cdr:to>
      <cdr:x>0.92308</cdr:x>
      <cdr:y>0.63534</cdr:y>
    </cdr:to>
    <cdr:sp macro="" textlink="">
      <cdr:nvSpPr>
        <cdr:cNvPr id="10" name="TextBox 9"/>
        <cdr:cNvSpPr txBox="1"/>
      </cdr:nvSpPr>
      <cdr:spPr>
        <a:xfrm xmlns:a="http://schemas.openxmlformats.org/drawingml/2006/main">
          <a:off x="7239001" y="2952750"/>
          <a:ext cx="8763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$830,850</a:t>
          </a:r>
        </a:p>
      </cdr:txBody>
    </cdr:sp>
  </cdr:relSizeAnchor>
  <cdr:relSizeAnchor xmlns:cdr="http://schemas.openxmlformats.org/drawingml/2006/chartDrawing">
    <cdr:from>
      <cdr:x>0.39599</cdr:x>
      <cdr:y>0.51504</cdr:y>
    </cdr:from>
    <cdr:to>
      <cdr:x>0.48267</cdr:x>
      <cdr:y>0.60526</cdr:y>
    </cdr:to>
    <cdr:sp macro="" textlink="">
      <cdr:nvSpPr>
        <cdr:cNvPr id="11" name="TextBox 10"/>
        <cdr:cNvSpPr txBox="1"/>
      </cdr:nvSpPr>
      <cdr:spPr>
        <a:xfrm xmlns:a="http://schemas.openxmlformats.org/drawingml/2006/main">
          <a:off x="3481388" y="2609850"/>
          <a:ext cx="7620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1,809 Claimants</a:t>
          </a:r>
          <a:endParaRPr lang="en-US" sz="1100" dirty="0"/>
        </a:p>
      </cdr:txBody>
    </cdr:sp>
  </cdr:relSizeAnchor>
  <cdr:relSizeAnchor xmlns:cdr="http://schemas.openxmlformats.org/drawingml/2006/chartDrawing">
    <cdr:from>
      <cdr:x>0.39599</cdr:x>
      <cdr:y>0.6203</cdr:y>
    </cdr:from>
    <cdr:to>
      <cdr:x>0.49133</cdr:x>
      <cdr:y>0.75564</cdr:y>
    </cdr:to>
    <cdr:sp macro="" textlink="">
      <cdr:nvSpPr>
        <cdr:cNvPr id="12" name="TextBox 11"/>
        <cdr:cNvSpPr txBox="1"/>
      </cdr:nvSpPr>
      <cdr:spPr>
        <a:xfrm xmlns:a="http://schemas.openxmlformats.org/drawingml/2006/main">
          <a:off x="3481388" y="3143250"/>
          <a:ext cx="8382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smtClean="0"/>
            <a:t>Total Expended</a:t>
          </a:r>
        </a:p>
        <a:p xmlns:a="http://schemas.openxmlformats.org/drawingml/2006/main">
          <a:pPr algn="ctr"/>
          <a:r>
            <a:rPr lang="en-US" dirty="0" smtClean="0"/>
            <a:t>$ 830,850</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5144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EF0C958-2178-420A-97FB-6556BBAE067E}" type="datetimeFigureOut">
              <a:rPr lang="en-US" smtClean="0"/>
              <a:t>10/6/2016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26A9399F-BD7A-4D1B-97A9-D97256DC8E7C}" type="slidenum">
              <a:rPr lang="en-US" smtClean="0"/>
              <a:t>‹#›</a:t>
            </a:fld>
            <a:endParaRPr lang="en-US"/>
          </a:p>
        </p:txBody>
      </p:sp>
    </p:spTree>
    <p:extLst>
      <p:ext uri="{BB962C8B-B14F-4D97-AF65-F5344CB8AC3E}">
        <p14:creationId xmlns:p14="http://schemas.microsoft.com/office/powerpoint/2010/main" val="2979950838"/>
      </p:ext>
    </p:extLst>
  </p:cSld>
  <p:clrMap bg1="lt1" tx1="dk1" bg2="lt2" tx2="dk2" accent1="accent1" accent2="accent2" accent3="accent3" accent4="accent4" accent5="accent5" accent6="accent6" hlink="hlink" folHlink="folHlink"/>
  <p:hf sldNum="0" hdr="0" ftr="0" dt="0"/>
  <p:notesStyle>
    <a:lvl1pPr marL="0" algn="l" defTabSz="912689" rtl="0" eaLnBrk="1" latinLnBrk="0" hangingPunct="1">
      <a:defRPr sz="1200" kern="1200">
        <a:solidFill>
          <a:schemeClr val="tx1"/>
        </a:solidFill>
        <a:latin typeface="+mn-lt"/>
        <a:ea typeface="+mn-ea"/>
        <a:cs typeface="+mn-cs"/>
      </a:defRPr>
    </a:lvl1pPr>
    <a:lvl2pPr marL="456344" algn="l" defTabSz="912689" rtl="0" eaLnBrk="1" latinLnBrk="0" hangingPunct="1">
      <a:defRPr sz="1200" kern="1200">
        <a:solidFill>
          <a:schemeClr val="tx1"/>
        </a:solidFill>
        <a:latin typeface="+mn-lt"/>
        <a:ea typeface="+mn-ea"/>
        <a:cs typeface="+mn-cs"/>
      </a:defRPr>
    </a:lvl2pPr>
    <a:lvl3pPr marL="912689" algn="l" defTabSz="912689" rtl="0" eaLnBrk="1" latinLnBrk="0" hangingPunct="1">
      <a:defRPr sz="1200" kern="1200">
        <a:solidFill>
          <a:schemeClr val="tx1"/>
        </a:solidFill>
        <a:latin typeface="+mn-lt"/>
        <a:ea typeface="+mn-ea"/>
        <a:cs typeface="+mn-cs"/>
      </a:defRPr>
    </a:lvl3pPr>
    <a:lvl4pPr marL="1369030" algn="l" defTabSz="912689" rtl="0" eaLnBrk="1" latinLnBrk="0" hangingPunct="1">
      <a:defRPr sz="1200" kern="1200">
        <a:solidFill>
          <a:schemeClr val="tx1"/>
        </a:solidFill>
        <a:latin typeface="+mn-lt"/>
        <a:ea typeface="+mn-ea"/>
        <a:cs typeface="+mn-cs"/>
      </a:defRPr>
    </a:lvl4pPr>
    <a:lvl5pPr marL="1825379" algn="l" defTabSz="912689" rtl="0" eaLnBrk="1" latinLnBrk="0" hangingPunct="1">
      <a:defRPr sz="1200" kern="1200">
        <a:solidFill>
          <a:schemeClr val="tx1"/>
        </a:solidFill>
        <a:latin typeface="+mn-lt"/>
        <a:ea typeface="+mn-ea"/>
        <a:cs typeface="+mn-cs"/>
      </a:defRPr>
    </a:lvl5pPr>
    <a:lvl6pPr marL="2281726" algn="l" defTabSz="912689" rtl="0" eaLnBrk="1" latinLnBrk="0" hangingPunct="1">
      <a:defRPr sz="1200" kern="1200">
        <a:solidFill>
          <a:schemeClr val="tx1"/>
        </a:solidFill>
        <a:latin typeface="+mn-lt"/>
        <a:ea typeface="+mn-ea"/>
        <a:cs typeface="+mn-cs"/>
      </a:defRPr>
    </a:lvl6pPr>
    <a:lvl7pPr marL="2738067" algn="l" defTabSz="912689" rtl="0" eaLnBrk="1" latinLnBrk="0" hangingPunct="1">
      <a:defRPr sz="1200" kern="1200">
        <a:solidFill>
          <a:schemeClr val="tx1"/>
        </a:solidFill>
        <a:latin typeface="+mn-lt"/>
        <a:ea typeface="+mn-ea"/>
        <a:cs typeface="+mn-cs"/>
      </a:defRPr>
    </a:lvl7pPr>
    <a:lvl8pPr marL="3194416" algn="l" defTabSz="912689" rtl="0" eaLnBrk="1" latinLnBrk="0" hangingPunct="1">
      <a:defRPr sz="1200" kern="1200">
        <a:solidFill>
          <a:schemeClr val="tx1"/>
        </a:solidFill>
        <a:latin typeface="+mn-lt"/>
        <a:ea typeface="+mn-ea"/>
        <a:cs typeface="+mn-cs"/>
      </a:defRPr>
    </a:lvl8pPr>
    <a:lvl9pPr marL="3650762" algn="l" defTabSz="91268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7050"/>
            <a:ext cx="3505200" cy="2628900"/>
          </a:xfrm>
        </p:spPr>
      </p:sp>
      <p:sp>
        <p:nvSpPr>
          <p:cNvPr id="3" name="Notes Placeholder 2"/>
          <p:cNvSpPr>
            <a:spLocks noGrp="1"/>
          </p:cNvSpPr>
          <p:nvPr>
            <p:ph type="body" idx="1"/>
          </p:nvPr>
        </p:nvSpPr>
        <p:spPr/>
        <p:txBody>
          <a:bodyPr>
            <a:normAutofit/>
          </a:bodyPr>
          <a:lstStyle/>
          <a:p>
            <a:r>
              <a:rPr lang="en-US" baseline="0" dirty="0" smtClean="0"/>
              <a:t>CHANGES SINCE LAST UPDATE:</a:t>
            </a:r>
          </a:p>
          <a:p>
            <a:endParaRPr lang="en-US" baseline="0" dirty="0" smtClean="0"/>
          </a:p>
          <a:p>
            <a:r>
              <a:rPr lang="en-US" baseline="0" dirty="0" smtClean="0"/>
              <a:t>ARNG: DET 1 </a:t>
            </a:r>
            <a:r>
              <a:rPr lang="en-US" baseline="0" dirty="0" err="1" smtClean="0"/>
              <a:t>deployes</a:t>
            </a:r>
            <a:r>
              <a:rPr lang="en-US" baseline="0" dirty="0" smtClean="0"/>
              <a:t> 24 </a:t>
            </a:r>
            <a:r>
              <a:rPr lang="en-US" baseline="0" dirty="0" err="1" smtClean="0"/>
              <a:t>pax</a:t>
            </a:r>
            <a:r>
              <a:rPr lang="en-US" baseline="0" dirty="0" smtClean="0"/>
              <a:t> on 30SEP15</a:t>
            </a:r>
          </a:p>
          <a:p>
            <a:endParaRPr lang="en-US" baseline="0" dirty="0" smtClean="0"/>
          </a:p>
          <a:p>
            <a:r>
              <a:rPr lang="en-US" baseline="0" dirty="0" smtClean="0"/>
              <a:t>Air:</a:t>
            </a:r>
          </a:p>
          <a:p>
            <a:pPr defTabSz="927231">
              <a:defRPr/>
            </a:pPr>
            <a:r>
              <a:rPr lang="en-US" b="0" baseline="0" dirty="0" smtClean="0"/>
              <a:t>193d SOW-55 </a:t>
            </a:r>
            <a:r>
              <a:rPr lang="en-US" b="0" baseline="0" dirty="0" err="1" smtClean="0"/>
              <a:t>pax</a:t>
            </a:r>
            <a:endParaRPr lang="en-US" b="0" baseline="0" dirty="0" smtClean="0"/>
          </a:p>
          <a:p>
            <a:pPr defTabSz="927231">
              <a:defRPr/>
            </a:pPr>
            <a:r>
              <a:rPr lang="en-US" b="0" baseline="0" dirty="0" smtClean="0"/>
              <a:t>111</a:t>
            </a:r>
            <a:r>
              <a:rPr lang="en-US" b="0" baseline="30000" dirty="0" smtClean="0"/>
              <a:t>th</a:t>
            </a:r>
            <a:r>
              <a:rPr lang="en-US" b="0" baseline="0" dirty="0" smtClean="0"/>
              <a:t> ATKW 122 </a:t>
            </a:r>
            <a:r>
              <a:rPr lang="en-US" b="0" baseline="0" dirty="0" err="1" smtClean="0"/>
              <a:t>pax</a:t>
            </a:r>
            <a:endParaRPr lang="en-US" b="0" baseline="0" dirty="0" smtClean="0"/>
          </a:p>
          <a:p>
            <a:r>
              <a:rPr lang="en-US" baseline="0" dirty="0" err="1" smtClean="0"/>
              <a:t>Indiv</a:t>
            </a:r>
            <a:r>
              <a:rPr lang="en-US" baseline="0" dirty="0" smtClean="0"/>
              <a:t>. Mobs 10 </a:t>
            </a:r>
            <a:r>
              <a:rPr lang="en-US" baseline="0" dirty="0" err="1" smtClean="0"/>
              <a:t>pax</a:t>
            </a:r>
            <a:endParaRPr lang="en-US" baseline="0" dirty="0" smtClean="0"/>
          </a:p>
          <a:p>
            <a:endParaRPr lang="en-US" baseline="0" dirty="0" smtClean="0"/>
          </a:p>
          <a:p>
            <a:endParaRPr lang="en-US" baseline="0" dirty="0" smtClean="0"/>
          </a:p>
        </p:txBody>
      </p:sp>
    </p:spTree>
    <p:extLst>
      <p:ext uri="{BB962C8B-B14F-4D97-AF65-F5344CB8AC3E}">
        <p14:creationId xmlns:p14="http://schemas.microsoft.com/office/powerpoint/2010/main" val="250318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306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2895600" y="525463"/>
            <a:ext cx="3505200" cy="262890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0109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7145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100" indent="0" algn="ctr">
              <a:buNone/>
              <a:defRPr>
                <a:solidFill>
                  <a:schemeClr val="tx1">
                    <a:tint val="75000"/>
                  </a:schemeClr>
                </a:solidFill>
              </a:defRPr>
            </a:lvl2pPr>
            <a:lvl3pPr marL="912201" indent="0" algn="ctr">
              <a:buNone/>
              <a:defRPr>
                <a:solidFill>
                  <a:schemeClr val="tx1">
                    <a:tint val="75000"/>
                  </a:schemeClr>
                </a:solidFill>
              </a:defRPr>
            </a:lvl3pPr>
            <a:lvl4pPr marL="1368298" indent="0" algn="ctr">
              <a:buNone/>
              <a:defRPr>
                <a:solidFill>
                  <a:schemeClr val="tx1">
                    <a:tint val="75000"/>
                  </a:schemeClr>
                </a:solidFill>
              </a:defRPr>
            </a:lvl4pPr>
            <a:lvl5pPr marL="1824404" indent="0" algn="ctr">
              <a:buNone/>
              <a:defRPr>
                <a:solidFill>
                  <a:schemeClr val="tx1">
                    <a:tint val="75000"/>
                  </a:schemeClr>
                </a:solidFill>
              </a:defRPr>
            </a:lvl5pPr>
            <a:lvl6pPr marL="2280507" indent="0" algn="ctr">
              <a:buNone/>
              <a:defRPr>
                <a:solidFill>
                  <a:schemeClr val="tx1">
                    <a:tint val="75000"/>
                  </a:schemeClr>
                </a:solidFill>
              </a:defRPr>
            </a:lvl6pPr>
            <a:lvl7pPr marL="2736603" indent="0" algn="ctr">
              <a:buNone/>
              <a:defRPr>
                <a:solidFill>
                  <a:schemeClr val="tx1">
                    <a:tint val="75000"/>
                  </a:schemeClr>
                </a:solidFill>
              </a:defRPr>
            </a:lvl7pPr>
            <a:lvl8pPr marL="3192708" indent="0" algn="ctr">
              <a:buNone/>
              <a:defRPr>
                <a:solidFill>
                  <a:schemeClr val="tx1">
                    <a:tint val="75000"/>
                  </a:schemeClr>
                </a:solidFill>
              </a:defRPr>
            </a:lvl8pPr>
            <a:lvl9pPr marL="364881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12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850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5"/>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855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5978" indent="0" algn="ctr">
              <a:buNone/>
              <a:defRPr>
                <a:solidFill>
                  <a:schemeClr val="tx1">
                    <a:tint val="75000"/>
                  </a:schemeClr>
                </a:solidFill>
              </a:defRPr>
            </a:lvl2pPr>
            <a:lvl3pPr marL="911957" indent="0" algn="ctr">
              <a:buNone/>
              <a:defRPr>
                <a:solidFill>
                  <a:schemeClr val="tx1">
                    <a:tint val="75000"/>
                  </a:schemeClr>
                </a:solidFill>
              </a:defRPr>
            </a:lvl3pPr>
            <a:lvl4pPr marL="1367932" indent="0" algn="ctr">
              <a:buNone/>
              <a:defRPr>
                <a:solidFill>
                  <a:schemeClr val="tx1">
                    <a:tint val="75000"/>
                  </a:schemeClr>
                </a:solidFill>
              </a:defRPr>
            </a:lvl4pPr>
            <a:lvl5pPr marL="1823916" indent="0" algn="ctr">
              <a:buNone/>
              <a:defRPr>
                <a:solidFill>
                  <a:schemeClr val="tx1">
                    <a:tint val="75000"/>
                  </a:schemeClr>
                </a:solidFill>
              </a:defRPr>
            </a:lvl5pPr>
            <a:lvl6pPr marL="2279897" indent="0" algn="ctr">
              <a:buNone/>
              <a:defRPr>
                <a:solidFill>
                  <a:schemeClr val="tx1">
                    <a:tint val="75000"/>
                  </a:schemeClr>
                </a:solidFill>
              </a:defRPr>
            </a:lvl6pPr>
            <a:lvl7pPr marL="2735871" indent="0" algn="ctr">
              <a:buNone/>
              <a:defRPr>
                <a:solidFill>
                  <a:schemeClr val="tx1">
                    <a:tint val="75000"/>
                  </a:schemeClr>
                </a:solidFill>
              </a:defRPr>
            </a:lvl7pPr>
            <a:lvl8pPr marL="3191854" indent="0" algn="ctr">
              <a:buNone/>
              <a:defRPr>
                <a:solidFill>
                  <a:schemeClr val="tx1">
                    <a:tint val="75000"/>
                  </a:schemeClr>
                </a:solidFill>
              </a:defRPr>
            </a:lvl8pPr>
            <a:lvl9pPr marL="364783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012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1962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p:spPr>
        <p:txBody>
          <a:bodyPr anchor="b"/>
          <a:lstStyle>
            <a:lvl1pPr marL="0" indent="0">
              <a:buNone/>
              <a:defRPr sz="2000">
                <a:solidFill>
                  <a:schemeClr val="tx1">
                    <a:tint val="75000"/>
                  </a:schemeClr>
                </a:solidFill>
              </a:defRPr>
            </a:lvl1pPr>
            <a:lvl2pPr marL="455978" indent="0">
              <a:buNone/>
              <a:defRPr sz="1800">
                <a:solidFill>
                  <a:schemeClr val="tx1">
                    <a:tint val="75000"/>
                  </a:schemeClr>
                </a:solidFill>
              </a:defRPr>
            </a:lvl2pPr>
            <a:lvl3pPr marL="911957" indent="0">
              <a:buNone/>
              <a:defRPr sz="1600">
                <a:solidFill>
                  <a:schemeClr val="tx1">
                    <a:tint val="75000"/>
                  </a:schemeClr>
                </a:solidFill>
              </a:defRPr>
            </a:lvl3pPr>
            <a:lvl4pPr marL="1367932" indent="0">
              <a:buNone/>
              <a:defRPr sz="1400">
                <a:solidFill>
                  <a:schemeClr val="tx1">
                    <a:tint val="75000"/>
                  </a:schemeClr>
                </a:solidFill>
              </a:defRPr>
            </a:lvl4pPr>
            <a:lvl5pPr marL="1823916" indent="0">
              <a:buNone/>
              <a:defRPr sz="1400">
                <a:solidFill>
                  <a:schemeClr val="tx1">
                    <a:tint val="75000"/>
                  </a:schemeClr>
                </a:solidFill>
              </a:defRPr>
            </a:lvl5pPr>
            <a:lvl6pPr marL="2279897" indent="0">
              <a:buNone/>
              <a:defRPr sz="1400">
                <a:solidFill>
                  <a:schemeClr val="tx1">
                    <a:tint val="75000"/>
                  </a:schemeClr>
                </a:solidFill>
              </a:defRPr>
            </a:lvl6pPr>
            <a:lvl7pPr marL="2735871" indent="0">
              <a:buNone/>
              <a:defRPr sz="1400">
                <a:solidFill>
                  <a:schemeClr val="tx1">
                    <a:tint val="75000"/>
                  </a:schemeClr>
                </a:solidFill>
              </a:defRPr>
            </a:lvl7pPr>
            <a:lvl8pPr marL="3191854" indent="0">
              <a:buNone/>
              <a:defRPr sz="1400">
                <a:solidFill>
                  <a:schemeClr val="tx1">
                    <a:tint val="75000"/>
                  </a:schemeClr>
                </a:solidFill>
              </a:defRPr>
            </a:lvl8pPr>
            <a:lvl9pPr marL="364783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916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1865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5978" indent="0">
              <a:buNone/>
              <a:defRPr sz="2000" b="1"/>
            </a:lvl2pPr>
            <a:lvl3pPr marL="911957" indent="0">
              <a:buNone/>
              <a:defRPr sz="1800" b="1"/>
            </a:lvl3pPr>
            <a:lvl4pPr marL="1367932" indent="0">
              <a:buNone/>
              <a:defRPr sz="1600" b="1"/>
            </a:lvl4pPr>
            <a:lvl5pPr marL="1823916" indent="0">
              <a:buNone/>
              <a:defRPr sz="1600" b="1"/>
            </a:lvl5pPr>
            <a:lvl6pPr marL="2279897" indent="0">
              <a:buNone/>
              <a:defRPr sz="1600" b="1"/>
            </a:lvl6pPr>
            <a:lvl7pPr marL="2735871" indent="0">
              <a:buNone/>
              <a:defRPr sz="1600" b="1"/>
            </a:lvl7pPr>
            <a:lvl8pPr marL="3191854" indent="0">
              <a:buNone/>
              <a:defRPr sz="1600" b="1"/>
            </a:lvl8pPr>
            <a:lvl9pPr marL="364783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5978" indent="0">
              <a:buNone/>
              <a:defRPr sz="2000" b="1"/>
            </a:lvl2pPr>
            <a:lvl3pPr marL="911957" indent="0">
              <a:buNone/>
              <a:defRPr sz="1800" b="1"/>
            </a:lvl3pPr>
            <a:lvl4pPr marL="1367932" indent="0">
              <a:buNone/>
              <a:defRPr sz="1600" b="1"/>
            </a:lvl4pPr>
            <a:lvl5pPr marL="1823916" indent="0">
              <a:buNone/>
              <a:defRPr sz="1600" b="1"/>
            </a:lvl5pPr>
            <a:lvl6pPr marL="2279897" indent="0">
              <a:buNone/>
              <a:defRPr sz="1600" b="1"/>
            </a:lvl6pPr>
            <a:lvl7pPr marL="2735871" indent="0">
              <a:buNone/>
              <a:defRPr sz="1600" b="1"/>
            </a:lvl7pPr>
            <a:lvl8pPr marL="3191854" indent="0">
              <a:buNone/>
              <a:defRPr sz="1600" b="1"/>
            </a:lvl8pPr>
            <a:lvl9pPr marL="364783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018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7323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4880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3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30" y="1435113"/>
            <a:ext cx="3008313" cy="4691063"/>
          </a:xfrm>
        </p:spPr>
        <p:txBody>
          <a:bodyPr/>
          <a:lstStyle>
            <a:lvl1pPr marL="0" indent="0">
              <a:buNone/>
              <a:defRPr sz="1400"/>
            </a:lvl1pPr>
            <a:lvl2pPr marL="455978" indent="0">
              <a:buNone/>
              <a:defRPr sz="1200"/>
            </a:lvl2pPr>
            <a:lvl3pPr marL="911957" indent="0">
              <a:buNone/>
              <a:defRPr sz="1000"/>
            </a:lvl3pPr>
            <a:lvl4pPr marL="1367932" indent="0">
              <a:buNone/>
              <a:defRPr sz="900"/>
            </a:lvl4pPr>
            <a:lvl5pPr marL="1823916" indent="0">
              <a:buNone/>
              <a:defRPr sz="900"/>
            </a:lvl5pPr>
            <a:lvl6pPr marL="2279897" indent="0">
              <a:buNone/>
              <a:defRPr sz="900"/>
            </a:lvl6pPr>
            <a:lvl7pPr marL="2735871" indent="0">
              <a:buNone/>
              <a:defRPr sz="900"/>
            </a:lvl7pPr>
            <a:lvl8pPr marL="3191854" indent="0">
              <a:buNone/>
              <a:defRPr sz="900"/>
            </a:lvl8pPr>
            <a:lvl9pPr marL="364783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150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8174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5978" indent="0">
              <a:buNone/>
              <a:defRPr sz="2800"/>
            </a:lvl2pPr>
            <a:lvl3pPr marL="911957" indent="0">
              <a:buNone/>
              <a:defRPr sz="2400"/>
            </a:lvl3pPr>
            <a:lvl4pPr marL="1367932" indent="0">
              <a:buNone/>
              <a:defRPr sz="2000"/>
            </a:lvl4pPr>
            <a:lvl5pPr marL="1823916" indent="0">
              <a:buNone/>
              <a:defRPr sz="2000"/>
            </a:lvl5pPr>
            <a:lvl6pPr marL="2279897" indent="0">
              <a:buNone/>
              <a:defRPr sz="2000"/>
            </a:lvl6pPr>
            <a:lvl7pPr marL="2735871" indent="0">
              <a:buNone/>
              <a:defRPr sz="2000"/>
            </a:lvl7pPr>
            <a:lvl8pPr marL="3191854" indent="0">
              <a:buNone/>
              <a:defRPr sz="2000"/>
            </a:lvl8pPr>
            <a:lvl9pPr marL="3647836" indent="0">
              <a:buNone/>
              <a:defRPr sz="2000"/>
            </a:lvl9pPr>
          </a:lstStyle>
          <a:p>
            <a:endParaRPr lang="en-US"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5978" indent="0">
              <a:buNone/>
              <a:defRPr sz="1200"/>
            </a:lvl2pPr>
            <a:lvl3pPr marL="911957" indent="0">
              <a:buNone/>
              <a:defRPr sz="1000"/>
            </a:lvl3pPr>
            <a:lvl4pPr marL="1367932" indent="0">
              <a:buNone/>
              <a:defRPr sz="900"/>
            </a:lvl4pPr>
            <a:lvl5pPr marL="1823916" indent="0">
              <a:buNone/>
              <a:defRPr sz="900"/>
            </a:lvl5pPr>
            <a:lvl6pPr marL="2279897" indent="0">
              <a:buNone/>
              <a:defRPr sz="900"/>
            </a:lvl6pPr>
            <a:lvl7pPr marL="2735871" indent="0">
              <a:buNone/>
              <a:defRPr sz="900"/>
            </a:lvl7pPr>
            <a:lvl8pPr marL="3191854" indent="0">
              <a:buNone/>
              <a:defRPr sz="900"/>
            </a:lvl8pPr>
            <a:lvl9pPr marL="364783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4587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88129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2302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5896" indent="0" algn="ctr">
              <a:buNone/>
              <a:defRPr>
                <a:solidFill>
                  <a:schemeClr val="tx1">
                    <a:tint val="75000"/>
                  </a:schemeClr>
                </a:solidFill>
              </a:defRPr>
            </a:lvl2pPr>
            <a:lvl3pPr marL="911795" indent="0" algn="ctr">
              <a:buNone/>
              <a:defRPr>
                <a:solidFill>
                  <a:schemeClr val="tx1">
                    <a:tint val="75000"/>
                  </a:schemeClr>
                </a:solidFill>
              </a:defRPr>
            </a:lvl3pPr>
            <a:lvl4pPr marL="1367688" indent="0" algn="ctr">
              <a:buNone/>
              <a:defRPr>
                <a:solidFill>
                  <a:schemeClr val="tx1">
                    <a:tint val="75000"/>
                  </a:schemeClr>
                </a:solidFill>
              </a:defRPr>
            </a:lvl4pPr>
            <a:lvl5pPr marL="1823591" indent="0" algn="ctr">
              <a:buNone/>
              <a:defRPr>
                <a:solidFill>
                  <a:schemeClr val="tx1">
                    <a:tint val="75000"/>
                  </a:schemeClr>
                </a:solidFill>
              </a:defRPr>
            </a:lvl5pPr>
            <a:lvl6pPr marL="2279491" indent="0" algn="ctr">
              <a:buNone/>
              <a:defRPr>
                <a:solidFill>
                  <a:schemeClr val="tx1">
                    <a:tint val="75000"/>
                  </a:schemeClr>
                </a:solidFill>
              </a:defRPr>
            </a:lvl6pPr>
            <a:lvl7pPr marL="2735383" indent="0" algn="ctr">
              <a:buNone/>
              <a:defRPr>
                <a:solidFill>
                  <a:schemeClr val="tx1">
                    <a:tint val="75000"/>
                  </a:schemeClr>
                </a:solidFill>
              </a:defRPr>
            </a:lvl7pPr>
            <a:lvl8pPr marL="3191286" indent="0" algn="ctr">
              <a:buNone/>
              <a:defRPr>
                <a:solidFill>
                  <a:schemeClr val="tx1">
                    <a:tint val="75000"/>
                  </a:schemeClr>
                </a:solidFill>
              </a:defRPr>
            </a:lvl8pPr>
            <a:lvl9pPr marL="36471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697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4792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p:spPr>
        <p:txBody>
          <a:bodyPr anchor="b"/>
          <a:lstStyle>
            <a:lvl1pPr marL="0" indent="0">
              <a:buNone/>
              <a:defRPr sz="2000">
                <a:solidFill>
                  <a:schemeClr val="tx1">
                    <a:tint val="75000"/>
                  </a:schemeClr>
                </a:solidFill>
              </a:defRPr>
            </a:lvl1pPr>
            <a:lvl2pPr marL="455896" indent="0">
              <a:buNone/>
              <a:defRPr sz="1800">
                <a:solidFill>
                  <a:schemeClr val="tx1">
                    <a:tint val="75000"/>
                  </a:schemeClr>
                </a:solidFill>
              </a:defRPr>
            </a:lvl2pPr>
            <a:lvl3pPr marL="911795" indent="0">
              <a:buNone/>
              <a:defRPr sz="1600">
                <a:solidFill>
                  <a:schemeClr val="tx1">
                    <a:tint val="75000"/>
                  </a:schemeClr>
                </a:solidFill>
              </a:defRPr>
            </a:lvl3pPr>
            <a:lvl4pPr marL="1367688" indent="0">
              <a:buNone/>
              <a:defRPr sz="1400">
                <a:solidFill>
                  <a:schemeClr val="tx1">
                    <a:tint val="75000"/>
                  </a:schemeClr>
                </a:solidFill>
              </a:defRPr>
            </a:lvl4pPr>
            <a:lvl5pPr marL="1823591" indent="0">
              <a:buNone/>
              <a:defRPr sz="1400">
                <a:solidFill>
                  <a:schemeClr val="tx1">
                    <a:tint val="75000"/>
                  </a:schemeClr>
                </a:solidFill>
              </a:defRPr>
            </a:lvl5pPr>
            <a:lvl6pPr marL="2279491" indent="0">
              <a:buNone/>
              <a:defRPr sz="1400">
                <a:solidFill>
                  <a:schemeClr val="tx1">
                    <a:tint val="75000"/>
                  </a:schemeClr>
                </a:solidFill>
              </a:defRPr>
            </a:lvl6pPr>
            <a:lvl7pPr marL="2735383" indent="0">
              <a:buNone/>
              <a:defRPr sz="1400">
                <a:solidFill>
                  <a:schemeClr val="tx1">
                    <a:tint val="75000"/>
                  </a:schemeClr>
                </a:solidFill>
              </a:defRPr>
            </a:lvl7pPr>
            <a:lvl8pPr marL="3191286" indent="0">
              <a:buNone/>
              <a:defRPr sz="1400">
                <a:solidFill>
                  <a:schemeClr val="tx1">
                    <a:tint val="75000"/>
                  </a:schemeClr>
                </a:solidFill>
              </a:defRPr>
            </a:lvl8pPr>
            <a:lvl9pPr marL="36471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3769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754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5896" indent="0">
              <a:buNone/>
              <a:defRPr sz="2000" b="1"/>
            </a:lvl2pPr>
            <a:lvl3pPr marL="911795" indent="0">
              <a:buNone/>
              <a:defRPr sz="1800" b="1"/>
            </a:lvl3pPr>
            <a:lvl4pPr marL="1367688" indent="0">
              <a:buNone/>
              <a:defRPr sz="1600" b="1"/>
            </a:lvl4pPr>
            <a:lvl5pPr marL="1823591" indent="0">
              <a:buNone/>
              <a:defRPr sz="1600" b="1"/>
            </a:lvl5pPr>
            <a:lvl6pPr marL="2279491" indent="0">
              <a:buNone/>
              <a:defRPr sz="1600" b="1"/>
            </a:lvl6pPr>
            <a:lvl7pPr marL="2735383" indent="0">
              <a:buNone/>
              <a:defRPr sz="1600" b="1"/>
            </a:lvl7pPr>
            <a:lvl8pPr marL="3191286" indent="0">
              <a:buNone/>
              <a:defRPr sz="1600" b="1"/>
            </a:lvl8pPr>
            <a:lvl9pPr marL="36471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5896" indent="0">
              <a:buNone/>
              <a:defRPr sz="2000" b="1"/>
            </a:lvl2pPr>
            <a:lvl3pPr marL="911795" indent="0">
              <a:buNone/>
              <a:defRPr sz="1800" b="1"/>
            </a:lvl3pPr>
            <a:lvl4pPr marL="1367688" indent="0">
              <a:buNone/>
              <a:defRPr sz="1600" b="1"/>
            </a:lvl4pPr>
            <a:lvl5pPr marL="1823591" indent="0">
              <a:buNone/>
              <a:defRPr sz="1600" b="1"/>
            </a:lvl5pPr>
            <a:lvl6pPr marL="2279491" indent="0">
              <a:buNone/>
              <a:defRPr sz="1600" b="1"/>
            </a:lvl6pPr>
            <a:lvl7pPr marL="2735383" indent="0">
              <a:buNone/>
              <a:defRPr sz="1600" b="1"/>
            </a:lvl7pPr>
            <a:lvl8pPr marL="3191286" indent="0">
              <a:buNone/>
              <a:defRPr sz="1600" b="1"/>
            </a:lvl8pPr>
            <a:lvl9pPr marL="36471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28973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364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17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0"/>
            <a:ext cx="7772400" cy="1500187"/>
          </a:xfrm>
        </p:spPr>
        <p:txBody>
          <a:bodyPr anchor="b"/>
          <a:lstStyle>
            <a:lvl1pPr marL="0" indent="0">
              <a:buNone/>
              <a:defRPr sz="2000">
                <a:solidFill>
                  <a:schemeClr val="tx1">
                    <a:tint val="75000"/>
                  </a:schemeClr>
                </a:solidFill>
              </a:defRPr>
            </a:lvl1pPr>
            <a:lvl2pPr marL="456100" indent="0">
              <a:buNone/>
              <a:defRPr sz="1800">
                <a:solidFill>
                  <a:schemeClr val="tx1">
                    <a:tint val="75000"/>
                  </a:schemeClr>
                </a:solidFill>
              </a:defRPr>
            </a:lvl2pPr>
            <a:lvl3pPr marL="912201" indent="0">
              <a:buNone/>
              <a:defRPr sz="1600">
                <a:solidFill>
                  <a:schemeClr val="tx1">
                    <a:tint val="75000"/>
                  </a:schemeClr>
                </a:solidFill>
              </a:defRPr>
            </a:lvl3pPr>
            <a:lvl4pPr marL="1368298" indent="0">
              <a:buNone/>
              <a:defRPr sz="1400">
                <a:solidFill>
                  <a:schemeClr val="tx1">
                    <a:tint val="75000"/>
                  </a:schemeClr>
                </a:solidFill>
              </a:defRPr>
            </a:lvl4pPr>
            <a:lvl5pPr marL="1824404" indent="0">
              <a:buNone/>
              <a:defRPr sz="1400">
                <a:solidFill>
                  <a:schemeClr val="tx1">
                    <a:tint val="75000"/>
                  </a:schemeClr>
                </a:solidFill>
              </a:defRPr>
            </a:lvl5pPr>
            <a:lvl6pPr marL="2280507" indent="0">
              <a:buNone/>
              <a:defRPr sz="1400">
                <a:solidFill>
                  <a:schemeClr val="tx1">
                    <a:tint val="75000"/>
                  </a:schemeClr>
                </a:solidFill>
              </a:defRPr>
            </a:lvl6pPr>
            <a:lvl7pPr marL="2736603" indent="0">
              <a:buNone/>
              <a:defRPr sz="1400">
                <a:solidFill>
                  <a:schemeClr val="tx1">
                    <a:tint val="75000"/>
                  </a:schemeClr>
                </a:solidFill>
              </a:defRPr>
            </a:lvl7pPr>
            <a:lvl8pPr marL="3192708" indent="0">
              <a:buNone/>
              <a:defRPr sz="1400">
                <a:solidFill>
                  <a:schemeClr val="tx1">
                    <a:tint val="75000"/>
                  </a:schemeClr>
                </a:solidFill>
              </a:defRPr>
            </a:lvl8pPr>
            <a:lvl9pPr marL="364881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209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3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32" y="1435113"/>
            <a:ext cx="3008313" cy="4691063"/>
          </a:xfrm>
        </p:spPr>
        <p:txBody>
          <a:bodyPr/>
          <a:lstStyle>
            <a:lvl1pPr marL="0" indent="0">
              <a:buNone/>
              <a:defRPr sz="1400"/>
            </a:lvl1pPr>
            <a:lvl2pPr marL="455896" indent="0">
              <a:buNone/>
              <a:defRPr sz="1200"/>
            </a:lvl2pPr>
            <a:lvl3pPr marL="911795" indent="0">
              <a:buNone/>
              <a:defRPr sz="1000"/>
            </a:lvl3pPr>
            <a:lvl4pPr marL="1367688" indent="0">
              <a:buNone/>
              <a:defRPr sz="900"/>
            </a:lvl4pPr>
            <a:lvl5pPr marL="1823591" indent="0">
              <a:buNone/>
              <a:defRPr sz="900"/>
            </a:lvl5pPr>
            <a:lvl6pPr marL="2279491" indent="0">
              <a:buNone/>
              <a:defRPr sz="900"/>
            </a:lvl6pPr>
            <a:lvl7pPr marL="2735383" indent="0">
              <a:buNone/>
              <a:defRPr sz="900"/>
            </a:lvl7pPr>
            <a:lvl8pPr marL="3191286" indent="0">
              <a:buNone/>
              <a:defRPr sz="900"/>
            </a:lvl8pPr>
            <a:lvl9pPr marL="36471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5328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5896" indent="0">
              <a:buNone/>
              <a:defRPr sz="2800"/>
            </a:lvl2pPr>
            <a:lvl3pPr marL="911795" indent="0">
              <a:buNone/>
              <a:defRPr sz="2400"/>
            </a:lvl3pPr>
            <a:lvl4pPr marL="1367688" indent="0">
              <a:buNone/>
              <a:defRPr sz="2000"/>
            </a:lvl4pPr>
            <a:lvl5pPr marL="1823591" indent="0">
              <a:buNone/>
              <a:defRPr sz="2000"/>
            </a:lvl5pPr>
            <a:lvl6pPr marL="2279491" indent="0">
              <a:buNone/>
              <a:defRPr sz="2000"/>
            </a:lvl6pPr>
            <a:lvl7pPr marL="2735383" indent="0">
              <a:buNone/>
              <a:defRPr sz="2000"/>
            </a:lvl7pPr>
            <a:lvl8pPr marL="3191286" indent="0">
              <a:buNone/>
              <a:defRPr sz="2000"/>
            </a:lvl8pPr>
            <a:lvl9pPr marL="3647186" indent="0">
              <a:buNone/>
              <a:defRPr sz="2000"/>
            </a:lvl9pPr>
          </a:lstStyle>
          <a:p>
            <a:endParaRPr lang="en-US"/>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5896" indent="0">
              <a:buNone/>
              <a:defRPr sz="1200"/>
            </a:lvl2pPr>
            <a:lvl3pPr marL="911795" indent="0">
              <a:buNone/>
              <a:defRPr sz="1000"/>
            </a:lvl3pPr>
            <a:lvl4pPr marL="1367688" indent="0">
              <a:buNone/>
              <a:defRPr sz="900"/>
            </a:lvl4pPr>
            <a:lvl5pPr marL="1823591" indent="0">
              <a:buNone/>
              <a:defRPr sz="900"/>
            </a:lvl5pPr>
            <a:lvl6pPr marL="2279491" indent="0">
              <a:buNone/>
              <a:defRPr sz="900"/>
            </a:lvl6pPr>
            <a:lvl7pPr marL="2735383" indent="0">
              <a:buNone/>
              <a:defRPr sz="900"/>
            </a:lvl7pPr>
            <a:lvl8pPr marL="3191286" indent="0">
              <a:buNone/>
              <a:defRPr sz="900"/>
            </a:lvl8pPr>
            <a:lvl9pPr marL="36471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2669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49003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7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7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297B220-E4B3-440C-B115-705CEB2BB7E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96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710" indent="0" algn="ctr">
              <a:buNone/>
              <a:defRPr>
                <a:solidFill>
                  <a:schemeClr val="tx1">
                    <a:tint val="75000"/>
                  </a:schemeClr>
                </a:solidFill>
              </a:defRPr>
            </a:lvl2pPr>
            <a:lvl3pPr marL="913423" indent="0" algn="ctr">
              <a:buNone/>
              <a:defRPr>
                <a:solidFill>
                  <a:schemeClr val="tx1">
                    <a:tint val="75000"/>
                  </a:schemeClr>
                </a:solidFill>
              </a:defRPr>
            </a:lvl3pPr>
            <a:lvl4pPr marL="1370130" indent="0" algn="ctr">
              <a:buNone/>
              <a:defRPr>
                <a:solidFill>
                  <a:schemeClr val="tx1">
                    <a:tint val="75000"/>
                  </a:schemeClr>
                </a:solidFill>
              </a:defRPr>
            </a:lvl4pPr>
            <a:lvl5pPr marL="1826844" indent="0" algn="ctr">
              <a:buNone/>
              <a:defRPr>
                <a:solidFill>
                  <a:schemeClr val="tx1">
                    <a:tint val="75000"/>
                  </a:schemeClr>
                </a:solidFill>
              </a:defRPr>
            </a:lvl5pPr>
            <a:lvl6pPr marL="2283557" indent="0" algn="ctr">
              <a:buNone/>
              <a:defRPr>
                <a:solidFill>
                  <a:schemeClr val="tx1">
                    <a:tint val="75000"/>
                  </a:schemeClr>
                </a:solidFill>
              </a:defRPr>
            </a:lvl6pPr>
            <a:lvl7pPr marL="2740269" indent="0" algn="ctr">
              <a:buNone/>
              <a:defRPr>
                <a:solidFill>
                  <a:schemeClr val="tx1">
                    <a:tint val="75000"/>
                  </a:schemeClr>
                </a:solidFill>
              </a:defRPr>
            </a:lvl7pPr>
            <a:lvl8pPr marL="3196979" indent="0" algn="ctr">
              <a:buNone/>
              <a:defRPr>
                <a:solidFill>
                  <a:schemeClr val="tx1">
                    <a:tint val="75000"/>
                  </a:schemeClr>
                </a:solidFill>
              </a:defRPr>
            </a:lvl8pPr>
            <a:lvl9pPr marL="365369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40425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3373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5"/>
            <a:ext cx="7772400" cy="1500187"/>
          </a:xfrm>
        </p:spPr>
        <p:txBody>
          <a:bodyPr anchor="b"/>
          <a:lstStyle>
            <a:lvl1pPr marL="0" indent="0">
              <a:buNone/>
              <a:defRPr sz="2000">
                <a:solidFill>
                  <a:schemeClr val="tx1">
                    <a:tint val="75000"/>
                  </a:schemeClr>
                </a:solidFill>
              </a:defRPr>
            </a:lvl1pPr>
            <a:lvl2pPr marL="456710" indent="0">
              <a:buNone/>
              <a:defRPr sz="1800">
                <a:solidFill>
                  <a:schemeClr val="tx1">
                    <a:tint val="75000"/>
                  </a:schemeClr>
                </a:solidFill>
              </a:defRPr>
            </a:lvl2pPr>
            <a:lvl3pPr marL="913423" indent="0">
              <a:buNone/>
              <a:defRPr sz="1600">
                <a:solidFill>
                  <a:schemeClr val="tx1">
                    <a:tint val="75000"/>
                  </a:schemeClr>
                </a:solidFill>
              </a:defRPr>
            </a:lvl3pPr>
            <a:lvl4pPr marL="1370130" indent="0">
              <a:buNone/>
              <a:defRPr sz="1400">
                <a:solidFill>
                  <a:schemeClr val="tx1">
                    <a:tint val="75000"/>
                  </a:schemeClr>
                </a:solidFill>
              </a:defRPr>
            </a:lvl4pPr>
            <a:lvl5pPr marL="1826844" indent="0">
              <a:buNone/>
              <a:defRPr sz="1400">
                <a:solidFill>
                  <a:schemeClr val="tx1">
                    <a:tint val="75000"/>
                  </a:schemeClr>
                </a:solidFill>
              </a:defRPr>
            </a:lvl5pPr>
            <a:lvl6pPr marL="2283557" indent="0">
              <a:buNone/>
              <a:defRPr sz="1400">
                <a:solidFill>
                  <a:schemeClr val="tx1">
                    <a:tint val="75000"/>
                  </a:schemeClr>
                </a:solidFill>
              </a:defRPr>
            </a:lvl6pPr>
            <a:lvl7pPr marL="2740269" indent="0">
              <a:buNone/>
              <a:defRPr sz="1400">
                <a:solidFill>
                  <a:schemeClr val="tx1">
                    <a:tint val="75000"/>
                  </a:schemeClr>
                </a:solidFill>
              </a:defRPr>
            </a:lvl7pPr>
            <a:lvl8pPr marL="3196979" indent="0">
              <a:buNone/>
              <a:defRPr sz="1400">
                <a:solidFill>
                  <a:schemeClr val="tx1">
                    <a:tint val="75000"/>
                  </a:schemeClr>
                </a:solidFill>
              </a:defRPr>
            </a:lvl8pPr>
            <a:lvl9pPr marL="3653691"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75026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0169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6710" indent="0">
              <a:buNone/>
              <a:defRPr sz="2000" b="1"/>
            </a:lvl2pPr>
            <a:lvl3pPr marL="913423" indent="0">
              <a:buNone/>
              <a:defRPr sz="1800" b="1"/>
            </a:lvl3pPr>
            <a:lvl4pPr marL="1370130" indent="0">
              <a:buNone/>
              <a:defRPr sz="1600" b="1"/>
            </a:lvl4pPr>
            <a:lvl5pPr marL="1826844" indent="0">
              <a:buNone/>
              <a:defRPr sz="1600" b="1"/>
            </a:lvl5pPr>
            <a:lvl6pPr marL="2283557" indent="0">
              <a:buNone/>
              <a:defRPr sz="1600" b="1"/>
            </a:lvl6pPr>
            <a:lvl7pPr marL="2740269" indent="0">
              <a:buNone/>
              <a:defRPr sz="1600" b="1"/>
            </a:lvl7pPr>
            <a:lvl8pPr marL="3196979" indent="0">
              <a:buNone/>
              <a:defRPr sz="1600" b="1"/>
            </a:lvl8pPr>
            <a:lvl9pPr marL="365369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6710" indent="0">
              <a:buNone/>
              <a:defRPr sz="2000" b="1"/>
            </a:lvl2pPr>
            <a:lvl3pPr marL="913423" indent="0">
              <a:buNone/>
              <a:defRPr sz="1800" b="1"/>
            </a:lvl3pPr>
            <a:lvl4pPr marL="1370130" indent="0">
              <a:buNone/>
              <a:defRPr sz="1600" b="1"/>
            </a:lvl4pPr>
            <a:lvl5pPr marL="1826844" indent="0">
              <a:buNone/>
              <a:defRPr sz="1600" b="1"/>
            </a:lvl5pPr>
            <a:lvl6pPr marL="2283557" indent="0">
              <a:buNone/>
              <a:defRPr sz="1600" b="1"/>
            </a:lvl6pPr>
            <a:lvl7pPr marL="2740269" indent="0">
              <a:buNone/>
              <a:defRPr sz="1600" b="1"/>
            </a:lvl7pPr>
            <a:lvl8pPr marL="3196979" indent="0">
              <a:buNone/>
              <a:defRPr sz="1600" b="1"/>
            </a:lvl8pPr>
            <a:lvl9pPr marL="365369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37286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544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9248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03571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2" y="1435112"/>
            <a:ext cx="3008313" cy="4691063"/>
          </a:xfrm>
        </p:spPr>
        <p:txBody>
          <a:bodyPr/>
          <a:lstStyle>
            <a:lvl1pPr marL="0" indent="0">
              <a:buNone/>
              <a:defRPr sz="1400"/>
            </a:lvl1pPr>
            <a:lvl2pPr marL="456710" indent="0">
              <a:buNone/>
              <a:defRPr sz="1200"/>
            </a:lvl2pPr>
            <a:lvl3pPr marL="913423" indent="0">
              <a:buNone/>
              <a:defRPr sz="1000"/>
            </a:lvl3pPr>
            <a:lvl4pPr marL="1370130" indent="0">
              <a:buNone/>
              <a:defRPr sz="900"/>
            </a:lvl4pPr>
            <a:lvl5pPr marL="1826844" indent="0">
              <a:buNone/>
              <a:defRPr sz="900"/>
            </a:lvl5pPr>
            <a:lvl6pPr marL="2283557" indent="0">
              <a:buNone/>
              <a:defRPr sz="900"/>
            </a:lvl6pPr>
            <a:lvl7pPr marL="2740269" indent="0">
              <a:buNone/>
              <a:defRPr sz="900"/>
            </a:lvl7pPr>
            <a:lvl8pPr marL="3196979" indent="0">
              <a:buNone/>
              <a:defRPr sz="900"/>
            </a:lvl8pPr>
            <a:lvl9pPr marL="365369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77876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710" indent="0">
              <a:buNone/>
              <a:defRPr sz="2800"/>
            </a:lvl2pPr>
            <a:lvl3pPr marL="913423" indent="0">
              <a:buNone/>
              <a:defRPr sz="2400"/>
            </a:lvl3pPr>
            <a:lvl4pPr marL="1370130" indent="0">
              <a:buNone/>
              <a:defRPr sz="2000"/>
            </a:lvl4pPr>
            <a:lvl5pPr marL="1826844" indent="0">
              <a:buNone/>
              <a:defRPr sz="2000"/>
            </a:lvl5pPr>
            <a:lvl6pPr marL="2283557" indent="0">
              <a:buNone/>
              <a:defRPr sz="2000"/>
            </a:lvl6pPr>
            <a:lvl7pPr marL="2740269" indent="0">
              <a:buNone/>
              <a:defRPr sz="2000"/>
            </a:lvl7pPr>
            <a:lvl8pPr marL="3196979" indent="0">
              <a:buNone/>
              <a:defRPr sz="2000"/>
            </a:lvl8pPr>
            <a:lvl9pPr marL="3653691" indent="0">
              <a:buNone/>
              <a:defRPr sz="2000"/>
            </a:lvl9pPr>
          </a:lstStyle>
          <a:p>
            <a:endParaRPr lang="en-US"/>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710" indent="0">
              <a:buNone/>
              <a:defRPr sz="1200"/>
            </a:lvl2pPr>
            <a:lvl3pPr marL="913423" indent="0">
              <a:buNone/>
              <a:defRPr sz="1000"/>
            </a:lvl3pPr>
            <a:lvl4pPr marL="1370130" indent="0">
              <a:buNone/>
              <a:defRPr sz="900"/>
            </a:lvl4pPr>
            <a:lvl5pPr marL="1826844" indent="0">
              <a:buNone/>
              <a:defRPr sz="900"/>
            </a:lvl5pPr>
            <a:lvl6pPr marL="2283557" indent="0">
              <a:buNone/>
              <a:defRPr sz="900"/>
            </a:lvl6pPr>
            <a:lvl7pPr marL="2740269" indent="0">
              <a:buNone/>
              <a:defRPr sz="900"/>
            </a:lvl7pPr>
            <a:lvl8pPr marL="3196979" indent="0">
              <a:buNone/>
              <a:defRPr sz="900"/>
            </a:lvl8pPr>
            <a:lvl9pPr marL="365369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65251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4047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E7180D-885A-4CEB-A91F-EC1BBF1D63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8920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059" indent="0" algn="ctr">
              <a:buNone/>
              <a:defRPr>
                <a:solidFill>
                  <a:schemeClr val="tx1">
                    <a:tint val="75000"/>
                  </a:schemeClr>
                </a:solidFill>
              </a:defRPr>
            </a:lvl2pPr>
            <a:lvl3pPr marL="912120" indent="0" algn="ctr">
              <a:buNone/>
              <a:defRPr>
                <a:solidFill>
                  <a:schemeClr val="tx1">
                    <a:tint val="75000"/>
                  </a:schemeClr>
                </a:solidFill>
              </a:defRPr>
            </a:lvl3pPr>
            <a:lvl4pPr marL="1368176" indent="0" algn="ctr">
              <a:buNone/>
              <a:defRPr>
                <a:solidFill>
                  <a:schemeClr val="tx1">
                    <a:tint val="75000"/>
                  </a:schemeClr>
                </a:solidFill>
              </a:defRPr>
            </a:lvl4pPr>
            <a:lvl5pPr marL="1824241" indent="0" algn="ctr">
              <a:buNone/>
              <a:defRPr>
                <a:solidFill>
                  <a:schemeClr val="tx1">
                    <a:tint val="75000"/>
                  </a:schemeClr>
                </a:solidFill>
              </a:defRPr>
            </a:lvl5pPr>
            <a:lvl6pPr marL="2280304" indent="0" algn="ctr">
              <a:buNone/>
              <a:defRPr>
                <a:solidFill>
                  <a:schemeClr val="tx1">
                    <a:tint val="75000"/>
                  </a:schemeClr>
                </a:solidFill>
              </a:defRPr>
            </a:lvl6pPr>
            <a:lvl7pPr marL="2736359" indent="0" algn="ctr">
              <a:buNone/>
              <a:defRPr>
                <a:solidFill>
                  <a:schemeClr val="tx1">
                    <a:tint val="75000"/>
                  </a:schemeClr>
                </a:solidFill>
              </a:defRPr>
            </a:lvl7pPr>
            <a:lvl8pPr marL="3192424" indent="0" algn="ctr">
              <a:buNone/>
              <a:defRPr>
                <a:solidFill>
                  <a:schemeClr val="tx1">
                    <a:tint val="75000"/>
                  </a:schemeClr>
                </a:solidFill>
              </a:defRPr>
            </a:lvl8pPr>
            <a:lvl9pPr marL="36484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534F24B-DEAE-4EAA-A541-FC7281E5F1A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29655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382A381-CBD0-4887-9D27-EC65806B47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864137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p:spPr>
        <p:txBody>
          <a:bodyPr anchor="b"/>
          <a:lstStyle>
            <a:lvl1pPr marL="0" indent="0">
              <a:buNone/>
              <a:defRPr sz="2000">
                <a:solidFill>
                  <a:schemeClr val="tx1">
                    <a:tint val="75000"/>
                  </a:schemeClr>
                </a:solidFill>
              </a:defRPr>
            </a:lvl1pPr>
            <a:lvl2pPr marL="456059" indent="0">
              <a:buNone/>
              <a:defRPr sz="1800">
                <a:solidFill>
                  <a:schemeClr val="tx1">
                    <a:tint val="75000"/>
                  </a:schemeClr>
                </a:solidFill>
              </a:defRPr>
            </a:lvl2pPr>
            <a:lvl3pPr marL="912120" indent="0">
              <a:buNone/>
              <a:defRPr sz="1600">
                <a:solidFill>
                  <a:schemeClr val="tx1">
                    <a:tint val="75000"/>
                  </a:schemeClr>
                </a:solidFill>
              </a:defRPr>
            </a:lvl3pPr>
            <a:lvl4pPr marL="1368176" indent="0">
              <a:buNone/>
              <a:defRPr sz="1400">
                <a:solidFill>
                  <a:schemeClr val="tx1">
                    <a:tint val="75000"/>
                  </a:schemeClr>
                </a:solidFill>
              </a:defRPr>
            </a:lvl4pPr>
            <a:lvl5pPr marL="1824241" indent="0">
              <a:buNone/>
              <a:defRPr sz="1400">
                <a:solidFill>
                  <a:schemeClr val="tx1">
                    <a:tint val="75000"/>
                  </a:schemeClr>
                </a:solidFill>
              </a:defRPr>
            </a:lvl5pPr>
            <a:lvl6pPr marL="2280304" indent="0">
              <a:buNone/>
              <a:defRPr sz="1400">
                <a:solidFill>
                  <a:schemeClr val="tx1">
                    <a:tint val="75000"/>
                  </a:schemeClr>
                </a:solidFill>
              </a:defRPr>
            </a:lvl6pPr>
            <a:lvl7pPr marL="2736359" indent="0">
              <a:buNone/>
              <a:defRPr sz="1400">
                <a:solidFill>
                  <a:schemeClr val="tx1">
                    <a:tint val="75000"/>
                  </a:schemeClr>
                </a:solidFill>
              </a:defRPr>
            </a:lvl7pPr>
            <a:lvl8pPr marL="3192424" indent="0">
              <a:buNone/>
              <a:defRPr sz="1400">
                <a:solidFill>
                  <a:schemeClr val="tx1">
                    <a:tint val="75000"/>
                  </a:schemeClr>
                </a:solidFill>
              </a:defRPr>
            </a:lvl8pPr>
            <a:lvl9pPr marL="36484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FD54B4-25FB-4E88-BC13-FEC55B8000D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693366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824F084-0C7A-4D73-A22D-2A478A10ED8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688181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6059" indent="0">
              <a:buNone/>
              <a:defRPr sz="2000" b="1"/>
            </a:lvl2pPr>
            <a:lvl3pPr marL="912120" indent="0">
              <a:buNone/>
              <a:defRPr sz="1800" b="1"/>
            </a:lvl3pPr>
            <a:lvl4pPr marL="1368176" indent="0">
              <a:buNone/>
              <a:defRPr sz="1600" b="1"/>
            </a:lvl4pPr>
            <a:lvl5pPr marL="1824241" indent="0">
              <a:buNone/>
              <a:defRPr sz="1600" b="1"/>
            </a:lvl5pPr>
            <a:lvl6pPr marL="2280304" indent="0">
              <a:buNone/>
              <a:defRPr sz="1600" b="1"/>
            </a:lvl6pPr>
            <a:lvl7pPr marL="2736359" indent="0">
              <a:buNone/>
              <a:defRPr sz="1600" b="1"/>
            </a:lvl7pPr>
            <a:lvl8pPr marL="3192424" indent="0">
              <a:buNone/>
              <a:defRPr sz="1600" b="1"/>
            </a:lvl8pPr>
            <a:lvl9pPr marL="36484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6059" indent="0">
              <a:buNone/>
              <a:defRPr sz="2000" b="1"/>
            </a:lvl2pPr>
            <a:lvl3pPr marL="912120" indent="0">
              <a:buNone/>
              <a:defRPr sz="1800" b="1"/>
            </a:lvl3pPr>
            <a:lvl4pPr marL="1368176" indent="0">
              <a:buNone/>
              <a:defRPr sz="1600" b="1"/>
            </a:lvl4pPr>
            <a:lvl5pPr marL="1824241" indent="0">
              <a:buNone/>
              <a:defRPr sz="1600" b="1"/>
            </a:lvl5pPr>
            <a:lvl6pPr marL="2280304" indent="0">
              <a:buNone/>
              <a:defRPr sz="1600" b="1"/>
            </a:lvl6pPr>
            <a:lvl7pPr marL="2736359" indent="0">
              <a:buNone/>
              <a:defRPr sz="1600" b="1"/>
            </a:lvl7pPr>
            <a:lvl8pPr marL="3192424" indent="0">
              <a:buNone/>
              <a:defRPr sz="1600" b="1"/>
            </a:lvl8pPr>
            <a:lvl9pPr marL="36484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2D5E6C8-C16F-46AA-97A3-8A0A565E679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55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7"/>
            <a:ext cx="4040188" cy="639762"/>
          </a:xfrm>
        </p:spPr>
        <p:txBody>
          <a:bodyPr anchor="b"/>
          <a:lstStyle>
            <a:lvl1pPr marL="0" indent="0">
              <a:buNone/>
              <a:defRPr sz="2400" b="1"/>
            </a:lvl1pPr>
            <a:lvl2pPr marL="456100" indent="0">
              <a:buNone/>
              <a:defRPr sz="2000" b="1"/>
            </a:lvl2pPr>
            <a:lvl3pPr marL="912201" indent="0">
              <a:buNone/>
              <a:defRPr sz="1800" b="1"/>
            </a:lvl3pPr>
            <a:lvl4pPr marL="1368298" indent="0">
              <a:buNone/>
              <a:defRPr sz="1600" b="1"/>
            </a:lvl4pPr>
            <a:lvl5pPr marL="1824404" indent="0">
              <a:buNone/>
              <a:defRPr sz="1600" b="1"/>
            </a:lvl5pPr>
            <a:lvl6pPr marL="2280507" indent="0">
              <a:buNone/>
              <a:defRPr sz="1600" b="1"/>
            </a:lvl6pPr>
            <a:lvl7pPr marL="2736603" indent="0">
              <a:buNone/>
              <a:defRPr sz="1600" b="1"/>
            </a:lvl7pPr>
            <a:lvl8pPr marL="3192708" indent="0">
              <a:buNone/>
              <a:defRPr sz="1600" b="1"/>
            </a:lvl8pPr>
            <a:lvl9pPr marL="36488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6100" indent="0">
              <a:buNone/>
              <a:defRPr sz="2000" b="1"/>
            </a:lvl2pPr>
            <a:lvl3pPr marL="912201" indent="0">
              <a:buNone/>
              <a:defRPr sz="1800" b="1"/>
            </a:lvl3pPr>
            <a:lvl4pPr marL="1368298" indent="0">
              <a:buNone/>
              <a:defRPr sz="1600" b="1"/>
            </a:lvl4pPr>
            <a:lvl5pPr marL="1824404" indent="0">
              <a:buNone/>
              <a:defRPr sz="1600" b="1"/>
            </a:lvl5pPr>
            <a:lvl6pPr marL="2280507" indent="0">
              <a:buNone/>
              <a:defRPr sz="1600" b="1"/>
            </a:lvl6pPr>
            <a:lvl7pPr marL="2736603" indent="0">
              <a:buNone/>
              <a:defRPr sz="1600" b="1"/>
            </a:lvl7pPr>
            <a:lvl8pPr marL="3192708" indent="0">
              <a:buNone/>
              <a:defRPr sz="1600" b="1"/>
            </a:lvl8pPr>
            <a:lvl9pPr marL="36488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31665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82A4C73-FCD1-49D1-88F7-B7B91D9F77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35526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89FE1DE-A9F1-4782-B706-9C0400FE35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08377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8"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8" y="1435113"/>
            <a:ext cx="3008313" cy="4691063"/>
          </a:xfrm>
        </p:spPr>
        <p:txBody>
          <a:bodyPr/>
          <a:lstStyle>
            <a:lvl1pPr marL="0" indent="0">
              <a:buNone/>
              <a:defRPr sz="1400"/>
            </a:lvl1pPr>
            <a:lvl2pPr marL="456059" indent="0">
              <a:buNone/>
              <a:defRPr sz="1200"/>
            </a:lvl2pPr>
            <a:lvl3pPr marL="912120" indent="0">
              <a:buNone/>
              <a:defRPr sz="1000"/>
            </a:lvl3pPr>
            <a:lvl4pPr marL="1368176" indent="0">
              <a:buNone/>
              <a:defRPr sz="900"/>
            </a:lvl4pPr>
            <a:lvl5pPr marL="1824241" indent="0">
              <a:buNone/>
              <a:defRPr sz="900"/>
            </a:lvl5pPr>
            <a:lvl6pPr marL="2280304" indent="0">
              <a:buNone/>
              <a:defRPr sz="900"/>
            </a:lvl6pPr>
            <a:lvl7pPr marL="2736359" indent="0">
              <a:buNone/>
              <a:defRPr sz="900"/>
            </a:lvl7pPr>
            <a:lvl8pPr marL="3192424" indent="0">
              <a:buNone/>
              <a:defRPr sz="900"/>
            </a:lvl8pPr>
            <a:lvl9pPr marL="364848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CBA8A55-A97F-40D6-B2F3-94795441CC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88134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6059" indent="0">
              <a:buNone/>
              <a:defRPr sz="2800"/>
            </a:lvl2pPr>
            <a:lvl3pPr marL="912120" indent="0">
              <a:buNone/>
              <a:defRPr sz="2400"/>
            </a:lvl3pPr>
            <a:lvl4pPr marL="1368176" indent="0">
              <a:buNone/>
              <a:defRPr sz="2000"/>
            </a:lvl4pPr>
            <a:lvl5pPr marL="1824241" indent="0">
              <a:buNone/>
              <a:defRPr sz="2000"/>
            </a:lvl5pPr>
            <a:lvl6pPr marL="2280304" indent="0">
              <a:buNone/>
              <a:defRPr sz="2000"/>
            </a:lvl6pPr>
            <a:lvl7pPr marL="2736359" indent="0">
              <a:buNone/>
              <a:defRPr sz="2000"/>
            </a:lvl7pPr>
            <a:lvl8pPr marL="3192424" indent="0">
              <a:buNone/>
              <a:defRPr sz="2000"/>
            </a:lvl8pPr>
            <a:lvl9pPr marL="3648486" indent="0">
              <a:buNone/>
              <a:defRPr sz="2000"/>
            </a:lvl9pPr>
          </a:lstStyle>
          <a:p>
            <a:pPr lvl="0"/>
            <a:endParaRPr lang="en-US" noProof="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059" indent="0">
              <a:buNone/>
              <a:defRPr sz="1200"/>
            </a:lvl2pPr>
            <a:lvl3pPr marL="912120" indent="0">
              <a:buNone/>
              <a:defRPr sz="1000"/>
            </a:lvl3pPr>
            <a:lvl4pPr marL="1368176" indent="0">
              <a:buNone/>
              <a:defRPr sz="900"/>
            </a:lvl4pPr>
            <a:lvl5pPr marL="1824241" indent="0">
              <a:buNone/>
              <a:defRPr sz="900"/>
            </a:lvl5pPr>
            <a:lvl6pPr marL="2280304" indent="0">
              <a:buNone/>
              <a:defRPr sz="900"/>
            </a:lvl6pPr>
            <a:lvl7pPr marL="2736359" indent="0">
              <a:buNone/>
              <a:defRPr sz="900"/>
            </a:lvl7pPr>
            <a:lvl8pPr marL="3192424" indent="0">
              <a:buNone/>
              <a:defRPr sz="900"/>
            </a:lvl8pPr>
            <a:lvl9pPr marL="3648486"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FD2FBBE-FDB7-490E-B94C-CD19B7D911E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305556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FCE6D1-6636-49D0-98AB-774FFFD9B2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263532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6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A564391-8884-4186-9DDD-E3DE019E7D7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18607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7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1812" indent="0" algn="ctr">
              <a:buNone/>
              <a:defRPr>
                <a:solidFill>
                  <a:schemeClr val="tx1">
                    <a:tint val="75000"/>
                  </a:schemeClr>
                </a:solidFill>
              </a:defRPr>
            </a:lvl2pPr>
            <a:lvl3pPr marL="903627" indent="0" algn="ctr">
              <a:buNone/>
              <a:defRPr>
                <a:solidFill>
                  <a:schemeClr val="tx1">
                    <a:tint val="75000"/>
                  </a:schemeClr>
                </a:solidFill>
              </a:defRPr>
            </a:lvl3pPr>
            <a:lvl4pPr marL="1355420" indent="0" algn="ctr">
              <a:buNone/>
              <a:defRPr>
                <a:solidFill>
                  <a:schemeClr val="tx1">
                    <a:tint val="75000"/>
                  </a:schemeClr>
                </a:solidFill>
              </a:defRPr>
            </a:lvl4pPr>
            <a:lvl5pPr marL="1807254" indent="0" algn="ctr">
              <a:buNone/>
              <a:defRPr>
                <a:solidFill>
                  <a:schemeClr val="tx1">
                    <a:tint val="75000"/>
                  </a:schemeClr>
                </a:solidFill>
              </a:defRPr>
            </a:lvl5pPr>
            <a:lvl6pPr marL="2259067" indent="0" algn="ctr">
              <a:buNone/>
              <a:defRPr>
                <a:solidFill>
                  <a:schemeClr val="tx1">
                    <a:tint val="75000"/>
                  </a:schemeClr>
                </a:solidFill>
              </a:defRPr>
            </a:lvl6pPr>
            <a:lvl7pPr marL="2710869" indent="0" algn="ctr">
              <a:buNone/>
              <a:defRPr>
                <a:solidFill>
                  <a:schemeClr val="tx1">
                    <a:tint val="75000"/>
                  </a:schemeClr>
                </a:solidFill>
              </a:defRPr>
            </a:lvl7pPr>
            <a:lvl8pPr marL="3162693" indent="0" algn="ctr">
              <a:buNone/>
              <a:defRPr>
                <a:solidFill>
                  <a:schemeClr val="tx1">
                    <a:tint val="75000"/>
                  </a:schemeClr>
                </a:solidFill>
              </a:defRPr>
            </a:lvl8pPr>
            <a:lvl9pPr marL="361451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2403F6-AC7E-4BF9-A086-F0679CD4FD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316977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7A58EA3-4749-4724-944E-EBB4C676B43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287270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p:spPr>
        <p:txBody>
          <a:bodyPr anchor="b"/>
          <a:lstStyle>
            <a:lvl1pPr marL="0" indent="0">
              <a:buNone/>
              <a:defRPr sz="2000">
                <a:solidFill>
                  <a:schemeClr val="tx1">
                    <a:tint val="75000"/>
                  </a:schemeClr>
                </a:solidFill>
              </a:defRPr>
            </a:lvl1pPr>
            <a:lvl2pPr marL="451812" indent="0">
              <a:buNone/>
              <a:defRPr sz="1800">
                <a:solidFill>
                  <a:schemeClr val="tx1">
                    <a:tint val="75000"/>
                  </a:schemeClr>
                </a:solidFill>
              </a:defRPr>
            </a:lvl2pPr>
            <a:lvl3pPr marL="903627" indent="0">
              <a:buNone/>
              <a:defRPr sz="1600">
                <a:solidFill>
                  <a:schemeClr val="tx1">
                    <a:tint val="75000"/>
                  </a:schemeClr>
                </a:solidFill>
              </a:defRPr>
            </a:lvl3pPr>
            <a:lvl4pPr marL="1355420" indent="0">
              <a:buNone/>
              <a:defRPr sz="1400">
                <a:solidFill>
                  <a:schemeClr val="tx1">
                    <a:tint val="75000"/>
                  </a:schemeClr>
                </a:solidFill>
              </a:defRPr>
            </a:lvl4pPr>
            <a:lvl5pPr marL="1807254" indent="0">
              <a:buNone/>
              <a:defRPr sz="1400">
                <a:solidFill>
                  <a:schemeClr val="tx1">
                    <a:tint val="75000"/>
                  </a:schemeClr>
                </a:solidFill>
              </a:defRPr>
            </a:lvl5pPr>
            <a:lvl6pPr marL="2259067" indent="0">
              <a:buNone/>
              <a:defRPr sz="1400">
                <a:solidFill>
                  <a:schemeClr val="tx1">
                    <a:tint val="75000"/>
                  </a:schemeClr>
                </a:solidFill>
              </a:defRPr>
            </a:lvl6pPr>
            <a:lvl7pPr marL="2710869" indent="0">
              <a:buNone/>
              <a:defRPr sz="1400">
                <a:solidFill>
                  <a:schemeClr val="tx1">
                    <a:tint val="75000"/>
                  </a:schemeClr>
                </a:solidFill>
              </a:defRPr>
            </a:lvl7pPr>
            <a:lvl8pPr marL="3162693" indent="0">
              <a:buNone/>
              <a:defRPr sz="1400">
                <a:solidFill>
                  <a:schemeClr val="tx1">
                    <a:tint val="75000"/>
                  </a:schemeClr>
                </a:solidFill>
              </a:defRPr>
            </a:lvl8pPr>
            <a:lvl9pPr marL="361451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CFC52D-7231-4226-93D9-52882F8AB91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56758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06BF92F-7160-45AA-8D74-2823C68975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353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3981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21" y="1535117"/>
            <a:ext cx="4040188" cy="639762"/>
          </a:xfrm>
        </p:spPr>
        <p:txBody>
          <a:bodyPr anchor="b"/>
          <a:lstStyle>
            <a:lvl1pPr marL="0" indent="0">
              <a:buNone/>
              <a:defRPr sz="2400" b="1"/>
            </a:lvl1pPr>
            <a:lvl2pPr marL="451812" indent="0">
              <a:buNone/>
              <a:defRPr sz="2000" b="1"/>
            </a:lvl2pPr>
            <a:lvl3pPr marL="903627" indent="0">
              <a:buNone/>
              <a:defRPr sz="1800" b="1"/>
            </a:lvl3pPr>
            <a:lvl4pPr marL="1355420" indent="0">
              <a:buNone/>
              <a:defRPr sz="1600" b="1"/>
            </a:lvl4pPr>
            <a:lvl5pPr marL="1807254" indent="0">
              <a:buNone/>
              <a:defRPr sz="1600" b="1"/>
            </a:lvl5pPr>
            <a:lvl6pPr marL="2259067" indent="0">
              <a:buNone/>
              <a:defRPr sz="1600" b="1"/>
            </a:lvl6pPr>
            <a:lvl7pPr marL="2710869" indent="0">
              <a:buNone/>
              <a:defRPr sz="1600" b="1"/>
            </a:lvl7pPr>
            <a:lvl8pPr marL="3162693" indent="0">
              <a:buNone/>
              <a:defRPr sz="1600" b="1"/>
            </a:lvl8pPr>
            <a:lvl9pPr marL="361451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21"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7"/>
            <a:ext cx="4041775" cy="639762"/>
          </a:xfrm>
        </p:spPr>
        <p:txBody>
          <a:bodyPr anchor="b"/>
          <a:lstStyle>
            <a:lvl1pPr marL="0" indent="0">
              <a:buNone/>
              <a:defRPr sz="2400" b="1"/>
            </a:lvl1pPr>
            <a:lvl2pPr marL="451812" indent="0">
              <a:buNone/>
              <a:defRPr sz="2000" b="1"/>
            </a:lvl2pPr>
            <a:lvl3pPr marL="903627" indent="0">
              <a:buNone/>
              <a:defRPr sz="1800" b="1"/>
            </a:lvl3pPr>
            <a:lvl4pPr marL="1355420" indent="0">
              <a:buNone/>
              <a:defRPr sz="1600" b="1"/>
            </a:lvl4pPr>
            <a:lvl5pPr marL="1807254" indent="0">
              <a:buNone/>
              <a:defRPr sz="1600" b="1"/>
            </a:lvl5pPr>
            <a:lvl6pPr marL="2259067" indent="0">
              <a:buNone/>
              <a:defRPr sz="1600" b="1"/>
            </a:lvl6pPr>
            <a:lvl7pPr marL="2710869" indent="0">
              <a:buNone/>
              <a:defRPr sz="1600" b="1"/>
            </a:lvl7pPr>
            <a:lvl8pPr marL="3162693" indent="0">
              <a:buNone/>
              <a:defRPr sz="1600" b="1"/>
            </a:lvl8pPr>
            <a:lvl9pPr marL="361451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7574514-E46E-410D-865A-EE168C8641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857585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DA3BF92-5F4F-4D12-8947-B4CED8A66E7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82416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48A8A5D-7FA9-460F-9531-23A5905932D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05707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32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323" y="1435113"/>
            <a:ext cx="3008313" cy="4691063"/>
          </a:xfrm>
        </p:spPr>
        <p:txBody>
          <a:bodyPr/>
          <a:lstStyle>
            <a:lvl1pPr marL="0" indent="0">
              <a:buNone/>
              <a:defRPr sz="1400"/>
            </a:lvl1pPr>
            <a:lvl2pPr marL="451812" indent="0">
              <a:buNone/>
              <a:defRPr sz="1200"/>
            </a:lvl2pPr>
            <a:lvl3pPr marL="903627" indent="0">
              <a:buNone/>
              <a:defRPr sz="1000"/>
            </a:lvl3pPr>
            <a:lvl4pPr marL="1355420" indent="0">
              <a:buNone/>
              <a:defRPr sz="900"/>
            </a:lvl4pPr>
            <a:lvl5pPr marL="1807254" indent="0">
              <a:buNone/>
              <a:defRPr sz="900"/>
            </a:lvl5pPr>
            <a:lvl6pPr marL="2259067" indent="0">
              <a:buNone/>
              <a:defRPr sz="900"/>
            </a:lvl6pPr>
            <a:lvl7pPr marL="2710869" indent="0">
              <a:buNone/>
              <a:defRPr sz="900"/>
            </a:lvl7pPr>
            <a:lvl8pPr marL="3162693" indent="0">
              <a:buNone/>
              <a:defRPr sz="900"/>
            </a:lvl8pPr>
            <a:lvl9pPr marL="36145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920965-F7DF-4FED-BD47-12A3708D93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120312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1812" indent="0">
              <a:buNone/>
              <a:defRPr sz="2800"/>
            </a:lvl2pPr>
            <a:lvl3pPr marL="903627" indent="0">
              <a:buNone/>
              <a:defRPr sz="2400"/>
            </a:lvl3pPr>
            <a:lvl4pPr marL="1355420" indent="0">
              <a:buNone/>
              <a:defRPr sz="2000"/>
            </a:lvl4pPr>
            <a:lvl5pPr marL="1807254" indent="0">
              <a:buNone/>
              <a:defRPr sz="2000"/>
            </a:lvl5pPr>
            <a:lvl6pPr marL="2259067" indent="0">
              <a:buNone/>
              <a:defRPr sz="2000"/>
            </a:lvl6pPr>
            <a:lvl7pPr marL="2710869" indent="0">
              <a:buNone/>
              <a:defRPr sz="2000"/>
            </a:lvl7pPr>
            <a:lvl8pPr marL="3162693" indent="0">
              <a:buNone/>
              <a:defRPr sz="2000"/>
            </a:lvl8pPr>
            <a:lvl9pPr marL="3614512" indent="0">
              <a:buNone/>
              <a:defRPr sz="2000"/>
            </a:lvl9pPr>
          </a:lstStyle>
          <a:p>
            <a:pPr lvl="0"/>
            <a:endParaRPr lang="en-US" noProof="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1812" indent="0">
              <a:buNone/>
              <a:defRPr sz="1200"/>
            </a:lvl2pPr>
            <a:lvl3pPr marL="903627" indent="0">
              <a:buNone/>
              <a:defRPr sz="1000"/>
            </a:lvl3pPr>
            <a:lvl4pPr marL="1355420" indent="0">
              <a:buNone/>
              <a:defRPr sz="900"/>
            </a:lvl4pPr>
            <a:lvl5pPr marL="1807254" indent="0">
              <a:buNone/>
              <a:defRPr sz="900"/>
            </a:lvl5pPr>
            <a:lvl6pPr marL="2259067" indent="0">
              <a:buNone/>
              <a:defRPr sz="900"/>
            </a:lvl6pPr>
            <a:lvl7pPr marL="2710869" indent="0">
              <a:buNone/>
              <a:defRPr sz="900"/>
            </a:lvl7pPr>
            <a:lvl8pPr marL="3162693" indent="0">
              <a:buNone/>
              <a:defRPr sz="900"/>
            </a:lvl8pPr>
            <a:lvl9pPr marL="3614512"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48CF74E-72B5-4BF9-A1A2-5C7AF9A57A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658846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67B03A-48B5-4961-9BA4-91944FCEAF4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195506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1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1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CB833BA-2995-4089-BB63-51E28ACBED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105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379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7"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7" y="1435113"/>
            <a:ext cx="3008313" cy="4691063"/>
          </a:xfrm>
        </p:spPr>
        <p:txBody>
          <a:bodyPr/>
          <a:lstStyle>
            <a:lvl1pPr marL="0" indent="0">
              <a:buNone/>
              <a:defRPr sz="1400"/>
            </a:lvl1pPr>
            <a:lvl2pPr marL="456100" indent="0">
              <a:buNone/>
              <a:defRPr sz="1200"/>
            </a:lvl2pPr>
            <a:lvl3pPr marL="912201" indent="0">
              <a:buNone/>
              <a:defRPr sz="1000"/>
            </a:lvl3pPr>
            <a:lvl4pPr marL="1368298" indent="0">
              <a:buNone/>
              <a:defRPr sz="900"/>
            </a:lvl4pPr>
            <a:lvl5pPr marL="1824404" indent="0">
              <a:buNone/>
              <a:defRPr sz="900"/>
            </a:lvl5pPr>
            <a:lvl6pPr marL="2280507" indent="0">
              <a:buNone/>
              <a:defRPr sz="900"/>
            </a:lvl6pPr>
            <a:lvl7pPr marL="2736603" indent="0">
              <a:buNone/>
              <a:defRPr sz="900"/>
            </a:lvl7pPr>
            <a:lvl8pPr marL="3192708" indent="0">
              <a:buNone/>
              <a:defRPr sz="900"/>
            </a:lvl8pPr>
            <a:lvl9pPr marL="364881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78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100" indent="0">
              <a:buNone/>
              <a:defRPr sz="2800"/>
            </a:lvl2pPr>
            <a:lvl3pPr marL="912201" indent="0">
              <a:buNone/>
              <a:defRPr sz="2400"/>
            </a:lvl3pPr>
            <a:lvl4pPr marL="1368298" indent="0">
              <a:buNone/>
              <a:defRPr sz="2000"/>
            </a:lvl4pPr>
            <a:lvl5pPr marL="1824404" indent="0">
              <a:buNone/>
              <a:defRPr sz="2000"/>
            </a:lvl5pPr>
            <a:lvl6pPr marL="2280507" indent="0">
              <a:buNone/>
              <a:defRPr sz="2000"/>
            </a:lvl6pPr>
            <a:lvl7pPr marL="2736603" indent="0">
              <a:buNone/>
              <a:defRPr sz="2000"/>
            </a:lvl7pPr>
            <a:lvl8pPr marL="3192708" indent="0">
              <a:buNone/>
              <a:defRPr sz="2000"/>
            </a:lvl8pPr>
            <a:lvl9pPr marL="3648811" indent="0">
              <a:buNone/>
              <a:defRPr sz="2000"/>
            </a:lvl9pPr>
          </a:lstStyle>
          <a:p>
            <a:endParaRPr lang="en-US"/>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100" indent="0">
              <a:buNone/>
              <a:defRPr sz="1200"/>
            </a:lvl2pPr>
            <a:lvl3pPr marL="912201" indent="0">
              <a:buNone/>
              <a:defRPr sz="1000"/>
            </a:lvl3pPr>
            <a:lvl4pPr marL="1368298" indent="0">
              <a:buNone/>
              <a:defRPr sz="900"/>
            </a:lvl4pPr>
            <a:lvl5pPr marL="1824404" indent="0">
              <a:buNone/>
              <a:defRPr sz="900"/>
            </a:lvl5pPr>
            <a:lvl6pPr marL="2280507" indent="0">
              <a:buNone/>
              <a:defRPr sz="900"/>
            </a:lvl6pPr>
            <a:lvl7pPr marL="2736603" indent="0">
              <a:buNone/>
              <a:defRPr sz="900"/>
            </a:lvl7pPr>
            <a:lvl8pPr marL="3192708" indent="0">
              <a:buNone/>
              <a:defRPr sz="900"/>
            </a:lvl8pPr>
            <a:lvl9pPr marL="3648811"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10/4/2016</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24B9D-EB29-4EAD-BC60-F29A41CA3F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526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217" tIns="45609" rIns="91217" bIns="4560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217" tIns="45609" rIns="91217" bIns="4560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77"/>
            <a:ext cx="2133600" cy="365125"/>
          </a:xfrm>
          <a:prstGeom prst="rect">
            <a:avLst/>
          </a:prstGeom>
        </p:spPr>
        <p:txBody>
          <a:bodyPr vert="horz" lIns="91217" tIns="45609" rIns="91217" bIns="45609" rtlCol="0" anchor="ctr"/>
          <a:lstStyle>
            <a:lvl1pPr algn="l">
              <a:defRPr sz="1200">
                <a:solidFill>
                  <a:schemeClr val="tx1">
                    <a:tint val="75000"/>
                  </a:schemeClr>
                </a:solidFill>
              </a:defRPr>
            </a:lvl1pPr>
          </a:lstStyle>
          <a:p>
            <a:pPr defTabSz="912201"/>
            <a:r>
              <a:rPr lang="en-US" smtClean="0">
                <a:solidFill>
                  <a:prstClr val="black">
                    <a:tint val="75000"/>
                  </a:prstClr>
                </a:solidFill>
                <a:cs typeface="Arial" charset="0"/>
              </a:rPr>
              <a:t>10/4/2016</a:t>
            </a:r>
            <a:endParaRPr lang="en-US">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77"/>
            <a:ext cx="2895600" cy="365125"/>
          </a:xfrm>
          <a:prstGeom prst="rect">
            <a:avLst/>
          </a:prstGeom>
        </p:spPr>
        <p:txBody>
          <a:bodyPr vert="horz" lIns="91217" tIns="45609" rIns="91217" bIns="45609" rtlCol="0" anchor="ctr"/>
          <a:lstStyle>
            <a:lvl1pPr algn="ctr">
              <a:defRPr sz="1200">
                <a:solidFill>
                  <a:schemeClr val="tx1">
                    <a:tint val="75000"/>
                  </a:schemeClr>
                </a:solidFill>
              </a:defRPr>
            </a:lvl1pPr>
          </a:lstStyle>
          <a:p>
            <a:pPr defTabSz="912201"/>
            <a:endParaRPr lang="en-US">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77"/>
            <a:ext cx="2133600" cy="365125"/>
          </a:xfrm>
          <a:prstGeom prst="rect">
            <a:avLst/>
          </a:prstGeom>
        </p:spPr>
        <p:txBody>
          <a:bodyPr vert="horz" lIns="91217" tIns="45609" rIns="91217" bIns="45609" rtlCol="0" anchor="ctr"/>
          <a:lstStyle>
            <a:lvl1pPr algn="r">
              <a:defRPr sz="1200">
                <a:solidFill>
                  <a:schemeClr val="tx1">
                    <a:tint val="75000"/>
                  </a:schemeClr>
                </a:solidFill>
              </a:defRPr>
            </a:lvl1pPr>
          </a:lstStyle>
          <a:p>
            <a:pPr defTabSz="912201"/>
            <a:fld id="{CC424B9D-EB29-4EAD-BC60-F29A41CA3F6E}" type="slidenum">
              <a:rPr lang="en-US" smtClean="0">
                <a:solidFill>
                  <a:prstClr val="black">
                    <a:tint val="75000"/>
                  </a:prstClr>
                </a:solidFill>
                <a:cs typeface="Arial" charset="0"/>
              </a:rPr>
              <a:pPr defTabSz="912201"/>
              <a:t>‹#›</a:t>
            </a:fld>
            <a:endParaRPr lang="en-US">
              <a:solidFill>
                <a:prstClr val="black">
                  <a:tint val="75000"/>
                </a:prstClr>
              </a:solidFill>
              <a:cs typeface="Arial" charset="0"/>
            </a:endParaRPr>
          </a:p>
        </p:txBody>
      </p:sp>
    </p:spTree>
    <p:extLst>
      <p:ext uri="{BB962C8B-B14F-4D97-AF65-F5344CB8AC3E}">
        <p14:creationId xmlns:p14="http://schemas.microsoft.com/office/powerpoint/2010/main" val="2117507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2201" rtl="0" eaLnBrk="1" latinLnBrk="0" hangingPunct="1">
        <a:spcBef>
          <a:spcPct val="0"/>
        </a:spcBef>
        <a:buNone/>
        <a:defRPr sz="4400" kern="1200">
          <a:solidFill>
            <a:schemeClr val="tx1"/>
          </a:solidFill>
          <a:latin typeface="+mj-lt"/>
          <a:ea typeface="+mj-ea"/>
          <a:cs typeface="+mj-cs"/>
        </a:defRPr>
      </a:lvl1pPr>
    </p:titleStyle>
    <p:bodyStyle>
      <a:lvl1pPr marL="342076" indent="-342076" algn="l" defTabSz="91220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1165" indent="-285063" algn="l" defTabSz="91220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0251" indent="-228052" algn="l" defTabSz="91220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6356"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2454"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08556"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64660"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0759"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76860" indent="-228052" algn="l" defTabSz="91220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2201" rtl="0" eaLnBrk="1" latinLnBrk="0" hangingPunct="1">
        <a:defRPr sz="1800" kern="1200">
          <a:solidFill>
            <a:schemeClr val="tx1"/>
          </a:solidFill>
          <a:latin typeface="+mn-lt"/>
          <a:ea typeface="+mn-ea"/>
          <a:cs typeface="+mn-cs"/>
        </a:defRPr>
      </a:lvl1pPr>
      <a:lvl2pPr marL="456100" algn="l" defTabSz="912201" rtl="0" eaLnBrk="1" latinLnBrk="0" hangingPunct="1">
        <a:defRPr sz="1800" kern="1200">
          <a:solidFill>
            <a:schemeClr val="tx1"/>
          </a:solidFill>
          <a:latin typeface="+mn-lt"/>
          <a:ea typeface="+mn-ea"/>
          <a:cs typeface="+mn-cs"/>
        </a:defRPr>
      </a:lvl2pPr>
      <a:lvl3pPr marL="912201" algn="l" defTabSz="912201" rtl="0" eaLnBrk="1" latinLnBrk="0" hangingPunct="1">
        <a:defRPr sz="1800" kern="1200">
          <a:solidFill>
            <a:schemeClr val="tx1"/>
          </a:solidFill>
          <a:latin typeface="+mn-lt"/>
          <a:ea typeface="+mn-ea"/>
          <a:cs typeface="+mn-cs"/>
        </a:defRPr>
      </a:lvl3pPr>
      <a:lvl4pPr marL="1368298" algn="l" defTabSz="912201" rtl="0" eaLnBrk="1" latinLnBrk="0" hangingPunct="1">
        <a:defRPr sz="1800" kern="1200">
          <a:solidFill>
            <a:schemeClr val="tx1"/>
          </a:solidFill>
          <a:latin typeface="+mn-lt"/>
          <a:ea typeface="+mn-ea"/>
          <a:cs typeface="+mn-cs"/>
        </a:defRPr>
      </a:lvl4pPr>
      <a:lvl5pPr marL="1824404" algn="l" defTabSz="912201" rtl="0" eaLnBrk="1" latinLnBrk="0" hangingPunct="1">
        <a:defRPr sz="1800" kern="1200">
          <a:solidFill>
            <a:schemeClr val="tx1"/>
          </a:solidFill>
          <a:latin typeface="+mn-lt"/>
          <a:ea typeface="+mn-ea"/>
          <a:cs typeface="+mn-cs"/>
        </a:defRPr>
      </a:lvl5pPr>
      <a:lvl6pPr marL="2280507" algn="l" defTabSz="912201" rtl="0" eaLnBrk="1" latinLnBrk="0" hangingPunct="1">
        <a:defRPr sz="1800" kern="1200">
          <a:solidFill>
            <a:schemeClr val="tx1"/>
          </a:solidFill>
          <a:latin typeface="+mn-lt"/>
          <a:ea typeface="+mn-ea"/>
          <a:cs typeface="+mn-cs"/>
        </a:defRPr>
      </a:lvl6pPr>
      <a:lvl7pPr marL="2736603" algn="l" defTabSz="912201" rtl="0" eaLnBrk="1" latinLnBrk="0" hangingPunct="1">
        <a:defRPr sz="1800" kern="1200">
          <a:solidFill>
            <a:schemeClr val="tx1"/>
          </a:solidFill>
          <a:latin typeface="+mn-lt"/>
          <a:ea typeface="+mn-ea"/>
          <a:cs typeface="+mn-cs"/>
        </a:defRPr>
      </a:lvl7pPr>
      <a:lvl8pPr marL="3192708" algn="l" defTabSz="912201" rtl="0" eaLnBrk="1" latinLnBrk="0" hangingPunct="1">
        <a:defRPr sz="1800" kern="1200">
          <a:solidFill>
            <a:schemeClr val="tx1"/>
          </a:solidFill>
          <a:latin typeface="+mn-lt"/>
          <a:ea typeface="+mn-ea"/>
          <a:cs typeface="+mn-cs"/>
        </a:defRPr>
      </a:lvl8pPr>
      <a:lvl9pPr marL="3648811" algn="l" defTabSz="91220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192" tIns="45597" rIns="91192" bIns="4559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192" tIns="45597" rIns="91192" bIns="4559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80"/>
            <a:ext cx="2133600" cy="365125"/>
          </a:xfrm>
          <a:prstGeom prst="rect">
            <a:avLst/>
          </a:prstGeom>
        </p:spPr>
        <p:txBody>
          <a:bodyPr vert="horz" lIns="91192" tIns="45597" rIns="91192" bIns="45597" rtlCol="0" anchor="ctr"/>
          <a:lstStyle>
            <a:lvl1pPr algn="l">
              <a:defRPr sz="1200">
                <a:solidFill>
                  <a:schemeClr val="tx1">
                    <a:tint val="75000"/>
                  </a:schemeClr>
                </a:solidFill>
              </a:defRPr>
            </a:lvl1pPr>
          </a:lstStyle>
          <a:p>
            <a:pPr defTabSz="911957"/>
            <a:r>
              <a:rPr lang="en-US" smtClean="0">
                <a:solidFill>
                  <a:prstClr val="black">
                    <a:tint val="75000"/>
                  </a:prstClr>
                </a:solidFill>
                <a:cs typeface="Arial" charset="0"/>
              </a:rPr>
              <a:t>10/4/2016</a:t>
            </a:r>
            <a:endParaRPr lang="en-US" dirty="0">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80"/>
            <a:ext cx="2895600" cy="365125"/>
          </a:xfrm>
          <a:prstGeom prst="rect">
            <a:avLst/>
          </a:prstGeom>
        </p:spPr>
        <p:txBody>
          <a:bodyPr vert="horz" lIns="91192" tIns="45597" rIns="91192" bIns="45597" rtlCol="0" anchor="ctr"/>
          <a:lstStyle>
            <a:lvl1pPr algn="ctr">
              <a:defRPr sz="1200">
                <a:solidFill>
                  <a:schemeClr val="tx1">
                    <a:tint val="75000"/>
                  </a:schemeClr>
                </a:solidFill>
              </a:defRPr>
            </a:lvl1pPr>
          </a:lstStyle>
          <a:p>
            <a:pPr defTabSz="911957"/>
            <a:endParaRPr lang="en-US" dirty="0">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80"/>
            <a:ext cx="2133600" cy="365125"/>
          </a:xfrm>
          <a:prstGeom prst="rect">
            <a:avLst/>
          </a:prstGeom>
        </p:spPr>
        <p:txBody>
          <a:bodyPr vert="horz" lIns="91192" tIns="45597" rIns="91192" bIns="45597" rtlCol="0" anchor="ctr"/>
          <a:lstStyle>
            <a:lvl1pPr algn="r">
              <a:defRPr sz="1200">
                <a:solidFill>
                  <a:schemeClr val="tx1">
                    <a:tint val="75000"/>
                  </a:schemeClr>
                </a:solidFill>
              </a:defRPr>
            </a:lvl1pPr>
          </a:lstStyle>
          <a:p>
            <a:pPr defTabSz="911957"/>
            <a:fld id="{401982B3-62B4-4296-A3C5-F850A86E2345}" type="slidenum">
              <a:rPr lang="en-US" smtClean="0">
                <a:solidFill>
                  <a:prstClr val="black">
                    <a:tint val="75000"/>
                  </a:prstClr>
                </a:solidFill>
                <a:cs typeface="Arial" charset="0"/>
              </a:rPr>
              <a:pPr defTabSz="911957"/>
              <a:t>‹#›</a:t>
            </a:fld>
            <a:endParaRPr lang="en-US" dirty="0">
              <a:solidFill>
                <a:prstClr val="black">
                  <a:tint val="75000"/>
                </a:prstClr>
              </a:solidFill>
              <a:cs typeface="Arial" charset="0"/>
            </a:endParaRPr>
          </a:p>
        </p:txBody>
      </p:sp>
    </p:spTree>
    <p:extLst>
      <p:ext uri="{BB962C8B-B14F-4D97-AF65-F5344CB8AC3E}">
        <p14:creationId xmlns:p14="http://schemas.microsoft.com/office/powerpoint/2010/main" val="4949578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1957" rtl="0" eaLnBrk="1" latinLnBrk="0" hangingPunct="1">
        <a:spcBef>
          <a:spcPct val="0"/>
        </a:spcBef>
        <a:buNone/>
        <a:defRPr sz="4400" kern="1200">
          <a:solidFill>
            <a:schemeClr val="tx1"/>
          </a:solidFill>
          <a:latin typeface="+mj-lt"/>
          <a:ea typeface="+mj-ea"/>
          <a:cs typeface="+mj-cs"/>
        </a:defRPr>
      </a:lvl1pPr>
    </p:titleStyle>
    <p:bodyStyle>
      <a:lvl1pPr marL="341985" indent="-341985" algn="l" defTabSz="91195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0967" indent="-284987" algn="l" defTabSz="91195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39947" indent="-227991" algn="l" defTabSz="91195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5930"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1905"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07886"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68"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845"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824" indent="-227991" algn="l" defTabSz="91195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57" rtl="0" eaLnBrk="1" latinLnBrk="0" hangingPunct="1">
        <a:defRPr sz="1800" kern="1200">
          <a:solidFill>
            <a:schemeClr val="tx1"/>
          </a:solidFill>
          <a:latin typeface="+mn-lt"/>
          <a:ea typeface="+mn-ea"/>
          <a:cs typeface="+mn-cs"/>
        </a:defRPr>
      </a:lvl1pPr>
      <a:lvl2pPr marL="455978" algn="l" defTabSz="911957" rtl="0" eaLnBrk="1" latinLnBrk="0" hangingPunct="1">
        <a:defRPr sz="1800" kern="1200">
          <a:solidFill>
            <a:schemeClr val="tx1"/>
          </a:solidFill>
          <a:latin typeface="+mn-lt"/>
          <a:ea typeface="+mn-ea"/>
          <a:cs typeface="+mn-cs"/>
        </a:defRPr>
      </a:lvl2pPr>
      <a:lvl3pPr marL="911957" algn="l" defTabSz="911957" rtl="0" eaLnBrk="1" latinLnBrk="0" hangingPunct="1">
        <a:defRPr sz="1800" kern="1200">
          <a:solidFill>
            <a:schemeClr val="tx1"/>
          </a:solidFill>
          <a:latin typeface="+mn-lt"/>
          <a:ea typeface="+mn-ea"/>
          <a:cs typeface="+mn-cs"/>
        </a:defRPr>
      </a:lvl3pPr>
      <a:lvl4pPr marL="1367932" algn="l" defTabSz="911957" rtl="0" eaLnBrk="1" latinLnBrk="0" hangingPunct="1">
        <a:defRPr sz="1800" kern="1200">
          <a:solidFill>
            <a:schemeClr val="tx1"/>
          </a:solidFill>
          <a:latin typeface="+mn-lt"/>
          <a:ea typeface="+mn-ea"/>
          <a:cs typeface="+mn-cs"/>
        </a:defRPr>
      </a:lvl4pPr>
      <a:lvl5pPr marL="1823916" algn="l" defTabSz="911957" rtl="0" eaLnBrk="1" latinLnBrk="0" hangingPunct="1">
        <a:defRPr sz="1800" kern="1200">
          <a:solidFill>
            <a:schemeClr val="tx1"/>
          </a:solidFill>
          <a:latin typeface="+mn-lt"/>
          <a:ea typeface="+mn-ea"/>
          <a:cs typeface="+mn-cs"/>
        </a:defRPr>
      </a:lvl5pPr>
      <a:lvl6pPr marL="2279897" algn="l" defTabSz="911957" rtl="0" eaLnBrk="1" latinLnBrk="0" hangingPunct="1">
        <a:defRPr sz="1800" kern="1200">
          <a:solidFill>
            <a:schemeClr val="tx1"/>
          </a:solidFill>
          <a:latin typeface="+mn-lt"/>
          <a:ea typeface="+mn-ea"/>
          <a:cs typeface="+mn-cs"/>
        </a:defRPr>
      </a:lvl6pPr>
      <a:lvl7pPr marL="2735871" algn="l" defTabSz="911957" rtl="0" eaLnBrk="1" latinLnBrk="0" hangingPunct="1">
        <a:defRPr sz="1800" kern="1200">
          <a:solidFill>
            <a:schemeClr val="tx1"/>
          </a:solidFill>
          <a:latin typeface="+mn-lt"/>
          <a:ea typeface="+mn-ea"/>
          <a:cs typeface="+mn-cs"/>
        </a:defRPr>
      </a:lvl7pPr>
      <a:lvl8pPr marL="3191854" algn="l" defTabSz="911957" rtl="0" eaLnBrk="1" latinLnBrk="0" hangingPunct="1">
        <a:defRPr sz="1800" kern="1200">
          <a:solidFill>
            <a:schemeClr val="tx1"/>
          </a:solidFill>
          <a:latin typeface="+mn-lt"/>
          <a:ea typeface="+mn-ea"/>
          <a:cs typeface="+mn-cs"/>
        </a:defRPr>
      </a:lvl8pPr>
      <a:lvl9pPr marL="3647836" algn="l" defTabSz="91195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176" tIns="45589" rIns="91176" bIns="4558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176" tIns="45589" rIns="91176" bIns="45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82"/>
            <a:ext cx="2133600" cy="365125"/>
          </a:xfrm>
          <a:prstGeom prst="rect">
            <a:avLst/>
          </a:prstGeom>
        </p:spPr>
        <p:txBody>
          <a:bodyPr vert="horz" lIns="91176" tIns="45589" rIns="91176" bIns="45589" rtlCol="0" anchor="ctr"/>
          <a:lstStyle>
            <a:lvl1pPr algn="l">
              <a:defRPr sz="1200">
                <a:solidFill>
                  <a:schemeClr val="tx1">
                    <a:tint val="75000"/>
                  </a:schemeClr>
                </a:solidFill>
              </a:defRPr>
            </a:lvl1pPr>
          </a:lstStyle>
          <a:p>
            <a:pPr defTabSz="911795"/>
            <a:r>
              <a:rPr lang="en-US" smtClean="0">
                <a:solidFill>
                  <a:prstClr val="black">
                    <a:tint val="75000"/>
                  </a:prstClr>
                </a:solidFill>
                <a:cs typeface="Arial" charset="0"/>
              </a:rPr>
              <a:t>10/4/2016</a:t>
            </a:r>
            <a:endParaRPr lang="en-US">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82"/>
            <a:ext cx="2895600" cy="365125"/>
          </a:xfrm>
          <a:prstGeom prst="rect">
            <a:avLst/>
          </a:prstGeom>
        </p:spPr>
        <p:txBody>
          <a:bodyPr vert="horz" lIns="91176" tIns="45589" rIns="91176" bIns="45589" rtlCol="0" anchor="ctr"/>
          <a:lstStyle>
            <a:lvl1pPr algn="ctr">
              <a:defRPr sz="1200">
                <a:solidFill>
                  <a:schemeClr val="tx1">
                    <a:tint val="75000"/>
                  </a:schemeClr>
                </a:solidFill>
              </a:defRPr>
            </a:lvl1pPr>
          </a:lstStyle>
          <a:p>
            <a:pPr defTabSz="911795"/>
            <a:endParaRPr lang="en-US">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82"/>
            <a:ext cx="2133600" cy="365125"/>
          </a:xfrm>
          <a:prstGeom prst="rect">
            <a:avLst/>
          </a:prstGeom>
        </p:spPr>
        <p:txBody>
          <a:bodyPr vert="horz" lIns="91176" tIns="45589" rIns="91176" bIns="45589" rtlCol="0" anchor="ctr"/>
          <a:lstStyle>
            <a:lvl1pPr algn="r">
              <a:defRPr sz="1200">
                <a:solidFill>
                  <a:schemeClr val="tx1">
                    <a:tint val="75000"/>
                  </a:schemeClr>
                </a:solidFill>
              </a:defRPr>
            </a:lvl1pPr>
          </a:lstStyle>
          <a:p>
            <a:pPr defTabSz="911795"/>
            <a:fld id="{A297B220-E4B3-440C-B115-705CEB2BB7E4}" type="slidenum">
              <a:rPr lang="en-US" smtClean="0">
                <a:solidFill>
                  <a:prstClr val="black">
                    <a:tint val="75000"/>
                  </a:prstClr>
                </a:solidFill>
                <a:cs typeface="Arial" charset="0"/>
              </a:rPr>
              <a:pPr defTabSz="911795"/>
              <a:t>‹#›</a:t>
            </a:fld>
            <a:endParaRPr lang="en-US">
              <a:solidFill>
                <a:prstClr val="black">
                  <a:tint val="75000"/>
                </a:prstClr>
              </a:solidFill>
              <a:cs typeface="Arial" charset="0"/>
            </a:endParaRPr>
          </a:p>
        </p:txBody>
      </p:sp>
    </p:spTree>
    <p:extLst>
      <p:ext uri="{BB962C8B-B14F-4D97-AF65-F5344CB8AC3E}">
        <p14:creationId xmlns:p14="http://schemas.microsoft.com/office/powerpoint/2010/main" val="4056895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1795" rtl="0" eaLnBrk="1" latinLnBrk="0" hangingPunct="1">
        <a:spcBef>
          <a:spcPct val="0"/>
        </a:spcBef>
        <a:buNone/>
        <a:defRPr sz="4400" kern="1200">
          <a:solidFill>
            <a:schemeClr val="tx1"/>
          </a:solidFill>
          <a:latin typeface="+mj-lt"/>
          <a:ea typeface="+mj-ea"/>
          <a:cs typeface="+mj-cs"/>
        </a:defRPr>
      </a:lvl1pPr>
    </p:titleStyle>
    <p:bodyStyle>
      <a:lvl1pPr marL="341924" indent="-341924" algn="l" defTabSz="91179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0835" indent="-284936" algn="l" defTabSz="91179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39743" indent="-227950" algn="l" defTabSz="91179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5645"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1539"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07439"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340"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236"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134" indent="-227950" algn="l" defTabSz="91179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95" rtl="0" eaLnBrk="1" latinLnBrk="0" hangingPunct="1">
        <a:defRPr sz="1800" kern="1200">
          <a:solidFill>
            <a:schemeClr val="tx1"/>
          </a:solidFill>
          <a:latin typeface="+mn-lt"/>
          <a:ea typeface="+mn-ea"/>
          <a:cs typeface="+mn-cs"/>
        </a:defRPr>
      </a:lvl1pPr>
      <a:lvl2pPr marL="455896" algn="l" defTabSz="911795" rtl="0" eaLnBrk="1" latinLnBrk="0" hangingPunct="1">
        <a:defRPr sz="1800" kern="1200">
          <a:solidFill>
            <a:schemeClr val="tx1"/>
          </a:solidFill>
          <a:latin typeface="+mn-lt"/>
          <a:ea typeface="+mn-ea"/>
          <a:cs typeface="+mn-cs"/>
        </a:defRPr>
      </a:lvl2pPr>
      <a:lvl3pPr marL="911795" algn="l" defTabSz="911795" rtl="0" eaLnBrk="1" latinLnBrk="0" hangingPunct="1">
        <a:defRPr sz="1800" kern="1200">
          <a:solidFill>
            <a:schemeClr val="tx1"/>
          </a:solidFill>
          <a:latin typeface="+mn-lt"/>
          <a:ea typeface="+mn-ea"/>
          <a:cs typeface="+mn-cs"/>
        </a:defRPr>
      </a:lvl3pPr>
      <a:lvl4pPr marL="1367688" algn="l" defTabSz="911795" rtl="0" eaLnBrk="1" latinLnBrk="0" hangingPunct="1">
        <a:defRPr sz="1800" kern="1200">
          <a:solidFill>
            <a:schemeClr val="tx1"/>
          </a:solidFill>
          <a:latin typeface="+mn-lt"/>
          <a:ea typeface="+mn-ea"/>
          <a:cs typeface="+mn-cs"/>
        </a:defRPr>
      </a:lvl4pPr>
      <a:lvl5pPr marL="1823591" algn="l" defTabSz="911795" rtl="0" eaLnBrk="1" latinLnBrk="0" hangingPunct="1">
        <a:defRPr sz="1800" kern="1200">
          <a:solidFill>
            <a:schemeClr val="tx1"/>
          </a:solidFill>
          <a:latin typeface="+mn-lt"/>
          <a:ea typeface="+mn-ea"/>
          <a:cs typeface="+mn-cs"/>
        </a:defRPr>
      </a:lvl5pPr>
      <a:lvl6pPr marL="2279491" algn="l" defTabSz="911795" rtl="0" eaLnBrk="1" latinLnBrk="0" hangingPunct="1">
        <a:defRPr sz="1800" kern="1200">
          <a:solidFill>
            <a:schemeClr val="tx1"/>
          </a:solidFill>
          <a:latin typeface="+mn-lt"/>
          <a:ea typeface="+mn-ea"/>
          <a:cs typeface="+mn-cs"/>
        </a:defRPr>
      </a:lvl6pPr>
      <a:lvl7pPr marL="2735383" algn="l" defTabSz="911795" rtl="0" eaLnBrk="1" latinLnBrk="0" hangingPunct="1">
        <a:defRPr sz="1800" kern="1200">
          <a:solidFill>
            <a:schemeClr val="tx1"/>
          </a:solidFill>
          <a:latin typeface="+mn-lt"/>
          <a:ea typeface="+mn-ea"/>
          <a:cs typeface="+mn-cs"/>
        </a:defRPr>
      </a:lvl7pPr>
      <a:lvl8pPr marL="3191286" algn="l" defTabSz="911795" rtl="0" eaLnBrk="1" latinLnBrk="0" hangingPunct="1">
        <a:defRPr sz="1800" kern="1200">
          <a:solidFill>
            <a:schemeClr val="tx1"/>
          </a:solidFill>
          <a:latin typeface="+mn-lt"/>
          <a:ea typeface="+mn-ea"/>
          <a:cs typeface="+mn-cs"/>
        </a:defRPr>
      </a:lvl8pPr>
      <a:lvl9pPr marL="3647186" algn="l" defTabSz="91179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340" tIns="45670" rIns="91340" bIns="4567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340" tIns="45670" rIns="91340" bIns="456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2"/>
            <a:ext cx="2133600" cy="365125"/>
          </a:xfrm>
          <a:prstGeom prst="rect">
            <a:avLst/>
          </a:prstGeom>
        </p:spPr>
        <p:txBody>
          <a:bodyPr vert="horz" lIns="91340" tIns="45670" rIns="91340" bIns="45670" rtlCol="0" anchor="ctr"/>
          <a:lstStyle>
            <a:lvl1pPr algn="l">
              <a:defRPr sz="1200">
                <a:solidFill>
                  <a:schemeClr val="tx1">
                    <a:tint val="75000"/>
                  </a:schemeClr>
                </a:solidFill>
              </a:defRPr>
            </a:lvl1pPr>
          </a:lstStyle>
          <a:p>
            <a:pPr defTabSz="913423"/>
            <a:r>
              <a:rPr lang="en-US" smtClean="0">
                <a:solidFill>
                  <a:prstClr val="black">
                    <a:tint val="75000"/>
                  </a:prstClr>
                </a:solidFill>
                <a:cs typeface="Arial" charset="0"/>
              </a:rPr>
              <a:t>10/4/2016</a:t>
            </a:r>
            <a:endParaRPr lang="en-US">
              <a:solidFill>
                <a:prstClr val="black">
                  <a:tint val="75000"/>
                </a:prstClr>
              </a:solidFill>
              <a:cs typeface="Arial" charset="0"/>
            </a:endParaRPr>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340" tIns="45670" rIns="91340" bIns="45670" rtlCol="0" anchor="ctr"/>
          <a:lstStyle>
            <a:lvl1pPr algn="ctr">
              <a:defRPr sz="1200">
                <a:solidFill>
                  <a:schemeClr val="tx1">
                    <a:tint val="75000"/>
                  </a:schemeClr>
                </a:solidFill>
              </a:defRPr>
            </a:lvl1pPr>
          </a:lstStyle>
          <a:p>
            <a:pPr defTabSz="913423"/>
            <a:endParaRPr lang="en-US">
              <a:solidFill>
                <a:prstClr val="black">
                  <a:tint val="75000"/>
                </a:prstClr>
              </a:solidFill>
              <a:cs typeface="Arial" charset="0"/>
            </a:endParaRPr>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340" tIns="45670" rIns="91340" bIns="45670" rtlCol="0" anchor="ctr"/>
          <a:lstStyle>
            <a:lvl1pPr algn="r">
              <a:defRPr sz="1200">
                <a:solidFill>
                  <a:schemeClr val="tx1">
                    <a:tint val="75000"/>
                  </a:schemeClr>
                </a:solidFill>
              </a:defRPr>
            </a:lvl1pPr>
          </a:lstStyle>
          <a:p>
            <a:pPr defTabSz="913423"/>
            <a:fld id="{B2E7180D-885A-4CEB-A91F-EC1BBF1D6305}" type="slidenum">
              <a:rPr lang="en-US" smtClean="0">
                <a:solidFill>
                  <a:prstClr val="black">
                    <a:tint val="75000"/>
                  </a:prstClr>
                </a:solidFill>
                <a:cs typeface="Arial" charset="0"/>
              </a:rPr>
              <a:pPr defTabSz="913423"/>
              <a:t>‹#›</a:t>
            </a:fld>
            <a:endParaRPr lang="en-US">
              <a:solidFill>
                <a:prstClr val="black">
                  <a:tint val="75000"/>
                </a:prstClr>
              </a:solidFill>
              <a:cs typeface="Arial" charset="0"/>
            </a:endParaRPr>
          </a:p>
        </p:txBody>
      </p:sp>
    </p:spTree>
    <p:extLst>
      <p:ext uri="{BB962C8B-B14F-4D97-AF65-F5344CB8AC3E}">
        <p14:creationId xmlns:p14="http://schemas.microsoft.com/office/powerpoint/2010/main" val="18210142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3423" rtl="0" eaLnBrk="1" latinLnBrk="0" hangingPunct="1">
        <a:spcBef>
          <a:spcPct val="0"/>
        </a:spcBef>
        <a:buNone/>
        <a:defRPr sz="4400" kern="1200">
          <a:solidFill>
            <a:schemeClr val="tx1"/>
          </a:solidFill>
          <a:latin typeface="+mj-lt"/>
          <a:ea typeface="+mj-ea"/>
          <a:cs typeface="+mj-cs"/>
        </a:defRPr>
      </a:lvl1pPr>
    </p:titleStyle>
    <p:bodyStyle>
      <a:lvl1pPr marL="342534" indent="-342534" algn="l" defTabSz="91342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156" indent="-285444" algn="l" defTabSz="91342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777" indent="-228357" algn="l" defTabSz="91342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490"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200"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913"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626"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334"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046" indent="-228357" algn="l" defTabSz="91342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423" rtl="0" eaLnBrk="1" latinLnBrk="0" hangingPunct="1">
        <a:defRPr sz="1800" kern="1200">
          <a:solidFill>
            <a:schemeClr val="tx1"/>
          </a:solidFill>
          <a:latin typeface="+mn-lt"/>
          <a:ea typeface="+mn-ea"/>
          <a:cs typeface="+mn-cs"/>
        </a:defRPr>
      </a:lvl1pPr>
      <a:lvl2pPr marL="456710" algn="l" defTabSz="913423" rtl="0" eaLnBrk="1" latinLnBrk="0" hangingPunct="1">
        <a:defRPr sz="1800" kern="1200">
          <a:solidFill>
            <a:schemeClr val="tx1"/>
          </a:solidFill>
          <a:latin typeface="+mn-lt"/>
          <a:ea typeface="+mn-ea"/>
          <a:cs typeface="+mn-cs"/>
        </a:defRPr>
      </a:lvl2pPr>
      <a:lvl3pPr marL="913423" algn="l" defTabSz="913423" rtl="0" eaLnBrk="1" latinLnBrk="0" hangingPunct="1">
        <a:defRPr sz="1800" kern="1200">
          <a:solidFill>
            <a:schemeClr val="tx1"/>
          </a:solidFill>
          <a:latin typeface="+mn-lt"/>
          <a:ea typeface="+mn-ea"/>
          <a:cs typeface="+mn-cs"/>
        </a:defRPr>
      </a:lvl3pPr>
      <a:lvl4pPr marL="1370130" algn="l" defTabSz="913423" rtl="0" eaLnBrk="1" latinLnBrk="0" hangingPunct="1">
        <a:defRPr sz="1800" kern="1200">
          <a:solidFill>
            <a:schemeClr val="tx1"/>
          </a:solidFill>
          <a:latin typeface="+mn-lt"/>
          <a:ea typeface="+mn-ea"/>
          <a:cs typeface="+mn-cs"/>
        </a:defRPr>
      </a:lvl4pPr>
      <a:lvl5pPr marL="1826844" algn="l" defTabSz="913423" rtl="0" eaLnBrk="1" latinLnBrk="0" hangingPunct="1">
        <a:defRPr sz="1800" kern="1200">
          <a:solidFill>
            <a:schemeClr val="tx1"/>
          </a:solidFill>
          <a:latin typeface="+mn-lt"/>
          <a:ea typeface="+mn-ea"/>
          <a:cs typeface="+mn-cs"/>
        </a:defRPr>
      </a:lvl5pPr>
      <a:lvl6pPr marL="2283557" algn="l" defTabSz="913423" rtl="0" eaLnBrk="1" latinLnBrk="0" hangingPunct="1">
        <a:defRPr sz="1800" kern="1200">
          <a:solidFill>
            <a:schemeClr val="tx1"/>
          </a:solidFill>
          <a:latin typeface="+mn-lt"/>
          <a:ea typeface="+mn-ea"/>
          <a:cs typeface="+mn-cs"/>
        </a:defRPr>
      </a:lvl6pPr>
      <a:lvl7pPr marL="2740269" algn="l" defTabSz="913423" rtl="0" eaLnBrk="1" latinLnBrk="0" hangingPunct="1">
        <a:defRPr sz="1800" kern="1200">
          <a:solidFill>
            <a:schemeClr val="tx1"/>
          </a:solidFill>
          <a:latin typeface="+mn-lt"/>
          <a:ea typeface="+mn-ea"/>
          <a:cs typeface="+mn-cs"/>
        </a:defRPr>
      </a:lvl7pPr>
      <a:lvl8pPr marL="3196979" algn="l" defTabSz="913423" rtl="0" eaLnBrk="1" latinLnBrk="0" hangingPunct="1">
        <a:defRPr sz="1800" kern="1200">
          <a:solidFill>
            <a:schemeClr val="tx1"/>
          </a:solidFill>
          <a:latin typeface="+mn-lt"/>
          <a:ea typeface="+mn-ea"/>
          <a:cs typeface="+mn-cs"/>
        </a:defRPr>
      </a:lvl8pPr>
      <a:lvl9pPr marL="3653691" algn="l" defTabSz="91342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208" tIns="45605" rIns="91208" bIns="45605"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208" tIns="45605" rIns="91208" bIns="456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78"/>
            <a:ext cx="2133600" cy="365125"/>
          </a:xfrm>
          <a:prstGeom prst="rect">
            <a:avLst/>
          </a:prstGeom>
        </p:spPr>
        <p:txBody>
          <a:bodyPr vert="horz" lIns="91208" tIns="45605" rIns="91208" bIns="45605" rtlCol="0" anchor="ctr"/>
          <a:lstStyle>
            <a:lvl1pPr algn="l" fontAlgn="auto">
              <a:spcBef>
                <a:spcPts val="0"/>
              </a:spcBef>
              <a:spcAft>
                <a:spcPts val="0"/>
              </a:spcAft>
              <a:defRPr sz="1200">
                <a:solidFill>
                  <a:schemeClr val="tx1">
                    <a:tint val="75000"/>
                  </a:schemeClr>
                </a:solidFill>
                <a:latin typeface="+mn-lt"/>
                <a:cs typeface="+mn-cs"/>
              </a:defRPr>
            </a:lvl1pPr>
          </a:lstStyle>
          <a:p>
            <a:pPr defTabSz="862852">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3"/>
          </p:nvPr>
        </p:nvSpPr>
        <p:spPr>
          <a:xfrm>
            <a:off x="3124200" y="6356378"/>
            <a:ext cx="2895600" cy="365125"/>
          </a:xfrm>
          <a:prstGeom prst="rect">
            <a:avLst/>
          </a:prstGeom>
        </p:spPr>
        <p:txBody>
          <a:bodyPr vert="horz" lIns="91208" tIns="45605" rIns="91208" bIns="45605" rtlCol="0" anchor="ctr"/>
          <a:lstStyle>
            <a:lvl1pPr algn="ctr" fontAlgn="auto">
              <a:spcBef>
                <a:spcPts val="0"/>
              </a:spcBef>
              <a:spcAft>
                <a:spcPts val="0"/>
              </a:spcAft>
              <a:defRPr sz="1200">
                <a:solidFill>
                  <a:schemeClr val="tx1">
                    <a:tint val="75000"/>
                  </a:schemeClr>
                </a:solidFill>
                <a:latin typeface="+mn-lt"/>
                <a:cs typeface="+mn-cs"/>
              </a:defRPr>
            </a:lvl1pPr>
          </a:lstStyle>
          <a:p>
            <a:pPr defTabSz="862852">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78"/>
            <a:ext cx="2133600" cy="365125"/>
          </a:xfrm>
          <a:prstGeom prst="rect">
            <a:avLst/>
          </a:prstGeom>
        </p:spPr>
        <p:txBody>
          <a:bodyPr vert="horz" lIns="91208" tIns="45605" rIns="91208" bIns="45605" rtlCol="0" anchor="ctr"/>
          <a:lstStyle>
            <a:lvl1pPr algn="r" fontAlgn="auto">
              <a:spcBef>
                <a:spcPts val="0"/>
              </a:spcBef>
              <a:spcAft>
                <a:spcPts val="0"/>
              </a:spcAft>
              <a:defRPr sz="1200">
                <a:solidFill>
                  <a:schemeClr val="tx1">
                    <a:tint val="75000"/>
                  </a:schemeClr>
                </a:solidFill>
                <a:latin typeface="+mn-lt"/>
                <a:cs typeface="+mn-cs"/>
              </a:defRPr>
            </a:lvl1pPr>
          </a:lstStyle>
          <a:p>
            <a:pPr defTabSz="862852">
              <a:defRPr/>
            </a:pPr>
            <a:fld id="{6428480E-6E9C-44BA-A279-5A8EE943282F}" type="slidenum">
              <a:rPr lang="en-US" smtClean="0">
                <a:solidFill>
                  <a:prstClr val="black">
                    <a:tint val="75000"/>
                  </a:prstClr>
                </a:solidFill>
              </a:rPr>
              <a:pPr defTabSz="862852">
                <a:defRPr/>
              </a:pPr>
              <a:t>‹#›</a:t>
            </a:fld>
            <a:endParaRPr lang="en-US">
              <a:solidFill>
                <a:prstClr val="black">
                  <a:tint val="75000"/>
                </a:prstClr>
              </a:solidFill>
            </a:endParaRPr>
          </a:p>
        </p:txBody>
      </p:sp>
    </p:spTree>
    <p:extLst>
      <p:ext uri="{BB962C8B-B14F-4D97-AF65-F5344CB8AC3E}">
        <p14:creationId xmlns:p14="http://schemas.microsoft.com/office/powerpoint/2010/main" val="39734252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6059" algn="ctr" rtl="0" fontAlgn="base">
        <a:spcBef>
          <a:spcPct val="0"/>
        </a:spcBef>
        <a:spcAft>
          <a:spcPct val="0"/>
        </a:spcAft>
        <a:defRPr sz="4400">
          <a:solidFill>
            <a:schemeClr val="tx1"/>
          </a:solidFill>
          <a:latin typeface="Calibri" pitchFamily="34" charset="0"/>
        </a:defRPr>
      </a:lvl6pPr>
      <a:lvl7pPr marL="912120" algn="ctr" rtl="0" fontAlgn="base">
        <a:spcBef>
          <a:spcPct val="0"/>
        </a:spcBef>
        <a:spcAft>
          <a:spcPct val="0"/>
        </a:spcAft>
        <a:defRPr sz="4400">
          <a:solidFill>
            <a:schemeClr val="tx1"/>
          </a:solidFill>
          <a:latin typeface="Calibri" pitchFamily="34" charset="0"/>
        </a:defRPr>
      </a:lvl7pPr>
      <a:lvl8pPr marL="1368176" algn="ctr" rtl="0" fontAlgn="base">
        <a:spcBef>
          <a:spcPct val="0"/>
        </a:spcBef>
        <a:spcAft>
          <a:spcPct val="0"/>
        </a:spcAft>
        <a:defRPr sz="4400">
          <a:solidFill>
            <a:schemeClr val="tx1"/>
          </a:solidFill>
          <a:latin typeface="Calibri" pitchFamily="34" charset="0"/>
        </a:defRPr>
      </a:lvl8pPr>
      <a:lvl9pPr marL="1824241" algn="ctr" rtl="0" fontAlgn="base">
        <a:spcBef>
          <a:spcPct val="0"/>
        </a:spcBef>
        <a:spcAft>
          <a:spcPct val="0"/>
        </a:spcAft>
        <a:defRPr sz="4400">
          <a:solidFill>
            <a:schemeClr val="tx1"/>
          </a:solidFill>
          <a:latin typeface="Calibri" pitchFamily="34" charset="0"/>
        </a:defRPr>
      </a:lvl9pPr>
    </p:titleStyle>
    <p:bodyStyle>
      <a:lvl1pPr marL="342046" indent="-342046"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099" indent="-285038"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0149" indent="-228032"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6214" indent="-228032"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2271" indent="-228032"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08333" indent="-228032" algn="l" defTabSz="91212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4396" indent="-228032" algn="l" defTabSz="91212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0454" indent="-228032" algn="l" defTabSz="91212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6515" indent="-228032" algn="l" defTabSz="91212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120" rtl="0" eaLnBrk="1" latinLnBrk="0" hangingPunct="1">
        <a:defRPr sz="1800" kern="1200">
          <a:solidFill>
            <a:schemeClr val="tx1"/>
          </a:solidFill>
          <a:latin typeface="+mn-lt"/>
          <a:ea typeface="+mn-ea"/>
          <a:cs typeface="+mn-cs"/>
        </a:defRPr>
      </a:lvl1pPr>
      <a:lvl2pPr marL="456059" algn="l" defTabSz="912120" rtl="0" eaLnBrk="1" latinLnBrk="0" hangingPunct="1">
        <a:defRPr sz="1800" kern="1200">
          <a:solidFill>
            <a:schemeClr val="tx1"/>
          </a:solidFill>
          <a:latin typeface="+mn-lt"/>
          <a:ea typeface="+mn-ea"/>
          <a:cs typeface="+mn-cs"/>
        </a:defRPr>
      </a:lvl2pPr>
      <a:lvl3pPr marL="912120" algn="l" defTabSz="912120" rtl="0" eaLnBrk="1" latinLnBrk="0" hangingPunct="1">
        <a:defRPr sz="1800" kern="1200">
          <a:solidFill>
            <a:schemeClr val="tx1"/>
          </a:solidFill>
          <a:latin typeface="+mn-lt"/>
          <a:ea typeface="+mn-ea"/>
          <a:cs typeface="+mn-cs"/>
        </a:defRPr>
      </a:lvl3pPr>
      <a:lvl4pPr marL="1368176" algn="l" defTabSz="912120" rtl="0" eaLnBrk="1" latinLnBrk="0" hangingPunct="1">
        <a:defRPr sz="1800" kern="1200">
          <a:solidFill>
            <a:schemeClr val="tx1"/>
          </a:solidFill>
          <a:latin typeface="+mn-lt"/>
          <a:ea typeface="+mn-ea"/>
          <a:cs typeface="+mn-cs"/>
        </a:defRPr>
      </a:lvl4pPr>
      <a:lvl5pPr marL="1824241" algn="l" defTabSz="912120" rtl="0" eaLnBrk="1" latinLnBrk="0" hangingPunct="1">
        <a:defRPr sz="1800" kern="1200">
          <a:solidFill>
            <a:schemeClr val="tx1"/>
          </a:solidFill>
          <a:latin typeface="+mn-lt"/>
          <a:ea typeface="+mn-ea"/>
          <a:cs typeface="+mn-cs"/>
        </a:defRPr>
      </a:lvl5pPr>
      <a:lvl6pPr marL="2280304" algn="l" defTabSz="912120" rtl="0" eaLnBrk="1" latinLnBrk="0" hangingPunct="1">
        <a:defRPr sz="1800" kern="1200">
          <a:solidFill>
            <a:schemeClr val="tx1"/>
          </a:solidFill>
          <a:latin typeface="+mn-lt"/>
          <a:ea typeface="+mn-ea"/>
          <a:cs typeface="+mn-cs"/>
        </a:defRPr>
      </a:lvl6pPr>
      <a:lvl7pPr marL="2736359" algn="l" defTabSz="912120" rtl="0" eaLnBrk="1" latinLnBrk="0" hangingPunct="1">
        <a:defRPr sz="1800" kern="1200">
          <a:solidFill>
            <a:schemeClr val="tx1"/>
          </a:solidFill>
          <a:latin typeface="+mn-lt"/>
          <a:ea typeface="+mn-ea"/>
          <a:cs typeface="+mn-cs"/>
        </a:defRPr>
      </a:lvl7pPr>
      <a:lvl8pPr marL="3192424" algn="l" defTabSz="912120" rtl="0" eaLnBrk="1" latinLnBrk="0" hangingPunct="1">
        <a:defRPr sz="1800" kern="1200">
          <a:solidFill>
            <a:schemeClr val="tx1"/>
          </a:solidFill>
          <a:latin typeface="+mn-lt"/>
          <a:ea typeface="+mn-ea"/>
          <a:cs typeface="+mn-cs"/>
        </a:defRPr>
      </a:lvl8pPr>
      <a:lvl9pPr marL="3648486" algn="l" defTabSz="91212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6606" y="275333"/>
            <a:ext cx="8230810" cy="1143000"/>
          </a:xfrm>
          <a:prstGeom prst="rect">
            <a:avLst/>
          </a:prstGeom>
          <a:noFill/>
          <a:ln w="9525">
            <a:noFill/>
            <a:miter lim="800000"/>
            <a:headEnd/>
            <a:tailEnd/>
          </a:ln>
        </p:spPr>
        <p:txBody>
          <a:bodyPr vert="horz" wrap="square" lIns="90356" tIns="45183" rIns="90356" bIns="45183"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56606" y="1600018"/>
            <a:ext cx="8230810" cy="4525863"/>
          </a:xfrm>
          <a:prstGeom prst="rect">
            <a:avLst/>
          </a:prstGeom>
          <a:noFill/>
          <a:ln w="9525">
            <a:noFill/>
            <a:miter lim="800000"/>
            <a:headEnd/>
            <a:tailEnd/>
          </a:ln>
        </p:spPr>
        <p:txBody>
          <a:bodyPr vert="horz" wrap="square" lIns="90356" tIns="45183" rIns="90356" bIns="4518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6595" y="6356450"/>
            <a:ext cx="2134810" cy="364628"/>
          </a:xfrm>
          <a:prstGeom prst="rect">
            <a:avLst/>
          </a:prstGeom>
        </p:spPr>
        <p:txBody>
          <a:bodyPr vert="horz" lIns="90356" tIns="45183" rIns="90356" bIns="45183" rtlCol="0" anchor="ctr"/>
          <a:lstStyle>
            <a:lvl1pPr algn="l" defTabSz="903627" fontAlgn="auto">
              <a:spcBef>
                <a:spcPts val="0"/>
              </a:spcBef>
              <a:spcAft>
                <a:spcPts val="0"/>
              </a:spcAft>
              <a:defRPr sz="1200" smtClean="0">
                <a:solidFill>
                  <a:schemeClr val="tx1">
                    <a:tint val="75000"/>
                  </a:schemeClr>
                </a:solidFill>
                <a:latin typeface="+mn-lt"/>
                <a:cs typeface="+mn-cs"/>
              </a:defRPr>
            </a:lvl1pPr>
          </a:lstStyle>
          <a:p>
            <a:pPr>
              <a:defRPr/>
            </a:pPr>
            <a:r>
              <a:rPr lang="en-US" smtClean="0">
                <a:solidFill>
                  <a:prstClr val="black">
                    <a:tint val="75000"/>
                  </a:prstClr>
                </a:solidFill>
              </a:rPr>
              <a:t>10/4/2016</a:t>
            </a:r>
            <a:endParaRPr lang="en-US">
              <a:solidFill>
                <a:prstClr val="black">
                  <a:tint val="75000"/>
                </a:prstClr>
              </a:solidFill>
            </a:endParaRPr>
          </a:p>
        </p:txBody>
      </p:sp>
      <p:sp>
        <p:nvSpPr>
          <p:cNvPr id="5" name="Footer Placeholder 4"/>
          <p:cNvSpPr>
            <a:spLocks noGrp="1"/>
          </p:cNvSpPr>
          <p:nvPr>
            <p:ph type="ftr" sz="quarter" idx="3"/>
          </p:nvPr>
        </p:nvSpPr>
        <p:spPr>
          <a:xfrm>
            <a:off x="3123606" y="6356450"/>
            <a:ext cx="2896810" cy="364628"/>
          </a:xfrm>
          <a:prstGeom prst="rect">
            <a:avLst/>
          </a:prstGeom>
        </p:spPr>
        <p:txBody>
          <a:bodyPr vert="horz" lIns="90356" tIns="45183" rIns="90356" bIns="45183" rtlCol="0" anchor="ctr"/>
          <a:lstStyle>
            <a:lvl1pPr algn="ctr" defTabSz="903627"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2606" y="6356450"/>
            <a:ext cx="2134810" cy="364628"/>
          </a:xfrm>
          <a:prstGeom prst="rect">
            <a:avLst/>
          </a:prstGeom>
        </p:spPr>
        <p:txBody>
          <a:bodyPr vert="horz" lIns="90356" tIns="45183" rIns="90356" bIns="45183" rtlCol="0" anchor="ctr"/>
          <a:lstStyle>
            <a:lvl1pPr algn="r" defTabSz="903627" fontAlgn="auto">
              <a:spcBef>
                <a:spcPts val="0"/>
              </a:spcBef>
              <a:spcAft>
                <a:spcPts val="0"/>
              </a:spcAft>
              <a:defRPr sz="1200" smtClean="0">
                <a:solidFill>
                  <a:schemeClr val="tx1">
                    <a:tint val="75000"/>
                  </a:schemeClr>
                </a:solidFill>
                <a:latin typeface="+mn-lt"/>
                <a:cs typeface="+mn-cs"/>
              </a:defRPr>
            </a:lvl1pPr>
          </a:lstStyle>
          <a:p>
            <a:pPr>
              <a:defRPr/>
            </a:pPr>
            <a:fld id="{518194FB-6EE1-4E47-9E6D-533A022690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2272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ctr" defTabSz="902705" rtl="0" fontAlgn="base">
        <a:spcBef>
          <a:spcPct val="0"/>
        </a:spcBef>
        <a:spcAft>
          <a:spcPct val="0"/>
        </a:spcAft>
        <a:defRPr sz="4400" kern="1200">
          <a:solidFill>
            <a:schemeClr val="tx1"/>
          </a:solidFill>
          <a:latin typeface="+mj-lt"/>
          <a:ea typeface="+mj-ea"/>
          <a:cs typeface="+mj-cs"/>
        </a:defRPr>
      </a:lvl1pPr>
      <a:lvl2pPr algn="ctr" defTabSz="902705" rtl="0" fontAlgn="base">
        <a:spcBef>
          <a:spcPct val="0"/>
        </a:spcBef>
        <a:spcAft>
          <a:spcPct val="0"/>
        </a:spcAft>
        <a:defRPr sz="4400">
          <a:solidFill>
            <a:schemeClr val="tx1"/>
          </a:solidFill>
          <a:latin typeface="Calibri" pitchFamily="34" charset="0"/>
        </a:defRPr>
      </a:lvl2pPr>
      <a:lvl3pPr algn="ctr" defTabSz="902705" rtl="0" fontAlgn="base">
        <a:spcBef>
          <a:spcPct val="0"/>
        </a:spcBef>
        <a:spcAft>
          <a:spcPct val="0"/>
        </a:spcAft>
        <a:defRPr sz="4400">
          <a:solidFill>
            <a:schemeClr val="tx1"/>
          </a:solidFill>
          <a:latin typeface="Calibri" pitchFamily="34" charset="0"/>
        </a:defRPr>
      </a:lvl3pPr>
      <a:lvl4pPr algn="ctr" defTabSz="902705" rtl="0" fontAlgn="base">
        <a:spcBef>
          <a:spcPct val="0"/>
        </a:spcBef>
        <a:spcAft>
          <a:spcPct val="0"/>
        </a:spcAft>
        <a:defRPr sz="4400">
          <a:solidFill>
            <a:schemeClr val="tx1"/>
          </a:solidFill>
          <a:latin typeface="Calibri" pitchFamily="34" charset="0"/>
        </a:defRPr>
      </a:lvl4pPr>
      <a:lvl5pPr algn="ctr" defTabSz="902705" rtl="0" fontAlgn="base">
        <a:spcBef>
          <a:spcPct val="0"/>
        </a:spcBef>
        <a:spcAft>
          <a:spcPct val="0"/>
        </a:spcAft>
        <a:defRPr sz="4400">
          <a:solidFill>
            <a:schemeClr val="tx1"/>
          </a:solidFill>
          <a:latin typeface="Calibri" pitchFamily="34" charset="0"/>
        </a:defRPr>
      </a:lvl5pPr>
      <a:lvl6pPr marL="427604" algn="ctr" defTabSz="902705" rtl="0" fontAlgn="base">
        <a:spcBef>
          <a:spcPct val="0"/>
        </a:spcBef>
        <a:spcAft>
          <a:spcPct val="0"/>
        </a:spcAft>
        <a:defRPr sz="4400">
          <a:solidFill>
            <a:schemeClr val="tx1"/>
          </a:solidFill>
          <a:latin typeface="Calibri" pitchFamily="34" charset="0"/>
        </a:defRPr>
      </a:lvl6pPr>
      <a:lvl7pPr marL="855197" algn="ctr" defTabSz="902705" rtl="0" fontAlgn="base">
        <a:spcBef>
          <a:spcPct val="0"/>
        </a:spcBef>
        <a:spcAft>
          <a:spcPct val="0"/>
        </a:spcAft>
        <a:defRPr sz="4400">
          <a:solidFill>
            <a:schemeClr val="tx1"/>
          </a:solidFill>
          <a:latin typeface="Calibri" pitchFamily="34" charset="0"/>
        </a:defRPr>
      </a:lvl7pPr>
      <a:lvl8pPr marL="1282795" algn="ctr" defTabSz="902705" rtl="0" fontAlgn="base">
        <a:spcBef>
          <a:spcPct val="0"/>
        </a:spcBef>
        <a:spcAft>
          <a:spcPct val="0"/>
        </a:spcAft>
        <a:defRPr sz="4400">
          <a:solidFill>
            <a:schemeClr val="tx1"/>
          </a:solidFill>
          <a:latin typeface="Calibri" pitchFamily="34" charset="0"/>
        </a:defRPr>
      </a:lvl8pPr>
      <a:lvl9pPr marL="1710394" algn="ctr" defTabSz="902705" rtl="0" fontAlgn="base">
        <a:spcBef>
          <a:spcPct val="0"/>
        </a:spcBef>
        <a:spcAft>
          <a:spcPct val="0"/>
        </a:spcAft>
        <a:defRPr sz="4400">
          <a:solidFill>
            <a:schemeClr val="tx1"/>
          </a:solidFill>
          <a:latin typeface="Calibri" pitchFamily="34" charset="0"/>
        </a:defRPr>
      </a:lvl9pPr>
    </p:titleStyle>
    <p:bodyStyle>
      <a:lvl1pPr marL="338511" indent="-338511" algn="l" defTabSz="902705" rtl="0" fontAlgn="base">
        <a:spcBef>
          <a:spcPct val="20000"/>
        </a:spcBef>
        <a:spcAft>
          <a:spcPct val="0"/>
        </a:spcAft>
        <a:buFont typeface="Arial" charset="0"/>
        <a:buChar char="•"/>
        <a:defRPr sz="3200" kern="1200">
          <a:solidFill>
            <a:schemeClr val="tx1"/>
          </a:solidFill>
          <a:latin typeface="+mn-lt"/>
          <a:ea typeface="+mn-ea"/>
          <a:cs typeface="+mn-cs"/>
        </a:defRPr>
      </a:lvl1pPr>
      <a:lvl2pPr marL="733450" indent="-282096" algn="l" defTabSz="902705" rtl="0" fontAlgn="base">
        <a:spcBef>
          <a:spcPct val="20000"/>
        </a:spcBef>
        <a:spcAft>
          <a:spcPct val="0"/>
        </a:spcAft>
        <a:buFont typeface="Arial" charset="0"/>
        <a:buChar char="–"/>
        <a:defRPr sz="2800" kern="1200">
          <a:solidFill>
            <a:schemeClr val="tx1"/>
          </a:solidFill>
          <a:latin typeface="+mn-lt"/>
          <a:ea typeface="+mn-ea"/>
          <a:cs typeface="+mn-cs"/>
        </a:defRPr>
      </a:lvl2pPr>
      <a:lvl3pPr marL="1128383" indent="-225681" algn="l" defTabSz="902705" rtl="0" fontAlgn="base">
        <a:spcBef>
          <a:spcPct val="20000"/>
        </a:spcBef>
        <a:spcAft>
          <a:spcPct val="0"/>
        </a:spcAft>
        <a:buFont typeface="Arial" charset="0"/>
        <a:buChar char="•"/>
        <a:defRPr sz="2400" kern="1200">
          <a:solidFill>
            <a:schemeClr val="tx1"/>
          </a:solidFill>
          <a:latin typeface="+mn-lt"/>
          <a:ea typeface="+mn-ea"/>
          <a:cs typeface="+mn-cs"/>
        </a:defRPr>
      </a:lvl3pPr>
      <a:lvl4pPr marL="1581235" indent="-225681" algn="l" defTabSz="902705" rtl="0" fontAlgn="base">
        <a:spcBef>
          <a:spcPct val="20000"/>
        </a:spcBef>
        <a:spcAft>
          <a:spcPct val="0"/>
        </a:spcAft>
        <a:buFont typeface="Arial" charset="0"/>
        <a:buChar char="–"/>
        <a:defRPr sz="2000" kern="1200">
          <a:solidFill>
            <a:schemeClr val="tx1"/>
          </a:solidFill>
          <a:latin typeface="+mn-lt"/>
          <a:ea typeface="+mn-ea"/>
          <a:cs typeface="+mn-cs"/>
        </a:defRPr>
      </a:lvl4pPr>
      <a:lvl5pPr marL="2032574" indent="-225681" algn="l" defTabSz="902705" rtl="0" fontAlgn="base">
        <a:spcBef>
          <a:spcPct val="20000"/>
        </a:spcBef>
        <a:spcAft>
          <a:spcPct val="0"/>
        </a:spcAft>
        <a:buFont typeface="Arial" charset="0"/>
        <a:buChar char="»"/>
        <a:defRPr sz="2000" kern="1200">
          <a:solidFill>
            <a:schemeClr val="tx1"/>
          </a:solidFill>
          <a:latin typeface="+mn-lt"/>
          <a:ea typeface="+mn-ea"/>
          <a:cs typeface="+mn-cs"/>
        </a:defRPr>
      </a:lvl5pPr>
      <a:lvl6pPr marL="2484976" indent="-225912" algn="l" defTabSz="90362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36796" indent="-225912" algn="l" defTabSz="90362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88601" indent="-225912" algn="l" defTabSz="90362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40412" indent="-225912" algn="l" defTabSz="90362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03627" rtl="0" eaLnBrk="1" latinLnBrk="0" hangingPunct="1">
        <a:defRPr sz="1800" kern="1200">
          <a:solidFill>
            <a:schemeClr val="tx1"/>
          </a:solidFill>
          <a:latin typeface="+mn-lt"/>
          <a:ea typeface="+mn-ea"/>
          <a:cs typeface="+mn-cs"/>
        </a:defRPr>
      </a:lvl1pPr>
      <a:lvl2pPr marL="451812" algn="l" defTabSz="903627" rtl="0" eaLnBrk="1" latinLnBrk="0" hangingPunct="1">
        <a:defRPr sz="1800" kern="1200">
          <a:solidFill>
            <a:schemeClr val="tx1"/>
          </a:solidFill>
          <a:latin typeface="+mn-lt"/>
          <a:ea typeface="+mn-ea"/>
          <a:cs typeface="+mn-cs"/>
        </a:defRPr>
      </a:lvl2pPr>
      <a:lvl3pPr marL="903627" algn="l" defTabSz="903627" rtl="0" eaLnBrk="1" latinLnBrk="0" hangingPunct="1">
        <a:defRPr sz="1800" kern="1200">
          <a:solidFill>
            <a:schemeClr val="tx1"/>
          </a:solidFill>
          <a:latin typeface="+mn-lt"/>
          <a:ea typeface="+mn-ea"/>
          <a:cs typeface="+mn-cs"/>
        </a:defRPr>
      </a:lvl3pPr>
      <a:lvl4pPr marL="1355420" algn="l" defTabSz="903627" rtl="0" eaLnBrk="1" latinLnBrk="0" hangingPunct="1">
        <a:defRPr sz="1800" kern="1200">
          <a:solidFill>
            <a:schemeClr val="tx1"/>
          </a:solidFill>
          <a:latin typeface="+mn-lt"/>
          <a:ea typeface="+mn-ea"/>
          <a:cs typeface="+mn-cs"/>
        </a:defRPr>
      </a:lvl4pPr>
      <a:lvl5pPr marL="1807254" algn="l" defTabSz="903627" rtl="0" eaLnBrk="1" latinLnBrk="0" hangingPunct="1">
        <a:defRPr sz="1800" kern="1200">
          <a:solidFill>
            <a:schemeClr val="tx1"/>
          </a:solidFill>
          <a:latin typeface="+mn-lt"/>
          <a:ea typeface="+mn-ea"/>
          <a:cs typeface="+mn-cs"/>
        </a:defRPr>
      </a:lvl5pPr>
      <a:lvl6pPr marL="2259067" algn="l" defTabSz="903627" rtl="0" eaLnBrk="1" latinLnBrk="0" hangingPunct="1">
        <a:defRPr sz="1800" kern="1200">
          <a:solidFill>
            <a:schemeClr val="tx1"/>
          </a:solidFill>
          <a:latin typeface="+mn-lt"/>
          <a:ea typeface="+mn-ea"/>
          <a:cs typeface="+mn-cs"/>
        </a:defRPr>
      </a:lvl6pPr>
      <a:lvl7pPr marL="2710869" algn="l" defTabSz="903627" rtl="0" eaLnBrk="1" latinLnBrk="0" hangingPunct="1">
        <a:defRPr sz="1800" kern="1200">
          <a:solidFill>
            <a:schemeClr val="tx1"/>
          </a:solidFill>
          <a:latin typeface="+mn-lt"/>
          <a:ea typeface="+mn-ea"/>
          <a:cs typeface="+mn-cs"/>
        </a:defRPr>
      </a:lvl7pPr>
      <a:lvl8pPr marL="3162693" algn="l" defTabSz="903627" rtl="0" eaLnBrk="1" latinLnBrk="0" hangingPunct="1">
        <a:defRPr sz="1800" kern="1200">
          <a:solidFill>
            <a:schemeClr val="tx1"/>
          </a:solidFill>
          <a:latin typeface="+mn-lt"/>
          <a:ea typeface="+mn-ea"/>
          <a:cs typeface="+mn-cs"/>
        </a:defRPr>
      </a:lvl8pPr>
      <a:lvl9pPr marL="3614512" algn="l" defTabSz="9036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4.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Microsoft_Excel_97-2003_Worksheet4.xls"/><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0.emf"/><Relationship Id="rId2" Type="http://schemas.openxmlformats.org/officeDocument/2006/relationships/slideLayout" Target="../slideLayouts/slideLayout34.xml"/><Relationship Id="rId1" Type="http://schemas.openxmlformats.org/officeDocument/2006/relationships/vmlDrawing" Target="../drawings/vmlDrawing6.vml"/><Relationship Id="rId6" Type="http://schemas.openxmlformats.org/officeDocument/2006/relationships/oleObject" Target="../embeddings/Microsoft_Excel_97-2003_Worksheet5.xls"/><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5.xml"/><Relationship Id="rId5" Type="http://schemas.openxmlformats.org/officeDocument/2006/relationships/image" Target="../media/image11.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3.xml"/><Relationship Id="rId4" Type="http://schemas.openxmlformats.org/officeDocument/2006/relationships/image" Target="../media/image4.T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3.xml"/><Relationship Id="rId4" Type="http://schemas.openxmlformats.org/officeDocument/2006/relationships/image" Target="../media/image4.T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4.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4.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5.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emf"/><Relationship Id="rId2" Type="http://schemas.openxmlformats.org/officeDocument/2006/relationships/slideLayout" Target="../slideLayouts/slideLayout34.xml"/><Relationship Id="rId1" Type="http://schemas.openxmlformats.org/officeDocument/2006/relationships/vmlDrawing" Target="../drawings/vmlDrawing4.vml"/><Relationship Id="rId6" Type="http://schemas.openxmlformats.org/officeDocument/2006/relationships/oleObject" Target="../embeddings/Microsoft_Excel_97-2003_Worksheet3.xls"/><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4" cstate="print"/>
          <a:srcRect/>
          <a:stretch>
            <a:fillRect/>
          </a:stretch>
        </p:blipFill>
        <p:spPr bwMode="auto">
          <a:xfrm>
            <a:off x="455613" y="228600"/>
            <a:ext cx="8232775" cy="649288"/>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5" cstate="print"/>
          <a:srcRect/>
          <a:stretch>
            <a:fillRect/>
          </a:stretch>
        </p:blipFill>
        <p:spPr bwMode="auto">
          <a:xfrm>
            <a:off x="455613" y="6387253"/>
            <a:ext cx="8259762" cy="377825"/>
          </a:xfrm>
          <a:prstGeom prst="rect">
            <a:avLst/>
          </a:prstGeom>
          <a:noFill/>
          <a:ln w="9525">
            <a:noFill/>
            <a:miter lim="800000"/>
            <a:headEnd/>
            <a:tailEnd/>
          </a:ln>
        </p:spPr>
      </p:pic>
      <p:grpSp>
        <p:nvGrpSpPr>
          <p:cNvPr id="2" name="Group 11"/>
          <p:cNvGrpSpPr>
            <a:grpSpLocks/>
          </p:cNvGrpSpPr>
          <p:nvPr/>
        </p:nvGrpSpPr>
        <p:grpSpPr bwMode="auto">
          <a:xfrm>
            <a:off x="3751385" y="6372235"/>
            <a:ext cx="5105400" cy="381000"/>
            <a:chOff x="3733800" y="5943600"/>
            <a:chExt cx="5105400" cy="381000"/>
          </a:xfrm>
        </p:grpSpPr>
        <p:sp>
          <p:nvSpPr>
            <p:cNvPr id="2061" name="Rectangle 8"/>
            <p:cNvSpPr>
              <a:spLocks noChangeArrowheads="1"/>
            </p:cNvSpPr>
            <p:nvPr/>
          </p:nvSpPr>
          <p:spPr bwMode="auto">
            <a:xfrm>
              <a:off x="7620000" y="5943600"/>
              <a:ext cx="1219200" cy="381000"/>
            </a:xfrm>
            <a:prstGeom prst="rect">
              <a:avLst/>
            </a:prstGeom>
            <a:noFill/>
            <a:ln w="9525">
              <a:noFill/>
              <a:miter lim="800000"/>
              <a:headEnd/>
              <a:tailEnd/>
            </a:ln>
          </p:spPr>
          <p:txBody>
            <a:bodyPr anchor="ctr"/>
            <a:lstStyle/>
            <a:p>
              <a:pPr defTabSz="911226"/>
              <a:r>
                <a:rPr lang="en-US" sz="1200">
                  <a:solidFill>
                    <a:prstClr val="white"/>
                  </a:solidFill>
                  <a:latin typeface="Verdana" pitchFamily="34" charset="0"/>
                  <a:cs typeface="Arial" charset="0"/>
                </a:rPr>
                <a:t>&gt; country</a:t>
              </a:r>
            </a:p>
          </p:txBody>
        </p:sp>
        <p:sp>
          <p:nvSpPr>
            <p:cNvPr id="2062" name="Rectangle 10"/>
            <p:cNvSpPr>
              <a:spLocks noChangeArrowheads="1"/>
            </p:cNvSpPr>
            <p:nvPr/>
          </p:nvSpPr>
          <p:spPr bwMode="auto">
            <a:xfrm>
              <a:off x="3733800" y="5943600"/>
              <a:ext cx="3962400" cy="381000"/>
            </a:xfrm>
            <a:prstGeom prst="rect">
              <a:avLst/>
            </a:prstGeom>
            <a:noFill/>
            <a:ln w="9525">
              <a:noFill/>
              <a:miter lim="800000"/>
              <a:headEnd/>
              <a:tailEnd/>
            </a:ln>
          </p:spPr>
          <p:txBody>
            <a:bodyPr anchor="ctr"/>
            <a:lstStyle/>
            <a:p>
              <a:pPr algn="r" defTabSz="911226"/>
              <a:r>
                <a:rPr lang="en-US" sz="1200" dirty="0">
                  <a:solidFill>
                    <a:prstClr val="white"/>
                  </a:solidFill>
                  <a:latin typeface="Verdana" pitchFamily="34" charset="0"/>
                  <a:cs typeface="Arial" charset="0"/>
                </a:rPr>
                <a:t>  &gt; community &gt; commonwealth </a:t>
              </a:r>
            </a:p>
          </p:txBody>
        </p:sp>
      </p:grpSp>
      <p:sp>
        <p:nvSpPr>
          <p:cNvPr id="2054" name="Rectangle 2"/>
          <p:cNvSpPr>
            <a:spLocks noChangeArrowheads="1"/>
          </p:cNvSpPr>
          <p:nvPr/>
        </p:nvSpPr>
        <p:spPr bwMode="auto">
          <a:xfrm>
            <a:off x="381000" y="2166977"/>
            <a:ext cx="8305800" cy="554037"/>
          </a:xfrm>
          <a:prstGeom prst="rect">
            <a:avLst/>
          </a:prstGeom>
          <a:noFill/>
          <a:ln w="9525">
            <a:noFill/>
            <a:miter lim="800000"/>
            <a:headEnd/>
            <a:tailEnd/>
          </a:ln>
        </p:spPr>
        <p:txBody>
          <a:bodyPr lIns="91119" tIns="45561" rIns="91119" bIns="45561">
            <a:spAutoFit/>
          </a:bodyPr>
          <a:lstStyle/>
          <a:p>
            <a:pPr algn="ctr" defTabSz="911226"/>
            <a:endParaRPr lang="en-US" sz="3000" b="1">
              <a:solidFill>
                <a:prstClr val="black"/>
              </a:solidFill>
              <a:cs typeface="Arial" charset="0"/>
            </a:endParaRPr>
          </a:p>
        </p:txBody>
      </p:sp>
      <p:sp>
        <p:nvSpPr>
          <p:cNvPr id="2055"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119" tIns="45561" rIns="91119" bIns="45561">
            <a:spAutoFit/>
          </a:bodyPr>
          <a:lstStyle/>
          <a:p>
            <a:pPr defTabSz="911226"/>
            <a:endParaRPr lang="en-US">
              <a:solidFill>
                <a:prstClr val="black"/>
              </a:solidFill>
              <a:cs typeface="Arial" charset="0"/>
            </a:endParaRPr>
          </a:p>
        </p:txBody>
      </p:sp>
      <p:sp>
        <p:nvSpPr>
          <p:cNvPr id="2056" name="Rectangle 5"/>
          <p:cNvSpPr>
            <a:spLocks noGrp="1" noChangeArrowheads="1"/>
          </p:cNvSpPr>
          <p:nvPr>
            <p:ph type="ctrTitle"/>
          </p:nvPr>
        </p:nvSpPr>
        <p:spPr>
          <a:xfrm>
            <a:off x="457200" y="285750"/>
            <a:ext cx="5791200" cy="400050"/>
          </a:xfrm>
          <a:noFill/>
        </p:spPr>
        <p:txBody>
          <a:bodyPr>
            <a:spAutoFit/>
          </a:bodyPr>
          <a:lstStyle/>
          <a:p>
            <a:r>
              <a:rPr lang="en-US" sz="2000" b="1" dirty="0">
                <a:solidFill>
                  <a:schemeClr val="bg1"/>
                </a:solidFill>
              </a:rPr>
              <a:t>CURRENT AND FUTURE UNIT MOBILIZATIONS</a:t>
            </a:r>
          </a:p>
        </p:txBody>
      </p:sp>
      <p:sp>
        <p:nvSpPr>
          <p:cNvPr id="2058" name="Text Box 15"/>
          <p:cNvSpPr txBox="1">
            <a:spLocks noChangeArrowheads="1"/>
          </p:cNvSpPr>
          <p:nvPr/>
        </p:nvSpPr>
        <p:spPr bwMode="auto">
          <a:xfrm>
            <a:off x="435098" y="6391504"/>
            <a:ext cx="2057400" cy="338138"/>
          </a:xfrm>
          <a:prstGeom prst="rect">
            <a:avLst/>
          </a:prstGeom>
          <a:noFill/>
          <a:ln w="9525">
            <a:noFill/>
            <a:miter lim="800000"/>
            <a:headEnd/>
            <a:tailEnd/>
          </a:ln>
        </p:spPr>
        <p:txBody>
          <a:bodyPr lIns="91119" tIns="45561" rIns="91119" bIns="45561" anchor="ctr">
            <a:spAutoFit/>
          </a:bodyPr>
          <a:lstStyle/>
          <a:p>
            <a:pPr defTabSz="911226" eaLnBrk="0" hangingPunct="0">
              <a:spcBef>
                <a:spcPct val="50000"/>
              </a:spcBef>
              <a:defRPr/>
            </a:pPr>
            <a:r>
              <a:rPr lang="en-US" sz="1600" dirty="0">
                <a:solidFill>
                  <a:prstClr val="white"/>
                </a:solidFill>
                <a:cs typeface="Arial" charset="0"/>
              </a:rPr>
              <a:t>  As of 10OCT16</a:t>
            </a:r>
          </a:p>
        </p:txBody>
      </p:sp>
      <p:graphicFrame>
        <p:nvGraphicFramePr>
          <p:cNvPr id="15" name="Object 32"/>
          <p:cNvGraphicFramePr>
            <a:graphicFrameLocks noChangeAspect="1"/>
          </p:cNvGraphicFramePr>
          <p:nvPr>
            <p:extLst>
              <p:ext uri="{D42A27DB-BD31-4B8C-83A1-F6EECF244321}">
                <p14:modId xmlns:p14="http://schemas.microsoft.com/office/powerpoint/2010/main" val="2408197801"/>
              </p:ext>
            </p:extLst>
          </p:nvPr>
        </p:nvGraphicFramePr>
        <p:xfrm>
          <a:off x="704086" y="916001"/>
          <a:ext cx="7735887" cy="4548187"/>
        </p:xfrm>
        <a:graphic>
          <a:graphicData uri="http://schemas.openxmlformats.org/presentationml/2006/ole">
            <mc:AlternateContent xmlns:mc="http://schemas.openxmlformats.org/markup-compatibility/2006">
              <mc:Choice xmlns:v="urn:schemas-microsoft-com:vml" Requires="v">
                <p:oleObj spid="_x0000_s1028" name="Worksheet" r:id="rId6" imgW="10639306" imgH="7143866" progId="Excel.Sheet.12">
                  <p:embed/>
                </p:oleObj>
              </mc:Choice>
              <mc:Fallback>
                <p:oleObj name="Worksheet" r:id="rId6" imgW="10639306" imgH="7143866" progId="Excel.Sheet.12">
                  <p:embed/>
                  <p:pic>
                    <p:nvPicPr>
                      <p:cNvPr id="0" name=""/>
                      <p:cNvPicPr>
                        <a:picLocks noChangeAspect="1" noChangeArrowheads="1"/>
                      </p:cNvPicPr>
                      <p:nvPr/>
                    </p:nvPicPr>
                    <p:blipFill>
                      <a:blip r:embed="rId7"/>
                      <a:srcRect/>
                      <a:stretch>
                        <a:fillRect/>
                      </a:stretch>
                    </p:blipFill>
                    <p:spPr bwMode="auto">
                      <a:xfrm>
                        <a:off x="704086" y="916001"/>
                        <a:ext cx="7735887" cy="4548187"/>
                      </a:xfrm>
                      <a:prstGeom prst="rect">
                        <a:avLst/>
                      </a:prstGeom>
                      <a:noFill/>
                      <a:ln w="9525">
                        <a:solidFill>
                          <a:schemeClr val="tx1"/>
                        </a:solidFill>
                        <a:miter lim="800000"/>
                        <a:headEnd/>
                        <a:tailEnd/>
                      </a:ln>
                      <a:effectLst/>
                      <a:extLst/>
                    </p:spPr>
                  </p:pic>
                </p:oleObj>
              </mc:Fallback>
            </mc:AlternateContent>
          </a:graphicData>
        </a:graphic>
      </p:graphicFrame>
      <p:sp>
        <p:nvSpPr>
          <p:cNvPr id="19" name="TextBox 18"/>
          <p:cNvSpPr txBox="1"/>
          <p:nvPr/>
        </p:nvSpPr>
        <p:spPr>
          <a:xfrm>
            <a:off x="3733800" y="5502283"/>
            <a:ext cx="1600200" cy="523220"/>
          </a:xfrm>
          <a:prstGeom prst="rect">
            <a:avLst/>
          </a:prstGeom>
          <a:solidFill>
            <a:srgbClr val="7030A0"/>
          </a:solidFill>
          <a:ln>
            <a:solidFill>
              <a:schemeClr val="tx1"/>
            </a:solidFill>
          </a:ln>
        </p:spPr>
        <p:txBody>
          <a:bodyPr wrap="square" lIns="91192" tIns="45597" rIns="91192" bIns="45597" rtlCol="0">
            <a:spAutoFit/>
          </a:bodyPr>
          <a:lstStyle/>
          <a:p>
            <a:pPr algn="ctr" defTabSz="912039"/>
            <a:r>
              <a:rPr lang="en-US" sz="1400" b="1" dirty="0">
                <a:solidFill>
                  <a:prstClr val="white"/>
                </a:solidFill>
                <a:latin typeface="Arial" pitchFamily="34" charset="0"/>
                <a:cs typeface="Arial" pitchFamily="34" charset="0"/>
              </a:rPr>
              <a:t>Total PANG Mobilized</a:t>
            </a:r>
            <a:r>
              <a:rPr lang="en-US" sz="1400" b="1">
                <a:solidFill>
                  <a:prstClr val="white"/>
                </a:solidFill>
                <a:latin typeface="Arial" pitchFamily="34" charset="0"/>
                <a:cs typeface="Arial" pitchFamily="34" charset="0"/>
              </a:rPr>
              <a:t>: 691</a:t>
            </a:r>
            <a:endParaRPr lang="en-US" sz="1400" b="1" dirty="0">
              <a:solidFill>
                <a:prstClr val="white"/>
              </a:solidFill>
              <a:latin typeface="Arial" pitchFamily="34" charset="0"/>
              <a:cs typeface="Arial" pitchFamily="34" charset="0"/>
            </a:endParaRPr>
          </a:p>
        </p:txBody>
      </p:sp>
      <p:sp>
        <p:nvSpPr>
          <p:cNvPr id="16" name="TextBox 15"/>
          <p:cNvSpPr txBox="1"/>
          <p:nvPr/>
        </p:nvSpPr>
        <p:spPr>
          <a:xfrm>
            <a:off x="5418883" y="5495060"/>
            <a:ext cx="3296494" cy="654074"/>
          </a:xfrm>
          <a:prstGeom prst="rect">
            <a:avLst/>
          </a:prstGeom>
          <a:solidFill>
            <a:srgbClr val="0000FF"/>
          </a:solidFill>
          <a:ln>
            <a:solidFill>
              <a:schemeClr val="tx1"/>
            </a:solidFill>
          </a:ln>
        </p:spPr>
        <p:txBody>
          <a:bodyPr wrap="square" lIns="91119" tIns="45561" rIns="91119" bIns="45561" rtlCol="0">
            <a:spAutoFit/>
          </a:bodyPr>
          <a:lstStyle/>
          <a:p>
            <a:pPr defTabSz="911226"/>
            <a:r>
              <a:rPr lang="en-US" sz="1200" b="1" dirty="0">
                <a:solidFill>
                  <a:prstClr val="white"/>
                </a:solidFill>
                <a:latin typeface="Arial" pitchFamily="34" charset="0"/>
                <a:cs typeface="Arial" pitchFamily="34" charset="0"/>
              </a:rPr>
              <a:t>Current ANG Unit Airmen Mob: 159</a:t>
            </a:r>
          </a:p>
          <a:p>
            <a:pPr defTabSz="911226"/>
            <a:r>
              <a:rPr lang="en-US" sz="1200" b="1" dirty="0">
                <a:solidFill>
                  <a:prstClr val="white"/>
                </a:solidFill>
                <a:latin typeface="Arial" pitchFamily="34" charset="0"/>
                <a:cs typeface="Arial" pitchFamily="34" charset="0"/>
              </a:rPr>
              <a:t>Current ANG Individual Mob: 9</a:t>
            </a:r>
          </a:p>
          <a:p>
            <a:pPr defTabSz="911226"/>
            <a:r>
              <a:rPr lang="en-US" sz="1200" b="1" dirty="0">
                <a:solidFill>
                  <a:prstClr val="white"/>
                </a:solidFill>
                <a:latin typeface="Arial" pitchFamily="34" charset="0"/>
                <a:cs typeface="Arial" pitchFamily="34" charset="0"/>
              </a:rPr>
              <a:t>Total: ANG Mob: 168</a:t>
            </a:r>
          </a:p>
        </p:txBody>
      </p:sp>
      <p:sp>
        <p:nvSpPr>
          <p:cNvPr id="18" name="TextBox 17"/>
          <p:cNvSpPr txBox="1"/>
          <p:nvPr/>
        </p:nvSpPr>
        <p:spPr>
          <a:xfrm>
            <a:off x="459998" y="5476392"/>
            <a:ext cx="3188923" cy="841702"/>
          </a:xfrm>
          <a:prstGeom prst="rect">
            <a:avLst/>
          </a:prstGeom>
          <a:solidFill>
            <a:schemeClr val="accent3">
              <a:lumMod val="75000"/>
            </a:schemeClr>
          </a:solidFill>
          <a:ln>
            <a:solidFill>
              <a:schemeClr val="tx1"/>
            </a:solidFill>
          </a:ln>
        </p:spPr>
        <p:txBody>
          <a:bodyPr wrap="square" lIns="91192" tIns="45597" rIns="91192" bIns="45597" rtlCol="0">
            <a:spAutoFit/>
          </a:bodyPr>
          <a:lstStyle/>
          <a:p>
            <a:pPr algn="r" defTabSz="912039"/>
            <a:r>
              <a:rPr lang="en-US" sz="1200" b="1" dirty="0">
                <a:solidFill>
                  <a:prstClr val="white"/>
                </a:solidFill>
                <a:latin typeface="Arial" pitchFamily="34" charset="0"/>
                <a:cs typeface="Arial" pitchFamily="34" charset="0"/>
              </a:rPr>
              <a:t>ARNG Unit Soldiers in Theater: 501</a:t>
            </a:r>
          </a:p>
          <a:p>
            <a:pPr algn="r" defTabSz="912039"/>
            <a:r>
              <a:rPr lang="en-US" sz="1200" b="1" dirty="0">
                <a:solidFill>
                  <a:prstClr val="white"/>
                </a:solidFill>
                <a:latin typeface="Arial" pitchFamily="34" charset="0"/>
                <a:cs typeface="Arial" pitchFamily="34" charset="0"/>
              </a:rPr>
              <a:t>ARNG Soldiers at MOB/DEMOB Site: 2</a:t>
            </a:r>
          </a:p>
          <a:p>
            <a:pPr algn="r" defTabSz="912039"/>
            <a:r>
              <a:rPr lang="en-US" sz="1200" b="1" dirty="0">
                <a:solidFill>
                  <a:prstClr val="white"/>
                </a:solidFill>
                <a:latin typeface="Arial" pitchFamily="34" charset="0"/>
                <a:cs typeface="Arial" pitchFamily="34" charset="0"/>
              </a:rPr>
              <a:t>ARNG Individual  Mob:20 </a:t>
            </a:r>
          </a:p>
          <a:p>
            <a:pPr algn="r" defTabSz="912039"/>
            <a:r>
              <a:rPr lang="en-US" sz="1200" b="1" dirty="0">
                <a:solidFill>
                  <a:prstClr val="white"/>
                </a:solidFill>
                <a:latin typeface="Arial" pitchFamily="34" charset="0"/>
                <a:cs typeface="Arial" pitchFamily="34" charset="0"/>
              </a:rPr>
              <a:t>Total ARNG Mob:523 </a:t>
            </a:r>
          </a:p>
        </p:txBody>
      </p:sp>
    </p:spTree>
    <p:extLst>
      <p:ext uri="{BB962C8B-B14F-4D97-AF65-F5344CB8AC3E}">
        <p14:creationId xmlns:p14="http://schemas.microsoft.com/office/powerpoint/2010/main" val="124254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pic>
        <p:nvPicPr>
          <p:cNvPr id="4100" name="Picture 25" descr="red bottom banner"/>
          <p:cNvPicPr>
            <a:picLocks noChangeAspect="1" noChangeArrowheads="1"/>
          </p:cNvPicPr>
          <p:nvPr/>
        </p:nvPicPr>
        <p:blipFill>
          <a:blip r:embed="rId4" cstate="print"/>
          <a:srcRect/>
          <a:stretch>
            <a:fillRect/>
          </a:stretch>
        </p:blipFill>
        <p:spPr bwMode="auto">
          <a:xfrm>
            <a:off x="457200" y="5946789"/>
            <a:ext cx="8382000" cy="377825"/>
          </a:xfrm>
          <a:prstGeom prst="rect">
            <a:avLst/>
          </a:prstGeom>
          <a:noFill/>
          <a:ln w="9525">
            <a:noFill/>
            <a:miter lim="800000"/>
            <a:headEnd/>
            <a:tailEnd/>
          </a:ln>
        </p:spPr>
      </p:pic>
      <p:sp>
        <p:nvSpPr>
          <p:cNvPr id="4101"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4102"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4103"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4104"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4105"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4114"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DISABLED VETERANS TAX EXEMPTION PROGRAM</a:t>
              </a:r>
            </a:p>
          </p:txBody>
        </p:sp>
      </p:grpSp>
      <p:sp>
        <p:nvSpPr>
          <p:cNvPr id="4108" name="TextBox 12"/>
          <p:cNvSpPr txBox="1">
            <a:spLocks noChangeArrowheads="1"/>
          </p:cNvSpPr>
          <p:nvPr/>
        </p:nvSpPr>
        <p:spPr bwMode="auto">
          <a:xfrm>
            <a:off x="381000" y="3962400"/>
            <a:ext cx="2133600" cy="369888"/>
          </a:xfrm>
          <a:prstGeom prst="rect">
            <a:avLst/>
          </a:prstGeom>
          <a:noFill/>
          <a:ln w="9525">
            <a:noFill/>
            <a:miter lim="800000"/>
            <a:headEnd/>
            <a:tailEnd/>
          </a:ln>
        </p:spPr>
        <p:txBody>
          <a:bodyPr lIns="91324" tIns="45662" rIns="91324" bIns="45662">
            <a:spAutoFit/>
          </a:bodyPr>
          <a:lstStyle/>
          <a:p>
            <a:pPr defTabSz="913260"/>
            <a:r>
              <a:rPr lang="en-US">
                <a:solidFill>
                  <a:prstClr val="white"/>
                </a:solidFill>
                <a:cs typeface="Arial" charset="0"/>
              </a:rPr>
              <a:t>As of 15 Jan 14</a:t>
            </a:r>
          </a:p>
        </p:txBody>
      </p:sp>
      <p:grpSp>
        <p:nvGrpSpPr>
          <p:cNvPr id="3" name="Group 14"/>
          <p:cNvGrpSpPr>
            <a:grpSpLocks/>
          </p:cNvGrpSpPr>
          <p:nvPr/>
        </p:nvGrpSpPr>
        <p:grpSpPr bwMode="auto">
          <a:xfrm>
            <a:off x="457200" y="6019800"/>
            <a:ext cx="8382000" cy="381000"/>
            <a:chOff x="457200" y="6019800"/>
            <a:chExt cx="8382000" cy="381000"/>
          </a:xfrm>
        </p:grpSpPr>
        <p:pic>
          <p:nvPicPr>
            <p:cNvPr id="41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41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41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0" name="Rectangle 19"/>
            <p:cNvSpPr/>
            <p:nvPr/>
          </p:nvSpPr>
          <p:spPr>
            <a:xfrm>
              <a:off x="457200" y="6019800"/>
              <a:ext cx="2003497"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graphicFrame>
        <p:nvGraphicFramePr>
          <p:cNvPr id="4098" name="Chart 5"/>
          <p:cNvGraphicFramePr>
            <a:graphicFrameLocks/>
          </p:cNvGraphicFramePr>
          <p:nvPr>
            <p:extLst>
              <p:ext uri="{D42A27DB-BD31-4B8C-83A1-F6EECF244321}">
                <p14:modId xmlns:p14="http://schemas.microsoft.com/office/powerpoint/2010/main" val="3647948860"/>
              </p:ext>
            </p:extLst>
          </p:nvPr>
        </p:nvGraphicFramePr>
        <p:xfrm>
          <a:off x="381003" y="1143000"/>
          <a:ext cx="8596313" cy="4484688"/>
        </p:xfrm>
        <a:graphic>
          <a:graphicData uri="http://schemas.openxmlformats.org/presentationml/2006/ole">
            <mc:AlternateContent xmlns:mc="http://schemas.openxmlformats.org/markup-compatibility/2006">
              <mc:Choice xmlns:v="urn:schemas-microsoft-com:vml" Requires="v">
                <p:oleObj spid="_x0000_s5123" name="Worksheet" r:id="rId5" imgW="7677178" imgH="2914650" progId="Excel.Sheet.8">
                  <p:embed/>
                </p:oleObj>
              </mc:Choice>
              <mc:Fallback>
                <p:oleObj name="Worksheet" r:id="rId5" imgW="7677178" imgH="2914650" progId="Excel.Sheet.8">
                  <p:embed/>
                  <p:pic>
                    <p:nvPicPr>
                      <p:cNvPr id="0" name=""/>
                      <p:cNvPicPr>
                        <a:picLocks noChangeArrowheads="1"/>
                      </p:cNvPicPr>
                      <p:nvPr/>
                    </p:nvPicPr>
                    <p:blipFill>
                      <a:blip r:embed="rId6"/>
                      <a:srcRect/>
                      <a:stretch>
                        <a:fillRect/>
                      </a:stretch>
                    </p:blipFill>
                    <p:spPr bwMode="auto">
                      <a:xfrm>
                        <a:off x="381003" y="1143000"/>
                        <a:ext cx="8596313" cy="4484688"/>
                      </a:xfrm>
                      <a:prstGeom prst="rect">
                        <a:avLst/>
                      </a:prstGeom>
                      <a:noFill/>
                    </p:spPr>
                  </p:pic>
                </p:oleObj>
              </mc:Fallback>
            </mc:AlternateContent>
          </a:graphicData>
        </a:graphic>
      </p:graphicFrame>
    </p:spTree>
    <p:extLst>
      <p:ext uri="{BB962C8B-B14F-4D97-AF65-F5344CB8AC3E}">
        <p14:creationId xmlns:p14="http://schemas.microsoft.com/office/powerpoint/2010/main" val="1489314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26" descr="Military Vet logo banner"/>
          <p:cNvPicPr>
            <a:picLocks noChangeAspect="1" noChangeArrowheads="1"/>
          </p:cNvPicPr>
          <p:nvPr/>
        </p:nvPicPr>
        <p:blipFill>
          <a:blip r:embed="rId4" cstate="print"/>
          <a:srcRect/>
          <a:stretch>
            <a:fillRect/>
          </a:stretch>
        </p:blipFill>
        <p:spPr bwMode="auto">
          <a:xfrm>
            <a:off x="455613" y="381000"/>
            <a:ext cx="8232775" cy="649288"/>
          </a:xfrm>
          <a:prstGeom prst="rect">
            <a:avLst/>
          </a:prstGeom>
          <a:noFill/>
          <a:ln w="9525">
            <a:noFill/>
            <a:miter lim="800000"/>
            <a:headEnd/>
            <a:tailEnd/>
          </a:ln>
        </p:spPr>
      </p:pic>
      <p:pic>
        <p:nvPicPr>
          <p:cNvPr id="5124" name="Picture 25" descr="red bottom banner"/>
          <p:cNvPicPr>
            <a:picLocks noChangeAspect="1" noChangeArrowheads="1"/>
          </p:cNvPicPr>
          <p:nvPr/>
        </p:nvPicPr>
        <p:blipFill>
          <a:blip r:embed="rId5" cstate="print"/>
          <a:srcRect/>
          <a:stretch>
            <a:fillRect/>
          </a:stretch>
        </p:blipFill>
        <p:spPr bwMode="auto">
          <a:xfrm>
            <a:off x="457200" y="5946789"/>
            <a:ext cx="8382000" cy="377825"/>
          </a:xfrm>
          <a:prstGeom prst="rect">
            <a:avLst/>
          </a:prstGeom>
          <a:noFill/>
          <a:ln w="9525">
            <a:noFill/>
            <a:miter lim="800000"/>
            <a:headEnd/>
            <a:tailEnd/>
          </a:ln>
        </p:spPr>
      </p:pic>
      <p:sp>
        <p:nvSpPr>
          <p:cNvPr id="5125"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5126"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5127"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5128"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5129"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513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DISABLED VETERANS’ RETX PROGRAM</a:t>
              </a:r>
            </a:p>
          </p:txBody>
        </p:sp>
      </p:grpSp>
      <p:sp>
        <p:nvSpPr>
          <p:cNvPr id="5132" name="TextBox 12"/>
          <p:cNvSpPr txBox="1">
            <a:spLocks noChangeArrowheads="1"/>
          </p:cNvSpPr>
          <p:nvPr/>
        </p:nvSpPr>
        <p:spPr bwMode="auto">
          <a:xfrm>
            <a:off x="381000" y="3962400"/>
            <a:ext cx="2133600" cy="369888"/>
          </a:xfrm>
          <a:prstGeom prst="rect">
            <a:avLst/>
          </a:prstGeom>
          <a:noFill/>
          <a:ln w="9525">
            <a:noFill/>
            <a:miter lim="800000"/>
            <a:headEnd/>
            <a:tailEnd/>
          </a:ln>
        </p:spPr>
        <p:txBody>
          <a:bodyPr lIns="91324" tIns="45662" rIns="91324" bIns="45662">
            <a:spAutoFit/>
          </a:bodyPr>
          <a:lstStyle/>
          <a:p>
            <a:pPr defTabSz="913260"/>
            <a:r>
              <a:rPr lang="en-US">
                <a:solidFill>
                  <a:prstClr val="white"/>
                </a:solidFill>
                <a:cs typeface="Arial" charset="0"/>
              </a:rPr>
              <a:t>As of 15 Jan 14</a:t>
            </a:r>
          </a:p>
        </p:txBody>
      </p:sp>
      <p:grpSp>
        <p:nvGrpSpPr>
          <p:cNvPr id="3" name="Group 14"/>
          <p:cNvGrpSpPr>
            <a:grpSpLocks/>
          </p:cNvGrpSpPr>
          <p:nvPr/>
        </p:nvGrpSpPr>
        <p:grpSpPr bwMode="auto">
          <a:xfrm>
            <a:off x="457200" y="6019800"/>
            <a:ext cx="8382000" cy="646331"/>
            <a:chOff x="457200" y="6019799"/>
            <a:chExt cx="8382000" cy="646549"/>
          </a:xfrm>
        </p:grpSpPr>
        <p:pic>
          <p:nvPicPr>
            <p:cNvPr id="513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513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513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0" name="Rectangle 19"/>
            <p:cNvSpPr/>
            <p:nvPr/>
          </p:nvSpPr>
          <p:spPr>
            <a:xfrm>
              <a:off x="457200" y="6019799"/>
              <a:ext cx="2003497" cy="646549"/>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a:p>
              <a:pPr defTabSz="913260">
                <a:defRPr/>
              </a:pPr>
              <a:r>
                <a:rPr lang="en-US" dirty="0">
                  <a:solidFill>
                    <a:prstClr val="white"/>
                  </a:solidFill>
                  <a:cs typeface="Arial" pitchFamily="34" charset="0"/>
                </a:rPr>
                <a:t> MAY 14</a:t>
              </a:r>
              <a:endParaRPr lang="en-US" dirty="0">
                <a:solidFill>
                  <a:prstClr val="white"/>
                </a:solidFill>
                <a:cs typeface="Arial" charset="0"/>
              </a:endParaRPr>
            </a:p>
          </p:txBody>
        </p:sp>
      </p:grpSp>
      <p:sp>
        <p:nvSpPr>
          <p:cNvPr id="21" name="TextBox 5"/>
          <p:cNvSpPr txBox="1">
            <a:spLocks noChangeArrowheads="1"/>
          </p:cNvSpPr>
          <p:nvPr/>
        </p:nvSpPr>
        <p:spPr bwMode="auto">
          <a:xfrm>
            <a:off x="381000" y="5562604"/>
            <a:ext cx="8077200" cy="338138"/>
          </a:xfrm>
          <a:prstGeom prst="rect">
            <a:avLst/>
          </a:prstGeom>
          <a:noFill/>
          <a:ln w="9525">
            <a:noFill/>
            <a:miter lim="800000"/>
            <a:headEnd/>
            <a:tailEnd/>
          </a:ln>
        </p:spPr>
        <p:txBody>
          <a:bodyPr lIns="91324" tIns="45662" rIns="91324" bIns="45662">
            <a:spAutoFit/>
          </a:bodyPr>
          <a:lstStyle/>
          <a:p>
            <a:pPr algn="ctr" defTabSz="913260">
              <a:defRPr/>
            </a:pPr>
            <a:r>
              <a:rPr lang="en-US" sz="1600" dirty="0">
                <a:solidFill>
                  <a:prstClr val="black"/>
                </a:solidFill>
                <a:cs typeface="Arial" charset="0"/>
              </a:rPr>
              <a:t>*257</a:t>
            </a:r>
            <a:r>
              <a:rPr lang="en-US" sz="1400" dirty="0">
                <a:solidFill>
                  <a:prstClr val="black"/>
                </a:solidFill>
                <a:cs typeface="Arial" charset="0"/>
              </a:rPr>
              <a:t> Applications Received since 20 August 2016</a:t>
            </a:r>
          </a:p>
        </p:txBody>
      </p:sp>
      <p:graphicFrame>
        <p:nvGraphicFramePr>
          <p:cNvPr id="5122" name="Content Placeholder 3"/>
          <p:cNvGraphicFramePr>
            <a:graphicFrameLocks noGrp="1"/>
          </p:cNvGraphicFramePr>
          <p:nvPr>
            <p:extLst>
              <p:ext uri="{D42A27DB-BD31-4B8C-83A1-F6EECF244321}">
                <p14:modId xmlns:p14="http://schemas.microsoft.com/office/powerpoint/2010/main" val="2542014453"/>
              </p:ext>
            </p:extLst>
          </p:nvPr>
        </p:nvGraphicFramePr>
        <p:xfrm>
          <a:off x="284177" y="1030288"/>
          <a:ext cx="8497887" cy="3986212"/>
        </p:xfrm>
        <a:graphic>
          <a:graphicData uri="http://schemas.openxmlformats.org/presentationml/2006/ole">
            <mc:AlternateContent xmlns:mc="http://schemas.openxmlformats.org/markup-compatibility/2006">
              <mc:Choice xmlns:v="urn:schemas-microsoft-com:vml" Requires="v">
                <p:oleObj spid="_x0000_s6148" name="Worksheet" r:id="rId6" imgW="7019945" imgH="2333610" progId="Excel.Sheet.8">
                  <p:embed/>
                </p:oleObj>
              </mc:Choice>
              <mc:Fallback>
                <p:oleObj name="Worksheet" r:id="rId6" imgW="7019945" imgH="2333610" progId="Excel.Sheet.8">
                  <p:embed/>
                  <p:pic>
                    <p:nvPicPr>
                      <p:cNvPr id="0" name=""/>
                      <p:cNvPicPr>
                        <a:picLocks noGrp="1" noChangeArrowheads="1"/>
                      </p:cNvPicPr>
                      <p:nvPr/>
                    </p:nvPicPr>
                    <p:blipFill>
                      <a:blip r:embed="rId7"/>
                      <a:srcRect/>
                      <a:stretch>
                        <a:fillRect/>
                      </a:stretch>
                    </p:blipFill>
                    <p:spPr bwMode="auto">
                      <a:xfrm>
                        <a:off x="284177" y="1030288"/>
                        <a:ext cx="8497887" cy="3986212"/>
                      </a:xfrm>
                      <a:prstGeom prst="rect">
                        <a:avLst/>
                      </a:prstGeom>
                      <a:noFill/>
                    </p:spPr>
                  </p:pic>
                </p:oleObj>
              </mc:Fallback>
            </mc:AlternateContent>
          </a:graphicData>
        </a:graphic>
      </p:graphicFrame>
    </p:spTree>
    <p:extLst>
      <p:ext uri="{BB962C8B-B14F-4D97-AF65-F5344CB8AC3E}">
        <p14:creationId xmlns:p14="http://schemas.microsoft.com/office/powerpoint/2010/main" val="2272658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Military Vet logo banner"/>
          <p:cNvPicPr>
            <a:picLocks noChangeAspect="1" noChangeArrowheads="1"/>
          </p:cNvPicPr>
          <p:nvPr/>
        </p:nvPicPr>
        <p:blipFill>
          <a:blip r:embed="rId2" cstate="print"/>
          <a:srcRect/>
          <a:stretch>
            <a:fillRect/>
          </a:stretch>
        </p:blipFill>
        <p:spPr bwMode="auto">
          <a:xfrm>
            <a:off x="455613" y="381000"/>
            <a:ext cx="8232775" cy="649288"/>
          </a:xfrm>
          <a:prstGeom prst="rect">
            <a:avLst/>
          </a:prstGeom>
          <a:noFill/>
          <a:ln w="9525">
            <a:noFill/>
            <a:miter lim="800000"/>
            <a:headEnd/>
            <a:tailEnd/>
          </a:ln>
        </p:spPr>
      </p:pic>
      <p:pic>
        <p:nvPicPr>
          <p:cNvPr id="15363" name="Picture 25" descr="red bottom banner"/>
          <p:cNvPicPr>
            <a:picLocks noChangeAspect="1" noChangeArrowheads="1"/>
          </p:cNvPicPr>
          <p:nvPr/>
        </p:nvPicPr>
        <p:blipFill>
          <a:blip r:embed="rId3" cstate="print"/>
          <a:srcRect/>
          <a:stretch>
            <a:fillRect/>
          </a:stretch>
        </p:blipFill>
        <p:spPr bwMode="auto">
          <a:xfrm>
            <a:off x="457200" y="5946789"/>
            <a:ext cx="8382000" cy="377825"/>
          </a:xfrm>
          <a:prstGeom prst="rect">
            <a:avLst/>
          </a:prstGeom>
          <a:noFill/>
          <a:ln w="9525">
            <a:noFill/>
            <a:miter lim="800000"/>
            <a:headEnd/>
            <a:tailEnd/>
          </a:ln>
        </p:spPr>
      </p:pic>
      <p:sp>
        <p:nvSpPr>
          <p:cNvPr id="15364"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15365"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15366"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15367"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15368"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15379"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PERSIAN GULF VETERANS BENEFIT PROGRAM</a:t>
              </a:r>
            </a:p>
          </p:txBody>
        </p:sp>
      </p:grpSp>
      <p:grpSp>
        <p:nvGrpSpPr>
          <p:cNvPr id="3" name="Group 14"/>
          <p:cNvGrpSpPr>
            <a:grpSpLocks/>
          </p:cNvGrpSpPr>
          <p:nvPr/>
        </p:nvGrpSpPr>
        <p:grpSpPr bwMode="auto">
          <a:xfrm>
            <a:off x="457200" y="6019800"/>
            <a:ext cx="8382000" cy="381000"/>
            <a:chOff x="457200" y="6019800"/>
            <a:chExt cx="8382000" cy="381000"/>
          </a:xfrm>
        </p:grpSpPr>
        <p:pic>
          <p:nvPicPr>
            <p:cNvPr id="15375"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5376" name="Rectangle 8"/>
            <p:cNvSpPr>
              <a:spLocks noChangeArrowheads="1"/>
            </p:cNvSpPr>
            <p:nvPr/>
          </p:nvSpPr>
          <p:spPr bwMode="auto">
            <a:xfrm>
              <a:off x="76962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1537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0" name="Rectangle 19"/>
            <p:cNvSpPr/>
            <p:nvPr/>
          </p:nvSpPr>
          <p:spPr>
            <a:xfrm>
              <a:off x="485775" y="6019800"/>
              <a:ext cx="2003497"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sp>
        <p:nvSpPr>
          <p:cNvPr id="21" name="Text Box 4"/>
          <p:cNvSpPr txBox="1">
            <a:spLocks noChangeArrowheads="1"/>
          </p:cNvSpPr>
          <p:nvPr/>
        </p:nvSpPr>
        <p:spPr bwMode="auto">
          <a:xfrm>
            <a:off x="1600200" y="1343039"/>
            <a:ext cx="6096000" cy="4524305"/>
          </a:xfrm>
          <a:prstGeom prst="rect">
            <a:avLst/>
          </a:prstGeom>
          <a:noFill/>
          <a:ln w="9525">
            <a:noFill/>
            <a:miter lim="800000"/>
            <a:headEnd/>
            <a:tailEnd/>
          </a:ln>
        </p:spPr>
        <p:txBody>
          <a:bodyPr lIns="91316" tIns="45658" rIns="91316" bIns="45658">
            <a:spAutoFit/>
          </a:bodyPr>
          <a:lstStyle/>
          <a:p>
            <a:pPr defTabSz="913260">
              <a:lnSpc>
                <a:spcPct val="120000"/>
              </a:lnSpc>
              <a:spcBef>
                <a:spcPct val="0"/>
              </a:spcBef>
            </a:pPr>
            <a:r>
              <a:rPr lang="en-US" altLang="en-US" sz="2400" b="1" dirty="0">
                <a:solidFill>
                  <a:srgbClr val="000000"/>
                </a:solidFill>
                <a:latin typeface="Times New Roman" pitchFamily="18" charset="0"/>
                <a:cs typeface="Arial" charset="0"/>
              </a:rPr>
              <a:t>Total Applications:  	11,987</a:t>
            </a:r>
          </a:p>
          <a:p>
            <a:pPr defTabSz="913260">
              <a:lnSpc>
                <a:spcPct val="120000"/>
              </a:lnSpc>
              <a:spcBef>
                <a:spcPct val="0"/>
              </a:spcBef>
            </a:pPr>
            <a:endParaRPr lang="en-US" altLang="en-US" sz="2400" b="1" dirty="0">
              <a:solidFill>
                <a:srgbClr val="000000"/>
              </a:solidFill>
              <a:latin typeface="Times New Roman" pitchFamily="18" charset="0"/>
              <a:cs typeface="Arial" charset="0"/>
            </a:endParaRPr>
          </a:p>
          <a:p>
            <a:pPr defTabSz="913260">
              <a:lnSpc>
                <a:spcPct val="120000"/>
              </a:lnSpc>
              <a:spcBef>
                <a:spcPct val="0"/>
              </a:spcBef>
            </a:pPr>
            <a:r>
              <a:rPr lang="en-US" altLang="en-US" sz="2400" b="1" dirty="0">
                <a:solidFill>
                  <a:prstClr val="black"/>
                </a:solidFill>
                <a:latin typeface="Times New Roman" pitchFamily="18" charset="0"/>
                <a:cs typeface="Arial" charset="0"/>
              </a:rPr>
              <a:t>Payments Sent:  	9,312</a:t>
            </a:r>
            <a:endParaRPr lang="en-US" altLang="en-US" sz="2400" dirty="0">
              <a:solidFill>
                <a:prstClr val="black"/>
              </a:solidFill>
              <a:latin typeface="Times New Roman" pitchFamily="18" charset="0"/>
              <a:cs typeface="Arial" charset="0"/>
            </a:endParaRPr>
          </a:p>
          <a:p>
            <a:pPr defTabSz="913260">
              <a:lnSpc>
                <a:spcPct val="120000"/>
              </a:lnSpc>
              <a:spcBef>
                <a:spcPct val="0"/>
              </a:spcBef>
            </a:pPr>
            <a:endParaRPr lang="en-US" altLang="en-US" sz="2400" b="1" dirty="0">
              <a:solidFill>
                <a:srgbClr val="000000"/>
              </a:solidFill>
              <a:latin typeface="Times New Roman" pitchFamily="18" charset="0"/>
              <a:cs typeface="Arial" charset="0"/>
            </a:endParaRPr>
          </a:p>
          <a:p>
            <a:pPr defTabSz="913260">
              <a:lnSpc>
                <a:spcPct val="120000"/>
              </a:lnSpc>
              <a:spcBef>
                <a:spcPct val="0"/>
              </a:spcBef>
            </a:pPr>
            <a:r>
              <a:rPr lang="en-US" altLang="en-US" sz="2400" b="1" dirty="0">
                <a:solidFill>
                  <a:srgbClr val="000000"/>
                </a:solidFill>
                <a:latin typeface="Times New Roman" pitchFamily="18" charset="0"/>
                <a:cs typeface="Arial" charset="0"/>
              </a:rPr>
              <a:t>Total Payments:  	</a:t>
            </a:r>
            <a:r>
              <a:rPr lang="en-US" altLang="en-US" sz="2400" b="1" dirty="0">
                <a:solidFill>
                  <a:prstClr val="black"/>
                </a:solidFill>
                <a:latin typeface="Times New Roman" pitchFamily="18" charset="0"/>
                <a:cs typeface="Arial" charset="0"/>
              </a:rPr>
              <a:t>$3,950,112.50</a:t>
            </a:r>
            <a:endParaRPr lang="en-US" altLang="en-US" sz="2400" b="1" dirty="0">
              <a:solidFill>
                <a:srgbClr val="000000"/>
              </a:solidFill>
              <a:latin typeface="Times New Roman" pitchFamily="18" charset="0"/>
              <a:cs typeface="Arial" charset="0"/>
            </a:endParaRPr>
          </a:p>
          <a:p>
            <a:pPr defTabSz="913260">
              <a:lnSpc>
                <a:spcPct val="120000"/>
              </a:lnSpc>
              <a:spcBef>
                <a:spcPct val="0"/>
              </a:spcBef>
            </a:pPr>
            <a:endParaRPr lang="en-US" altLang="en-US" sz="2400" b="1" dirty="0">
              <a:solidFill>
                <a:srgbClr val="000000"/>
              </a:solidFill>
              <a:latin typeface="Times New Roman" pitchFamily="18" charset="0"/>
              <a:cs typeface="Arial" charset="0"/>
            </a:endParaRPr>
          </a:p>
          <a:p>
            <a:pPr defTabSz="913260">
              <a:lnSpc>
                <a:spcPct val="120000"/>
              </a:lnSpc>
              <a:spcBef>
                <a:spcPct val="0"/>
              </a:spcBef>
            </a:pPr>
            <a:r>
              <a:rPr lang="en-US" altLang="en-US" sz="2400" b="1" dirty="0">
                <a:solidFill>
                  <a:srgbClr val="000000"/>
                </a:solidFill>
                <a:latin typeface="Times New Roman" pitchFamily="18" charset="0"/>
                <a:cs typeface="Arial" charset="0"/>
              </a:rPr>
              <a:t>Average Payment:  	</a:t>
            </a:r>
            <a:r>
              <a:rPr lang="en-US" altLang="en-US" sz="2400" b="1" dirty="0">
                <a:solidFill>
                  <a:prstClr val="black"/>
                </a:solidFill>
                <a:latin typeface="Times New Roman" pitchFamily="18" charset="0"/>
                <a:cs typeface="Arial" charset="0"/>
              </a:rPr>
              <a:t>$424.20</a:t>
            </a:r>
            <a:endParaRPr lang="en-US" altLang="en-US" sz="2400" b="1" dirty="0">
              <a:solidFill>
                <a:srgbClr val="000000"/>
              </a:solidFill>
              <a:latin typeface="Times New Roman" pitchFamily="18" charset="0"/>
              <a:cs typeface="Arial" charset="0"/>
            </a:endParaRPr>
          </a:p>
          <a:p>
            <a:pPr defTabSz="913260">
              <a:lnSpc>
                <a:spcPct val="120000"/>
              </a:lnSpc>
              <a:spcBef>
                <a:spcPct val="0"/>
              </a:spcBef>
            </a:pPr>
            <a:endParaRPr lang="en-US" altLang="en-US" sz="2400" b="1" dirty="0">
              <a:solidFill>
                <a:srgbClr val="000000"/>
              </a:solidFill>
              <a:latin typeface="Times New Roman" pitchFamily="18" charset="0"/>
              <a:cs typeface="Arial" charset="0"/>
            </a:endParaRPr>
          </a:p>
          <a:p>
            <a:pPr defTabSz="913260">
              <a:lnSpc>
                <a:spcPct val="120000"/>
              </a:lnSpc>
              <a:spcBef>
                <a:spcPct val="0"/>
              </a:spcBef>
            </a:pPr>
            <a:r>
              <a:rPr lang="en-US" altLang="en-US" sz="2400" b="1" dirty="0">
                <a:solidFill>
                  <a:srgbClr val="000000"/>
                </a:solidFill>
                <a:latin typeface="Times New Roman" pitchFamily="18" charset="0"/>
                <a:cs typeface="Arial" charset="0"/>
              </a:rPr>
              <a:t>Average Processing Time:  5.57 days</a:t>
            </a:r>
          </a:p>
          <a:p>
            <a:pPr defTabSz="913260">
              <a:lnSpc>
                <a:spcPct val="120000"/>
              </a:lnSpc>
              <a:spcBef>
                <a:spcPct val="0"/>
              </a:spcBef>
            </a:pPr>
            <a:r>
              <a:rPr lang="en-US" altLang="en-US" sz="2400" b="1" dirty="0">
                <a:solidFill>
                  <a:srgbClr val="000000"/>
                </a:solidFill>
                <a:latin typeface="Times New Roman" pitchFamily="18" charset="0"/>
                <a:cs typeface="Arial" charset="0"/>
              </a:rPr>
              <a:t>					              </a:t>
            </a:r>
          </a:p>
        </p:txBody>
      </p:sp>
    </p:spTree>
    <p:extLst>
      <p:ext uri="{BB962C8B-B14F-4D97-AF65-F5344CB8AC3E}">
        <p14:creationId xmlns:p14="http://schemas.microsoft.com/office/powerpoint/2010/main" val="79682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Military Vet logo banner"/>
          <p:cNvPicPr>
            <a:picLocks noChangeAspect="1" noChangeArrowheads="1"/>
          </p:cNvPicPr>
          <p:nvPr/>
        </p:nvPicPr>
        <p:blipFill>
          <a:blip r:embed="rId2" cstate="print"/>
          <a:srcRect/>
          <a:stretch>
            <a:fillRect/>
          </a:stretch>
        </p:blipFill>
        <p:spPr bwMode="auto">
          <a:xfrm>
            <a:off x="455613" y="381000"/>
            <a:ext cx="8232775" cy="649288"/>
          </a:xfrm>
          <a:prstGeom prst="rect">
            <a:avLst/>
          </a:prstGeom>
          <a:noFill/>
          <a:ln w="9525">
            <a:noFill/>
            <a:miter lim="800000"/>
            <a:headEnd/>
            <a:tailEnd/>
          </a:ln>
        </p:spPr>
      </p:pic>
      <p:pic>
        <p:nvPicPr>
          <p:cNvPr id="16387" name="Picture 25" descr="red bottom banner"/>
          <p:cNvPicPr>
            <a:picLocks noChangeAspect="1" noChangeArrowheads="1"/>
          </p:cNvPicPr>
          <p:nvPr/>
        </p:nvPicPr>
        <p:blipFill>
          <a:blip r:embed="rId3" cstate="print"/>
          <a:srcRect/>
          <a:stretch>
            <a:fillRect/>
          </a:stretch>
        </p:blipFill>
        <p:spPr bwMode="auto">
          <a:xfrm>
            <a:off x="457200" y="5946789"/>
            <a:ext cx="8382000" cy="377825"/>
          </a:xfrm>
          <a:prstGeom prst="rect">
            <a:avLst/>
          </a:prstGeom>
          <a:noFill/>
          <a:ln w="9525">
            <a:noFill/>
            <a:miter lim="800000"/>
            <a:headEnd/>
            <a:tailEnd/>
          </a:ln>
        </p:spPr>
      </p:pic>
      <p:sp>
        <p:nvSpPr>
          <p:cNvPr id="16388"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16389"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16390"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16391"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16392"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16432"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MILITARY FAMILY RELIEF ASSISTANCE PROGRAM</a:t>
              </a:r>
            </a:p>
          </p:txBody>
        </p:sp>
      </p:grpSp>
      <p:sp>
        <p:nvSpPr>
          <p:cNvPr id="16395" name="TextBox 12"/>
          <p:cNvSpPr txBox="1">
            <a:spLocks noChangeArrowheads="1"/>
          </p:cNvSpPr>
          <p:nvPr/>
        </p:nvSpPr>
        <p:spPr bwMode="auto">
          <a:xfrm>
            <a:off x="381000" y="3962400"/>
            <a:ext cx="2133600" cy="369888"/>
          </a:xfrm>
          <a:prstGeom prst="rect">
            <a:avLst/>
          </a:prstGeom>
          <a:noFill/>
          <a:ln w="9525">
            <a:noFill/>
            <a:miter lim="800000"/>
            <a:headEnd/>
            <a:tailEnd/>
          </a:ln>
        </p:spPr>
        <p:txBody>
          <a:bodyPr lIns="91324" tIns="45662" rIns="91324" bIns="45662">
            <a:spAutoFit/>
          </a:bodyPr>
          <a:lstStyle/>
          <a:p>
            <a:pPr defTabSz="913260"/>
            <a:r>
              <a:rPr lang="en-US">
                <a:solidFill>
                  <a:prstClr val="white"/>
                </a:solidFill>
                <a:cs typeface="Arial" charset="0"/>
              </a:rPr>
              <a:t>As of 15 Jan 14</a:t>
            </a:r>
          </a:p>
        </p:txBody>
      </p:sp>
      <p:grpSp>
        <p:nvGrpSpPr>
          <p:cNvPr id="3" name="Group 14"/>
          <p:cNvGrpSpPr>
            <a:grpSpLocks/>
          </p:cNvGrpSpPr>
          <p:nvPr/>
        </p:nvGrpSpPr>
        <p:grpSpPr bwMode="auto">
          <a:xfrm>
            <a:off x="457200" y="6019800"/>
            <a:ext cx="8382000" cy="381000"/>
            <a:chOff x="457200" y="6019800"/>
            <a:chExt cx="8382000" cy="381000"/>
          </a:xfrm>
        </p:grpSpPr>
        <p:pic>
          <p:nvPicPr>
            <p:cNvPr id="164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6429"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164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0" name="Rectangle 19"/>
            <p:cNvSpPr/>
            <p:nvPr/>
          </p:nvSpPr>
          <p:spPr>
            <a:xfrm>
              <a:off x="457200" y="6030913"/>
              <a:ext cx="2003497"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graphicFrame>
        <p:nvGraphicFramePr>
          <p:cNvPr id="22" name="Table 21"/>
          <p:cNvGraphicFramePr>
            <a:graphicFrameLocks noGrp="1"/>
          </p:cNvGraphicFramePr>
          <p:nvPr>
            <p:extLst>
              <p:ext uri="{D42A27DB-BD31-4B8C-83A1-F6EECF244321}">
                <p14:modId xmlns:p14="http://schemas.microsoft.com/office/powerpoint/2010/main" val="1967549028"/>
              </p:ext>
            </p:extLst>
          </p:nvPr>
        </p:nvGraphicFramePr>
        <p:xfrm>
          <a:off x="458789" y="1447800"/>
          <a:ext cx="8075612" cy="3810000"/>
        </p:xfrm>
        <a:graphic>
          <a:graphicData uri="http://schemas.openxmlformats.org/drawingml/2006/table">
            <a:tbl>
              <a:tblPr>
                <a:tableStyleId>{2D5ABB26-0587-4C30-8999-92F81FD0307C}</a:tableStyleId>
              </a:tblPr>
              <a:tblGrid>
                <a:gridCol w="6338305"/>
                <a:gridCol w="1737307"/>
              </a:tblGrid>
              <a:tr h="743646">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latin typeface="Arial"/>
                        </a:rPr>
                        <a:t>OVERALL MFRAP CONTRIBUTIONS - FY 2005 THRU </a:t>
                      </a:r>
                      <a:r>
                        <a:rPr lang="en-US" sz="1400" b="1" i="0" u="none" strike="noStrike" dirty="0" smtClean="0">
                          <a:latin typeface="Arial"/>
                        </a:rPr>
                        <a:t>30</a:t>
                      </a:r>
                      <a:r>
                        <a:rPr lang="en-US" sz="1400" b="1" i="0" u="none" strike="noStrike" baseline="0" dirty="0" smtClean="0">
                          <a:latin typeface="Arial"/>
                        </a:rPr>
                        <a:t> Sep </a:t>
                      </a:r>
                      <a:r>
                        <a:rPr lang="en-US" sz="1400" b="1" i="0" u="none" strike="noStrike" dirty="0" smtClean="0">
                          <a:latin typeface="Arial"/>
                        </a:rPr>
                        <a:t>2016</a:t>
                      </a:r>
                      <a:endParaRPr lang="en-US" sz="1400" b="1" i="0" u="none" strike="noStrike" dirty="0">
                        <a:latin typeface="Arial"/>
                      </a:endParaRPr>
                    </a:p>
                  </a:txBody>
                  <a:tcPr marL="9525" marR="9525" marT="9525" marB="0" anchor="ctr"/>
                </a:tc>
                <a:tc hMerge="1">
                  <a:txBody>
                    <a:bodyPr/>
                    <a:lstStyle/>
                    <a:p>
                      <a:endParaRPr lang="en-US"/>
                    </a:p>
                  </a:txBody>
                  <a:tcPr/>
                </a:tc>
              </a:tr>
              <a:tr h="494392">
                <a:tc>
                  <a:txBody>
                    <a:bodyPr/>
                    <a:lstStyle/>
                    <a:p>
                      <a:pPr algn="l" fontAlgn="ctr"/>
                      <a:r>
                        <a:rPr lang="en-US" sz="1400" b="0" i="0" u="none" strike="noStrike" dirty="0" smtClean="0">
                          <a:latin typeface="Arial"/>
                        </a:rPr>
                        <a:t>TOTAL PRIVATE CONTRIBUTIONS </a:t>
                      </a:r>
                      <a:endParaRPr lang="en-US" sz="1400" b="0" i="0" u="none" strike="noStrike" dirty="0">
                        <a:latin typeface="Arial"/>
                      </a:endParaRPr>
                    </a:p>
                  </a:txBody>
                  <a:tcPr marL="9525" marR="9525" marT="9525" marB="0" anchor="ctr"/>
                </a:tc>
                <a:tc>
                  <a:txBody>
                    <a:bodyPr/>
                    <a:lstStyle/>
                    <a:p>
                      <a:pPr algn="l" fontAlgn="b"/>
                      <a:r>
                        <a:rPr lang="en-US" sz="1400" b="0" i="0" u="none" strike="noStrike" dirty="0">
                          <a:latin typeface="Arial"/>
                        </a:rPr>
                        <a:t> </a:t>
                      </a:r>
                      <a:r>
                        <a:rPr lang="en-US" sz="1400" b="0" i="0" u="none" strike="noStrike" dirty="0" smtClean="0">
                          <a:latin typeface="Arial"/>
                        </a:rPr>
                        <a:t>$      117,995.76 </a:t>
                      </a:r>
                      <a:endParaRPr lang="en-US" sz="1400" b="0" i="0" u="none" strike="noStrike" dirty="0">
                        <a:latin typeface="Arial"/>
                      </a:endParaRPr>
                    </a:p>
                  </a:txBody>
                  <a:tcPr marL="9525" marR="9525" marT="9525" marB="0" anchor="ctr"/>
                </a:tc>
              </a:tr>
              <a:tr h="61901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400" b="0" i="0" u="none" strike="noStrike" dirty="0" smtClean="0">
                        <a:latin typeface="Arial"/>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latin typeface="Arial"/>
                        </a:rPr>
                        <a:t>DEPT OF REVENUE - PIT DONATIONS </a:t>
                      </a:r>
                    </a:p>
                  </a:txBody>
                  <a:tcPr marL="9525" marR="9525" marT="9525" marB="0" anchor="ctr"/>
                </a:tc>
                <a:tc>
                  <a:txBody>
                    <a:bodyPr/>
                    <a:lstStyle/>
                    <a:p>
                      <a:pPr algn="l" fontAlgn="b"/>
                      <a:r>
                        <a:rPr lang="en-US" sz="1400" b="0" i="0" u="none" strike="noStrike" dirty="0">
                          <a:latin typeface="Arial"/>
                        </a:rPr>
                        <a:t> </a:t>
                      </a:r>
                      <a:r>
                        <a:rPr lang="en-US" sz="1400" b="0" i="0" u="none" strike="noStrike" dirty="0" smtClean="0">
                          <a:latin typeface="Arial"/>
                        </a:rPr>
                        <a:t>$    1,579,603.99</a:t>
                      </a:r>
                      <a:endParaRPr lang="en-US" sz="1400" b="0" i="0" u="none" strike="noStrike" dirty="0">
                        <a:latin typeface="Arial"/>
                      </a:endParaRPr>
                    </a:p>
                  </a:txBody>
                  <a:tcPr marL="9525" marR="9525" marT="9525" marB="0" anchor="ctr"/>
                </a:tc>
              </a:tr>
              <a:tr h="70745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latin typeface="Arial"/>
                        </a:rPr>
                        <a:t>TOTAL ALL CONTRIBUTIONS - PRIVATE &amp; PIT DONATIONS</a:t>
                      </a:r>
                    </a:p>
                  </a:txBody>
                  <a:tcPr marL="9525" marR="9525" marT="9525"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latin typeface="Arial"/>
                        </a:rPr>
                        <a:t> $    1,697,599.75</a:t>
                      </a:r>
                    </a:p>
                    <a:p>
                      <a:pPr algn="l" fontAlgn="b"/>
                      <a:r>
                        <a:rPr lang="en-US" sz="1400" b="0" i="0" u="none" strike="noStrike" dirty="0" smtClean="0">
                          <a:latin typeface="Arial"/>
                        </a:rPr>
                        <a:t>  </a:t>
                      </a:r>
                      <a:endParaRPr lang="en-US" sz="1400" b="0" i="0" u="none" strike="noStrike" dirty="0">
                        <a:latin typeface="Arial"/>
                      </a:endParaRPr>
                    </a:p>
                  </a:txBody>
                  <a:tcPr marL="9525" marR="9525" marT="9525" marB="0" anchor="b"/>
                </a:tc>
              </a:tr>
              <a:tr h="501847">
                <a:tc>
                  <a:txBody>
                    <a:bodyPr/>
                    <a:lstStyle/>
                    <a:p>
                      <a:pPr algn="l" fontAlgn="ctr"/>
                      <a:r>
                        <a:rPr lang="en-US" sz="1400" b="0" i="0" u="none" strike="noStrike" dirty="0">
                          <a:latin typeface="Arial"/>
                        </a:rPr>
                        <a:t>APPROVED GRANT APPLICATION PAYMENTS </a:t>
                      </a:r>
                    </a:p>
                  </a:txBody>
                  <a:tcPr marL="9525" marR="9525" marT="9525" marB="0" anchor="ctr"/>
                </a:tc>
                <a:tc>
                  <a:txBody>
                    <a:bodyPr/>
                    <a:lstStyle/>
                    <a:p>
                      <a:pPr algn="l" fontAlgn="b"/>
                      <a:r>
                        <a:rPr lang="en-US" sz="1400" b="0" i="0" u="none" strike="noStrike" dirty="0">
                          <a:latin typeface="Arial"/>
                        </a:rPr>
                        <a:t> $      </a:t>
                      </a:r>
                      <a:r>
                        <a:rPr lang="en-US" sz="1400" b="0" i="0" u="none" strike="noStrike" dirty="0" smtClean="0">
                          <a:latin typeface="Arial"/>
                        </a:rPr>
                        <a:t> 780,618.86</a:t>
                      </a:r>
                      <a:endParaRPr lang="en-US" sz="1400" b="0" i="0" u="none" strike="noStrike" dirty="0">
                        <a:latin typeface="Arial"/>
                      </a:endParaRPr>
                    </a:p>
                  </a:txBody>
                  <a:tcPr marL="9525" marR="9525" marT="9525" marB="0" anchor="ctr"/>
                </a:tc>
              </a:tr>
              <a:tr h="743646">
                <a:tc>
                  <a:txBody>
                    <a:bodyPr/>
                    <a:lstStyle/>
                    <a:p>
                      <a:pPr algn="l" fontAlgn="ctr"/>
                      <a:r>
                        <a:rPr lang="en-US" sz="1400" b="0" i="0" u="none" strike="noStrike" dirty="0">
                          <a:latin typeface="Arial"/>
                        </a:rPr>
                        <a:t>ACCOUNT BALANCE </a:t>
                      </a:r>
                    </a:p>
                  </a:txBody>
                  <a:tcPr marL="9525" marR="9525" marT="9525" marB="0" anchor="ctr"/>
                </a:tc>
                <a:tc>
                  <a:txBody>
                    <a:bodyPr/>
                    <a:lstStyle/>
                    <a:p>
                      <a:pPr algn="l" fontAlgn="b"/>
                      <a:r>
                        <a:rPr lang="en-US" sz="1400" b="0" i="0" u="none" strike="noStrike" dirty="0">
                          <a:latin typeface="Arial"/>
                        </a:rPr>
                        <a:t> $   </a:t>
                      </a:r>
                      <a:r>
                        <a:rPr lang="en-US" sz="1400" b="0" i="0" u="none" strike="noStrike" baseline="0" dirty="0" smtClean="0">
                          <a:latin typeface="Arial"/>
                        </a:rPr>
                        <a:t>    916,980.89</a:t>
                      </a:r>
                      <a:endParaRPr lang="en-US" sz="1400" b="0" i="0" u="none" strike="noStrike" dirty="0">
                        <a:latin typeface="Arial"/>
                      </a:endParaRPr>
                    </a:p>
                  </a:txBody>
                  <a:tcPr marL="9525" marR="9525" marT="9525" marB="0" anchor="ctr"/>
                </a:tc>
              </a:tr>
            </a:tbl>
          </a:graphicData>
        </a:graphic>
      </p:graphicFrame>
    </p:spTree>
    <p:extLst>
      <p:ext uri="{BB962C8B-B14F-4D97-AF65-F5344CB8AC3E}">
        <p14:creationId xmlns:p14="http://schemas.microsoft.com/office/powerpoint/2010/main" val="44895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97125798"/>
              </p:ext>
            </p:extLst>
          </p:nvPr>
        </p:nvGraphicFramePr>
        <p:xfrm>
          <a:off x="333375" y="1524000"/>
          <a:ext cx="8048625" cy="5151120"/>
        </p:xfrm>
        <a:graphic>
          <a:graphicData uri="http://schemas.openxmlformats.org/drawingml/2006/table">
            <a:tbl>
              <a:tblPr firstRow="1" bandRow="1">
                <a:tableStyleId>{5C22544A-7EE6-4342-B048-85BDC9FD1C3A}</a:tableStyleId>
              </a:tblPr>
              <a:tblGrid>
                <a:gridCol w="6434039"/>
                <a:gridCol w="1614586"/>
              </a:tblGrid>
              <a:tr h="381000">
                <a:tc gridSpan="2">
                  <a:txBody>
                    <a:bodyPr/>
                    <a:lstStyle/>
                    <a:p>
                      <a:pPr algn="ctr"/>
                      <a:r>
                        <a:rPr lang="en-US" sz="1900" b="1" dirty="0" smtClean="0"/>
                        <a:t>Pennsylvania Veterans</a:t>
                      </a:r>
                      <a:r>
                        <a:rPr lang="en-US" sz="1900" b="1" baseline="0" dirty="0" smtClean="0"/>
                        <a:t> Memorial Trust Fund</a:t>
                      </a:r>
                      <a:endParaRPr lang="en-US" sz="1900" dirty="0"/>
                    </a:p>
                  </a:txBody>
                  <a:tcPr/>
                </a:tc>
                <a:tc hMerge="1">
                  <a:txBody>
                    <a:bodyPr/>
                    <a:lstStyle/>
                    <a:p>
                      <a:pPr algn="ctr"/>
                      <a:endParaRPr lang="en-US" dirty="0"/>
                    </a:p>
                  </a:txBody>
                  <a:tcPr/>
                </a:tc>
              </a:tr>
              <a:tr h="381000">
                <a:tc>
                  <a:txBody>
                    <a:bodyPr/>
                    <a:lstStyle/>
                    <a:p>
                      <a:pPr lvl="1"/>
                      <a:r>
                        <a:rPr lang="en-US" sz="1900" dirty="0" smtClean="0"/>
                        <a:t>Beginning Trust Fund Balance (July 1, 2016)</a:t>
                      </a:r>
                      <a:endParaRPr lang="en-US" sz="1900" dirty="0"/>
                    </a:p>
                  </a:txBody>
                  <a:tcPr/>
                </a:tc>
                <a:tc>
                  <a:txBody>
                    <a:bodyPr/>
                    <a:lstStyle/>
                    <a:p>
                      <a:pPr algn="r"/>
                      <a:r>
                        <a:rPr lang="en-US" sz="1900" dirty="0" smtClean="0"/>
                        <a:t>$565,829.99</a:t>
                      </a:r>
                      <a:endParaRPr lang="en-US" sz="1900" dirty="0"/>
                    </a:p>
                  </a:txBody>
                  <a:tcPr/>
                </a:tc>
              </a:tr>
              <a:tr h="381000">
                <a:tc>
                  <a:txBody>
                    <a:bodyPr/>
                    <a:lstStyle/>
                    <a:p>
                      <a:pPr lvl="2"/>
                      <a:endParaRPr lang="en-US" sz="1900" dirty="0"/>
                    </a:p>
                  </a:txBody>
                  <a:tcPr/>
                </a:tc>
                <a:tc>
                  <a:txBody>
                    <a:bodyPr/>
                    <a:lstStyle/>
                    <a:p>
                      <a:pPr lvl="1" algn="r"/>
                      <a:endParaRPr lang="en-US" sz="1900" dirty="0"/>
                    </a:p>
                  </a:txBody>
                  <a:tcPr/>
                </a:tc>
              </a:tr>
              <a:tr h="381000">
                <a:tc>
                  <a:txBody>
                    <a:bodyPr/>
                    <a:lstStyle/>
                    <a:p>
                      <a:pPr lvl="2"/>
                      <a:r>
                        <a:rPr lang="en-US" sz="1900" dirty="0" smtClean="0"/>
                        <a:t>Grants Received</a:t>
                      </a:r>
                      <a:endParaRPr lang="en-US" sz="1900" dirty="0"/>
                    </a:p>
                  </a:txBody>
                  <a:tcPr/>
                </a:tc>
                <a:tc>
                  <a:txBody>
                    <a:bodyPr/>
                    <a:lstStyle/>
                    <a:p>
                      <a:pPr lvl="1" algn="r"/>
                      <a:r>
                        <a:rPr lang="en-US" sz="1900" dirty="0" smtClean="0"/>
                        <a:t>0</a:t>
                      </a:r>
                      <a:endParaRPr lang="en-US" sz="1900" dirty="0"/>
                    </a:p>
                  </a:txBody>
                  <a:tcPr/>
                </a:tc>
              </a:tr>
              <a:tr h="670560">
                <a:tc>
                  <a:txBody>
                    <a:bodyPr/>
                    <a:lstStyle/>
                    <a:p>
                      <a:pPr lvl="2"/>
                      <a:r>
                        <a:rPr lang="en-US" sz="1900" dirty="0" smtClean="0"/>
                        <a:t>Public / Private Donations</a:t>
                      </a:r>
                      <a:endParaRPr lang="en-US" sz="1900" dirty="0"/>
                    </a:p>
                  </a:txBody>
                  <a:tcPr/>
                </a:tc>
                <a:tc>
                  <a:txBody>
                    <a:bodyPr/>
                    <a:lstStyle/>
                    <a:p>
                      <a:pPr lvl="1" algn="r"/>
                      <a:r>
                        <a:rPr lang="en-US" sz="1900" dirty="0" smtClean="0"/>
                        <a:t>$3,178.45</a:t>
                      </a:r>
                      <a:endParaRPr lang="en-US" sz="1900" dirty="0"/>
                    </a:p>
                  </a:txBody>
                  <a:tcPr/>
                </a:tc>
              </a:tr>
              <a:tr h="381000">
                <a:tc>
                  <a:txBody>
                    <a:bodyPr/>
                    <a:lstStyle/>
                    <a:p>
                      <a:pPr lvl="2"/>
                      <a:r>
                        <a:rPr lang="en-US" sz="1900" dirty="0" smtClean="0"/>
                        <a:t>Interest</a:t>
                      </a:r>
                      <a:endParaRPr lang="en-US" sz="1900" dirty="0"/>
                    </a:p>
                  </a:txBody>
                  <a:tcPr/>
                </a:tc>
                <a:tc>
                  <a:txBody>
                    <a:bodyPr/>
                    <a:lstStyle/>
                    <a:p>
                      <a:pPr lvl="1" algn="r"/>
                      <a:r>
                        <a:rPr lang="en-US" sz="1900" dirty="0" smtClean="0"/>
                        <a:t>$878.69</a:t>
                      </a:r>
                      <a:endParaRPr lang="en-US" sz="1900" dirty="0"/>
                    </a:p>
                  </a:txBody>
                  <a:tcPr/>
                </a:tc>
              </a:tr>
              <a:tr h="381000">
                <a:tc>
                  <a:txBody>
                    <a:bodyPr/>
                    <a:lstStyle/>
                    <a:p>
                      <a:pPr lvl="2"/>
                      <a:r>
                        <a:rPr lang="en-US" sz="1900" dirty="0" smtClean="0"/>
                        <a:t>Refunds of Expenditures</a:t>
                      </a:r>
                      <a:endParaRPr lang="en-US" sz="1900" dirty="0"/>
                    </a:p>
                  </a:txBody>
                  <a:tcPr/>
                </a:tc>
                <a:tc>
                  <a:txBody>
                    <a:bodyPr/>
                    <a:lstStyle/>
                    <a:p>
                      <a:pPr lvl="1" algn="r"/>
                      <a:r>
                        <a:rPr lang="en-US" sz="1900" dirty="0" smtClean="0"/>
                        <a:t>$28.70</a:t>
                      </a:r>
                      <a:endParaRPr lang="en-US" sz="1900" dirty="0"/>
                    </a:p>
                  </a:txBody>
                  <a:tcPr/>
                </a:tc>
              </a:tr>
              <a:tr h="670560">
                <a:tc>
                  <a:txBody>
                    <a:bodyPr/>
                    <a:lstStyle/>
                    <a:p>
                      <a:pPr lvl="2"/>
                      <a:r>
                        <a:rPr lang="en-US" sz="1900" dirty="0" smtClean="0"/>
                        <a:t>Total Receipts</a:t>
                      </a:r>
                      <a:endParaRPr lang="en-US" sz="1900" dirty="0"/>
                    </a:p>
                  </a:txBody>
                  <a:tcPr/>
                </a:tc>
                <a:tc>
                  <a:txBody>
                    <a:bodyPr/>
                    <a:lstStyle/>
                    <a:p>
                      <a:pPr lvl="1" algn="r"/>
                      <a:r>
                        <a:rPr lang="en-US" sz="1900" dirty="0" smtClean="0"/>
                        <a:t>$4,085.84</a:t>
                      </a:r>
                      <a:endParaRPr lang="en-US" sz="1900" dirty="0"/>
                    </a:p>
                  </a:txBody>
                  <a:tcPr/>
                </a:tc>
              </a:tr>
              <a:tr h="381000">
                <a:tc>
                  <a:txBody>
                    <a:bodyPr/>
                    <a:lstStyle/>
                    <a:p>
                      <a:pPr lvl="2"/>
                      <a:endParaRPr lang="en-US" sz="1900" dirty="0"/>
                    </a:p>
                  </a:txBody>
                  <a:tcPr/>
                </a:tc>
                <a:tc>
                  <a:txBody>
                    <a:bodyPr/>
                    <a:lstStyle/>
                    <a:p>
                      <a:pPr lvl="1" algn="r"/>
                      <a:endParaRPr lang="en-US" sz="1900" dirty="0"/>
                    </a:p>
                  </a:txBody>
                  <a:tcPr/>
                </a:tc>
              </a:tr>
              <a:tr h="381000">
                <a:tc>
                  <a:txBody>
                    <a:bodyPr/>
                    <a:lstStyle/>
                    <a:p>
                      <a:pPr lvl="2"/>
                      <a:r>
                        <a:rPr lang="en-US" sz="1900" dirty="0" smtClean="0"/>
                        <a:t>Expenses</a:t>
                      </a:r>
                      <a:endParaRPr lang="en-US" sz="1900" dirty="0"/>
                    </a:p>
                  </a:txBody>
                  <a:tcPr/>
                </a:tc>
                <a:tc>
                  <a:txBody>
                    <a:bodyPr/>
                    <a:lstStyle/>
                    <a:p>
                      <a:pPr algn="r"/>
                      <a:r>
                        <a:rPr lang="en-US" sz="1900" dirty="0" smtClean="0"/>
                        <a:t>($20,337.72)</a:t>
                      </a:r>
                      <a:endParaRPr lang="en-US" sz="1900" dirty="0"/>
                    </a:p>
                  </a:txBody>
                  <a:tcPr/>
                </a:tc>
              </a:tr>
              <a:tr h="381000">
                <a:tc>
                  <a:txBody>
                    <a:bodyPr/>
                    <a:lstStyle/>
                    <a:p>
                      <a:pPr lvl="1"/>
                      <a:endParaRPr lang="en-US" sz="1900" dirty="0"/>
                    </a:p>
                  </a:txBody>
                  <a:tcPr/>
                </a:tc>
                <a:tc>
                  <a:txBody>
                    <a:bodyPr/>
                    <a:lstStyle/>
                    <a:p>
                      <a:pPr algn="r"/>
                      <a:endParaRPr lang="en-US" sz="1900" dirty="0"/>
                    </a:p>
                  </a:txBody>
                  <a:tcPr/>
                </a:tc>
              </a:tr>
              <a:tr h="381000">
                <a:tc>
                  <a:txBody>
                    <a:bodyPr/>
                    <a:lstStyle/>
                    <a:p>
                      <a:pPr lvl="1"/>
                      <a:r>
                        <a:rPr lang="en-US" sz="1900" dirty="0" smtClean="0"/>
                        <a:t>Ending Balance</a:t>
                      </a:r>
                      <a:endParaRPr lang="en-US" sz="1900" dirty="0"/>
                    </a:p>
                  </a:txBody>
                  <a:tcPr/>
                </a:tc>
                <a:tc>
                  <a:txBody>
                    <a:bodyPr/>
                    <a:lstStyle/>
                    <a:p>
                      <a:pPr algn="r"/>
                      <a:r>
                        <a:rPr lang="en-US" sz="1900" dirty="0" smtClean="0"/>
                        <a:t>$549,578.11</a:t>
                      </a:r>
                      <a:endParaRPr lang="en-US" sz="1900" dirty="0"/>
                    </a:p>
                  </a:txBody>
                  <a:tcPr/>
                </a:tc>
              </a:tr>
            </a:tbl>
          </a:graphicData>
        </a:graphic>
      </p:graphicFrame>
      <p:grpSp>
        <p:nvGrpSpPr>
          <p:cNvPr id="6" name="Group 13"/>
          <p:cNvGrpSpPr>
            <a:grpSpLocks noGrp="1"/>
          </p:cNvGrpSpPr>
          <p:nvPr/>
        </p:nvGrpSpPr>
        <p:grpSpPr bwMode="auto">
          <a:xfrm>
            <a:off x="152400" y="294161"/>
            <a:ext cx="8839200" cy="848853"/>
            <a:chOff x="457200" y="381000"/>
            <a:chExt cx="8232775" cy="649288"/>
          </a:xfrm>
        </p:grpSpPr>
        <p:pic>
          <p:nvPicPr>
            <p:cNvPr id="7"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8" name="Rectangle 5"/>
            <p:cNvSpPr txBox="1">
              <a:spLocks noChangeArrowheads="1"/>
            </p:cNvSpPr>
            <p:nvPr/>
          </p:nvSpPr>
          <p:spPr bwMode="auto">
            <a:xfrm>
              <a:off x="458788" y="457121"/>
              <a:ext cx="5791200" cy="400211"/>
            </a:xfrm>
            <a:prstGeom prst="rect">
              <a:avLst/>
            </a:prstGeom>
            <a:noFill/>
            <a:ln w="9525">
              <a:noFill/>
              <a:miter lim="800000"/>
              <a:headEnd/>
              <a:tailEnd/>
            </a:ln>
          </p:spPr>
          <p:txBody>
            <a:bodyPr anchor="ctr">
              <a:spAutoFit/>
            </a:bodyPr>
            <a:lstStyle/>
            <a:p>
              <a:pPr algn="ctr" defTabSz="913260" eaLnBrk="0" hangingPunct="0">
                <a:defRPr/>
              </a:pPr>
              <a:r>
                <a:rPr lang="en-US" sz="2800" b="1" dirty="0">
                  <a:solidFill>
                    <a:prstClr val="white"/>
                  </a:solidFill>
                  <a:cs typeface="Arial" charset="0"/>
                </a:rPr>
                <a:t>PENNSYLVANIA VETERANS MEMORIAL</a:t>
              </a:r>
            </a:p>
          </p:txBody>
        </p:sp>
      </p:grpSp>
      <p:grpSp>
        <p:nvGrpSpPr>
          <p:cNvPr id="9" name="Group 20"/>
          <p:cNvGrpSpPr>
            <a:grpSpLocks/>
          </p:cNvGrpSpPr>
          <p:nvPr/>
        </p:nvGrpSpPr>
        <p:grpSpPr bwMode="auto">
          <a:xfrm>
            <a:off x="304800" y="6248400"/>
            <a:ext cx="8534400" cy="381000"/>
            <a:chOff x="304800" y="6019800"/>
            <a:chExt cx="8534400" cy="381000"/>
          </a:xfrm>
        </p:grpSpPr>
        <p:pic>
          <p:nvPicPr>
            <p:cNvPr id="10" name="Picture 25" descr="red bottom banner"/>
            <p:cNvPicPr>
              <a:picLocks noChangeAspect="1" noChangeArrowheads="1"/>
            </p:cNvPicPr>
            <p:nvPr/>
          </p:nvPicPr>
          <p:blipFill>
            <a:blip r:embed="rId3" cstate="print"/>
            <a:srcRect/>
            <a:stretch>
              <a:fillRect/>
            </a:stretch>
          </p:blipFill>
          <p:spPr bwMode="auto">
            <a:xfrm>
              <a:off x="304800" y="6022975"/>
              <a:ext cx="8382000" cy="377825"/>
            </a:xfrm>
            <a:prstGeom prst="rect">
              <a:avLst/>
            </a:prstGeom>
            <a:noFill/>
            <a:ln w="9525">
              <a:noFill/>
              <a:miter lim="800000"/>
              <a:headEnd/>
              <a:tailEnd/>
            </a:ln>
          </p:spPr>
        </p:pic>
        <p:sp>
          <p:nvSpPr>
            <p:cNvPr id="11" name="Rectangle 10"/>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12" name="Rectangle 11"/>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dirty="0">
                  <a:solidFill>
                    <a:prstClr val="white"/>
                  </a:solidFill>
                  <a:latin typeface="Verdana" pitchFamily="34" charset="0"/>
                  <a:cs typeface="Arial" charset="0"/>
                </a:rPr>
                <a:t>  &gt; community &gt; commonwealth </a:t>
              </a:r>
            </a:p>
          </p:txBody>
        </p:sp>
        <p:sp>
          <p:nvSpPr>
            <p:cNvPr id="13" name="Rectangle 12"/>
            <p:cNvSpPr/>
            <p:nvPr/>
          </p:nvSpPr>
          <p:spPr>
            <a:xfrm>
              <a:off x="457200" y="6019800"/>
              <a:ext cx="1945789"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spTree>
    <p:extLst>
      <p:ext uri="{BB962C8B-B14F-4D97-AF65-F5344CB8AC3E}">
        <p14:creationId xmlns:p14="http://schemas.microsoft.com/office/powerpoint/2010/main" val="2968352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Military Vet logo banner"/>
          <p:cNvPicPr>
            <a:picLocks noChangeAspect="1" noChangeArrowheads="1"/>
          </p:cNvPicPr>
          <p:nvPr/>
        </p:nvPicPr>
        <p:blipFill>
          <a:blip r:embed="rId2"/>
          <a:srcRect/>
          <a:stretch>
            <a:fillRect/>
          </a:stretch>
        </p:blipFill>
        <p:spPr bwMode="auto">
          <a:xfrm>
            <a:off x="455613" y="381000"/>
            <a:ext cx="8232775" cy="649288"/>
          </a:xfrm>
          <a:prstGeom prst="rect">
            <a:avLst/>
          </a:prstGeom>
          <a:noFill/>
          <a:ln w="9525">
            <a:noFill/>
            <a:miter lim="800000"/>
            <a:headEnd/>
            <a:tailEnd/>
          </a:ln>
        </p:spPr>
      </p:pic>
      <p:pic>
        <p:nvPicPr>
          <p:cNvPr id="2051" name="Picture 25" descr="red bottom banner"/>
          <p:cNvPicPr>
            <a:picLocks noChangeAspect="1" noChangeArrowheads="1"/>
          </p:cNvPicPr>
          <p:nvPr/>
        </p:nvPicPr>
        <p:blipFill>
          <a:blip r:embed="rId3"/>
          <a:srcRect/>
          <a:stretch>
            <a:fillRect/>
          </a:stretch>
        </p:blipFill>
        <p:spPr bwMode="auto">
          <a:xfrm>
            <a:off x="457200" y="5946805"/>
            <a:ext cx="8382000" cy="377825"/>
          </a:xfrm>
          <a:prstGeom prst="rect">
            <a:avLst/>
          </a:prstGeom>
          <a:noFill/>
          <a:ln w="9525">
            <a:noFill/>
            <a:miter lim="800000"/>
            <a:headEnd/>
            <a:tailEnd/>
          </a:ln>
        </p:spPr>
      </p:pic>
      <p:sp>
        <p:nvSpPr>
          <p:cNvPr id="2052"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192" tIns="45597" rIns="91192" bIns="45597" anchor="ctr"/>
          <a:lstStyle/>
          <a:p>
            <a:pPr defTabSz="912039" fontAlgn="base">
              <a:spcBef>
                <a:spcPct val="0"/>
              </a:spcBef>
              <a:spcAft>
                <a:spcPct val="0"/>
              </a:spcAft>
            </a:pPr>
            <a:r>
              <a:rPr lang="en-US" sz="1200">
                <a:solidFill>
                  <a:prstClr val="white"/>
                </a:solidFill>
                <a:latin typeface="Verdana" pitchFamily="34" charset="0"/>
                <a:cs typeface="Arial" charset="0"/>
              </a:rPr>
              <a:t>&gt; country</a:t>
            </a:r>
          </a:p>
        </p:txBody>
      </p:sp>
      <p:sp>
        <p:nvSpPr>
          <p:cNvPr id="2053" name="Rectangle 10"/>
          <p:cNvSpPr>
            <a:spLocks noChangeArrowheads="1"/>
          </p:cNvSpPr>
          <p:nvPr/>
        </p:nvSpPr>
        <p:spPr bwMode="auto">
          <a:xfrm>
            <a:off x="3810000" y="5943600"/>
            <a:ext cx="3962400" cy="381000"/>
          </a:xfrm>
          <a:prstGeom prst="rect">
            <a:avLst/>
          </a:prstGeom>
          <a:noFill/>
          <a:ln w="9525">
            <a:noFill/>
            <a:miter lim="800000"/>
            <a:headEnd/>
            <a:tailEnd/>
          </a:ln>
        </p:spPr>
        <p:txBody>
          <a:bodyPr lIns="91192" tIns="45597" rIns="91192" bIns="45597" anchor="ctr"/>
          <a:lstStyle/>
          <a:p>
            <a:pPr algn="r" defTabSz="912039" fontAlgn="base">
              <a:spcBef>
                <a:spcPct val="0"/>
              </a:spcBef>
              <a:spcAft>
                <a:spcPct val="0"/>
              </a:spcAft>
            </a:pPr>
            <a:r>
              <a:rPr lang="en-US" sz="1200">
                <a:solidFill>
                  <a:prstClr val="white"/>
                </a:solidFill>
                <a:latin typeface="Verdana" pitchFamily="34" charset="0"/>
                <a:cs typeface="Arial" charset="0"/>
              </a:rPr>
              <a:t>  &gt; community &gt; commonwealth </a:t>
            </a:r>
          </a:p>
        </p:txBody>
      </p:sp>
      <p:sp>
        <p:nvSpPr>
          <p:cNvPr id="2054" name="Rectangle 2"/>
          <p:cNvSpPr>
            <a:spLocks noChangeArrowheads="1"/>
          </p:cNvSpPr>
          <p:nvPr/>
        </p:nvSpPr>
        <p:spPr bwMode="auto">
          <a:xfrm>
            <a:off x="381000" y="2166968"/>
            <a:ext cx="8305800" cy="554037"/>
          </a:xfrm>
          <a:prstGeom prst="rect">
            <a:avLst/>
          </a:prstGeom>
          <a:noFill/>
          <a:ln w="9525">
            <a:noFill/>
            <a:miter lim="800000"/>
            <a:headEnd/>
            <a:tailEnd/>
          </a:ln>
        </p:spPr>
        <p:txBody>
          <a:bodyPr lIns="91192" tIns="45597" rIns="91192" bIns="45597">
            <a:spAutoFit/>
          </a:bodyPr>
          <a:lstStyle/>
          <a:p>
            <a:pPr algn="ctr" defTabSz="912039" fontAlgn="base">
              <a:spcBef>
                <a:spcPct val="0"/>
              </a:spcBef>
              <a:spcAft>
                <a:spcPct val="0"/>
              </a:spcAft>
            </a:pPr>
            <a:endParaRPr lang="en-US" sz="3000" b="1">
              <a:solidFill>
                <a:prstClr val="black"/>
              </a:solidFill>
              <a:latin typeface="Arial" charset="0"/>
              <a:cs typeface="Arial" charset="0"/>
            </a:endParaRPr>
          </a:p>
        </p:txBody>
      </p:sp>
      <p:sp>
        <p:nvSpPr>
          <p:cNvPr id="2055" name="Rectangle 7"/>
          <p:cNvSpPr>
            <a:spLocks noChangeArrowheads="1"/>
          </p:cNvSpPr>
          <p:nvPr/>
        </p:nvSpPr>
        <p:spPr bwMode="auto">
          <a:xfrm>
            <a:off x="2882901" y="3244851"/>
            <a:ext cx="184714" cy="369324"/>
          </a:xfrm>
          <a:prstGeom prst="rect">
            <a:avLst/>
          </a:prstGeom>
          <a:noFill/>
          <a:ln w="9525">
            <a:noFill/>
            <a:miter lim="800000"/>
            <a:headEnd/>
            <a:tailEnd/>
          </a:ln>
        </p:spPr>
        <p:txBody>
          <a:bodyPr wrap="none" lIns="91192" tIns="45597" rIns="91192" bIns="45597">
            <a:spAutoFit/>
          </a:bodyPr>
          <a:lstStyle/>
          <a:p>
            <a:pPr defTabSz="912039" fontAlgn="base">
              <a:spcBef>
                <a:spcPct val="0"/>
              </a:spcBef>
              <a:spcAft>
                <a:spcPct val="0"/>
              </a:spcAft>
            </a:pPr>
            <a:endParaRPr lang="en-US">
              <a:solidFill>
                <a:prstClr val="black"/>
              </a:solidFill>
              <a:latin typeface="Arial" charset="0"/>
              <a:cs typeface="Arial" charset="0"/>
            </a:endParaRPr>
          </a:p>
        </p:txBody>
      </p:sp>
      <p:sp>
        <p:nvSpPr>
          <p:cNvPr id="2056" name="Rectangle 5"/>
          <p:cNvSpPr>
            <a:spLocks noGrp="1" noChangeArrowheads="1"/>
          </p:cNvSpPr>
          <p:nvPr>
            <p:ph type="ctrTitle"/>
          </p:nvPr>
        </p:nvSpPr>
        <p:spPr>
          <a:xfrm>
            <a:off x="457200" y="457200"/>
            <a:ext cx="5791200" cy="430213"/>
          </a:xfrm>
          <a:noFill/>
        </p:spPr>
        <p:txBody>
          <a:bodyPr>
            <a:spAutoFit/>
          </a:bodyPr>
          <a:lstStyle/>
          <a:p>
            <a:r>
              <a:rPr lang="en-US" sz="2200" b="1" dirty="0">
                <a:solidFill>
                  <a:schemeClr val="bg1"/>
                </a:solidFill>
              </a:rPr>
              <a:t>ODAGVA / ACT 66 SUMMARY</a:t>
            </a:r>
          </a:p>
        </p:txBody>
      </p:sp>
      <p:sp>
        <p:nvSpPr>
          <p:cNvPr id="13332" name="TextBox 13"/>
          <p:cNvSpPr txBox="1">
            <a:spLocks noChangeArrowheads="1"/>
          </p:cNvSpPr>
          <p:nvPr/>
        </p:nvSpPr>
        <p:spPr bwMode="auto">
          <a:xfrm>
            <a:off x="457200" y="5943601"/>
            <a:ext cx="2895600" cy="369324"/>
          </a:xfrm>
          <a:prstGeom prst="rect">
            <a:avLst/>
          </a:prstGeom>
          <a:noFill/>
          <a:ln w="9525">
            <a:noFill/>
            <a:miter lim="800000"/>
            <a:headEnd/>
            <a:tailEnd/>
          </a:ln>
        </p:spPr>
        <p:txBody>
          <a:bodyPr lIns="91192" tIns="45597" rIns="91192" bIns="45597">
            <a:spAutoFit/>
          </a:bodyPr>
          <a:lstStyle/>
          <a:p>
            <a:pPr defTabSz="912039" fontAlgn="base">
              <a:spcBef>
                <a:spcPct val="0"/>
              </a:spcBef>
              <a:spcAft>
                <a:spcPct val="0"/>
              </a:spcAft>
              <a:defRPr/>
            </a:pPr>
            <a:r>
              <a:rPr lang="en-US" b="1" dirty="0">
                <a:solidFill>
                  <a:prstClr val="white"/>
                </a:solidFill>
                <a:cs typeface="Arial" charset="0"/>
              </a:rPr>
              <a:t>As of 3 October 16</a:t>
            </a:r>
          </a:p>
        </p:txBody>
      </p:sp>
      <p:graphicFrame>
        <p:nvGraphicFramePr>
          <p:cNvPr id="16" name="Table 15"/>
          <p:cNvGraphicFramePr>
            <a:graphicFrameLocks noGrp="1"/>
          </p:cNvGraphicFramePr>
          <p:nvPr>
            <p:extLst>
              <p:ext uri="{D42A27DB-BD31-4B8C-83A1-F6EECF244321}">
                <p14:modId xmlns:p14="http://schemas.microsoft.com/office/powerpoint/2010/main" val="2680189904"/>
              </p:ext>
            </p:extLst>
          </p:nvPr>
        </p:nvGraphicFramePr>
        <p:xfrm>
          <a:off x="1828800" y="1676400"/>
          <a:ext cx="5562600" cy="1301636"/>
        </p:xfrm>
        <a:graphic>
          <a:graphicData uri="http://schemas.openxmlformats.org/drawingml/2006/table">
            <a:tbl>
              <a:tblPr/>
              <a:tblGrid>
                <a:gridCol w="2781300"/>
                <a:gridCol w="2781300"/>
              </a:tblGrid>
              <a:tr h="457200">
                <a:tc gridSpan="2">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FY 16</a:t>
                      </a:r>
                      <a:r>
                        <a:rPr lang="en-US" sz="1200" b="1" i="0" u="none" strike="noStrike" baseline="0" dirty="0" smtClean="0">
                          <a:solidFill>
                            <a:srgbClr val="000000"/>
                          </a:solidFill>
                          <a:latin typeface="Tahoma" pitchFamily="34" charset="0"/>
                          <a:ea typeface="Tahoma" pitchFamily="34" charset="0"/>
                          <a:cs typeface="Tahoma" pitchFamily="34" charset="0"/>
                        </a:rPr>
                        <a:t> - 17</a:t>
                      </a:r>
                      <a:endParaRPr lang="en-US" sz="1200" b="1" i="0" u="none" strike="noStrike" dirty="0" smtClean="0">
                        <a:solidFill>
                          <a:srgbClr val="000000"/>
                        </a:solidFill>
                        <a:latin typeface="Tahoma" pitchFamily="34" charset="0"/>
                        <a:ea typeface="Tahoma" pitchFamily="34" charset="0"/>
                        <a:cs typeface="Tahoma" pitchFamily="34" charset="0"/>
                      </a:endParaRPr>
                    </a:p>
                    <a:p>
                      <a:pPr algn="ctr" fontAlgn="b"/>
                      <a:r>
                        <a:rPr lang="en-US" sz="12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09376">
                <a:tc>
                  <a:txBody>
                    <a:bodyPr/>
                    <a:lstStyle/>
                    <a:p>
                      <a:pPr algn="ctr" fontAlgn="b"/>
                      <a:r>
                        <a:rPr lang="en-US" sz="1200" b="1" i="0" u="none" strike="noStrike" dirty="0">
                          <a:solidFill>
                            <a:srgbClr val="000000"/>
                          </a:solidFill>
                          <a:latin typeface="Tahoma" pitchFamily="34" charset="0"/>
                          <a:ea typeface="Tahoma" pitchFamily="34" charset="0"/>
                          <a:cs typeface="Tahoma" pitchFamily="34" charset="0"/>
                        </a:rPr>
                        <a:t>Year to Date </a:t>
                      </a:r>
                      <a:r>
                        <a:rPr lang="en-US" sz="1200" b="1" i="0" u="none" strike="noStrike" dirty="0" smtClean="0">
                          <a:solidFill>
                            <a:srgbClr val="000000"/>
                          </a:solidFill>
                          <a:latin typeface="Tahoma" pitchFamily="34" charset="0"/>
                          <a:ea typeface="Tahoma" pitchFamily="34" charset="0"/>
                          <a:cs typeface="Tahoma" pitchFamily="34" charset="0"/>
                        </a:rPr>
                        <a:t> Claims Submitted</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5060">
                <a:tc>
                  <a:txBody>
                    <a:bodyPr/>
                    <a:lstStyle/>
                    <a:p>
                      <a:pPr algn="ctr" fontAlgn="b"/>
                      <a:r>
                        <a:rPr lang="en-US" sz="1200" b="1" i="0" u="none" strike="noStrike" dirty="0" smtClean="0">
                          <a:solidFill>
                            <a:schemeClr val="tx1"/>
                          </a:solidFill>
                          <a:latin typeface="Tahoma" pitchFamily="34" charset="0"/>
                          <a:ea typeface="Tahoma" pitchFamily="34" charset="0"/>
                          <a:cs typeface="Tahoma" pitchFamily="34" charset="0"/>
                        </a:rPr>
                        <a:t>7,483</a:t>
                      </a:r>
                      <a:endParaRPr lang="en-US" sz="1200" b="1" i="0" u="none" strike="noStrike" dirty="0">
                        <a:solidFill>
                          <a:schemeClr val="tx1"/>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$19,740,377.00</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88522160"/>
              </p:ext>
            </p:extLst>
          </p:nvPr>
        </p:nvGraphicFramePr>
        <p:xfrm>
          <a:off x="1790700" y="3733800"/>
          <a:ext cx="5562600" cy="1301636"/>
        </p:xfrm>
        <a:graphic>
          <a:graphicData uri="http://schemas.openxmlformats.org/drawingml/2006/table">
            <a:tbl>
              <a:tblPr/>
              <a:tblGrid>
                <a:gridCol w="2781300"/>
                <a:gridCol w="2781300"/>
              </a:tblGrid>
              <a:tr h="457200">
                <a:tc gridSpan="2">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FY 15</a:t>
                      </a:r>
                      <a:r>
                        <a:rPr lang="en-US" sz="1200" b="1" i="0" u="none" strike="noStrike" baseline="0" dirty="0" smtClean="0">
                          <a:solidFill>
                            <a:srgbClr val="000000"/>
                          </a:solidFill>
                          <a:latin typeface="Tahoma" pitchFamily="34" charset="0"/>
                          <a:ea typeface="Tahoma" pitchFamily="34" charset="0"/>
                          <a:cs typeface="Tahoma" pitchFamily="34" charset="0"/>
                        </a:rPr>
                        <a:t> - 16</a:t>
                      </a:r>
                      <a:endParaRPr lang="en-US" sz="1200" b="1" i="0" u="none" strike="noStrike" dirty="0" smtClean="0">
                        <a:solidFill>
                          <a:srgbClr val="000000"/>
                        </a:solidFill>
                        <a:latin typeface="Tahoma" pitchFamily="34" charset="0"/>
                        <a:ea typeface="Tahoma" pitchFamily="34" charset="0"/>
                        <a:cs typeface="Tahoma" pitchFamily="34" charset="0"/>
                      </a:endParaRPr>
                    </a:p>
                    <a:p>
                      <a:pPr algn="ctr" fontAlgn="b"/>
                      <a:r>
                        <a:rPr lang="en-US" sz="12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09376">
                <a:tc>
                  <a:txBody>
                    <a:bodyPr/>
                    <a:lstStyle/>
                    <a:p>
                      <a:pPr algn="ctr" fontAlgn="b"/>
                      <a:r>
                        <a:rPr lang="en-US" sz="1200" b="1" i="0" u="none" strike="noStrike" dirty="0">
                          <a:solidFill>
                            <a:srgbClr val="000000"/>
                          </a:solidFill>
                          <a:latin typeface="Tahoma" pitchFamily="34" charset="0"/>
                          <a:ea typeface="Tahoma" pitchFamily="34" charset="0"/>
                          <a:cs typeface="Tahoma" pitchFamily="34" charset="0"/>
                        </a:rPr>
                        <a:t>Year to Date </a:t>
                      </a:r>
                      <a:r>
                        <a:rPr lang="en-US" sz="1200" b="1" i="0" u="none" strike="noStrike" dirty="0" smtClean="0">
                          <a:solidFill>
                            <a:srgbClr val="000000"/>
                          </a:solidFill>
                          <a:latin typeface="Tahoma" pitchFamily="34" charset="0"/>
                          <a:ea typeface="Tahoma" pitchFamily="34" charset="0"/>
                          <a:cs typeface="Tahoma" pitchFamily="34" charset="0"/>
                        </a:rPr>
                        <a:t> Claims Submitted</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5060">
                <a:tc>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22,733</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200" b="1" i="0" u="none" strike="noStrike" dirty="0" smtClean="0">
                          <a:solidFill>
                            <a:srgbClr val="000000"/>
                          </a:solidFill>
                          <a:latin typeface="Tahoma" pitchFamily="34" charset="0"/>
                          <a:ea typeface="Tahoma" pitchFamily="34" charset="0"/>
                          <a:cs typeface="Tahoma" pitchFamily="34" charset="0"/>
                        </a:rPr>
                        <a:t>$254,503,769.00</a:t>
                      </a:r>
                      <a:endParaRPr lang="en-US" sz="1200" b="1" i="0" u="none" strike="noStrike" dirty="0">
                        <a:solidFill>
                          <a:srgbClr val="000000"/>
                        </a:solidFill>
                        <a:latin typeface="Tahoma" pitchFamily="34" charset="0"/>
                        <a:ea typeface="Tahoma" pitchFamily="34" charset="0"/>
                        <a:cs typeface="Tahoma" pitchFamily="34" charset="0"/>
                      </a:endParaRPr>
                    </a:p>
                  </a:txBody>
                  <a:tcPr marL="9004" marR="9004" marT="90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93530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Military Vet logo banner"/>
          <p:cNvPicPr>
            <a:picLocks noChangeAspect="1" noChangeArrowheads="1"/>
          </p:cNvPicPr>
          <p:nvPr/>
        </p:nvPicPr>
        <p:blipFill>
          <a:blip r:embed="rId2"/>
          <a:srcRect/>
          <a:stretch>
            <a:fillRect/>
          </a:stretch>
        </p:blipFill>
        <p:spPr bwMode="auto">
          <a:xfrm>
            <a:off x="455613" y="381000"/>
            <a:ext cx="8232775" cy="649288"/>
          </a:xfrm>
          <a:prstGeom prst="rect">
            <a:avLst/>
          </a:prstGeom>
          <a:noFill/>
          <a:ln w="9525">
            <a:noFill/>
            <a:miter lim="800000"/>
            <a:headEnd/>
            <a:tailEnd/>
          </a:ln>
        </p:spPr>
      </p:pic>
      <p:pic>
        <p:nvPicPr>
          <p:cNvPr id="3075" name="Picture 25" descr="red bottom banner"/>
          <p:cNvPicPr>
            <a:picLocks noChangeAspect="1" noChangeArrowheads="1"/>
          </p:cNvPicPr>
          <p:nvPr/>
        </p:nvPicPr>
        <p:blipFill>
          <a:blip r:embed="rId3"/>
          <a:srcRect/>
          <a:stretch>
            <a:fillRect/>
          </a:stretch>
        </p:blipFill>
        <p:spPr bwMode="auto">
          <a:xfrm>
            <a:off x="457200" y="5946805"/>
            <a:ext cx="8382000" cy="377825"/>
          </a:xfrm>
          <a:prstGeom prst="rect">
            <a:avLst/>
          </a:prstGeom>
          <a:noFill/>
          <a:ln w="9525">
            <a:noFill/>
            <a:miter lim="800000"/>
            <a:headEnd/>
            <a:tailEnd/>
          </a:ln>
        </p:spPr>
      </p:pic>
      <p:sp>
        <p:nvSpPr>
          <p:cNvPr id="3076"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192" tIns="45597" rIns="91192" bIns="45597" anchor="ctr"/>
          <a:lstStyle/>
          <a:p>
            <a:pPr defTabSz="912039" fontAlgn="base">
              <a:spcBef>
                <a:spcPct val="0"/>
              </a:spcBef>
              <a:spcAft>
                <a:spcPct val="0"/>
              </a:spcAft>
            </a:pPr>
            <a:r>
              <a:rPr lang="en-US" sz="1200">
                <a:solidFill>
                  <a:prstClr val="white"/>
                </a:solidFill>
                <a:latin typeface="Verdana" pitchFamily="34" charset="0"/>
                <a:cs typeface="Arial" charset="0"/>
              </a:rPr>
              <a:t>&gt; country</a:t>
            </a:r>
          </a:p>
        </p:txBody>
      </p:sp>
      <p:sp>
        <p:nvSpPr>
          <p:cNvPr id="3077" name="Rectangle 10"/>
          <p:cNvSpPr>
            <a:spLocks noChangeArrowheads="1"/>
          </p:cNvSpPr>
          <p:nvPr/>
        </p:nvSpPr>
        <p:spPr bwMode="auto">
          <a:xfrm>
            <a:off x="3810000" y="5943600"/>
            <a:ext cx="3962400" cy="381000"/>
          </a:xfrm>
          <a:prstGeom prst="rect">
            <a:avLst/>
          </a:prstGeom>
          <a:noFill/>
          <a:ln w="9525">
            <a:noFill/>
            <a:miter lim="800000"/>
            <a:headEnd/>
            <a:tailEnd/>
          </a:ln>
        </p:spPr>
        <p:txBody>
          <a:bodyPr lIns="91192" tIns="45597" rIns="91192" bIns="45597" anchor="ctr"/>
          <a:lstStyle/>
          <a:p>
            <a:pPr algn="r" defTabSz="912039" fontAlgn="base">
              <a:spcBef>
                <a:spcPct val="0"/>
              </a:spcBef>
              <a:spcAft>
                <a:spcPct val="0"/>
              </a:spcAft>
            </a:pPr>
            <a:r>
              <a:rPr lang="en-US" sz="1200">
                <a:solidFill>
                  <a:prstClr val="white"/>
                </a:solidFill>
                <a:latin typeface="Verdana" pitchFamily="34" charset="0"/>
                <a:cs typeface="Arial" charset="0"/>
              </a:rPr>
              <a:t>  &gt; community &gt; commonwealth </a:t>
            </a:r>
          </a:p>
        </p:txBody>
      </p:sp>
      <p:sp>
        <p:nvSpPr>
          <p:cNvPr id="3078" name="Rectangle 2"/>
          <p:cNvSpPr>
            <a:spLocks noChangeArrowheads="1"/>
          </p:cNvSpPr>
          <p:nvPr/>
        </p:nvSpPr>
        <p:spPr bwMode="auto">
          <a:xfrm>
            <a:off x="381000" y="2166968"/>
            <a:ext cx="8305800" cy="554037"/>
          </a:xfrm>
          <a:prstGeom prst="rect">
            <a:avLst/>
          </a:prstGeom>
          <a:noFill/>
          <a:ln w="9525">
            <a:noFill/>
            <a:miter lim="800000"/>
            <a:headEnd/>
            <a:tailEnd/>
          </a:ln>
        </p:spPr>
        <p:txBody>
          <a:bodyPr lIns="91192" tIns="45597" rIns="91192" bIns="45597">
            <a:spAutoFit/>
          </a:bodyPr>
          <a:lstStyle/>
          <a:p>
            <a:pPr algn="ctr" defTabSz="912039" fontAlgn="base">
              <a:spcBef>
                <a:spcPct val="0"/>
              </a:spcBef>
              <a:spcAft>
                <a:spcPct val="0"/>
              </a:spcAft>
            </a:pPr>
            <a:endParaRPr lang="en-US" sz="3000" b="1">
              <a:solidFill>
                <a:prstClr val="black"/>
              </a:solidFill>
              <a:latin typeface="Arial" charset="0"/>
              <a:cs typeface="Arial" charset="0"/>
            </a:endParaRPr>
          </a:p>
        </p:txBody>
      </p:sp>
      <p:sp>
        <p:nvSpPr>
          <p:cNvPr id="3079" name="Rectangle 7"/>
          <p:cNvSpPr>
            <a:spLocks noChangeArrowheads="1"/>
          </p:cNvSpPr>
          <p:nvPr/>
        </p:nvSpPr>
        <p:spPr bwMode="auto">
          <a:xfrm>
            <a:off x="2882901" y="3244851"/>
            <a:ext cx="184714" cy="369324"/>
          </a:xfrm>
          <a:prstGeom prst="rect">
            <a:avLst/>
          </a:prstGeom>
          <a:noFill/>
          <a:ln w="9525">
            <a:noFill/>
            <a:miter lim="800000"/>
            <a:headEnd/>
            <a:tailEnd/>
          </a:ln>
        </p:spPr>
        <p:txBody>
          <a:bodyPr wrap="none" lIns="91192" tIns="45597" rIns="91192" bIns="45597">
            <a:spAutoFit/>
          </a:bodyPr>
          <a:lstStyle/>
          <a:p>
            <a:pPr defTabSz="912039" fontAlgn="base">
              <a:spcBef>
                <a:spcPct val="0"/>
              </a:spcBef>
              <a:spcAft>
                <a:spcPct val="0"/>
              </a:spcAft>
            </a:pPr>
            <a:endParaRPr lang="en-US">
              <a:solidFill>
                <a:prstClr val="black"/>
              </a:solidFill>
              <a:latin typeface="Arial" charset="0"/>
              <a:cs typeface="Arial" charset="0"/>
            </a:endParaRPr>
          </a:p>
        </p:txBody>
      </p:sp>
      <p:sp>
        <p:nvSpPr>
          <p:cNvPr id="3080" name="Rectangle 5"/>
          <p:cNvSpPr>
            <a:spLocks noGrp="1" noChangeArrowheads="1"/>
          </p:cNvSpPr>
          <p:nvPr>
            <p:ph type="ctrTitle"/>
          </p:nvPr>
        </p:nvSpPr>
        <p:spPr>
          <a:xfrm>
            <a:off x="457200" y="457200"/>
            <a:ext cx="5791200" cy="430213"/>
          </a:xfrm>
        </p:spPr>
        <p:txBody>
          <a:bodyPr>
            <a:spAutoFit/>
          </a:bodyPr>
          <a:lstStyle/>
          <a:p>
            <a:r>
              <a:rPr lang="en-US" sz="2200" b="1">
                <a:solidFill>
                  <a:schemeClr val="bg1"/>
                </a:solidFill>
              </a:rPr>
              <a:t>OUTREACH ENGAGEMENTS</a:t>
            </a:r>
          </a:p>
        </p:txBody>
      </p:sp>
      <p:sp>
        <p:nvSpPr>
          <p:cNvPr id="13332" name="TextBox 13"/>
          <p:cNvSpPr txBox="1">
            <a:spLocks noChangeArrowheads="1"/>
          </p:cNvSpPr>
          <p:nvPr/>
        </p:nvSpPr>
        <p:spPr bwMode="auto">
          <a:xfrm>
            <a:off x="457200" y="5943601"/>
            <a:ext cx="2895600" cy="369324"/>
          </a:xfrm>
          <a:prstGeom prst="rect">
            <a:avLst/>
          </a:prstGeom>
          <a:noFill/>
          <a:ln w="9525">
            <a:noFill/>
            <a:miter lim="800000"/>
            <a:headEnd/>
            <a:tailEnd/>
          </a:ln>
        </p:spPr>
        <p:txBody>
          <a:bodyPr lIns="91192" tIns="45597" rIns="91192" bIns="45597">
            <a:spAutoFit/>
          </a:bodyPr>
          <a:lstStyle/>
          <a:p>
            <a:pPr defTabSz="912039" fontAlgn="base">
              <a:spcBef>
                <a:spcPct val="0"/>
              </a:spcBef>
              <a:spcAft>
                <a:spcPct val="0"/>
              </a:spcAft>
              <a:defRPr/>
            </a:pPr>
            <a:r>
              <a:rPr lang="en-US" b="1" dirty="0">
                <a:solidFill>
                  <a:prstClr val="white"/>
                </a:solidFill>
                <a:cs typeface="Arial" charset="0"/>
              </a:rPr>
              <a:t>As of 3 October 16</a:t>
            </a:r>
          </a:p>
        </p:txBody>
      </p:sp>
      <p:graphicFrame>
        <p:nvGraphicFramePr>
          <p:cNvPr id="14" name="Table 13"/>
          <p:cNvGraphicFramePr>
            <a:graphicFrameLocks noGrp="1"/>
          </p:cNvGraphicFramePr>
          <p:nvPr>
            <p:extLst>
              <p:ext uri="{D42A27DB-BD31-4B8C-83A1-F6EECF244321}">
                <p14:modId xmlns:p14="http://schemas.microsoft.com/office/powerpoint/2010/main" val="3134904932"/>
              </p:ext>
            </p:extLst>
          </p:nvPr>
        </p:nvGraphicFramePr>
        <p:xfrm>
          <a:off x="457216" y="1066807"/>
          <a:ext cx="7833860" cy="4790327"/>
        </p:xfrm>
        <a:graphic>
          <a:graphicData uri="http://schemas.openxmlformats.org/drawingml/2006/table">
            <a:tbl>
              <a:tblPr/>
              <a:tblGrid>
                <a:gridCol w="3214073"/>
                <a:gridCol w="896950"/>
                <a:gridCol w="896951"/>
                <a:gridCol w="822205"/>
                <a:gridCol w="822206"/>
                <a:gridCol w="1181475"/>
              </a:tblGrid>
              <a:tr h="314325">
                <a:tc gridSpan="6">
                  <a:txBody>
                    <a:bodyPr/>
                    <a:lstStyle/>
                    <a:p>
                      <a:pPr algn="ctr" fontAlgn="b"/>
                      <a:r>
                        <a:rPr lang="en-US" sz="2000" b="1" i="0" u="none" strike="noStrike" dirty="0" smtClean="0">
                          <a:solidFill>
                            <a:srgbClr val="000000"/>
                          </a:solidFill>
                          <a:latin typeface="+mn-lt"/>
                          <a:ea typeface="Tahoma" pitchFamily="34" charset="0"/>
                          <a:cs typeface="Tahoma" pitchFamily="34" charset="0"/>
                        </a:rPr>
                        <a:t>Outreach Statistics </a:t>
                      </a:r>
                      <a:endParaRPr lang="en-US" sz="20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6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31266">
                <a:tc>
                  <a:txBody>
                    <a:bodyPr/>
                    <a:lstStyle/>
                    <a:p>
                      <a:pPr algn="l" fontAlgn="b"/>
                      <a:r>
                        <a:rPr lang="en-US" sz="1200" b="0" i="0" u="none" strike="noStrike" dirty="0">
                          <a:solidFill>
                            <a:srgbClr val="000000"/>
                          </a:solidFill>
                          <a:latin typeface="+mn-lt"/>
                          <a:ea typeface="Tahoma" pitchFamily="34" charset="0"/>
                          <a:cs typeface="Tahoma"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latin typeface="+mn-lt"/>
                          <a:ea typeface="Tahoma" pitchFamily="34" charset="0"/>
                          <a:cs typeface="Tahoma" pitchFamily="34" charset="0"/>
                        </a:rPr>
                        <a:t>1st Qtr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latin typeface="+mn-lt"/>
                          <a:ea typeface="Tahoma" pitchFamily="34" charset="0"/>
                          <a:cs typeface="Tahoma" pitchFamily="34" charset="0"/>
                        </a:rPr>
                        <a:t>2nd Qtr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latin typeface="+mn-lt"/>
                          <a:ea typeface="Tahoma" pitchFamily="34" charset="0"/>
                          <a:cs typeface="Tahoma" pitchFamily="34" charset="0"/>
                        </a:rPr>
                        <a:t>3rd Qtr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400" b="1" i="0" u="none" strike="noStrike" dirty="0">
                          <a:solidFill>
                            <a:srgbClr val="000000"/>
                          </a:solidFill>
                          <a:latin typeface="+mn-lt"/>
                          <a:ea typeface="Tahoma" pitchFamily="34" charset="0"/>
                          <a:cs typeface="Tahoma" pitchFamily="34" charset="0"/>
                        </a:rPr>
                        <a:t>4th Qtr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latin typeface="+mn-lt"/>
                          <a:ea typeface="Tahoma" pitchFamily="34" charset="0"/>
                          <a:cs typeface="Tahoma" pitchFamily="34" charset="0"/>
                        </a:rPr>
                        <a:t> </a:t>
                      </a:r>
                      <a:r>
                        <a:rPr lang="en-US" sz="1400" b="1" i="0" u="none" strike="noStrike" dirty="0" smtClean="0">
                          <a:solidFill>
                            <a:srgbClr val="000000"/>
                          </a:solidFill>
                          <a:latin typeface="+mn-lt"/>
                          <a:ea typeface="Tahoma" pitchFamily="34" charset="0"/>
                          <a:cs typeface="Tahoma" pitchFamily="34" charset="0"/>
                        </a:rPr>
                        <a:t>Year to Date</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31266">
                <a:tc>
                  <a:txBody>
                    <a:bodyPr/>
                    <a:lstStyle/>
                    <a:p>
                      <a:pPr algn="l" fontAlgn="b"/>
                      <a:r>
                        <a:rPr lang="en-US" sz="1400" b="0" i="0" u="none" strike="noStrike" dirty="0" smtClean="0">
                          <a:solidFill>
                            <a:srgbClr val="000000"/>
                          </a:solidFill>
                          <a:latin typeface="+mn-lt"/>
                          <a:ea typeface="Tahoma" pitchFamily="34" charset="0"/>
                          <a:cs typeface="Tahoma" pitchFamily="34" charset="0"/>
                        </a:rPr>
                        <a:t>Outreach Events</a:t>
                      </a:r>
                      <a:r>
                        <a:rPr lang="en-US" sz="1400" b="0" i="0" u="none" strike="noStrike" baseline="0" dirty="0" smtClean="0">
                          <a:solidFill>
                            <a:srgbClr val="000000"/>
                          </a:solidFill>
                          <a:latin typeface="+mn-lt"/>
                          <a:ea typeface="Tahoma" pitchFamily="34" charset="0"/>
                          <a:cs typeface="Tahoma" pitchFamily="34" charset="0"/>
                        </a:rPr>
                        <a:t> Supported</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0" i="0" u="none" strike="noStrike" dirty="0" smtClean="0">
                          <a:solidFill>
                            <a:srgbClr val="000000"/>
                          </a:solidFill>
                          <a:latin typeface="+mn-lt"/>
                          <a:ea typeface="Tahoma" pitchFamily="34" charset="0"/>
                          <a:cs typeface="Tahoma" pitchFamily="34" charset="0"/>
                        </a:rPr>
                        <a:t>51</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1" i="0" u="none" strike="noStrike" dirty="0" smtClean="0">
                          <a:solidFill>
                            <a:srgbClr val="000000"/>
                          </a:solidFill>
                          <a:latin typeface="+mn-lt"/>
                          <a:ea typeface="Tahoma" pitchFamily="34" charset="0"/>
                          <a:cs typeface="Tahoma" pitchFamily="34" charset="0"/>
                        </a:rPr>
                        <a:t>51</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266">
                <a:tc>
                  <a:txBody>
                    <a:bodyPr/>
                    <a:lstStyle/>
                    <a:p>
                      <a:pPr algn="l" fontAlgn="b"/>
                      <a:r>
                        <a:rPr lang="en-US" sz="1400" b="0" i="0" u="none" strike="noStrike" dirty="0" smtClean="0">
                          <a:solidFill>
                            <a:srgbClr val="000000"/>
                          </a:solidFill>
                          <a:latin typeface="+mn-lt"/>
                          <a:ea typeface="Tahoma" pitchFamily="34" charset="0"/>
                          <a:cs typeface="Tahoma" pitchFamily="34" charset="0"/>
                        </a:rPr>
                        <a:t>Mobile Outreach Van Events</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0" i="0" u="none" strike="noStrike" dirty="0" smtClean="0">
                          <a:solidFill>
                            <a:srgbClr val="000000"/>
                          </a:solidFill>
                          <a:latin typeface="+mn-lt"/>
                          <a:ea typeface="Tahoma" pitchFamily="34" charset="0"/>
                          <a:cs typeface="Tahoma" pitchFamily="34" charset="0"/>
                        </a:rPr>
                        <a:t>43</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1" i="0" u="none" strike="noStrike" dirty="0" smtClean="0">
                          <a:solidFill>
                            <a:srgbClr val="000000"/>
                          </a:solidFill>
                          <a:latin typeface="+mn-lt"/>
                          <a:ea typeface="Tahoma" pitchFamily="34" charset="0"/>
                          <a:cs typeface="Tahoma" pitchFamily="34" charset="0"/>
                        </a:rPr>
                        <a:t>43</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266">
                <a:tc>
                  <a:txBody>
                    <a:bodyPr/>
                    <a:lstStyle/>
                    <a:p>
                      <a:pPr algn="l" fontAlgn="b"/>
                      <a:r>
                        <a:rPr lang="en-US" sz="1400" b="0" i="0" u="none" strike="noStrike" dirty="0" smtClean="0">
                          <a:solidFill>
                            <a:srgbClr val="000000"/>
                          </a:solidFill>
                          <a:latin typeface="+mn-lt"/>
                          <a:ea typeface="Tahoma" pitchFamily="34" charset="0"/>
                          <a:cs typeface="Tahoma" pitchFamily="34" charset="0"/>
                        </a:rPr>
                        <a:t>Veteran</a:t>
                      </a:r>
                      <a:r>
                        <a:rPr lang="en-US" sz="1400" b="0" i="0" u="none" strike="noStrike" baseline="0" dirty="0" smtClean="0">
                          <a:solidFill>
                            <a:srgbClr val="000000"/>
                          </a:solidFill>
                          <a:latin typeface="+mn-lt"/>
                          <a:ea typeface="Tahoma" pitchFamily="34" charset="0"/>
                          <a:cs typeface="Tahoma" pitchFamily="34" charset="0"/>
                        </a:rPr>
                        <a:t> Interactions</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0" i="0" u="none" strike="noStrike" dirty="0" smtClean="0">
                          <a:solidFill>
                            <a:srgbClr val="000000"/>
                          </a:solidFill>
                          <a:latin typeface="+mn-lt"/>
                          <a:ea typeface="Tahoma" pitchFamily="34" charset="0"/>
                          <a:cs typeface="Tahoma" pitchFamily="34" charset="0"/>
                        </a:rPr>
                        <a:t>1,011</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1" i="0" u="none" strike="noStrike" dirty="0" smtClean="0">
                          <a:solidFill>
                            <a:srgbClr val="000000"/>
                          </a:solidFill>
                          <a:latin typeface="+mn-lt"/>
                          <a:ea typeface="Tahoma" pitchFamily="34" charset="0"/>
                          <a:cs typeface="Tahoma" pitchFamily="34" charset="0"/>
                        </a:rPr>
                        <a:t>1,011</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2648">
                <a:tc>
                  <a:txBody>
                    <a:bodyPr/>
                    <a:lstStyle/>
                    <a:p>
                      <a:pPr algn="l" fontAlgn="b"/>
                      <a:r>
                        <a:rPr lang="en-US" sz="1400" b="0" i="0" u="none" strike="noStrike" dirty="0" smtClean="0">
                          <a:solidFill>
                            <a:srgbClr val="000000"/>
                          </a:solidFill>
                          <a:latin typeface="+mn-lt"/>
                          <a:ea typeface="Tahoma" pitchFamily="34" charset="0"/>
                          <a:cs typeface="Tahoma" pitchFamily="34" charset="0"/>
                        </a:rPr>
                        <a:t>Claim</a:t>
                      </a:r>
                      <a:r>
                        <a:rPr lang="en-US" sz="1400" b="0" i="0" u="none" strike="noStrike" baseline="0" dirty="0" smtClean="0">
                          <a:solidFill>
                            <a:srgbClr val="000000"/>
                          </a:solidFill>
                          <a:latin typeface="+mn-lt"/>
                          <a:ea typeface="Tahoma" pitchFamily="34" charset="0"/>
                          <a:cs typeface="Tahoma" pitchFamily="34" charset="0"/>
                        </a:rPr>
                        <a:t> referrals to County Directors and Service Organizations</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0" i="0" u="none" strike="noStrike" dirty="0" smtClean="0">
                          <a:solidFill>
                            <a:srgbClr val="000000"/>
                          </a:solidFill>
                          <a:latin typeface="+mn-lt"/>
                          <a:ea typeface="Tahoma" pitchFamily="34" charset="0"/>
                          <a:cs typeface="Tahoma" pitchFamily="34" charset="0"/>
                        </a:rPr>
                        <a:t>157</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1" i="0" u="none" strike="noStrike" dirty="0" smtClean="0">
                          <a:solidFill>
                            <a:srgbClr val="000000"/>
                          </a:solidFill>
                          <a:latin typeface="+mn-lt"/>
                          <a:ea typeface="Tahoma" pitchFamily="34" charset="0"/>
                          <a:cs typeface="Tahoma" pitchFamily="34" charset="0"/>
                        </a:rPr>
                        <a:t>157</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1266">
                <a:tc>
                  <a:txBody>
                    <a:bodyPr/>
                    <a:lstStyle/>
                    <a:p>
                      <a:pPr algn="l" fontAlgn="b"/>
                      <a:r>
                        <a:rPr lang="en-US" sz="1400" b="0" i="0" u="none" strike="noStrike" dirty="0" smtClean="0">
                          <a:solidFill>
                            <a:srgbClr val="000000"/>
                          </a:solidFill>
                          <a:latin typeface="+mn-lt"/>
                          <a:ea typeface="Tahoma" pitchFamily="34" charset="0"/>
                          <a:cs typeface="Tahoma" pitchFamily="34" charset="0"/>
                        </a:rPr>
                        <a:t>Legislator</a:t>
                      </a:r>
                      <a:r>
                        <a:rPr lang="en-US" sz="1400" b="0" i="0" u="none" strike="noStrike" baseline="0" dirty="0" smtClean="0">
                          <a:solidFill>
                            <a:srgbClr val="000000"/>
                          </a:solidFill>
                          <a:latin typeface="+mn-lt"/>
                          <a:ea typeface="Tahoma" pitchFamily="34" charset="0"/>
                          <a:cs typeface="Tahoma" pitchFamily="34" charset="0"/>
                        </a:rPr>
                        <a:t> Attended Events</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0" i="0" u="none" strike="noStrike" dirty="0" smtClean="0">
                          <a:solidFill>
                            <a:srgbClr val="000000"/>
                          </a:solidFill>
                          <a:latin typeface="+mn-lt"/>
                          <a:ea typeface="Tahoma" pitchFamily="34" charset="0"/>
                          <a:cs typeface="Tahoma" pitchFamily="34" charset="0"/>
                        </a:rPr>
                        <a:t>17</a:t>
                      </a:r>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400" b="0"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400" b="1" i="0" u="none" strike="noStrike" dirty="0" smtClean="0">
                          <a:solidFill>
                            <a:srgbClr val="000000"/>
                          </a:solidFill>
                          <a:latin typeface="+mn-lt"/>
                          <a:ea typeface="Tahoma" pitchFamily="34" charset="0"/>
                          <a:cs typeface="Tahoma" pitchFamily="34" charset="0"/>
                        </a:rPr>
                        <a:t>17</a:t>
                      </a:r>
                      <a:endParaRPr lang="en-US" sz="14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67024">
                <a:tc gridSpan="6">
                  <a:txBody>
                    <a:bodyPr/>
                    <a:lstStyle/>
                    <a:p>
                      <a:pPr algn="l" fontAlgn="b"/>
                      <a:endParaRPr lang="en-US" sz="1000" b="0" i="0" u="none" strike="noStrike" baseline="0" dirty="0" smtClean="0">
                        <a:solidFill>
                          <a:srgbClr val="000000"/>
                        </a:solidFill>
                        <a:latin typeface="+mn-lt"/>
                        <a:ea typeface="Tahoma" pitchFamily="34" charset="0"/>
                        <a:cs typeface="Tahoma" pitchFamily="34" charset="0"/>
                      </a:endParaRPr>
                    </a:p>
                    <a:p>
                      <a:pPr algn="l" fontAlgn="b"/>
                      <a:r>
                        <a:rPr lang="en-US" sz="1400" b="0" i="0" u="none" strike="noStrike" baseline="0" dirty="0" smtClean="0">
                          <a:solidFill>
                            <a:srgbClr val="000000"/>
                          </a:solidFill>
                          <a:latin typeface="+mn-lt"/>
                          <a:ea typeface="Tahoma" pitchFamily="34" charset="0"/>
                          <a:cs typeface="Tahoma" pitchFamily="34" charset="0"/>
                        </a:rPr>
                        <a:t>     </a:t>
                      </a:r>
                      <a:r>
                        <a:rPr lang="en-US" sz="1400" b="0" i="0" u="sng" strike="noStrike" baseline="0" dirty="0" smtClean="0">
                          <a:solidFill>
                            <a:srgbClr val="000000"/>
                          </a:solidFill>
                          <a:latin typeface="+mn-lt"/>
                          <a:ea typeface="Tahoma" pitchFamily="34" charset="0"/>
                          <a:cs typeface="Tahoma" pitchFamily="34" charset="0"/>
                        </a:rPr>
                        <a:t>N</a:t>
                      </a:r>
                      <a:r>
                        <a:rPr lang="en-US" sz="1400" b="0" i="0" u="sng" strike="noStrike" dirty="0" smtClean="0">
                          <a:solidFill>
                            <a:srgbClr val="000000"/>
                          </a:solidFill>
                          <a:latin typeface="+mn-lt"/>
                          <a:ea typeface="Tahoma" pitchFamily="34" charset="0"/>
                          <a:cs typeface="Tahoma" pitchFamily="34" charset="0"/>
                        </a:rPr>
                        <a:t>otes</a:t>
                      </a:r>
                    </a:p>
                    <a:p>
                      <a:pPr algn="l" fontAlgn="b">
                        <a:buFont typeface="Arial" pitchFamily="34" charset="0"/>
                        <a:buChar char="•"/>
                      </a:pPr>
                      <a:r>
                        <a:rPr lang="en-US" sz="1400" b="0" i="0" u="none" strike="noStrike" baseline="0" dirty="0" smtClean="0">
                          <a:solidFill>
                            <a:srgbClr val="000000"/>
                          </a:solidFill>
                          <a:latin typeface="+mn-lt"/>
                          <a:ea typeface="Tahoma" pitchFamily="34" charset="0"/>
                          <a:cs typeface="Tahoma" pitchFamily="34" charset="0"/>
                        </a:rPr>
                        <a:t>      Two outreach vans are operational and supporting outreach events</a:t>
                      </a:r>
                    </a:p>
                    <a:p>
                      <a:pPr algn="l" fontAlgn="b">
                        <a:buFont typeface="Arial" pitchFamily="34" charset="0"/>
                        <a:buNone/>
                      </a:pPr>
                      <a:r>
                        <a:rPr lang="en-US" sz="1400" b="0" i="0" u="none" strike="noStrike" baseline="0" dirty="0" smtClean="0">
                          <a:solidFill>
                            <a:srgbClr val="000000"/>
                          </a:solidFill>
                          <a:latin typeface="+mn-lt"/>
                          <a:ea typeface="Tahoma" pitchFamily="34" charset="0"/>
                          <a:cs typeface="Tahoma" pitchFamily="34" charset="0"/>
                        </a:rPr>
                        <a:t>     </a:t>
                      </a:r>
                    </a:p>
                    <a:p>
                      <a:pPr algn="l" fontAlgn="b">
                        <a:buFont typeface="Arial" pitchFamily="34" charset="0"/>
                        <a:buNone/>
                      </a:pPr>
                      <a:r>
                        <a:rPr lang="en-US" sz="1400" b="0" i="0" u="none" strike="noStrike" baseline="0" dirty="0" smtClean="0">
                          <a:solidFill>
                            <a:srgbClr val="000000"/>
                          </a:solidFill>
                          <a:latin typeface="+mn-lt"/>
                          <a:ea typeface="Tahoma" pitchFamily="34" charset="0"/>
                          <a:cs typeface="Tahoma" pitchFamily="34" charset="0"/>
                        </a:rPr>
                        <a:t>       </a:t>
                      </a:r>
                      <a:r>
                        <a:rPr lang="en-US" sz="1400" b="0" i="0" u="sng" strike="noStrike" baseline="0" dirty="0" smtClean="0">
                          <a:solidFill>
                            <a:srgbClr val="000000"/>
                          </a:solidFill>
                          <a:latin typeface="+mn-lt"/>
                          <a:ea typeface="Tahoma" pitchFamily="34" charset="0"/>
                          <a:cs typeface="Tahoma" pitchFamily="34" charset="0"/>
                        </a:rPr>
                        <a:t> Upcoming Events – October</a:t>
                      </a:r>
                    </a:p>
                    <a:p>
                      <a:pPr algn="l" fontAlgn="b">
                        <a:buFont typeface="Arial" pitchFamily="34" charset="0"/>
                        <a:buChar char="•"/>
                      </a:pPr>
                      <a:r>
                        <a:rPr lang="en-US" sz="1400" b="0" i="0" u="none" strike="noStrike" baseline="0" dirty="0" smtClean="0">
                          <a:solidFill>
                            <a:srgbClr val="000000"/>
                          </a:solidFill>
                          <a:latin typeface="+mn-lt"/>
                          <a:ea typeface="Tahoma" pitchFamily="34" charset="0"/>
                          <a:cs typeface="Tahoma" pitchFamily="34" charset="0"/>
                        </a:rPr>
                        <a:t>      </a:t>
                      </a:r>
                      <a:r>
                        <a:rPr lang="en-US" sz="1400" b="1" i="0" u="none" strike="noStrike" baseline="0" dirty="0" smtClean="0">
                          <a:solidFill>
                            <a:srgbClr val="000000"/>
                          </a:solidFill>
                          <a:latin typeface="+mn-lt"/>
                          <a:ea typeface="Tahoma" pitchFamily="34" charset="0"/>
                          <a:cs typeface="Tahoma" pitchFamily="34" charset="0"/>
                        </a:rPr>
                        <a:t>Legislative Events</a:t>
                      </a:r>
                      <a:r>
                        <a:rPr lang="en-US" sz="1400" b="0" i="0" u="none" strike="noStrike" baseline="0" dirty="0" smtClean="0">
                          <a:solidFill>
                            <a:srgbClr val="000000"/>
                          </a:solidFill>
                          <a:latin typeface="+mn-lt"/>
                          <a:ea typeface="Tahoma" pitchFamily="34" charset="0"/>
                          <a:cs typeface="Tahoma" pitchFamily="34" charset="0"/>
                        </a:rPr>
                        <a:t>  –  Rep. Day’s Senior Expo – Rep. Keller Senior Expo – Rep. Hahn Senior Expo –   </a:t>
                      </a:r>
                    </a:p>
                    <a:p>
                      <a:pPr algn="l" fontAlgn="b">
                        <a:buFont typeface="Arial" pitchFamily="34" charset="0"/>
                        <a:buNone/>
                      </a:pPr>
                      <a:r>
                        <a:rPr lang="en-US" sz="1400" b="0" i="0" u="none" strike="noStrike" baseline="0" dirty="0" smtClean="0">
                          <a:solidFill>
                            <a:srgbClr val="000000"/>
                          </a:solidFill>
                          <a:latin typeface="+mn-lt"/>
                          <a:ea typeface="Tahoma" pitchFamily="34" charset="0"/>
                          <a:cs typeface="Tahoma" pitchFamily="34" charset="0"/>
                        </a:rPr>
                        <a:t>       Senator White, Rep. Reed and Dush Senior Expo – Rep. Mahoney Senior Fair</a:t>
                      </a:r>
                    </a:p>
                    <a:p>
                      <a:pPr marL="285750" indent="-285750" algn="l" fontAlgn="b">
                        <a:buFont typeface="Arial" pitchFamily="34" charset="0"/>
                        <a:buChar char="•"/>
                      </a:pPr>
                      <a:r>
                        <a:rPr lang="en-US" sz="1400" b="1" i="0" u="none" strike="noStrike" baseline="0" dirty="0" smtClean="0">
                          <a:solidFill>
                            <a:srgbClr val="000000"/>
                          </a:solidFill>
                          <a:latin typeface="+mn-lt"/>
                          <a:ea typeface="Tahoma" pitchFamily="34" charset="0"/>
                          <a:cs typeface="Tahoma" pitchFamily="34" charset="0"/>
                        </a:rPr>
                        <a:t>Events</a:t>
                      </a:r>
                      <a:r>
                        <a:rPr lang="en-US" sz="1400" b="0" i="0" u="none" strike="noStrike" baseline="0" dirty="0" smtClean="0">
                          <a:solidFill>
                            <a:srgbClr val="000000"/>
                          </a:solidFill>
                          <a:latin typeface="+mn-lt"/>
                          <a:ea typeface="Tahoma" pitchFamily="34" charset="0"/>
                          <a:cs typeface="Tahoma" pitchFamily="34" charset="0"/>
                        </a:rPr>
                        <a:t> –   Carlisle Military Retiree Appreciation Day – Gettysburg National Fire Safety Event – Lancaster Veteran Appreciation Reception – Weikert Veteran and Family Appreciation Day – Aston Reaching out to Veterans – Daniel’s Lawn and Garden Reaching out to Veterans Event – Millersburg Tribute to Veterans and First Responders</a:t>
                      </a:r>
                    </a:p>
                    <a:p>
                      <a:pPr marL="285750" indent="-285750" algn="l" fontAlgn="b">
                        <a:buFont typeface="Arial" pitchFamily="34" charset="0"/>
                        <a:buChar char="•"/>
                      </a:pPr>
                      <a:r>
                        <a:rPr lang="en-US" sz="1400" b="1" i="0" u="none" strike="noStrike" baseline="0" dirty="0" smtClean="0">
                          <a:solidFill>
                            <a:srgbClr val="000000"/>
                          </a:solidFill>
                          <a:latin typeface="+mn-lt"/>
                          <a:ea typeface="Tahoma" pitchFamily="34" charset="0"/>
                          <a:cs typeface="Tahoma" pitchFamily="34" charset="0"/>
                        </a:rPr>
                        <a:t>Legislators Attending Events</a:t>
                      </a:r>
                      <a:r>
                        <a:rPr lang="en-US" sz="1400" b="0" i="0" u="none" strike="noStrike" baseline="0" dirty="0" smtClean="0">
                          <a:solidFill>
                            <a:srgbClr val="000000"/>
                          </a:solidFill>
                          <a:latin typeface="+mn-lt"/>
                          <a:ea typeface="Tahoma" pitchFamily="34" charset="0"/>
                          <a:cs typeface="Tahoma" pitchFamily="34" charset="0"/>
                        </a:rPr>
                        <a:t> –  Senators Brewster and Stephano, Representatives Christiana, Deasy, Rader, Parker, Warner and Costa</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879032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3" cstate="print"/>
          <a:srcRect/>
          <a:stretch>
            <a:fillRect/>
          </a:stretch>
        </p:blipFill>
        <p:spPr bwMode="auto">
          <a:xfrm>
            <a:off x="457200" y="6248436"/>
            <a:ext cx="8382000" cy="377825"/>
          </a:xfrm>
          <a:prstGeom prst="rect">
            <a:avLst/>
          </a:prstGeom>
          <a:noFill/>
          <a:ln w="9525">
            <a:noFill/>
            <a:miter lim="800000"/>
            <a:headEnd/>
            <a:tailEnd/>
          </a:ln>
        </p:spPr>
      </p:pic>
      <p:sp>
        <p:nvSpPr>
          <p:cNvPr id="13315" name="Rectangle 2"/>
          <p:cNvSpPr>
            <a:spLocks noChangeArrowheads="1"/>
          </p:cNvSpPr>
          <p:nvPr/>
        </p:nvSpPr>
        <p:spPr bwMode="auto">
          <a:xfrm>
            <a:off x="381000" y="2166974"/>
            <a:ext cx="8305800" cy="554037"/>
          </a:xfrm>
          <a:prstGeom prst="rect">
            <a:avLst/>
          </a:prstGeom>
          <a:noFill/>
          <a:ln w="9525">
            <a:noFill/>
            <a:miter lim="800000"/>
            <a:headEnd/>
            <a:tailEnd/>
          </a:ln>
        </p:spPr>
        <p:txBody>
          <a:bodyPr lIns="91144" tIns="45573" rIns="91144" bIns="45573">
            <a:spAutoFit/>
          </a:bodyPr>
          <a:lstStyle/>
          <a:p>
            <a:pPr algn="ctr" defTabSz="912039" fontAlgn="base">
              <a:spcBef>
                <a:spcPct val="0"/>
              </a:spcBef>
              <a:spcAft>
                <a:spcPct val="0"/>
              </a:spcAft>
            </a:pPr>
            <a:endParaRPr lang="en-US" sz="3000" b="1" dirty="0">
              <a:solidFill>
                <a:prstClr val="black"/>
              </a:solidFill>
              <a:latin typeface="Arial" charset="0"/>
              <a:cs typeface="Arial" charset="0"/>
            </a:endParaRPr>
          </a:p>
        </p:txBody>
      </p:sp>
      <p:sp>
        <p:nvSpPr>
          <p:cNvPr id="13316" name="Rectangle 7"/>
          <p:cNvSpPr>
            <a:spLocks noChangeArrowheads="1"/>
          </p:cNvSpPr>
          <p:nvPr/>
        </p:nvSpPr>
        <p:spPr bwMode="auto">
          <a:xfrm>
            <a:off x="2882901" y="3244858"/>
            <a:ext cx="184613" cy="369273"/>
          </a:xfrm>
          <a:prstGeom prst="rect">
            <a:avLst/>
          </a:prstGeom>
          <a:noFill/>
          <a:ln w="9525">
            <a:noFill/>
            <a:miter lim="800000"/>
            <a:headEnd/>
            <a:tailEnd/>
          </a:ln>
        </p:spPr>
        <p:txBody>
          <a:bodyPr wrap="none" lIns="91144" tIns="45573" rIns="91144" bIns="45573">
            <a:spAutoFit/>
          </a:bodyPr>
          <a:lstStyle/>
          <a:p>
            <a:pPr defTabSz="912039" fontAlgn="base">
              <a:spcBef>
                <a:spcPct val="0"/>
              </a:spcBef>
              <a:spcAft>
                <a:spcPct val="0"/>
              </a:spcAft>
            </a:pPr>
            <a:endParaRPr lang="en-US" dirty="0">
              <a:solidFill>
                <a:prstClr val="black"/>
              </a:solidFill>
              <a:latin typeface="Arial" charset="0"/>
              <a:cs typeface="Arial" charset="0"/>
            </a:endParaRPr>
          </a:p>
        </p:txBody>
      </p:sp>
      <p:sp>
        <p:nvSpPr>
          <p:cNvPr id="12295" name="Text Box 15"/>
          <p:cNvSpPr txBox="1">
            <a:spLocks noChangeArrowheads="1"/>
          </p:cNvSpPr>
          <p:nvPr/>
        </p:nvSpPr>
        <p:spPr bwMode="auto">
          <a:xfrm>
            <a:off x="381000" y="5943402"/>
            <a:ext cx="1752600" cy="338514"/>
          </a:xfrm>
          <a:prstGeom prst="rect">
            <a:avLst/>
          </a:prstGeom>
          <a:noFill/>
          <a:ln w="9525">
            <a:noFill/>
            <a:miter lim="800000"/>
            <a:headEnd/>
            <a:tailEnd/>
          </a:ln>
        </p:spPr>
        <p:txBody>
          <a:bodyPr lIns="91144" tIns="45573" rIns="91144" bIns="45573" anchor="ctr">
            <a:spAutoFit/>
          </a:bodyPr>
          <a:lstStyle/>
          <a:p>
            <a:pPr defTabSz="912039" eaLnBrk="0" fontAlgn="base" hangingPunct="0">
              <a:spcBef>
                <a:spcPct val="50000"/>
              </a:spcBef>
              <a:spcAft>
                <a:spcPct val="0"/>
              </a:spcAft>
              <a:defRPr/>
            </a:pPr>
            <a:r>
              <a:rPr lang="en-US" sz="1600" dirty="0">
                <a:solidFill>
                  <a:srgbClr val="000000"/>
                </a:solidFill>
                <a:latin typeface="Arial" charset="0"/>
                <a:cs typeface="Arial" charset="0"/>
              </a:rPr>
              <a:t>  </a:t>
            </a:r>
            <a:endParaRPr lang="en-US" sz="1600" dirty="0">
              <a:solidFill>
                <a:prstClr val="white"/>
              </a:solidFill>
              <a:latin typeface="Arial" charset="0"/>
              <a:cs typeface="Arial" charset="0"/>
            </a:endParaRPr>
          </a:p>
        </p:txBody>
      </p:sp>
      <p:grpSp>
        <p:nvGrpSpPr>
          <p:cNvPr id="2" name="Group 23"/>
          <p:cNvGrpSpPr>
            <a:grpSpLocks/>
          </p:cNvGrpSpPr>
          <p:nvPr/>
        </p:nvGrpSpPr>
        <p:grpSpPr bwMode="auto">
          <a:xfrm>
            <a:off x="455613" y="228600"/>
            <a:ext cx="8459787" cy="914400"/>
            <a:chOff x="455613" y="228600"/>
            <a:chExt cx="8459787" cy="838200"/>
          </a:xfrm>
        </p:grpSpPr>
        <p:pic>
          <p:nvPicPr>
            <p:cNvPr id="13358" name="Picture 26" descr="Military Vet logo banner"/>
            <p:cNvPicPr>
              <a:picLocks noChangeAspect="1" noChangeArrowheads="1"/>
            </p:cNvPicPr>
            <p:nvPr/>
          </p:nvPicPr>
          <p:blipFill>
            <a:blip r:embed="rId4"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039" fontAlgn="base">
                <a:spcBef>
                  <a:spcPct val="0"/>
                </a:spcBef>
                <a:spcAft>
                  <a:spcPct val="0"/>
                </a:spcAft>
                <a:defRPr/>
              </a:pPr>
              <a:endParaRPr lang="en-US" dirty="0">
                <a:solidFill>
                  <a:prstClr val="white"/>
                </a:solidFill>
              </a:endParaRPr>
            </a:p>
          </p:txBody>
        </p:sp>
      </p:grpSp>
      <p:sp>
        <p:nvSpPr>
          <p:cNvPr id="18" name="TextBox 4"/>
          <p:cNvSpPr txBox="1">
            <a:spLocks noChangeArrowheads="1"/>
          </p:cNvSpPr>
          <p:nvPr/>
        </p:nvSpPr>
        <p:spPr bwMode="auto">
          <a:xfrm>
            <a:off x="533400" y="468313"/>
            <a:ext cx="5638800" cy="400050"/>
          </a:xfrm>
          <a:prstGeom prst="rect">
            <a:avLst/>
          </a:prstGeom>
          <a:noFill/>
          <a:ln w="9525">
            <a:noFill/>
            <a:miter lim="800000"/>
            <a:headEnd/>
            <a:tailEnd/>
          </a:ln>
        </p:spPr>
        <p:txBody>
          <a:bodyPr lIns="91144" tIns="45573" rIns="91144" bIns="45573">
            <a:spAutoFit/>
          </a:bodyPr>
          <a:lstStyle/>
          <a:p>
            <a:pPr algn="ctr" defTabSz="912039" eaLnBrk="0" fontAlgn="base" hangingPunct="0">
              <a:spcBef>
                <a:spcPct val="0"/>
              </a:spcBef>
              <a:spcAft>
                <a:spcPct val="0"/>
              </a:spcAft>
              <a:defRPr/>
            </a:pPr>
            <a:r>
              <a:rPr lang="en-US" sz="2000" b="1" dirty="0">
                <a:solidFill>
                  <a:prstClr val="white"/>
                </a:solidFill>
                <a:cs typeface="Arial" charset="0"/>
              </a:rPr>
              <a:t>VETERANS’ TRUST FUND</a:t>
            </a:r>
          </a:p>
        </p:txBody>
      </p:sp>
      <p:pic>
        <p:nvPicPr>
          <p:cNvPr id="13320" name="Picture 7" descr="PA-VTF left-rgb.jpg"/>
          <p:cNvPicPr>
            <a:picLocks noChangeAspect="1"/>
          </p:cNvPicPr>
          <p:nvPr/>
        </p:nvPicPr>
        <p:blipFill>
          <a:blip r:embed="rId5" cstate="print"/>
          <a:srcRect/>
          <a:stretch>
            <a:fillRect/>
          </a:stretch>
        </p:blipFill>
        <p:spPr bwMode="auto">
          <a:xfrm>
            <a:off x="6400800" y="457200"/>
            <a:ext cx="2209800" cy="609600"/>
          </a:xfrm>
          <a:prstGeom prst="rect">
            <a:avLst/>
          </a:prstGeom>
          <a:noFill/>
          <a:ln w="9525">
            <a:noFill/>
            <a:miter lim="800000"/>
            <a:headEnd/>
            <a:tailEnd/>
          </a:ln>
        </p:spPr>
      </p:pic>
      <p:sp>
        <p:nvSpPr>
          <p:cNvPr id="13321" name="Rectangle 8"/>
          <p:cNvSpPr>
            <a:spLocks noChangeArrowheads="1"/>
          </p:cNvSpPr>
          <p:nvPr/>
        </p:nvSpPr>
        <p:spPr bwMode="auto">
          <a:xfrm>
            <a:off x="7620000" y="6248400"/>
            <a:ext cx="1219200" cy="381000"/>
          </a:xfrm>
          <a:prstGeom prst="rect">
            <a:avLst/>
          </a:prstGeom>
          <a:noFill/>
          <a:ln w="9525">
            <a:noFill/>
            <a:miter lim="800000"/>
            <a:headEnd/>
            <a:tailEnd/>
          </a:ln>
        </p:spPr>
        <p:txBody>
          <a:bodyPr lIns="91144" tIns="45573" rIns="91144" bIns="45573" anchor="ctr"/>
          <a:lstStyle/>
          <a:p>
            <a:pPr defTabSz="912039" fontAlgn="base">
              <a:spcBef>
                <a:spcPct val="0"/>
              </a:spcBef>
              <a:spcAft>
                <a:spcPct val="0"/>
              </a:spcAft>
            </a:pPr>
            <a:r>
              <a:rPr lang="en-US" sz="1200" dirty="0">
                <a:solidFill>
                  <a:prstClr val="white"/>
                </a:solidFill>
                <a:latin typeface="Verdana" pitchFamily="34" charset="0"/>
                <a:cs typeface="Arial" charset="0"/>
              </a:rPr>
              <a:t>&gt; country</a:t>
            </a:r>
          </a:p>
        </p:txBody>
      </p:sp>
      <p:sp>
        <p:nvSpPr>
          <p:cNvPr id="13322" name="Rectangle 10"/>
          <p:cNvSpPr>
            <a:spLocks noChangeArrowheads="1"/>
          </p:cNvSpPr>
          <p:nvPr/>
        </p:nvSpPr>
        <p:spPr bwMode="auto">
          <a:xfrm>
            <a:off x="3810000" y="6248400"/>
            <a:ext cx="3962400" cy="381000"/>
          </a:xfrm>
          <a:prstGeom prst="rect">
            <a:avLst/>
          </a:prstGeom>
          <a:noFill/>
          <a:ln w="9525">
            <a:noFill/>
            <a:miter lim="800000"/>
            <a:headEnd/>
            <a:tailEnd/>
          </a:ln>
        </p:spPr>
        <p:txBody>
          <a:bodyPr lIns="91144" tIns="45573" rIns="91144" bIns="45573" anchor="ctr"/>
          <a:lstStyle/>
          <a:p>
            <a:pPr algn="r" defTabSz="912039" fontAlgn="base">
              <a:spcBef>
                <a:spcPct val="0"/>
              </a:spcBef>
              <a:spcAft>
                <a:spcPct val="0"/>
              </a:spcAft>
            </a:pPr>
            <a:r>
              <a:rPr lang="en-US" sz="1200" dirty="0">
                <a:solidFill>
                  <a:prstClr val="white"/>
                </a:solidFill>
                <a:latin typeface="Verdana" pitchFamily="34" charset="0"/>
                <a:cs typeface="Arial" charset="0"/>
              </a:rPr>
              <a:t>  &gt; community &gt; commonwealth   </a:t>
            </a:r>
          </a:p>
        </p:txBody>
      </p:sp>
      <p:graphicFrame>
        <p:nvGraphicFramePr>
          <p:cNvPr id="19" name="Table 18"/>
          <p:cNvGraphicFramePr>
            <a:graphicFrameLocks noGrp="1"/>
          </p:cNvGraphicFramePr>
          <p:nvPr>
            <p:extLst>
              <p:ext uri="{D42A27DB-BD31-4B8C-83A1-F6EECF244321}">
                <p14:modId xmlns:p14="http://schemas.microsoft.com/office/powerpoint/2010/main" val="2548335529"/>
              </p:ext>
            </p:extLst>
          </p:nvPr>
        </p:nvGraphicFramePr>
        <p:xfrm>
          <a:off x="457200" y="1219220"/>
          <a:ext cx="8305798" cy="3402775"/>
        </p:xfrm>
        <a:graphic>
          <a:graphicData uri="http://schemas.openxmlformats.org/drawingml/2006/table">
            <a:tbl>
              <a:tblPr firstRow="1" bandRow="1">
                <a:tableStyleId>{5C22544A-7EE6-4342-B048-85BDC9FD1C3A}</a:tableStyleId>
              </a:tblPr>
              <a:tblGrid>
                <a:gridCol w="2590800"/>
                <a:gridCol w="1981200"/>
                <a:gridCol w="1699725"/>
                <a:gridCol w="2034073"/>
              </a:tblGrid>
              <a:tr h="577215">
                <a:tc>
                  <a:txBody>
                    <a:bodyPr/>
                    <a:lstStyle/>
                    <a:p>
                      <a:r>
                        <a:rPr lang="en-US" sz="1600" dirty="0" smtClean="0"/>
                        <a:t>Revenue</a:t>
                      </a:r>
                      <a:endParaRPr lang="en-US" sz="16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600" dirty="0" smtClean="0"/>
                        <a:t>Since Last Meeting</a:t>
                      </a:r>
                      <a:endParaRPr lang="en-US" sz="1600" dirty="0"/>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600" dirty="0" smtClean="0"/>
                        <a:t>SFY 16-17</a:t>
                      </a:r>
                      <a:endParaRPr lang="en-US" sz="1600" dirty="0"/>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600" dirty="0" smtClean="0"/>
                        <a:t>Cumulative Total</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r>
              <a:tr h="353195">
                <a:tc>
                  <a:txBody>
                    <a:bodyPr/>
                    <a:lstStyle/>
                    <a:p>
                      <a:r>
                        <a:rPr lang="en-US" sz="1600" dirty="0" smtClean="0"/>
                        <a:t>Checkoff</a:t>
                      </a:r>
                      <a:r>
                        <a:rPr lang="en-US" sz="1600" baseline="0" dirty="0" smtClean="0"/>
                        <a:t> &amp; Donations</a:t>
                      </a:r>
                      <a:endParaRPr lang="en-US" sz="16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600" dirty="0" smtClean="0">
                          <a:solidFill>
                            <a:schemeClr val="tx2">
                              <a:lumMod val="75000"/>
                            </a:schemeClr>
                          </a:solidFill>
                        </a:rPr>
                        <a:t>$84,119.00</a:t>
                      </a:r>
                      <a:endParaRPr lang="en-US" sz="1600" dirty="0">
                        <a:solidFill>
                          <a:schemeClr val="tx2">
                            <a:lumMod val="75000"/>
                          </a:schemeClr>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600" dirty="0" smtClean="0">
                          <a:solidFill>
                            <a:schemeClr val="tx2">
                              <a:lumMod val="75000"/>
                            </a:schemeClr>
                          </a:solidFill>
                        </a:rPr>
                        <a:t>$398,638.00</a:t>
                      </a:r>
                      <a:endParaRPr lang="en-US" sz="1600" dirty="0">
                        <a:solidFill>
                          <a:schemeClr val="tx2">
                            <a:lumMod val="75000"/>
                          </a:schemeClr>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lumMod val="75000"/>
                            </a:schemeClr>
                          </a:solidFill>
                        </a:rPr>
                        <a:t>$4,548,360.00</a:t>
                      </a:r>
                      <a:endParaRPr lang="en-US" sz="1600" dirty="0">
                        <a:solidFill>
                          <a:schemeClr val="tx2">
                            <a:lumMod val="75000"/>
                          </a:schemeClr>
                        </a:solidFill>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53195">
                <a:tc>
                  <a:txBody>
                    <a:bodyPr/>
                    <a:lstStyle/>
                    <a:p>
                      <a:r>
                        <a:rPr lang="en-US" sz="1600" dirty="0" smtClean="0"/>
                        <a:t>HOV License Plate </a:t>
                      </a:r>
                      <a:endParaRPr lang="en-US" sz="160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chemeClr val="tx2">
                              <a:lumMod val="75000"/>
                            </a:schemeClr>
                          </a:solidFill>
                        </a:rPr>
                        <a:t>$30.00*</a:t>
                      </a:r>
                      <a:endParaRPr lang="en-US" sz="1600" dirty="0">
                        <a:solidFill>
                          <a:schemeClr val="tx2">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solidFill>
                            <a:schemeClr val="tx2">
                              <a:lumMod val="75000"/>
                            </a:schemeClr>
                          </a:solidFill>
                        </a:rPr>
                        <a:t>$990.00</a:t>
                      </a:r>
                      <a:endParaRPr lang="en-US" sz="1600" dirty="0">
                        <a:solidFill>
                          <a:schemeClr val="tx2">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lumMod val="75000"/>
                            </a:schemeClr>
                          </a:solidFill>
                        </a:rPr>
                        <a:t>$37,425.00</a:t>
                      </a:r>
                      <a:endParaRPr lang="en-US" sz="1600" dirty="0">
                        <a:solidFill>
                          <a:schemeClr val="tx2">
                            <a:lumMod val="75000"/>
                          </a:schemeClr>
                        </a:solidFill>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53195">
                <a:tc>
                  <a:txBody>
                    <a:bodyPr/>
                    <a:lstStyle/>
                    <a:p>
                      <a:r>
                        <a:rPr lang="en-US" sz="1600" dirty="0" smtClean="0"/>
                        <a:t>PA Monuments License Plate</a:t>
                      </a:r>
                      <a:endParaRPr lang="en-US" sz="1600"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chemeClr val="tx2">
                              <a:lumMod val="75000"/>
                            </a:schemeClr>
                          </a:solidFill>
                        </a:rPr>
                        <a:t>$0.00*</a:t>
                      </a:r>
                      <a:endParaRPr lang="en-US" sz="1600" dirty="0">
                        <a:solidFill>
                          <a:schemeClr val="tx2">
                            <a:lumMod val="75000"/>
                          </a:schemeClr>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solidFill>
                            <a:schemeClr val="tx2">
                              <a:lumMod val="75000"/>
                            </a:schemeClr>
                          </a:solidFill>
                        </a:rPr>
                        <a:t>$782.00</a:t>
                      </a:r>
                      <a:endParaRPr lang="en-US" sz="1600" dirty="0">
                        <a:solidFill>
                          <a:schemeClr val="tx2">
                            <a:lumMod val="75000"/>
                          </a:schemeClr>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lumMod val="75000"/>
                            </a:schemeClr>
                          </a:solidFill>
                        </a:rPr>
                        <a:t>$14,950.00</a:t>
                      </a:r>
                      <a:endParaRPr lang="en-US" sz="1600" dirty="0">
                        <a:solidFill>
                          <a:schemeClr val="tx2">
                            <a:lumMod val="75000"/>
                          </a:schemeClr>
                        </a:solidFill>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3195">
                <a:tc>
                  <a:txBody>
                    <a:bodyPr/>
                    <a:lstStyle/>
                    <a:p>
                      <a:r>
                        <a:rPr lang="en-US" sz="1600" dirty="0" smtClean="0"/>
                        <a:t>Interest</a:t>
                      </a:r>
                      <a:endParaRPr lang="en-US" sz="1600"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chemeClr val="tx2">
                              <a:lumMod val="75000"/>
                            </a:schemeClr>
                          </a:solidFill>
                        </a:rPr>
                        <a:t>$1,088.00</a:t>
                      </a:r>
                      <a:endParaRPr lang="en-US" sz="1600" dirty="0">
                        <a:solidFill>
                          <a:schemeClr val="tx2">
                            <a:lumMod val="75000"/>
                          </a:schemeClr>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solidFill>
                            <a:schemeClr val="tx2">
                              <a:lumMod val="75000"/>
                            </a:schemeClr>
                          </a:solidFill>
                        </a:rPr>
                        <a:t>$3,343.00</a:t>
                      </a:r>
                      <a:endParaRPr lang="en-US" sz="1600" dirty="0">
                        <a:solidFill>
                          <a:schemeClr val="tx2">
                            <a:lumMod val="75000"/>
                          </a:schemeClr>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2">
                              <a:lumMod val="75000"/>
                            </a:schemeClr>
                          </a:solidFill>
                        </a:rPr>
                        <a:t>$15,914.00</a:t>
                      </a:r>
                      <a:endParaRPr lang="en-US" sz="1600" dirty="0">
                        <a:solidFill>
                          <a:schemeClr val="tx2">
                            <a:lumMod val="75000"/>
                          </a:schemeClr>
                        </a:solidFill>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3195">
                <a:tc>
                  <a:txBody>
                    <a:bodyPr/>
                    <a:lstStyle/>
                    <a:p>
                      <a:r>
                        <a:rPr lang="en-US" sz="1600" b="1" dirty="0" smtClean="0">
                          <a:solidFill>
                            <a:schemeClr val="bg1"/>
                          </a:solidFill>
                        </a:rPr>
                        <a:t>Disbursements</a:t>
                      </a:r>
                      <a:endParaRPr lang="en-US" sz="1600" b="1" dirty="0">
                        <a:solidFill>
                          <a:schemeClr val="bg1"/>
                        </a:solidFill>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endParaRPr lang="en-US" sz="1600" dirty="0">
                        <a:solidFill>
                          <a:srgbClr val="00B050"/>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algn="r"/>
                      <a:endParaRPr lang="en-US" sz="1600" dirty="0">
                        <a:solidFill>
                          <a:srgbClr val="00B050"/>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600" dirty="0">
                        <a:solidFill>
                          <a:srgbClr val="00B050"/>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353195">
                <a:tc>
                  <a:txBody>
                    <a:bodyPr/>
                    <a:lstStyle/>
                    <a:p>
                      <a:r>
                        <a:rPr lang="en-US" sz="1600" dirty="0" smtClean="0"/>
                        <a:t>VTF Grants</a:t>
                      </a:r>
                      <a:endParaRPr lang="en-US" sz="160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600" dirty="0" smtClean="0">
                          <a:solidFill>
                            <a:srgbClr val="FF0000"/>
                          </a:solidFill>
                        </a:rPr>
                        <a:t>$0.00**</a:t>
                      </a:r>
                      <a:endParaRPr lang="en-US" sz="16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solidFill>
                            <a:srgbClr val="FF0000"/>
                          </a:solidFill>
                        </a:rPr>
                        <a:t>$0.00</a:t>
                      </a:r>
                      <a:endParaRPr lang="en-US" sz="16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solidFill>
                            <a:srgbClr val="FF0000"/>
                          </a:solidFill>
                        </a:rPr>
                        <a:t>$1,462,617.00</a:t>
                      </a:r>
                      <a:endParaRPr lang="en-US" sz="1600" dirty="0">
                        <a:solidFill>
                          <a:srgbClr val="FF0000"/>
                        </a:solidFill>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53195">
                <a:tc>
                  <a:txBody>
                    <a:bodyPr/>
                    <a:lstStyle/>
                    <a:p>
                      <a:r>
                        <a:rPr lang="en-US" sz="1600" dirty="0" smtClean="0"/>
                        <a:t>VTA </a:t>
                      </a:r>
                      <a:endParaRPr lang="en-US" sz="160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600" dirty="0" smtClean="0">
                          <a:solidFill>
                            <a:srgbClr val="FF0000"/>
                          </a:solidFill>
                        </a:rPr>
                        <a:t>$113,380.00</a:t>
                      </a:r>
                      <a:endParaRPr lang="en-US" sz="16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smtClean="0">
                          <a:solidFill>
                            <a:srgbClr val="FF0000"/>
                          </a:solidFill>
                        </a:rPr>
                        <a:t>$213,704.00</a:t>
                      </a:r>
                      <a:endParaRPr lang="en-US" sz="16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rPr>
                        <a:t>$1,498,930.00</a:t>
                      </a:r>
                      <a:endParaRPr lang="en-US" sz="1600" dirty="0">
                        <a:solidFill>
                          <a:srgbClr val="FF0000"/>
                        </a:solidFill>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53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PENN DOT Costs</a:t>
                      </a:r>
                      <a:endParaRPr lang="en-US" sz="1600"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smtClean="0">
                          <a:solidFill>
                            <a:srgbClr val="FF0000"/>
                          </a:solidFill>
                        </a:rPr>
                        <a:t>$0.00***</a:t>
                      </a:r>
                      <a:endParaRPr lang="en-US" sz="1600" dirty="0">
                        <a:solidFill>
                          <a:srgbClr val="FF0000"/>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solidFill>
                            <a:srgbClr val="FF0000"/>
                          </a:solidFill>
                        </a:rPr>
                        <a:t>$0.00</a:t>
                      </a:r>
                      <a:endParaRPr lang="en-US" sz="1600" dirty="0">
                        <a:solidFill>
                          <a:srgbClr val="FF0000"/>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smtClean="0">
                          <a:solidFill>
                            <a:srgbClr val="FF0000"/>
                          </a:solidFill>
                        </a:rPr>
                        <a:t>$772,000.00</a:t>
                      </a:r>
                      <a:endParaRPr lang="en-US" sz="1600" dirty="0">
                        <a:solidFill>
                          <a:srgbClr val="FF0000"/>
                        </a:solidFill>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2" name="TextBox 21"/>
          <p:cNvSpPr txBox="1"/>
          <p:nvPr/>
        </p:nvSpPr>
        <p:spPr>
          <a:xfrm>
            <a:off x="457200" y="5232783"/>
            <a:ext cx="8458200" cy="884950"/>
          </a:xfrm>
          <a:prstGeom prst="rect">
            <a:avLst/>
          </a:prstGeom>
          <a:noFill/>
        </p:spPr>
        <p:txBody>
          <a:bodyPr wrap="square" lIns="91144" tIns="45573" rIns="91144" bIns="45573">
            <a:spAutoFit/>
          </a:bodyPr>
          <a:lstStyle/>
          <a:p>
            <a:pPr defTabSz="912039" fontAlgn="base">
              <a:spcBef>
                <a:spcPct val="0"/>
              </a:spcBef>
              <a:spcAft>
                <a:spcPct val="0"/>
              </a:spcAft>
              <a:buFont typeface="Arial" charset="0"/>
              <a:buChar char="•"/>
              <a:defRPr/>
            </a:pPr>
            <a:r>
              <a:rPr lang="en-US" sz="1000" dirty="0">
                <a:solidFill>
                  <a:prstClr val="black"/>
                </a:solidFill>
                <a:latin typeface="Times New Roman" pitchFamily="18" charset="0"/>
                <a:cs typeface="Times New Roman" pitchFamily="18" charset="0"/>
              </a:rPr>
              <a:t>Total number of HOV License plates sold since last meeting  = 2  (Total since inception = 2,495)</a:t>
            </a:r>
          </a:p>
          <a:p>
            <a:pPr defTabSz="912039" fontAlgn="base">
              <a:spcBef>
                <a:spcPct val="0"/>
              </a:spcBef>
              <a:spcAft>
                <a:spcPct val="0"/>
              </a:spcAft>
              <a:defRPr/>
            </a:pPr>
            <a:r>
              <a:rPr lang="en-US" sz="1000" dirty="0">
                <a:solidFill>
                  <a:prstClr val="black"/>
                </a:solidFill>
                <a:latin typeface="Times New Roman" pitchFamily="18" charset="0"/>
                <a:cs typeface="Times New Roman" pitchFamily="18" charset="0"/>
              </a:rPr>
              <a:t>*Total number of PA Monuments License plates sold since last meeting = 0 (Total since inception =650)</a:t>
            </a:r>
          </a:p>
          <a:p>
            <a:pPr defTabSz="912039" fontAlgn="base">
              <a:spcBef>
                <a:spcPct val="0"/>
              </a:spcBef>
              <a:spcAft>
                <a:spcPct val="0"/>
              </a:spcAft>
              <a:defRPr/>
            </a:pPr>
            <a:r>
              <a:rPr lang="en-US" sz="1000" b="1" dirty="0">
                <a:solidFill>
                  <a:prstClr val="black"/>
                </a:solidFill>
                <a:latin typeface="Times New Roman" pitchFamily="18" charset="0"/>
                <a:cs typeface="Times New Roman" pitchFamily="18" charset="0"/>
              </a:rPr>
              <a:t>**</a:t>
            </a:r>
            <a:r>
              <a:rPr lang="en-US" sz="1000" dirty="0">
                <a:solidFill>
                  <a:prstClr val="black"/>
                </a:solidFill>
                <a:latin typeface="Times New Roman" pitchFamily="18" charset="0"/>
                <a:cs typeface="Times New Roman" pitchFamily="18" charset="0"/>
              </a:rPr>
              <a:t>Awards and distribution of funds are contingent upon the completion of a fully executed grant agreements</a:t>
            </a:r>
            <a:endParaRPr lang="en-US" sz="1000" b="1" dirty="0">
              <a:solidFill>
                <a:prstClr val="black"/>
              </a:solidFill>
              <a:latin typeface="Times New Roman" pitchFamily="18" charset="0"/>
              <a:cs typeface="Times New Roman" pitchFamily="18" charset="0"/>
            </a:endParaRPr>
          </a:p>
          <a:p>
            <a:pPr defTabSz="912039" fontAlgn="base">
              <a:spcBef>
                <a:spcPct val="0"/>
              </a:spcBef>
              <a:spcAft>
                <a:spcPct val="0"/>
              </a:spcAft>
            </a:pPr>
            <a:r>
              <a:rPr lang="en-US" sz="1000" b="1" dirty="0">
                <a:solidFill>
                  <a:prstClr val="black"/>
                </a:solidFill>
                <a:latin typeface="Times New Roman" pitchFamily="18" charset="0"/>
                <a:cs typeface="Times New Roman" pitchFamily="18" charset="0"/>
              </a:rPr>
              <a:t>***   </a:t>
            </a:r>
            <a:r>
              <a:rPr lang="en-US" sz="1000" dirty="0">
                <a:solidFill>
                  <a:prstClr val="black"/>
                </a:solidFill>
                <a:latin typeface="Times New Roman" pitchFamily="18" charset="0"/>
                <a:cs typeface="Times New Roman" pitchFamily="18" charset="0"/>
              </a:rPr>
              <a:t>PENNDOT PAYMENT/INVOICING – DMVA has Agreed to pay $194,000/FY over four years.   Current Balance is $194,000. DOT will issue invoices at the beginning of April for Annual Payments.</a:t>
            </a:r>
            <a:r>
              <a:rPr lang="en-US" sz="1000" b="1" i="1" dirty="0">
                <a:solidFill>
                  <a:prstClr val="black"/>
                </a:solidFill>
                <a:latin typeface="Times New Roman" pitchFamily="18" charset="0"/>
                <a:cs typeface="Times New Roman" pitchFamily="18" charset="0"/>
              </a:rPr>
              <a:t> </a:t>
            </a:r>
            <a:r>
              <a:rPr lang="en-US" sz="1000" i="1" dirty="0">
                <a:solidFill>
                  <a:prstClr val="black"/>
                </a:solidFill>
                <a:latin typeface="Times New Roman" pitchFamily="18" charset="0"/>
                <a:cs typeface="Times New Roman" pitchFamily="18" charset="0"/>
              </a:rPr>
              <a:t> (Total Cost was 966,000.00)</a:t>
            </a:r>
            <a:endParaRPr lang="en-US" sz="1000" dirty="0">
              <a:solidFill>
                <a:prstClr val="black"/>
              </a:solidFill>
              <a:latin typeface="Times New Roman" pitchFamily="18" charset="0"/>
              <a:cs typeface="Times New Roman" pitchFamily="18" charset="0"/>
            </a:endParaRPr>
          </a:p>
        </p:txBody>
      </p:sp>
      <p:sp>
        <p:nvSpPr>
          <p:cNvPr id="16" name="TextBox 15"/>
          <p:cNvSpPr txBox="1"/>
          <p:nvPr/>
        </p:nvSpPr>
        <p:spPr>
          <a:xfrm>
            <a:off x="457207" y="6248404"/>
            <a:ext cx="1754742" cy="336714"/>
          </a:xfrm>
          <a:prstGeom prst="rect">
            <a:avLst/>
          </a:prstGeom>
          <a:noFill/>
        </p:spPr>
        <p:txBody>
          <a:bodyPr wrap="none" lIns="91144" tIns="45573" rIns="91144" bIns="45573" rtlCol="0">
            <a:spAutoFit/>
          </a:bodyPr>
          <a:lstStyle/>
          <a:p>
            <a:pPr defTabSz="912039" fontAlgn="base">
              <a:spcBef>
                <a:spcPct val="0"/>
              </a:spcBef>
              <a:spcAft>
                <a:spcPct val="0"/>
              </a:spcAft>
            </a:pPr>
            <a:r>
              <a:rPr lang="en-US" sz="1600" dirty="0">
                <a:solidFill>
                  <a:prstClr val="white"/>
                </a:solidFill>
                <a:cs typeface="Arial" charset="0"/>
              </a:rPr>
              <a:t>As of 3 October 16</a:t>
            </a:r>
          </a:p>
        </p:txBody>
      </p:sp>
    </p:spTree>
    <p:extLst>
      <p:ext uri="{BB962C8B-B14F-4D97-AF65-F5344CB8AC3E}">
        <p14:creationId xmlns:p14="http://schemas.microsoft.com/office/powerpoint/2010/main" val="3977128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3026848" y="3461801"/>
            <a:ext cx="193705" cy="373841"/>
          </a:xfrm>
          <a:prstGeom prst="rect">
            <a:avLst/>
          </a:prstGeom>
          <a:noFill/>
          <a:ln w="9525">
            <a:noFill/>
            <a:miter lim="800000"/>
            <a:headEnd/>
            <a:tailEnd/>
          </a:ln>
        </p:spPr>
        <p:txBody>
          <a:bodyPr wrap="none" lIns="95470" tIns="47750" rIns="95470" bIns="47750">
            <a:spAutoFit/>
          </a:bodyPr>
          <a:lstStyle/>
          <a:p>
            <a:pPr defTabSz="902624" fontAlgn="base">
              <a:spcBef>
                <a:spcPct val="0"/>
              </a:spcBef>
              <a:spcAft>
                <a:spcPct val="0"/>
              </a:spcAft>
            </a:pPr>
            <a:endParaRPr lang="en-US">
              <a:solidFill>
                <a:prstClr val="black"/>
              </a:solidFill>
              <a:cs typeface="Arial" charset="0"/>
            </a:endParaRPr>
          </a:p>
        </p:txBody>
      </p:sp>
      <p:grpSp>
        <p:nvGrpSpPr>
          <p:cNvPr id="44035" name="Group 4"/>
          <p:cNvGrpSpPr>
            <a:grpSpLocks/>
          </p:cNvGrpSpPr>
          <p:nvPr/>
        </p:nvGrpSpPr>
        <p:grpSpPr bwMode="auto">
          <a:xfrm>
            <a:off x="305405" y="406308"/>
            <a:ext cx="8643560" cy="692050"/>
            <a:chOff x="478394" y="406400"/>
            <a:chExt cx="8644414" cy="692574"/>
          </a:xfrm>
        </p:grpSpPr>
        <p:pic>
          <p:nvPicPr>
            <p:cNvPr id="44042" name="Picture 26" descr="Military Vet logo banner"/>
            <p:cNvPicPr>
              <a:picLocks noChangeAspect="1" noChangeArrowheads="1"/>
            </p:cNvPicPr>
            <p:nvPr/>
          </p:nvPicPr>
          <p:blipFill>
            <a:blip r:embed="rId3"/>
            <a:srcRect/>
            <a:stretch>
              <a:fillRect/>
            </a:stretch>
          </p:blipFill>
          <p:spPr bwMode="auto">
            <a:xfrm>
              <a:off x="478394" y="406400"/>
              <a:ext cx="8644414" cy="692574"/>
            </a:xfrm>
            <a:prstGeom prst="rect">
              <a:avLst/>
            </a:prstGeom>
            <a:noFill/>
            <a:ln w="9525">
              <a:noFill/>
              <a:miter lim="800000"/>
              <a:headEnd/>
              <a:tailEnd/>
            </a:ln>
          </p:spPr>
        </p:pic>
        <p:sp>
          <p:nvSpPr>
            <p:cNvPr id="44043" name="Rectangle 5"/>
            <p:cNvSpPr txBox="1">
              <a:spLocks noChangeArrowheads="1"/>
            </p:cNvSpPr>
            <p:nvPr/>
          </p:nvSpPr>
          <p:spPr bwMode="auto">
            <a:xfrm>
              <a:off x="480060" y="481586"/>
              <a:ext cx="6000750" cy="421090"/>
            </a:xfrm>
            <a:prstGeom prst="rect">
              <a:avLst/>
            </a:prstGeom>
            <a:noFill/>
            <a:ln w="9525">
              <a:noFill/>
              <a:miter lim="800000"/>
              <a:headEnd/>
              <a:tailEnd/>
            </a:ln>
          </p:spPr>
          <p:txBody>
            <a:bodyPr lIns="96661" tIns="48331" rIns="96661" bIns="48331" anchor="ctr">
              <a:spAutoFit/>
            </a:bodyPr>
            <a:lstStyle/>
            <a:p>
              <a:pPr algn="ctr" defTabSz="855121" fontAlgn="base">
                <a:spcBef>
                  <a:spcPct val="0"/>
                </a:spcBef>
                <a:spcAft>
                  <a:spcPct val="0"/>
                </a:spcAft>
              </a:pPr>
              <a:r>
                <a:rPr lang="en-US" sz="2100" b="1">
                  <a:solidFill>
                    <a:prstClr val="white"/>
                  </a:solidFill>
                  <a:cs typeface="Arial" charset="0"/>
                </a:rPr>
                <a:t>NEXT MEETING</a:t>
              </a:r>
            </a:p>
          </p:txBody>
        </p:sp>
      </p:grpSp>
      <p:grpSp>
        <p:nvGrpSpPr>
          <p:cNvPr id="44036" name="Group 7"/>
          <p:cNvGrpSpPr>
            <a:grpSpLocks/>
          </p:cNvGrpSpPr>
          <p:nvPr/>
        </p:nvGrpSpPr>
        <p:grpSpPr bwMode="auto">
          <a:xfrm>
            <a:off x="110395" y="6332755"/>
            <a:ext cx="8880929" cy="413519"/>
            <a:chOff x="400050" y="6332617"/>
            <a:chExt cx="8881110" cy="413623"/>
          </a:xfrm>
        </p:grpSpPr>
        <p:pic>
          <p:nvPicPr>
            <p:cNvPr id="44038" name="Picture 25" descr="red bottom banner"/>
            <p:cNvPicPr>
              <a:picLocks noChangeAspect="1" noChangeArrowheads="1"/>
            </p:cNvPicPr>
            <p:nvPr/>
          </p:nvPicPr>
          <p:blipFill>
            <a:blip r:embed="rId4"/>
            <a:srcRect/>
            <a:stretch>
              <a:fillRect/>
            </a:stretch>
          </p:blipFill>
          <p:spPr bwMode="auto">
            <a:xfrm>
              <a:off x="480060" y="6343227"/>
              <a:ext cx="8801100" cy="403013"/>
            </a:xfrm>
            <a:prstGeom prst="rect">
              <a:avLst/>
            </a:prstGeom>
            <a:noFill/>
            <a:ln w="9525">
              <a:noFill/>
              <a:miter lim="800000"/>
              <a:headEnd/>
              <a:tailEnd/>
            </a:ln>
          </p:spPr>
        </p:pic>
        <p:sp>
          <p:nvSpPr>
            <p:cNvPr id="4403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pPr defTabSz="902624" fontAlgn="base">
                <a:spcBef>
                  <a:spcPct val="0"/>
                </a:spcBef>
                <a:spcAft>
                  <a:spcPct val="0"/>
                </a:spcAft>
              </a:pPr>
              <a:r>
                <a:rPr lang="en-US" sz="1300">
                  <a:solidFill>
                    <a:prstClr val="white"/>
                  </a:solidFill>
                  <a:latin typeface="Verdana" pitchFamily="34" charset="0"/>
                  <a:cs typeface="Arial" charset="0"/>
                </a:rPr>
                <a:t>&gt; country</a:t>
              </a:r>
            </a:p>
          </p:txBody>
        </p:sp>
        <p:sp>
          <p:nvSpPr>
            <p:cNvPr id="4404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defTabSz="902624" fontAlgn="base">
                <a:spcBef>
                  <a:spcPct val="0"/>
                </a:spcBef>
                <a:spcAft>
                  <a:spcPct val="0"/>
                </a:spcAft>
              </a:pPr>
              <a:r>
                <a:rPr lang="en-US" sz="1300">
                  <a:solidFill>
                    <a:prstClr val="white"/>
                  </a:solidFill>
                  <a:latin typeface="Verdana" pitchFamily="34" charset="0"/>
                  <a:cs typeface="Arial" charset="0"/>
                </a:rPr>
                <a:t>  &gt; community &gt; commonwealth </a:t>
              </a:r>
            </a:p>
          </p:txBody>
        </p:sp>
        <p:sp>
          <p:nvSpPr>
            <p:cNvPr id="12" name="Text Box 15"/>
            <p:cNvSpPr txBox="1">
              <a:spLocks noChangeArrowheads="1"/>
            </p:cNvSpPr>
            <p:nvPr/>
          </p:nvSpPr>
          <p:spPr bwMode="auto">
            <a:xfrm>
              <a:off x="400050" y="6332617"/>
              <a:ext cx="1840025" cy="374699"/>
            </a:xfrm>
            <a:prstGeom prst="rect">
              <a:avLst/>
            </a:prstGeom>
            <a:noFill/>
            <a:ln w="9525">
              <a:noFill/>
              <a:miter lim="800000"/>
              <a:headEnd/>
              <a:tailEnd/>
            </a:ln>
          </p:spPr>
          <p:txBody>
            <a:bodyPr lIns="96661" tIns="48331" rIns="96661" bIns="48331" anchor="ctr">
              <a:spAutoFit/>
            </a:bodyPr>
            <a:lstStyle/>
            <a:p>
              <a:pPr defTabSz="903546" eaLnBrk="0" hangingPunct="0">
                <a:spcBef>
                  <a:spcPct val="50000"/>
                </a:spcBef>
                <a:defRPr/>
              </a:pPr>
              <a:r>
                <a:rPr lang="en-US" dirty="0">
                  <a:solidFill>
                    <a:prstClr val="white"/>
                  </a:solidFill>
                  <a:cs typeface="Arial" charset="0"/>
                </a:rPr>
                <a:t>As of 23 Sep 15</a:t>
              </a:r>
            </a:p>
          </p:txBody>
        </p:sp>
      </p:grpSp>
      <p:sp>
        <p:nvSpPr>
          <p:cNvPr id="14" name="TextBox 13"/>
          <p:cNvSpPr txBox="1"/>
          <p:nvPr/>
        </p:nvSpPr>
        <p:spPr>
          <a:xfrm>
            <a:off x="0" y="2000290"/>
            <a:ext cx="9144000" cy="2855697"/>
          </a:xfrm>
          <a:prstGeom prst="rect">
            <a:avLst/>
          </a:prstGeom>
          <a:noFill/>
        </p:spPr>
        <p:txBody>
          <a:bodyPr lIns="85443" tIns="42719" rIns="85443" bIns="42719">
            <a:spAutoFit/>
          </a:bodyPr>
          <a:lstStyle/>
          <a:p>
            <a:pPr algn="ctr" defTabSz="903546">
              <a:defRPr/>
            </a:pPr>
            <a:r>
              <a:rPr lang="en-US" sz="4500" dirty="0">
                <a:solidFill>
                  <a:srgbClr val="1F497D">
                    <a:lumMod val="75000"/>
                  </a:srgbClr>
                </a:solidFill>
                <a:cs typeface="Arial" charset="0"/>
              </a:rPr>
              <a:t>Friday, </a:t>
            </a:r>
            <a:r>
              <a:rPr lang="en-US" sz="4500" b="1" dirty="0">
                <a:solidFill>
                  <a:srgbClr val="C0504D">
                    <a:lumMod val="75000"/>
                  </a:srgbClr>
                </a:solidFill>
                <a:cs typeface="Arial" charset="0"/>
              </a:rPr>
              <a:t>December 2</a:t>
            </a:r>
            <a:r>
              <a:rPr lang="en-US" sz="4500" dirty="0">
                <a:solidFill>
                  <a:srgbClr val="1F497D">
                    <a:lumMod val="75000"/>
                  </a:srgbClr>
                </a:solidFill>
                <a:cs typeface="Arial" charset="0"/>
              </a:rPr>
              <a:t>, 2016 at 10:00AM</a:t>
            </a:r>
          </a:p>
          <a:p>
            <a:pPr algn="ctr" defTabSz="903546">
              <a:defRPr/>
            </a:pPr>
            <a:r>
              <a:rPr lang="en-US" sz="4500" b="1" dirty="0">
                <a:solidFill>
                  <a:srgbClr val="C0504D">
                    <a:lumMod val="75000"/>
                  </a:srgbClr>
                </a:solidFill>
                <a:cs typeface="Arial" charset="0"/>
              </a:rPr>
              <a:t>Arrowheads Community Club</a:t>
            </a:r>
          </a:p>
          <a:p>
            <a:pPr algn="ctr" defTabSz="903546">
              <a:defRPr/>
            </a:pPr>
            <a:r>
              <a:rPr lang="en-US" sz="4500" dirty="0">
                <a:solidFill>
                  <a:srgbClr val="1F497D">
                    <a:lumMod val="75000"/>
                  </a:srgbClr>
                </a:solidFill>
                <a:cs typeface="Arial" charset="0"/>
              </a:rPr>
              <a:t>Fort Indiantown Gap</a:t>
            </a:r>
          </a:p>
          <a:p>
            <a:pPr algn="ctr" defTabSz="903546">
              <a:defRPr/>
            </a:pPr>
            <a:r>
              <a:rPr lang="en-US" sz="4500" dirty="0">
                <a:solidFill>
                  <a:srgbClr val="1F497D">
                    <a:lumMod val="75000"/>
                  </a:srgbClr>
                </a:solidFill>
                <a:cs typeface="Arial" charset="0"/>
              </a:rPr>
              <a:t>Annville, PA 17003</a:t>
            </a:r>
          </a:p>
        </p:txBody>
      </p:sp>
    </p:spTree>
    <p:extLst>
      <p:ext uri="{BB962C8B-B14F-4D97-AF65-F5344CB8AC3E}">
        <p14:creationId xmlns:p14="http://schemas.microsoft.com/office/powerpoint/2010/main" val="1209233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478403" y="406400"/>
            <a:ext cx="8644414" cy="692574"/>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28600" y="6343259"/>
            <a:ext cx="8801100" cy="403013"/>
          </a:xfrm>
          <a:prstGeom prst="rect">
            <a:avLst/>
          </a:prstGeom>
          <a:noFill/>
          <a:ln w="9525">
            <a:noFill/>
            <a:miter lim="800000"/>
            <a:headEnd/>
            <a:tailEnd/>
          </a:ln>
        </p:spPr>
      </p:pic>
      <p:sp>
        <p:nvSpPr>
          <p:cNvPr id="6"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382" tIns="48195" rIns="96382" bIns="48195" anchor="ctr"/>
          <a:lstStyle/>
          <a:p>
            <a:pPr defTabSz="911795"/>
            <a:r>
              <a:rPr lang="en-US" sz="1300" dirty="0">
                <a:solidFill>
                  <a:prstClr val="white"/>
                </a:solidFill>
                <a:latin typeface="Verdana" pitchFamily="34" charset="0"/>
                <a:cs typeface="Arial" charset="0"/>
              </a:rPr>
              <a:t>&gt; country</a:t>
            </a:r>
          </a:p>
        </p:txBody>
      </p:sp>
      <p:sp>
        <p:nvSpPr>
          <p:cNvPr id="7" name="Rectangle 10"/>
          <p:cNvSpPr>
            <a:spLocks noChangeArrowheads="1"/>
          </p:cNvSpPr>
          <p:nvPr/>
        </p:nvSpPr>
        <p:spPr bwMode="auto">
          <a:xfrm>
            <a:off x="3733800" y="6339840"/>
            <a:ext cx="4160520" cy="406400"/>
          </a:xfrm>
          <a:prstGeom prst="rect">
            <a:avLst/>
          </a:prstGeom>
          <a:noFill/>
          <a:ln w="9525">
            <a:noFill/>
            <a:miter lim="800000"/>
            <a:headEnd/>
            <a:tailEnd/>
          </a:ln>
        </p:spPr>
        <p:txBody>
          <a:bodyPr lIns="96382" tIns="48195" rIns="96382" bIns="48195" anchor="ctr"/>
          <a:lstStyle/>
          <a:p>
            <a:pPr algn="r" defTabSz="911795"/>
            <a:r>
              <a:rPr lang="en-US" sz="1300" dirty="0">
                <a:solidFill>
                  <a:prstClr val="white"/>
                </a:solidFill>
                <a:latin typeface="Verdana" pitchFamily="34" charset="0"/>
                <a:cs typeface="Arial" charset="0"/>
              </a:rPr>
              <a:t>  &gt; community &gt; commonwealth </a:t>
            </a:r>
          </a:p>
        </p:txBody>
      </p:sp>
      <p:sp>
        <p:nvSpPr>
          <p:cNvPr id="8" name="Rectangle 5"/>
          <p:cNvSpPr txBox="1">
            <a:spLocks noChangeArrowheads="1"/>
          </p:cNvSpPr>
          <p:nvPr/>
        </p:nvSpPr>
        <p:spPr>
          <a:xfrm>
            <a:off x="480060" y="487680"/>
            <a:ext cx="6000750" cy="426720"/>
          </a:xfrm>
          <a:prstGeom prst="rect">
            <a:avLst/>
          </a:prstGeom>
          <a:noFill/>
        </p:spPr>
        <p:txBody>
          <a:bodyPr vert="horz" lIns="96382" tIns="48195" rIns="96382" bIns="48195"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100" b="1" dirty="0">
                <a:solidFill>
                  <a:prstClr val="white"/>
                </a:solidFill>
              </a:rPr>
              <a:t>BUREAU OF VETERANS’ HOMES</a:t>
            </a:r>
          </a:p>
        </p:txBody>
      </p:sp>
      <p:sp>
        <p:nvSpPr>
          <p:cNvPr id="9" name="Text Box 15"/>
          <p:cNvSpPr txBox="1">
            <a:spLocks noChangeArrowheads="1"/>
          </p:cNvSpPr>
          <p:nvPr/>
        </p:nvSpPr>
        <p:spPr bwMode="auto">
          <a:xfrm>
            <a:off x="400050" y="6332942"/>
            <a:ext cx="1840230" cy="374476"/>
          </a:xfrm>
          <a:prstGeom prst="rect">
            <a:avLst/>
          </a:prstGeom>
          <a:noFill/>
          <a:ln w="9525">
            <a:noFill/>
            <a:miter lim="800000"/>
            <a:headEnd/>
            <a:tailEnd/>
          </a:ln>
        </p:spPr>
        <p:txBody>
          <a:bodyPr lIns="96382" tIns="48195" rIns="96382" bIns="48195" anchor="ctr">
            <a:spAutoFit/>
          </a:bodyPr>
          <a:lstStyle/>
          <a:p>
            <a:pPr defTabSz="911795" eaLnBrk="0" hangingPunct="0">
              <a:spcBef>
                <a:spcPct val="50000"/>
              </a:spcBef>
              <a:defRPr/>
            </a:pPr>
            <a:r>
              <a:rPr lang="en-US" b="1" dirty="0">
                <a:solidFill>
                  <a:prstClr val="white"/>
                </a:solidFill>
                <a:cs typeface="Arial" charset="0"/>
              </a:rPr>
              <a:t>  </a:t>
            </a:r>
            <a:r>
              <a:rPr lang="en-US" dirty="0">
                <a:solidFill>
                  <a:prstClr val="white"/>
                </a:solidFill>
                <a:cs typeface="Arial" charset="0"/>
              </a:rPr>
              <a:t>As of 30 SEPT 16</a:t>
            </a:r>
          </a:p>
        </p:txBody>
      </p:sp>
      <p:sp>
        <p:nvSpPr>
          <p:cNvPr id="10" name="TextBox 9"/>
          <p:cNvSpPr txBox="1"/>
          <p:nvPr/>
        </p:nvSpPr>
        <p:spPr>
          <a:xfrm>
            <a:off x="228600" y="1066832"/>
            <a:ext cx="8801100" cy="461665"/>
          </a:xfrm>
          <a:prstGeom prst="rect">
            <a:avLst/>
          </a:prstGeom>
          <a:noFill/>
        </p:spPr>
        <p:txBody>
          <a:bodyPr wrap="square" lIns="91176" tIns="45589" rIns="91176" bIns="45589" rtlCol="0">
            <a:spAutoFit/>
          </a:bodyPr>
          <a:lstStyle/>
          <a:p>
            <a:pPr algn="ctr" defTabSz="911795"/>
            <a:r>
              <a:rPr lang="en-US" sz="2400" b="1" dirty="0">
                <a:solidFill>
                  <a:prstClr val="black"/>
                </a:solidFill>
                <a:cs typeface="Arial" charset="0"/>
              </a:rPr>
              <a:t>Veterans’ Homes Update </a:t>
            </a:r>
          </a:p>
        </p:txBody>
      </p:sp>
      <p:sp>
        <p:nvSpPr>
          <p:cNvPr id="13" name="TextBox 12"/>
          <p:cNvSpPr txBox="1"/>
          <p:nvPr/>
        </p:nvSpPr>
        <p:spPr>
          <a:xfrm>
            <a:off x="480060" y="1600200"/>
            <a:ext cx="8232775" cy="3970318"/>
          </a:xfrm>
          <a:prstGeom prst="rect">
            <a:avLst/>
          </a:prstGeom>
          <a:noFill/>
        </p:spPr>
        <p:txBody>
          <a:bodyPr wrap="square" lIns="91176" tIns="45589" rIns="91176" bIns="45589" rtlCol="0">
            <a:spAutoFit/>
          </a:bodyPr>
          <a:lstStyle/>
          <a:p>
            <a:pPr algn="ctr" defTabSz="911795"/>
            <a:r>
              <a:rPr lang="en-US" dirty="0">
                <a:solidFill>
                  <a:prstClr val="black"/>
                </a:solidFill>
                <a:cs typeface="Arial" charset="0"/>
              </a:rPr>
              <a:t>Pennsylvania Department of Health (DOH) </a:t>
            </a:r>
          </a:p>
          <a:p>
            <a:pPr algn="ctr" defTabSz="911795"/>
            <a:endParaRPr lang="en-US" dirty="0">
              <a:solidFill>
                <a:prstClr val="black"/>
              </a:solidFill>
              <a:cs typeface="Arial" charset="0"/>
            </a:endParaRPr>
          </a:p>
          <a:p>
            <a:pPr defTabSz="911795"/>
            <a:r>
              <a:rPr lang="en-US" dirty="0">
                <a:solidFill>
                  <a:prstClr val="black"/>
                </a:solidFill>
                <a:cs typeface="Arial" charset="0"/>
              </a:rPr>
              <a:t>The DOH has </a:t>
            </a:r>
            <a:r>
              <a:rPr lang="en-US" b="1" dirty="0">
                <a:solidFill>
                  <a:prstClr val="black"/>
                </a:solidFill>
                <a:cs typeface="Arial" charset="0"/>
              </a:rPr>
              <a:t> </a:t>
            </a:r>
            <a:r>
              <a:rPr lang="en-US" dirty="0">
                <a:solidFill>
                  <a:prstClr val="black"/>
                </a:solidFill>
                <a:cs typeface="Arial" charset="0"/>
              </a:rPr>
              <a:t>Released the Nursing Home Quality Improvement Task Force Report which outlines significant improvements to oversight of Pennsylvania’s  facilities.</a:t>
            </a:r>
          </a:p>
          <a:p>
            <a:pPr defTabSz="911795"/>
            <a:endParaRPr lang="en-US" dirty="0">
              <a:solidFill>
                <a:prstClr val="black"/>
              </a:solidFill>
              <a:cs typeface="Arial" charset="0"/>
            </a:endParaRPr>
          </a:p>
          <a:p>
            <a:pPr marL="740835" lvl="1" indent="-284936" defTabSz="911795">
              <a:buFont typeface="Arial" panose="020B0604020202020204" pitchFamily="34" charset="0"/>
              <a:buChar char="•"/>
            </a:pPr>
            <a:r>
              <a:rPr lang="en-US" dirty="0">
                <a:solidFill>
                  <a:prstClr val="black"/>
                </a:solidFill>
                <a:cs typeface="Arial" charset="0"/>
              </a:rPr>
              <a:t>In the report, the task force confirmed a misalignment between outdated nursing home care regulations and the type of care that is needed in today’s nursing homes. It concluded that in the past, state regulations were designed to evaluate the quality of the actual nursing home facility, but did not fully account for the quality of life of the residents themselves</a:t>
            </a:r>
          </a:p>
          <a:p>
            <a:pPr marL="740835" lvl="1" indent="-284936" defTabSz="911795">
              <a:buFont typeface="Arial" panose="020B0604020202020204" pitchFamily="34" charset="0"/>
              <a:buChar char="•"/>
            </a:pPr>
            <a:endParaRPr lang="en-US" dirty="0">
              <a:solidFill>
                <a:prstClr val="black"/>
              </a:solidFill>
              <a:cs typeface="Arial" charset="0"/>
            </a:endParaRPr>
          </a:p>
          <a:p>
            <a:pPr marL="740835" lvl="1" indent="-284936" defTabSz="911795">
              <a:buFont typeface="Arial" panose="020B0604020202020204" pitchFamily="34" charset="0"/>
              <a:buChar char="•"/>
            </a:pPr>
            <a:r>
              <a:rPr lang="en-US" dirty="0">
                <a:solidFill>
                  <a:prstClr val="black"/>
                </a:solidFill>
                <a:cs typeface="Arial" charset="0"/>
              </a:rPr>
              <a:t>In the coming months, the DOH will work with legislators, revise its regulations, recommend laws, and retrain Department of Health staff to make a fundamental shift in nursing home oversight. </a:t>
            </a:r>
          </a:p>
        </p:txBody>
      </p:sp>
    </p:spTree>
    <p:extLst>
      <p:ext uri="{BB962C8B-B14F-4D97-AF65-F5344CB8AC3E}">
        <p14:creationId xmlns:p14="http://schemas.microsoft.com/office/powerpoint/2010/main" val="30713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1263" y="347129"/>
            <a:ext cx="8644414" cy="692574"/>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51460" y="6283988"/>
            <a:ext cx="8801100" cy="403013"/>
          </a:xfrm>
          <a:prstGeom prst="rect">
            <a:avLst/>
          </a:prstGeom>
          <a:noFill/>
          <a:ln w="9525">
            <a:noFill/>
            <a:miter lim="800000"/>
            <a:headEnd/>
            <a:tailEnd/>
          </a:ln>
        </p:spPr>
      </p:pic>
      <p:sp>
        <p:nvSpPr>
          <p:cNvPr id="6" name="Rectangle 8"/>
          <p:cNvSpPr>
            <a:spLocks noChangeArrowheads="1"/>
          </p:cNvSpPr>
          <p:nvPr/>
        </p:nvSpPr>
        <p:spPr bwMode="auto">
          <a:xfrm>
            <a:off x="8023860" y="6280573"/>
            <a:ext cx="1280160" cy="406400"/>
          </a:xfrm>
          <a:prstGeom prst="rect">
            <a:avLst/>
          </a:prstGeom>
          <a:noFill/>
          <a:ln w="9525">
            <a:noFill/>
            <a:miter lim="800000"/>
            <a:headEnd/>
            <a:tailEnd/>
          </a:ln>
        </p:spPr>
        <p:txBody>
          <a:bodyPr lIns="96382" tIns="48195" rIns="96382" bIns="48195" anchor="ctr"/>
          <a:lstStyle/>
          <a:p>
            <a:pPr defTabSz="911795"/>
            <a:r>
              <a:rPr lang="en-US" sz="1300" dirty="0">
                <a:solidFill>
                  <a:prstClr val="white"/>
                </a:solidFill>
                <a:latin typeface="Verdana" pitchFamily="34" charset="0"/>
                <a:cs typeface="Arial" charset="0"/>
              </a:rPr>
              <a:t>&gt; country</a:t>
            </a:r>
          </a:p>
        </p:txBody>
      </p:sp>
      <p:sp>
        <p:nvSpPr>
          <p:cNvPr id="7" name="Rectangle 10"/>
          <p:cNvSpPr>
            <a:spLocks noChangeArrowheads="1"/>
          </p:cNvSpPr>
          <p:nvPr/>
        </p:nvSpPr>
        <p:spPr bwMode="auto">
          <a:xfrm>
            <a:off x="3756660" y="6280573"/>
            <a:ext cx="4160520" cy="406400"/>
          </a:xfrm>
          <a:prstGeom prst="rect">
            <a:avLst/>
          </a:prstGeom>
          <a:noFill/>
          <a:ln w="9525">
            <a:noFill/>
            <a:miter lim="800000"/>
            <a:headEnd/>
            <a:tailEnd/>
          </a:ln>
        </p:spPr>
        <p:txBody>
          <a:bodyPr lIns="96382" tIns="48195" rIns="96382" bIns="48195" anchor="ctr"/>
          <a:lstStyle/>
          <a:p>
            <a:pPr algn="r" defTabSz="911795"/>
            <a:r>
              <a:rPr lang="en-US" sz="1300" dirty="0">
                <a:solidFill>
                  <a:prstClr val="white"/>
                </a:solidFill>
                <a:latin typeface="Verdana" pitchFamily="34" charset="0"/>
                <a:cs typeface="Arial" charset="0"/>
              </a:rPr>
              <a:t>  &gt; community &gt; commonwealth </a:t>
            </a:r>
          </a:p>
        </p:txBody>
      </p:sp>
      <p:sp>
        <p:nvSpPr>
          <p:cNvPr id="8" name="Rectangle 5"/>
          <p:cNvSpPr txBox="1">
            <a:spLocks noChangeArrowheads="1"/>
          </p:cNvSpPr>
          <p:nvPr/>
        </p:nvSpPr>
        <p:spPr>
          <a:xfrm>
            <a:off x="502920" y="428409"/>
            <a:ext cx="6000750" cy="426720"/>
          </a:xfrm>
          <a:prstGeom prst="rect">
            <a:avLst/>
          </a:prstGeom>
          <a:noFill/>
        </p:spPr>
        <p:txBody>
          <a:bodyPr vert="horz" lIns="96382" tIns="48195" rIns="96382" bIns="48195"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100" b="1" dirty="0">
                <a:solidFill>
                  <a:prstClr val="white"/>
                </a:solidFill>
              </a:rPr>
              <a:t>BUREAU OF VETERANS’ HOMES</a:t>
            </a:r>
          </a:p>
        </p:txBody>
      </p:sp>
      <p:sp>
        <p:nvSpPr>
          <p:cNvPr id="9" name="Text Box 15"/>
          <p:cNvSpPr txBox="1">
            <a:spLocks noChangeArrowheads="1"/>
          </p:cNvSpPr>
          <p:nvPr/>
        </p:nvSpPr>
        <p:spPr bwMode="auto">
          <a:xfrm>
            <a:off x="422910" y="6273675"/>
            <a:ext cx="1840230" cy="374476"/>
          </a:xfrm>
          <a:prstGeom prst="rect">
            <a:avLst/>
          </a:prstGeom>
          <a:noFill/>
          <a:ln w="9525">
            <a:noFill/>
            <a:miter lim="800000"/>
            <a:headEnd/>
            <a:tailEnd/>
          </a:ln>
        </p:spPr>
        <p:txBody>
          <a:bodyPr lIns="96382" tIns="48195" rIns="96382" bIns="48195" anchor="ctr">
            <a:spAutoFit/>
          </a:bodyPr>
          <a:lstStyle/>
          <a:p>
            <a:pPr defTabSz="911795" eaLnBrk="0" hangingPunct="0">
              <a:spcBef>
                <a:spcPct val="50000"/>
              </a:spcBef>
              <a:defRPr/>
            </a:pPr>
            <a:r>
              <a:rPr lang="en-US" b="1" dirty="0">
                <a:solidFill>
                  <a:prstClr val="white"/>
                </a:solidFill>
                <a:cs typeface="Arial" charset="0"/>
              </a:rPr>
              <a:t>  </a:t>
            </a:r>
            <a:r>
              <a:rPr lang="en-US" dirty="0">
                <a:solidFill>
                  <a:prstClr val="white"/>
                </a:solidFill>
                <a:cs typeface="Arial" charset="0"/>
              </a:rPr>
              <a:t>As of 30 SEPT 16</a:t>
            </a:r>
          </a:p>
        </p:txBody>
      </p:sp>
      <p:sp>
        <p:nvSpPr>
          <p:cNvPr id="11" name="Rectangle 10"/>
          <p:cNvSpPr/>
          <p:nvPr/>
        </p:nvSpPr>
        <p:spPr>
          <a:xfrm>
            <a:off x="152400" y="1066807"/>
            <a:ext cx="8877300" cy="3323987"/>
          </a:xfrm>
          <a:prstGeom prst="rect">
            <a:avLst/>
          </a:prstGeom>
        </p:spPr>
        <p:txBody>
          <a:bodyPr wrap="square" lIns="91176" tIns="45589" rIns="91176" bIns="45589">
            <a:spAutoFit/>
          </a:bodyPr>
          <a:lstStyle/>
          <a:p>
            <a:pPr algn="ctr" defTabSz="911795"/>
            <a:r>
              <a:rPr lang="en-US" sz="2400" b="1" dirty="0">
                <a:solidFill>
                  <a:prstClr val="black"/>
                </a:solidFill>
                <a:cs typeface="Arial" charset="0"/>
              </a:rPr>
              <a:t>Licensure Updates </a:t>
            </a:r>
          </a:p>
          <a:p>
            <a:pPr algn="ctr" defTabSz="911795"/>
            <a:endParaRPr lang="en-US" sz="2400" b="1" dirty="0">
              <a:solidFill>
                <a:prstClr val="black"/>
              </a:solidFill>
              <a:cs typeface="Arial" charset="0"/>
            </a:endParaRPr>
          </a:p>
          <a:p>
            <a:pPr algn="ctr" defTabSz="911795"/>
            <a:endParaRPr lang="en-US" b="1" dirty="0">
              <a:solidFill>
                <a:prstClr val="black"/>
              </a:solidFill>
              <a:cs typeface="Arial" charset="0"/>
            </a:endParaRPr>
          </a:p>
          <a:p>
            <a:pPr defTabSz="911795"/>
            <a:r>
              <a:rPr lang="en-US" b="1" dirty="0">
                <a:solidFill>
                  <a:prstClr val="black"/>
                </a:solidFill>
                <a:cs typeface="Arial" charset="0"/>
              </a:rPr>
              <a:t>Southwestern Veterans’ Center – Pittsburgh PA </a:t>
            </a:r>
          </a:p>
          <a:p>
            <a:pPr defTabSz="911795"/>
            <a:r>
              <a:rPr lang="en-US" dirty="0">
                <a:solidFill>
                  <a:prstClr val="black"/>
                </a:solidFill>
                <a:cs typeface="Arial" charset="0"/>
              </a:rPr>
              <a:t>Based on the Department of Health (DOH) inspection on July 14, 2016 SWVC obtained three deficiencies on the most recent abbreviated survey / inspection.  </a:t>
            </a:r>
          </a:p>
          <a:p>
            <a:pPr defTabSz="911795"/>
            <a:endParaRPr lang="en-US" dirty="0">
              <a:solidFill>
                <a:prstClr val="black"/>
              </a:solidFill>
              <a:cs typeface="Arial" charset="0"/>
            </a:endParaRPr>
          </a:p>
          <a:p>
            <a:pPr defTabSz="911795"/>
            <a:r>
              <a:rPr lang="en-US" dirty="0">
                <a:solidFill>
                  <a:prstClr val="black"/>
                </a:solidFill>
                <a:cs typeface="Arial" charset="0"/>
              </a:rPr>
              <a:t>The plan of correction has been executed, the DOH has conducted an unannounced follow-up inspection of SWVC clearing the outstanding deficiencies.  SWVC was issued a Provisional I license for the facility based off of the abbreviated survey, SWVC has submitted an appeal with the DOH with regard to the issuance of this Provisional license. </a:t>
            </a:r>
          </a:p>
        </p:txBody>
      </p:sp>
    </p:spTree>
    <p:extLst>
      <p:ext uri="{BB962C8B-B14F-4D97-AF65-F5344CB8AC3E}">
        <p14:creationId xmlns:p14="http://schemas.microsoft.com/office/powerpoint/2010/main" val="253163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2" cstate="print"/>
          <a:srcRect/>
          <a:stretch>
            <a:fillRect/>
          </a:stretch>
        </p:blipFill>
        <p:spPr bwMode="auto">
          <a:xfrm>
            <a:off x="457200" y="6248439"/>
            <a:ext cx="8382000" cy="377825"/>
          </a:xfrm>
          <a:prstGeom prst="rect">
            <a:avLst/>
          </a:prstGeom>
          <a:noFill/>
          <a:ln w="9525">
            <a:noFill/>
            <a:miter lim="800000"/>
            <a:headEnd/>
            <a:tailEnd/>
          </a:ln>
        </p:spPr>
      </p:pic>
      <p:sp>
        <p:nvSpPr>
          <p:cNvPr id="13315" name="Rectangle 2"/>
          <p:cNvSpPr>
            <a:spLocks noChangeArrowheads="1"/>
          </p:cNvSpPr>
          <p:nvPr/>
        </p:nvSpPr>
        <p:spPr bwMode="auto">
          <a:xfrm>
            <a:off x="381000" y="2166977"/>
            <a:ext cx="8305800" cy="554037"/>
          </a:xfrm>
          <a:prstGeom prst="rect">
            <a:avLst/>
          </a:prstGeom>
          <a:noFill/>
          <a:ln w="9525">
            <a:noFill/>
            <a:miter lim="800000"/>
            <a:headEnd/>
            <a:tailEnd/>
          </a:ln>
        </p:spPr>
        <p:txBody>
          <a:bodyPr lIns="91119" tIns="45561" rIns="91119" bIns="45561">
            <a:spAutoFit/>
          </a:bodyPr>
          <a:lstStyle/>
          <a:p>
            <a:pPr algn="ctr" defTabSz="911632"/>
            <a:endParaRPr lang="en-US" sz="3000" b="1" dirty="0">
              <a:solidFill>
                <a:prstClr val="black"/>
              </a:solidFill>
              <a:cs typeface="Arial" charset="0"/>
            </a:endParaRPr>
          </a:p>
        </p:txBody>
      </p:sp>
      <p:sp>
        <p:nvSpPr>
          <p:cNvPr id="13316"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119" tIns="45561" rIns="91119" bIns="45561">
            <a:spAutoFit/>
          </a:bodyPr>
          <a:lstStyle/>
          <a:p>
            <a:pPr defTabSz="911632"/>
            <a:endParaRPr lang="en-US" dirty="0">
              <a:solidFill>
                <a:prstClr val="black"/>
              </a:solidFill>
              <a:cs typeface="Arial" charset="0"/>
            </a:endParaRPr>
          </a:p>
        </p:txBody>
      </p:sp>
      <p:sp>
        <p:nvSpPr>
          <p:cNvPr id="12295" name="Text Box 15"/>
          <p:cNvSpPr txBox="1">
            <a:spLocks noChangeArrowheads="1"/>
          </p:cNvSpPr>
          <p:nvPr/>
        </p:nvSpPr>
        <p:spPr bwMode="auto">
          <a:xfrm>
            <a:off x="381000" y="5943402"/>
            <a:ext cx="1752600" cy="338514"/>
          </a:xfrm>
          <a:prstGeom prst="rect">
            <a:avLst/>
          </a:prstGeom>
          <a:noFill/>
          <a:ln w="9525">
            <a:noFill/>
            <a:miter lim="800000"/>
            <a:headEnd/>
            <a:tailEnd/>
          </a:ln>
        </p:spPr>
        <p:txBody>
          <a:bodyPr lIns="91119" tIns="45561" rIns="91119" bIns="45561" anchor="ctr">
            <a:spAutoFit/>
          </a:bodyPr>
          <a:lstStyle/>
          <a:p>
            <a:pPr defTabSz="911632" eaLnBrk="0" hangingPunct="0">
              <a:spcBef>
                <a:spcPct val="50000"/>
              </a:spcBef>
              <a:defRPr/>
            </a:pPr>
            <a:r>
              <a:rPr lang="en-US" sz="1600" dirty="0">
                <a:solidFill>
                  <a:srgbClr val="000000"/>
                </a:solidFill>
                <a:cs typeface="Arial" charset="0"/>
              </a:rPr>
              <a:t>  </a:t>
            </a:r>
            <a:r>
              <a:rPr lang="en-US" sz="1600" dirty="0">
                <a:solidFill>
                  <a:prstClr val="white"/>
                </a:solidFill>
                <a:cs typeface="Arial" charset="0"/>
              </a:rPr>
              <a:t>As of 25 Mar14</a:t>
            </a:r>
          </a:p>
        </p:txBody>
      </p:sp>
      <p:grpSp>
        <p:nvGrpSpPr>
          <p:cNvPr id="2" name="Group 23"/>
          <p:cNvGrpSpPr>
            <a:grpSpLocks/>
          </p:cNvGrpSpPr>
          <p:nvPr/>
        </p:nvGrpSpPr>
        <p:grpSpPr bwMode="auto">
          <a:xfrm>
            <a:off x="455613" y="228600"/>
            <a:ext cx="8459787" cy="914400"/>
            <a:chOff x="455613" y="228600"/>
            <a:chExt cx="8459787" cy="838200"/>
          </a:xfrm>
        </p:grpSpPr>
        <p:pic>
          <p:nvPicPr>
            <p:cNvPr id="13358"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632">
                <a:defRPr/>
              </a:pPr>
              <a:endParaRPr lang="en-US" dirty="0">
                <a:solidFill>
                  <a:prstClr val="white"/>
                </a:solidFill>
              </a:endParaRPr>
            </a:p>
          </p:txBody>
        </p:sp>
      </p:grpSp>
      <p:sp>
        <p:nvSpPr>
          <p:cNvPr id="18" name="TextBox 4"/>
          <p:cNvSpPr txBox="1">
            <a:spLocks noChangeArrowheads="1"/>
          </p:cNvSpPr>
          <p:nvPr/>
        </p:nvSpPr>
        <p:spPr bwMode="auto">
          <a:xfrm>
            <a:off x="457200" y="461148"/>
            <a:ext cx="5638800" cy="400050"/>
          </a:xfrm>
          <a:prstGeom prst="rect">
            <a:avLst/>
          </a:prstGeom>
          <a:noFill/>
          <a:ln w="9525">
            <a:noFill/>
            <a:miter lim="800000"/>
            <a:headEnd/>
            <a:tailEnd/>
          </a:ln>
        </p:spPr>
        <p:txBody>
          <a:bodyPr lIns="91119" tIns="45561" rIns="91119" bIns="45561">
            <a:spAutoFit/>
          </a:bodyPr>
          <a:lstStyle/>
          <a:p>
            <a:pPr algn="ctr" defTabSz="911632" eaLnBrk="0" hangingPunct="0">
              <a:defRPr/>
            </a:pPr>
            <a:r>
              <a:rPr lang="en-US" sz="2000" b="1" dirty="0">
                <a:solidFill>
                  <a:prstClr val="white"/>
                </a:solidFill>
                <a:cs typeface="Arial" charset="0"/>
              </a:rPr>
              <a:t>Operational Highlights</a:t>
            </a:r>
          </a:p>
        </p:txBody>
      </p:sp>
      <p:sp>
        <p:nvSpPr>
          <p:cNvPr id="13321" name="Rectangle 8"/>
          <p:cNvSpPr>
            <a:spLocks noChangeArrowheads="1"/>
          </p:cNvSpPr>
          <p:nvPr/>
        </p:nvSpPr>
        <p:spPr bwMode="auto">
          <a:xfrm>
            <a:off x="7620000" y="6248400"/>
            <a:ext cx="1219200" cy="381000"/>
          </a:xfrm>
          <a:prstGeom prst="rect">
            <a:avLst/>
          </a:prstGeom>
          <a:noFill/>
          <a:ln w="9525">
            <a:noFill/>
            <a:miter lim="800000"/>
            <a:headEnd/>
            <a:tailEnd/>
          </a:ln>
        </p:spPr>
        <p:txBody>
          <a:bodyPr lIns="91119" tIns="45561" rIns="91119" bIns="45561" anchor="ctr"/>
          <a:lstStyle/>
          <a:p>
            <a:pPr defTabSz="911632"/>
            <a:r>
              <a:rPr lang="en-US" sz="1200" dirty="0">
                <a:solidFill>
                  <a:prstClr val="white"/>
                </a:solidFill>
                <a:latin typeface="Verdana" pitchFamily="34" charset="0"/>
                <a:cs typeface="Arial" charset="0"/>
              </a:rPr>
              <a:t>&gt; country</a:t>
            </a:r>
          </a:p>
        </p:txBody>
      </p:sp>
      <p:sp>
        <p:nvSpPr>
          <p:cNvPr id="13322" name="Rectangle 10"/>
          <p:cNvSpPr>
            <a:spLocks noChangeArrowheads="1"/>
          </p:cNvSpPr>
          <p:nvPr/>
        </p:nvSpPr>
        <p:spPr bwMode="auto">
          <a:xfrm>
            <a:off x="3810000" y="6248400"/>
            <a:ext cx="3962400" cy="381000"/>
          </a:xfrm>
          <a:prstGeom prst="rect">
            <a:avLst/>
          </a:prstGeom>
          <a:noFill/>
          <a:ln w="9525">
            <a:noFill/>
            <a:miter lim="800000"/>
            <a:headEnd/>
            <a:tailEnd/>
          </a:ln>
        </p:spPr>
        <p:txBody>
          <a:bodyPr lIns="91119" tIns="45561" rIns="91119" bIns="45561" anchor="ctr"/>
          <a:lstStyle/>
          <a:p>
            <a:pPr algn="r" defTabSz="911632"/>
            <a:r>
              <a:rPr lang="en-US" sz="1200" dirty="0">
                <a:solidFill>
                  <a:prstClr val="white"/>
                </a:solidFill>
                <a:latin typeface="Verdana" pitchFamily="34" charset="0"/>
                <a:cs typeface="Arial" charset="0"/>
              </a:rPr>
              <a:t>  &gt; community &gt; commonwealth   </a:t>
            </a:r>
          </a:p>
        </p:txBody>
      </p:sp>
      <p:sp>
        <p:nvSpPr>
          <p:cNvPr id="3" name="TextBox 2"/>
          <p:cNvSpPr txBox="1"/>
          <p:nvPr/>
        </p:nvSpPr>
        <p:spPr>
          <a:xfrm>
            <a:off x="685803" y="6260068"/>
            <a:ext cx="1378454" cy="369332"/>
          </a:xfrm>
          <a:prstGeom prst="rect">
            <a:avLst/>
          </a:prstGeom>
          <a:noFill/>
        </p:spPr>
        <p:txBody>
          <a:bodyPr wrap="none" lIns="91160" tIns="45581" rIns="91160" bIns="45581" rtlCol="0">
            <a:spAutoFit/>
          </a:bodyPr>
          <a:lstStyle/>
          <a:p>
            <a:pPr defTabSz="911632"/>
            <a:r>
              <a:rPr lang="en-US" dirty="0">
                <a:solidFill>
                  <a:prstClr val="white"/>
                </a:solidFill>
                <a:cs typeface="Arial" charset="0"/>
              </a:rPr>
              <a:t>PIRO Update</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8400" y="396524"/>
            <a:ext cx="2752344" cy="670291"/>
          </a:xfrm>
          <a:prstGeom prst="rect">
            <a:avLst/>
          </a:prstGeom>
        </p:spPr>
      </p:pic>
      <p:sp>
        <p:nvSpPr>
          <p:cNvPr id="15" name="TextBox 14"/>
          <p:cNvSpPr txBox="1"/>
          <p:nvPr/>
        </p:nvSpPr>
        <p:spPr>
          <a:xfrm>
            <a:off x="457200" y="1143002"/>
            <a:ext cx="8558177" cy="5355312"/>
          </a:xfrm>
          <a:prstGeom prst="rect">
            <a:avLst/>
          </a:prstGeom>
          <a:noFill/>
        </p:spPr>
        <p:txBody>
          <a:bodyPr wrap="none" lIns="91160" tIns="45581" rIns="91160" bIns="45581" rtlCol="0">
            <a:spAutoFit/>
          </a:bodyPr>
          <a:lstStyle/>
          <a:p>
            <a:pPr defTabSz="911632"/>
            <a:r>
              <a:rPr lang="en-US" b="1" dirty="0">
                <a:solidFill>
                  <a:prstClr val="black"/>
                </a:solidFill>
                <a:cs typeface="Arial" charset="0"/>
              </a:rPr>
              <a:t>Notice of Funding Announcement  (NOFA)</a:t>
            </a:r>
          </a:p>
          <a:p>
            <a:pPr defTabSz="911632"/>
            <a:r>
              <a:rPr lang="en-US" dirty="0">
                <a:solidFill>
                  <a:prstClr val="black"/>
                </a:solidFill>
                <a:cs typeface="Arial" charset="0"/>
              </a:rPr>
              <a:t>	-Released on September 20</a:t>
            </a:r>
            <a:r>
              <a:rPr lang="en-US" baseline="30000" dirty="0">
                <a:solidFill>
                  <a:prstClr val="black"/>
                </a:solidFill>
                <a:cs typeface="Arial" charset="0"/>
              </a:rPr>
              <a:t>th</a:t>
            </a:r>
            <a:r>
              <a:rPr lang="en-US" dirty="0">
                <a:solidFill>
                  <a:prstClr val="black"/>
                </a:solidFill>
                <a:cs typeface="Arial" charset="0"/>
              </a:rPr>
              <a:t>.  Applications are due back to DMVA Grants </a:t>
            </a:r>
          </a:p>
          <a:p>
            <a:pPr defTabSz="911632"/>
            <a:r>
              <a:rPr lang="en-US" dirty="0">
                <a:solidFill>
                  <a:prstClr val="black"/>
                </a:solidFill>
                <a:cs typeface="Arial" charset="0"/>
              </a:rPr>
              <a:t>Section NLT November 18</a:t>
            </a:r>
            <a:r>
              <a:rPr lang="en-US" baseline="30000" dirty="0">
                <a:solidFill>
                  <a:prstClr val="black"/>
                </a:solidFill>
                <a:cs typeface="Arial" charset="0"/>
              </a:rPr>
              <a:t>th</a:t>
            </a:r>
            <a:r>
              <a:rPr lang="en-US" dirty="0">
                <a:solidFill>
                  <a:prstClr val="black"/>
                </a:solidFill>
                <a:cs typeface="Arial" charset="0"/>
              </a:rPr>
              <a:t>.</a:t>
            </a:r>
          </a:p>
          <a:p>
            <a:pPr defTabSz="911632"/>
            <a:endParaRPr lang="en-US" dirty="0">
              <a:solidFill>
                <a:prstClr val="black"/>
              </a:solidFill>
              <a:cs typeface="Arial" charset="0"/>
            </a:endParaRPr>
          </a:p>
          <a:p>
            <a:pPr defTabSz="911632"/>
            <a:r>
              <a:rPr lang="en-US" b="1" dirty="0">
                <a:solidFill>
                  <a:prstClr val="black"/>
                </a:solidFill>
                <a:cs typeface="Arial" charset="0"/>
              </a:rPr>
              <a:t>Veterans Registry</a:t>
            </a:r>
          </a:p>
          <a:p>
            <a:pPr defTabSz="911632"/>
            <a:r>
              <a:rPr lang="en-US" b="1" dirty="0">
                <a:solidFill>
                  <a:prstClr val="black"/>
                </a:solidFill>
                <a:cs typeface="Arial" charset="0"/>
              </a:rPr>
              <a:t>	</a:t>
            </a:r>
            <a:r>
              <a:rPr lang="en-US" dirty="0">
                <a:solidFill>
                  <a:prstClr val="black"/>
                </a:solidFill>
                <a:cs typeface="Arial" charset="0"/>
              </a:rPr>
              <a:t>-We have nearly 4,000 Veterans registered.  Have all SVC Members registered?</a:t>
            </a:r>
          </a:p>
          <a:p>
            <a:pPr defTabSz="911632"/>
            <a:r>
              <a:rPr lang="en-US" dirty="0">
                <a:solidFill>
                  <a:prstClr val="black"/>
                </a:solidFill>
                <a:cs typeface="Arial" charset="0"/>
              </a:rPr>
              <a:t>	-We are asking for our Veteran Service Organization partners to encourage</a:t>
            </a:r>
          </a:p>
          <a:p>
            <a:pPr defTabSz="911632"/>
            <a:r>
              <a:rPr lang="en-US" dirty="0">
                <a:solidFill>
                  <a:prstClr val="black"/>
                </a:solidFill>
                <a:cs typeface="Arial" charset="0"/>
              </a:rPr>
              <a:t>their members to register.</a:t>
            </a:r>
          </a:p>
          <a:p>
            <a:pPr defTabSz="911632"/>
            <a:r>
              <a:rPr lang="en-US" dirty="0">
                <a:solidFill>
                  <a:prstClr val="black"/>
                </a:solidFill>
                <a:cs typeface="Arial" charset="0"/>
              </a:rPr>
              <a:t>	-Registered Veterans will receive copies of the DMVA Newsletter and the DMVA</a:t>
            </a:r>
          </a:p>
          <a:p>
            <a:pPr defTabSz="911632"/>
            <a:r>
              <a:rPr lang="en-US" dirty="0">
                <a:solidFill>
                  <a:prstClr val="black"/>
                </a:solidFill>
                <a:cs typeface="Arial" charset="0"/>
              </a:rPr>
              <a:t>Digest.</a:t>
            </a:r>
          </a:p>
          <a:p>
            <a:pPr defTabSz="911632"/>
            <a:endParaRPr lang="en-US" dirty="0">
              <a:solidFill>
                <a:prstClr val="black"/>
              </a:solidFill>
              <a:cs typeface="Arial" charset="0"/>
            </a:endParaRPr>
          </a:p>
          <a:p>
            <a:pPr defTabSz="911632"/>
            <a:r>
              <a:rPr lang="en-US" b="1" dirty="0">
                <a:solidFill>
                  <a:prstClr val="black"/>
                </a:solidFill>
                <a:cs typeface="Arial" charset="0"/>
              </a:rPr>
              <a:t>Veterans Day at the Hershey Bears Hockey Game</a:t>
            </a:r>
          </a:p>
          <a:p>
            <a:pPr defTabSz="911632"/>
            <a:r>
              <a:rPr lang="en-US" b="1" dirty="0">
                <a:solidFill>
                  <a:prstClr val="black"/>
                </a:solidFill>
                <a:cs typeface="Arial" charset="0"/>
              </a:rPr>
              <a:t>	</a:t>
            </a:r>
            <a:r>
              <a:rPr lang="en-US" dirty="0">
                <a:solidFill>
                  <a:prstClr val="black"/>
                </a:solidFill>
                <a:cs typeface="Arial" charset="0"/>
              </a:rPr>
              <a:t>-November 13</a:t>
            </a:r>
            <a:r>
              <a:rPr lang="en-US" baseline="30000" dirty="0">
                <a:solidFill>
                  <a:prstClr val="black"/>
                </a:solidFill>
                <a:cs typeface="Arial" charset="0"/>
              </a:rPr>
              <a:t>th</a:t>
            </a:r>
            <a:r>
              <a:rPr lang="en-US" dirty="0">
                <a:solidFill>
                  <a:prstClr val="black"/>
                </a:solidFill>
                <a:cs typeface="Arial" charset="0"/>
              </a:rPr>
              <a:t>.</a:t>
            </a:r>
          </a:p>
          <a:p>
            <a:pPr defTabSz="911632"/>
            <a:r>
              <a:rPr lang="en-US" dirty="0">
                <a:solidFill>
                  <a:prstClr val="black"/>
                </a:solidFill>
                <a:cs typeface="Arial" charset="0"/>
              </a:rPr>
              <a:t>	-DVVH Color Guard will open the ceremony</a:t>
            </a:r>
          </a:p>
          <a:p>
            <a:pPr defTabSz="911632"/>
            <a:endParaRPr lang="en-US" dirty="0">
              <a:solidFill>
                <a:prstClr val="black"/>
              </a:solidFill>
              <a:cs typeface="Arial" charset="0"/>
            </a:endParaRPr>
          </a:p>
          <a:p>
            <a:pPr defTabSz="911632"/>
            <a:r>
              <a:rPr lang="en-US" b="1" dirty="0">
                <a:solidFill>
                  <a:prstClr val="black"/>
                </a:solidFill>
                <a:cs typeface="Arial" charset="0"/>
              </a:rPr>
              <a:t>Veterans Day at the Farm Show</a:t>
            </a:r>
          </a:p>
          <a:p>
            <a:pPr defTabSz="911632"/>
            <a:r>
              <a:rPr lang="en-US" dirty="0">
                <a:solidFill>
                  <a:prstClr val="black"/>
                </a:solidFill>
                <a:cs typeface="Arial" charset="0"/>
              </a:rPr>
              <a:t>	-January 12</a:t>
            </a:r>
            <a:r>
              <a:rPr lang="en-US" baseline="30000" dirty="0">
                <a:solidFill>
                  <a:prstClr val="black"/>
                </a:solidFill>
                <a:cs typeface="Arial" charset="0"/>
              </a:rPr>
              <a:t>th</a:t>
            </a:r>
            <a:r>
              <a:rPr lang="en-US" dirty="0">
                <a:solidFill>
                  <a:prstClr val="black"/>
                </a:solidFill>
                <a:cs typeface="Arial" charset="0"/>
              </a:rPr>
              <a:t>, 2017</a:t>
            </a:r>
          </a:p>
          <a:p>
            <a:pPr defTabSz="911632"/>
            <a:r>
              <a:rPr lang="en-US" dirty="0">
                <a:solidFill>
                  <a:prstClr val="black"/>
                </a:solidFill>
                <a:cs typeface="Arial" charset="0"/>
              </a:rPr>
              <a:t>	-What does the SVC wish to do?</a:t>
            </a:r>
          </a:p>
          <a:p>
            <a:pPr defTabSz="911632"/>
            <a:endParaRPr lang="en-US" dirty="0">
              <a:solidFill>
                <a:prstClr val="black"/>
              </a:solidFill>
              <a:cs typeface="Arial" charset="0"/>
            </a:endParaRPr>
          </a:p>
        </p:txBody>
      </p:sp>
      <p:sp>
        <p:nvSpPr>
          <p:cNvPr id="4" name="TextBox 3"/>
          <p:cNvSpPr txBox="1"/>
          <p:nvPr/>
        </p:nvSpPr>
        <p:spPr>
          <a:xfrm>
            <a:off x="5257815" y="5449690"/>
            <a:ext cx="2624705" cy="646050"/>
          </a:xfrm>
          <a:prstGeom prst="rect">
            <a:avLst/>
          </a:prstGeom>
          <a:noFill/>
        </p:spPr>
        <p:txBody>
          <a:bodyPr wrap="none" lIns="91160" tIns="45581" rIns="91160" bIns="45581" rtlCol="0">
            <a:spAutoFit/>
          </a:bodyPr>
          <a:lstStyle/>
          <a:p>
            <a:pPr defTabSz="911632"/>
            <a:r>
              <a:rPr lang="en-US" b="1" dirty="0">
                <a:solidFill>
                  <a:srgbClr val="FF0000"/>
                </a:solidFill>
                <a:cs typeface="Arial" charset="0"/>
              </a:rPr>
              <a:t>Planning Session to be</a:t>
            </a:r>
          </a:p>
          <a:p>
            <a:pPr defTabSz="911632"/>
            <a:r>
              <a:rPr lang="en-US" b="1" dirty="0">
                <a:solidFill>
                  <a:srgbClr val="FF0000"/>
                </a:solidFill>
                <a:cs typeface="Arial" charset="0"/>
              </a:rPr>
              <a:t>scheduled in late October</a:t>
            </a:r>
          </a:p>
        </p:txBody>
      </p:sp>
    </p:spTree>
    <p:extLst>
      <p:ext uri="{BB962C8B-B14F-4D97-AF65-F5344CB8AC3E}">
        <p14:creationId xmlns:p14="http://schemas.microsoft.com/office/powerpoint/2010/main" val="4081075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2" cstate="print"/>
          <a:srcRect/>
          <a:stretch>
            <a:fillRect/>
          </a:stretch>
        </p:blipFill>
        <p:spPr bwMode="auto">
          <a:xfrm>
            <a:off x="457200" y="6248439"/>
            <a:ext cx="8382000" cy="377825"/>
          </a:xfrm>
          <a:prstGeom prst="rect">
            <a:avLst/>
          </a:prstGeom>
          <a:noFill/>
          <a:ln w="9525">
            <a:noFill/>
            <a:miter lim="800000"/>
            <a:headEnd/>
            <a:tailEnd/>
          </a:ln>
        </p:spPr>
      </p:pic>
      <p:sp>
        <p:nvSpPr>
          <p:cNvPr id="13315" name="Rectangle 2"/>
          <p:cNvSpPr>
            <a:spLocks noChangeArrowheads="1"/>
          </p:cNvSpPr>
          <p:nvPr/>
        </p:nvSpPr>
        <p:spPr bwMode="auto">
          <a:xfrm>
            <a:off x="381000" y="2166977"/>
            <a:ext cx="8305800" cy="554037"/>
          </a:xfrm>
          <a:prstGeom prst="rect">
            <a:avLst/>
          </a:prstGeom>
          <a:noFill/>
          <a:ln w="9525">
            <a:noFill/>
            <a:miter lim="800000"/>
            <a:headEnd/>
            <a:tailEnd/>
          </a:ln>
        </p:spPr>
        <p:txBody>
          <a:bodyPr lIns="91119" tIns="45561" rIns="91119" bIns="45561">
            <a:spAutoFit/>
          </a:bodyPr>
          <a:lstStyle/>
          <a:p>
            <a:pPr algn="ctr" defTabSz="911632"/>
            <a:endParaRPr lang="en-US" sz="3000" b="1" dirty="0">
              <a:solidFill>
                <a:prstClr val="black"/>
              </a:solidFill>
              <a:cs typeface="Arial" charset="0"/>
            </a:endParaRPr>
          </a:p>
        </p:txBody>
      </p:sp>
      <p:sp>
        <p:nvSpPr>
          <p:cNvPr id="13316"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119" tIns="45561" rIns="91119" bIns="45561">
            <a:spAutoFit/>
          </a:bodyPr>
          <a:lstStyle/>
          <a:p>
            <a:pPr defTabSz="911632"/>
            <a:endParaRPr lang="en-US" dirty="0">
              <a:solidFill>
                <a:prstClr val="black"/>
              </a:solidFill>
              <a:cs typeface="Arial" charset="0"/>
            </a:endParaRPr>
          </a:p>
        </p:txBody>
      </p:sp>
      <p:sp>
        <p:nvSpPr>
          <p:cNvPr id="12295" name="Text Box 15"/>
          <p:cNvSpPr txBox="1">
            <a:spLocks noChangeArrowheads="1"/>
          </p:cNvSpPr>
          <p:nvPr/>
        </p:nvSpPr>
        <p:spPr bwMode="auto">
          <a:xfrm>
            <a:off x="381000" y="5943402"/>
            <a:ext cx="1752600" cy="338514"/>
          </a:xfrm>
          <a:prstGeom prst="rect">
            <a:avLst/>
          </a:prstGeom>
          <a:noFill/>
          <a:ln w="9525">
            <a:noFill/>
            <a:miter lim="800000"/>
            <a:headEnd/>
            <a:tailEnd/>
          </a:ln>
        </p:spPr>
        <p:txBody>
          <a:bodyPr lIns="91119" tIns="45561" rIns="91119" bIns="45561" anchor="ctr">
            <a:spAutoFit/>
          </a:bodyPr>
          <a:lstStyle/>
          <a:p>
            <a:pPr defTabSz="911632" eaLnBrk="0" hangingPunct="0">
              <a:spcBef>
                <a:spcPct val="50000"/>
              </a:spcBef>
              <a:defRPr/>
            </a:pPr>
            <a:r>
              <a:rPr lang="en-US" sz="1600" dirty="0">
                <a:solidFill>
                  <a:srgbClr val="000000"/>
                </a:solidFill>
                <a:cs typeface="Arial" charset="0"/>
              </a:rPr>
              <a:t>  </a:t>
            </a:r>
            <a:r>
              <a:rPr lang="en-US" sz="1600" dirty="0">
                <a:solidFill>
                  <a:prstClr val="white"/>
                </a:solidFill>
                <a:cs typeface="Arial" charset="0"/>
              </a:rPr>
              <a:t>As of 25 Mar14</a:t>
            </a:r>
          </a:p>
        </p:txBody>
      </p:sp>
      <p:grpSp>
        <p:nvGrpSpPr>
          <p:cNvPr id="2" name="Group 23"/>
          <p:cNvGrpSpPr>
            <a:grpSpLocks/>
          </p:cNvGrpSpPr>
          <p:nvPr/>
        </p:nvGrpSpPr>
        <p:grpSpPr bwMode="auto">
          <a:xfrm>
            <a:off x="455613" y="228600"/>
            <a:ext cx="8459787" cy="914400"/>
            <a:chOff x="455613" y="228600"/>
            <a:chExt cx="8459787" cy="838200"/>
          </a:xfrm>
        </p:grpSpPr>
        <p:pic>
          <p:nvPicPr>
            <p:cNvPr id="13358"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1632">
                <a:defRPr/>
              </a:pPr>
              <a:endParaRPr lang="en-US" dirty="0">
                <a:solidFill>
                  <a:prstClr val="white"/>
                </a:solidFill>
              </a:endParaRPr>
            </a:p>
          </p:txBody>
        </p:sp>
      </p:grpSp>
      <p:sp>
        <p:nvSpPr>
          <p:cNvPr id="18" name="TextBox 4"/>
          <p:cNvSpPr txBox="1">
            <a:spLocks noChangeArrowheads="1"/>
          </p:cNvSpPr>
          <p:nvPr/>
        </p:nvSpPr>
        <p:spPr bwMode="auto">
          <a:xfrm>
            <a:off x="457200" y="461148"/>
            <a:ext cx="5638800" cy="400050"/>
          </a:xfrm>
          <a:prstGeom prst="rect">
            <a:avLst/>
          </a:prstGeom>
          <a:noFill/>
          <a:ln w="9525">
            <a:noFill/>
            <a:miter lim="800000"/>
            <a:headEnd/>
            <a:tailEnd/>
          </a:ln>
        </p:spPr>
        <p:txBody>
          <a:bodyPr lIns="91119" tIns="45561" rIns="91119" bIns="45561">
            <a:spAutoFit/>
          </a:bodyPr>
          <a:lstStyle/>
          <a:p>
            <a:pPr algn="ctr" defTabSz="911632" eaLnBrk="0" hangingPunct="0">
              <a:defRPr/>
            </a:pPr>
            <a:r>
              <a:rPr lang="en-US" sz="2000" b="1" dirty="0">
                <a:solidFill>
                  <a:prstClr val="white"/>
                </a:solidFill>
                <a:cs typeface="Arial" charset="0"/>
              </a:rPr>
              <a:t>Operational Highlights</a:t>
            </a:r>
          </a:p>
        </p:txBody>
      </p:sp>
      <p:sp>
        <p:nvSpPr>
          <p:cNvPr id="13321" name="Rectangle 8"/>
          <p:cNvSpPr>
            <a:spLocks noChangeArrowheads="1"/>
          </p:cNvSpPr>
          <p:nvPr/>
        </p:nvSpPr>
        <p:spPr bwMode="auto">
          <a:xfrm>
            <a:off x="7620000" y="6248400"/>
            <a:ext cx="1219200" cy="381000"/>
          </a:xfrm>
          <a:prstGeom prst="rect">
            <a:avLst/>
          </a:prstGeom>
          <a:noFill/>
          <a:ln w="9525">
            <a:noFill/>
            <a:miter lim="800000"/>
            <a:headEnd/>
            <a:tailEnd/>
          </a:ln>
        </p:spPr>
        <p:txBody>
          <a:bodyPr lIns="91119" tIns="45561" rIns="91119" bIns="45561" anchor="ctr"/>
          <a:lstStyle/>
          <a:p>
            <a:pPr defTabSz="911632"/>
            <a:r>
              <a:rPr lang="en-US" sz="1200" dirty="0">
                <a:solidFill>
                  <a:prstClr val="white"/>
                </a:solidFill>
                <a:latin typeface="Verdana" pitchFamily="34" charset="0"/>
                <a:cs typeface="Arial" charset="0"/>
              </a:rPr>
              <a:t>&gt; country</a:t>
            </a:r>
          </a:p>
        </p:txBody>
      </p:sp>
      <p:sp>
        <p:nvSpPr>
          <p:cNvPr id="13322" name="Rectangle 10"/>
          <p:cNvSpPr>
            <a:spLocks noChangeArrowheads="1"/>
          </p:cNvSpPr>
          <p:nvPr/>
        </p:nvSpPr>
        <p:spPr bwMode="auto">
          <a:xfrm>
            <a:off x="3810000" y="6248400"/>
            <a:ext cx="3962400" cy="381000"/>
          </a:xfrm>
          <a:prstGeom prst="rect">
            <a:avLst/>
          </a:prstGeom>
          <a:noFill/>
          <a:ln w="9525">
            <a:noFill/>
            <a:miter lim="800000"/>
            <a:headEnd/>
            <a:tailEnd/>
          </a:ln>
        </p:spPr>
        <p:txBody>
          <a:bodyPr lIns="91119" tIns="45561" rIns="91119" bIns="45561" anchor="ctr"/>
          <a:lstStyle/>
          <a:p>
            <a:pPr algn="r" defTabSz="911632"/>
            <a:r>
              <a:rPr lang="en-US" sz="1200" dirty="0">
                <a:solidFill>
                  <a:prstClr val="white"/>
                </a:solidFill>
                <a:latin typeface="Verdana" pitchFamily="34" charset="0"/>
                <a:cs typeface="Arial" charset="0"/>
              </a:rPr>
              <a:t>  &gt; community &gt; commonwealth   </a:t>
            </a:r>
          </a:p>
        </p:txBody>
      </p:sp>
      <p:sp>
        <p:nvSpPr>
          <p:cNvPr id="3" name="TextBox 2"/>
          <p:cNvSpPr txBox="1"/>
          <p:nvPr/>
        </p:nvSpPr>
        <p:spPr>
          <a:xfrm>
            <a:off x="685803" y="6260068"/>
            <a:ext cx="1378454" cy="369332"/>
          </a:xfrm>
          <a:prstGeom prst="rect">
            <a:avLst/>
          </a:prstGeom>
          <a:noFill/>
        </p:spPr>
        <p:txBody>
          <a:bodyPr wrap="none" lIns="91160" tIns="45581" rIns="91160" bIns="45581" rtlCol="0">
            <a:spAutoFit/>
          </a:bodyPr>
          <a:lstStyle/>
          <a:p>
            <a:pPr defTabSz="911632"/>
            <a:r>
              <a:rPr lang="en-US" dirty="0">
                <a:solidFill>
                  <a:prstClr val="white"/>
                </a:solidFill>
                <a:cs typeface="Arial" charset="0"/>
              </a:rPr>
              <a:t>PIRO Update</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8400" y="396524"/>
            <a:ext cx="2752344" cy="670291"/>
          </a:xfrm>
          <a:prstGeom prst="rect">
            <a:avLst/>
          </a:prstGeom>
        </p:spPr>
      </p:pic>
      <p:sp>
        <p:nvSpPr>
          <p:cNvPr id="15" name="TextBox 14"/>
          <p:cNvSpPr txBox="1"/>
          <p:nvPr/>
        </p:nvSpPr>
        <p:spPr>
          <a:xfrm>
            <a:off x="457200" y="1219200"/>
            <a:ext cx="8382000" cy="2862322"/>
          </a:xfrm>
          <a:prstGeom prst="rect">
            <a:avLst/>
          </a:prstGeom>
          <a:noFill/>
        </p:spPr>
        <p:txBody>
          <a:bodyPr wrap="square" lIns="91160" tIns="45581" rIns="91160" bIns="45581" rtlCol="0">
            <a:spAutoFit/>
          </a:bodyPr>
          <a:lstStyle/>
          <a:p>
            <a:pPr defTabSz="911632"/>
            <a:r>
              <a:rPr lang="en-US" b="1" dirty="0">
                <a:solidFill>
                  <a:prstClr val="black"/>
                </a:solidFill>
                <a:cs typeface="Arial" charset="0"/>
              </a:rPr>
              <a:t>Annual Veterans Symposium</a:t>
            </a:r>
          </a:p>
          <a:p>
            <a:pPr defTabSz="911632"/>
            <a:r>
              <a:rPr lang="en-US" b="1" dirty="0">
                <a:solidFill>
                  <a:prstClr val="black"/>
                </a:solidFill>
                <a:cs typeface="Arial" charset="0"/>
              </a:rPr>
              <a:t>	</a:t>
            </a:r>
            <a:r>
              <a:rPr lang="en-US" dirty="0">
                <a:solidFill>
                  <a:prstClr val="black"/>
                </a:solidFill>
                <a:cs typeface="Arial" charset="0"/>
              </a:rPr>
              <a:t>-What does the SVC wish to do for SFY 16-17?</a:t>
            </a:r>
          </a:p>
          <a:p>
            <a:pPr defTabSz="911632"/>
            <a:endParaRPr lang="en-US" b="1" dirty="0">
              <a:solidFill>
                <a:prstClr val="black"/>
              </a:solidFill>
              <a:cs typeface="Arial" charset="0"/>
            </a:endParaRPr>
          </a:p>
          <a:p>
            <a:pPr defTabSz="911632"/>
            <a:r>
              <a:rPr lang="en-US" b="1" dirty="0">
                <a:solidFill>
                  <a:prstClr val="black"/>
                </a:solidFill>
                <a:cs typeface="Arial" charset="0"/>
              </a:rPr>
              <a:t>Operational Action Plans</a:t>
            </a:r>
          </a:p>
          <a:p>
            <a:pPr defTabSz="911632"/>
            <a:r>
              <a:rPr lang="en-US" b="1" dirty="0">
                <a:solidFill>
                  <a:prstClr val="black"/>
                </a:solidFill>
                <a:cs typeface="Arial" charset="0"/>
              </a:rPr>
              <a:t>	</a:t>
            </a:r>
            <a:r>
              <a:rPr lang="en-US" dirty="0">
                <a:solidFill>
                  <a:prstClr val="black"/>
                </a:solidFill>
                <a:cs typeface="Arial" charset="0"/>
              </a:rPr>
              <a:t>-What does the SVC want to be involved in</a:t>
            </a:r>
          </a:p>
          <a:p>
            <a:pPr defTabSz="911632"/>
            <a:endParaRPr lang="en-US" dirty="0">
              <a:solidFill>
                <a:prstClr val="black"/>
              </a:solidFill>
              <a:cs typeface="Arial" charset="0"/>
            </a:endParaRPr>
          </a:p>
          <a:p>
            <a:pPr defTabSz="911632"/>
            <a:r>
              <a:rPr lang="en-US" b="1" dirty="0">
                <a:solidFill>
                  <a:prstClr val="black"/>
                </a:solidFill>
                <a:cs typeface="Arial" charset="0"/>
              </a:rPr>
              <a:t>Wall of Faces Update</a:t>
            </a:r>
          </a:p>
          <a:p>
            <a:pPr defTabSz="911632"/>
            <a:r>
              <a:rPr lang="en-US" dirty="0">
                <a:solidFill>
                  <a:prstClr val="black"/>
                </a:solidFill>
                <a:cs typeface="Arial" charset="0"/>
              </a:rPr>
              <a:t>	-As of 22 September we still need 271 photos</a:t>
            </a:r>
          </a:p>
          <a:p>
            <a:pPr defTabSz="911632"/>
            <a:r>
              <a:rPr lang="en-US" dirty="0">
                <a:solidFill>
                  <a:prstClr val="black"/>
                </a:solidFill>
                <a:cs typeface="Arial" charset="0"/>
              </a:rPr>
              <a:t>	</a:t>
            </a:r>
          </a:p>
          <a:p>
            <a:pPr defTabSz="911632"/>
            <a:endParaRPr lang="en-US" b="1" dirty="0">
              <a:solidFill>
                <a:prstClr val="black"/>
              </a:solidFill>
              <a:cs typeface="Arial" charset="0"/>
            </a:endParaRPr>
          </a:p>
        </p:txBody>
      </p:sp>
    </p:spTree>
    <p:extLst>
      <p:ext uri="{BB962C8B-B14F-4D97-AF65-F5344CB8AC3E}">
        <p14:creationId xmlns:p14="http://schemas.microsoft.com/office/powerpoint/2010/main" val="461890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4" cstate="print"/>
          <a:srcRect/>
          <a:stretch>
            <a:fillRect/>
          </a:stretch>
        </p:blipFill>
        <p:spPr bwMode="auto">
          <a:xfrm>
            <a:off x="457200" y="5946789"/>
            <a:ext cx="8382000" cy="377825"/>
          </a:xfrm>
          <a:prstGeom prst="rect">
            <a:avLst/>
          </a:prstGeom>
          <a:noFill/>
          <a:ln w="9525">
            <a:noFill/>
            <a:miter lim="800000"/>
            <a:headEnd/>
            <a:tailEnd/>
          </a:ln>
        </p:spPr>
      </p:pic>
      <p:sp>
        <p:nvSpPr>
          <p:cNvPr id="2053"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2054"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2055"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2056"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2057"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2071"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VETERANS TEMPORARY ASSISTANCE</a:t>
              </a:r>
            </a:p>
          </p:txBody>
        </p:sp>
      </p:grpSp>
      <p:sp>
        <p:nvSpPr>
          <p:cNvPr id="14" name="Title 1"/>
          <p:cNvSpPr txBox="1">
            <a:spLocks/>
          </p:cNvSpPr>
          <p:nvPr/>
        </p:nvSpPr>
        <p:spPr bwMode="auto">
          <a:xfrm>
            <a:off x="304800" y="1143000"/>
            <a:ext cx="7315200" cy="427038"/>
          </a:xfrm>
          <a:prstGeom prst="rect">
            <a:avLst/>
          </a:prstGeom>
          <a:noFill/>
          <a:ln w="9525">
            <a:noFill/>
            <a:miter lim="800000"/>
            <a:headEnd/>
            <a:tailEnd/>
          </a:ln>
        </p:spPr>
        <p:txBody>
          <a:bodyPr lIns="91324" tIns="45662" rIns="91324" bIns="45662" anchor="ctr">
            <a:normAutofit fontScale="25000" lnSpcReduction="20000"/>
          </a:bodyPr>
          <a:lstStyle/>
          <a:p>
            <a:pPr algn="ctr" defTabSz="913260">
              <a:defRPr/>
            </a:pPr>
            <a:r>
              <a:rPr lang="en-US" sz="4400" dirty="0">
                <a:solidFill>
                  <a:prstClr val="black"/>
                </a:solidFill>
                <a:cs typeface="Arial" charset="0"/>
              </a:rPr>
              <a:t/>
            </a:r>
            <a:br>
              <a:rPr lang="en-US" sz="4400" dirty="0">
                <a:solidFill>
                  <a:prstClr val="black"/>
                </a:solidFill>
                <a:cs typeface="Arial" charset="0"/>
              </a:rPr>
            </a:br>
            <a:r>
              <a:rPr lang="en-US" sz="12800" dirty="0">
                <a:solidFill>
                  <a:prstClr val="black"/>
                </a:solidFill>
                <a:cs typeface="Arial" charset="0"/>
              </a:rPr>
              <a:t>$600,000</a:t>
            </a:r>
            <a:endParaRPr lang="en-US" sz="4400" dirty="0">
              <a:solidFill>
                <a:prstClr val="black"/>
              </a:solidFill>
              <a:cs typeface="Arial" charset="0"/>
            </a:endParaRPr>
          </a:p>
        </p:txBody>
      </p:sp>
      <p:graphicFrame>
        <p:nvGraphicFramePr>
          <p:cNvPr id="2050" name="Content Placeholder 3"/>
          <p:cNvGraphicFramePr>
            <a:graphicFrameLocks noGrp="1"/>
          </p:cNvGraphicFramePr>
          <p:nvPr>
            <p:extLst>
              <p:ext uri="{D42A27DB-BD31-4B8C-83A1-F6EECF244321}">
                <p14:modId xmlns:p14="http://schemas.microsoft.com/office/powerpoint/2010/main" val="2456095651"/>
              </p:ext>
            </p:extLst>
          </p:nvPr>
        </p:nvGraphicFramePr>
        <p:xfrm>
          <a:off x="77788" y="1570038"/>
          <a:ext cx="8583612" cy="4470400"/>
        </p:xfrm>
        <a:graphic>
          <a:graphicData uri="http://schemas.openxmlformats.org/presentationml/2006/ole">
            <mc:AlternateContent xmlns:mc="http://schemas.openxmlformats.org/markup-compatibility/2006">
              <mc:Choice xmlns:v="urn:schemas-microsoft-com:vml" Requires="v">
                <p:oleObj spid="_x0000_s2051" name="Worksheet" r:id="rId5" imgW="8058066" imgH="1142910" progId="Excel.Sheet.8">
                  <p:embed/>
                </p:oleObj>
              </mc:Choice>
              <mc:Fallback>
                <p:oleObj name="Worksheet" r:id="rId5" imgW="8058066" imgH="1142910" progId="Excel.Sheet.8">
                  <p:embed/>
                  <p:pic>
                    <p:nvPicPr>
                      <p:cNvPr id="0" name=""/>
                      <p:cNvPicPr>
                        <a:picLocks noGrp="1" noChangeArrowheads="1"/>
                      </p:cNvPicPr>
                      <p:nvPr/>
                    </p:nvPicPr>
                    <p:blipFill>
                      <a:blip r:embed="rId6"/>
                      <a:srcRect/>
                      <a:stretch>
                        <a:fillRect/>
                      </a:stretch>
                    </p:blipFill>
                    <p:spPr bwMode="auto">
                      <a:xfrm>
                        <a:off x="77788" y="1570038"/>
                        <a:ext cx="8583612" cy="4470400"/>
                      </a:xfrm>
                      <a:prstGeom prst="rect">
                        <a:avLst/>
                      </a:prstGeom>
                      <a:noFill/>
                      <a:extLst/>
                    </p:spPr>
                  </p:pic>
                </p:oleObj>
              </mc:Fallback>
            </mc:AlternateContent>
          </a:graphicData>
        </a:graphic>
      </p:graphicFrame>
      <p:sp>
        <p:nvSpPr>
          <p:cNvPr id="2062" name="TextBox 5"/>
          <p:cNvSpPr txBox="1">
            <a:spLocks noChangeArrowheads="1"/>
          </p:cNvSpPr>
          <p:nvPr/>
        </p:nvSpPr>
        <p:spPr bwMode="auto">
          <a:xfrm>
            <a:off x="1143000" y="5525875"/>
            <a:ext cx="1524000" cy="646331"/>
          </a:xfrm>
          <a:prstGeom prst="rect">
            <a:avLst/>
          </a:prstGeom>
          <a:noFill/>
          <a:ln w="9525">
            <a:noFill/>
            <a:miter lim="800000"/>
            <a:headEnd/>
            <a:tailEnd/>
          </a:ln>
        </p:spPr>
        <p:txBody>
          <a:bodyPr lIns="91324" tIns="45662" rIns="91324" bIns="45662">
            <a:spAutoFit/>
          </a:bodyPr>
          <a:lstStyle/>
          <a:p>
            <a:pPr algn="ctr" defTabSz="913260"/>
            <a:r>
              <a:rPr lang="en-US" dirty="0">
                <a:solidFill>
                  <a:prstClr val="black"/>
                </a:solidFill>
                <a:cs typeface="Arial" charset="0"/>
              </a:rPr>
              <a:t>585 Claimants</a:t>
            </a:r>
            <a:br>
              <a:rPr lang="en-US" dirty="0">
                <a:solidFill>
                  <a:prstClr val="black"/>
                </a:solidFill>
                <a:cs typeface="Arial" charset="0"/>
              </a:rPr>
            </a:br>
            <a:endParaRPr lang="en-US" dirty="0">
              <a:solidFill>
                <a:prstClr val="black"/>
              </a:solidFill>
              <a:cs typeface="Arial" charset="0"/>
            </a:endParaRPr>
          </a:p>
        </p:txBody>
      </p:sp>
      <p:sp>
        <p:nvSpPr>
          <p:cNvPr id="2064" name="TextBox 7"/>
          <p:cNvSpPr txBox="1">
            <a:spLocks noChangeArrowheads="1"/>
          </p:cNvSpPr>
          <p:nvPr/>
        </p:nvSpPr>
        <p:spPr bwMode="auto">
          <a:xfrm>
            <a:off x="6400800" y="3810014"/>
            <a:ext cx="2514600" cy="708025"/>
          </a:xfrm>
          <a:prstGeom prst="rect">
            <a:avLst/>
          </a:prstGeom>
          <a:noFill/>
          <a:ln w="9525">
            <a:noFill/>
            <a:miter lim="800000"/>
            <a:headEnd/>
            <a:tailEnd/>
          </a:ln>
        </p:spPr>
        <p:txBody>
          <a:bodyPr lIns="91324" tIns="45662" rIns="91324" bIns="45662">
            <a:spAutoFit/>
          </a:bodyPr>
          <a:lstStyle/>
          <a:p>
            <a:pPr algn="ctr" defTabSz="913260"/>
            <a:r>
              <a:rPr lang="en-US" sz="2000" dirty="0">
                <a:solidFill>
                  <a:prstClr val="black"/>
                </a:solidFill>
                <a:cs typeface="Arial" charset="0"/>
              </a:rPr>
              <a:t>157 Claimants </a:t>
            </a:r>
          </a:p>
          <a:p>
            <a:pPr algn="ctr" defTabSz="913260"/>
            <a:r>
              <a:rPr lang="en-US" sz="2000" dirty="0">
                <a:solidFill>
                  <a:prstClr val="black"/>
                </a:solidFill>
                <a:cs typeface="Arial" charset="0"/>
              </a:rPr>
              <a:t>on the program</a:t>
            </a:r>
          </a:p>
        </p:txBody>
      </p:sp>
      <p:sp>
        <p:nvSpPr>
          <p:cNvPr id="2065" name="TextBox 11"/>
          <p:cNvSpPr txBox="1">
            <a:spLocks noChangeArrowheads="1"/>
          </p:cNvSpPr>
          <p:nvPr/>
        </p:nvSpPr>
        <p:spPr bwMode="auto">
          <a:xfrm>
            <a:off x="6553200" y="1752600"/>
            <a:ext cx="2590800" cy="1754326"/>
          </a:xfrm>
          <a:prstGeom prst="rect">
            <a:avLst/>
          </a:prstGeom>
          <a:noFill/>
          <a:ln w="9525">
            <a:noFill/>
            <a:miter lim="800000"/>
            <a:headEnd/>
            <a:tailEnd/>
          </a:ln>
        </p:spPr>
        <p:txBody>
          <a:bodyPr lIns="91324" tIns="45662" rIns="91324" bIns="45662">
            <a:spAutoFit/>
          </a:bodyPr>
          <a:lstStyle/>
          <a:p>
            <a:pPr defTabSz="913260"/>
            <a:r>
              <a:rPr lang="en-US" dirty="0">
                <a:solidFill>
                  <a:prstClr val="black"/>
                </a:solidFill>
                <a:cs typeface="Arial" charset="0"/>
              </a:rPr>
              <a:t> Lapse $0</a:t>
            </a:r>
          </a:p>
          <a:p>
            <a:pPr defTabSz="913260"/>
            <a:endParaRPr lang="en-US" dirty="0">
              <a:solidFill>
                <a:prstClr val="black"/>
              </a:solidFill>
              <a:cs typeface="Arial" charset="0"/>
            </a:endParaRPr>
          </a:p>
          <a:p>
            <a:pPr defTabSz="913260"/>
            <a:r>
              <a:rPr lang="en-US" dirty="0">
                <a:solidFill>
                  <a:prstClr val="black"/>
                </a:solidFill>
                <a:cs typeface="Arial" charset="0"/>
              </a:rPr>
              <a:t> Projected Expenditures</a:t>
            </a:r>
          </a:p>
          <a:p>
            <a:pPr defTabSz="913260"/>
            <a:r>
              <a:rPr lang="en-US" dirty="0">
                <a:solidFill>
                  <a:prstClr val="black"/>
                </a:solidFill>
                <a:cs typeface="Arial" charset="0"/>
              </a:rPr>
              <a:t>$ 386,296</a:t>
            </a:r>
          </a:p>
          <a:p>
            <a:pPr defTabSz="913260"/>
            <a:endParaRPr lang="en-US" dirty="0">
              <a:solidFill>
                <a:prstClr val="black"/>
              </a:solidFill>
              <a:cs typeface="Arial" charset="0"/>
            </a:endParaRPr>
          </a:p>
          <a:p>
            <a:pPr defTabSz="913260"/>
            <a:r>
              <a:rPr lang="en-US" dirty="0">
                <a:solidFill>
                  <a:prstClr val="black"/>
                </a:solidFill>
                <a:cs typeface="Arial" charset="0"/>
              </a:rPr>
              <a:t> Expended $ 213,704</a:t>
            </a:r>
            <a:endParaRPr lang="en-US" sz="1600" dirty="0">
              <a:solidFill>
                <a:prstClr val="black"/>
              </a:solidFill>
              <a:cs typeface="Arial" charset="0"/>
            </a:endParaRPr>
          </a:p>
        </p:txBody>
      </p:sp>
      <p:grpSp>
        <p:nvGrpSpPr>
          <p:cNvPr id="3" name="Group 20"/>
          <p:cNvGrpSpPr>
            <a:grpSpLocks/>
          </p:cNvGrpSpPr>
          <p:nvPr/>
        </p:nvGrpSpPr>
        <p:grpSpPr bwMode="auto">
          <a:xfrm>
            <a:off x="457200" y="6019800"/>
            <a:ext cx="8382000" cy="381000"/>
            <a:chOff x="457200" y="6019800"/>
            <a:chExt cx="8382000" cy="381000"/>
          </a:xfrm>
        </p:grpSpPr>
        <p:pic>
          <p:nvPicPr>
            <p:cNvPr id="2067"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2068"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2069"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5" name="Rectangle 24"/>
            <p:cNvSpPr/>
            <p:nvPr/>
          </p:nvSpPr>
          <p:spPr>
            <a:xfrm>
              <a:off x="457200" y="6019800"/>
              <a:ext cx="2003497"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sp>
        <p:nvSpPr>
          <p:cNvPr id="23" name="Rectangle 22"/>
          <p:cNvSpPr/>
          <p:nvPr/>
        </p:nvSpPr>
        <p:spPr>
          <a:xfrm>
            <a:off x="6394450" y="1982926"/>
            <a:ext cx="158750" cy="1412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sp>
        <p:nvSpPr>
          <p:cNvPr id="24" name="Rectangle 23"/>
          <p:cNvSpPr/>
          <p:nvPr/>
        </p:nvSpPr>
        <p:spPr>
          <a:xfrm>
            <a:off x="6394450" y="2516332"/>
            <a:ext cx="158750" cy="141287"/>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sp>
        <p:nvSpPr>
          <p:cNvPr id="26" name="Rectangle 25"/>
          <p:cNvSpPr/>
          <p:nvPr/>
        </p:nvSpPr>
        <p:spPr>
          <a:xfrm>
            <a:off x="6399213" y="3354526"/>
            <a:ext cx="153987" cy="15240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sp>
        <p:nvSpPr>
          <p:cNvPr id="4" name="TextBox 3"/>
          <p:cNvSpPr txBox="1"/>
          <p:nvPr/>
        </p:nvSpPr>
        <p:spPr>
          <a:xfrm>
            <a:off x="3013085" y="5486400"/>
            <a:ext cx="1593850" cy="369332"/>
          </a:xfrm>
          <a:prstGeom prst="rect">
            <a:avLst/>
          </a:prstGeom>
          <a:noFill/>
        </p:spPr>
        <p:txBody>
          <a:bodyPr wrap="square" lIns="91324" tIns="45662" rIns="91324" bIns="45662" rtlCol="0">
            <a:spAutoFit/>
          </a:bodyPr>
          <a:lstStyle/>
          <a:p>
            <a:pPr defTabSz="913260"/>
            <a:r>
              <a:rPr lang="en-US" dirty="0">
                <a:solidFill>
                  <a:prstClr val="black"/>
                </a:solidFill>
                <a:cs typeface="Arial" charset="0"/>
              </a:rPr>
              <a:t>436 Claimants</a:t>
            </a:r>
          </a:p>
        </p:txBody>
      </p:sp>
    </p:spTree>
    <p:extLst>
      <p:ext uri="{BB962C8B-B14F-4D97-AF65-F5344CB8AC3E}">
        <p14:creationId xmlns:p14="http://schemas.microsoft.com/office/powerpoint/2010/main" val="4197277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1029"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1030"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1031"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1032"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1033"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104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BLIND VETERANS PENSION</a:t>
              </a:r>
            </a:p>
          </p:txBody>
        </p:sp>
      </p:grpSp>
      <p:sp>
        <p:nvSpPr>
          <p:cNvPr id="14" name="Title 1"/>
          <p:cNvSpPr txBox="1">
            <a:spLocks/>
          </p:cNvSpPr>
          <p:nvPr/>
        </p:nvSpPr>
        <p:spPr bwMode="auto">
          <a:xfrm>
            <a:off x="228600" y="1143000"/>
            <a:ext cx="8610600" cy="427038"/>
          </a:xfrm>
          <a:prstGeom prst="rect">
            <a:avLst/>
          </a:prstGeom>
          <a:noFill/>
          <a:ln w="9525">
            <a:noFill/>
            <a:miter lim="800000"/>
            <a:headEnd/>
            <a:tailEnd/>
          </a:ln>
        </p:spPr>
        <p:txBody>
          <a:bodyPr lIns="91324" tIns="45662" rIns="91324" bIns="45662" anchor="ctr">
            <a:normAutofit fontScale="25000" lnSpcReduction="20000"/>
          </a:bodyPr>
          <a:lstStyle/>
          <a:p>
            <a:pPr algn="ctr" defTabSz="913260">
              <a:defRPr/>
            </a:pPr>
            <a:r>
              <a:rPr lang="en-US" sz="4400" dirty="0">
                <a:solidFill>
                  <a:prstClr val="black"/>
                </a:solidFill>
                <a:cs typeface="Arial" charset="0"/>
              </a:rPr>
              <a:t/>
            </a:r>
            <a:br>
              <a:rPr lang="en-US" sz="4400" dirty="0">
                <a:solidFill>
                  <a:prstClr val="black"/>
                </a:solidFill>
                <a:cs typeface="Arial" charset="0"/>
              </a:rPr>
            </a:br>
            <a:r>
              <a:rPr lang="en-US" sz="4400" dirty="0">
                <a:solidFill>
                  <a:prstClr val="black"/>
                </a:solidFill>
                <a:cs typeface="Arial" charset="0"/>
              </a:rPr>
              <a:t>       </a:t>
            </a:r>
            <a:r>
              <a:rPr lang="en-US" sz="12800" dirty="0">
                <a:solidFill>
                  <a:prstClr val="black"/>
                </a:solidFill>
                <a:cs typeface="Arial" charset="0"/>
              </a:rPr>
              <a:t>$222,000</a:t>
            </a:r>
            <a:endParaRPr lang="en-US" sz="4400" dirty="0">
              <a:solidFill>
                <a:prstClr val="black"/>
              </a:solidFill>
              <a:cs typeface="Arial" charset="0"/>
            </a:endParaRPr>
          </a:p>
        </p:txBody>
      </p:sp>
      <p:graphicFrame>
        <p:nvGraphicFramePr>
          <p:cNvPr id="1026" name="Content Placeholder 5"/>
          <p:cNvGraphicFramePr>
            <a:graphicFrameLocks noGrp="1"/>
          </p:cNvGraphicFramePr>
          <p:nvPr>
            <p:extLst>
              <p:ext uri="{D42A27DB-BD31-4B8C-83A1-F6EECF244321}">
                <p14:modId xmlns:p14="http://schemas.microsoft.com/office/powerpoint/2010/main" val="690146942"/>
              </p:ext>
            </p:extLst>
          </p:nvPr>
        </p:nvGraphicFramePr>
        <p:xfrm>
          <a:off x="114300" y="1646247"/>
          <a:ext cx="8904288" cy="3063875"/>
        </p:xfrm>
        <a:graphic>
          <a:graphicData uri="http://schemas.openxmlformats.org/presentationml/2006/ole">
            <mc:AlternateContent xmlns:mc="http://schemas.openxmlformats.org/markup-compatibility/2006">
              <mc:Choice xmlns:v="urn:schemas-microsoft-com:vml" Requires="v">
                <p:oleObj spid="_x0000_s3075" name="Worksheet" r:id="rId4" imgW="6029376" imgH="1742949" progId="Excel.Sheet.8">
                  <p:embed/>
                </p:oleObj>
              </mc:Choice>
              <mc:Fallback>
                <p:oleObj name="Worksheet" r:id="rId4" imgW="6029376" imgH="1742949" progId="Excel.Sheet.8">
                  <p:embed/>
                  <p:pic>
                    <p:nvPicPr>
                      <p:cNvPr id="0" name=""/>
                      <p:cNvPicPr>
                        <a:picLocks noGrp="1" noChangeArrowheads="1"/>
                      </p:cNvPicPr>
                      <p:nvPr/>
                    </p:nvPicPr>
                    <p:blipFill>
                      <a:blip r:embed="rId5"/>
                      <a:srcRect/>
                      <a:stretch>
                        <a:fillRect/>
                      </a:stretch>
                    </p:blipFill>
                    <p:spPr bwMode="auto">
                      <a:xfrm>
                        <a:off x="114300" y="1646247"/>
                        <a:ext cx="8904288" cy="3063875"/>
                      </a:xfrm>
                      <a:prstGeom prst="rect">
                        <a:avLst/>
                      </a:prstGeom>
                      <a:noFill/>
                      <a:extLst/>
                    </p:spPr>
                  </p:pic>
                </p:oleObj>
              </mc:Fallback>
            </mc:AlternateContent>
          </a:graphicData>
        </a:graphic>
      </p:graphicFrame>
      <p:sp>
        <p:nvSpPr>
          <p:cNvPr id="1037" name="TextBox 8"/>
          <p:cNvSpPr txBox="1">
            <a:spLocks noChangeArrowheads="1"/>
          </p:cNvSpPr>
          <p:nvPr/>
        </p:nvSpPr>
        <p:spPr bwMode="auto">
          <a:xfrm>
            <a:off x="6483350" y="1981205"/>
            <a:ext cx="2286000" cy="1692771"/>
          </a:xfrm>
          <a:prstGeom prst="rect">
            <a:avLst/>
          </a:prstGeom>
          <a:noFill/>
          <a:ln w="9525">
            <a:noFill/>
            <a:miter lim="800000"/>
            <a:headEnd/>
            <a:tailEnd/>
          </a:ln>
        </p:spPr>
        <p:txBody>
          <a:bodyPr lIns="91324" tIns="45662" rIns="91324" bIns="45662">
            <a:spAutoFit/>
          </a:bodyPr>
          <a:lstStyle/>
          <a:p>
            <a:pPr defTabSz="913260"/>
            <a:r>
              <a:rPr lang="en-US" sz="1400" dirty="0">
                <a:solidFill>
                  <a:prstClr val="black"/>
                </a:solidFill>
                <a:cs typeface="Arial" charset="0"/>
              </a:rPr>
              <a:t>Lapse $0</a:t>
            </a:r>
          </a:p>
          <a:p>
            <a:pPr defTabSz="913260"/>
            <a:endParaRPr lang="en-US" sz="1600" dirty="0">
              <a:solidFill>
                <a:prstClr val="black"/>
              </a:solidFill>
              <a:cs typeface="Arial" charset="0"/>
            </a:endParaRPr>
          </a:p>
          <a:p>
            <a:pPr defTabSz="913260"/>
            <a:r>
              <a:rPr lang="en-US" sz="1400" dirty="0">
                <a:solidFill>
                  <a:prstClr val="black"/>
                </a:solidFill>
                <a:cs typeface="Arial" charset="0"/>
              </a:rPr>
              <a:t>Projected Expenditure</a:t>
            </a:r>
          </a:p>
          <a:p>
            <a:pPr defTabSz="913260"/>
            <a:r>
              <a:rPr lang="en-US" sz="1400" dirty="0">
                <a:solidFill>
                  <a:prstClr val="black"/>
                </a:solidFill>
                <a:cs typeface="Arial" charset="0"/>
              </a:rPr>
              <a:t>$173,700</a:t>
            </a:r>
          </a:p>
          <a:p>
            <a:pPr defTabSz="913260"/>
            <a:endParaRPr lang="en-US" sz="1400" dirty="0">
              <a:solidFill>
                <a:prstClr val="black"/>
              </a:solidFill>
              <a:cs typeface="Arial" charset="0"/>
            </a:endParaRPr>
          </a:p>
          <a:p>
            <a:pPr defTabSz="913260"/>
            <a:r>
              <a:rPr lang="en-US" sz="1400" dirty="0">
                <a:solidFill>
                  <a:prstClr val="black"/>
                </a:solidFill>
                <a:cs typeface="Arial" charset="0"/>
              </a:rPr>
              <a:t>Expended $ 48,300</a:t>
            </a:r>
          </a:p>
          <a:p>
            <a:pPr defTabSz="913260"/>
            <a:endParaRPr lang="en-US" dirty="0">
              <a:solidFill>
                <a:prstClr val="black"/>
              </a:solidFill>
              <a:cs typeface="Arial" charset="0"/>
            </a:endParaRPr>
          </a:p>
        </p:txBody>
      </p:sp>
      <p:sp>
        <p:nvSpPr>
          <p:cNvPr id="18" name="Rectangle 17"/>
          <p:cNvSpPr/>
          <p:nvPr/>
        </p:nvSpPr>
        <p:spPr>
          <a:xfrm>
            <a:off x="6324600" y="2057400"/>
            <a:ext cx="158750" cy="14128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sp>
        <p:nvSpPr>
          <p:cNvPr id="19" name="Rectangle 18"/>
          <p:cNvSpPr/>
          <p:nvPr/>
        </p:nvSpPr>
        <p:spPr>
          <a:xfrm>
            <a:off x="6318250" y="2525713"/>
            <a:ext cx="158750" cy="141287"/>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sp>
        <p:nvSpPr>
          <p:cNvPr id="20" name="Rectangle 19"/>
          <p:cNvSpPr/>
          <p:nvPr/>
        </p:nvSpPr>
        <p:spPr>
          <a:xfrm>
            <a:off x="6323013" y="3124200"/>
            <a:ext cx="153987" cy="15240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3260">
              <a:defRPr/>
            </a:pPr>
            <a:endParaRPr lang="en-US">
              <a:solidFill>
                <a:prstClr val="white"/>
              </a:solidFill>
            </a:endParaRPr>
          </a:p>
        </p:txBody>
      </p:sp>
      <p:grpSp>
        <p:nvGrpSpPr>
          <p:cNvPr id="3" name="Group 20"/>
          <p:cNvGrpSpPr>
            <a:grpSpLocks/>
          </p:cNvGrpSpPr>
          <p:nvPr/>
        </p:nvGrpSpPr>
        <p:grpSpPr bwMode="auto">
          <a:xfrm>
            <a:off x="346030" y="6135687"/>
            <a:ext cx="8382000" cy="381000"/>
            <a:chOff x="457200" y="6019800"/>
            <a:chExt cx="8382000" cy="381000"/>
          </a:xfrm>
        </p:grpSpPr>
        <p:pic>
          <p:nvPicPr>
            <p:cNvPr id="1045" name="Picture 25" descr="red bottom banner"/>
            <p:cNvPicPr>
              <a:picLocks noChangeAspect="1" noChangeArrowheads="1"/>
            </p:cNvPicPr>
            <p:nvPr/>
          </p:nvPicPr>
          <p:blipFill>
            <a:blip r:embed="rId6" cstate="print"/>
            <a:srcRect/>
            <a:stretch>
              <a:fillRect/>
            </a:stretch>
          </p:blipFill>
          <p:spPr bwMode="auto">
            <a:xfrm>
              <a:off x="457200" y="6022975"/>
              <a:ext cx="8382000" cy="377825"/>
            </a:xfrm>
            <a:prstGeom prst="rect">
              <a:avLst/>
            </a:prstGeom>
            <a:noFill/>
            <a:ln w="9525">
              <a:noFill/>
              <a:miter lim="800000"/>
              <a:headEnd/>
              <a:tailEnd/>
            </a:ln>
          </p:spPr>
        </p:pic>
        <p:sp>
          <p:nvSpPr>
            <p:cNvPr id="104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104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25" name="Rectangle 24"/>
            <p:cNvSpPr/>
            <p:nvPr/>
          </p:nvSpPr>
          <p:spPr>
            <a:xfrm>
              <a:off x="457200" y="6019800"/>
              <a:ext cx="1945789"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sp>
        <p:nvSpPr>
          <p:cNvPr id="1042" name="TextBox 23"/>
          <p:cNvSpPr txBox="1">
            <a:spLocks noChangeArrowheads="1"/>
          </p:cNvSpPr>
          <p:nvPr/>
        </p:nvSpPr>
        <p:spPr bwMode="auto">
          <a:xfrm>
            <a:off x="1219200" y="5419739"/>
            <a:ext cx="1447800" cy="307975"/>
          </a:xfrm>
          <a:prstGeom prst="rect">
            <a:avLst/>
          </a:prstGeom>
          <a:noFill/>
          <a:ln w="9525">
            <a:noFill/>
            <a:miter lim="800000"/>
            <a:headEnd/>
            <a:tailEnd/>
          </a:ln>
        </p:spPr>
        <p:txBody>
          <a:bodyPr lIns="91324" tIns="45662" rIns="91324" bIns="45662">
            <a:spAutoFit/>
          </a:bodyPr>
          <a:lstStyle/>
          <a:p>
            <a:pPr defTabSz="913260"/>
            <a:r>
              <a:rPr lang="en-US" sz="1400" dirty="0">
                <a:solidFill>
                  <a:prstClr val="black"/>
                </a:solidFill>
                <a:cs typeface="Arial" charset="0"/>
              </a:rPr>
              <a:t>115 Claimants</a:t>
            </a:r>
          </a:p>
        </p:txBody>
      </p:sp>
      <p:sp>
        <p:nvSpPr>
          <p:cNvPr id="1043" name="Rectangle 25"/>
          <p:cNvSpPr>
            <a:spLocks noChangeArrowheads="1"/>
          </p:cNvSpPr>
          <p:nvPr/>
        </p:nvSpPr>
        <p:spPr bwMode="auto">
          <a:xfrm>
            <a:off x="2896275" y="5419730"/>
            <a:ext cx="1237607" cy="307911"/>
          </a:xfrm>
          <a:prstGeom prst="rect">
            <a:avLst/>
          </a:prstGeom>
          <a:noFill/>
          <a:ln w="9525">
            <a:noFill/>
            <a:miter lim="800000"/>
            <a:headEnd/>
            <a:tailEnd/>
          </a:ln>
        </p:spPr>
        <p:txBody>
          <a:bodyPr wrap="none" lIns="91324" tIns="45662" rIns="91324" bIns="45662">
            <a:spAutoFit/>
          </a:bodyPr>
          <a:lstStyle/>
          <a:p>
            <a:pPr defTabSz="913260"/>
            <a:r>
              <a:rPr lang="en-US" sz="1400" dirty="0">
                <a:solidFill>
                  <a:prstClr val="black"/>
                </a:solidFill>
                <a:cs typeface="Arial" charset="0"/>
              </a:rPr>
              <a:t>116 Claimants</a:t>
            </a:r>
          </a:p>
        </p:txBody>
      </p:sp>
      <p:sp>
        <p:nvSpPr>
          <p:cNvPr id="1044" name="Rectangle 26"/>
          <p:cNvSpPr>
            <a:spLocks noChangeArrowheads="1"/>
          </p:cNvSpPr>
          <p:nvPr/>
        </p:nvSpPr>
        <p:spPr bwMode="auto">
          <a:xfrm>
            <a:off x="4370087" y="5410213"/>
            <a:ext cx="1278827" cy="524317"/>
          </a:xfrm>
          <a:prstGeom prst="rect">
            <a:avLst/>
          </a:prstGeom>
          <a:noFill/>
          <a:ln w="9525">
            <a:noFill/>
            <a:miter lim="800000"/>
            <a:headEnd/>
            <a:tailEnd/>
          </a:ln>
        </p:spPr>
        <p:txBody>
          <a:bodyPr wrap="none" lIns="91324" tIns="45662" rIns="91324" bIns="45662">
            <a:spAutoFit/>
          </a:bodyPr>
          <a:lstStyle/>
          <a:p>
            <a:pPr algn="ctr" defTabSz="913260"/>
            <a:r>
              <a:rPr lang="en-US" sz="1400" dirty="0">
                <a:solidFill>
                  <a:prstClr val="black"/>
                </a:solidFill>
                <a:cs typeface="Arial" charset="0"/>
              </a:rPr>
              <a:t>110 Claimants </a:t>
            </a:r>
            <a:br>
              <a:rPr lang="en-US" sz="1400" dirty="0">
                <a:solidFill>
                  <a:prstClr val="black"/>
                </a:solidFill>
                <a:cs typeface="Arial" charset="0"/>
              </a:rPr>
            </a:br>
            <a:endParaRPr lang="en-US" sz="1400" dirty="0">
              <a:solidFill>
                <a:prstClr val="black"/>
              </a:solidFill>
              <a:cs typeface="Arial" charset="0"/>
            </a:endParaRPr>
          </a:p>
        </p:txBody>
      </p:sp>
      <p:sp>
        <p:nvSpPr>
          <p:cNvPr id="5" name="TextBox 4"/>
          <p:cNvSpPr txBox="1"/>
          <p:nvPr/>
        </p:nvSpPr>
        <p:spPr>
          <a:xfrm>
            <a:off x="1304925" y="5177909"/>
            <a:ext cx="1219200" cy="369332"/>
          </a:xfrm>
          <a:prstGeom prst="rect">
            <a:avLst/>
          </a:prstGeom>
          <a:noFill/>
        </p:spPr>
        <p:txBody>
          <a:bodyPr wrap="square" lIns="91324" tIns="45662" rIns="91324" bIns="45662" rtlCol="0">
            <a:spAutoFit/>
          </a:bodyPr>
          <a:lstStyle/>
          <a:p>
            <a:pPr defTabSz="913260"/>
            <a:r>
              <a:rPr lang="en-US" dirty="0">
                <a:solidFill>
                  <a:prstClr val="black"/>
                </a:solidFill>
                <a:cs typeface="Arial" charset="0"/>
              </a:rPr>
              <a:t>FY 14-15</a:t>
            </a:r>
          </a:p>
        </p:txBody>
      </p:sp>
      <p:sp>
        <p:nvSpPr>
          <p:cNvPr id="6" name="Rectangle 5"/>
          <p:cNvSpPr/>
          <p:nvPr/>
        </p:nvSpPr>
        <p:spPr>
          <a:xfrm>
            <a:off x="3021249" y="5177909"/>
            <a:ext cx="994183" cy="369332"/>
          </a:xfrm>
          <a:prstGeom prst="rect">
            <a:avLst/>
          </a:prstGeom>
        </p:spPr>
        <p:txBody>
          <a:bodyPr wrap="none" lIns="91324" tIns="45662" rIns="91324" bIns="45662">
            <a:spAutoFit/>
          </a:bodyPr>
          <a:lstStyle/>
          <a:p>
            <a:pPr defTabSz="913260"/>
            <a:r>
              <a:rPr lang="en-US" dirty="0">
                <a:solidFill>
                  <a:prstClr val="black"/>
                </a:solidFill>
                <a:cs typeface="Arial" charset="0"/>
              </a:rPr>
              <a:t>FY 15-16</a:t>
            </a:r>
          </a:p>
        </p:txBody>
      </p:sp>
      <p:sp>
        <p:nvSpPr>
          <p:cNvPr id="7" name="Rectangle 6"/>
          <p:cNvSpPr/>
          <p:nvPr/>
        </p:nvSpPr>
        <p:spPr>
          <a:xfrm>
            <a:off x="4537030" y="5162550"/>
            <a:ext cx="994183" cy="369332"/>
          </a:xfrm>
          <a:prstGeom prst="rect">
            <a:avLst/>
          </a:prstGeom>
        </p:spPr>
        <p:txBody>
          <a:bodyPr wrap="none" lIns="91324" tIns="45662" rIns="91324" bIns="45662">
            <a:spAutoFit/>
          </a:bodyPr>
          <a:lstStyle/>
          <a:p>
            <a:pPr defTabSz="913260"/>
            <a:r>
              <a:rPr lang="en-US" dirty="0">
                <a:solidFill>
                  <a:prstClr val="black"/>
                </a:solidFill>
                <a:cs typeface="Arial" charset="0"/>
              </a:rPr>
              <a:t>FY 16-17</a:t>
            </a:r>
          </a:p>
        </p:txBody>
      </p:sp>
    </p:spTree>
    <p:extLst>
      <p:ext uri="{BB962C8B-B14F-4D97-AF65-F5344CB8AC3E}">
        <p14:creationId xmlns:p14="http://schemas.microsoft.com/office/powerpoint/2010/main" val="41710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a:grpSpLocks noGrp="1"/>
          </p:cNvGrpSpPr>
          <p:nvPr/>
        </p:nvGrpSpPr>
        <p:grpSpPr bwMode="auto">
          <a:xfrm>
            <a:off x="609600" y="141761"/>
            <a:ext cx="8229600" cy="848853"/>
            <a:chOff x="457200" y="381000"/>
            <a:chExt cx="8232775" cy="649288"/>
          </a:xfrm>
        </p:grpSpPr>
        <p:pic>
          <p:nvPicPr>
            <p:cNvPr id="5"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6" name="Rectangle 5"/>
            <p:cNvSpPr txBox="1">
              <a:spLocks noChangeArrowheads="1"/>
            </p:cNvSpPr>
            <p:nvPr/>
          </p:nvSpPr>
          <p:spPr bwMode="auto">
            <a:xfrm>
              <a:off x="458788" y="504203"/>
              <a:ext cx="5791200" cy="306044"/>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AMPUTEE &amp; PARALYZED VETERANS PENSION</a:t>
              </a:r>
            </a:p>
          </p:txBody>
        </p:sp>
      </p:grpSp>
      <p:grpSp>
        <p:nvGrpSpPr>
          <p:cNvPr id="8" name="Group 20"/>
          <p:cNvGrpSpPr>
            <a:grpSpLocks/>
          </p:cNvGrpSpPr>
          <p:nvPr/>
        </p:nvGrpSpPr>
        <p:grpSpPr bwMode="auto">
          <a:xfrm>
            <a:off x="304800" y="6248400"/>
            <a:ext cx="8534400" cy="381000"/>
            <a:chOff x="304800" y="6019800"/>
            <a:chExt cx="8534400" cy="381000"/>
          </a:xfrm>
        </p:grpSpPr>
        <p:pic>
          <p:nvPicPr>
            <p:cNvPr id="9" name="Picture 25" descr="red bottom banner"/>
            <p:cNvPicPr>
              <a:picLocks noChangeAspect="1" noChangeArrowheads="1"/>
            </p:cNvPicPr>
            <p:nvPr/>
          </p:nvPicPr>
          <p:blipFill>
            <a:blip r:embed="rId3" cstate="print"/>
            <a:srcRect/>
            <a:stretch>
              <a:fillRect/>
            </a:stretch>
          </p:blipFill>
          <p:spPr bwMode="auto">
            <a:xfrm>
              <a:off x="304800" y="6022975"/>
              <a:ext cx="8382000" cy="377825"/>
            </a:xfrm>
            <a:prstGeom prst="rect">
              <a:avLst/>
            </a:prstGeom>
            <a:noFill/>
            <a:ln w="9525">
              <a:noFill/>
              <a:miter lim="800000"/>
              <a:headEnd/>
              <a:tailEnd/>
            </a:ln>
          </p:spPr>
        </p:pic>
        <p:sp>
          <p:nvSpPr>
            <p:cNvPr id="10"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11"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dirty="0">
                  <a:solidFill>
                    <a:prstClr val="white"/>
                  </a:solidFill>
                  <a:latin typeface="Verdana" pitchFamily="34" charset="0"/>
                  <a:cs typeface="Arial" charset="0"/>
                </a:rPr>
                <a:t>  &gt; community &gt; commonwealth </a:t>
              </a:r>
            </a:p>
          </p:txBody>
        </p:sp>
        <p:sp>
          <p:nvSpPr>
            <p:cNvPr id="12" name="Rectangle 11"/>
            <p:cNvSpPr/>
            <p:nvPr/>
          </p:nvSpPr>
          <p:spPr>
            <a:xfrm>
              <a:off x="457200" y="6019800"/>
              <a:ext cx="1945789" cy="369332"/>
            </a:xfrm>
            <a:prstGeom prst="rect">
              <a:avLst/>
            </a:prstGeom>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graphicFrame>
        <p:nvGraphicFramePr>
          <p:cNvPr id="14" name="Chart 13"/>
          <p:cNvGraphicFramePr>
            <a:graphicFrameLocks/>
          </p:cNvGraphicFramePr>
          <p:nvPr>
            <p:extLst>
              <p:ext uri="{D42A27DB-BD31-4B8C-83A1-F6EECF244321}">
                <p14:modId xmlns:p14="http://schemas.microsoft.com/office/powerpoint/2010/main" val="2976854901"/>
              </p:ext>
            </p:extLst>
          </p:nvPr>
        </p:nvGraphicFramePr>
        <p:xfrm>
          <a:off x="176213" y="895350"/>
          <a:ext cx="8791575" cy="50673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8279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6" descr="Military Vet logo banner"/>
          <p:cNvPicPr>
            <a:picLocks noChangeAspect="1" noChangeArrowheads="1"/>
          </p:cNvPicPr>
          <p:nvPr/>
        </p:nvPicPr>
        <p:blipFill>
          <a:blip r:embed="rId4" cstate="print"/>
          <a:srcRect/>
          <a:stretch>
            <a:fillRect/>
          </a:stretch>
        </p:blipFill>
        <p:spPr bwMode="auto">
          <a:xfrm>
            <a:off x="455613" y="381000"/>
            <a:ext cx="8232775" cy="649288"/>
          </a:xfrm>
          <a:prstGeom prst="rect">
            <a:avLst/>
          </a:prstGeom>
          <a:noFill/>
          <a:ln w="9525">
            <a:noFill/>
            <a:miter lim="800000"/>
            <a:headEnd/>
            <a:tailEnd/>
          </a:ln>
        </p:spPr>
      </p:pic>
      <p:pic>
        <p:nvPicPr>
          <p:cNvPr id="3076" name="Picture 25" descr="red bottom banner"/>
          <p:cNvPicPr>
            <a:picLocks noChangeAspect="1" noChangeArrowheads="1"/>
          </p:cNvPicPr>
          <p:nvPr/>
        </p:nvPicPr>
        <p:blipFill>
          <a:blip r:embed="rId5" cstate="print"/>
          <a:srcRect/>
          <a:stretch>
            <a:fillRect/>
          </a:stretch>
        </p:blipFill>
        <p:spPr bwMode="auto">
          <a:xfrm>
            <a:off x="457200" y="5946789"/>
            <a:ext cx="8382000" cy="377825"/>
          </a:xfrm>
          <a:prstGeom prst="rect">
            <a:avLst/>
          </a:prstGeom>
          <a:noFill/>
          <a:ln w="9525">
            <a:noFill/>
            <a:miter lim="800000"/>
            <a:headEnd/>
            <a:tailEnd/>
          </a:ln>
        </p:spPr>
      </p:pic>
      <p:sp>
        <p:nvSpPr>
          <p:cNvPr id="3077" name="Rectangle 8"/>
          <p:cNvSpPr>
            <a:spLocks noChangeArrowheads="1"/>
          </p:cNvSpPr>
          <p:nvPr/>
        </p:nvSpPr>
        <p:spPr bwMode="auto">
          <a:xfrm>
            <a:off x="7620000" y="5943600"/>
            <a:ext cx="1219200" cy="381000"/>
          </a:xfrm>
          <a:prstGeom prst="rect">
            <a:avLst/>
          </a:prstGeom>
          <a:noFill/>
          <a:ln w="9525">
            <a:noFill/>
            <a:miter lim="800000"/>
            <a:headEnd/>
            <a:tailEnd/>
          </a:ln>
        </p:spPr>
        <p:txBody>
          <a:bodyPr lIns="91324" tIns="45662" rIns="91324" bIns="45662" anchor="ctr"/>
          <a:lstStyle/>
          <a:p>
            <a:pPr defTabSz="913260"/>
            <a:r>
              <a:rPr lang="en-US" sz="1200">
                <a:solidFill>
                  <a:prstClr val="white"/>
                </a:solidFill>
                <a:latin typeface="Verdana" pitchFamily="34" charset="0"/>
                <a:cs typeface="Arial" charset="0"/>
              </a:rPr>
              <a:t>&gt; Technology</a:t>
            </a:r>
          </a:p>
        </p:txBody>
      </p:sp>
      <p:sp>
        <p:nvSpPr>
          <p:cNvPr id="3078" name="Rectangle 10"/>
          <p:cNvSpPr>
            <a:spLocks noChangeArrowheads="1"/>
          </p:cNvSpPr>
          <p:nvPr/>
        </p:nvSpPr>
        <p:spPr bwMode="auto">
          <a:xfrm>
            <a:off x="3733800" y="5943600"/>
            <a:ext cx="3962400" cy="381000"/>
          </a:xfrm>
          <a:prstGeom prst="rect">
            <a:avLst/>
          </a:prstGeom>
          <a:noFill/>
          <a:ln w="9525">
            <a:noFill/>
            <a:miter lim="800000"/>
            <a:headEnd/>
            <a:tailEnd/>
          </a:ln>
        </p:spPr>
        <p:txBody>
          <a:bodyPr lIns="91324" tIns="45662" rIns="91324" bIns="45662" anchor="ctr"/>
          <a:lstStyle/>
          <a:p>
            <a:pPr algn="r" defTabSz="913260"/>
            <a:r>
              <a:rPr lang="en-US" sz="1200">
                <a:solidFill>
                  <a:prstClr val="white"/>
                </a:solidFill>
                <a:latin typeface="Verdana" pitchFamily="34" charset="0"/>
                <a:cs typeface="Arial" charset="0"/>
              </a:rPr>
              <a:t>  &gt; People &gt; Processes </a:t>
            </a:r>
          </a:p>
        </p:txBody>
      </p:sp>
      <p:sp>
        <p:nvSpPr>
          <p:cNvPr id="3079" name="Rectangle 2"/>
          <p:cNvSpPr>
            <a:spLocks noChangeArrowheads="1"/>
          </p:cNvSpPr>
          <p:nvPr/>
        </p:nvSpPr>
        <p:spPr bwMode="auto">
          <a:xfrm>
            <a:off x="381000" y="2166952"/>
            <a:ext cx="8305800" cy="554037"/>
          </a:xfrm>
          <a:prstGeom prst="rect">
            <a:avLst/>
          </a:prstGeom>
          <a:noFill/>
          <a:ln w="9525">
            <a:noFill/>
            <a:miter lim="800000"/>
            <a:headEnd/>
            <a:tailEnd/>
          </a:ln>
        </p:spPr>
        <p:txBody>
          <a:bodyPr lIns="91324" tIns="45662" rIns="91324" bIns="45662">
            <a:spAutoFit/>
          </a:bodyPr>
          <a:lstStyle/>
          <a:p>
            <a:pPr algn="ctr" defTabSz="913260"/>
            <a:endParaRPr lang="en-US" sz="3000" b="1">
              <a:solidFill>
                <a:prstClr val="black"/>
              </a:solidFill>
              <a:cs typeface="Arial" charset="0"/>
            </a:endParaRPr>
          </a:p>
        </p:txBody>
      </p:sp>
      <p:sp>
        <p:nvSpPr>
          <p:cNvPr id="3080" name="Rectangle 7"/>
          <p:cNvSpPr>
            <a:spLocks noChangeArrowheads="1"/>
          </p:cNvSpPr>
          <p:nvPr/>
        </p:nvSpPr>
        <p:spPr bwMode="auto">
          <a:xfrm>
            <a:off x="2882901" y="3244858"/>
            <a:ext cx="185738" cy="368300"/>
          </a:xfrm>
          <a:prstGeom prst="rect">
            <a:avLst/>
          </a:prstGeom>
          <a:noFill/>
          <a:ln w="9525">
            <a:noFill/>
            <a:miter lim="800000"/>
            <a:headEnd/>
            <a:tailEnd/>
          </a:ln>
        </p:spPr>
        <p:txBody>
          <a:bodyPr wrap="none" lIns="91324" tIns="45662" rIns="91324" bIns="45662">
            <a:spAutoFit/>
          </a:bodyPr>
          <a:lstStyle/>
          <a:p>
            <a:pPr defTabSz="913260"/>
            <a:endParaRPr lang="en-US">
              <a:solidFill>
                <a:prstClr val="black"/>
              </a:solidFill>
              <a:cs typeface="Arial" charset="0"/>
            </a:endParaRPr>
          </a:p>
        </p:txBody>
      </p:sp>
      <p:sp>
        <p:nvSpPr>
          <p:cNvPr id="3081" name="Rectangle 5"/>
          <p:cNvSpPr>
            <a:spLocks noGrp="1" noChangeArrowheads="1"/>
          </p:cNvSpPr>
          <p:nvPr>
            <p:ph type="ctrTitle"/>
          </p:nvPr>
        </p:nvSpPr>
        <p:spPr>
          <a:xfrm>
            <a:off x="457200" y="457200"/>
            <a:ext cx="5791200" cy="400050"/>
          </a:xfrm>
          <a:noFill/>
        </p:spPr>
        <p:txBody>
          <a:bodyPr>
            <a:spAutoFit/>
          </a:bodyPr>
          <a:lstStyle/>
          <a:p>
            <a:r>
              <a:rPr lang="en-US" sz="2000" b="1">
                <a:solidFill>
                  <a:schemeClr val="bg1"/>
                </a:solidFill>
              </a:rPr>
              <a:t>PERSIAN GULF BONUS PROGRAM SUMMARY</a:t>
            </a:r>
          </a:p>
        </p:txBody>
      </p:sp>
      <p:sp>
        <p:nvSpPr>
          <p:cNvPr id="17" name="Text Box 15"/>
          <p:cNvSpPr txBox="1">
            <a:spLocks noChangeArrowheads="1"/>
          </p:cNvSpPr>
          <p:nvPr/>
        </p:nvSpPr>
        <p:spPr bwMode="auto">
          <a:xfrm>
            <a:off x="457200" y="5943600"/>
            <a:ext cx="1752600" cy="369888"/>
          </a:xfrm>
          <a:prstGeom prst="rect">
            <a:avLst/>
          </a:prstGeom>
          <a:noFill/>
          <a:ln w="9525">
            <a:noFill/>
            <a:miter lim="800000"/>
            <a:headEnd/>
            <a:tailEnd/>
          </a:ln>
        </p:spPr>
        <p:txBody>
          <a:bodyPr lIns="91324" tIns="45662" rIns="91324" bIns="45662"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defTabSz="913260"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200" dirty="0">
                <a:solidFill>
                  <a:prstClr val="black"/>
                </a:solidFill>
                <a:latin typeface="Arial" pitchFamily="34" charset="0"/>
                <a:cs typeface="Arial" pitchFamily="34" charset="0"/>
              </a:rPr>
              <a:t> </a:t>
            </a:r>
            <a:endParaRPr lang="en-US" sz="1200" dirty="0">
              <a:solidFill>
                <a:prstClr val="white">
                  <a:lumMod val="50000"/>
                </a:prstClr>
              </a:solidFill>
              <a:latin typeface="Arial" pitchFamily="34" charset="0"/>
              <a:cs typeface="Arial" pitchFamily="34" charset="0"/>
            </a:endParaRPr>
          </a:p>
        </p:txBody>
      </p:sp>
      <p:grpSp>
        <p:nvGrpSpPr>
          <p:cNvPr id="2" name="Group 13"/>
          <p:cNvGrpSpPr>
            <a:grpSpLocks/>
          </p:cNvGrpSpPr>
          <p:nvPr/>
        </p:nvGrpSpPr>
        <p:grpSpPr bwMode="auto">
          <a:xfrm>
            <a:off x="457200" y="381000"/>
            <a:ext cx="8232775" cy="649288"/>
            <a:chOff x="457200" y="381000"/>
            <a:chExt cx="8232775" cy="649288"/>
          </a:xfrm>
        </p:grpSpPr>
        <p:pic>
          <p:nvPicPr>
            <p:cNvPr id="309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defTabSz="913260" eaLnBrk="0" hangingPunct="0">
                <a:defRPr/>
              </a:pPr>
              <a:r>
                <a:rPr lang="en-US" sz="2000" b="1" dirty="0">
                  <a:solidFill>
                    <a:prstClr val="white"/>
                  </a:solidFill>
                  <a:cs typeface="Arial" charset="0"/>
                </a:rPr>
                <a:t>EDUCATIONAL GRATUITY</a:t>
              </a:r>
            </a:p>
          </p:txBody>
        </p:sp>
      </p:grpSp>
      <p:sp>
        <p:nvSpPr>
          <p:cNvPr id="3084" name="TextBox 12"/>
          <p:cNvSpPr txBox="1">
            <a:spLocks noChangeArrowheads="1"/>
          </p:cNvSpPr>
          <p:nvPr/>
        </p:nvSpPr>
        <p:spPr bwMode="auto">
          <a:xfrm>
            <a:off x="381000" y="3962400"/>
            <a:ext cx="2133600" cy="369888"/>
          </a:xfrm>
          <a:prstGeom prst="rect">
            <a:avLst/>
          </a:prstGeom>
          <a:noFill/>
          <a:ln w="9525">
            <a:noFill/>
            <a:miter lim="800000"/>
            <a:headEnd/>
            <a:tailEnd/>
          </a:ln>
        </p:spPr>
        <p:txBody>
          <a:bodyPr lIns="91324" tIns="45662" rIns="91324" bIns="45662">
            <a:spAutoFit/>
          </a:bodyPr>
          <a:lstStyle/>
          <a:p>
            <a:pPr defTabSz="913260"/>
            <a:r>
              <a:rPr lang="en-US">
                <a:solidFill>
                  <a:prstClr val="white"/>
                </a:solidFill>
                <a:cs typeface="Arial" charset="0"/>
              </a:rPr>
              <a:t>As of 15 Jan 14</a:t>
            </a:r>
          </a:p>
        </p:txBody>
      </p:sp>
      <p:grpSp>
        <p:nvGrpSpPr>
          <p:cNvPr id="3" name="Group 14"/>
          <p:cNvGrpSpPr>
            <a:grpSpLocks/>
          </p:cNvGrpSpPr>
          <p:nvPr/>
        </p:nvGrpSpPr>
        <p:grpSpPr bwMode="auto">
          <a:xfrm>
            <a:off x="457200" y="6019800"/>
            <a:ext cx="8382000" cy="381000"/>
            <a:chOff x="457200" y="6019800"/>
            <a:chExt cx="8382000" cy="381000"/>
          </a:xfrm>
        </p:grpSpPr>
        <p:pic>
          <p:nvPicPr>
            <p:cNvPr id="309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309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pPr defTabSz="913260"/>
              <a:r>
                <a:rPr lang="en-US" sz="1200">
                  <a:solidFill>
                    <a:prstClr val="white"/>
                  </a:solidFill>
                  <a:latin typeface="Verdana" pitchFamily="34" charset="0"/>
                  <a:cs typeface="Arial" charset="0"/>
                </a:rPr>
                <a:t>&gt; country</a:t>
              </a:r>
            </a:p>
          </p:txBody>
        </p:sp>
        <p:sp>
          <p:nvSpPr>
            <p:cNvPr id="309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defTabSz="913260"/>
              <a:r>
                <a:rPr lang="en-US" sz="1200">
                  <a:solidFill>
                    <a:prstClr val="white"/>
                  </a:solidFill>
                  <a:latin typeface="Verdana" pitchFamily="34" charset="0"/>
                  <a:cs typeface="Arial" charset="0"/>
                </a:rPr>
                <a:t>  &gt; community &gt; commonwealth </a:t>
              </a:r>
            </a:p>
          </p:txBody>
        </p:sp>
        <p:sp>
          <p:nvSpPr>
            <p:cNvPr id="3098" name="Rectangle 19"/>
            <p:cNvSpPr>
              <a:spLocks noChangeArrowheads="1"/>
            </p:cNvSpPr>
            <p:nvPr/>
          </p:nvSpPr>
          <p:spPr bwMode="auto">
            <a:xfrm>
              <a:off x="457200" y="6019800"/>
              <a:ext cx="2003497" cy="369332"/>
            </a:xfrm>
            <a:prstGeom prst="rect">
              <a:avLst/>
            </a:prstGeom>
            <a:noFill/>
            <a:ln w="9525">
              <a:noFill/>
              <a:miter lim="800000"/>
              <a:headEnd/>
              <a:tailEnd/>
            </a:ln>
          </p:spPr>
          <p:txBody>
            <a:bodyPr wrap="none">
              <a:spAutoFit/>
            </a:bodyPr>
            <a:lstStyle/>
            <a:p>
              <a:pPr defTabSz="913260">
                <a:defRPr/>
              </a:pPr>
              <a:r>
                <a:rPr lang="en-US" dirty="0">
                  <a:solidFill>
                    <a:prstClr val="white"/>
                  </a:solidFill>
                  <a:latin typeface="Times New Roman" pitchFamily="18" charset="0"/>
                  <a:cs typeface="Times New Roman" pitchFamily="18" charset="0"/>
                </a:rPr>
                <a:t>As of  30 SEP 2016</a:t>
              </a:r>
            </a:p>
          </p:txBody>
        </p:sp>
      </p:grpSp>
      <p:graphicFrame>
        <p:nvGraphicFramePr>
          <p:cNvPr id="3074" name="Content Placeholder 3"/>
          <p:cNvGraphicFramePr>
            <a:graphicFrameLocks noGrp="1"/>
          </p:cNvGraphicFramePr>
          <p:nvPr>
            <p:extLst>
              <p:ext uri="{D42A27DB-BD31-4B8C-83A1-F6EECF244321}">
                <p14:modId xmlns:p14="http://schemas.microsoft.com/office/powerpoint/2010/main" val="3668033928"/>
              </p:ext>
            </p:extLst>
          </p:nvPr>
        </p:nvGraphicFramePr>
        <p:xfrm>
          <a:off x="304800" y="1819278"/>
          <a:ext cx="7799388" cy="2938463"/>
        </p:xfrm>
        <a:graphic>
          <a:graphicData uri="http://schemas.openxmlformats.org/presentationml/2006/ole">
            <mc:AlternateContent xmlns:mc="http://schemas.openxmlformats.org/markup-compatibility/2006">
              <mc:Choice xmlns:v="urn:schemas-microsoft-com:vml" Requires="v">
                <p:oleObj spid="_x0000_s4100" name="Worksheet" r:id="rId6" imgW="6534049" imgH="1524101" progId="Excel.Sheet.8">
                  <p:embed/>
                </p:oleObj>
              </mc:Choice>
              <mc:Fallback>
                <p:oleObj name="Worksheet" r:id="rId6" imgW="6534049" imgH="1524101" progId="Excel.Sheet.8">
                  <p:embed/>
                  <p:pic>
                    <p:nvPicPr>
                      <p:cNvPr id="0" name=""/>
                      <p:cNvPicPr>
                        <a:picLocks noGrp="1" noChangeArrowheads="1"/>
                      </p:cNvPicPr>
                      <p:nvPr/>
                    </p:nvPicPr>
                    <p:blipFill>
                      <a:blip r:embed="rId7"/>
                      <a:srcRect/>
                      <a:stretch>
                        <a:fillRect/>
                      </a:stretch>
                    </p:blipFill>
                    <p:spPr bwMode="auto">
                      <a:xfrm>
                        <a:off x="304800" y="1819278"/>
                        <a:ext cx="7799388" cy="2938463"/>
                      </a:xfrm>
                      <a:prstGeom prst="rect">
                        <a:avLst/>
                      </a:prstGeom>
                      <a:noFill/>
                      <a:ln w="9525">
                        <a:solidFill>
                          <a:srgbClr val="FFFFFF"/>
                        </a:solidFill>
                        <a:miter lim="800000"/>
                        <a:headEnd/>
                        <a:tailEnd/>
                      </a:ln>
                      <a:extLst/>
                    </p:spPr>
                  </p:pic>
                </p:oleObj>
              </mc:Fallback>
            </mc:AlternateContent>
          </a:graphicData>
        </a:graphic>
      </p:graphicFrame>
      <p:sp>
        <p:nvSpPr>
          <p:cNvPr id="22" name="Title 1"/>
          <p:cNvSpPr txBox="1">
            <a:spLocks/>
          </p:cNvSpPr>
          <p:nvPr/>
        </p:nvSpPr>
        <p:spPr bwMode="auto">
          <a:xfrm>
            <a:off x="457200" y="1066800"/>
            <a:ext cx="8229600" cy="792163"/>
          </a:xfrm>
          <a:prstGeom prst="rect">
            <a:avLst/>
          </a:prstGeom>
          <a:noFill/>
          <a:ln w="9525">
            <a:noFill/>
            <a:miter lim="800000"/>
            <a:headEnd/>
            <a:tailEnd/>
          </a:ln>
        </p:spPr>
        <p:txBody>
          <a:bodyPr lIns="91324" tIns="45662" rIns="91324" bIns="45662" anchor="ctr">
            <a:normAutofit/>
          </a:bodyPr>
          <a:lstStyle/>
          <a:p>
            <a:pPr algn="ctr" defTabSz="913260">
              <a:defRPr/>
            </a:pPr>
            <a:r>
              <a:rPr lang="en-US" sz="4400" dirty="0">
                <a:solidFill>
                  <a:prstClr val="black"/>
                </a:solidFill>
                <a:cs typeface="Arial" charset="0"/>
              </a:rPr>
              <a:t>$101,000</a:t>
            </a:r>
          </a:p>
        </p:txBody>
      </p:sp>
      <p:sp>
        <p:nvSpPr>
          <p:cNvPr id="3087" name="TextBox 4"/>
          <p:cNvSpPr txBox="1">
            <a:spLocks noChangeArrowheads="1"/>
          </p:cNvSpPr>
          <p:nvPr/>
        </p:nvSpPr>
        <p:spPr bwMode="auto">
          <a:xfrm>
            <a:off x="1295400" y="5498068"/>
            <a:ext cx="1739900" cy="369332"/>
          </a:xfrm>
          <a:prstGeom prst="rect">
            <a:avLst/>
          </a:prstGeom>
          <a:noFill/>
          <a:ln w="9525">
            <a:noFill/>
            <a:miter lim="800000"/>
            <a:headEnd/>
            <a:tailEnd/>
          </a:ln>
        </p:spPr>
        <p:txBody>
          <a:bodyPr wrap="square" lIns="91324" tIns="45662" rIns="91324" bIns="45662">
            <a:spAutoFit/>
          </a:bodyPr>
          <a:lstStyle/>
          <a:p>
            <a:pPr algn="ctr" defTabSz="913260"/>
            <a:r>
              <a:rPr lang="en-US" dirty="0">
                <a:solidFill>
                  <a:prstClr val="black"/>
                </a:solidFill>
                <a:cs typeface="Arial" charset="0"/>
              </a:rPr>
              <a:t>186 Claimants</a:t>
            </a:r>
          </a:p>
        </p:txBody>
      </p:sp>
      <p:sp>
        <p:nvSpPr>
          <p:cNvPr id="3088" name="TextBox 5"/>
          <p:cNvSpPr txBox="1">
            <a:spLocks noChangeArrowheads="1"/>
          </p:cNvSpPr>
          <p:nvPr/>
        </p:nvSpPr>
        <p:spPr bwMode="auto">
          <a:xfrm>
            <a:off x="3352800" y="5486407"/>
            <a:ext cx="1524000" cy="369887"/>
          </a:xfrm>
          <a:prstGeom prst="rect">
            <a:avLst/>
          </a:prstGeom>
          <a:noFill/>
          <a:ln w="9525">
            <a:noFill/>
            <a:miter lim="800000"/>
            <a:headEnd/>
            <a:tailEnd/>
          </a:ln>
        </p:spPr>
        <p:txBody>
          <a:bodyPr lIns="91324" tIns="45662" rIns="91324" bIns="45662">
            <a:spAutoFit/>
          </a:bodyPr>
          <a:lstStyle/>
          <a:p>
            <a:pPr algn="ctr" defTabSz="913260"/>
            <a:r>
              <a:rPr lang="en-US" dirty="0">
                <a:solidFill>
                  <a:prstClr val="black"/>
                </a:solidFill>
                <a:cs typeface="Arial" charset="0"/>
              </a:rPr>
              <a:t>134 Claimants</a:t>
            </a:r>
          </a:p>
        </p:txBody>
      </p:sp>
      <p:sp>
        <p:nvSpPr>
          <p:cNvPr id="3089" name="TextBox 6"/>
          <p:cNvSpPr txBox="1">
            <a:spLocks noChangeArrowheads="1"/>
          </p:cNvSpPr>
          <p:nvPr/>
        </p:nvSpPr>
        <p:spPr bwMode="auto">
          <a:xfrm>
            <a:off x="5257800" y="5486400"/>
            <a:ext cx="2743200" cy="369332"/>
          </a:xfrm>
          <a:prstGeom prst="rect">
            <a:avLst/>
          </a:prstGeom>
          <a:noFill/>
          <a:ln w="9525">
            <a:noFill/>
            <a:miter lim="800000"/>
            <a:headEnd/>
            <a:tailEnd/>
          </a:ln>
        </p:spPr>
        <p:txBody>
          <a:bodyPr wrap="square" lIns="91324" tIns="45662" rIns="91324" bIns="45662">
            <a:spAutoFit/>
          </a:bodyPr>
          <a:lstStyle/>
          <a:p>
            <a:pPr algn="ctr" defTabSz="913260"/>
            <a:r>
              <a:rPr lang="en-US" dirty="0">
                <a:solidFill>
                  <a:prstClr val="black"/>
                </a:solidFill>
                <a:cs typeface="Arial" charset="0"/>
              </a:rPr>
              <a:t>100 Claimants Projected</a:t>
            </a:r>
          </a:p>
        </p:txBody>
      </p:sp>
      <p:sp>
        <p:nvSpPr>
          <p:cNvPr id="3090" name="TextBox 9"/>
          <p:cNvSpPr txBox="1">
            <a:spLocks noChangeArrowheads="1"/>
          </p:cNvSpPr>
          <p:nvPr/>
        </p:nvSpPr>
        <p:spPr bwMode="auto">
          <a:xfrm>
            <a:off x="6934200" y="2209807"/>
            <a:ext cx="2057400" cy="1246378"/>
          </a:xfrm>
          <a:prstGeom prst="rect">
            <a:avLst/>
          </a:prstGeom>
          <a:noFill/>
          <a:ln w="9525">
            <a:noFill/>
            <a:miter lim="800000"/>
            <a:headEnd/>
            <a:tailEnd/>
          </a:ln>
        </p:spPr>
        <p:txBody>
          <a:bodyPr wrap="square" lIns="91324" tIns="45662" rIns="91324" bIns="45662">
            <a:spAutoFit/>
          </a:bodyPr>
          <a:lstStyle/>
          <a:p>
            <a:pPr defTabSz="913260"/>
            <a:r>
              <a:rPr lang="en-US" sz="1100" dirty="0">
                <a:solidFill>
                  <a:prstClr val="black"/>
                </a:solidFill>
                <a:cs typeface="Arial" charset="0"/>
              </a:rPr>
              <a:t>Lapse $0</a:t>
            </a:r>
            <a:br>
              <a:rPr lang="en-US" sz="1100" dirty="0">
                <a:solidFill>
                  <a:prstClr val="black"/>
                </a:solidFill>
                <a:cs typeface="Arial" charset="0"/>
              </a:rPr>
            </a:br>
            <a:endParaRPr lang="en-US" dirty="0">
              <a:solidFill>
                <a:prstClr val="black"/>
              </a:solidFill>
              <a:cs typeface="Arial" charset="0"/>
            </a:endParaRPr>
          </a:p>
          <a:p>
            <a:pPr defTabSz="913260"/>
            <a:r>
              <a:rPr lang="en-US" sz="1100" dirty="0">
                <a:solidFill>
                  <a:prstClr val="black"/>
                </a:solidFill>
                <a:cs typeface="Arial" charset="0"/>
              </a:rPr>
              <a:t>Projected Expenditure   $ 86,500</a:t>
            </a:r>
          </a:p>
          <a:p>
            <a:pPr defTabSz="913260"/>
            <a:endParaRPr lang="en-US" sz="1200" dirty="0">
              <a:solidFill>
                <a:prstClr val="black"/>
              </a:solidFill>
              <a:cs typeface="Arial" charset="0"/>
            </a:endParaRPr>
          </a:p>
          <a:p>
            <a:pPr defTabSz="913260"/>
            <a:endParaRPr lang="en-US" sz="1200" dirty="0">
              <a:solidFill>
                <a:prstClr val="black"/>
              </a:solidFill>
              <a:cs typeface="Arial" charset="0"/>
            </a:endParaRPr>
          </a:p>
          <a:p>
            <a:pPr defTabSz="913260"/>
            <a:r>
              <a:rPr lang="en-US" sz="1100" dirty="0">
                <a:solidFill>
                  <a:prstClr val="black"/>
                </a:solidFill>
                <a:cs typeface="Arial" charset="0"/>
              </a:rPr>
              <a:t>Expended $ 14,500</a:t>
            </a:r>
          </a:p>
        </p:txBody>
      </p:sp>
      <p:sp>
        <p:nvSpPr>
          <p:cNvPr id="29" name="Rectangle 28"/>
          <p:cNvSpPr/>
          <p:nvPr/>
        </p:nvSpPr>
        <p:spPr>
          <a:xfrm>
            <a:off x="6781800" y="3264694"/>
            <a:ext cx="152400" cy="1524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nchor="ctr"/>
          <a:lstStyle/>
          <a:p>
            <a:pPr algn="ctr" defTabSz="913260">
              <a:defRPr/>
            </a:pPr>
            <a:endParaRPr lang="en-US">
              <a:solidFill>
                <a:prstClr val="white"/>
              </a:solidFill>
            </a:endParaRPr>
          </a:p>
        </p:txBody>
      </p:sp>
      <p:sp>
        <p:nvSpPr>
          <p:cNvPr id="30" name="Rectangle 29"/>
          <p:cNvSpPr/>
          <p:nvPr/>
        </p:nvSpPr>
        <p:spPr>
          <a:xfrm>
            <a:off x="6781800" y="2731294"/>
            <a:ext cx="152400" cy="152400"/>
          </a:xfrm>
          <a:prstGeom prst="rect">
            <a:avLst/>
          </a:prstGeom>
          <a:solidFill>
            <a:schemeClr val="accent1">
              <a:lumMod val="40000"/>
              <a:lumOff val="60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nchor="ctr"/>
          <a:lstStyle/>
          <a:p>
            <a:pPr algn="ctr" defTabSz="913260">
              <a:defRPr/>
            </a:pPr>
            <a:r>
              <a:rPr lang="en-US" dirty="0">
                <a:solidFill>
                  <a:prstClr val="white"/>
                </a:solidFill>
              </a:rPr>
              <a:t>                     </a:t>
            </a:r>
          </a:p>
        </p:txBody>
      </p:sp>
      <p:sp>
        <p:nvSpPr>
          <p:cNvPr id="31" name="Rectangle 30"/>
          <p:cNvSpPr/>
          <p:nvPr/>
        </p:nvSpPr>
        <p:spPr>
          <a:xfrm>
            <a:off x="6781800" y="2274094"/>
            <a:ext cx="152400" cy="152400"/>
          </a:xfrm>
          <a:prstGeom prst="rect">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324" tIns="45662" rIns="91324" bIns="45662" anchor="ctr"/>
          <a:lstStyle/>
          <a:p>
            <a:pPr algn="ctr" defTabSz="913260">
              <a:defRPr/>
            </a:pPr>
            <a:r>
              <a:rPr lang="en-US" dirty="0">
                <a:solidFill>
                  <a:prstClr val="white"/>
                </a:solidFill>
              </a:rPr>
              <a:t>         </a:t>
            </a:r>
          </a:p>
        </p:txBody>
      </p:sp>
      <p:sp>
        <p:nvSpPr>
          <p:cNvPr id="3094" name="TextBox 27"/>
          <p:cNvSpPr txBox="1">
            <a:spLocks noChangeArrowheads="1"/>
          </p:cNvSpPr>
          <p:nvPr/>
        </p:nvSpPr>
        <p:spPr bwMode="auto">
          <a:xfrm>
            <a:off x="6931033" y="3652840"/>
            <a:ext cx="2060575" cy="276999"/>
          </a:xfrm>
          <a:prstGeom prst="rect">
            <a:avLst/>
          </a:prstGeom>
          <a:noFill/>
          <a:ln w="9525">
            <a:noFill/>
            <a:miter lim="800000"/>
            <a:headEnd/>
            <a:tailEnd/>
          </a:ln>
        </p:spPr>
        <p:txBody>
          <a:bodyPr wrap="square" lIns="91324" tIns="45662" rIns="91324" bIns="45662">
            <a:spAutoFit/>
          </a:bodyPr>
          <a:lstStyle/>
          <a:p>
            <a:pPr algn="ctr" defTabSz="913260"/>
            <a:r>
              <a:rPr lang="en-US" sz="1200" dirty="0">
                <a:solidFill>
                  <a:prstClr val="black"/>
                </a:solidFill>
                <a:cs typeface="Arial" charset="0"/>
              </a:rPr>
              <a:t>39 Claimants on the program</a:t>
            </a:r>
          </a:p>
        </p:txBody>
      </p:sp>
    </p:spTree>
    <p:extLst>
      <p:ext uri="{BB962C8B-B14F-4D97-AF65-F5344CB8AC3E}">
        <p14:creationId xmlns:p14="http://schemas.microsoft.com/office/powerpoint/2010/main" val="164178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9DC47195621748943E419562098934" ma:contentTypeVersion="7" ma:contentTypeDescription="Create a new document." ma:contentTypeScope="" ma:versionID="ff287e84c5cfdc416dca88a5926d5aea">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5da2308a0b4d714a3f08d4204759b388"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EmailSender" minOccurs="0"/>
                <xsd:element ref="ns1:EmailTo" minOccurs="0"/>
                <xsd:element ref="ns1:EmailCc" minOccurs="0"/>
                <xsd:element ref="ns1:EmailFrom" minOccurs="0"/>
                <xsd:element ref="ns1:EmailSubject" minOccurs="0"/>
                <xsd:element ref="ns2: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EmailSender" ma:index="10" nillable="true" ma:displayName="E-Mail Sender" ma:hidden="true" ma:internalName="EmailSender">
      <xsd:simpleType>
        <xsd:restriction base="dms:Note">
          <xsd:maxLength value="255"/>
        </xsd:restriction>
      </xsd:simpleType>
    </xsd:element>
    <xsd:element name="EmailTo" ma:index="11" nillable="true" ma:displayName="E-Mail To" ma:hidden="true" ma:internalName="EmailTo">
      <xsd:simpleType>
        <xsd:restriction base="dms:Note">
          <xsd:maxLength value="255"/>
        </xsd:restriction>
      </xsd:simpleType>
    </xsd:element>
    <xsd:element name="EmailCc" ma:index="12" nillable="true" ma:displayName="E-Mail Cc" ma:hidden="true" ma:internalName="EmailCc">
      <xsd:simpleType>
        <xsd:restriction base="dms:Note">
          <xsd:maxLength value="255"/>
        </xsd:restriction>
      </xsd:simpleType>
    </xsd:element>
    <xsd:element name="EmailFrom" ma:index="13" nillable="true" ma:displayName="E-Mail From" ma:hidden="true" ma:internalName="EmailFrom">
      <xsd:simpleType>
        <xsd:restriction base="dms:Text"/>
      </xsd:simpleType>
    </xsd:element>
    <xsd:element name="EmailSubject" ma:index="14"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5"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A2B49DE8-C721-4A3A-A311-B6DD5F02B4F7}"/>
</file>

<file path=customXml/itemProps2.xml><?xml version="1.0" encoding="utf-8"?>
<ds:datastoreItem xmlns:ds="http://schemas.openxmlformats.org/officeDocument/2006/customXml" ds:itemID="{E6A53ABF-B2FF-4A9A-8838-E01673FA9048}"/>
</file>

<file path=customXml/itemProps3.xml><?xml version="1.0" encoding="utf-8"?>
<ds:datastoreItem xmlns:ds="http://schemas.openxmlformats.org/officeDocument/2006/customXml" ds:itemID="{35D0812D-EC81-4919-8472-135BC59A91F3}"/>
</file>

<file path=docProps/app.xml><?xml version="1.0" encoding="utf-8"?>
<Properties xmlns="http://schemas.openxmlformats.org/officeDocument/2006/extended-properties" xmlns:vt="http://schemas.openxmlformats.org/officeDocument/2006/docPropsVTypes">
  <TotalTime>10283</TotalTime>
  <Words>1313</Words>
  <Application>Microsoft Office PowerPoint</Application>
  <PresentationFormat>On-screen Show (4:3)</PresentationFormat>
  <Paragraphs>344</Paragraphs>
  <Slides>18</Slides>
  <Notes>5</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18</vt:i4>
      </vt:variant>
    </vt:vector>
  </HeadingPairs>
  <TitlesOfParts>
    <vt:vector size="25" baseType="lpstr">
      <vt:lpstr>5_Office Theme</vt:lpstr>
      <vt:lpstr>4_Office Theme</vt:lpstr>
      <vt:lpstr>2_Office Theme</vt:lpstr>
      <vt:lpstr>6_Office Theme</vt:lpstr>
      <vt:lpstr>1_Office Theme</vt:lpstr>
      <vt:lpstr>Office Theme</vt:lpstr>
      <vt:lpstr>Worksheet</vt:lpstr>
      <vt:lpstr>CURRENT AND FUTURE UNIT MOBILIZATIONS</vt:lpstr>
      <vt:lpstr>PowerPoint Presentation</vt:lpstr>
      <vt:lpstr>PowerPoint Presentation</vt:lpstr>
      <vt:lpstr>PowerPoint Presentation</vt:lpstr>
      <vt:lpstr>PowerPoint Presentation</vt:lpstr>
      <vt:lpstr>PERSIAN GULF BONUS PROGRAM SUMMARY</vt:lpstr>
      <vt:lpstr>PERSIAN GULF BONUS PROGRAM SUMMARY</vt:lpstr>
      <vt:lpstr>PowerPoint Presentation</vt:lpstr>
      <vt:lpstr>PERSIAN GULF BONUS PROGRAM SUMMARY</vt:lpstr>
      <vt:lpstr>PERSIAN GULF BONUS PROGRAM SUMMARY</vt:lpstr>
      <vt:lpstr>PERSIAN GULF BONUS PROGRAM SUMMARY</vt:lpstr>
      <vt:lpstr>PERSIAN GULF BONUS PROGRAM SUMMARY</vt:lpstr>
      <vt:lpstr>PERSIAN GULF BONUS PROGRAM SUMMARY</vt:lpstr>
      <vt:lpstr>PowerPoint Presentation</vt:lpstr>
      <vt:lpstr>ODAGVA / ACT 66 SUMMARY</vt:lpstr>
      <vt:lpstr>OUTREACH ENGAGEMENTS</vt:lpstr>
      <vt:lpstr>PowerPoint Presentation</vt:lpstr>
      <vt:lpstr>PowerPoint Presentation</vt:lpstr>
    </vt:vector>
  </TitlesOfParts>
  <Company>Department of Military and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AND FUTURE UNIT MOBILIZATIONS</dc:title>
  <dc:creator>joygibson</dc:creator>
  <cp:lastModifiedBy>joygibson</cp:lastModifiedBy>
  <cp:revision>4</cp:revision>
  <cp:lastPrinted>2016-10-06T17:40:21Z</cp:lastPrinted>
  <dcterms:created xsi:type="dcterms:W3CDTF">2016-10-06T15:04:59Z</dcterms:created>
  <dcterms:modified xsi:type="dcterms:W3CDTF">2016-10-13T18:28:24Z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0x010100FF9DC47195621748943E419562098934</vt:lpwstr>
  </property>
  <property fmtid="{D5CDD505-2E9C-101B-9397-08002B2CF9AE}" pid="3" name="Order">
    <vt:r8>25900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