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TIF" ContentType="image/tiff"/>
  <Default Extension="gif" ContentType="image/gif"/>
  <Default Extension="xlsx" ContentType="application/vnd.openxmlformats-officedocument.spreadsheetml.sheet"/>
  <Override PartName="/ppt/slides/slide43.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s/slide1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8.xml" ContentType="application/vnd.openxmlformats-officedocument.presentationml.slide+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4.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60.xml" ContentType="application/vnd.openxmlformats-officedocument.presentationml.slideLayout+xml"/>
  <Override PartName="/ppt/slideLayouts/slideLayout53.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8.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0" r:id="rId2"/>
    <p:sldMasterId id="2147483742" r:id="rId3"/>
    <p:sldMasterId id="2147483754" r:id="rId4"/>
    <p:sldMasterId id="2147483766" r:id="rId5"/>
    <p:sldMasterId id="2147483772" r:id="rId6"/>
  </p:sldMasterIdLst>
  <p:notesMasterIdLst>
    <p:notesMasterId r:id="rId50"/>
  </p:notesMasterIdLst>
  <p:handoutMasterIdLst>
    <p:handoutMasterId r:id="rId51"/>
  </p:handoutMasterIdLst>
  <p:sldIdLst>
    <p:sldId id="583" r:id="rId7"/>
    <p:sldId id="558" r:id="rId8"/>
    <p:sldId id="549" r:id="rId9"/>
    <p:sldId id="550" r:id="rId10"/>
    <p:sldId id="551" r:id="rId11"/>
    <p:sldId id="552" r:id="rId12"/>
    <p:sldId id="553" r:id="rId13"/>
    <p:sldId id="554" r:id="rId14"/>
    <p:sldId id="555" r:id="rId15"/>
    <p:sldId id="556" r:id="rId16"/>
    <p:sldId id="557" r:id="rId17"/>
    <p:sldId id="579" r:id="rId18"/>
    <p:sldId id="580" r:id="rId19"/>
    <p:sldId id="581" r:id="rId20"/>
    <p:sldId id="582"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47" r:id="rId35"/>
    <p:sldId id="573" r:id="rId36"/>
    <p:sldId id="574" r:id="rId37"/>
    <p:sldId id="576" r:id="rId38"/>
    <p:sldId id="577" r:id="rId39"/>
    <p:sldId id="578" r:id="rId40"/>
    <p:sldId id="560" r:id="rId41"/>
    <p:sldId id="561" r:id="rId42"/>
    <p:sldId id="562" r:id="rId43"/>
    <p:sldId id="563" r:id="rId44"/>
    <p:sldId id="565" r:id="rId45"/>
    <p:sldId id="569" r:id="rId46"/>
    <p:sldId id="571" r:id="rId47"/>
    <p:sldId id="572" r:id="rId48"/>
    <p:sldId id="352" r:id="rId49"/>
  </p:sldIdLst>
  <p:sldSz cx="9601200" cy="7315200"/>
  <p:notesSz cx="7010400" cy="9296400"/>
  <p:defaultTextStyle>
    <a:defPPr>
      <a:defRPr lang="en-US"/>
    </a:defPPr>
    <a:lvl1pPr algn="l" defTabSz="957915" rtl="0" fontAlgn="base">
      <a:spcBef>
        <a:spcPct val="0"/>
      </a:spcBef>
      <a:spcAft>
        <a:spcPct val="0"/>
      </a:spcAft>
      <a:defRPr sz="1900" kern="1200">
        <a:solidFill>
          <a:schemeClr val="tx1"/>
        </a:solidFill>
        <a:latin typeface="Arial" charset="0"/>
        <a:ea typeface="+mn-ea"/>
        <a:cs typeface="Arial" charset="0"/>
      </a:defRPr>
    </a:lvl1pPr>
    <a:lvl2pPr marL="478956" indent="-25210" algn="l" defTabSz="957915" rtl="0" fontAlgn="base">
      <a:spcBef>
        <a:spcPct val="0"/>
      </a:spcBef>
      <a:spcAft>
        <a:spcPct val="0"/>
      </a:spcAft>
      <a:defRPr sz="1900" kern="1200">
        <a:solidFill>
          <a:schemeClr val="tx1"/>
        </a:solidFill>
        <a:latin typeface="Arial" charset="0"/>
        <a:ea typeface="+mn-ea"/>
        <a:cs typeface="Arial" charset="0"/>
      </a:defRPr>
    </a:lvl2pPr>
    <a:lvl3pPr marL="957915" indent="-50419" algn="l" defTabSz="957915" rtl="0" fontAlgn="base">
      <a:spcBef>
        <a:spcPct val="0"/>
      </a:spcBef>
      <a:spcAft>
        <a:spcPct val="0"/>
      </a:spcAft>
      <a:defRPr sz="1900" kern="1200">
        <a:solidFill>
          <a:schemeClr val="tx1"/>
        </a:solidFill>
        <a:latin typeface="Arial" charset="0"/>
        <a:ea typeface="+mn-ea"/>
        <a:cs typeface="Arial" charset="0"/>
      </a:defRPr>
    </a:lvl3pPr>
    <a:lvl4pPr marL="1436861" indent="-75629" algn="l" defTabSz="957915" rtl="0" fontAlgn="base">
      <a:spcBef>
        <a:spcPct val="0"/>
      </a:spcBef>
      <a:spcAft>
        <a:spcPct val="0"/>
      </a:spcAft>
      <a:defRPr sz="1900" kern="1200">
        <a:solidFill>
          <a:schemeClr val="tx1"/>
        </a:solidFill>
        <a:latin typeface="Arial" charset="0"/>
        <a:ea typeface="+mn-ea"/>
        <a:cs typeface="Arial" charset="0"/>
      </a:defRPr>
    </a:lvl4pPr>
    <a:lvl5pPr marL="1917413" indent="-102403" algn="l" defTabSz="957915" rtl="0" fontAlgn="base">
      <a:spcBef>
        <a:spcPct val="0"/>
      </a:spcBef>
      <a:spcAft>
        <a:spcPct val="0"/>
      </a:spcAft>
      <a:defRPr sz="1900" kern="1200">
        <a:solidFill>
          <a:schemeClr val="tx1"/>
        </a:solidFill>
        <a:latin typeface="Arial" charset="0"/>
        <a:ea typeface="+mn-ea"/>
        <a:cs typeface="Arial" charset="0"/>
      </a:defRPr>
    </a:lvl5pPr>
    <a:lvl6pPr marL="2268739" algn="l" defTabSz="907497" rtl="0" eaLnBrk="1" latinLnBrk="0" hangingPunct="1">
      <a:defRPr sz="1900" kern="1200">
        <a:solidFill>
          <a:schemeClr val="tx1"/>
        </a:solidFill>
        <a:latin typeface="Arial" charset="0"/>
        <a:ea typeface="+mn-ea"/>
        <a:cs typeface="Arial" charset="0"/>
      </a:defRPr>
    </a:lvl6pPr>
    <a:lvl7pPr marL="2722502" algn="l" defTabSz="907497" rtl="0" eaLnBrk="1" latinLnBrk="0" hangingPunct="1">
      <a:defRPr sz="1900" kern="1200">
        <a:solidFill>
          <a:schemeClr val="tx1"/>
        </a:solidFill>
        <a:latin typeface="Arial" charset="0"/>
        <a:ea typeface="+mn-ea"/>
        <a:cs typeface="Arial" charset="0"/>
      </a:defRPr>
    </a:lvl7pPr>
    <a:lvl8pPr marL="3176249" algn="l" defTabSz="907497" rtl="0" eaLnBrk="1" latinLnBrk="0" hangingPunct="1">
      <a:defRPr sz="1900" kern="1200">
        <a:solidFill>
          <a:schemeClr val="tx1"/>
        </a:solidFill>
        <a:latin typeface="Arial" charset="0"/>
        <a:ea typeface="+mn-ea"/>
        <a:cs typeface="Arial" charset="0"/>
      </a:defRPr>
    </a:lvl8pPr>
    <a:lvl9pPr marL="3630000" algn="l" defTabSz="907497"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3" autoAdjust="0"/>
  </p:normalViewPr>
  <p:slideViewPr>
    <p:cSldViewPr>
      <p:cViewPr varScale="1">
        <p:scale>
          <a:sx n="49" d="100"/>
          <a:sy n="49" d="100"/>
        </p:scale>
        <p:origin x="-198" y="-102"/>
      </p:cViewPr>
      <p:guideLst>
        <p:guide orient="horz" pos="2304"/>
        <p:guide pos="302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8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ustomXml" Target="../customXml/item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ustomXml" Target="../customXml/item2.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78061767838126E-2"/>
          <c:y val="0.21142857142857144"/>
          <c:w val="0.77422790202342917"/>
          <c:h val="0.70666666666666667"/>
        </c:manualLayout>
      </c:layout>
      <c:barChart>
        <c:barDir val="col"/>
        <c:grouping val="stacked"/>
        <c:varyColors val="0"/>
        <c:ser>
          <c:idx val="0"/>
          <c:order val="0"/>
          <c:tx>
            <c:strRef>
              <c:f>'[Chart in Microsoft PowerPoint]Sheet1'!$E$12</c:f>
              <c:strCache>
                <c:ptCount val="1"/>
                <c:pt idx="0">
                  <c:v>Expended</c:v>
                </c:pt>
              </c:strCache>
            </c:strRef>
          </c:tx>
          <c:invertIfNegative val="0"/>
          <c:dLbls>
            <c:dLbl>
              <c:idx val="0"/>
              <c:delete val="1"/>
            </c:dLbl>
            <c:dLbl>
              <c:idx val="1"/>
              <c:delete val="1"/>
            </c:dLbl>
            <c:dLbl>
              <c:idx val="2"/>
              <c:delete val="1"/>
            </c:dLbl>
            <c:dLbl>
              <c:idx val="3"/>
              <c:layout>
                <c:manualLayout>
                  <c:x val="1.5626161745756221E-3"/>
                  <c:y val="8.126984126984127E-2"/>
                </c:manualLayout>
              </c:layout>
              <c:tx>
                <c:rich>
                  <a:bodyPr/>
                  <a:lstStyle/>
                  <a:p>
                    <a:r>
                      <a:rPr lang="en-US"/>
                      <a:t>Exceded </a:t>
                    </a:r>
                    <a:br>
                      <a:rPr lang="en-US"/>
                    </a:br>
                    <a:r>
                      <a:rPr lang="en-US"/>
                      <a:t>Appropriation by 
$1,004,300</a:t>
                    </a:r>
                  </a:p>
                </c:rich>
              </c:tx>
              <c:dLblPos val="ctr"/>
              <c:showLegendKey val="0"/>
              <c:showVal val="0"/>
              <c:showCatName val="0"/>
              <c:showSerName val="0"/>
              <c:showPercent val="0"/>
              <c:showBubbleSize val="0"/>
            </c:dLbl>
            <c:dLbl>
              <c:idx val="4"/>
              <c:layout>
                <c:manualLayout>
                  <c:x val="8.5197018104366355E-3"/>
                  <c:y val="-1.5238095238095238E-2"/>
                </c:manualLayout>
              </c:layout>
              <c:showLegendKey val="0"/>
              <c:showVal val="1"/>
              <c:showCatName val="1"/>
              <c:showSerName val="1"/>
              <c:showPercent val="0"/>
              <c:showBubbleSize val="0"/>
            </c:dLbl>
            <c:txPr>
              <a:bodyPr/>
              <a:lstStyle/>
              <a:p>
                <a:pPr>
                  <a:defRPr sz="1050" b="0" i="0" u="none" strike="noStrike" baseline="0">
                    <a:solidFill>
                      <a:srgbClr val="000000"/>
                    </a:solidFill>
                    <a:latin typeface="Arial"/>
                    <a:ea typeface="Arial"/>
                    <a:cs typeface="Arial"/>
                  </a:defRPr>
                </a:pPr>
                <a:endParaRPr lang="en-US"/>
              </a:p>
            </c:txPr>
            <c:showLegendKey val="0"/>
            <c:showVal val="1"/>
            <c:showCatName val="1"/>
            <c:showSerName val="1"/>
            <c:showPercent val="0"/>
            <c:showBubbleSize val="0"/>
            <c:showLeaderLines val="0"/>
          </c:dLbls>
          <c:cat>
            <c:strRef>
              <c:f>'[Chart in Microsoft PowerPoint]Sheet1'!$F$11:$J$11</c:f>
              <c:strCache>
                <c:ptCount val="3"/>
                <c:pt idx="0">
                  <c:v>FY 14-15</c:v>
                </c:pt>
                <c:pt idx="1">
                  <c:v>FY 15-16</c:v>
                </c:pt>
                <c:pt idx="2">
                  <c:v>FY 16-17</c:v>
                </c:pt>
              </c:strCache>
            </c:strRef>
          </c:cat>
          <c:val>
            <c:numRef>
              <c:f>'[Chart in Microsoft PowerPoint]Sheet1'!$F$12:$J$12</c:f>
              <c:numCache>
                <c:formatCode>0%</c:formatCode>
                <c:ptCount val="5"/>
                <c:pt idx="0">
                  <c:v>1.4712810886907555</c:v>
                </c:pt>
                <c:pt idx="1">
                  <c:v>0.93522857142857141</c:v>
                </c:pt>
                <c:pt idx="2">
                  <c:v>0.15024958402662231</c:v>
                </c:pt>
              </c:numCache>
            </c:numRef>
          </c:val>
        </c:ser>
        <c:ser>
          <c:idx val="1"/>
          <c:order val="1"/>
          <c:tx>
            <c:strRef>
              <c:f>'[Chart in Microsoft PowerPoint]Sheet1'!$E$13</c:f>
              <c:strCache>
                <c:ptCount val="1"/>
                <c:pt idx="0">
                  <c:v>Projected Expenditure</c:v>
                </c:pt>
              </c:strCache>
            </c:strRef>
          </c:tx>
          <c:spPr>
            <a:solidFill>
              <a:srgbClr val="92D050"/>
            </a:solidFill>
          </c:spPr>
          <c:invertIfNegative val="0"/>
          <c:cat>
            <c:strRef>
              <c:f>'[Chart in Microsoft PowerPoint]Sheet1'!$F$11:$J$11</c:f>
              <c:strCache>
                <c:ptCount val="3"/>
                <c:pt idx="0">
                  <c:v>FY 14-15</c:v>
                </c:pt>
                <c:pt idx="1">
                  <c:v>FY 15-16</c:v>
                </c:pt>
                <c:pt idx="2">
                  <c:v>FY 16-17</c:v>
                </c:pt>
              </c:strCache>
            </c:strRef>
          </c:cat>
          <c:val>
            <c:numRef>
              <c:f>'[Chart in Microsoft PowerPoint]Sheet1'!$F$13:$J$13</c:f>
              <c:numCache>
                <c:formatCode>0%</c:formatCode>
                <c:ptCount val="5"/>
                <c:pt idx="0" formatCode="#,##0">
                  <c:v>0</c:v>
                </c:pt>
                <c:pt idx="1">
                  <c:v>0</c:v>
                </c:pt>
                <c:pt idx="2">
                  <c:v>0.84975041597337775</c:v>
                </c:pt>
              </c:numCache>
            </c:numRef>
          </c:val>
        </c:ser>
        <c:ser>
          <c:idx val="2"/>
          <c:order val="2"/>
          <c:tx>
            <c:strRef>
              <c:f>'[Chart in Microsoft PowerPoint]Sheet1'!$E$14</c:f>
              <c:strCache>
                <c:ptCount val="1"/>
                <c:pt idx="0">
                  <c:v>Lapse</c:v>
                </c:pt>
              </c:strCache>
            </c:strRef>
          </c:tx>
          <c:spPr>
            <a:solidFill>
              <a:srgbClr val="C00000"/>
            </a:solidFill>
          </c:spPr>
          <c:invertIfNegative val="0"/>
          <c:cat>
            <c:strRef>
              <c:f>'[Chart in Microsoft PowerPoint]Sheet1'!$F$11:$J$11</c:f>
              <c:strCache>
                <c:ptCount val="3"/>
                <c:pt idx="0">
                  <c:v>FY 14-15</c:v>
                </c:pt>
                <c:pt idx="1">
                  <c:v>FY 15-16</c:v>
                </c:pt>
                <c:pt idx="2">
                  <c:v>FY 16-17</c:v>
                </c:pt>
              </c:strCache>
            </c:strRef>
          </c:cat>
          <c:val>
            <c:numRef>
              <c:f>'[Chart in Microsoft PowerPoint]Sheet1'!$F$14:$G$14</c:f>
              <c:numCache>
                <c:formatCode>0%</c:formatCode>
                <c:ptCount val="2"/>
                <c:pt idx="0" formatCode="General">
                  <c:v>0</c:v>
                </c:pt>
                <c:pt idx="1">
                  <c:v>0.06</c:v>
                </c:pt>
              </c:numCache>
            </c:numRef>
          </c:val>
        </c:ser>
        <c:dLbls>
          <c:showLegendKey val="0"/>
          <c:showVal val="0"/>
          <c:showCatName val="0"/>
          <c:showSerName val="0"/>
          <c:showPercent val="0"/>
          <c:showBubbleSize val="0"/>
        </c:dLbls>
        <c:gapWidth val="22"/>
        <c:overlap val="100"/>
        <c:axId val="91472640"/>
        <c:axId val="91474176"/>
      </c:barChart>
      <c:catAx>
        <c:axId val="91472640"/>
        <c:scaling>
          <c:orientation val="minMax"/>
        </c:scaling>
        <c:delete val="0"/>
        <c:axPos val="b"/>
        <c:numFmt formatCode="General"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91474176"/>
        <c:crosses val="autoZero"/>
        <c:auto val="1"/>
        <c:lblAlgn val="ctr"/>
        <c:lblOffset val="100"/>
        <c:noMultiLvlLbl val="0"/>
      </c:catAx>
      <c:valAx>
        <c:axId val="91474176"/>
        <c:scaling>
          <c:orientation val="minMax"/>
        </c:scaling>
        <c:delete val="0"/>
        <c:axPos val="l"/>
        <c:majorGridlines/>
        <c:numFmt formatCode="0%" sourceLinked="1"/>
        <c:majorTickMark val="out"/>
        <c:minorTickMark val="none"/>
        <c:tickLblPos val="nextTo"/>
        <c:txPr>
          <a:bodyPr rot="0" vert="horz"/>
          <a:lstStyle/>
          <a:p>
            <a:pPr>
              <a:defRPr sz="1050" b="0" i="0" u="none" strike="noStrike" baseline="0">
                <a:solidFill>
                  <a:srgbClr val="000000"/>
                </a:solidFill>
                <a:latin typeface="Arial"/>
                <a:ea typeface="Arial"/>
                <a:cs typeface="Arial"/>
              </a:defRPr>
            </a:pPr>
            <a:endParaRPr lang="en-US"/>
          </a:p>
        </c:txPr>
        <c:crossAx val="91472640"/>
        <c:crosses val="autoZero"/>
        <c:crossBetween val="between"/>
      </c:valAx>
    </c:plotArea>
    <c:legend>
      <c:legendPos val="r"/>
      <c:layout>
        <c:manualLayout>
          <c:xMode val="edge"/>
          <c:yMode val="edge"/>
          <c:x val="0.60038605141854562"/>
          <c:y val="0.35461567304086988"/>
          <c:w val="0.27971506811919367"/>
          <c:h val="0.31081858188779027"/>
        </c:manualLayout>
      </c:layout>
      <c:overlay val="0"/>
      <c:txPr>
        <a:bodyPr/>
        <a:lstStyle/>
        <a:p>
          <a:pPr>
            <a:defRPr sz="965" b="0" i="0" u="none" strike="noStrike" baseline="0">
              <a:solidFill>
                <a:srgbClr val="000000"/>
              </a:solidFill>
              <a:latin typeface="Arial"/>
              <a:ea typeface="Arial"/>
              <a:cs typeface="Arial"/>
            </a:defRPr>
          </a:pPr>
          <a:endParaRPr lang="en-US"/>
        </a:p>
      </c:txPr>
    </c:legend>
    <c:plotVisOnly val="1"/>
    <c:dispBlanksAs val="gap"/>
    <c:showDLblsOverMax val="0"/>
  </c:chart>
  <c:txPr>
    <a:bodyPr/>
    <a:lstStyle/>
    <a:p>
      <a:pPr>
        <a:defRPr sz="10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0.06803</cdr:x>
      <cdr:y>0.423</cdr:y>
    </cdr:from>
    <cdr:to>
      <cdr:x>0.20012</cdr:x>
      <cdr:y>0.62491</cdr:y>
    </cdr:to>
    <cdr:sp macro="" textlink="">
      <cdr:nvSpPr>
        <cdr:cNvPr id="4" name="TextBox 3"/>
        <cdr:cNvSpPr txBox="1"/>
      </cdr:nvSpPr>
      <cdr:spPr>
        <a:xfrm xmlns:a="http://schemas.openxmlformats.org/drawingml/2006/main">
          <a:off x="598064" y="2143477"/>
          <a:ext cx="1161280" cy="10231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1,778 Claimants</a:t>
          </a:r>
          <a:br>
            <a:rPr lang="en-US" sz="1100"/>
          </a:br>
          <a:r>
            <a:rPr lang="en-US" sz="1100"/>
            <a:t/>
          </a:r>
          <a:br>
            <a:rPr lang="en-US" sz="1100"/>
          </a:br>
          <a:r>
            <a:rPr lang="en-US" sz="1100"/>
            <a:t>Total Expended</a:t>
          </a:r>
          <a:br>
            <a:rPr lang="en-US" sz="1100"/>
          </a:br>
          <a:r>
            <a:rPr lang="en-US" sz="1100"/>
            <a:t>$3,135,300</a:t>
          </a:r>
          <a:br>
            <a:rPr lang="en-US" sz="1100"/>
          </a:br>
          <a:r>
            <a:rPr lang="en-US" sz="1100"/>
            <a:t/>
          </a:r>
          <a:br>
            <a:rPr lang="en-US" sz="1100"/>
          </a:br>
          <a:endParaRPr lang="en-US" sz="1100"/>
        </a:p>
      </cdr:txBody>
    </cdr:sp>
  </cdr:relSizeAnchor>
  <cdr:relSizeAnchor xmlns:cdr="http://schemas.openxmlformats.org/drawingml/2006/chartDrawing">
    <cdr:from>
      <cdr:x>0.05131</cdr:x>
      <cdr:y>0.01333</cdr:y>
    </cdr:from>
    <cdr:to>
      <cdr:x>0.93559</cdr:x>
      <cdr:y>0.19619</cdr:y>
    </cdr:to>
    <cdr:sp macro="" textlink="">
      <cdr:nvSpPr>
        <cdr:cNvPr id="5" name="TextBox 4"/>
        <cdr:cNvSpPr txBox="1"/>
      </cdr:nvSpPr>
      <cdr:spPr>
        <a:xfrm xmlns:a="http://schemas.openxmlformats.org/drawingml/2006/main">
          <a:off x="447675" y="66675"/>
          <a:ext cx="7715249"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0.03384</cdr:x>
      <cdr:y>0.00762</cdr:y>
    </cdr:from>
    <cdr:to>
      <cdr:x>0.96507</cdr:x>
      <cdr:y>0.22476</cdr:y>
    </cdr:to>
    <cdr:sp macro="" textlink="">
      <cdr:nvSpPr>
        <cdr:cNvPr id="6" name="TextBox 5"/>
        <cdr:cNvSpPr txBox="1"/>
      </cdr:nvSpPr>
      <cdr:spPr>
        <a:xfrm xmlns:a="http://schemas.openxmlformats.org/drawingml/2006/main">
          <a:off x="295275" y="38099"/>
          <a:ext cx="8124825" cy="10858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a:t>Paralyzed Veterans Pension</a:t>
          </a:r>
        </a:p>
        <a:p xmlns:a="http://schemas.openxmlformats.org/drawingml/2006/main">
          <a:pPr algn="ctr"/>
          <a:r>
            <a:rPr lang="en-US" sz="3200" b="1" dirty="0"/>
            <a:t>$3,606,000</a:t>
          </a:r>
        </a:p>
      </cdr:txBody>
    </cdr:sp>
  </cdr:relSizeAnchor>
  <cdr:relSizeAnchor xmlns:cdr="http://schemas.openxmlformats.org/drawingml/2006/chartDrawing">
    <cdr:from>
      <cdr:x>0</cdr:x>
      <cdr:y>0</cdr:y>
    </cdr:from>
    <cdr:to>
      <cdr:x>0.00273</cdr:x>
      <cdr:y>0.00488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0.0325</cdr:x>
      <cdr:y>0.04699</cdr:y>
    </cdr:from>
    <cdr:to>
      <cdr:x>0.03523</cdr:x>
      <cdr:y>0.05187</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5750" y="238125"/>
          <a:ext cx="24001" cy="24728"/>
        </a:xfrm>
        <a:prstGeom xmlns:a="http://schemas.openxmlformats.org/drawingml/2006/main" prst="rect">
          <a:avLst/>
        </a:prstGeom>
      </cdr:spPr>
    </cdr:pic>
  </cdr:relSizeAnchor>
  <cdr:relSizeAnchor xmlns:cdr="http://schemas.openxmlformats.org/drawingml/2006/chartDrawing">
    <cdr:from>
      <cdr:x>0.22203</cdr:x>
      <cdr:y>0.58327</cdr:y>
    </cdr:from>
    <cdr:to>
      <cdr:x>0.35089</cdr:x>
      <cdr:y>0.84586</cdr:y>
    </cdr:to>
    <cdr:sp macro="" textlink="">
      <cdr:nvSpPr>
        <cdr:cNvPr id="9" name="TextBox 8"/>
        <cdr:cNvSpPr txBox="1"/>
      </cdr:nvSpPr>
      <cdr:spPr>
        <a:xfrm xmlns:a="http://schemas.openxmlformats.org/drawingml/2006/main">
          <a:off x="1951993" y="2955604"/>
          <a:ext cx="1132883" cy="1330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1,811 Claimants</a:t>
          </a:r>
        </a:p>
        <a:p xmlns:a="http://schemas.openxmlformats.org/drawingml/2006/main">
          <a:endParaRPr lang="en-US" sz="1100"/>
        </a:p>
        <a:p xmlns:a="http://schemas.openxmlformats.org/drawingml/2006/main">
          <a:r>
            <a:rPr lang="en-US" sz="1100"/>
            <a:t>Total Expended</a:t>
          </a:r>
        </a:p>
        <a:p xmlns:a="http://schemas.openxmlformats.org/drawingml/2006/main">
          <a:r>
            <a:rPr lang="en-US" sz="1100"/>
            <a:t>$2,458,950</a:t>
          </a:r>
          <a:br>
            <a:rPr lang="en-US" sz="1100"/>
          </a:br>
          <a:r>
            <a:rPr lang="en-US" sz="1100"/>
            <a:t/>
          </a:r>
          <a:br>
            <a:rPr lang="en-US" sz="1100"/>
          </a:br>
          <a:r>
            <a:rPr lang="en-US" sz="1100"/>
            <a:t>Lapsed</a:t>
          </a:r>
        </a:p>
        <a:p xmlns:a="http://schemas.openxmlformats.org/drawingml/2006/main">
          <a:r>
            <a:rPr lang="en-US" sz="1100"/>
            <a:t>$332,700</a:t>
          </a:r>
        </a:p>
      </cdr:txBody>
    </cdr:sp>
  </cdr:relSizeAnchor>
  <cdr:relSizeAnchor xmlns:cdr="http://schemas.openxmlformats.org/drawingml/2006/chartDrawing">
    <cdr:from>
      <cdr:x>0.83099</cdr:x>
      <cdr:y>0.39286</cdr:y>
    </cdr:from>
    <cdr:to>
      <cdr:x>0.9675</cdr:x>
      <cdr:y>0.43797</cdr:y>
    </cdr:to>
    <cdr:sp macro="" textlink="">
      <cdr:nvSpPr>
        <cdr:cNvPr id="2" name="TextBox 1"/>
        <cdr:cNvSpPr txBox="1"/>
      </cdr:nvSpPr>
      <cdr:spPr>
        <a:xfrm xmlns:a="http://schemas.openxmlformats.org/drawingml/2006/main">
          <a:off x="7305677" y="1990725"/>
          <a:ext cx="12001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$0</a:t>
          </a:r>
        </a:p>
      </cdr:txBody>
    </cdr:sp>
  </cdr:relSizeAnchor>
  <cdr:relSizeAnchor xmlns:cdr="http://schemas.openxmlformats.org/drawingml/2006/chartDrawing">
    <cdr:from>
      <cdr:x>0.8234</cdr:x>
      <cdr:y>0.47932</cdr:y>
    </cdr:from>
    <cdr:to>
      <cdr:x>0.96208</cdr:x>
      <cdr:y>0.55075</cdr:y>
    </cdr:to>
    <cdr:sp macro="" textlink="">
      <cdr:nvSpPr>
        <cdr:cNvPr id="3" name="TextBox 2"/>
        <cdr:cNvSpPr txBox="1"/>
      </cdr:nvSpPr>
      <cdr:spPr>
        <a:xfrm xmlns:a="http://schemas.openxmlformats.org/drawingml/2006/main">
          <a:off x="7239001" y="2428875"/>
          <a:ext cx="1219200" cy="361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$3,064,200</a:t>
          </a:r>
        </a:p>
      </cdr:txBody>
    </cdr:sp>
  </cdr:relSizeAnchor>
  <cdr:relSizeAnchor xmlns:cdr="http://schemas.openxmlformats.org/drawingml/2006/chartDrawing">
    <cdr:from>
      <cdr:x>0.8234</cdr:x>
      <cdr:y>0.58271</cdr:y>
    </cdr:from>
    <cdr:to>
      <cdr:x>0.92308</cdr:x>
      <cdr:y>0.63534</cdr:y>
    </cdr:to>
    <cdr:sp macro="" textlink="">
      <cdr:nvSpPr>
        <cdr:cNvPr id="10" name="TextBox 9"/>
        <cdr:cNvSpPr txBox="1"/>
      </cdr:nvSpPr>
      <cdr:spPr>
        <a:xfrm xmlns:a="http://schemas.openxmlformats.org/drawingml/2006/main">
          <a:off x="7239001" y="2952750"/>
          <a:ext cx="8763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$541,800</a:t>
          </a:r>
        </a:p>
      </cdr:txBody>
    </cdr:sp>
  </cdr:relSizeAnchor>
  <cdr:relSizeAnchor xmlns:cdr="http://schemas.openxmlformats.org/drawingml/2006/chartDrawing">
    <cdr:from>
      <cdr:x>0.38142</cdr:x>
      <cdr:y>0.4906</cdr:y>
    </cdr:from>
    <cdr:to>
      <cdr:x>0.50271</cdr:x>
      <cdr:y>0.83647</cdr:y>
    </cdr:to>
    <cdr:sp macro="" textlink="">
      <cdr:nvSpPr>
        <cdr:cNvPr id="11" name="TextBox 10"/>
        <cdr:cNvSpPr txBox="1"/>
      </cdr:nvSpPr>
      <cdr:spPr>
        <a:xfrm xmlns:a="http://schemas.openxmlformats.org/drawingml/2006/main">
          <a:off x="3353270" y="2486025"/>
          <a:ext cx="1066330" cy="1752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1,804 Claimants</a:t>
          </a:r>
          <a:br>
            <a:rPr lang="en-US" sz="1100" dirty="0" smtClean="0"/>
          </a:br>
          <a:r>
            <a:rPr lang="en-US" sz="1100" dirty="0" smtClean="0"/>
            <a:t/>
          </a:r>
          <a:br>
            <a:rPr lang="en-US" sz="1100" dirty="0" smtClean="0"/>
          </a:br>
          <a:r>
            <a:rPr lang="en-US" sz="1100" dirty="0" smtClean="0"/>
            <a:t/>
          </a:r>
          <a:br>
            <a:rPr lang="en-US" sz="1100" dirty="0" smtClean="0"/>
          </a:br>
          <a:r>
            <a:rPr lang="en-US" sz="1100" dirty="0" smtClean="0"/>
            <a:t>Total Expended</a:t>
          </a:r>
          <a:br>
            <a:rPr lang="en-US" sz="1100" dirty="0" smtClean="0"/>
          </a:br>
          <a:r>
            <a:rPr lang="en-US" sz="1100" dirty="0" smtClean="0"/>
            <a:t>$541,800</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483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5457"/>
          </a:xfrm>
          <a:prstGeom prst="rect">
            <a:avLst/>
          </a:prstGeom>
        </p:spPr>
        <p:txBody>
          <a:bodyPr vert="horz" lIns="92322" tIns="46161" rIns="92322" bIns="46161" rtlCol="0"/>
          <a:lstStyle>
            <a:lvl1pPr algn="l" defTabSz="975499" fontAlgn="auto">
              <a:spcBef>
                <a:spcPts val="0"/>
              </a:spcBef>
              <a:spcAft>
                <a:spcPts val="0"/>
              </a:spcAft>
              <a:defRPr sz="1200" smtClean="0">
                <a:latin typeface="+mn-lt"/>
                <a:cs typeface="+mn-cs"/>
              </a:defRPr>
            </a:lvl1pPr>
          </a:lstStyle>
          <a:p>
            <a:pPr>
              <a:defRPr/>
            </a:pPr>
            <a:r>
              <a:rPr lang="en-US"/>
              <a:t>State Veterans Commission Meeting</a:t>
            </a:r>
          </a:p>
        </p:txBody>
      </p:sp>
      <p:sp>
        <p:nvSpPr>
          <p:cNvPr id="3" name="Date Placeholder 2"/>
          <p:cNvSpPr>
            <a:spLocks noGrp="1"/>
          </p:cNvSpPr>
          <p:nvPr>
            <p:ph type="dt" idx="1"/>
          </p:nvPr>
        </p:nvSpPr>
        <p:spPr>
          <a:xfrm>
            <a:off x="3970938" y="0"/>
            <a:ext cx="3037840" cy="465457"/>
          </a:xfrm>
          <a:prstGeom prst="rect">
            <a:avLst/>
          </a:prstGeom>
        </p:spPr>
        <p:txBody>
          <a:bodyPr vert="horz" lIns="92322" tIns="46161" rIns="92322" bIns="46161" rtlCol="0"/>
          <a:lstStyle>
            <a:lvl1pPr algn="r" defTabSz="975499" fontAlgn="auto">
              <a:spcBef>
                <a:spcPts val="0"/>
              </a:spcBef>
              <a:spcAft>
                <a:spcPts val="0"/>
              </a:spcAft>
              <a:defRPr sz="1200" smtClean="0">
                <a:latin typeface="+mn-lt"/>
                <a:cs typeface="+mn-cs"/>
              </a:defRPr>
            </a:lvl1pPr>
          </a:lstStyle>
          <a:p>
            <a:pPr>
              <a:defRPr/>
            </a:pPr>
            <a:fld id="{B76891C9-75CE-407B-94FF-66A0CB7A7B89}" type="datetime6">
              <a:rPr lang="en-US"/>
              <a:pPr>
                <a:defRPr/>
              </a:pPr>
              <a:t>September 16</a:t>
            </a:fld>
            <a:endParaRPr lang="en-US"/>
          </a:p>
        </p:txBody>
      </p:sp>
      <p:sp>
        <p:nvSpPr>
          <p:cNvPr id="4" name="Slide Image Placeholder 3"/>
          <p:cNvSpPr>
            <a:spLocks noGrp="1" noRot="1" noChangeAspect="1"/>
          </p:cNvSpPr>
          <p:nvPr>
            <p:ph type="sldImg" idx="2"/>
          </p:nvPr>
        </p:nvSpPr>
        <p:spPr>
          <a:xfrm>
            <a:off x="1217613" y="696913"/>
            <a:ext cx="4575175" cy="3486150"/>
          </a:xfrm>
          <a:prstGeom prst="rect">
            <a:avLst/>
          </a:prstGeom>
          <a:noFill/>
          <a:ln w="12700">
            <a:solidFill>
              <a:prstClr val="black"/>
            </a:solidFill>
          </a:ln>
        </p:spPr>
        <p:txBody>
          <a:bodyPr vert="horz" lIns="92322" tIns="46161" rIns="92322" bIns="46161" rtlCol="0" anchor="ctr"/>
          <a:lstStyle/>
          <a:p>
            <a:pPr lvl="0"/>
            <a:endParaRPr lang="en-US" noProof="0"/>
          </a:p>
        </p:txBody>
      </p:sp>
      <p:sp>
        <p:nvSpPr>
          <p:cNvPr id="5" name="Notes Placeholder 4"/>
          <p:cNvSpPr>
            <a:spLocks noGrp="1"/>
          </p:cNvSpPr>
          <p:nvPr>
            <p:ph type="body" sz="quarter" idx="3"/>
          </p:nvPr>
        </p:nvSpPr>
        <p:spPr>
          <a:xfrm>
            <a:off x="701041" y="4416269"/>
            <a:ext cx="5608320" cy="4182745"/>
          </a:xfrm>
          <a:prstGeom prst="rect">
            <a:avLst/>
          </a:prstGeom>
        </p:spPr>
        <p:txBody>
          <a:bodyPr vert="horz" lIns="92322" tIns="46161" rIns="92322" bIns="461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357"/>
            <a:ext cx="3037840" cy="465457"/>
          </a:xfrm>
          <a:prstGeom prst="rect">
            <a:avLst/>
          </a:prstGeom>
        </p:spPr>
        <p:txBody>
          <a:bodyPr vert="horz" lIns="92322" tIns="46161" rIns="92322" bIns="46161" rtlCol="0" anchor="b"/>
          <a:lstStyle>
            <a:lvl1pPr algn="l" defTabSz="975499"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357"/>
            <a:ext cx="3037840" cy="465457"/>
          </a:xfrm>
          <a:prstGeom prst="rect">
            <a:avLst/>
          </a:prstGeom>
        </p:spPr>
        <p:txBody>
          <a:bodyPr vert="horz" lIns="92322" tIns="46161" rIns="92322" bIns="46161" rtlCol="0" anchor="b"/>
          <a:lstStyle>
            <a:lvl1pPr algn="r" defTabSz="975499" fontAlgn="auto">
              <a:spcBef>
                <a:spcPts val="0"/>
              </a:spcBef>
              <a:spcAft>
                <a:spcPts val="0"/>
              </a:spcAft>
              <a:defRPr sz="1200" smtClean="0">
                <a:latin typeface="+mn-lt"/>
                <a:cs typeface="+mn-cs"/>
              </a:defRPr>
            </a:lvl1pPr>
          </a:lstStyle>
          <a:p>
            <a:pPr>
              <a:defRPr/>
            </a:pPr>
            <a:fld id="{2C2239B4-03F8-4B61-BBD4-122CE5F39009}" type="slidenum">
              <a:rPr lang="en-US"/>
              <a:pPr>
                <a:defRPr/>
              </a:pPr>
              <a:t>‹#›</a:t>
            </a:fld>
            <a:endParaRPr lang="en-US"/>
          </a:p>
        </p:txBody>
      </p:sp>
    </p:spTree>
    <p:extLst>
      <p:ext uri="{BB962C8B-B14F-4D97-AF65-F5344CB8AC3E}">
        <p14:creationId xmlns:p14="http://schemas.microsoft.com/office/powerpoint/2010/main" val="1099648256"/>
      </p:ext>
    </p:extLst>
  </p:cSld>
  <p:clrMap bg1="lt1" tx1="dk1" bg2="lt2" tx2="dk2" accent1="accent1" accent2="accent2" accent3="accent3" accent4="accent4" accent5="accent5" accent6="accent6" hlink="hlink" folHlink="folHlink"/>
  <p:hf sldNum="0" hdr="0" ftr="0" dt="0"/>
  <p:notesStyle>
    <a:lvl1pPr algn="l" defTabSz="957915" rtl="0" fontAlgn="base">
      <a:spcBef>
        <a:spcPct val="30000"/>
      </a:spcBef>
      <a:spcAft>
        <a:spcPct val="0"/>
      </a:spcAft>
      <a:defRPr sz="1300" kern="1200">
        <a:solidFill>
          <a:schemeClr val="tx1"/>
        </a:solidFill>
        <a:latin typeface="+mn-lt"/>
        <a:ea typeface="+mn-ea"/>
        <a:cs typeface="+mn-cs"/>
      </a:defRPr>
    </a:lvl1pPr>
    <a:lvl2pPr marL="478956" algn="l" defTabSz="957915" rtl="0" fontAlgn="base">
      <a:spcBef>
        <a:spcPct val="30000"/>
      </a:spcBef>
      <a:spcAft>
        <a:spcPct val="0"/>
      </a:spcAft>
      <a:defRPr sz="1300" kern="1200">
        <a:solidFill>
          <a:schemeClr val="tx1"/>
        </a:solidFill>
        <a:latin typeface="+mn-lt"/>
        <a:ea typeface="+mn-ea"/>
        <a:cs typeface="+mn-cs"/>
      </a:defRPr>
    </a:lvl2pPr>
    <a:lvl3pPr marL="957915" algn="l" defTabSz="957915" rtl="0" fontAlgn="base">
      <a:spcBef>
        <a:spcPct val="30000"/>
      </a:spcBef>
      <a:spcAft>
        <a:spcPct val="0"/>
      </a:spcAft>
      <a:defRPr sz="1300" kern="1200">
        <a:solidFill>
          <a:schemeClr val="tx1"/>
        </a:solidFill>
        <a:latin typeface="+mn-lt"/>
        <a:ea typeface="+mn-ea"/>
        <a:cs typeface="+mn-cs"/>
      </a:defRPr>
    </a:lvl3pPr>
    <a:lvl4pPr marL="1436861" algn="l" defTabSz="957915" rtl="0" fontAlgn="base">
      <a:spcBef>
        <a:spcPct val="30000"/>
      </a:spcBef>
      <a:spcAft>
        <a:spcPct val="0"/>
      </a:spcAft>
      <a:defRPr sz="1300" kern="1200">
        <a:solidFill>
          <a:schemeClr val="tx1"/>
        </a:solidFill>
        <a:latin typeface="+mn-lt"/>
        <a:ea typeface="+mn-ea"/>
        <a:cs typeface="+mn-cs"/>
      </a:defRPr>
    </a:lvl4pPr>
    <a:lvl5pPr marL="1917413" algn="l" defTabSz="957915" rtl="0" fontAlgn="base">
      <a:spcBef>
        <a:spcPct val="30000"/>
      </a:spcBef>
      <a:spcAft>
        <a:spcPct val="0"/>
      </a:spcAft>
      <a:defRPr sz="1300" kern="1200">
        <a:solidFill>
          <a:schemeClr val="tx1"/>
        </a:solidFill>
        <a:latin typeface="+mn-lt"/>
        <a:ea typeface="+mn-ea"/>
        <a:cs typeface="+mn-cs"/>
      </a:defRPr>
    </a:lvl5pPr>
    <a:lvl6pPr marL="2397227" algn="l" defTabSz="958890" rtl="0" eaLnBrk="1" latinLnBrk="0" hangingPunct="1">
      <a:defRPr sz="1300" kern="1200">
        <a:solidFill>
          <a:schemeClr val="tx1"/>
        </a:solidFill>
        <a:latin typeface="+mn-lt"/>
        <a:ea typeface="+mn-ea"/>
        <a:cs typeface="+mn-cs"/>
      </a:defRPr>
    </a:lvl6pPr>
    <a:lvl7pPr marL="2876665" algn="l" defTabSz="958890" rtl="0" eaLnBrk="1" latinLnBrk="0" hangingPunct="1">
      <a:defRPr sz="1300" kern="1200">
        <a:solidFill>
          <a:schemeClr val="tx1"/>
        </a:solidFill>
        <a:latin typeface="+mn-lt"/>
        <a:ea typeface="+mn-ea"/>
        <a:cs typeface="+mn-cs"/>
      </a:defRPr>
    </a:lvl7pPr>
    <a:lvl8pPr marL="3356119" algn="l" defTabSz="958890" rtl="0" eaLnBrk="1" latinLnBrk="0" hangingPunct="1">
      <a:defRPr sz="1300" kern="1200">
        <a:solidFill>
          <a:schemeClr val="tx1"/>
        </a:solidFill>
        <a:latin typeface="+mn-lt"/>
        <a:ea typeface="+mn-ea"/>
        <a:cs typeface="+mn-cs"/>
      </a:defRPr>
    </a:lvl8pPr>
    <a:lvl9pPr marL="3835573" algn="l" defTabSz="9588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a:bodyPr>
          <a:lstStyle/>
          <a:p>
            <a:r>
              <a:rPr lang="en-US" baseline="0" dirty="0" smtClean="0"/>
              <a:t>CHANGES SINCE LAST UPDATE:</a:t>
            </a:r>
          </a:p>
          <a:p>
            <a:endParaRPr lang="en-US" baseline="0" dirty="0" smtClean="0"/>
          </a:p>
          <a:p>
            <a:r>
              <a:rPr lang="en-US" baseline="0" dirty="0" smtClean="0"/>
              <a:t>ARNG:</a:t>
            </a:r>
          </a:p>
          <a:p>
            <a:r>
              <a:rPr lang="en-US" baseline="0" dirty="0" smtClean="0"/>
              <a:t>28</a:t>
            </a:r>
            <a:r>
              <a:rPr lang="en-US" baseline="30000" dirty="0" smtClean="0"/>
              <a:t>th</a:t>
            </a:r>
            <a:r>
              <a:rPr lang="en-US" baseline="0" dirty="0" smtClean="0"/>
              <a:t> ID 1-110</a:t>
            </a:r>
            <a:r>
              <a:rPr lang="en-US" baseline="30000" dirty="0" smtClean="0"/>
              <a:t>th</a:t>
            </a:r>
            <a:r>
              <a:rPr lang="en-US" baseline="0" dirty="0" smtClean="0"/>
              <a:t> currently awaiting 3 </a:t>
            </a:r>
            <a:r>
              <a:rPr lang="en-US" baseline="0" dirty="0" err="1" smtClean="0"/>
              <a:t>pax</a:t>
            </a:r>
            <a:r>
              <a:rPr lang="en-US" baseline="0" dirty="0" smtClean="0"/>
              <a:t> fills :2 MOB on 03JUN16; 1 MOB on 10JUN16</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031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1162050"/>
            <a:ext cx="4117975" cy="3138488"/>
          </a:xfrm>
          <a:prstGeom prst="rect">
            <a:avLst/>
          </a:prstGeom>
          <a:noFill/>
          <a:ln w="12700">
            <a:solidFill>
              <a:prstClr val="black"/>
            </a:solidFill>
          </a:ln>
        </p:spPr>
      </p:sp>
      <p:sp>
        <p:nvSpPr>
          <p:cNvPr id="3" name="Notes Placeholder 2"/>
          <p:cNvSpPr>
            <a:spLocks noGrp="1"/>
          </p:cNvSpPr>
          <p:nvPr>
            <p:ph type="body" idx="1"/>
          </p:nvPr>
        </p:nvSpPr>
        <p:spPr>
          <a:xfrm>
            <a:off x="701279" y="4473033"/>
            <a:ext cx="5607845" cy="3661839"/>
          </a:xfrm>
          <a:prstGeom prst="rect">
            <a:avLst/>
          </a:prstGeom>
        </p:spPr>
        <p:txBody>
          <a:bodyPr lIns="90689" tIns="45344" rIns="90689" bIns="45344"/>
          <a:lstStyle/>
          <a:p>
            <a:endParaRPr lang="en-US"/>
          </a:p>
        </p:txBody>
      </p:sp>
    </p:spTree>
    <p:extLst>
      <p:ext uri="{BB962C8B-B14F-4D97-AF65-F5344CB8AC3E}">
        <p14:creationId xmlns:p14="http://schemas.microsoft.com/office/powerpoint/2010/main" val="4187521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104" tIns="46051" rIns="92104" bIns="46051">
            <a:normAutofit fontScale="25000" lnSpcReduction="20000"/>
          </a:bodyPr>
          <a:lstStyle/>
          <a:p>
            <a:endParaRPr/>
          </a:p>
        </p:txBody>
      </p:sp>
    </p:spTree>
    <p:extLst>
      <p:ext uri="{BB962C8B-B14F-4D97-AF65-F5344CB8AC3E}">
        <p14:creationId xmlns:p14="http://schemas.microsoft.com/office/powerpoint/2010/main" val="106065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1162050"/>
            <a:ext cx="4117975" cy="3138488"/>
          </a:xfrm>
          <a:prstGeom prst="rect">
            <a:avLst/>
          </a:prstGeom>
          <a:noFill/>
          <a:ln w="12700">
            <a:solidFill>
              <a:prstClr val="black"/>
            </a:solidFill>
          </a:ln>
        </p:spPr>
      </p:sp>
      <p:sp>
        <p:nvSpPr>
          <p:cNvPr id="3" name="Notes Placeholder 2"/>
          <p:cNvSpPr>
            <a:spLocks noGrp="1"/>
          </p:cNvSpPr>
          <p:nvPr>
            <p:ph type="body" idx="1"/>
          </p:nvPr>
        </p:nvSpPr>
        <p:spPr>
          <a:xfrm>
            <a:off x="701041" y="4473893"/>
            <a:ext cx="5608320" cy="3660457"/>
          </a:xfrm>
          <a:prstGeom prst="rect">
            <a:avLst/>
          </a:prstGeom>
        </p:spPr>
        <p:txBody>
          <a:bodyPr lIns="92104" tIns="46051" rIns="92104" bIns="46051"/>
          <a:lstStyle/>
          <a:p>
            <a:endParaRPr lang="en-US" dirty="0"/>
          </a:p>
        </p:txBody>
      </p:sp>
    </p:spTree>
    <p:extLst>
      <p:ext uri="{BB962C8B-B14F-4D97-AF65-F5344CB8AC3E}">
        <p14:creationId xmlns:p14="http://schemas.microsoft.com/office/powerpoint/2010/main" val="399155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8500"/>
            <a:ext cx="4575175" cy="34861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FBA102-9FFC-44CF-9A03-94EB8D1F205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5385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696913"/>
            <a:ext cx="45751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453F6-BAA4-4971-9D9E-3E412E9FAB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5306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217613" y="696913"/>
            <a:ext cx="4575175" cy="348615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DC462B-F0B5-4BD4-B84E-6F3638DA116F}" type="slidenum">
              <a:rPr lang="en-US" smtClean="0">
                <a:solidFill>
                  <a:prstClr val="black"/>
                </a:solidFill>
              </a:rPr>
              <a:pPr/>
              <a:t>21</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2104" tIns="46051" rIns="92104" bIns="46051">
            <a:normAutofit fontScale="25000" lnSpcReduction="20000"/>
          </a:bodyPr>
          <a:lstStyle/>
          <a:p>
            <a:endParaRPr/>
          </a:p>
        </p:txBody>
      </p:sp>
    </p:spTree>
    <p:extLst>
      <p:ext uri="{BB962C8B-B14F-4D97-AF65-F5344CB8AC3E}">
        <p14:creationId xmlns:p14="http://schemas.microsoft.com/office/powerpoint/2010/main" val="1544172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1162050"/>
            <a:ext cx="4117975" cy="3138488"/>
          </a:xfrm>
          <a:prstGeom prst="rect">
            <a:avLst/>
          </a:prstGeom>
          <a:noFill/>
          <a:ln w="12700">
            <a:solidFill>
              <a:prstClr val="black"/>
            </a:solidFill>
          </a:ln>
        </p:spPr>
      </p:sp>
      <p:sp>
        <p:nvSpPr>
          <p:cNvPr id="3" name="Notes Placeholder 2"/>
          <p:cNvSpPr>
            <a:spLocks noGrp="1"/>
          </p:cNvSpPr>
          <p:nvPr>
            <p:ph type="body" idx="1"/>
          </p:nvPr>
        </p:nvSpPr>
        <p:spPr>
          <a:xfrm>
            <a:off x="701279" y="4473033"/>
            <a:ext cx="5607845" cy="3661839"/>
          </a:xfrm>
          <a:prstGeom prst="rect">
            <a:avLst/>
          </a:prstGeom>
        </p:spPr>
        <p:txBody>
          <a:bodyPr lIns="90689" tIns="45344" rIns="90689" bIns="45344"/>
          <a:lstStyle/>
          <a:p>
            <a:endParaRPr lang="en-US" dirty="0"/>
          </a:p>
        </p:txBody>
      </p:sp>
    </p:spTree>
    <p:extLst>
      <p:ext uri="{BB962C8B-B14F-4D97-AF65-F5344CB8AC3E}">
        <p14:creationId xmlns:p14="http://schemas.microsoft.com/office/powerpoint/2010/main" val="51576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1162050"/>
            <a:ext cx="4117975" cy="3138488"/>
          </a:xfrm>
          <a:prstGeom prst="rect">
            <a:avLst/>
          </a:prstGeom>
          <a:noFill/>
          <a:ln w="12700">
            <a:solidFill>
              <a:prstClr val="black"/>
            </a:solidFill>
          </a:ln>
        </p:spPr>
      </p:sp>
      <p:sp>
        <p:nvSpPr>
          <p:cNvPr id="3" name="Notes Placeholder 2"/>
          <p:cNvSpPr>
            <a:spLocks noGrp="1"/>
          </p:cNvSpPr>
          <p:nvPr>
            <p:ph type="body" idx="1"/>
          </p:nvPr>
        </p:nvSpPr>
        <p:spPr>
          <a:xfrm>
            <a:off x="701279" y="4473033"/>
            <a:ext cx="5607845" cy="3661839"/>
          </a:xfrm>
          <a:prstGeom prst="rect">
            <a:avLst/>
          </a:prstGeom>
        </p:spPr>
        <p:txBody>
          <a:bodyPr lIns="90689" tIns="45344" rIns="90689" bIns="45344"/>
          <a:lstStyle/>
          <a:p>
            <a:endParaRPr lang="en-US" dirty="0"/>
          </a:p>
        </p:txBody>
      </p:sp>
    </p:spTree>
    <p:extLst>
      <p:ext uri="{BB962C8B-B14F-4D97-AF65-F5344CB8AC3E}">
        <p14:creationId xmlns:p14="http://schemas.microsoft.com/office/powerpoint/2010/main" val="139310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1162050"/>
            <a:ext cx="4117975" cy="3138488"/>
          </a:xfrm>
          <a:prstGeom prst="rect">
            <a:avLst/>
          </a:prstGeom>
          <a:noFill/>
          <a:ln w="12700">
            <a:solidFill>
              <a:prstClr val="black"/>
            </a:solidFill>
          </a:ln>
        </p:spPr>
      </p:sp>
      <p:sp>
        <p:nvSpPr>
          <p:cNvPr id="3" name="Notes Placeholder 2"/>
          <p:cNvSpPr>
            <a:spLocks noGrp="1"/>
          </p:cNvSpPr>
          <p:nvPr>
            <p:ph type="body" idx="1"/>
          </p:nvPr>
        </p:nvSpPr>
        <p:spPr>
          <a:xfrm>
            <a:off x="701279" y="4473033"/>
            <a:ext cx="5607845" cy="3661839"/>
          </a:xfrm>
          <a:prstGeom prst="rect">
            <a:avLst/>
          </a:prstGeom>
        </p:spPr>
        <p:txBody>
          <a:bodyPr lIns="90689" tIns="45344" rIns="90689" bIns="45344"/>
          <a:lstStyle/>
          <a:p>
            <a:endParaRPr lang="en-US"/>
          </a:p>
        </p:txBody>
      </p:sp>
    </p:spTree>
    <p:extLst>
      <p:ext uri="{BB962C8B-B14F-4D97-AF65-F5344CB8AC3E}">
        <p14:creationId xmlns:p14="http://schemas.microsoft.com/office/powerpoint/2010/main" val="187064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1162050"/>
            <a:ext cx="4117975" cy="3138488"/>
          </a:xfrm>
          <a:prstGeom prst="rect">
            <a:avLst/>
          </a:prstGeom>
          <a:noFill/>
          <a:ln w="12700">
            <a:solidFill>
              <a:prstClr val="black"/>
            </a:solidFill>
          </a:ln>
        </p:spPr>
      </p:sp>
      <p:sp>
        <p:nvSpPr>
          <p:cNvPr id="3" name="Notes Placeholder 2"/>
          <p:cNvSpPr>
            <a:spLocks noGrp="1"/>
          </p:cNvSpPr>
          <p:nvPr>
            <p:ph type="body" idx="1"/>
          </p:nvPr>
        </p:nvSpPr>
        <p:spPr>
          <a:xfrm>
            <a:off x="701282" y="4474080"/>
            <a:ext cx="5607838" cy="3660802"/>
          </a:xfrm>
          <a:prstGeom prst="rect">
            <a:avLst/>
          </a:prstGeom>
        </p:spPr>
        <p:txBody>
          <a:bodyPr lIns="92104" tIns="46051" rIns="92104" bIns="46051"/>
          <a:lstStyle/>
          <a:p>
            <a:endParaRPr lang="en-US" dirty="0"/>
          </a:p>
        </p:txBody>
      </p:sp>
    </p:spTree>
    <p:extLst>
      <p:ext uri="{BB962C8B-B14F-4D97-AF65-F5344CB8AC3E}">
        <p14:creationId xmlns:p14="http://schemas.microsoft.com/office/powerpoint/2010/main" val="259640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564"/>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79442" indent="0" algn="ctr">
              <a:buNone/>
              <a:defRPr>
                <a:solidFill>
                  <a:schemeClr val="tx1">
                    <a:tint val="75000"/>
                  </a:schemeClr>
                </a:solidFill>
              </a:defRPr>
            </a:lvl2pPr>
            <a:lvl3pPr marL="958890" indent="0" algn="ctr">
              <a:buNone/>
              <a:defRPr>
                <a:solidFill>
                  <a:schemeClr val="tx1">
                    <a:tint val="75000"/>
                  </a:schemeClr>
                </a:solidFill>
              </a:defRPr>
            </a:lvl3pPr>
            <a:lvl4pPr marL="1438317" indent="0" algn="ctr">
              <a:buNone/>
              <a:defRPr>
                <a:solidFill>
                  <a:schemeClr val="tx1">
                    <a:tint val="75000"/>
                  </a:schemeClr>
                </a:solidFill>
              </a:defRPr>
            </a:lvl4pPr>
            <a:lvl5pPr marL="1917782" indent="0" algn="ctr">
              <a:buNone/>
              <a:defRPr>
                <a:solidFill>
                  <a:schemeClr val="tx1">
                    <a:tint val="75000"/>
                  </a:schemeClr>
                </a:solidFill>
              </a:defRPr>
            </a:lvl5pPr>
            <a:lvl6pPr marL="2397227" indent="0" algn="ctr">
              <a:buNone/>
              <a:defRPr>
                <a:solidFill>
                  <a:schemeClr val="tx1">
                    <a:tint val="75000"/>
                  </a:schemeClr>
                </a:solidFill>
              </a:defRPr>
            </a:lvl6pPr>
            <a:lvl7pPr marL="2876665" indent="0" algn="ctr">
              <a:buNone/>
              <a:defRPr>
                <a:solidFill>
                  <a:schemeClr val="tx1">
                    <a:tint val="75000"/>
                  </a:schemeClr>
                </a:solidFill>
              </a:defRPr>
            </a:lvl7pPr>
            <a:lvl8pPr marL="3356119" indent="0" algn="ctr">
              <a:buNone/>
              <a:defRPr>
                <a:solidFill>
                  <a:schemeClr val="tx1">
                    <a:tint val="75000"/>
                  </a:schemeClr>
                </a:solidFill>
              </a:defRPr>
            </a:lvl8pPr>
            <a:lvl9pPr marL="38355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84FA46-96F5-4D43-A2A1-2E0E640C6533}"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2403F6-AC7E-4BF9-A086-F0679CD4FD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FAFA60-4F75-45DA-A1E1-1503839C3559}"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67B03A-48B5-4961-9BA4-91944FCEAF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3026"/>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3026"/>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FCF09F-3C8B-4007-99CF-FFC07E7D4AB0}"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B833BA-2995-4089-BB63-51E28ACBED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73"/>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2745" indent="0" algn="ctr">
              <a:buNone/>
              <a:defRPr>
                <a:solidFill>
                  <a:schemeClr val="tx1">
                    <a:tint val="75000"/>
                  </a:schemeClr>
                </a:solidFill>
              </a:defRPr>
            </a:lvl2pPr>
            <a:lvl3pPr marL="965493" indent="0" algn="ctr">
              <a:buNone/>
              <a:defRPr>
                <a:solidFill>
                  <a:schemeClr val="tx1">
                    <a:tint val="75000"/>
                  </a:schemeClr>
                </a:solidFill>
              </a:defRPr>
            </a:lvl3pPr>
            <a:lvl4pPr marL="1448235" indent="0" algn="ctr">
              <a:buNone/>
              <a:defRPr>
                <a:solidFill>
                  <a:schemeClr val="tx1">
                    <a:tint val="75000"/>
                  </a:schemeClr>
                </a:solidFill>
              </a:defRPr>
            </a:lvl4pPr>
            <a:lvl5pPr marL="1930984" indent="0" algn="ctr">
              <a:buNone/>
              <a:defRPr>
                <a:solidFill>
                  <a:schemeClr val="tx1">
                    <a:tint val="75000"/>
                  </a:schemeClr>
                </a:solidFill>
              </a:defRPr>
            </a:lvl5pPr>
            <a:lvl6pPr marL="2413732" indent="0" algn="ctr">
              <a:buNone/>
              <a:defRPr>
                <a:solidFill>
                  <a:schemeClr val="tx1">
                    <a:tint val="75000"/>
                  </a:schemeClr>
                </a:solidFill>
              </a:defRPr>
            </a:lvl6pPr>
            <a:lvl7pPr marL="2896479" indent="0" algn="ctr">
              <a:buNone/>
              <a:defRPr>
                <a:solidFill>
                  <a:schemeClr val="tx1">
                    <a:tint val="75000"/>
                  </a:schemeClr>
                </a:solidFill>
              </a:defRPr>
            </a:lvl7pPr>
            <a:lvl8pPr marL="3379226" indent="0" algn="ctr">
              <a:buNone/>
              <a:defRPr>
                <a:solidFill>
                  <a:schemeClr val="tx1">
                    <a:tint val="75000"/>
                  </a:schemeClr>
                </a:solidFill>
              </a:defRPr>
            </a:lvl8pPr>
            <a:lvl9pPr marL="38619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27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9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14"/>
            <a:ext cx="8161020" cy="1600199"/>
          </a:xfrm>
        </p:spPr>
        <p:txBody>
          <a:bodyPr anchor="b"/>
          <a:lstStyle>
            <a:lvl1pPr marL="0" indent="0">
              <a:buNone/>
              <a:defRPr sz="2100">
                <a:solidFill>
                  <a:schemeClr val="tx1">
                    <a:tint val="75000"/>
                  </a:schemeClr>
                </a:solidFill>
              </a:defRPr>
            </a:lvl1pPr>
            <a:lvl2pPr marL="482745" indent="0">
              <a:buNone/>
              <a:defRPr sz="1900">
                <a:solidFill>
                  <a:schemeClr val="tx1">
                    <a:tint val="75000"/>
                  </a:schemeClr>
                </a:solidFill>
              </a:defRPr>
            </a:lvl2pPr>
            <a:lvl3pPr marL="965493" indent="0">
              <a:buNone/>
              <a:defRPr sz="1700">
                <a:solidFill>
                  <a:schemeClr val="tx1">
                    <a:tint val="75000"/>
                  </a:schemeClr>
                </a:solidFill>
              </a:defRPr>
            </a:lvl3pPr>
            <a:lvl4pPr marL="1448235" indent="0">
              <a:buNone/>
              <a:defRPr sz="1500">
                <a:solidFill>
                  <a:schemeClr val="tx1">
                    <a:tint val="75000"/>
                  </a:schemeClr>
                </a:solidFill>
              </a:defRPr>
            </a:lvl4pPr>
            <a:lvl5pPr marL="1930984" indent="0">
              <a:buNone/>
              <a:defRPr sz="1500">
                <a:solidFill>
                  <a:schemeClr val="tx1">
                    <a:tint val="75000"/>
                  </a:schemeClr>
                </a:solidFill>
              </a:defRPr>
            </a:lvl5pPr>
            <a:lvl6pPr marL="2413732" indent="0">
              <a:buNone/>
              <a:defRPr sz="1500">
                <a:solidFill>
                  <a:schemeClr val="tx1">
                    <a:tint val="75000"/>
                  </a:schemeClr>
                </a:solidFill>
              </a:defRPr>
            </a:lvl6pPr>
            <a:lvl7pPr marL="2896479" indent="0">
              <a:buNone/>
              <a:defRPr sz="1500">
                <a:solidFill>
                  <a:schemeClr val="tx1">
                    <a:tint val="75000"/>
                  </a:schemeClr>
                </a:solidFill>
              </a:defRPr>
            </a:lvl7pPr>
            <a:lvl8pPr marL="3379226" indent="0">
              <a:buNone/>
              <a:defRPr sz="1500">
                <a:solidFill>
                  <a:schemeClr val="tx1">
                    <a:tint val="75000"/>
                  </a:schemeClr>
                </a:solidFill>
              </a:defRPr>
            </a:lvl8pPr>
            <a:lvl9pPr marL="386197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38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44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5" y="1637458"/>
            <a:ext cx="4242197" cy="682413"/>
          </a:xfrm>
        </p:spPr>
        <p:txBody>
          <a:bodyPr anchor="b"/>
          <a:lstStyle>
            <a:lvl1pPr marL="0" indent="0">
              <a:buNone/>
              <a:defRPr sz="2500" b="1"/>
            </a:lvl1pPr>
            <a:lvl2pPr marL="482745" indent="0">
              <a:buNone/>
              <a:defRPr sz="2100" b="1"/>
            </a:lvl2pPr>
            <a:lvl3pPr marL="965493" indent="0">
              <a:buNone/>
              <a:defRPr sz="1900" b="1"/>
            </a:lvl3pPr>
            <a:lvl4pPr marL="1448235" indent="0">
              <a:buNone/>
              <a:defRPr sz="1700" b="1"/>
            </a:lvl4pPr>
            <a:lvl5pPr marL="1930984" indent="0">
              <a:buNone/>
              <a:defRPr sz="1700" b="1"/>
            </a:lvl5pPr>
            <a:lvl6pPr marL="2413732" indent="0">
              <a:buNone/>
              <a:defRPr sz="1700" b="1"/>
            </a:lvl6pPr>
            <a:lvl7pPr marL="2896479" indent="0">
              <a:buNone/>
              <a:defRPr sz="1700" b="1"/>
            </a:lvl7pPr>
            <a:lvl8pPr marL="3379226" indent="0">
              <a:buNone/>
              <a:defRPr sz="1700" b="1"/>
            </a:lvl8pPr>
            <a:lvl9pPr marL="386197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5"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5" y="1637458"/>
            <a:ext cx="4243864" cy="682413"/>
          </a:xfrm>
        </p:spPr>
        <p:txBody>
          <a:bodyPr anchor="b"/>
          <a:lstStyle>
            <a:lvl1pPr marL="0" indent="0">
              <a:buNone/>
              <a:defRPr sz="2500" b="1"/>
            </a:lvl1pPr>
            <a:lvl2pPr marL="482745" indent="0">
              <a:buNone/>
              <a:defRPr sz="2100" b="1"/>
            </a:lvl2pPr>
            <a:lvl3pPr marL="965493" indent="0">
              <a:buNone/>
              <a:defRPr sz="1900" b="1"/>
            </a:lvl3pPr>
            <a:lvl4pPr marL="1448235" indent="0">
              <a:buNone/>
              <a:defRPr sz="1700" b="1"/>
            </a:lvl4pPr>
            <a:lvl5pPr marL="1930984" indent="0">
              <a:buNone/>
              <a:defRPr sz="1700" b="1"/>
            </a:lvl5pPr>
            <a:lvl6pPr marL="2413732" indent="0">
              <a:buNone/>
              <a:defRPr sz="1700" b="1"/>
            </a:lvl6pPr>
            <a:lvl7pPr marL="2896479" indent="0">
              <a:buNone/>
              <a:defRPr sz="1700" b="1"/>
            </a:lvl7pPr>
            <a:lvl8pPr marL="3379226" indent="0">
              <a:buNone/>
              <a:defRPr sz="1700" b="1"/>
            </a:lvl8pPr>
            <a:lvl9pPr marL="386197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5"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99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35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64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74"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3" y="291267"/>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74" y="1530787"/>
            <a:ext cx="3158729" cy="5003801"/>
          </a:xfrm>
        </p:spPr>
        <p:txBody>
          <a:bodyPr/>
          <a:lstStyle>
            <a:lvl1pPr marL="0" indent="0">
              <a:buNone/>
              <a:defRPr sz="1500"/>
            </a:lvl1pPr>
            <a:lvl2pPr marL="482745" indent="0">
              <a:buNone/>
              <a:defRPr sz="1300"/>
            </a:lvl2pPr>
            <a:lvl3pPr marL="965493" indent="0">
              <a:buNone/>
              <a:defRPr sz="1100"/>
            </a:lvl3pPr>
            <a:lvl4pPr marL="1448235" indent="0">
              <a:buNone/>
              <a:defRPr sz="1000"/>
            </a:lvl4pPr>
            <a:lvl5pPr marL="1930984" indent="0">
              <a:buNone/>
              <a:defRPr sz="1000"/>
            </a:lvl5pPr>
            <a:lvl6pPr marL="2413732" indent="0">
              <a:buNone/>
              <a:defRPr sz="1000"/>
            </a:lvl6pPr>
            <a:lvl7pPr marL="2896479" indent="0">
              <a:buNone/>
              <a:defRPr sz="1000"/>
            </a:lvl7pPr>
            <a:lvl8pPr marL="3379226" indent="0">
              <a:buNone/>
              <a:defRPr sz="1000"/>
            </a:lvl8pPr>
            <a:lvl9pPr marL="386197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42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FF02D9-8AF2-4B66-811D-909E3BE64BBA}"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A58EA3-4749-4724-944E-EBB4C676B43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2745" indent="0">
              <a:buNone/>
              <a:defRPr sz="3000"/>
            </a:lvl2pPr>
            <a:lvl3pPr marL="965493" indent="0">
              <a:buNone/>
              <a:defRPr sz="2500"/>
            </a:lvl3pPr>
            <a:lvl4pPr marL="1448235" indent="0">
              <a:buNone/>
              <a:defRPr sz="2100"/>
            </a:lvl4pPr>
            <a:lvl5pPr marL="1930984" indent="0">
              <a:buNone/>
              <a:defRPr sz="2100"/>
            </a:lvl5pPr>
            <a:lvl6pPr marL="2413732" indent="0">
              <a:buNone/>
              <a:defRPr sz="2100"/>
            </a:lvl6pPr>
            <a:lvl7pPr marL="2896479" indent="0">
              <a:buNone/>
              <a:defRPr sz="2100"/>
            </a:lvl7pPr>
            <a:lvl8pPr marL="3379226" indent="0">
              <a:buNone/>
              <a:defRPr sz="2100"/>
            </a:lvl8pPr>
            <a:lvl9pPr marL="3861973" indent="0">
              <a:buNone/>
              <a:defRPr sz="2100"/>
            </a:lvl9pPr>
          </a:lstStyle>
          <a:p>
            <a:endParaRPr lang="en-US"/>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2745" indent="0">
              <a:buNone/>
              <a:defRPr sz="1300"/>
            </a:lvl2pPr>
            <a:lvl3pPr marL="965493" indent="0">
              <a:buNone/>
              <a:defRPr sz="1100"/>
            </a:lvl3pPr>
            <a:lvl4pPr marL="1448235" indent="0">
              <a:buNone/>
              <a:defRPr sz="1000"/>
            </a:lvl4pPr>
            <a:lvl5pPr marL="1930984" indent="0">
              <a:buNone/>
              <a:defRPr sz="1000"/>
            </a:lvl5pPr>
            <a:lvl6pPr marL="2413732" indent="0">
              <a:buNone/>
              <a:defRPr sz="1000"/>
            </a:lvl6pPr>
            <a:lvl7pPr marL="2896479" indent="0">
              <a:buNone/>
              <a:defRPr sz="1000"/>
            </a:lvl7pPr>
            <a:lvl8pPr marL="3379226" indent="0">
              <a:buNone/>
              <a:defRPr sz="1000"/>
            </a:lvl8pPr>
            <a:lvl9pPr marL="386197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83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507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67"/>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67"/>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A9B2DB-042D-4C89-8533-74974C3F26A0}"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E7180D-885A-4CEB-A91F-EC1BBF1D63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754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69"/>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2917" indent="0" algn="ctr">
              <a:buNone/>
              <a:defRPr>
                <a:solidFill>
                  <a:schemeClr val="tx1">
                    <a:tint val="75000"/>
                  </a:schemeClr>
                </a:solidFill>
              </a:defRPr>
            </a:lvl2pPr>
            <a:lvl3pPr marL="965838" indent="0" algn="ctr">
              <a:buNone/>
              <a:defRPr>
                <a:solidFill>
                  <a:schemeClr val="tx1">
                    <a:tint val="75000"/>
                  </a:schemeClr>
                </a:solidFill>
              </a:defRPr>
            </a:lvl3pPr>
            <a:lvl4pPr marL="1448752" indent="0" algn="ctr">
              <a:buNone/>
              <a:defRPr>
                <a:solidFill>
                  <a:schemeClr val="tx1">
                    <a:tint val="75000"/>
                  </a:schemeClr>
                </a:solidFill>
              </a:defRPr>
            </a:lvl4pPr>
            <a:lvl5pPr marL="1931674" indent="0" algn="ctr">
              <a:buNone/>
              <a:defRPr>
                <a:solidFill>
                  <a:schemeClr val="tx1">
                    <a:tint val="75000"/>
                  </a:schemeClr>
                </a:solidFill>
              </a:defRPr>
            </a:lvl5pPr>
            <a:lvl6pPr marL="2414594" indent="0" algn="ctr">
              <a:buNone/>
              <a:defRPr>
                <a:solidFill>
                  <a:schemeClr val="tx1">
                    <a:tint val="75000"/>
                  </a:schemeClr>
                </a:solidFill>
              </a:defRPr>
            </a:lvl6pPr>
            <a:lvl7pPr marL="2897514" indent="0" algn="ctr">
              <a:buNone/>
              <a:defRPr>
                <a:solidFill>
                  <a:schemeClr val="tx1">
                    <a:tint val="75000"/>
                  </a:schemeClr>
                </a:solidFill>
              </a:defRPr>
            </a:lvl7pPr>
            <a:lvl8pPr marL="3380430" indent="0" algn="ctr">
              <a:buNone/>
              <a:defRPr>
                <a:solidFill>
                  <a:schemeClr val="tx1">
                    <a:tint val="75000"/>
                  </a:schemeClr>
                </a:solidFill>
              </a:defRPr>
            </a:lvl8pPr>
            <a:lvl9pPr marL="386335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F7BDEF-2016-45B3-ABCA-4DEFC9E3248D}" type="datetimeFigureOut">
              <a:rPr lang="en-US">
                <a:solidFill>
                  <a:prstClr val="black">
                    <a:tint val="75000"/>
                  </a:prstClr>
                </a:solidFill>
              </a:rPr>
              <a:pPr>
                <a:def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34F24B-DEAE-4EAA-A541-FC7281E5F1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670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98CC61-060B-4BF5-82BA-3A7317272C5D}" type="datetimeFigureOut">
              <a:rPr lang="en-US">
                <a:solidFill>
                  <a:prstClr val="black">
                    <a:tint val="75000"/>
                  </a:prstClr>
                </a:solidFill>
              </a:rPr>
              <a:pPr>
                <a:def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82A381-CBD0-4887-9D27-EC65806B475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5002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10"/>
            <a:ext cx="8161020" cy="1600199"/>
          </a:xfrm>
        </p:spPr>
        <p:txBody>
          <a:bodyPr anchor="b"/>
          <a:lstStyle>
            <a:lvl1pPr marL="0" indent="0">
              <a:buNone/>
              <a:defRPr sz="2100">
                <a:solidFill>
                  <a:schemeClr val="tx1">
                    <a:tint val="75000"/>
                  </a:schemeClr>
                </a:solidFill>
              </a:defRPr>
            </a:lvl1pPr>
            <a:lvl2pPr marL="482917" indent="0">
              <a:buNone/>
              <a:defRPr sz="1900">
                <a:solidFill>
                  <a:schemeClr val="tx1">
                    <a:tint val="75000"/>
                  </a:schemeClr>
                </a:solidFill>
              </a:defRPr>
            </a:lvl2pPr>
            <a:lvl3pPr marL="965838" indent="0">
              <a:buNone/>
              <a:defRPr sz="1700">
                <a:solidFill>
                  <a:schemeClr val="tx1">
                    <a:tint val="75000"/>
                  </a:schemeClr>
                </a:solidFill>
              </a:defRPr>
            </a:lvl3pPr>
            <a:lvl4pPr marL="1448752" indent="0">
              <a:buNone/>
              <a:defRPr sz="1500">
                <a:solidFill>
                  <a:schemeClr val="tx1">
                    <a:tint val="75000"/>
                  </a:schemeClr>
                </a:solidFill>
              </a:defRPr>
            </a:lvl4pPr>
            <a:lvl5pPr marL="1931674" indent="0">
              <a:buNone/>
              <a:defRPr sz="1500">
                <a:solidFill>
                  <a:schemeClr val="tx1">
                    <a:tint val="75000"/>
                  </a:schemeClr>
                </a:solidFill>
              </a:defRPr>
            </a:lvl5pPr>
            <a:lvl6pPr marL="2414594" indent="0">
              <a:buNone/>
              <a:defRPr sz="1500">
                <a:solidFill>
                  <a:schemeClr val="tx1">
                    <a:tint val="75000"/>
                  </a:schemeClr>
                </a:solidFill>
              </a:defRPr>
            </a:lvl6pPr>
            <a:lvl7pPr marL="2897514" indent="0">
              <a:buNone/>
              <a:defRPr sz="1500">
                <a:solidFill>
                  <a:schemeClr val="tx1">
                    <a:tint val="75000"/>
                  </a:schemeClr>
                </a:solidFill>
              </a:defRPr>
            </a:lvl7pPr>
            <a:lvl8pPr marL="3380430" indent="0">
              <a:buNone/>
              <a:defRPr sz="1500">
                <a:solidFill>
                  <a:schemeClr val="tx1">
                    <a:tint val="75000"/>
                  </a:schemeClr>
                </a:solidFill>
              </a:defRPr>
            </a:lvl8pPr>
            <a:lvl9pPr marL="386335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0BB0F2-759B-41C5-BF36-1134375E09DA}" type="datetimeFigureOut">
              <a:rPr lang="en-US">
                <a:solidFill>
                  <a:prstClr val="black">
                    <a:tint val="75000"/>
                  </a:prstClr>
                </a:solidFill>
              </a:rPr>
              <a:pPr>
                <a:def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FD54B4-25FB-4E88-BC13-FEC55B8000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074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F5A58F0-A28B-4C01-85C1-32E9AB727132}" type="datetimeFigureOut">
              <a:rPr lang="en-US">
                <a:solidFill>
                  <a:prstClr val="black">
                    <a:tint val="75000"/>
                  </a:prstClr>
                </a:solidFill>
              </a:rPr>
              <a:pPr>
                <a:defRPr/>
              </a:pPr>
              <a:t>9/6/2016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824F084-0C7A-4D73-A22D-2A478A10ED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8404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5" y="1637458"/>
            <a:ext cx="4242197" cy="682413"/>
          </a:xfrm>
        </p:spPr>
        <p:txBody>
          <a:bodyPr anchor="b"/>
          <a:lstStyle>
            <a:lvl1pPr marL="0" indent="0">
              <a:buNone/>
              <a:defRPr sz="2500" b="1"/>
            </a:lvl1pPr>
            <a:lvl2pPr marL="482917" indent="0">
              <a:buNone/>
              <a:defRPr sz="2100" b="1"/>
            </a:lvl2pPr>
            <a:lvl3pPr marL="965838" indent="0">
              <a:buNone/>
              <a:defRPr sz="1900" b="1"/>
            </a:lvl3pPr>
            <a:lvl4pPr marL="1448752" indent="0">
              <a:buNone/>
              <a:defRPr sz="1700" b="1"/>
            </a:lvl4pPr>
            <a:lvl5pPr marL="1931674" indent="0">
              <a:buNone/>
              <a:defRPr sz="1700" b="1"/>
            </a:lvl5pPr>
            <a:lvl6pPr marL="2414594" indent="0">
              <a:buNone/>
              <a:defRPr sz="1700" b="1"/>
            </a:lvl6pPr>
            <a:lvl7pPr marL="2897514" indent="0">
              <a:buNone/>
              <a:defRPr sz="1700" b="1"/>
            </a:lvl7pPr>
            <a:lvl8pPr marL="3380430" indent="0">
              <a:buNone/>
              <a:defRPr sz="1700" b="1"/>
            </a:lvl8pPr>
            <a:lvl9pPr marL="386335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5"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5" y="1637458"/>
            <a:ext cx="4243864" cy="682413"/>
          </a:xfrm>
        </p:spPr>
        <p:txBody>
          <a:bodyPr anchor="b"/>
          <a:lstStyle>
            <a:lvl1pPr marL="0" indent="0">
              <a:buNone/>
              <a:defRPr sz="2500" b="1"/>
            </a:lvl1pPr>
            <a:lvl2pPr marL="482917" indent="0">
              <a:buNone/>
              <a:defRPr sz="2100" b="1"/>
            </a:lvl2pPr>
            <a:lvl3pPr marL="965838" indent="0">
              <a:buNone/>
              <a:defRPr sz="1900" b="1"/>
            </a:lvl3pPr>
            <a:lvl4pPr marL="1448752" indent="0">
              <a:buNone/>
              <a:defRPr sz="1700" b="1"/>
            </a:lvl4pPr>
            <a:lvl5pPr marL="1931674" indent="0">
              <a:buNone/>
              <a:defRPr sz="1700" b="1"/>
            </a:lvl5pPr>
            <a:lvl6pPr marL="2414594" indent="0">
              <a:buNone/>
              <a:defRPr sz="1700" b="1"/>
            </a:lvl6pPr>
            <a:lvl7pPr marL="2897514" indent="0">
              <a:buNone/>
              <a:defRPr sz="1700" b="1"/>
            </a:lvl7pPr>
            <a:lvl8pPr marL="3380430" indent="0">
              <a:buNone/>
              <a:defRPr sz="1700" b="1"/>
            </a:lvl8pPr>
            <a:lvl9pPr marL="386335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5"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A145CED-7A42-478B-82BB-768854B2ECF4}" type="datetimeFigureOut">
              <a:rPr lang="en-US">
                <a:solidFill>
                  <a:prstClr val="black">
                    <a:tint val="75000"/>
                  </a:prstClr>
                </a:solidFill>
              </a:rPr>
              <a:pPr>
                <a:defRPr/>
              </a:pPr>
              <a:t>9/6/2016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2D5E6C8-C16F-46AA-97A3-8A0A565E679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3529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0C0B01-E850-40D0-A74D-5EBEEF6BD7FF}" type="datetimeFigureOut">
              <a:rPr lang="en-US">
                <a:solidFill>
                  <a:prstClr val="black">
                    <a:tint val="75000"/>
                  </a:prstClr>
                </a:solidFill>
              </a:rPr>
              <a:pPr>
                <a:defRPr/>
              </a:pPr>
              <a:t>9/6/2016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82A4C73-FCD1-49D1-88F7-B7B91D9F7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3449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2F486E-9583-4073-BF9E-065918F8D3C8}" type="datetimeFigureOut">
              <a:rPr lang="en-US">
                <a:solidFill>
                  <a:prstClr val="black">
                    <a:tint val="75000"/>
                  </a:prstClr>
                </a:solidFill>
              </a:rPr>
              <a:pPr>
                <a:defRPr/>
              </a:pPr>
              <a:t>9/6/2016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89FE1DE-A9F1-4782-B706-9C0400FE35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03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24"/>
            <a:ext cx="8161020" cy="1600199"/>
          </a:xfrm>
        </p:spPr>
        <p:txBody>
          <a:bodyPr anchor="b"/>
          <a:lstStyle>
            <a:lvl1pPr marL="0" indent="0">
              <a:buNone/>
              <a:defRPr sz="2100">
                <a:solidFill>
                  <a:schemeClr val="tx1">
                    <a:tint val="75000"/>
                  </a:schemeClr>
                </a:solidFill>
              </a:defRPr>
            </a:lvl1pPr>
            <a:lvl2pPr marL="479442" indent="0">
              <a:buNone/>
              <a:defRPr sz="1900">
                <a:solidFill>
                  <a:schemeClr val="tx1">
                    <a:tint val="75000"/>
                  </a:schemeClr>
                </a:solidFill>
              </a:defRPr>
            </a:lvl2pPr>
            <a:lvl3pPr marL="958890" indent="0">
              <a:buNone/>
              <a:defRPr sz="1700">
                <a:solidFill>
                  <a:schemeClr val="tx1">
                    <a:tint val="75000"/>
                  </a:schemeClr>
                </a:solidFill>
              </a:defRPr>
            </a:lvl3pPr>
            <a:lvl4pPr marL="1438317" indent="0">
              <a:buNone/>
              <a:defRPr sz="1500">
                <a:solidFill>
                  <a:schemeClr val="tx1">
                    <a:tint val="75000"/>
                  </a:schemeClr>
                </a:solidFill>
              </a:defRPr>
            </a:lvl4pPr>
            <a:lvl5pPr marL="1917782" indent="0">
              <a:buNone/>
              <a:defRPr sz="1500">
                <a:solidFill>
                  <a:schemeClr val="tx1">
                    <a:tint val="75000"/>
                  </a:schemeClr>
                </a:solidFill>
              </a:defRPr>
            </a:lvl5pPr>
            <a:lvl6pPr marL="2397227" indent="0">
              <a:buNone/>
              <a:defRPr sz="1500">
                <a:solidFill>
                  <a:schemeClr val="tx1">
                    <a:tint val="75000"/>
                  </a:schemeClr>
                </a:solidFill>
              </a:defRPr>
            </a:lvl6pPr>
            <a:lvl7pPr marL="2876665" indent="0">
              <a:buNone/>
              <a:defRPr sz="1500">
                <a:solidFill>
                  <a:schemeClr val="tx1">
                    <a:tint val="75000"/>
                  </a:schemeClr>
                </a:solidFill>
              </a:defRPr>
            </a:lvl7pPr>
            <a:lvl8pPr marL="3356119" indent="0">
              <a:buNone/>
              <a:defRPr sz="1500">
                <a:solidFill>
                  <a:schemeClr val="tx1">
                    <a:tint val="75000"/>
                  </a:schemeClr>
                </a:solidFill>
              </a:defRPr>
            </a:lvl8pPr>
            <a:lvl9pPr marL="383557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309E32-8482-406A-B11F-ED688C8A4E1C}" type="datetimeFigureOut">
              <a:rPr lang="en-US"/>
              <a:pPr>
                <a:defRPr/>
              </a:pPr>
              <a:t>9/6/2016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FC52D-7231-4226-93D9-52882F8AB91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70"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3" y="291267"/>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70" y="1530787"/>
            <a:ext cx="3158729" cy="5003801"/>
          </a:xfrm>
        </p:spPr>
        <p:txBody>
          <a:bodyPr/>
          <a:lstStyle>
            <a:lvl1pPr marL="0" indent="0">
              <a:buNone/>
              <a:defRPr sz="1500"/>
            </a:lvl1pPr>
            <a:lvl2pPr marL="482917" indent="0">
              <a:buNone/>
              <a:defRPr sz="1300"/>
            </a:lvl2pPr>
            <a:lvl3pPr marL="965838" indent="0">
              <a:buNone/>
              <a:defRPr sz="1100"/>
            </a:lvl3pPr>
            <a:lvl4pPr marL="1448752" indent="0">
              <a:buNone/>
              <a:defRPr sz="1000"/>
            </a:lvl4pPr>
            <a:lvl5pPr marL="1931674" indent="0">
              <a:buNone/>
              <a:defRPr sz="1000"/>
            </a:lvl5pPr>
            <a:lvl6pPr marL="2414594" indent="0">
              <a:buNone/>
              <a:defRPr sz="1000"/>
            </a:lvl6pPr>
            <a:lvl7pPr marL="2897514" indent="0">
              <a:buNone/>
              <a:defRPr sz="1000"/>
            </a:lvl7pPr>
            <a:lvl8pPr marL="3380430" indent="0">
              <a:buNone/>
              <a:defRPr sz="1000"/>
            </a:lvl8pPr>
            <a:lvl9pPr marL="386335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92E3D9-2637-4828-8FC7-63DEC1D239E0}" type="datetimeFigureOut">
              <a:rPr lang="en-US">
                <a:solidFill>
                  <a:prstClr val="black">
                    <a:tint val="75000"/>
                  </a:prstClr>
                </a:solidFill>
              </a:rPr>
              <a:pPr>
                <a:defRPr/>
              </a:pPr>
              <a:t>9/6/2016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CBA8A55-A97F-40D6-B2F3-94795441CC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84295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82917" indent="0">
              <a:buNone/>
              <a:defRPr sz="3000"/>
            </a:lvl2pPr>
            <a:lvl3pPr marL="965838" indent="0">
              <a:buNone/>
              <a:defRPr sz="2500"/>
            </a:lvl3pPr>
            <a:lvl4pPr marL="1448752" indent="0">
              <a:buNone/>
              <a:defRPr sz="2100"/>
            </a:lvl4pPr>
            <a:lvl5pPr marL="1931674" indent="0">
              <a:buNone/>
              <a:defRPr sz="2100"/>
            </a:lvl5pPr>
            <a:lvl6pPr marL="2414594" indent="0">
              <a:buNone/>
              <a:defRPr sz="2100"/>
            </a:lvl6pPr>
            <a:lvl7pPr marL="2897514" indent="0">
              <a:buNone/>
              <a:defRPr sz="2100"/>
            </a:lvl7pPr>
            <a:lvl8pPr marL="3380430" indent="0">
              <a:buNone/>
              <a:defRPr sz="2100"/>
            </a:lvl8pPr>
            <a:lvl9pPr marL="3863350"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2917" indent="0">
              <a:buNone/>
              <a:defRPr sz="1300"/>
            </a:lvl2pPr>
            <a:lvl3pPr marL="965838" indent="0">
              <a:buNone/>
              <a:defRPr sz="1100"/>
            </a:lvl3pPr>
            <a:lvl4pPr marL="1448752" indent="0">
              <a:buNone/>
              <a:defRPr sz="1000"/>
            </a:lvl4pPr>
            <a:lvl5pPr marL="1931674" indent="0">
              <a:buNone/>
              <a:defRPr sz="1000"/>
            </a:lvl5pPr>
            <a:lvl6pPr marL="2414594" indent="0">
              <a:buNone/>
              <a:defRPr sz="1000"/>
            </a:lvl6pPr>
            <a:lvl7pPr marL="2897514" indent="0">
              <a:buNone/>
              <a:defRPr sz="1000"/>
            </a:lvl7pPr>
            <a:lvl8pPr marL="3380430" indent="0">
              <a:buNone/>
              <a:defRPr sz="1000"/>
            </a:lvl8pPr>
            <a:lvl9pPr marL="386335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220DE2-CDCB-4EAD-B0E8-EF89316B179A}" type="datetimeFigureOut">
              <a:rPr lang="en-US">
                <a:solidFill>
                  <a:prstClr val="black">
                    <a:tint val="75000"/>
                  </a:prstClr>
                </a:solidFill>
              </a:rPr>
              <a:pPr>
                <a:defRPr/>
              </a:pPr>
              <a:t>9/6/2016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D2FBBE-FDB7-490E-B94C-CD19B7D91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7082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52A137-228B-44EF-BE47-68FE63A80F34}" type="datetimeFigureOut">
              <a:rPr lang="en-US">
                <a:solidFill>
                  <a:prstClr val="black">
                    <a:tint val="75000"/>
                  </a:prstClr>
                </a:solidFill>
              </a:rPr>
              <a:pPr>
                <a:def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FCE6D1-6636-49D0-98AB-774FFFD9B2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5729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63"/>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63"/>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C623A6-0125-48C4-B2E9-3242DE6C1E87}" type="datetimeFigureOut">
              <a:rPr lang="en-US">
                <a:solidFill>
                  <a:prstClr val="black">
                    <a:tint val="75000"/>
                  </a:prstClr>
                </a:solidFill>
              </a:rPr>
              <a:pPr>
                <a:def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564391-8884-4186-9DDD-E3DE019E7D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828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64"/>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090" indent="0" algn="ctr">
              <a:buNone/>
              <a:defRPr>
                <a:solidFill>
                  <a:schemeClr val="tx1">
                    <a:tint val="75000"/>
                  </a:schemeClr>
                </a:solidFill>
              </a:defRPr>
            </a:lvl2pPr>
            <a:lvl3pPr marL="966182" indent="0" algn="ctr">
              <a:buNone/>
              <a:defRPr>
                <a:solidFill>
                  <a:schemeClr val="tx1">
                    <a:tint val="75000"/>
                  </a:schemeClr>
                </a:solidFill>
              </a:defRPr>
            </a:lvl3pPr>
            <a:lvl4pPr marL="1449270" indent="0" algn="ctr">
              <a:buNone/>
              <a:defRPr>
                <a:solidFill>
                  <a:schemeClr val="tx1">
                    <a:tint val="75000"/>
                  </a:schemeClr>
                </a:solidFill>
              </a:defRPr>
            </a:lvl4pPr>
            <a:lvl5pPr marL="1932363" indent="0" algn="ctr">
              <a:buNone/>
              <a:defRPr>
                <a:solidFill>
                  <a:schemeClr val="tx1">
                    <a:tint val="75000"/>
                  </a:schemeClr>
                </a:solidFill>
              </a:defRPr>
            </a:lvl5pPr>
            <a:lvl6pPr marL="2415454" indent="0" algn="ctr">
              <a:buNone/>
              <a:defRPr>
                <a:solidFill>
                  <a:schemeClr val="tx1">
                    <a:tint val="75000"/>
                  </a:schemeClr>
                </a:solidFill>
              </a:defRPr>
            </a:lvl6pPr>
            <a:lvl7pPr marL="2898547" indent="0" algn="ctr">
              <a:buNone/>
              <a:defRPr>
                <a:solidFill>
                  <a:schemeClr val="tx1">
                    <a:tint val="75000"/>
                  </a:schemeClr>
                </a:solidFill>
              </a:defRPr>
            </a:lvl7pPr>
            <a:lvl8pPr marL="3381636" indent="0" algn="ctr">
              <a:buNone/>
              <a:defRPr>
                <a:solidFill>
                  <a:schemeClr val="tx1">
                    <a:tint val="75000"/>
                  </a:schemeClr>
                </a:solidFill>
              </a:defRPr>
            </a:lvl8pPr>
            <a:lvl9pPr marL="386472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110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002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7"/>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505"/>
            <a:ext cx="8161020" cy="1600199"/>
          </a:xfrm>
        </p:spPr>
        <p:txBody>
          <a:bodyPr anchor="b"/>
          <a:lstStyle>
            <a:lvl1pPr marL="0" indent="0">
              <a:buNone/>
              <a:defRPr sz="2100">
                <a:solidFill>
                  <a:schemeClr val="tx1">
                    <a:tint val="75000"/>
                  </a:schemeClr>
                </a:solidFill>
              </a:defRPr>
            </a:lvl1pPr>
            <a:lvl2pPr marL="483090" indent="0">
              <a:buNone/>
              <a:defRPr sz="1900">
                <a:solidFill>
                  <a:schemeClr val="tx1">
                    <a:tint val="75000"/>
                  </a:schemeClr>
                </a:solidFill>
              </a:defRPr>
            </a:lvl2pPr>
            <a:lvl3pPr marL="966182" indent="0">
              <a:buNone/>
              <a:defRPr sz="1700">
                <a:solidFill>
                  <a:schemeClr val="tx1">
                    <a:tint val="75000"/>
                  </a:schemeClr>
                </a:solidFill>
              </a:defRPr>
            </a:lvl3pPr>
            <a:lvl4pPr marL="1449270" indent="0">
              <a:buNone/>
              <a:defRPr sz="1500">
                <a:solidFill>
                  <a:schemeClr val="tx1">
                    <a:tint val="75000"/>
                  </a:schemeClr>
                </a:solidFill>
              </a:defRPr>
            </a:lvl4pPr>
            <a:lvl5pPr marL="1932363" indent="0">
              <a:buNone/>
              <a:defRPr sz="1500">
                <a:solidFill>
                  <a:schemeClr val="tx1">
                    <a:tint val="75000"/>
                  </a:schemeClr>
                </a:solidFill>
              </a:defRPr>
            </a:lvl5pPr>
            <a:lvl6pPr marL="2415454" indent="0">
              <a:buNone/>
              <a:defRPr sz="1500">
                <a:solidFill>
                  <a:schemeClr val="tx1">
                    <a:tint val="75000"/>
                  </a:schemeClr>
                </a:solidFill>
              </a:defRPr>
            </a:lvl6pPr>
            <a:lvl7pPr marL="2898547" indent="0">
              <a:buNone/>
              <a:defRPr sz="1500">
                <a:solidFill>
                  <a:schemeClr val="tx1">
                    <a:tint val="75000"/>
                  </a:schemeClr>
                </a:solidFill>
              </a:defRPr>
            </a:lvl7pPr>
            <a:lvl8pPr marL="3381636" indent="0">
              <a:buNone/>
              <a:defRPr sz="1500">
                <a:solidFill>
                  <a:schemeClr val="tx1">
                    <a:tint val="75000"/>
                  </a:schemeClr>
                </a:solidFill>
              </a:defRPr>
            </a:lvl8pPr>
            <a:lvl9pPr marL="386472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013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689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5" y="1637458"/>
            <a:ext cx="4242197" cy="682413"/>
          </a:xfrm>
        </p:spPr>
        <p:txBody>
          <a:bodyPr anchor="b"/>
          <a:lstStyle>
            <a:lvl1pPr marL="0" indent="0">
              <a:buNone/>
              <a:defRPr sz="2500" b="1"/>
            </a:lvl1pPr>
            <a:lvl2pPr marL="483090" indent="0">
              <a:buNone/>
              <a:defRPr sz="2100" b="1"/>
            </a:lvl2pPr>
            <a:lvl3pPr marL="966182" indent="0">
              <a:buNone/>
              <a:defRPr sz="1900" b="1"/>
            </a:lvl3pPr>
            <a:lvl4pPr marL="1449270" indent="0">
              <a:buNone/>
              <a:defRPr sz="1700" b="1"/>
            </a:lvl4pPr>
            <a:lvl5pPr marL="1932363" indent="0">
              <a:buNone/>
              <a:defRPr sz="1700" b="1"/>
            </a:lvl5pPr>
            <a:lvl6pPr marL="2415454" indent="0">
              <a:buNone/>
              <a:defRPr sz="1700" b="1"/>
            </a:lvl6pPr>
            <a:lvl7pPr marL="2898547" indent="0">
              <a:buNone/>
              <a:defRPr sz="1700" b="1"/>
            </a:lvl7pPr>
            <a:lvl8pPr marL="3381636" indent="0">
              <a:buNone/>
              <a:defRPr sz="1700" b="1"/>
            </a:lvl8pPr>
            <a:lvl9pPr marL="386472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5"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2" y="1637458"/>
            <a:ext cx="4243864" cy="682413"/>
          </a:xfrm>
        </p:spPr>
        <p:txBody>
          <a:bodyPr anchor="b"/>
          <a:lstStyle>
            <a:lvl1pPr marL="0" indent="0">
              <a:buNone/>
              <a:defRPr sz="2500" b="1"/>
            </a:lvl1pPr>
            <a:lvl2pPr marL="483090" indent="0">
              <a:buNone/>
              <a:defRPr sz="2100" b="1"/>
            </a:lvl2pPr>
            <a:lvl3pPr marL="966182" indent="0">
              <a:buNone/>
              <a:defRPr sz="1900" b="1"/>
            </a:lvl3pPr>
            <a:lvl4pPr marL="1449270" indent="0">
              <a:buNone/>
              <a:defRPr sz="1700" b="1"/>
            </a:lvl4pPr>
            <a:lvl5pPr marL="1932363" indent="0">
              <a:buNone/>
              <a:defRPr sz="1700" b="1"/>
            </a:lvl5pPr>
            <a:lvl6pPr marL="2415454" indent="0">
              <a:buNone/>
              <a:defRPr sz="1700" b="1"/>
            </a:lvl6pPr>
            <a:lvl7pPr marL="2898547" indent="0">
              <a:buNone/>
              <a:defRPr sz="1700" b="1"/>
            </a:lvl7pPr>
            <a:lvl8pPr marL="3381636" indent="0">
              <a:buNone/>
              <a:defRPr sz="1700" b="1"/>
            </a:lvl8pPr>
            <a:lvl9pPr marL="386472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2"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3214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853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76E95A-C26C-4D87-A31D-6DAC5A2BC8B3}" type="datetimeFigureOut">
              <a:rPr lang="en-US"/>
              <a:pPr>
                <a:defRPr/>
              </a:pPr>
              <a:t>9/6/2016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6BF92F-7160-45AA-8D74-2823C689755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617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7"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3" y="291264"/>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7" y="1530784"/>
            <a:ext cx="3158729" cy="5003801"/>
          </a:xfrm>
        </p:spPr>
        <p:txBody>
          <a:bodyPr/>
          <a:lstStyle>
            <a:lvl1pPr marL="0" indent="0">
              <a:buNone/>
              <a:defRPr sz="1500"/>
            </a:lvl1pPr>
            <a:lvl2pPr marL="483090" indent="0">
              <a:buNone/>
              <a:defRPr sz="1300"/>
            </a:lvl2pPr>
            <a:lvl3pPr marL="966182" indent="0">
              <a:buNone/>
              <a:defRPr sz="1100"/>
            </a:lvl3pPr>
            <a:lvl4pPr marL="1449270" indent="0">
              <a:buNone/>
              <a:defRPr sz="1000"/>
            </a:lvl4pPr>
            <a:lvl5pPr marL="1932363" indent="0">
              <a:buNone/>
              <a:defRPr sz="1000"/>
            </a:lvl5pPr>
            <a:lvl6pPr marL="2415454" indent="0">
              <a:buNone/>
              <a:defRPr sz="1000"/>
            </a:lvl6pPr>
            <a:lvl7pPr marL="2898547" indent="0">
              <a:buNone/>
              <a:defRPr sz="1000"/>
            </a:lvl7pPr>
            <a:lvl8pPr marL="3381636" indent="0">
              <a:buNone/>
              <a:defRPr sz="1000"/>
            </a:lvl8pPr>
            <a:lvl9pPr marL="386472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5497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090" indent="0">
              <a:buNone/>
              <a:defRPr sz="3000"/>
            </a:lvl2pPr>
            <a:lvl3pPr marL="966182" indent="0">
              <a:buNone/>
              <a:defRPr sz="2500"/>
            </a:lvl3pPr>
            <a:lvl4pPr marL="1449270" indent="0">
              <a:buNone/>
              <a:defRPr sz="2100"/>
            </a:lvl4pPr>
            <a:lvl5pPr marL="1932363" indent="0">
              <a:buNone/>
              <a:defRPr sz="2100"/>
            </a:lvl5pPr>
            <a:lvl6pPr marL="2415454" indent="0">
              <a:buNone/>
              <a:defRPr sz="2100"/>
            </a:lvl6pPr>
            <a:lvl7pPr marL="2898547" indent="0">
              <a:buNone/>
              <a:defRPr sz="2100"/>
            </a:lvl7pPr>
            <a:lvl8pPr marL="3381636" indent="0">
              <a:buNone/>
              <a:defRPr sz="2100"/>
            </a:lvl8pPr>
            <a:lvl9pPr marL="3864727" indent="0">
              <a:buNone/>
              <a:defRPr sz="2100"/>
            </a:lvl9pPr>
          </a:lstStyle>
          <a:p>
            <a:endParaRPr lang="en-US" dirty="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83090" indent="0">
              <a:buNone/>
              <a:defRPr sz="1300"/>
            </a:lvl2pPr>
            <a:lvl3pPr marL="966182" indent="0">
              <a:buNone/>
              <a:defRPr sz="1100"/>
            </a:lvl3pPr>
            <a:lvl4pPr marL="1449270" indent="0">
              <a:buNone/>
              <a:defRPr sz="1000"/>
            </a:lvl4pPr>
            <a:lvl5pPr marL="1932363" indent="0">
              <a:buNone/>
              <a:defRPr sz="1000"/>
            </a:lvl5pPr>
            <a:lvl6pPr marL="2415454" indent="0">
              <a:buNone/>
              <a:defRPr sz="1000"/>
            </a:lvl6pPr>
            <a:lvl7pPr marL="2898547" indent="0">
              <a:buNone/>
              <a:defRPr sz="1000"/>
            </a:lvl7pPr>
            <a:lvl8pPr marL="3381636" indent="0">
              <a:buNone/>
              <a:defRPr sz="1000"/>
            </a:lvl8pPr>
            <a:lvl9pPr marL="386472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1047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632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8"/>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58"/>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034A7-66E5-419F-9C06-8408F82FC792}" type="datetimeFigureOut">
              <a:rPr lang="en-US" smtClean="0">
                <a:solidFill>
                  <a:prstClr val="black">
                    <a:tint val="75000"/>
                  </a:prstClr>
                </a:solidFill>
              </a:rPr>
              <a:pPr/>
              <a:t>9/6/2016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1982B3-62B4-4296-A3C5-F850A86E23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705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20090" y="2267713"/>
            <a:ext cx="816102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40186" y="4096512"/>
            <a:ext cx="6720839" cy="61555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264414" y="6803136"/>
            <a:ext cx="3072383" cy="295466"/>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80060" y="6803136"/>
            <a:ext cx="2208276" cy="295466"/>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9/6/2016</a:t>
            </a:fld>
            <a:endParaRPr lang="en-US">
              <a:solidFill>
                <a:prstClr val="black">
                  <a:tint val="75000"/>
                </a:prstClr>
              </a:solidFill>
            </a:endParaRPr>
          </a:p>
        </p:txBody>
      </p:sp>
      <p:sp>
        <p:nvSpPr>
          <p:cNvPr id="6" name="Holder 6"/>
          <p:cNvSpPr>
            <a:spLocks noGrp="1"/>
          </p:cNvSpPr>
          <p:nvPr>
            <p:ph type="sldNum" sz="quarter" idx="7"/>
          </p:nvPr>
        </p:nvSpPr>
        <p:spPr>
          <a:xfrm>
            <a:off x="6912864" y="6803136"/>
            <a:ext cx="2208276" cy="295466"/>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21829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8396" y="380860"/>
            <a:ext cx="8884410" cy="558101"/>
          </a:xfrm>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type="body" idx="1"/>
          </p:nvPr>
        </p:nvSpPr>
        <p:spPr>
          <a:xfrm>
            <a:off x="498318" y="3201423"/>
            <a:ext cx="8604575" cy="623760"/>
          </a:xfrm>
        </p:spPr>
        <p:txBody>
          <a:bodyPr lIns="0" tIns="0" rIns="0" bIns="0"/>
          <a:lstStyle>
            <a:lvl1pPr>
              <a:defRPr sz="40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a:xfrm>
            <a:off x="3264414" y="6803136"/>
            <a:ext cx="3072383" cy="295466"/>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80060" y="6803136"/>
            <a:ext cx="2208276" cy="295466"/>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9/6/2016</a:t>
            </a:fld>
            <a:endParaRPr lang="en-US">
              <a:solidFill>
                <a:prstClr val="black">
                  <a:tint val="75000"/>
                </a:prstClr>
              </a:solidFill>
            </a:endParaRPr>
          </a:p>
        </p:txBody>
      </p:sp>
      <p:sp>
        <p:nvSpPr>
          <p:cNvPr id="6" name="Holder 6"/>
          <p:cNvSpPr>
            <a:spLocks noGrp="1"/>
          </p:cNvSpPr>
          <p:nvPr>
            <p:ph type="sldNum" sz="quarter" idx="7"/>
          </p:nvPr>
        </p:nvSpPr>
        <p:spPr>
          <a:xfrm>
            <a:off x="6912864" y="6803136"/>
            <a:ext cx="2208276" cy="295466"/>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990691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58396" y="380860"/>
            <a:ext cx="8884410" cy="558101"/>
          </a:xfrm>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sz="half" idx="2"/>
          </p:nvPr>
        </p:nvSpPr>
        <p:spPr>
          <a:xfrm>
            <a:off x="660833" y="2452492"/>
            <a:ext cx="2432804" cy="377539"/>
          </a:xfrm>
          <a:prstGeom prst="rect">
            <a:avLst/>
          </a:prstGeom>
        </p:spPr>
        <p:txBody>
          <a:bodyPr wrap="square" lIns="0" tIns="0" rIns="0" bIns="0">
            <a:spAutoFit/>
          </a:bodyPr>
          <a:lstStyle>
            <a:lvl1pPr>
              <a:defRPr sz="2400" b="1" i="0">
                <a:solidFill>
                  <a:srgbClr val="456F61"/>
                </a:solidFill>
                <a:latin typeface="Calibri"/>
                <a:cs typeface="Calibri"/>
              </a:defRPr>
            </a:lvl1pPr>
          </a:lstStyle>
          <a:p>
            <a:endParaRPr/>
          </a:p>
        </p:txBody>
      </p:sp>
      <p:sp>
        <p:nvSpPr>
          <p:cNvPr id="4" name="Holder 4"/>
          <p:cNvSpPr>
            <a:spLocks noGrp="1"/>
          </p:cNvSpPr>
          <p:nvPr>
            <p:ph sz="half" idx="3"/>
          </p:nvPr>
        </p:nvSpPr>
        <p:spPr>
          <a:xfrm>
            <a:off x="4969370" y="1883532"/>
            <a:ext cx="4178022" cy="377539"/>
          </a:xfrm>
          <a:prstGeom prst="rect">
            <a:avLst/>
          </a:prstGeom>
        </p:spPr>
        <p:txBody>
          <a:bodyPr wrap="square" lIns="0" tIns="0" rIns="0" bIns="0">
            <a:spAutoFit/>
          </a:bodyPr>
          <a:lstStyle>
            <a:lvl1pPr>
              <a:defRPr sz="2400" b="1" i="0">
                <a:solidFill>
                  <a:srgbClr val="456F61"/>
                </a:solidFill>
                <a:latin typeface="Calibri"/>
                <a:cs typeface="Calibri"/>
              </a:defRPr>
            </a:lvl1pPr>
          </a:lstStyle>
          <a:p>
            <a:endParaRPr/>
          </a:p>
        </p:txBody>
      </p:sp>
      <p:sp>
        <p:nvSpPr>
          <p:cNvPr id="5" name="Holder 5"/>
          <p:cNvSpPr>
            <a:spLocks noGrp="1"/>
          </p:cNvSpPr>
          <p:nvPr>
            <p:ph type="ftr" sz="quarter" idx="5"/>
          </p:nvPr>
        </p:nvSpPr>
        <p:spPr>
          <a:xfrm>
            <a:off x="3264414" y="6803136"/>
            <a:ext cx="3072383" cy="295466"/>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80060" y="6803136"/>
            <a:ext cx="2208276" cy="295466"/>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9/6/2016</a:t>
            </a:fld>
            <a:endParaRPr lang="en-US">
              <a:solidFill>
                <a:prstClr val="black">
                  <a:tint val="75000"/>
                </a:prstClr>
              </a:solidFill>
            </a:endParaRPr>
          </a:p>
        </p:txBody>
      </p:sp>
      <p:sp>
        <p:nvSpPr>
          <p:cNvPr id="7" name="Holder 7"/>
          <p:cNvSpPr>
            <a:spLocks noGrp="1"/>
          </p:cNvSpPr>
          <p:nvPr>
            <p:ph type="sldNum" sz="quarter" idx="7"/>
          </p:nvPr>
        </p:nvSpPr>
        <p:spPr>
          <a:xfrm>
            <a:off x="6912864" y="6803136"/>
            <a:ext cx="2208276" cy="295466"/>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569199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58396" y="380860"/>
            <a:ext cx="8884410" cy="558101"/>
          </a:xfrm>
        </p:spPr>
        <p:txBody>
          <a:bodyPr lIns="0" tIns="0" rIns="0" bIns="0"/>
          <a:lstStyle>
            <a:lvl1pPr>
              <a:defRPr sz="3600" b="0" i="0">
                <a:solidFill>
                  <a:schemeClr val="bg1"/>
                </a:solidFill>
                <a:latin typeface="Calibri"/>
                <a:cs typeface="Calibri"/>
              </a:defRPr>
            </a:lvl1pPr>
          </a:lstStyle>
          <a:p>
            <a:endParaRPr/>
          </a:p>
        </p:txBody>
      </p:sp>
      <p:sp>
        <p:nvSpPr>
          <p:cNvPr id="3" name="Holder 3"/>
          <p:cNvSpPr>
            <a:spLocks noGrp="1"/>
          </p:cNvSpPr>
          <p:nvPr>
            <p:ph type="ftr" sz="quarter" idx="5"/>
          </p:nvPr>
        </p:nvSpPr>
        <p:spPr>
          <a:xfrm>
            <a:off x="3264414" y="6803136"/>
            <a:ext cx="3072383" cy="295466"/>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80060" y="6803136"/>
            <a:ext cx="2208276" cy="295466"/>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9/6/2016</a:t>
            </a:fld>
            <a:endParaRPr lang="en-US">
              <a:solidFill>
                <a:prstClr val="black">
                  <a:tint val="75000"/>
                </a:prstClr>
              </a:solidFill>
            </a:endParaRPr>
          </a:p>
        </p:txBody>
      </p:sp>
      <p:sp>
        <p:nvSpPr>
          <p:cNvPr id="5" name="Holder 5"/>
          <p:cNvSpPr>
            <a:spLocks noGrp="1"/>
          </p:cNvSpPr>
          <p:nvPr>
            <p:ph type="sldNum" sz="quarter" idx="7"/>
          </p:nvPr>
        </p:nvSpPr>
        <p:spPr>
          <a:xfrm>
            <a:off x="6912864" y="6803136"/>
            <a:ext cx="2208276" cy="295466"/>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46941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 y="0"/>
            <a:ext cx="9598799" cy="7315200"/>
          </a:xfrm>
          <a:prstGeom prst="rect">
            <a:avLst/>
          </a:prstGeom>
          <a:blipFill>
            <a:blip r:embed="rId2" cstate="print"/>
            <a:stretch>
              <a:fillRect/>
            </a:stretch>
          </a:blip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2" name="Holder 2"/>
          <p:cNvSpPr>
            <a:spLocks noGrp="1"/>
          </p:cNvSpPr>
          <p:nvPr>
            <p:ph type="ftr" sz="quarter" idx="5"/>
          </p:nvPr>
        </p:nvSpPr>
        <p:spPr>
          <a:xfrm>
            <a:off x="3264414" y="6803136"/>
            <a:ext cx="3072383" cy="295466"/>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80060" y="6803136"/>
            <a:ext cx="2208276" cy="295466"/>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9/6/2016</a:t>
            </a:fld>
            <a:endParaRPr lang="en-US">
              <a:solidFill>
                <a:prstClr val="black">
                  <a:tint val="75000"/>
                </a:prstClr>
              </a:solidFill>
            </a:endParaRPr>
          </a:p>
        </p:txBody>
      </p:sp>
      <p:sp>
        <p:nvSpPr>
          <p:cNvPr id="4" name="Holder 4"/>
          <p:cNvSpPr>
            <a:spLocks noGrp="1"/>
          </p:cNvSpPr>
          <p:nvPr>
            <p:ph type="sldNum" sz="quarter" idx="7"/>
          </p:nvPr>
        </p:nvSpPr>
        <p:spPr>
          <a:xfrm>
            <a:off x="6912864" y="6803136"/>
            <a:ext cx="2208276" cy="295466"/>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1800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82" y="1637458"/>
            <a:ext cx="4242197" cy="682413"/>
          </a:xfrm>
        </p:spPr>
        <p:txBody>
          <a:bodyPr anchor="b"/>
          <a:lstStyle>
            <a:lvl1pPr marL="0" indent="0">
              <a:buNone/>
              <a:defRPr sz="2500" b="1"/>
            </a:lvl1pPr>
            <a:lvl2pPr marL="479442" indent="0">
              <a:buNone/>
              <a:defRPr sz="2100" b="1"/>
            </a:lvl2pPr>
            <a:lvl3pPr marL="958890" indent="0">
              <a:buNone/>
              <a:defRPr sz="1900" b="1"/>
            </a:lvl3pPr>
            <a:lvl4pPr marL="1438317" indent="0">
              <a:buNone/>
              <a:defRPr sz="1700" b="1"/>
            </a:lvl4pPr>
            <a:lvl5pPr marL="1917782" indent="0">
              <a:buNone/>
              <a:defRPr sz="1700" b="1"/>
            </a:lvl5pPr>
            <a:lvl6pPr marL="2397227" indent="0">
              <a:buNone/>
              <a:defRPr sz="1700" b="1"/>
            </a:lvl6pPr>
            <a:lvl7pPr marL="2876665" indent="0">
              <a:buNone/>
              <a:defRPr sz="1700" b="1"/>
            </a:lvl7pPr>
            <a:lvl8pPr marL="3356119" indent="0">
              <a:buNone/>
              <a:defRPr sz="1700" b="1"/>
            </a:lvl8pPr>
            <a:lvl9pPr marL="383557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82" y="2319871"/>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5" y="1637458"/>
            <a:ext cx="4243864" cy="682413"/>
          </a:xfrm>
        </p:spPr>
        <p:txBody>
          <a:bodyPr anchor="b"/>
          <a:lstStyle>
            <a:lvl1pPr marL="0" indent="0">
              <a:buNone/>
              <a:defRPr sz="2500" b="1"/>
            </a:lvl1pPr>
            <a:lvl2pPr marL="479442" indent="0">
              <a:buNone/>
              <a:defRPr sz="2100" b="1"/>
            </a:lvl2pPr>
            <a:lvl3pPr marL="958890" indent="0">
              <a:buNone/>
              <a:defRPr sz="1900" b="1"/>
            </a:lvl3pPr>
            <a:lvl4pPr marL="1438317" indent="0">
              <a:buNone/>
              <a:defRPr sz="1700" b="1"/>
            </a:lvl4pPr>
            <a:lvl5pPr marL="1917782" indent="0">
              <a:buNone/>
              <a:defRPr sz="1700" b="1"/>
            </a:lvl5pPr>
            <a:lvl6pPr marL="2397227" indent="0">
              <a:buNone/>
              <a:defRPr sz="1700" b="1"/>
            </a:lvl6pPr>
            <a:lvl7pPr marL="2876665" indent="0">
              <a:buNone/>
              <a:defRPr sz="1700" b="1"/>
            </a:lvl7pPr>
            <a:lvl8pPr marL="3356119" indent="0">
              <a:buNone/>
              <a:defRPr sz="1700" b="1"/>
            </a:lvl8pPr>
            <a:lvl9pPr marL="383557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85" y="2319871"/>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2BA0D9-AA3D-4978-A206-FCD035B52FAA}" type="datetimeFigureOut">
              <a:rPr lang="en-US"/>
              <a:pPr>
                <a:defRPr/>
              </a:pPr>
              <a:t>9/6/2016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574514-E46E-410D-865A-EE168C8641B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5"/>
            <a:ext cx="816102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0180" y="4145280"/>
            <a:ext cx="6720840" cy="1869440"/>
          </a:xfrm>
        </p:spPr>
        <p:txBody>
          <a:bodyPr/>
          <a:lstStyle>
            <a:lvl1pPr marL="0" indent="0" algn="ctr">
              <a:buNone/>
              <a:defRPr>
                <a:solidFill>
                  <a:schemeClr val="tx1">
                    <a:tint val="75000"/>
                  </a:schemeClr>
                </a:solidFill>
              </a:defRPr>
            </a:lvl1pPr>
            <a:lvl2pPr marL="483263" indent="0" algn="ctr">
              <a:buNone/>
              <a:defRPr>
                <a:solidFill>
                  <a:schemeClr val="tx1">
                    <a:tint val="75000"/>
                  </a:schemeClr>
                </a:solidFill>
              </a:defRPr>
            </a:lvl2pPr>
            <a:lvl3pPr marL="966526" indent="0" algn="ctr">
              <a:buNone/>
              <a:defRPr>
                <a:solidFill>
                  <a:schemeClr val="tx1">
                    <a:tint val="75000"/>
                  </a:schemeClr>
                </a:solidFill>
              </a:defRPr>
            </a:lvl3pPr>
            <a:lvl4pPr marL="1449788" indent="0" algn="ctr">
              <a:buNone/>
              <a:defRPr>
                <a:solidFill>
                  <a:schemeClr val="tx1">
                    <a:tint val="75000"/>
                  </a:schemeClr>
                </a:solidFill>
              </a:defRPr>
            </a:lvl4pPr>
            <a:lvl5pPr marL="1933052" indent="0" algn="ctr">
              <a:buNone/>
              <a:defRPr>
                <a:solidFill>
                  <a:schemeClr val="tx1">
                    <a:tint val="75000"/>
                  </a:schemeClr>
                </a:solidFill>
              </a:defRPr>
            </a:lvl5pPr>
            <a:lvl6pPr marL="2416316" indent="0" algn="ctr">
              <a:buNone/>
              <a:defRPr>
                <a:solidFill>
                  <a:schemeClr val="tx1">
                    <a:tint val="75000"/>
                  </a:schemeClr>
                </a:solidFill>
              </a:defRPr>
            </a:lvl6pPr>
            <a:lvl7pPr marL="2899579" indent="0" algn="ctr">
              <a:buNone/>
              <a:defRPr>
                <a:solidFill>
                  <a:schemeClr val="tx1">
                    <a:tint val="75000"/>
                  </a:schemeClr>
                </a:solidFill>
              </a:defRPr>
            </a:lvl7pPr>
            <a:lvl8pPr marL="3382842" indent="0" algn="ctr">
              <a:buNone/>
              <a:defRPr>
                <a:solidFill>
                  <a:schemeClr val="tx1">
                    <a:tint val="75000"/>
                  </a:schemeClr>
                </a:solidFill>
              </a:defRPr>
            </a:lvl8pPr>
            <a:lvl9pPr marL="3866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990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21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5"/>
            <a:ext cx="8161020" cy="1452880"/>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3100496"/>
            <a:ext cx="8161020" cy="1600199"/>
          </a:xfrm>
        </p:spPr>
        <p:txBody>
          <a:bodyPr anchor="b"/>
          <a:lstStyle>
            <a:lvl1pPr marL="0" indent="0">
              <a:buNone/>
              <a:defRPr sz="2100">
                <a:solidFill>
                  <a:schemeClr val="tx1">
                    <a:tint val="75000"/>
                  </a:schemeClr>
                </a:solidFill>
              </a:defRPr>
            </a:lvl1pPr>
            <a:lvl2pPr marL="483263" indent="0">
              <a:buNone/>
              <a:defRPr sz="1900">
                <a:solidFill>
                  <a:schemeClr val="tx1">
                    <a:tint val="75000"/>
                  </a:schemeClr>
                </a:solidFill>
              </a:defRPr>
            </a:lvl2pPr>
            <a:lvl3pPr marL="966526" indent="0">
              <a:buNone/>
              <a:defRPr sz="1700">
                <a:solidFill>
                  <a:schemeClr val="tx1">
                    <a:tint val="75000"/>
                  </a:schemeClr>
                </a:solidFill>
              </a:defRPr>
            </a:lvl3pPr>
            <a:lvl4pPr marL="1449788" indent="0">
              <a:buNone/>
              <a:defRPr sz="1500">
                <a:solidFill>
                  <a:schemeClr val="tx1">
                    <a:tint val="75000"/>
                  </a:schemeClr>
                </a:solidFill>
              </a:defRPr>
            </a:lvl4pPr>
            <a:lvl5pPr marL="1933052" indent="0">
              <a:buNone/>
              <a:defRPr sz="1500">
                <a:solidFill>
                  <a:schemeClr val="tx1">
                    <a:tint val="75000"/>
                  </a:schemeClr>
                </a:solidFill>
              </a:defRPr>
            </a:lvl5pPr>
            <a:lvl6pPr marL="2416316" indent="0">
              <a:buNone/>
              <a:defRPr sz="1500">
                <a:solidFill>
                  <a:schemeClr val="tx1">
                    <a:tint val="75000"/>
                  </a:schemeClr>
                </a:solidFill>
              </a:defRPr>
            </a:lvl6pPr>
            <a:lvl7pPr marL="2899579" indent="0">
              <a:buNone/>
              <a:defRPr sz="1500">
                <a:solidFill>
                  <a:schemeClr val="tx1">
                    <a:tint val="75000"/>
                  </a:schemeClr>
                </a:solidFill>
              </a:defRPr>
            </a:lvl7pPr>
            <a:lvl8pPr marL="3382842" indent="0">
              <a:buNone/>
              <a:defRPr sz="1500">
                <a:solidFill>
                  <a:schemeClr val="tx1">
                    <a:tint val="75000"/>
                  </a:schemeClr>
                </a:solidFill>
              </a:defRPr>
            </a:lvl8pPr>
            <a:lvl9pPr marL="386610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1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706880"/>
            <a:ext cx="4240530" cy="482769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848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637455"/>
            <a:ext cx="4242197" cy="682413"/>
          </a:xfrm>
        </p:spPr>
        <p:txBody>
          <a:bodyPr anchor="b"/>
          <a:lstStyle>
            <a:lvl1pPr marL="0" indent="0">
              <a:buNone/>
              <a:defRPr sz="2500" b="1"/>
            </a:lvl1pPr>
            <a:lvl2pPr marL="483263" indent="0">
              <a:buNone/>
              <a:defRPr sz="2100" b="1"/>
            </a:lvl2pPr>
            <a:lvl3pPr marL="966526" indent="0">
              <a:buNone/>
              <a:defRPr sz="1900" b="1"/>
            </a:lvl3pPr>
            <a:lvl4pPr marL="1449788" indent="0">
              <a:buNone/>
              <a:defRPr sz="1700" b="1"/>
            </a:lvl4pPr>
            <a:lvl5pPr marL="1933052" indent="0">
              <a:buNone/>
              <a:defRPr sz="1700" b="1"/>
            </a:lvl5pPr>
            <a:lvl6pPr marL="2416316" indent="0">
              <a:buNone/>
              <a:defRPr sz="1700" b="1"/>
            </a:lvl6pPr>
            <a:lvl7pPr marL="2899579" indent="0">
              <a:buNone/>
              <a:defRPr sz="1700" b="1"/>
            </a:lvl7pPr>
            <a:lvl8pPr marL="3382842" indent="0">
              <a:buNone/>
              <a:defRPr sz="1700" b="1"/>
            </a:lvl8pPr>
            <a:lvl9pPr marL="386610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80060" y="2319868"/>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78" y="1637455"/>
            <a:ext cx="4243864" cy="682413"/>
          </a:xfrm>
        </p:spPr>
        <p:txBody>
          <a:bodyPr anchor="b"/>
          <a:lstStyle>
            <a:lvl1pPr marL="0" indent="0">
              <a:buNone/>
              <a:defRPr sz="2500" b="1"/>
            </a:lvl1pPr>
            <a:lvl2pPr marL="483263" indent="0">
              <a:buNone/>
              <a:defRPr sz="2100" b="1"/>
            </a:lvl2pPr>
            <a:lvl3pPr marL="966526" indent="0">
              <a:buNone/>
              <a:defRPr sz="1900" b="1"/>
            </a:lvl3pPr>
            <a:lvl4pPr marL="1449788" indent="0">
              <a:buNone/>
              <a:defRPr sz="1700" b="1"/>
            </a:lvl4pPr>
            <a:lvl5pPr marL="1933052" indent="0">
              <a:buNone/>
              <a:defRPr sz="1700" b="1"/>
            </a:lvl5pPr>
            <a:lvl6pPr marL="2416316" indent="0">
              <a:buNone/>
              <a:defRPr sz="1700" b="1"/>
            </a:lvl6pPr>
            <a:lvl7pPr marL="2899579" indent="0">
              <a:buNone/>
              <a:defRPr sz="1700" b="1"/>
            </a:lvl7pPr>
            <a:lvl8pPr marL="3382842" indent="0">
              <a:buNone/>
              <a:defRPr sz="1700" b="1"/>
            </a:lvl8pPr>
            <a:lvl9pPr marL="386610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877278" y="2319868"/>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213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7546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763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1"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2" y="291255"/>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61" y="1530775"/>
            <a:ext cx="3158729" cy="5003801"/>
          </a:xfrm>
        </p:spPr>
        <p:txBody>
          <a:bodyPr/>
          <a:lstStyle>
            <a:lvl1pPr marL="0" indent="0">
              <a:buNone/>
              <a:defRPr sz="1500"/>
            </a:lvl1pPr>
            <a:lvl2pPr marL="483263" indent="0">
              <a:buNone/>
              <a:defRPr sz="1300"/>
            </a:lvl2pPr>
            <a:lvl3pPr marL="966526" indent="0">
              <a:buNone/>
              <a:defRPr sz="1100"/>
            </a:lvl3pPr>
            <a:lvl4pPr marL="1449788" indent="0">
              <a:buNone/>
              <a:defRPr sz="1000"/>
            </a:lvl4pPr>
            <a:lvl5pPr marL="1933052" indent="0">
              <a:buNone/>
              <a:defRPr sz="1000"/>
            </a:lvl5pPr>
            <a:lvl6pPr marL="2416316" indent="0">
              <a:buNone/>
              <a:defRPr sz="1000"/>
            </a:lvl6pPr>
            <a:lvl7pPr marL="2899579" indent="0">
              <a:buNone/>
              <a:defRPr sz="1000"/>
            </a:lvl7pPr>
            <a:lvl8pPr marL="3382842" indent="0">
              <a:buNone/>
              <a:defRPr sz="1000"/>
            </a:lvl8pPr>
            <a:lvl9pPr marL="386610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6348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1"/>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263" indent="0">
              <a:buNone/>
              <a:defRPr sz="3000"/>
            </a:lvl2pPr>
            <a:lvl3pPr marL="966526" indent="0">
              <a:buNone/>
              <a:defRPr sz="2500"/>
            </a:lvl3pPr>
            <a:lvl4pPr marL="1449788" indent="0">
              <a:buNone/>
              <a:defRPr sz="2100"/>
            </a:lvl4pPr>
            <a:lvl5pPr marL="1933052" indent="0">
              <a:buNone/>
              <a:defRPr sz="2100"/>
            </a:lvl5pPr>
            <a:lvl6pPr marL="2416316" indent="0">
              <a:buNone/>
              <a:defRPr sz="2100"/>
            </a:lvl6pPr>
            <a:lvl7pPr marL="2899579" indent="0">
              <a:buNone/>
              <a:defRPr sz="2100"/>
            </a:lvl7pPr>
            <a:lvl8pPr marL="3382842" indent="0">
              <a:buNone/>
              <a:defRPr sz="2100"/>
            </a:lvl8pPr>
            <a:lvl9pPr marL="3866104" indent="0">
              <a:buNone/>
              <a:defRPr sz="2100"/>
            </a:lvl9pPr>
          </a:lstStyle>
          <a:p>
            <a:endParaRPr lang="en-US"/>
          </a:p>
        </p:txBody>
      </p:sp>
      <p:sp>
        <p:nvSpPr>
          <p:cNvPr id="4" name="Text Placeholder 3"/>
          <p:cNvSpPr>
            <a:spLocks noGrp="1"/>
          </p:cNvSpPr>
          <p:nvPr>
            <p:ph type="body" sz="half" idx="2"/>
          </p:nvPr>
        </p:nvSpPr>
        <p:spPr>
          <a:xfrm>
            <a:off x="1881902" y="5725162"/>
            <a:ext cx="5760720" cy="858519"/>
          </a:xfrm>
        </p:spPr>
        <p:txBody>
          <a:bodyPr/>
          <a:lstStyle>
            <a:lvl1pPr marL="0" indent="0">
              <a:buNone/>
              <a:defRPr sz="1500"/>
            </a:lvl1pPr>
            <a:lvl2pPr marL="483263" indent="0">
              <a:buNone/>
              <a:defRPr sz="1300"/>
            </a:lvl2pPr>
            <a:lvl3pPr marL="966526" indent="0">
              <a:buNone/>
              <a:defRPr sz="1100"/>
            </a:lvl3pPr>
            <a:lvl4pPr marL="1449788" indent="0">
              <a:buNone/>
              <a:defRPr sz="1000"/>
            </a:lvl4pPr>
            <a:lvl5pPr marL="1933052" indent="0">
              <a:buNone/>
              <a:defRPr sz="1000"/>
            </a:lvl5pPr>
            <a:lvl6pPr marL="2416316" indent="0">
              <a:buNone/>
              <a:defRPr sz="1000"/>
            </a:lvl6pPr>
            <a:lvl7pPr marL="2899579" indent="0">
              <a:buNone/>
              <a:defRPr sz="1000"/>
            </a:lvl7pPr>
            <a:lvl8pPr marL="3382842" indent="0">
              <a:buNone/>
              <a:defRPr sz="1000"/>
            </a:lvl8pPr>
            <a:lvl9pPr marL="386610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923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4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8C5645-1168-437D-B5F5-88EEC3DE8F02}" type="datetimeFigureOut">
              <a:rPr lang="en-US"/>
              <a:pPr>
                <a:defRPr/>
              </a:pPr>
              <a:t>9/6/2016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DA3BF92-5F4F-4D12-8947-B4CED8A66E7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49"/>
            <a:ext cx="216027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49"/>
            <a:ext cx="632079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982AF6-E68E-44CE-9F19-2AD4CA034205}" type="datetimeFigureOut">
              <a:rPr lang="en-US" smtClean="0">
                <a:solidFill>
                  <a:prstClr val="black">
                    <a:tint val="75000"/>
                  </a:prstClr>
                </a:solidFill>
              </a:rPr>
              <a:pPr/>
              <a:t>9/6/2016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297B220-E4B3-440C-B115-705CEB2BB7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21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7EC6573-D66C-46EC-8150-7D48642C2CCD}" type="datetimeFigureOut">
              <a:rPr lang="en-US"/>
              <a:pPr>
                <a:defRPr/>
              </a:pPr>
              <a:t>9/6/2016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8A8A5D-7FA9-460F-9531-23A5905932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155" y="291253"/>
            <a:ext cx="3158729" cy="123952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753803" y="291267"/>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155" y="1530787"/>
            <a:ext cx="3158729" cy="5003801"/>
          </a:xfrm>
        </p:spPr>
        <p:txBody>
          <a:bodyPr/>
          <a:lstStyle>
            <a:lvl1pPr marL="0" indent="0">
              <a:buNone/>
              <a:defRPr sz="1500"/>
            </a:lvl1pPr>
            <a:lvl2pPr marL="479442" indent="0">
              <a:buNone/>
              <a:defRPr sz="1300"/>
            </a:lvl2pPr>
            <a:lvl3pPr marL="958890" indent="0">
              <a:buNone/>
              <a:defRPr sz="1100"/>
            </a:lvl3pPr>
            <a:lvl4pPr marL="1438317" indent="0">
              <a:buNone/>
              <a:defRPr sz="1000"/>
            </a:lvl4pPr>
            <a:lvl5pPr marL="1917782" indent="0">
              <a:buNone/>
              <a:defRPr sz="1000"/>
            </a:lvl5pPr>
            <a:lvl6pPr marL="2397227" indent="0">
              <a:buNone/>
              <a:defRPr sz="1000"/>
            </a:lvl6pPr>
            <a:lvl7pPr marL="2876665" indent="0">
              <a:buNone/>
              <a:defRPr sz="1000"/>
            </a:lvl7pPr>
            <a:lvl8pPr marL="3356119" indent="0">
              <a:buNone/>
              <a:defRPr sz="1000"/>
            </a:lvl8pPr>
            <a:lvl9pPr marL="383557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81F378-345D-4188-ABFD-A444D6FADA95}" type="datetimeFigureOut">
              <a:rPr lang="en-US"/>
              <a:pPr>
                <a:defRPr/>
              </a:pPr>
              <a:t>9/6/2016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920965-F7DF-4FED-BD47-12A3708D93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4"/>
            <a:ext cx="5760720" cy="604521"/>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881902" y="653627"/>
            <a:ext cx="5760720" cy="4389120"/>
          </a:xfrm>
        </p:spPr>
        <p:txBody>
          <a:bodyPr rtlCol="0">
            <a:normAutofit/>
          </a:bodyPr>
          <a:lstStyle>
            <a:lvl1pPr marL="0" indent="0">
              <a:buNone/>
              <a:defRPr sz="3400"/>
            </a:lvl1pPr>
            <a:lvl2pPr marL="479442" indent="0">
              <a:buNone/>
              <a:defRPr sz="3000"/>
            </a:lvl2pPr>
            <a:lvl3pPr marL="958890" indent="0">
              <a:buNone/>
              <a:defRPr sz="2500"/>
            </a:lvl3pPr>
            <a:lvl4pPr marL="1438317" indent="0">
              <a:buNone/>
              <a:defRPr sz="2100"/>
            </a:lvl4pPr>
            <a:lvl5pPr marL="1917782" indent="0">
              <a:buNone/>
              <a:defRPr sz="2100"/>
            </a:lvl5pPr>
            <a:lvl6pPr marL="2397227" indent="0">
              <a:buNone/>
              <a:defRPr sz="2100"/>
            </a:lvl6pPr>
            <a:lvl7pPr marL="2876665" indent="0">
              <a:buNone/>
              <a:defRPr sz="2100"/>
            </a:lvl7pPr>
            <a:lvl8pPr marL="3356119" indent="0">
              <a:buNone/>
              <a:defRPr sz="2100"/>
            </a:lvl8pPr>
            <a:lvl9pPr marL="3835573" indent="0">
              <a:buNone/>
              <a:defRPr sz="2100"/>
            </a:lvl9pPr>
          </a:lstStyle>
          <a:p>
            <a:pPr lvl="0"/>
            <a:endParaRPr lang="en-US" noProof="0"/>
          </a:p>
        </p:txBody>
      </p:sp>
      <p:sp>
        <p:nvSpPr>
          <p:cNvPr id="4" name="Text Placeholder 3"/>
          <p:cNvSpPr>
            <a:spLocks noGrp="1"/>
          </p:cNvSpPr>
          <p:nvPr>
            <p:ph type="body" sz="half" idx="2"/>
          </p:nvPr>
        </p:nvSpPr>
        <p:spPr>
          <a:xfrm>
            <a:off x="1881902" y="5725165"/>
            <a:ext cx="5760720" cy="858519"/>
          </a:xfrm>
        </p:spPr>
        <p:txBody>
          <a:bodyPr/>
          <a:lstStyle>
            <a:lvl1pPr marL="0" indent="0">
              <a:buNone/>
              <a:defRPr sz="1500"/>
            </a:lvl1pPr>
            <a:lvl2pPr marL="479442" indent="0">
              <a:buNone/>
              <a:defRPr sz="1300"/>
            </a:lvl2pPr>
            <a:lvl3pPr marL="958890" indent="0">
              <a:buNone/>
              <a:defRPr sz="1100"/>
            </a:lvl3pPr>
            <a:lvl4pPr marL="1438317" indent="0">
              <a:buNone/>
              <a:defRPr sz="1000"/>
            </a:lvl4pPr>
            <a:lvl5pPr marL="1917782" indent="0">
              <a:buNone/>
              <a:defRPr sz="1000"/>
            </a:lvl5pPr>
            <a:lvl6pPr marL="2397227" indent="0">
              <a:buNone/>
              <a:defRPr sz="1000"/>
            </a:lvl6pPr>
            <a:lvl7pPr marL="2876665" indent="0">
              <a:buNone/>
              <a:defRPr sz="1000"/>
            </a:lvl7pPr>
            <a:lvl8pPr marL="3356119" indent="0">
              <a:buNone/>
              <a:defRPr sz="1000"/>
            </a:lvl8pPr>
            <a:lvl9pPr marL="383557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FDCA6-002C-4594-825C-34052DC477E6}" type="datetimeFigureOut">
              <a:rPr lang="en-US"/>
              <a:pPr>
                <a:defRPr/>
              </a:pPr>
              <a:t>9/6/2016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8CF74E-72B5-4BF9-A1A2-5C7AF9A57A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79436" y="293689"/>
            <a:ext cx="8642351" cy="1219200"/>
          </a:xfrm>
          <a:prstGeom prst="rect">
            <a:avLst/>
          </a:prstGeom>
          <a:noFill/>
          <a:ln w="9525">
            <a:noFill/>
            <a:miter lim="800000"/>
            <a:headEnd/>
            <a:tailEnd/>
          </a:ln>
        </p:spPr>
        <p:txBody>
          <a:bodyPr vert="horz" wrap="square" lIns="95882" tIns="47945" rIns="95882" bIns="47945"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79436" y="1706667"/>
            <a:ext cx="8642351" cy="4827587"/>
          </a:xfrm>
          <a:prstGeom prst="rect">
            <a:avLst/>
          </a:prstGeom>
          <a:noFill/>
          <a:ln w="9525">
            <a:noFill/>
            <a:miter lim="800000"/>
            <a:headEnd/>
            <a:tailEnd/>
          </a:ln>
        </p:spPr>
        <p:txBody>
          <a:bodyPr vert="horz" wrap="square" lIns="95882" tIns="47945" rIns="95882" bIns="479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79424" y="6780213"/>
            <a:ext cx="2241551" cy="388937"/>
          </a:xfrm>
          <a:prstGeom prst="rect">
            <a:avLst/>
          </a:prstGeom>
        </p:spPr>
        <p:txBody>
          <a:bodyPr vert="horz" lIns="95882" tIns="47945" rIns="95882" bIns="47945" rtlCol="0" anchor="ctr"/>
          <a:lstStyle>
            <a:lvl1pPr algn="l" defTabSz="958890" fontAlgn="auto">
              <a:spcBef>
                <a:spcPts val="0"/>
              </a:spcBef>
              <a:spcAft>
                <a:spcPts val="0"/>
              </a:spcAft>
              <a:defRPr sz="1300" smtClean="0">
                <a:solidFill>
                  <a:schemeClr val="tx1">
                    <a:tint val="75000"/>
                  </a:schemeClr>
                </a:solidFill>
                <a:latin typeface="+mn-lt"/>
                <a:cs typeface="+mn-cs"/>
              </a:defRPr>
            </a:lvl1pPr>
          </a:lstStyle>
          <a:p>
            <a:pPr>
              <a:defRPr/>
            </a:pPr>
            <a:fld id="{933B5AEA-9D42-414B-8F5D-1D8EEDD5E58F}" type="datetimeFigureOut">
              <a:rPr lang="en-US"/>
              <a:pPr>
                <a:defRPr/>
              </a:pPr>
              <a:t>9/6/2016</a:t>
            </a:fld>
            <a:endParaRPr lang="en-US"/>
          </a:p>
        </p:txBody>
      </p:sp>
      <p:sp>
        <p:nvSpPr>
          <p:cNvPr id="5" name="Footer Placeholder 4"/>
          <p:cNvSpPr>
            <a:spLocks noGrp="1"/>
          </p:cNvSpPr>
          <p:nvPr>
            <p:ph type="ftr" sz="quarter" idx="3"/>
          </p:nvPr>
        </p:nvSpPr>
        <p:spPr>
          <a:xfrm>
            <a:off x="3279786" y="6780213"/>
            <a:ext cx="3041651" cy="388937"/>
          </a:xfrm>
          <a:prstGeom prst="rect">
            <a:avLst/>
          </a:prstGeom>
        </p:spPr>
        <p:txBody>
          <a:bodyPr vert="horz" lIns="95882" tIns="47945" rIns="95882" bIns="47945" rtlCol="0" anchor="ctr"/>
          <a:lstStyle>
            <a:lvl1pPr algn="ctr" defTabSz="958890"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880236" y="6780213"/>
            <a:ext cx="2241551" cy="388937"/>
          </a:xfrm>
          <a:prstGeom prst="rect">
            <a:avLst/>
          </a:prstGeom>
        </p:spPr>
        <p:txBody>
          <a:bodyPr vert="horz" lIns="95882" tIns="47945" rIns="95882" bIns="47945" rtlCol="0" anchor="ctr"/>
          <a:lstStyle>
            <a:lvl1pPr algn="r" defTabSz="958890" fontAlgn="auto">
              <a:spcBef>
                <a:spcPts val="0"/>
              </a:spcBef>
              <a:spcAft>
                <a:spcPts val="0"/>
              </a:spcAft>
              <a:defRPr sz="1300" smtClean="0">
                <a:solidFill>
                  <a:schemeClr val="tx1">
                    <a:tint val="75000"/>
                  </a:schemeClr>
                </a:solidFill>
                <a:latin typeface="+mn-lt"/>
                <a:cs typeface="+mn-cs"/>
              </a:defRPr>
            </a:lvl1pPr>
          </a:lstStyle>
          <a:p>
            <a:pPr>
              <a:defRPr/>
            </a:pPr>
            <a:fld id="{518194FB-6EE1-4E47-9E6D-533A022690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915" rtl="0" fontAlgn="base">
        <a:spcBef>
          <a:spcPct val="0"/>
        </a:spcBef>
        <a:spcAft>
          <a:spcPct val="0"/>
        </a:spcAft>
        <a:defRPr sz="4700" kern="1200">
          <a:solidFill>
            <a:schemeClr val="tx1"/>
          </a:solidFill>
          <a:latin typeface="+mj-lt"/>
          <a:ea typeface="+mj-ea"/>
          <a:cs typeface="+mj-cs"/>
        </a:defRPr>
      </a:lvl1pPr>
      <a:lvl2pPr algn="ctr" defTabSz="957915" rtl="0" fontAlgn="base">
        <a:spcBef>
          <a:spcPct val="0"/>
        </a:spcBef>
        <a:spcAft>
          <a:spcPct val="0"/>
        </a:spcAft>
        <a:defRPr sz="4700">
          <a:solidFill>
            <a:schemeClr val="tx1"/>
          </a:solidFill>
          <a:latin typeface="Calibri" pitchFamily="34" charset="0"/>
        </a:defRPr>
      </a:lvl2pPr>
      <a:lvl3pPr algn="ctr" defTabSz="957915" rtl="0" fontAlgn="base">
        <a:spcBef>
          <a:spcPct val="0"/>
        </a:spcBef>
        <a:spcAft>
          <a:spcPct val="0"/>
        </a:spcAft>
        <a:defRPr sz="4700">
          <a:solidFill>
            <a:schemeClr val="tx1"/>
          </a:solidFill>
          <a:latin typeface="Calibri" pitchFamily="34" charset="0"/>
        </a:defRPr>
      </a:lvl3pPr>
      <a:lvl4pPr algn="ctr" defTabSz="957915" rtl="0" fontAlgn="base">
        <a:spcBef>
          <a:spcPct val="0"/>
        </a:spcBef>
        <a:spcAft>
          <a:spcPct val="0"/>
        </a:spcAft>
        <a:defRPr sz="4700">
          <a:solidFill>
            <a:schemeClr val="tx1"/>
          </a:solidFill>
          <a:latin typeface="Calibri" pitchFamily="34" charset="0"/>
        </a:defRPr>
      </a:lvl4pPr>
      <a:lvl5pPr algn="ctr" defTabSz="957915" rtl="0" fontAlgn="base">
        <a:spcBef>
          <a:spcPct val="0"/>
        </a:spcBef>
        <a:spcAft>
          <a:spcPct val="0"/>
        </a:spcAft>
        <a:defRPr sz="4700">
          <a:solidFill>
            <a:schemeClr val="tx1"/>
          </a:solidFill>
          <a:latin typeface="Calibri" pitchFamily="34" charset="0"/>
        </a:defRPr>
      </a:lvl5pPr>
      <a:lvl6pPr marL="453755" algn="ctr" defTabSz="957915" rtl="0" fontAlgn="base">
        <a:spcBef>
          <a:spcPct val="0"/>
        </a:spcBef>
        <a:spcAft>
          <a:spcPct val="0"/>
        </a:spcAft>
        <a:defRPr sz="4700">
          <a:solidFill>
            <a:schemeClr val="tx1"/>
          </a:solidFill>
          <a:latin typeface="Calibri" pitchFamily="34" charset="0"/>
        </a:defRPr>
      </a:lvl6pPr>
      <a:lvl7pPr marL="907497" algn="ctr" defTabSz="957915" rtl="0" fontAlgn="base">
        <a:spcBef>
          <a:spcPct val="0"/>
        </a:spcBef>
        <a:spcAft>
          <a:spcPct val="0"/>
        </a:spcAft>
        <a:defRPr sz="4700">
          <a:solidFill>
            <a:schemeClr val="tx1"/>
          </a:solidFill>
          <a:latin typeface="Calibri" pitchFamily="34" charset="0"/>
        </a:defRPr>
      </a:lvl7pPr>
      <a:lvl8pPr marL="1361248" algn="ctr" defTabSz="957915" rtl="0" fontAlgn="base">
        <a:spcBef>
          <a:spcPct val="0"/>
        </a:spcBef>
        <a:spcAft>
          <a:spcPct val="0"/>
        </a:spcAft>
        <a:defRPr sz="4700">
          <a:solidFill>
            <a:schemeClr val="tx1"/>
          </a:solidFill>
          <a:latin typeface="Calibri" pitchFamily="34" charset="0"/>
        </a:defRPr>
      </a:lvl8pPr>
      <a:lvl9pPr marL="1814999" algn="ctr" defTabSz="957915" rtl="0" fontAlgn="base">
        <a:spcBef>
          <a:spcPct val="0"/>
        </a:spcBef>
        <a:spcAft>
          <a:spcPct val="0"/>
        </a:spcAft>
        <a:defRPr sz="4700">
          <a:solidFill>
            <a:schemeClr val="tx1"/>
          </a:solidFill>
          <a:latin typeface="Calibri" pitchFamily="34" charset="0"/>
        </a:defRPr>
      </a:lvl9pPr>
    </p:titleStyle>
    <p:bodyStyle>
      <a:lvl1pPr marL="359215" indent="-359215" algn="l" defTabSz="957915" rtl="0" fontAlgn="base">
        <a:spcBef>
          <a:spcPct val="20000"/>
        </a:spcBef>
        <a:spcAft>
          <a:spcPct val="0"/>
        </a:spcAft>
        <a:buFont typeface="Arial" charset="0"/>
        <a:buChar char="•"/>
        <a:defRPr sz="3400" kern="1200">
          <a:solidFill>
            <a:schemeClr val="tx1"/>
          </a:solidFill>
          <a:latin typeface="+mn-lt"/>
          <a:ea typeface="+mn-ea"/>
          <a:cs typeface="+mn-cs"/>
        </a:defRPr>
      </a:lvl1pPr>
      <a:lvl2pPr marL="778308" indent="-299350" algn="l" defTabSz="957915" rtl="0" fontAlgn="base">
        <a:spcBef>
          <a:spcPct val="20000"/>
        </a:spcBef>
        <a:spcAft>
          <a:spcPct val="0"/>
        </a:spcAft>
        <a:buFont typeface="Arial" charset="0"/>
        <a:buChar char="–"/>
        <a:defRPr sz="3000" kern="1200">
          <a:solidFill>
            <a:schemeClr val="tx1"/>
          </a:solidFill>
          <a:latin typeface="+mn-lt"/>
          <a:ea typeface="+mn-ea"/>
          <a:cs typeface="+mn-cs"/>
        </a:defRPr>
      </a:lvl2pPr>
      <a:lvl3pPr marL="1197394" indent="-239483" algn="l" defTabSz="957915" rtl="0" fontAlgn="base">
        <a:spcBef>
          <a:spcPct val="20000"/>
        </a:spcBef>
        <a:spcAft>
          <a:spcPct val="0"/>
        </a:spcAft>
        <a:buFont typeface="Arial" charset="0"/>
        <a:buChar char="•"/>
        <a:defRPr sz="2500" kern="1200">
          <a:solidFill>
            <a:schemeClr val="tx1"/>
          </a:solidFill>
          <a:latin typeface="+mn-lt"/>
          <a:ea typeface="+mn-ea"/>
          <a:cs typeface="+mn-cs"/>
        </a:defRPr>
      </a:lvl3pPr>
      <a:lvl4pPr marL="1677935" indent="-239483" algn="l" defTabSz="957915" rtl="0" fontAlgn="base">
        <a:spcBef>
          <a:spcPct val="20000"/>
        </a:spcBef>
        <a:spcAft>
          <a:spcPct val="0"/>
        </a:spcAft>
        <a:buFont typeface="Arial" charset="0"/>
        <a:buChar char="–"/>
        <a:defRPr sz="2100" kern="1200">
          <a:solidFill>
            <a:schemeClr val="tx1"/>
          </a:solidFill>
          <a:latin typeface="+mn-lt"/>
          <a:ea typeface="+mn-ea"/>
          <a:cs typeface="+mn-cs"/>
        </a:defRPr>
      </a:lvl4pPr>
      <a:lvl5pPr marL="2156886" indent="-239483" algn="l" defTabSz="957915" rtl="0" fontAlgn="base">
        <a:spcBef>
          <a:spcPct val="20000"/>
        </a:spcBef>
        <a:spcAft>
          <a:spcPct val="0"/>
        </a:spcAft>
        <a:buFont typeface="Arial" charset="0"/>
        <a:buChar char="»"/>
        <a:defRPr sz="2100" kern="1200">
          <a:solidFill>
            <a:schemeClr val="tx1"/>
          </a:solidFill>
          <a:latin typeface="+mn-lt"/>
          <a:ea typeface="+mn-ea"/>
          <a:cs typeface="+mn-cs"/>
        </a:defRPr>
      </a:lvl5pPr>
      <a:lvl6pPr marL="2636951" indent="-239727" algn="l" defTabSz="95889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6405" indent="-239727" algn="l" defTabSz="95889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5840" indent="-239727" algn="l" defTabSz="95889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5285" indent="-239727" algn="l" defTabSz="95889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8890" rtl="0" eaLnBrk="1" latinLnBrk="0" hangingPunct="1">
        <a:defRPr sz="1900" kern="1200">
          <a:solidFill>
            <a:schemeClr val="tx1"/>
          </a:solidFill>
          <a:latin typeface="+mn-lt"/>
          <a:ea typeface="+mn-ea"/>
          <a:cs typeface="+mn-cs"/>
        </a:defRPr>
      </a:lvl1pPr>
      <a:lvl2pPr marL="479442" algn="l" defTabSz="958890" rtl="0" eaLnBrk="1" latinLnBrk="0" hangingPunct="1">
        <a:defRPr sz="1900" kern="1200">
          <a:solidFill>
            <a:schemeClr val="tx1"/>
          </a:solidFill>
          <a:latin typeface="+mn-lt"/>
          <a:ea typeface="+mn-ea"/>
          <a:cs typeface="+mn-cs"/>
        </a:defRPr>
      </a:lvl2pPr>
      <a:lvl3pPr marL="958890" algn="l" defTabSz="958890" rtl="0" eaLnBrk="1" latinLnBrk="0" hangingPunct="1">
        <a:defRPr sz="1900" kern="1200">
          <a:solidFill>
            <a:schemeClr val="tx1"/>
          </a:solidFill>
          <a:latin typeface="+mn-lt"/>
          <a:ea typeface="+mn-ea"/>
          <a:cs typeface="+mn-cs"/>
        </a:defRPr>
      </a:lvl3pPr>
      <a:lvl4pPr marL="1438317" algn="l" defTabSz="958890" rtl="0" eaLnBrk="1" latinLnBrk="0" hangingPunct="1">
        <a:defRPr sz="1900" kern="1200">
          <a:solidFill>
            <a:schemeClr val="tx1"/>
          </a:solidFill>
          <a:latin typeface="+mn-lt"/>
          <a:ea typeface="+mn-ea"/>
          <a:cs typeface="+mn-cs"/>
        </a:defRPr>
      </a:lvl4pPr>
      <a:lvl5pPr marL="1917782" algn="l" defTabSz="958890" rtl="0" eaLnBrk="1" latinLnBrk="0" hangingPunct="1">
        <a:defRPr sz="1900" kern="1200">
          <a:solidFill>
            <a:schemeClr val="tx1"/>
          </a:solidFill>
          <a:latin typeface="+mn-lt"/>
          <a:ea typeface="+mn-ea"/>
          <a:cs typeface="+mn-cs"/>
        </a:defRPr>
      </a:lvl5pPr>
      <a:lvl6pPr marL="2397227" algn="l" defTabSz="958890" rtl="0" eaLnBrk="1" latinLnBrk="0" hangingPunct="1">
        <a:defRPr sz="1900" kern="1200">
          <a:solidFill>
            <a:schemeClr val="tx1"/>
          </a:solidFill>
          <a:latin typeface="+mn-lt"/>
          <a:ea typeface="+mn-ea"/>
          <a:cs typeface="+mn-cs"/>
        </a:defRPr>
      </a:lvl6pPr>
      <a:lvl7pPr marL="2876665" algn="l" defTabSz="958890" rtl="0" eaLnBrk="1" latinLnBrk="0" hangingPunct="1">
        <a:defRPr sz="1900" kern="1200">
          <a:solidFill>
            <a:schemeClr val="tx1"/>
          </a:solidFill>
          <a:latin typeface="+mn-lt"/>
          <a:ea typeface="+mn-ea"/>
          <a:cs typeface="+mn-cs"/>
        </a:defRPr>
      </a:lvl7pPr>
      <a:lvl8pPr marL="3356119" algn="l" defTabSz="958890" rtl="0" eaLnBrk="1" latinLnBrk="0" hangingPunct="1">
        <a:defRPr sz="1900" kern="1200">
          <a:solidFill>
            <a:schemeClr val="tx1"/>
          </a:solidFill>
          <a:latin typeface="+mn-lt"/>
          <a:ea typeface="+mn-ea"/>
          <a:cs typeface="+mn-cs"/>
        </a:defRPr>
      </a:lvl8pPr>
      <a:lvl9pPr marL="3835573" algn="l" defTabSz="95889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547" tIns="48274" rIns="96547" bIns="4827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547" tIns="48274" rIns="96547" bIns="482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26"/>
            <a:ext cx="2240280" cy="389467"/>
          </a:xfrm>
          <a:prstGeom prst="rect">
            <a:avLst/>
          </a:prstGeom>
        </p:spPr>
        <p:txBody>
          <a:bodyPr vert="horz" lIns="96547" tIns="48274" rIns="96547" bIns="48274" rtlCol="0" anchor="ctr"/>
          <a:lstStyle>
            <a:lvl1pPr algn="l">
              <a:defRPr sz="1300">
                <a:solidFill>
                  <a:schemeClr val="tx1">
                    <a:tint val="75000"/>
                  </a:schemeClr>
                </a:solidFill>
              </a:defRPr>
            </a:lvl1pPr>
          </a:lstStyle>
          <a:p>
            <a:pPr defTabSz="965493" fontAlgn="auto">
              <a:spcBef>
                <a:spcPts val="0"/>
              </a:spcBef>
              <a:spcAft>
                <a:spcPts val="0"/>
              </a:spcAft>
            </a:pPr>
            <a:fld id="{80A9B2DB-042D-4C89-8533-74974C3F26A0}" type="datetimeFigureOut">
              <a:rPr lang="en-US" smtClean="0">
                <a:solidFill>
                  <a:prstClr val="black">
                    <a:tint val="75000"/>
                  </a:prstClr>
                </a:solidFill>
                <a:latin typeface="Calibri"/>
                <a:cs typeface="+mn-cs"/>
              </a:rPr>
              <a:pPr defTabSz="965493" fontAlgn="auto">
                <a:spcBef>
                  <a:spcPts val="0"/>
                </a:spcBef>
                <a:spcAft>
                  <a:spcPts val="0"/>
                </a:spcAft>
              </a:pPr>
              <a:t>9/6/2016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280410" y="6780126"/>
            <a:ext cx="3040380" cy="389467"/>
          </a:xfrm>
          <a:prstGeom prst="rect">
            <a:avLst/>
          </a:prstGeom>
        </p:spPr>
        <p:txBody>
          <a:bodyPr vert="horz" lIns="96547" tIns="48274" rIns="96547" bIns="48274" rtlCol="0" anchor="ctr"/>
          <a:lstStyle>
            <a:lvl1pPr algn="ctr">
              <a:defRPr sz="1300">
                <a:solidFill>
                  <a:schemeClr val="tx1">
                    <a:tint val="75000"/>
                  </a:schemeClr>
                </a:solidFill>
              </a:defRPr>
            </a:lvl1pPr>
          </a:lstStyle>
          <a:p>
            <a:pPr defTabSz="965493"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880860" y="6780126"/>
            <a:ext cx="2240280" cy="389467"/>
          </a:xfrm>
          <a:prstGeom prst="rect">
            <a:avLst/>
          </a:prstGeom>
        </p:spPr>
        <p:txBody>
          <a:bodyPr vert="horz" lIns="96547" tIns="48274" rIns="96547" bIns="48274" rtlCol="0" anchor="ctr"/>
          <a:lstStyle>
            <a:lvl1pPr algn="r">
              <a:defRPr sz="1300">
                <a:solidFill>
                  <a:schemeClr val="tx1">
                    <a:tint val="75000"/>
                  </a:schemeClr>
                </a:solidFill>
              </a:defRPr>
            </a:lvl1pPr>
          </a:lstStyle>
          <a:p>
            <a:pPr defTabSz="965493" fontAlgn="auto">
              <a:spcBef>
                <a:spcPts val="0"/>
              </a:spcBef>
              <a:spcAft>
                <a:spcPts val="0"/>
              </a:spcAft>
            </a:pPr>
            <a:fld id="{B2E7180D-885A-4CEB-A91F-EC1BBF1D6305}" type="slidenum">
              <a:rPr lang="en-US" smtClean="0">
                <a:solidFill>
                  <a:prstClr val="black">
                    <a:tint val="75000"/>
                  </a:prstClr>
                </a:solidFill>
                <a:latin typeface="Calibri"/>
                <a:cs typeface="+mn-cs"/>
              </a:rPr>
              <a:pPr defTabSz="965493"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97955530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65493" rtl="0" eaLnBrk="1" latinLnBrk="0" hangingPunct="1">
        <a:spcBef>
          <a:spcPct val="0"/>
        </a:spcBef>
        <a:buNone/>
        <a:defRPr sz="4700" kern="1200">
          <a:solidFill>
            <a:schemeClr val="tx1"/>
          </a:solidFill>
          <a:latin typeface="+mj-lt"/>
          <a:ea typeface="+mj-ea"/>
          <a:cs typeface="+mj-cs"/>
        </a:defRPr>
      </a:lvl1pPr>
    </p:titleStyle>
    <p:bodyStyle>
      <a:lvl1pPr marL="362061" indent="-362061" algn="l" defTabSz="965493"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4463" indent="-301716" algn="l" defTabSz="965493"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6865" indent="-241374" algn="l" defTabSz="965493"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89614"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2358"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5106"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7855"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0598"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3345" indent="-241374" algn="l" defTabSz="965493"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5493" rtl="0" eaLnBrk="1" latinLnBrk="0" hangingPunct="1">
        <a:defRPr sz="1900" kern="1200">
          <a:solidFill>
            <a:schemeClr val="tx1"/>
          </a:solidFill>
          <a:latin typeface="+mn-lt"/>
          <a:ea typeface="+mn-ea"/>
          <a:cs typeface="+mn-cs"/>
        </a:defRPr>
      </a:lvl1pPr>
      <a:lvl2pPr marL="482745" algn="l" defTabSz="965493" rtl="0" eaLnBrk="1" latinLnBrk="0" hangingPunct="1">
        <a:defRPr sz="1900" kern="1200">
          <a:solidFill>
            <a:schemeClr val="tx1"/>
          </a:solidFill>
          <a:latin typeface="+mn-lt"/>
          <a:ea typeface="+mn-ea"/>
          <a:cs typeface="+mn-cs"/>
        </a:defRPr>
      </a:lvl2pPr>
      <a:lvl3pPr marL="965493" algn="l" defTabSz="965493" rtl="0" eaLnBrk="1" latinLnBrk="0" hangingPunct="1">
        <a:defRPr sz="1900" kern="1200">
          <a:solidFill>
            <a:schemeClr val="tx1"/>
          </a:solidFill>
          <a:latin typeface="+mn-lt"/>
          <a:ea typeface="+mn-ea"/>
          <a:cs typeface="+mn-cs"/>
        </a:defRPr>
      </a:lvl3pPr>
      <a:lvl4pPr marL="1448235" algn="l" defTabSz="965493" rtl="0" eaLnBrk="1" latinLnBrk="0" hangingPunct="1">
        <a:defRPr sz="1900" kern="1200">
          <a:solidFill>
            <a:schemeClr val="tx1"/>
          </a:solidFill>
          <a:latin typeface="+mn-lt"/>
          <a:ea typeface="+mn-ea"/>
          <a:cs typeface="+mn-cs"/>
        </a:defRPr>
      </a:lvl4pPr>
      <a:lvl5pPr marL="1930984" algn="l" defTabSz="965493" rtl="0" eaLnBrk="1" latinLnBrk="0" hangingPunct="1">
        <a:defRPr sz="1900" kern="1200">
          <a:solidFill>
            <a:schemeClr val="tx1"/>
          </a:solidFill>
          <a:latin typeface="+mn-lt"/>
          <a:ea typeface="+mn-ea"/>
          <a:cs typeface="+mn-cs"/>
        </a:defRPr>
      </a:lvl5pPr>
      <a:lvl6pPr marL="2413732" algn="l" defTabSz="965493" rtl="0" eaLnBrk="1" latinLnBrk="0" hangingPunct="1">
        <a:defRPr sz="1900" kern="1200">
          <a:solidFill>
            <a:schemeClr val="tx1"/>
          </a:solidFill>
          <a:latin typeface="+mn-lt"/>
          <a:ea typeface="+mn-ea"/>
          <a:cs typeface="+mn-cs"/>
        </a:defRPr>
      </a:lvl6pPr>
      <a:lvl7pPr marL="2896479" algn="l" defTabSz="965493" rtl="0" eaLnBrk="1" latinLnBrk="0" hangingPunct="1">
        <a:defRPr sz="1900" kern="1200">
          <a:solidFill>
            <a:schemeClr val="tx1"/>
          </a:solidFill>
          <a:latin typeface="+mn-lt"/>
          <a:ea typeface="+mn-ea"/>
          <a:cs typeface="+mn-cs"/>
        </a:defRPr>
      </a:lvl7pPr>
      <a:lvl8pPr marL="3379226" algn="l" defTabSz="965493" rtl="0" eaLnBrk="1" latinLnBrk="0" hangingPunct="1">
        <a:defRPr sz="1900" kern="1200">
          <a:solidFill>
            <a:schemeClr val="tx1"/>
          </a:solidFill>
          <a:latin typeface="+mn-lt"/>
          <a:ea typeface="+mn-ea"/>
          <a:cs typeface="+mn-cs"/>
        </a:defRPr>
      </a:lvl8pPr>
      <a:lvl9pPr marL="3861973" algn="l" defTabSz="96549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80060" y="292947"/>
            <a:ext cx="8641080" cy="1219200"/>
          </a:xfrm>
          <a:prstGeom prst="rect">
            <a:avLst/>
          </a:prstGeom>
          <a:noFill/>
          <a:ln w="9525">
            <a:noFill/>
            <a:miter lim="800000"/>
            <a:headEnd/>
            <a:tailEnd/>
          </a:ln>
        </p:spPr>
        <p:txBody>
          <a:bodyPr vert="horz" wrap="square" lIns="96582" tIns="48291" rIns="96582" bIns="4829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80060" y="1706880"/>
            <a:ext cx="8641080" cy="4827694"/>
          </a:xfrm>
          <a:prstGeom prst="rect">
            <a:avLst/>
          </a:prstGeom>
          <a:noFill/>
          <a:ln w="9525">
            <a:noFill/>
            <a:miter lim="800000"/>
            <a:headEnd/>
            <a:tailEnd/>
          </a:ln>
        </p:spPr>
        <p:txBody>
          <a:bodyPr vert="horz" wrap="square" lIns="96582" tIns="48291" rIns="96582" bIns="4829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80060" y="6780122"/>
            <a:ext cx="2240280" cy="389467"/>
          </a:xfrm>
          <a:prstGeom prst="rect">
            <a:avLst/>
          </a:prstGeom>
        </p:spPr>
        <p:txBody>
          <a:bodyPr vert="horz" lIns="96582" tIns="48291" rIns="96582" bIns="48291" rtlCol="0" anchor="ctr"/>
          <a:lstStyle>
            <a:lvl1pPr algn="l" fontAlgn="auto">
              <a:spcBef>
                <a:spcPts val="0"/>
              </a:spcBef>
              <a:spcAft>
                <a:spcPts val="0"/>
              </a:spcAft>
              <a:defRPr sz="1300">
                <a:solidFill>
                  <a:schemeClr val="tx1">
                    <a:tint val="75000"/>
                  </a:schemeClr>
                </a:solidFill>
                <a:latin typeface="+mn-lt"/>
                <a:cs typeface="+mn-cs"/>
              </a:defRPr>
            </a:lvl1pPr>
          </a:lstStyle>
          <a:p>
            <a:pPr defTabSz="913667">
              <a:defRPr/>
            </a:pPr>
            <a:fld id="{1D0481F6-E6D4-4EF5-8976-072A60E49B02}" type="datetimeFigureOut">
              <a:rPr lang="en-US" smtClean="0">
                <a:solidFill>
                  <a:prstClr val="black">
                    <a:tint val="75000"/>
                  </a:prstClr>
                </a:solidFill>
              </a:rPr>
              <a:pPr defTabSz="913667">
                <a:defRPr/>
              </a:pPr>
              <a:t>9/6/2016</a:t>
            </a:fld>
            <a:endParaRPr lang="en-US">
              <a:solidFill>
                <a:prstClr val="black">
                  <a:tint val="75000"/>
                </a:prstClr>
              </a:solidFill>
            </a:endParaRPr>
          </a:p>
        </p:txBody>
      </p:sp>
      <p:sp>
        <p:nvSpPr>
          <p:cNvPr id="5" name="Footer Placeholder 4"/>
          <p:cNvSpPr>
            <a:spLocks noGrp="1"/>
          </p:cNvSpPr>
          <p:nvPr>
            <p:ph type="ftr" sz="quarter" idx="3"/>
          </p:nvPr>
        </p:nvSpPr>
        <p:spPr>
          <a:xfrm>
            <a:off x="3280410" y="6780122"/>
            <a:ext cx="3040380" cy="389467"/>
          </a:xfrm>
          <a:prstGeom prst="rect">
            <a:avLst/>
          </a:prstGeom>
        </p:spPr>
        <p:txBody>
          <a:bodyPr vert="horz" lIns="96582" tIns="48291" rIns="96582" bIns="48291" rtlCol="0" anchor="ctr"/>
          <a:lstStyle>
            <a:lvl1pPr algn="ctr" fontAlgn="auto">
              <a:spcBef>
                <a:spcPts val="0"/>
              </a:spcBef>
              <a:spcAft>
                <a:spcPts val="0"/>
              </a:spcAft>
              <a:defRPr sz="1300">
                <a:solidFill>
                  <a:schemeClr val="tx1">
                    <a:tint val="75000"/>
                  </a:schemeClr>
                </a:solidFill>
                <a:latin typeface="+mn-lt"/>
                <a:cs typeface="+mn-cs"/>
              </a:defRPr>
            </a:lvl1pPr>
          </a:lstStyle>
          <a:p>
            <a:pPr defTabSz="913667">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880860" y="6780122"/>
            <a:ext cx="2240280" cy="389467"/>
          </a:xfrm>
          <a:prstGeom prst="rect">
            <a:avLst/>
          </a:prstGeom>
        </p:spPr>
        <p:txBody>
          <a:bodyPr vert="horz" lIns="96582" tIns="48291" rIns="96582" bIns="48291" rtlCol="0" anchor="ctr"/>
          <a:lstStyle>
            <a:lvl1pPr algn="r" fontAlgn="auto">
              <a:spcBef>
                <a:spcPts val="0"/>
              </a:spcBef>
              <a:spcAft>
                <a:spcPts val="0"/>
              </a:spcAft>
              <a:defRPr sz="1300">
                <a:solidFill>
                  <a:schemeClr val="tx1">
                    <a:tint val="75000"/>
                  </a:schemeClr>
                </a:solidFill>
                <a:latin typeface="+mn-lt"/>
                <a:cs typeface="+mn-cs"/>
              </a:defRPr>
            </a:lvl1pPr>
          </a:lstStyle>
          <a:p>
            <a:pPr defTabSz="913667">
              <a:defRPr/>
            </a:pPr>
            <a:fld id="{6428480E-6E9C-44BA-A279-5A8EE943282F}" type="slidenum">
              <a:rPr lang="en-US" smtClean="0">
                <a:solidFill>
                  <a:prstClr val="black">
                    <a:tint val="75000"/>
                  </a:prstClr>
                </a:solidFill>
              </a:rPr>
              <a:pPr defTabSz="913667">
                <a:defRPr/>
              </a:pPr>
              <a:t>‹#›</a:t>
            </a:fld>
            <a:endParaRPr lang="en-US">
              <a:solidFill>
                <a:prstClr val="black">
                  <a:tint val="75000"/>
                </a:prstClr>
              </a:solidFill>
            </a:endParaRPr>
          </a:p>
        </p:txBody>
      </p:sp>
    </p:spTree>
    <p:extLst>
      <p:ext uri="{BB962C8B-B14F-4D97-AF65-F5344CB8AC3E}">
        <p14:creationId xmlns:p14="http://schemas.microsoft.com/office/powerpoint/2010/main" val="116528113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rtl="0" eaLnBrk="0" fontAlgn="base" hangingPunct="0">
        <a:spcBef>
          <a:spcPct val="0"/>
        </a:spcBef>
        <a:spcAft>
          <a:spcPct val="0"/>
        </a:spcAft>
        <a:defRPr sz="4700" kern="1200">
          <a:solidFill>
            <a:schemeClr val="tx1"/>
          </a:solidFill>
          <a:latin typeface="+mj-lt"/>
          <a:ea typeface="+mj-ea"/>
          <a:cs typeface="+mj-cs"/>
        </a:defRPr>
      </a:lvl1pPr>
      <a:lvl2pPr algn="ctr" rtl="0" eaLnBrk="0" fontAlgn="base" hangingPunct="0">
        <a:spcBef>
          <a:spcPct val="0"/>
        </a:spcBef>
        <a:spcAft>
          <a:spcPct val="0"/>
        </a:spcAft>
        <a:defRPr sz="4700">
          <a:solidFill>
            <a:schemeClr val="tx1"/>
          </a:solidFill>
          <a:latin typeface="Calibri" pitchFamily="34" charset="0"/>
        </a:defRPr>
      </a:lvl2pPr>
      <a:lvl3pPr algn="ctr" rtl="0" eaLnBrk="0" fontAlgn="base" hangingPunct="0">
        <a:spcBef>
          <a:spcPct val="0"/>
        </a:spcBef>
        <a:spcAft>
          <a:spcPct val="0"/>
        </a:spcAft>
        <a:defRPr sz="4700">
          <a:solidFill>
            <a:schemeClr val="tx1"/>
          </a:solidFill>
          <a:latin typeface="Calibri" pitchFamily="34" charset="0"/>
        </a:defRPr>
      </a:lvl3pPr>
      <a:lvl4pPr algn="ctr" rtl="0" eaLnBrk="0" fontAlgn="base" hangingPunct="0">
        <a:spcBef>
          <a:spcPct val="0"/>
        </a:spcBef>
        <a:spcAft>
          <a:spcPct val="0"/>
        </a:spcAft>
        <a:defRPr sz="4700">
          <a:solidFill>
            <a:schemeClr val="tx1"/>
          </a:solidFill>
          <a:latin typeface="Calibri" pitchFamily="34" charset="0"/>
        </a:defRPr>
      </a:lvl4pPr>
      <a:lvl5pPr algn="ctr" rtl="0" eaLnBrk="0" fontAlgn="base" hangingPunct="0">
        <a:spcBef>
          <a:spcPct val="0"/>
        </a:spcBef>
        <a:spcAft>
          <a:spcPct val="0"/>
        </a:spcAft>
        <a:defRPr sz="4700">
          <a:solidFill>
            <a:schemeClr val="tx1"/>
          </a:solidFill>
          <a:latin typeface="Calibri" pitchFamily="34" charset="0"/>
        </a:defRPr>
      </a:lvl5pPr>
      <a:lvl6pPr marL="482917" algn="ctr" rtl="0" fontAlgn="base">
        <a:spcBef>
          <a:spcPct val="0"/>
        </a:spcBef>
        <a:spcAft>
          <a:spcPct val="0"/>
        </a:spcAft>
        <a:defRPr sz="4700">
          <a:solidFill>
            <a:schemeClr val="tx1"/>
          </a:solidFill>
          <a:latin typeface="Calibri" pitchFamily="34" charset="0"/>
        </a:defRPr>
      </a:lvl6pPr>
      <a:lvl7pPr marL="965838" algn="ctr" rtl="0" fontAlgn="base">
        <a:spcBef>
          <a:spcPct val="0"/>
        </a:spcBef>
        <a:spcAft>
          <a:spcPct val="0"/>
        </a:spcAft>
        <a:defRPr sz="4700">
          <a:solidFill>
            <a:schemeClr val="tx1"/>
          </a:solidFill>
          <a:latin typeface="Calibri" pitchFamily="34" charset="0"/>
        </a:defRPr>
      </a:lvl7pPr>
      <a:lvl8pPr marL="1448752" algn="ctr" rtl="0" fontAlgn="base">
        <a:spcBef>
          <a:spcPct val="0"/>
        </a:spcBef>
        <a:spcAft>
          <a:spcPct val="0"/>
        </a:spcAft>
        <a:defRPr sz="4700">
          <a:solidFill>
            <a:schemeClr val="tx1"/>
          </a:solidFill>
          <a:latin typeface="Calibri" pitchFamily="34" charset="0"/>
        </a:defRPr>
      </a:lvl8pPr>
      <a:lvl9pPr marL="1931674" algn="ctr" rtl="0" fontAlgn="base">
        <a:spcBef>
          <a:spcPct val="0"/>
        </a:spcBef>
        <a:spcAft>
          <a:spcPct val="0"/>
        </a:spcAft>
        <a:defRPr sz="4700">
          <a:solidFill>
            <a:schemeClr val="tx1"/>
          </a:solidFill>
          <a:latin typeface="Calibri" pitchFamily="34" charset="0"/>
        </a:defRPr>
      </a:lvl9pPr>
    </p:titleStyle>
    <p:bodyStyle>
      <a:lvl1pPr marL="362190" indent="-362190"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784743" indent="-301824"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07296" indent="-241461" algn="l"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90215" indent="-241461"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173134" indent="-241461"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656053" indent="-241461" algn="l" defTabSz="96583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38972" indent="-241461" algn="l" defTabSz="96583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1889" indent="-241461" algn="l" defTabSz="96583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4808" indent="-241461" algn="l" defTabSz="96583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5838" rtl="0" eaLnBrk="1" latinLnBrk="0" hangingPunct="1">
        <a:defRPr sz="1900" kern="1200">
          <a:solidFill>
            <a:schemeClr val="tx1"/>
          </a:solidFill>
          <a:latin typeface="+mn-lt"/>
          <a:ea typeface="+mn-ea"/>
          <a:cs typeface="+mn-cs"/>
        </a:defRPr>
      </a:lvl1pPr>
      <a:lvl2pPr marL="482917" algn="l" defTabSz="965838" rtl="0" eaLnBrk="1" latinLnBrk="0" hangingPunct="1">
        <a:defRPr sz="1900" kern="1200">
          <a:solidFill>
            <a:schemeClr val="tx1"/>
          </a:solidFill>
          <a:latin typeface="+mn-lt"/>
          <a:ea typeface="+mn-ea"/>
          <a:cs typeface="+mn-cs"/>
        </a:defRPr>
      </a:lvl2pPr>
      <a:lvl3pPr marL="965838" algn="l" defTabSz="965838" rtl="0" eaLnBrk="1" latinLnBrk="0" hangingPunct="1">
        <a:defRPr sz="1900" kern="1200">
          <a:solidFill>
            <a:schemeClr val="tx1"/>
          </a:solidFill>
          <a:latin typeface="+mn-lt"/>
          <a:ea typeface="+mn-ea"/>
          <a:cs typeface="+mn-cs"/>
        </a:defRPr>
      </a:lvl3pPr>
      <a:lvl4pPr marL="1448752" algn="l" defTabSz="965838" rtl="0" eaLnBrk="1" latinLnBrk="0" hangingPunct="1">
        <a:defRPr sz="1900" kern="1200">
          <a:solidFill>
            <a:schemeClr val="tx1"/>
          </a:solidFill>
          <a:latin typeface="+mn-lt"/>
          <a:ea typeface="+mn-ea"/>
          <a:cs typeface="+mn-cs"/>
        </a:defRPr>
      </a:lvl4pPr>
      <a:lvl5pPr marL="1931674" algn="l" defTabSz="965838" rtl="0" eaLnBrk="1" latinLnBrk="0" hangingPunct="1">
        <a:defRPr sz="1900" kern="1200">
          <a:solidFill>
            <a:schemeClr val="tx1"/>
          </a:solidFill>
          <a:latin typeface="+mn-lt"/>
          <a:ea typeface="+mn-ea"/>
          <a:cs typeface="+mn-cs"/>
        </a:defRPr>
      </a:lvl5pPr>
      <a:lvl6pPr marL="2414594" algn="l" defTabSz="965838" rtl="0" eaLnBrk="1" latinLnBrk="0" hangingPunct="1">
        <a:defRPr sz="1900" kern="1200">
          <a:solidFill>
            <a:schemeClr val="tx1"/>
          </a:solidFill>
          <a:latin typeface="+mn-lt"/>
          <a:ea typeface="+mn-ea"/>
          <a:cs typeface="+mn-cs"/>
        </a:defRPr>
      </a:lvl6pPr>
      <a:lvl7pPr marL="2897514" algn="l" defTabSz="965838" rtl="0" eaLnBrk="1" latinLnBrk="0" hangingPunct="1">
        <a:defRPr sz="1900" kern="1200">
          <a:solidFill>
            <a:schemeClr val="tx1"/>
          </a:solidFill>
          <a:latin typeface="+mn-lt"/>
          <a:ea typeface="+mn-ea"/>
          <a:cs typeface="+mn-cs"/>
        </a:defRPr>
      </a:lvl7pPr>
      <a:lvl8pPr marL="3380430" algn="l" defTabSz="965838" rtl="0" eaLnBrk="1" latinLnBrk="0" hangingPunct="1">
        <a:defRPr sz="1900" kern="1200">
          <a:solidFill>
            <a:schemeClr val="tx1"/>
          </a:solidFill>
          <a:latin typeface="+mn-lt"/>
          <a:ea typeface="+mn-ea"/>
          <a:cs typeface="+mn-cs"/>
        </a:defRPr>
      </a:lvl8pPr>
      <a:lvl9pPr marL="3863350" algn="l" defTabSz="96583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18" tIns="48309" rIns="96618" bIns="483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618" tIns="48309" rIns="96618" bIns="483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18"/>
            <a:ext cx="2240280" cy="389467"/>
          </a:xfrm>
          <a:prstGeom prst="rect">
            <a:avLst/>
          </a:prstGeom>
        </p:spPr>
        <p:txBody>
          <a:bodyPr vert="horz" lIns="96618" tIns="48309" rIns="96618" bIns="48309" rtlCol="0" anchor="ctr"/>
          <a:lstStyle>
            <a:lvl1pPr algn="l">
              <a:defRPr sz="1300">
                <a:solidFill>
                  <a:schemeClr val="tx1">
                    <a:tint val="75000"/>
                  </a:schemeClr>
                </a:solidFill>
              </a:defRPr>
            </a:lvl1pPr>
          </a:lstStyle>
          <a:p>
            <a:pPr defTabSz="966182" fontAlgn="auto">
              <a:spcBef>
                <a:spcPts val="0"/>
              </a:spcBef>
              <a:spcAft>
                <a:spcPts val="0"/>
              </a:spcAft>
            </a:pPr>
            <a:fld id="{2A5034A7-66E5-419F-9C06-8408F82FC792}" type="datetimeFigureOut">
              <a:rPr lang="en-US" smtClean="0">
                <a:solidFill>
                  <a:prstClr val="black">
                    <a:tint val="75000"/>
                  </a:prstClr>
                </a:solidFill>
                <a:latin typeface="Calibri"/>
                <a:cs typeface="+mn-cs"/>
              </a:rPr>
              <a:pPr defTabSz="966182" fontAlgn="auto">
                <a:spcBef>
                  <a:spcPts val="0"/>
                </a:spcBef>
                <a:spcAft>
                  <a:spcPts val="0"/>
                </a:spcAft>
              </a:pPr>
              <a:t>9/6/2016</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280410" y="6780118"/>
            <a:ext cx="3040380" cy="389467"/>
          </a:xfrm>
          <a:prstGeom prst="rect">
            <a:avLst/>
          </a:prstGeom>
        </p:spPr>
        <p:txBody>
          <a:bodyPr vert="horz" lIns="96618" tIns="48309" rIns="96618" bIns="48309" rtlCol="0" anchor="ctr"/>
          <a:lstStyle>
            <a:lvl1pPr algn="ctr">
              <a:defRPr sz="1300">
                <a:solidFill>
                  <a:schemeClr val="tx1">
                    <a:tint val="75000"/>
                  </a:schemeClr>
                </a:solidFill>
              </a:defRPr>
            </a:lvl1pPr>
          </a:lstStyle>
          <a:p>
            <a:pPr defTabSz="966182"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880860" y="6780118"/>
            <a:ext cx="2240280" cy="389467"/>
          </a:xfrm>
          <a:prstGeom prst="rect">
            <a:avLst/>
          </a:prstGeom>
        </p:spPr>
        <p:txBody>
          <a:bodyPr vert="horz" lIns="96618" tIns="48309" rIns="96618" bIns="48309" rtlCol="0" anchor="ctr"/>
          <a:lstStyle>
            <a:lvl1pPr algn="r">
              <a:defRPr sz="1300">
                <a:solidFill>
                  <a:schemeClr val="tx1">
                    <a:tint val="75000"/>
                  </a:schemeClr>
                </a:solidFill>
              </a:defRPr>
            </a:lvl1pPr>
          </a:lstStyle>
          <a:p>
            <a:pPr defTabSz="966182" fontAlgn="auto">
              <a:spcBef>
                <a:spcPts val="0"/>
              </a:spcBef>
              <a:spcAft>
                <a:spcPts val="0"/>
              </a:spcAft>
            </a:pPr>
            <a:fld id="{401982B3-62B4-4296-A3C5-F850A86E2345}" type="slidenum">
              <a:rPr lang="en-US" smtClean="0">
                <a:solidFill>
                  <a:prstClr val="black">
                    <a:tint val="75000"/>
                  </a:prstClr>
                </a:solidFill>
                <a:latin typeface="Calibri"/>
                <a:cs typeface="+mn-cs"/>
              </a:rPr>
              <a:pPr defTabSz="966182"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86952948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66182" rtl="0" eaLnBrk="1" latinLnBrk="0" hangingPunct="1">
        <a:spcBef>
          <a:spcPct val="0"/>
        </a:spcBef>
        <a:buNone/>
        <a:defRPr sz="4700" kern="1200">
          <a:solidFill>
            <a:schemeClr val="tx1"/>
          </a:solidFill>
          <a:latin typeface="+mj-lt"/>
          <a:ea typeface="+mj-ea"/>
          <a:cs typeface="+mj-cs"/>
        </a:defRPr>
      </a:lvl1pPr>
    </p:titleStyle>
    <p:bodyStyle>
      <a:lvl1pPr marL="362319" indent="-362319" algn="l" defTabSz="96618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023" indent="-301932" algn="l" defTabSz="96618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7726" indent="-241546" algn="l" defTabSz="96618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0818"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3910"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7000"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0091"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3181"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6271" indent="-241546" algn="l" defTabSz="96618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182" rtl="0" eaLnBrk="1" latinLnBrk="0" hangingPunct="1">
        <a:defRPr sz="1900" kern="1200">
          <a:solidFill>
            <a:schemeClr val="tx1"/>
          </a:solidFill>
          <a:latin typeface="+mn-lt"/>
          <a:ea typeface="+mn-ea"/>
          <a:cs typeface="+mn-cs"/>
        </a:defRPr>
      </a:lvl1pPr>
      <a:lvl2pPr marL="483090" algn="l" defTabSz="966182" rtl="0" eaLnBrk="1" latinLnBrk="0" hangingPunct="1">
        <a:defRPr sz="1900" kern="1200">
          <a:solidFill>
            <a:schemeClr val="tx1"/>
          </a:solidFill>
          <a:latin typeface="+mn-lt"/>
          <a:ea typeface="+mn-ea"/>
          <a:cs typeface="+mn-cs"/>
        </a:defRPr>
      </a:lvl2pPr>
      <a:lvl3pPr marL="966182" algn="l" defTabSz="966182" rtl="0" eaLnBrk="1" latinLnBrk="0" hangingPunct="1">
        <a:defRPr sz="1900" kern="1200">
          <a:solidFill>
            <a:schemeClr val="tx1"/>
          </a:solidFill>
          <a:latin typeface="+mn-lt"/>
          <a:ea typeface="+mn-ea"/>
          <a:cs typeface="+mn-cs"/>
        </a:defRPr>
      </a:lvl3pPr>
      <a:lvl4pPr marL="1449270" algn="l" defTabSz="966182" rtl="0" eaLnBrk="1" latinLnBrk="0" hangingPunct="1">
        <a:defRPr sz="1900" kern="1200">
          <a:solidFill>
            <a:schemeClr val="tx1"/>
          </a:solidFill>
          <a:latin typeface="+mn-lt"/>
          <a:ea typeface="+mn-ea"/>
          <a:cs typeface="+mn-cs"/>
        </a:defRPr>
      </a:lvl4pPr>
      <a:lvl5pPr marL="1932363" algn="l" defTabSz="966182" rtl="0" eaLnBrk="1" latinLnBrk="0" hangingPunct="1">
        <a:defRPr sz="1900" kern="1200">
          <a:solidFill>
            <a:schemeClr val="tx1"/>
          </a:solidFill>
          <a:latin typeface="+mn-lt"/>
          <a:ea typeface="+mn-ea"/>
          <a:cs typeface="+mn-cs"/>
        </a:defRPr>
      </a:lvl5pPr>
      <a:lvl6pPr marL="2415454" algn="l" defTabSz="966182" rtl="0" eaLnBrk="1" latinLnBrk="0" hangingPunct="1">
        <a:defRPr sz="1900" kern="1200">
          <a:solidFill>
            <a:schemeClr val="tx1"/>
          </a:solidFill>
          <a:latin typeface="+mn-lt"/>
          <a:ea typeface="+mn-ea"/>
          <a:cs typeface="+mn-cs"/>
        </a:defRPr>
      </a:lvl6pPr>
      <a:lvl7pPr marL="2898547" algn="l" defTabSz="966182" rtl="0" eaLnBrk="1" latinLnBrk="0" hangingPunct="1">
        <a:defRPr sz="1900" kern="1200">
          <a:solidFill>
            <a:schemeClr val="tx1"/>
          </a:solidFill>
          <a:latin typeface="+mn-lt"/>
          <a:ea typeface="+mn-ea"/>
          <a:cs typeface="+mn-cs"/>
        </a:defRPr>
      </a:lvl7pPr>
      <a:lvl8pPr marL="3381636" algn="l" defTabSz="966182" rtl="0" eaLnBrk="1" latinLnBrk="0" hangingPunct="1">
        <a:defRPr sz="1900" kern="1200">
          <a:solidFill>
            <a:schemeClr val="tx1"/>
          </a:solidFill>
          <a:latin typeface="+mn-lt"/>
          <a:ea typeface="+mn-ea"/>
          <a:cs typeface="+mn-cs"/>
        </a:defRPr>
      </a:lvl8pPr>
      <a:lvl9pPr marL="3864727" algn="l" defTabSz="96618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8396" y="380858"/>
            <a:ext cx="8884410" cy="553998"/>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body" idx="1"/>
          </p:nvPr>
        </p:nvSpPr>
        <p:spPr>
          <a:xfrm>
            <a:off x="498318" y="3201424"/>
            <a:ext cx="8604575" cy="615553"/>
          </a:xfrm>
          <a:prstGeom prst="rect">
            <a:avLst/>
          </a:prstGeom>
        </p:spPr>
        <p:txBody>
          <a:bodyPr wrap="square" lIns="0" tIns="0" rIns="0" bIns="0">
            <a:spAutoFit/>
          </a:bodyPr>
          <a:lstStyle>
            <a:lvl1pPr>
              <a:defRPr sz="4000" b="0" i="0">
                <a:solidFill>
                  <a:schemeClr val="bg1"/>
                </a:solidFill>
                <a:latin typeface="Calibri Light"/>
                <a:cs typeface="Calibri Light"/>
              </a:defRPr>
            </a:lvl1pPr>
          </a:lstStyle>
          <a:p>
            <a:endParaRPr/>
          </a:p>
        </p:txBody>
      </p:sp>
      <p:sp>
        <p:nvSpPr>
          <p:cNvPr id="4" name="Holder 4"/>
          <p:cNvSpPr>
            <a:spLocks noGrp="1"/>
          </p:cNvSpPr>
          <p:nvPr>
            <p:ph type="ftr" sz="quarter" idx="5"/>
          </p:nvPr>
        </p:nvSpPr>
        <p:spPr>
          <a:xfrm>
            <a:off x="3264414" y="6803141"/>
            <a:ext cx="3072383" cy="276999"/>
          </a:xfrm>
          <a:prstGeom prst="rect">
            <a:avLst/>
          </a:prstGeom>
        </p:spPr>
        <p:txBody>
          <a:bodyPr wrap="square" lIns="0" tIns="0" rIns="0" bIns="0">
            <a:spAutoFit/>
          </a:bodyPr>
          <a:lstStyle>
            <a:lvl1pPr algn="ctr">
              <a:defRPr>
                <a:solidFill>
                  <a:schemeClr val="tx1">
                    <a:tint val="75000"/>
                  </a:schemeClr>
                </a:solidFill>
              </a:defRPr>
            </a:lvl1pPr>
          </a:lstStyle>
          <a:p>
            <a:pPr defTabSz="913993" fontAlgn="auto">
              <a:spcBef>
                <a:spcPts val="0"/>
              </a:spcBef>
              <a:spcAft>
                <a:spcPts val="0"/>
              </a:spcAft>
            </a:pPr>
            <a:endParaRPr lang="en-US" sz="1800">
              <a:solidFill>
                <a:prstClr val="black">
                  <a:tint val="75000"/>
                </a:prstClr>
              </a:solidFill>
              <a:latin typeface="Calibri"/>
              <a:cs typeface="+mn-cs"/>
            </a:endParaRPr>
          </a:p>
        </p:txBody>
      </p:sp>
      <p:sp>
        <p:nvSpPr>
          <p:cNvPr id="5" name="Holder 5"/>
          <p:cNvSpPr>
            <a:spLocks noGrp="1"/>
          </p:cNvSpPr>
          <p:nvPr>
            <p:ph type="dt" sz="half" idx="6"/>
          </p:nvPr>
        </p:nvSpPr>
        <p:spPr>
          <a:xfrm>
            <a:off x="480060" y="6803141"/>
            <a:ext cx="2208276" cy="276999"/>
          </a:xfrm>
          <a:prstGeom prst="rect">
            <a:avLst/>
          </a:prstGeom>
        </p:spPr>
        <p:txBody>
          <a:bodyPr wrap="square" lIns="0" tIns="0" rIns="0" bIns="0">
            <a:spAutoFit/>
          </a:bodyPr>
          <a:lstStyle>
            <a:lvl1pPr algn="l">
              <a:defRPr>
                <a:solidFill>
                  <a:schemeClr val="tx1">
                    <a:tint val="75000"/>
                  </a:schemeClr>
                </a:solidFill>
              </a:defRPr>
            </a:lvl1pPr>
          </a:lstStyle>
          <a:p>
            <a:pPr defTabSz="913993" fontAlgn="auto">
              <a:spcBef>
                <a:spcPts val="0"/>
              </a:spcBef>
              <a:spcAft>
                <a:spcPts val="0"/>
              </a:spcAft>
            </a:pPr>
            <a:fld id="{1D8BD707-D9CF-40AE-B4C6-C98DA3205C09}" type="datetimeFigureOut">
              <a:rPr lang="en-US" sz="1800" smtClean="0">
                <a:solidFill>
                  <a:prstClr val="black">
                    <a:tint val="75000"/>
                  </a:prstClr>
                </a:solidFill>
                <a:latin typeface="Calibri"/>
                <a:cs typeface="+mn-cs"/>
              </a:rPr>
              <a:pPr defTabSz="913993" fontAlgn="auto">
                <a:spcBef>
                  <a:spcPts val="0"/>
                </a:spcBef>
                <a:spcAft>
                  <a:spcPts val="0"/>
                </a:spcAft>
              </a:pPr>
              <a:t>9/6/2016</a:t>
            </a:fld>
            <a:endParaRPr lang="en-US" sz="1800">
              <a:solidFill>
                <a:prstClr val="black">
                  <a:tint val="75000"/>
                </a:prstClr>
              </a:solidFill>
              <a:latin typeface="Calibri"/>
              <a:cs typeface="+mn-cs"/>
            </a:endParaRPr>
          </a:p>
        </p:txBody>
      </p:sp>
      <p:sp>
        <p:nvSpPr>
          <p:cNvPr id="6" name="Holder 6"/>
          <p:cNvSpPr>
            <a:spLocks noGrp="1"/>
          </p:cNvSpPr>
          <p:nvPr>
            <p:ph type="sldNum" sz="quarter" idx="7"/>
          </p:nvPr>
        </p:nvSpPr>
        <p:spPr>
          <a:xfrm>
            <a:off x="6912864" y="6803141"/>
            <a:ext cx="2208276" cy="276999"/>
          </a:xfrm>
          <a:prstGeom prst="rect">
            <a:avLst/>
          </a:prstGeom>
        </p:spPr>
        <p:txBody>
          <a:bodyPr wrap="square" lIns="0" tIns="0" rIns="0" bIns="0">
            <a:spAutoFit/>
          </a:bodyPr>
          <a:lstStyle>
            <a:lvl1pPr algn="r">
              <a:defRPr>
                <a:solidFill>
                  <a:schemeClr val="tx1">
                    <a:tint val="75000"/>
                  </a:schemeClr>
                </a:solidFill>
              </a:defRPr>
            </a:lvl1pPr>
          </a:lstStyle>
          <a:p>
            <a:pPr defTabSz="913993" fontAlgn="auto">
              <a:spcBef>
                <a:spcPts val="0"/>
              </a:spcBef>
              <a:spcAft>
                <a:spcPts val="0"/>
              </a:spcAft>
            </a:pPr>
            <a:fld id="{B6F15528-21DE-4FAA-801E-634DDDAF4B2B}" type="slidenum">
              <a:rPr lang="en-US" sz="1800" smtClean="0">
                <a:solidFill>
                  <a:prstClr val="black">
                    <a:tint val="75000"/>
                  </a:prstClr>
                </a:solidFill>
                <a:latin typeface="Calibri"/>
                <a:cs typeface="+mn-cs"/>
              </a:rPr>
              <a:pPr defTabSz="913993" fontAlgn="auto">
                <a:spcBef>
                  <a:spcPts val="0"/>
                </a:spcBef>
                <a:spcAft>
                  <a:spcPts val="0"/>
                </a:spcAft>
              </a:pPr>
              <a:t>‹#›</a:t>
            </a:fld>
            <a:endParaRPr lang="en-US" sz="1800">
              <a:solidFill>
                <a:prstClr val="black">
                  <a:tint val="75000"/>
                </a:prstClr>
              </a:solidFill>
              <a:latin typeface="Calibri"/>
              <a:cs typeface="+mn-cs"/>
            </a:endParaRPr>
          </a:p>
        </p:txBody>
      </p:sp>
    </p:spTree>
    <p:extLst>
      <p:ext uri="{BB962C8B-B14F-4D97-AF65-F5344CB8AC3E}">
        <p14:creationId xmlns:p14="http://schemas.microsoft.com/office/powerpoint/2010/main" val="417484516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xStyles>
    <p:titleStyle>
      <a:lvl1pPr>
        <a:defRPr>
          <a:latin typeface="+mj-lt"/>
          <a:ea typeface="+mj-ea"/>
          <a:cs typeface="+mj-cs"/>
        </a:defRPr>
      </a:lvl1pPr>
    </p:titleStyle>
    <p:bodyStyle>
      <a:lvl1pPr marL="0">
        <a:defRPr>
          <a:latin typeface="+mn-lt"/>
          <a:ea typeface="+mn-ea"/>
          <a:cs typeface="+mn-cs"/>
        </a:defRPr>
      </a:lvl1pPr>
      <a:lvl2pPr marL="456996">
        <a:defRPr>
          <a:latin typeface="+mn-lt"/>
          <a:ea typeface="+mn-ea"/>
          <a:cs typeface="+mn-cs"/>
        </a:defRPr>
      </a:lvl2pPr>
      <a:lvl3pPr marL="913993">
        <a:defRPr>
          <a:latin typeface="+mn-lt"/>
          <a:ea typeface="+mn-ea"/>
          <a:cs typeface="+mn-cs"/>
        </a:defRPr>
      </a:lvl3pPr>
      <a:lvl4pPr marL="1370988">
        <a:defRPr>
          <a:latin typeface="+mn-lt"/>
          <a:ea typeface="+mn-ea"/>
          <a:cs typeface="+mn-cs"/>
        </a:defRPr>
      </a:lvl4pPr>
      <a:lvl5pPr marL="1827986">
        <a:defRPr>
          <a:latin typeface="+mn-lt"/>
          <a:ea typeface="+mn-ea"/>
          <a:cs typeface="+mn-cs"/>
        </a:defRPr>
      </a:lvl5pPr>
      <a:lvl6pPr marL="2284981">
        <a:defRPr>
          <a:latin typeface="+mn-lt"/>
          <a:ea typeface="+mn-ea"/>
          <a:cs typeface="+mn-cs"/>
        </a:defRPr>
      </a:lvl6pPr>
      <a:lvl7pPr marL="2741978">
        <a:defRPr>
          <a:latin typeface="+mn-lt"/>
          <a:ea typeface="+mn-ea"/>
          <a:cs typeface="+mn-cs"/>
        </a:defRPr>
      </a:lvl7pPr>
      <a:lvl8pPr marL="3198974">
        <a:defRPr>
          <a:latin typeface="+mn-lt"/>
          <a:ea typeface="+mn-ea"/>
          <a:cs typeface="+mn-cs"/>
        </a:defRPr>
      </a:lvl8pPr>
      <a:lvl9pPr marL="3655970">
        <a:defRPr>
          <a:latin typeface="+mn-lt"/>
          <a:ea typeface="+mn-ea"/>
          <a:cs typeface="+mn-cs"/>
        </a:defRPr>
      </a:lvl9pPr>
    </p:bodyStyle>
    <p:otherStyle>
      <a:lvl1pPr marL="0">
        <a:defRPr>
          <a:latin typeface="+mn-lt"/>
          <a:ea typeface="+mn-ea"/>
          <a:cs typeface="+mn-cs"/>
        </a:defRPr>
      </a:lvl1pPr>
      <a:lvl2pPr marL="456996">
        <a:defRPr>
          <a:latin typeface="+mn-lt"/>
          <a:ea typeface="+mn-ea"/>
          <a:cs typeface="+mn-cs"/>
        </a:defRPr>
      </a:lvl2pPr>
      <a:lvl3pPr marL="913993">
        <a:defRPr>
          <a:latin typeface="+mn-lt"/>
          <a:ea typeface="+mn-ea"/>
          <a:cs typeface="+mn-cs"/>
        </a:defRPr>
      </a:lvl3pPr>
      <a:lvl4pPr marL="1370988">
        <a:defRPr>
          <a:latin typeface="+mn-lt"/>
          <a:ea typeface="+mn-ea"/>
          <a:cs typeface="+mn-cs"/>
        </a:defRPr>
      </a:lvl4pPr>
      <a:lvl5pPr marL="1827986">
        <a:defRPr>
          <a:latin typeface="+mn-lt"/>
          <a:ea typeface="+mn-ea"/>
          <a:cs typeface="+mn-cs"/>
        </a:defRPr>
      </a:lvl5pPr>
      <a:lvl6pPr marL="2284981">
        <a:defRPr>
          <a:latin typeface="+mn-lt"/>
          <a:ea typeface="+mn-ea"/>
          <a:cs typeface="+mn-cs"/>
        </a:defRPr>
      </a:lvl6pPr>
      <a:lvl7pPr marL="2741978">
        <a:defRPr>
          <a:latin typeface="+mn-lt"/>
          <a:ea typeface="+mn-ea"/>
          <a:cs typeface="+mn-cs"/>
        </a:defRPr>
      </a:lvl7pPr>
      <a:lvl8pPr marL="3198974">
        <a:defRPr>
          <a:latin typeface="+mn-lt"/>
          <a:ea typeface="+mn-ea"/>
          <a:cs typeface="+mn-cs"/>
        </a:defRPr>
      </a:lvl8pPr>
      <a:lvl9pPr marL="365597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0060" y="292947"/>
            <a:ext cx="8641080" cy="1219200"/>
          </a:xfrm>
          <a:prstGeom prst="rect">
            <a:avLst/>
          </a:prstGeom>
        </p:spPr>
        <p:txBody>
          <a:bodyPr vert="horz" lIns="96653" tIns="48326" rIns="96653" bIns="483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80060" y="1706880"/>
            <a:ext cx="8641080" cy="4827694"/>
          </a:xfrm>
          <a:prstGeom prst="rect">
            <a:avLst/>
          </a:prstGeom>
        </p:spPr>
        <p:txBody>
          <a:bodyPr vert="horz" lIns="96653" tIns="48326" rIns="96653"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80060" y="6780108"/>
            <a:ext cx="2240280" cy="389467"/>
          </a:xfrm>
          <a:prstGeom prst="rect">
            <a:avLst/>
          </a:prstGeom>
        </p:spPr>
        <p:txBody>
          <a:bodyPr vert="horz" lIns="96653" tIns="48326" rIns="96653" bIns="48326" rtlCol="0" anchor="ctr"/>
          <a:lstStyle>
            <a:lvl1pPr algn="l">
              <a:defRPr sz="1300">
                <a:solidFill>
                  <a:schemeClr val="tx1">
                    <a:tint val="75000"/>
                  </a:schemeClr>
                </a:solidFill>
              </a:defRPr>
            </a:lvl1pPr>
          </a:lstStyle>
          <a:p>
            <a:pPr defTabSz="966526" fontAlgn="auto">
              <a:spcBef>
                <a:spcPts val="0"/>
              </a:spcBef>
              <a:spcAft>
                <a:spcPts val="0"/>
              </a:spcAft>
            </a:pPr>
            <a:fld id="{FA982AF6-E68E-44CE-9F19-2AD4CA034205}" type="datetimeFigureOut">
              <a:rPr lang="en-US" smtClean="0">
                <a:solidFill>
                  <a:prstClr val="black">
                    <a:tint val="75000"/>
                  </a:prstClr>
                </a:solidFill>
                <a:latin typeface="Calibri"/>
                <a:cs typeface="+mn-cs"/>
              </a:rPr>
              <a:pPr defTabSz="966526" fontAlgn="auto">
                <a:spcBef>
                  <a:spcPts val="0"/>
                </a:spcBef>
                <a:spcAft>
                  <a:spcPts val="0"/>
                </a:spcAft>
              </a:pPr>
              <a:t>9/6/2016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280410" y="6780108"/>
            <a:ext cx="3040380" cy="389467"/>
          </a:xfrm>
          <a:prstGeom prst="rect">
            <a:avLst/>
          </a:prstGeom>
        </p:spPr>
        <p:txBody>
          <a:bodyPr vert="horz" lIns="96653" tIns="48326" rIns="96653" bIns="48326" rtlCol="0" anchor="ctr"/>
          <a:lstStyle>
            <a:lvl1pPr algn="ctr">
              <a:defRPr sz="1300">
                <a:solidFill>
                  <a:schemeClr val="tx1">
                    <a:tint val="75000"/>
                  </a:schemeClr>
                </a:solidFill>
              </a:defRPr>
            </a:lvl1pPr>
          </a:lstStyle>
          <a:p>
            <a:pPr defTabSz="966526"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880860" y="6780108"/>
            <a:ext cx="2240280" cy="389467"/>
          </a:xfrm>
          <a:prstGeom prst="rect">
            <a:avLst/>
          </a:prstGeom>
        </p:spPr>
        <p:txBody>
          <a:bodyPr vert="horz" lIns="96653" tIns="48326" rIns="96653" bIns="48326" rtlCol="0" anchor="ctr"/>
          <a:lstStyle>
            <a:lvl1pPr algn="r">
              <a:defRPr sz="1300">
                <a:solidFill>
                  <a:schemeClr val="tx1">
                    <a:tint val="75000"/>
                  </a:schemeClr>
                </a:solidFill>
              </a:defRPr>
            </a:lvl1pPr>
          </a:lstStyle>
          <a:p>
            <a:pPr defTabSz="966526" fontAlgn="auto">
              <a:spcBef>
                <a:spcPts val="0"/>
              </a:spcBef>
              <a:spcAft>
                <a:spcPts val="0"/>
              </a:spcAft>
            </a:pPr>
            <a:fld id="{A297B220-E4B3-440C-B115-705CEB2BB7E4}" type="slidenum">
              <a:rPr lang="en-US" smtClean="0">
                <a:solidFill>
                  <a:prstClr val="black">
                    <a:tint val="75000"/>
                  </a:prstClr>
                </a:solidFill>
                <a:latin typeface="Calibri"/>
                <a:cs typeface="+mn-cs"/>
              </a:rPr>
              <a:pPr defTabSz="966526"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845214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66526" rtl="0" eaLnBrk="1" latinLnBrk="0" hangingPunct="1">
        <a:spcBef>
          <a:spcPct val="0"/>
        </a:spcBef>
        <a:buNone/>
        <a:defRPr sz="4700" kern="1200">
          <a:solidFill>
            <a:schemeClr val="tx1"/>
          </a:solidFill>
          <a:latin typeface="+mj-lt"/>
          <a:ea typeface="+mj-ea"/>
          <a:cs typeface="+mj-cs"/>
        </a:defRPr>
      </a:lvl1pPr>
    </p:titleStyle>
    <p:bodyStyle>
      <a:lvl1pPr marL="362448" indent="-362448" algn="l" defTabSz="96652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02" indent="-302039" algn="l" defTabSz="966526"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157" indent="-241632" algn="l" defTabSz="96652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420" indent="-241632" algn="l" defTabSz="96652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684" indent="-241632" algn="l" defTabSz="96652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7947" indent="-241632" algn="l" defTabSz="96652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210" indent="-241632" algn="l" defTabSz="96652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473" indent="-241632" algn="l" defTabSz="96652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7736" indent="-241632" algn="l" defTabSz="96652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526" rtl="0" eaLnBrk="1" latinLnBrk="0" hangingPunct="1">
        <a:defRPr sz="1900" kern="1200">
          <a:solidFill>
            <a:schemeClr val="tx1"/>
          </a:solidFill>
          <a:latin typeface="+mn-lt"/>
          <a:ea typeface="+mn-ea"/>
          <a:cs typeface="+mn-cs"/>
        </a:defRPr>
      </a:lvl1pPr>
      <a:lvl2pPr marL="483263" algn="l" defTabSz="966526" rtl="0" eaLnBrk="1" latinLnBrk="0" hangingPunct="1">
        <a:defRPr sz="1900" kern="1200">
          <a:solidFill>
            <a:schemeClr val="tx1"/>
          </a:solidFill>
          <a:latin typeface="+mn-lt"/>
          <a:ea typeface="+mn-ea"/>
          <a:cs typeface="+mn-cs"/>
        </a:defRPr>
      </a:lvl2pPr>
      <a:lvl3pPr marL="966526" algn="l" defTabSz="966526" rtl="0" eaLnBrk="1" latinLnBrk="0" hangingPunct="1">
        <a:defRPr sz="1900" kern="1200">
          <a:solidFill>
            <a:schemeClr val="tx1"/>
          </a:solidFill>
          <a:latin typeface="+mn-lt"/>
          <a:ea typeface="+mn-ea"/>
          <a:cs typeface="+mn-cs"/>
        </a:defRPr>
      </a:lvl3pPr>
      <a:lvl4pPr marL="1449788" algn="l" defTabSz="966526" rtl="0" eaLnBrk="1" latinLnBrk="0" hangingPunct="1">
        <a:defRPr sz="1900" kern="1200">
          <a:solidFill>
            <a:schemeClr val="tx1"/>
          </a:solidFill>
          <a:latin typeface="+mn-lt"/>
          <a:ea typeface="+mn-ea"/>
          <a:cs typeface="+mn-cs"/>
        </a:defRPr>
      </a:lvl4pPr>
      <a:lvl5pPr marL="1933052" algn="l" defTabSz="966526" rtl="0" eaLnBrk="1" latinLnBrk="0" hangingPunct="1">
        <a:defRPr sz="1900" kern="1200">
          <a:solidFill>
            <a:schemeClr val="tx1"/>
          </a:solidFill>
          <a:latin typeface="+mn-lt"/>
          <a:ea typeface="+mn-ea"/>
          <a:cs typeface="+mn-cs"/>
        </a:defRPr>
      </a:lvl5pPr>
      <a:lvl6pPr marL="2416316" algn="l" defTabSz="966526" rtl="0" eaLnBrk="1" latinLnBrk="0" hangingPunct="1">
        <a:defRPr sz="1900" kern="1200">
          <a:solidFill>
            <a:schemeClr val="tx1"/>
          </a:solidFill>
          <a:latin typeface="+mn-lt"/>
          <a:ea typeface="+mn-ea"/>
          <a:cs typeface="+mn-cs"/>
        </a:defRPr>
      </a:lvl6pPr>
      <a:lvl7pPr marL="2899579" algn="l" defTabSz="966526" rtl="0" eaLnBrk="1" latinLnBrk="0" hangingPunct="1">
        <a:defRPr sz="1900" kern="1200">
          <a:solidFill>
            <a:schemeClr val="tx1"/>
          </a:solidFill>
          <a:latin typeface="+mn-lt"/>
          <a:ea typeface="+mn-ea"/>
          <a:cs typeface="+mn-cs"/>
        </a:defRPr>
      </a:lvl7pPr>
      <a:lvl8pPr marL="3382842" algn="l" defTabSz="966526" rtl="0" eaLnBrk="1" latinLnBrk="0" hangingPunct="1">
        <a:defRPr sz="1900" kern="1200">
          <a:solidFill>
            <a:schemeClr val="tx1"/>
          </a:solidFill>
          <a:latin typeface="+mn-lt"/>
          <a:ea typeface="+mn-ea"/>
          <a:cs typeface="+mn-cs"/>
        </a:defRPr>
      </a:lvl8pPr>
      <a:lvl9pPr marL="3866104" algn="l" defTabSz="9665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4" Type="http://schemas.openxmlformats.org/officeDocument/2006/relationships/hyperlink" Target="http://www.zika.p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hyperlink" Target="http://www.health.pa.gov/My%20Health/Diseases%20and%20Conditions/U-Z/PublishingImages/newww.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0.xml"/><Relationship Id="rId4" Type="http://schemas.openxmlformats.org/officeDocument/2006/relationships/image" Target="../media/image12.T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0.xml"/><Relationship Id="rId4" Type="http://schemas.openxmlformats.org/officeDocument/2006/relationships/image" Target="../media/image12.T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0.xml"/><Relationship Id="rId4" Type="http://schemas.openxmlformats.org/officeDocument/2006/relationships/image" Target="../media/image12.T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50.xml"/><Relationship Id="rId4" Type="http://schemas.openxmlformats.org/officeDocument/2006/relationships/image" Target="../media/image12.T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Microsoft_Excel_97-2003_Worksheet1.xls"/><Relationship Id="rId5" Type="http://schemas.openxmlformats.org/officeDocument/2006/relationships/oleObject" Target="../embeddings/oleObject3.bin"/><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embeddings/Microsoft_Excel_97-2003_Worksheet2.xls"/><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xml"/><Relationship Id="rId7" Type="http://schemas.openxmlformats.org/officeDocument/2006/relationships/oleObject" Target="../embeddings/Microsoft_Excel_97-2003_Worksheet3.xls"/><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xml"/><Relationship Id="rId7"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Microsoft_Excel_97-2003_Worksheet4.xls"/><Relationship Id="rId5" Type="http://schemas.openxmlformats.org/officeDocument/2006/relationships/oleObject" Target="../embeddings/oleObject7.bin"/><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4.xml"/><Relationship Id="rId7" Type="http://schemas.openxmlformats.org/officeDocument/2006/relationships/oleObject" Target="../embeddings/Microsoft_Excel_97-2003_Worksheet5.xls"/><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hyperlink" Target="http://offices.sc.egov.usda.gov/locator/app?service=page/CountyMap&amp;state=PA&amp;stateName=Pennsylvania&amp;stateCode=42"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hyperlink" Target="http://www.google.com/url?sa=i&amp;rct=j&amp;q=&amp;esrc=s&amp;source=images&amp;cd=&amp;cad=rja&amp;uact=8&amp;ved=0ahUKEwj9mazEmufOAhUD1h4KHWy1CH4QjRwIBw&amp;url=http://www.fox26houston.com/news/103318650-story&amp;psig=AFQjCNFhMiioE5PeGNcgIjrkYQZy-RxMEw&amp;ust=147258003891923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4" cstate="print"/>
          <a:srcRect/>
          <a:stretch>
            <a:fillRect/>
          </a:stretch>
        </p:blipFill>
        <p:spPr bwMode="auto">
          <a:xfrm>
            <a:off x="478394" y="24384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5" cstate="print"/>
          <a:srcRect/>
          <a:stretch>
            <a:fillRect/>
          </a:stretch>
        </p:blipFill>
        <p:spPr bwMode="auto">
          <a:xfrm>
            <a:off x="400050" y="6583691"/>
            <a:ext cx="8801100" cy="403013"/>
          </a:xfrm>
          <a:prstGeom prst="rect">
            <a:avLst/>
          </a:prstGeom>
          <a:noFill/>
          <a:ln w="9525">
            <a:noFill/>
            <a:miter lim="800000"/>
            <a:headEnd/>
            <a:tailEnd/>
          </a:ln>
        </p:spPr>
      </p:pic>
      <p:grpSp>
        <p:nvGrpSpPr>
          <p:cNvPr id="2" name="Group 11"/>
          <p:cNvGrpSpPr>
            <a:grpSpLocks/>
          </p:cNvGrpSpPr>
          <p:nvPr/>
        </p:nvGrpSpPr>
        <p:grpSpPr bwMode="auto">
          <a:xfrm>
            <a:off x="3920490" y="6583680"/>
            <a:ext cx="5360670" cy="406400"/>
            <a:chOff x="3733800" y="5943600"/>
            <a:chExt cx="5105400" cy="381000"/>
          </a:xfrm>
        </p:grpSpPr>
        <p:sp>
          <p:nvSpPr>
            <p:cNvPr id="2061" name="Rectangle 8"/>
            <p:cNvSpPr>
              <a:spLocks noChangeArrowheads="1"/>
            </p:cNvSpPr>
            <p:nvPr/>
          </p:nvSpPr>
          <p:spPr bwMode="auto">
            <a:xfrm>
              <a:off x="7620000" y="5943600"/>
              <a:ext cx="1219200" cy="381000"/>
            </a:xfrm>
            <a:prstGeom prst="rect">
              <a:avLst/>
            </a:prstGeom>
            <a:noFill/>
            <a:ln w="9525">
              <a:noFill/>
              <a:miter lim="800000"/>
              <a:headEnd/>
              <a:tailEnd/>
            </a:ln>
          </p:spPr>
          <p:txBody>
            <a:bodyPr anchor="ctr"/>
            <a:lstStyle/>
            <a:p>
              <a:pPr defTabSz="965752"/>
              <a:r>
                <a:rPr lang="en-US" sz="1300">
                  <a:solidFill>
                    <a:prstClr val="white"/>
                  </a:solidFill>
                  <a:latin typeface="Verdana" pitchFamily="34" charset="0"/>
                </a:rPr>
                <a:t>&gt; country</a:t>
              </a:r>
            </a:p>
          </p:txBody>
        </p:sp>
        <p:sp>
          <p:nvSpPr>
            <p:cNvPr id="2062" name="Rectangle 10"/>
            <p:cNvSpPr>
              <a:spLocks noChangeArrowheads="1"/>
            </p:cNvSpPr>
            <p:nvPr/>
          </p:nvSpPr>
          <p:spPr bwMode="auto">
            <a:xfrm>
              <a:off x="3733800" y="5943600"/>
              <a:ext cx="3962400" cy="381000"/>
            </a:xfrm>
            <a:prstGeom prst="rect">
              <a:avLst/>
            </a:prstGeom>
            <a:noFill/>
            <a:ln w="9525">
              <a:noFill/>
              <a:miter lim="800000"/>
              <a:headEnd/>
              <a:tailEnd/>
            </a:ln>
          </p:spPr>
          <p:txBody>
            <a:bodyPr anchor="ctr"/>
            <a:lstStyle/>
            <a:p>
              <a:pPr algn="r" defTabSz="965752"/>
              <a:r>
                <a:rPr lang="en-US" sz="1300" dirty="0">
                  <a:solidFill>
                    <a:prstClr val="white"/>
                  </a:solidFill>
                  <a:latin typeface="Verdana" pitchFamily="34" charset="0"/>
                </a:rPr>
                <a:t>  &gt; community &gt; commonwealth </a:t>
              </a:r>
            </a:p>
          </p:txBody>
        </p:sp>
      </p:grpSp>
      <p:sp>
        <p:nvSpPr>
          <p:cNvPr id="2054" name="Rectangle 2"/>
          <p:cNvSpPr>
            <a:spLocks noChangeArrowheads="1"/>
          </p:cNvSpPr>
          <p:nvPr/>
        </p:nvSpPr>
        <p:spPr bwMode="auto">
          <a:xfrm>
            <a:off x="400050" y="2311412"/>
            <a:ext cx="8721090" cy="590973"/>
          </a:xfrm>
          <a:prstGeom prst="rect">
            <a:avLst/>
          </a:prstGeom>
          <a:noFill/>
          <a:ln w="9525">
            <a:noFill/>
            <a:miter lim="800000"/>
            <a:headEnd/>
            <a:tailEnd/>
          </a:ln>
        </p:spPr>
        <p:txBody>
          <a:bodyPr lIns="96573" tIns="48286" rIns="96573" bIns="48286">
            <a:spAutoFit/>
          </a:bodyPr>
          <a:lstStyle/>
          <a:p>
            <a:pPr algn="ctr" defTabSz="965752"/>
            <a:endParaRPr lang="en-US" sz="3200" b="1">
              <a:solidFill>
                <a:prstClr val="black"/>
              </a:solidFill>
              <a:latin typeface="Calibri"/>
            </a:endParaRPr>
          </a:p>
        </p:txBody>
      </p:sp>
      <p:sp>
        <p:nvSpPr>
          <p:cNvPr id="2055" name="Rectangle 7"/>
          <p:cNvSpPr>
            <a:spLocks noChangeArrowheads="1"/>
          </p:cNvSpPr>
          <p:nvPr/>
        </p:nvSpPr>
        <p:spPr bwMode="auto">
          <a:xfrm>
            <a:off x="3027046" y="3461182"/>
            <a:ext cx="195025" cy="392853"/>
          </a:xfrm>
          <a:prstGeom prst="rect">
            <a:avLst/>
          </a:prstGeom>
          <a:noFill/>
          <a:ln w="9525">
            <a:noFill/>
            <a:miter lim="800000"/>
            <a:headEnd/>
            <a:tailEnd/>
          </a:ln>
        </p:spPr>
        <p:txBody>
          <a:bodyPr wrap="none" lIns="96573" tIns="48286" rIns="96573" bIns="48286">
            <a:spAutoFit/>
          </a:bodyPr>
          <a:lstStyle/>
          <a:p>
            <a:pPr defTabSz="965752"/>
            <a:endParaRPr lang="en-US">
              <a:solidFill>
                <a:prstClr val="black"/>
              </a:solidFill>
              <a:latin typeface="Calibri"/>
            </a:endParaRPr>
          </a:p>
        </p:txBody>
      </p:sp>
      <p:sp>
        <p:nvSpPr>
          <p:cNvPr id="2056" name="Rectangle 5"/>
          <p:cNvSpPr>
            <a:spLocks noGrp="1" noChangeArrowheads="1"/>
          </p:cNvSpPr>
          <p:nvPr>
            <p:ph type="ctrTitle"/>
          </p:nvPr>
        </p:nvSpPr>
        <p:spPr>
          <a:xfrm>
            <a:off x="480060" y="304800"/>
            <a:ext cx="6080760" cy="426720"/>
          </a:xfrm>
          <a:noFill/>
        </p:spPr>
        <p:txBody>
          <a:bodyPr>
            <a:spAutoFit/>
          </a:bodyPr>
          <a:lstStyle/>
          <a:p>
            <a:r>
              <a:rPr lang="en-US" sz="2100" b="1" dirty="0">
                <a:solidFill>
                  <a:schemeClr val="bg1"/>
                </a:solidFill>
              </a:rPr>
              <a:t>CURRENT AND FUTURE UNIT MOBILIZATIONS</a:t>
            </a:r>
          </a:p>
        </p:txBody>
      </p:sp>
      <p:sp>
        <p:nvSpPr>
          <p:cNvPr id="2058" name="Text Box 15"/>
          <p:cNvSpPr txBox="1">
            <a:spLocks noChangeArrowheads="1"/>
          </p:cNvSpPr>
          <p:nvPr/>
        </p:nvSpPr>
        <p:spPr bwMode="auto">
          <a:xfrm>
            <a:off x="400050" y="6583684"/>
            <a:ext cx="2160270" cy="360681"/>
          </a:xfrm>
          <a:prstGeom prst="rect">
            <a:avLst/>
          </a:prstGeom>
          <a:noFill/>
          <a:ln w="9525">
            <a:noFill/>
            <a:miter lim="800000"/>
            <a:headEnd/>
            <a:tailEnd/>
          </a:ln>
        </p:spPr>
        <p:txBody>
          <a:bodyPr lIns="96573" tIns="48286" rIns="96573" bIns="48286" anchor="ctr">
            <a:spAutoFit/>
          </a:bodyPr>
          <a:lstStyle/>
          <a:p>
            <a:pPr defTabSz="965752" eaLnBrk="0" hangingPunct="0">
              <a:spcBef>
                <a:spcPct val="50000"/>
              </a:spcBef>
              <a:defRPr/>
            </a:pPr>
            <a:r>
              <a:rPr lang="en-US" sz="1700" dirty="0">
                <a:solidFill>
                  <a:prstClr val="white"/>
                </a:solidFill>
                <a:latin typeface="Calibri"/>
              </a:rPr>
              <a:t>  As of 06SEPT16</a:t>
            </a:r>
          </a:p>
        </p:txBody>
      </p:sp>
      <p:graphicFrame>
        <p:nvGraphicFramePr>
          <p:cNvPr id="15" name="Object 32"/>
          <p:cNvGraphicFramePr>
            <a:graphicFrameLocks noChangeAspect="1"/>
          </p:cNvGraphicFramePr>
          <p:nvPr>
            <p:extLst>
              <p:ext uri="{D42A27DB-BD31-4B8C-83A1-F6EECF244321}">
                <p14:modId xmlns:p14="http://schemas.microsoft.com/office/powerpoint/2010/main" val="1871159154"/>
              </p:ext>
            </p:extLst>
          </p:nvPr>
        </p:nvGraphicFramePr>
        <p:xfrm>
          <a:off x="1056799" y="965200"/>
          <a:ext cx="7305914" cy="4495801"/>
        </p:xfrm>
        <a:graphic>
          <a:graphicData uri="http://schemas.openxmlformats.org/presentationml/2006/ole">
            <mc:AlternateContent xmlns:mc="http://schemas.openxmlformats.org/markup-compatibility/2006">
              <mc:Choice xmlns:v="urn:schemas-microsoft-com:vml" Requires="v">
                <p:oleObj spid="_x0000_s7171" name="Worksheet" r:id="rId7" imgW="10267995" imgH="6619746" progId="Excel.Sheet.12">
                  <p:embed/>
                </p:oleObj>
              </mc:Choice>
              <mc:Fallback>
                <p:oleObj name="Worksheet" r:id="rId7" imgW="10267995" imgH="6619746" progId="Excel.Sheet.12">
                  <p:embed/>
                  <p:pic>
                    <p:nvPicPr>
                      <p:cNvPr id="0" name=""/>
                      <p:cNvPicPr>
                        <a:picLocks noChangeAspect="1" noChangeArrowheads="1"/>
                      </p:cNvPicPr>
                      <p:nvPr/>
                    </p:nvPicPr>
                    <p:blipFill>
                      <a:blip r:embed="rId8"/>
                      <a:srcRect/>
                      <a:stretch>
                        <a:fillRect/>
                      </a:stretch>
                    </p:blipFill>
                    <p:spPr bwMode="auto">
                      <a:xfrm>
                        <a:off x="1056799" y="965200"/>
                        <a:ext cx="7305914" cy="4495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3680460" y="5605501"/>
            <a:ext cx="1920240" cy="558101"/>
          </a:xfrm>
          <a:prstGeom prst="rect">
            <a:avLst/>
          </a:prstGeom>
          <a:solidFill>
            <a:srgbClr val="7030A0"/>
          </a:solidFill>
          <a:ln>
            <a:solidFill>
              <a:schemeClr val="tx1"/>
            </a:solidFill>
          </a:ln>
        </p:spPr>
        <p:txBody>
          <a:bodyPr wrap="square" lIns="96653" tIns="48326" rIns="96653" bIns="48326" rtlCol="0">
            <a:spAutoFit/>
          </a:bodyPr>
          <a:lstStyle/>
          <a:p>
            <a:pPr algn="ctr"/>
            <a:r>
              <a:rPr lang="en-US" sz="1500" b="1" dirty="0">
                <a:solidFill>
                  <a:schemeClr val="bg1"/>
                </a:solidFill>
                <a:latin typeface="Arial" pitchFamily="34" charset="0"/>
                <a:cs typeface="Arial" pitchFamily="34" charset="0"/>
              </a:rPr>
              <a:t>Total PANG Mobilized: 716</a:t>
            </a:r>
          </a:p>
        </p:txBody>
      </p:sp>
      <p:sp>
        <p:nvSpPr>
          <p:cNvPr id="16" name="TextBox 15"/>
          <p:cNvSpPr txBox="1"/>
          <p:nvPr/>
        </p:nvSpPr>
        <p:spPr>
          <a:xfrm>
            <a:off x="5689825" y="5513362"/>
            <a:ext cx="3520440" cy="497625"/>
          </a:xfrm>
          <a:prstGeom prst="rect">
            <a:avLst/>
          </a:prstGeom>
          <a:solidFill>
            <a:srgbClr val="0000FF"/>
          </a:solidFill>
          <a:ln>
            <a:solidFill>
              <a:schemeClr val="tx1"/>
            </a:solidFill>
          </a:ln>
        </p:spPr>
        <p:txBody>
          <a:bodyPr wrap="square" lIns="96573" tIns="48286" rIns="96573" bIns="48286" rtlCol="0">
            <a:spAutoFit/>
          </a:bodyPr>
          <a:lstStyle/>
          <a:p>
            <a:pPr defTabSz="965752"/>
            <a:r>
              <a:rPr lang="en-US" sz="1300" b="1" dirty="0">
                <a:solidFill>
                  <a:prstClr val="white"/>
                </a:solidFill>
                <a:latin typeface="Arial" pitchFamily="34" charset="0"/>
                <a:cs typeface="Arial" pitchFamily="34" charset="0"/>
              </a:rPr>
              <a:t>Current ANG Unit Airmen Mob: 178</a:t>
            </a:r>
          </a:p>
          <a:p>
            <a:pPr defTabSz="965752"/>
            <a:r>
              <a:rPr lang="en-US" sz="1300" b="1" dirty="0">
                <a:solidFill>
                  <a:prstClr val="white"/>
                </a:solidFill>
                <a:latin typeface="Arial" pitchFamily="34" charset="0"/>
                <a:cs typeface="Arial" pitchFamily="34" charset="0"/>
              </a:rPr>
              <a:t>Total: ANG Mob: 178</a:t>
            </a:r>
          </a:p>
        </p:txBody>
      </p:sp>
      <p:sp>
        <p:nvSpPr>
          <p:cNvPr id="18" name="TextBox 17"/>
          <p:cNvSpPr txBox="1"/>
          <p:nvPr/>
        </p:nvSpPr>
        <p:spPr>
          <a:xfrm>
            <a:off x="70895" y="5513363"/>
            <a:ext cx="3520440" cy="897825"/>
          </a:xfrm>
          <a:prstGeom prst="rect">
            <a:avLst/>
          </a:prstGeom>
          <a:solidFill>
            <a:schemeClr val="accent3">
              <a:lumMod val="75000"/>
            </a:schemeClr>
          </a:solidFill>
          <a:ln>
            <a:solidFill>
              <a:schemeClr val="tx1"/>
            </a:solidFill>
          </a:ln>
        </p:spPr>
        <p:txBody>
          <a:bodyPr wrap="square" lIns="96653" tIns="48326" rIns="96653" bIns="48326" rtlCol="0">
            <a:spAutoFit/>
          </a:bodyPr>
          <a:lstStyle/>
          <a:p>
            <a:pPr algn="r"/>
            <a:r>
              <a:rPr lang="en-US" sz="1300" b="1" dirty="0">
                <a:solidFill>
                  <a:schemeClr val="bg1"/>
                </a:solidFill>
                <a:latin typeface="Arial" pitchFamily="34" charset="0"/>
                <a:cs typeface="Arial" pitchFamily="34" charset="0"/>
              </a:rPr>
              <a:t>ARNG Unit Soldiers in Theater: 152</a:t>
            </a:r>
          </a:p>
          <a:p>
            <a:pPr algn="r"/>
            <a:r>
              <a:rPr lang="en-US" sz="1300" b="1" dirty="0">
                <a:solidFill>
                  <a:schemeClr val="bg1"/>
                </a:solidFill>
                <a:latin typeface="Arial" pitchFamily="34" charset="0"/>
                <a:cs typeface="Arial" pitchFamily="34" charset="0"/>
              </a:rPr>
              <a:t>ARNG Soldiers at MOB/DEMOB Site: 367</a:t>
            </a:r>
          </a:p>
          <a:p>
            <a:pPr algn="r"/>
            <a:r>
              <a:rPr lang="en-US" sz="1300" b="1" dirty="0">
                <a:solidFill>
                  <a:schemeClr val="bg1"/>
                </a:solidFill>
                <a:latin typeface="Arial" pitchFamily="34" charset="0"/>
                <a:cs typeface="Arial" pitchFamily="34" charset="0"/>
              </a:rPr>
              <a:t>ARNG Individual  Mob: 19 </a:t>
            </a:r>
          </a:p>
          <a:p>
            <a:pPr algn="r"/>
            <a:r>
              <a:rPr lang="en-US" sz="1300" b="1" dirty="0">
                <a:solidFill>
                  <a:schemeClr val="bg1"/>
                </a:solidFill>
                <a:latin typeface="Arial" pitchFamily="34" charset="0"/>
                <a:cs typeface="Arial" pitchFamily="34" charset="0"/>
              </a:rPr>
              <a:t>Total ARNG Mob: 538 </a:t>
            </a:r>
          </a:p>
        </p:txBody>
      </p:sp>
    </p:spTree>
    <p:extLst>
      <p:ext uri="{BB962C8B-B14F-4D97-AF65-F5344CB8AC3E}">
        <p14:creationId xmlns:p14="http://schemas.microsoft.com/office/powerpoint/2010/main" val="3065456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4"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898"/>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157"/>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557"/>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sp>
        <p:nvSpPr>
          <p:cNvPr id="2" name="Rectangle 1"/>
          <p:cNvSpPr/>
          <p:nvPr/>
        </p:nvSpPr>
        <p:spPr>
          <a:xfrm>
            <a:off x="1360170" y="1625612"/>
            <a:ext cx="5840730" cy="4825919"/>
          </a:xfrm>
          <a:prstGeom prst="rect">
            <a:avLst/>
          </a:prstGeom>
        </p:spPr>
        <p:txBody>
          <a:bodyPr wrap="square" lIns="96609" tIns="48304" rIns="96609" bIns="48304">
            <a:spAutoFit/>
          </a:bodyPr>
          <a:lstStyle/>
          <a:p>
            <a:pPr defTabSz="966096" fontAlgn="auto">
              <a:spcBef>
                <a:spcPts val="0"/>
              </a:spcBef>
              <a:spcAft>
                <a:spcPts val="0"/>
              </a:spcAft>
            </a:pPr>
            <a:endParaRPr lang="en-US" b="1" dirty="0">
              <a:solidFill>
                <a:prstClr val="black"/>
              </a:solidFill>
              <a:latin typeface="Calibri"/>
              <a:cs typeface="+mn-cs"/>
            </a:endParaRPr>
          </a:p>
          <a:p>
            <a:pPr defTabSz="966096" fontAlgn="auto">
              <a:spcBef>
                <a:spcPts val="0"/>
              </a:spcBef>
              <a:spcAft>
                <a:spcPts val="0"/>
              </a:spcAft>
            </a:pPr>
            <a:r>
              <a:rPr lang="en-US" sz="2500" b="1" dirty="0">
                <a:solidFill>
                  <a:prstClr val="black"/>
                </a:solidFill>
                <a:latin typeface="Calibri"/>
                <a:cs typeface="+mn-cs"/>
              </a:rPr>
              <a:t>Pennsylvania Blood Tests Submitted </a:t>
            </a:r>
          </a:p>
          <a:p>
            <a:pPr defTabSz="966096" fontAlgn="auto">
              <a:spcBef>
                <a:spcPts val="0"/>
              </a:spcBef>
              <a:spcAft>
                <a:spcPts val="0"/>
              </a:spcAft>
            </a:pPr>
            <a:r>
              <a:rPr lang="en-US" sz="2500" b="1" dirty="0">
                <a:solidFill>
                  <a:prstClr val="black"/>
                </a:solidFill>
                <a:latin typeface="Calibri"/>
                <a:cs typeface="+mn-cs"/>
              </a:rPr>
              <a:t>for Zika Testing</a:t>
            </a:r>
            <a:br>
              <a:rPr lang="en-US" sz="2500" b="1" dirty="0">
                <a:solidFill>
                  <a:prstClr val="black"/>
                </a:solidFill>
                <a:latin typeface="Calibri"/>
                <a:cs typeface="+mn-cs"/>
              </a:rPr>
            </a:br>
            <a:r>
              <a:rPr lang="en-US" sz="2500" i="1" dirty="0">
                <a:solidFill>
                  <a:prstClr val="black"/>
                </a:solidFill>
                <a:latin typeface="Calibri"/>
                <a:cs typeface="+mn-cs"/>
              </a:rPr>
              <a:t>Information updated Mondays at 2 p.m.</a:t>
            </a:r>
            <a:endParaRPr lang="en-US" sz="2500" dirty="0">
              <a:solidFill>
                <a:prstClr val="black"/>
              </a:solidFill>
              <a:latin typeface="Calibri"/>
              <a:cs typeface="+mn-cs"/>
            </a:endParaRPr>
          </a:p>
          <a:p>
            <a:pPr defTabSz="966096" fontAlgn="auto">
              <a:spcBef>
                <a:spcPts val="0"/>
              </a:spcBef>
              <a:spcAft>
                <a:spcPts val="0"/>
              </a:spcAft>
            </a:pPr>
            <a:r>
              <a:rPr lang="en-US" sz="2500" dirty="0">
                <a:solidFill>
                  <a:prstClr val="black"/>
                </a:solidFill>
                <a:latin typeface="Calibri"/>
                <a:cs typeface="+mn-cs"/>
              </a:rPr>
              <a:t>Confirmed Infections: 95</a:t>
            </a:r>
          </a:p>
          <a:p>
            <a:pPr defTabSz="966096" fontAlgn="auto">
              <a:spcBef>
                <a:spcPts val="0"/>
              </a:spcBef>
              <a:spcAft>
                <a:spcPts val="0"/>
              </a:spcAft>
            </a:pPr>
            <a:r>
              <a:rPr lang="en-US" sz="2500" dirty="0">
                <a:solidFill>
                  <a:prstClr val="black"/>
                </a:solidFill>
                <a:latin typeface="Calibri"/>
                <a:cs typeface="+mn-cs"/>
              </a:rPr>
              <a:t>Pending Test Results:  45</a:t>
            </a:r>
            <a:br>
              <a:rPr lang="en-US" sz="2500" dirty="0">
                <a:solidFill>
                  <a:prstClr val="black"/>
                </a:solidFill>
                <a:latin typeface="Calibri"/>
                <a:cs typeface="+mn-cs"/>
              </a:rPr>
            </a:br>
            <a:endParaRPr lang="en-US" sz="2500" dirty="0">
              <a:solidFill>
                <a:prstClr val="black"/>
              </a:solidFill>
              <a:latin typeface="Calibri"/>
              <a:cs typeface="+mn-cs"/>
            </a:endParaRPr>
          </a:p>
          <a:p>
            <a:pPr defTabSz="966096" fontAlgn="auto">
              <a:spcBef>
                <a:spcPts val="0"/>
              </a:spcBef>
              <a:spcAft>
                <a:spcPts val="0"/>
              </a:spcAft>
            </a:pPr>
            <a:r>
              <a:rPr lang="en-US" sz="2500" dirty="0">
                <a:solidFill>
                  <a:prstClr val="black"/>
                </a:solidFill>
                <a:latin typeface="Calibri"/>
                <a:cs typeface="+mn-cs"/>
              </a:rPr>
              <a:t>Last update: 08/29/2016</a:t>
            </a:r>
          </a:p>
          <a:p>
            <a:pPr defTabSz="966096" fontAlgn="auto">
              <a:spcBef>
                <a:spcPts val="0"/>
              </a:spcBef>
              <a:spcAft>
                <a:spcPts val="0"/>
              </a:spcAft>
            </a:pPr>
            <a:endParaRPr lang="en-US" sz="2500" dirty="0">
              <a:solidFill>
                <a:prstClr val="black"/>
              </a:solidFill>
              <a:latin typeface="Calibri"/>
              <a:cs typeface="+mn-cs"/>
            </a:endParaRPr>
          </a:p>
          <a:p>
            <a:pPr defTabSz="966096" fontAlgn="auto">
              <a:spcBef>
                <a:spcPts val="0"/>
              </a:spcBef>
              <a:spcAft>
                <a:spcPts val="0"/>
              </a:spcAft>
            </a:pPr>
            <a:r>
              <a:rPr lang="en-US" sz="2500" dirty="0">
                <a:solidFill>
                  <a:prstClr val="black"/>
                </a:solidFill>
                <a:latin typeface="Calibri"/>
                <a:cs typeface="+mn-cs"/>
                <a:hlinkClick r:id="rId4"/>
              </a:rPr>
              <a:t>www.zika.pa.gov</a:t>
            </a:r>
            <a:r>
              <a:rPr lang="en-US" sz="2500" dirty="0">
                <a:solidFill>
                  <a:prstClr val="black"/>
                </a:solidFill>
                <a:latin typeface="Calibri"/>
                <a:cs typeface="+mn-cs"/>
              </a:rPr>
              <a:t>   </a:t>
            </a:r>
          </a:p>
          <a:p>
            <a:pPr defTabSz="966096" fontAlgn="auto">
              <a:spcBef>
                <a:spcPts val="0"/>
              </a:spcBef>
              <a:spcAft>
                <a:spcPts val="0"/>
              </a:spcAft>
            </a:pPr>
            <a:endParaRPr lang="en-US" dirty="0">
              <a:solidFill>
                <a:prstClr val="black"/>
              </a:solidFill>
              <a:latin typeface="Calibri"/>
              <a:cs typeface="+mn-cs"/>
            </a:endParaRPr>
          </a:p>
          <a:p>
            <a:pPr defTabSz="966096" fontAlgn="auto">
              <a:spcBef>
                <a:spcPts val="0"/>
              </a:spcBef>
              <a:spcAft>
                <a:spcPts val="0"/>
              </a:spcAft>
            </a:pPr>
            <a:endParaRPr lang="en-US" dirty="0">
              <a:solidFill>
                <a:prstClr val="black"/>
              </a:solidFill>
              <a:latin typeface="Calibri"/>
              <a:cs typeface="+mn-cs"/>
            </a:endParaRPr>
          </a:p>
          <a:p>
            <a:pPr defTabSz="966096"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62394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4"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898"/>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157"/>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557"/>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pic>
        <p:nvPicPr>
          <p:cNvPr id="4098" name="Picture 2" descr="http://www.health.pa.gov/My%20Health/Diseases%20and%20Conditions/U-Z/PublishingImages/newww.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160" y="1706880"/>
            <a:ext cx="6720840" cy="414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66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8"/>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8"/>
            <a:ext cx="8721090" cy="590973"/>
          </a:xfrm>
          <a:prstGeom prst="rect">
            <a:avLst/>
          </a:prstGeom>
          <a:noFill/>
          <a:ln w="9525">
            <a:noFill/>
            <a:miter lim="800000"/>
            <a:headEnd/>
            <a:tailEnd/>
          </a:ln>
        </p:spPr>
        <p:txBody>
          <a:bodyPr lIns="96600" tIns="48300" rIns="96600" bIns="48300">
            <a:spAutoFit/>
          </a:bodyPr>
          <a:lstStyle/>
          <a:p>
            <a:pPr algn="ctr" defTabSz="966440" fontAlgn="auto">
              <a:spcBef>
                <a:spcPts val="0"/>
              </a:spcBef>
              <a:spcAft>
                <a:spcPts val="0"/>
              </a:spcAft>
            </a:pPr>
            <a:endParaRPr lang="en-US" sz="3200" b="1" dirty="0">
              <a:solidFill>
                <a:prstClr val="black"/>
              </a:solidFill>
              <a:latin typeface="Calibri"/>
              <a:cs typeface="+mn-cs"/>
            </a:endParaRPr>
          </a:p>
        </p:txBody>
      </p:sp>
      <p:sp>
        <p:nvSpPr>
          <p:cNvPr id="13316" name="Rectangle 7"/>
          <p:cNvSpPr>
            <a:spLocks noChangeArrowheads="1"/>
          </p:cNvSpPr>
          <p:nvPr/>
        </p:nvSpPr>
        <p:spPr bwMode="auto">
          <a:xfrm>
            <a:off x="3027046" y="3461181"/>
            <a:ext cx="195025" cy="392853"/>
          </a:xfrm>
          <a:prstGeom prst="rect">
            <a:avLst/>
          </a:prstGeom>
          <a:noFill/>
          <a:ln w="9525">
            <a:noFill/>
            <a:miter lim="800000"/>
            <a:headEnd/>
            <a:tailEnd/>
          </a:ln>
        </p:spPr>
        <p:txBody>
          <a:bodyPr wrap="none" lIns="96600" tIns="48300" rIns="96600" bIns="48300">
            <a:spAutoFit/>
          </a:bodyPr>
          <a:lstStyle/>
          <a:p>
            <a:pPr defTabSz="966440" fontAlgn="auto">
              <a:spcBef>
                <a:spcPts val="0"/>
              </a:spcBef>
              <a:spcAft>
                <a:spcPts val="0"/>
              </a:spcAft>
            </a:pPr>
            <a:endParaRPr lang="en-US" dirty="0">
              <a:solidFill>
                <a:prstClr val="black"/>
              </a:solidFill>
              <a:latin typeface="Calibri"/>
              <a:cs typeface="+mn-cs"/>
            </a:endParaRPr>
          </a:p>
        </p:txBody>
      </p:sp>
      <p:sp>
        <p:nvSpPr>
          <p:cNvPr id="12295" name="Text Box 15"/>
          <p:cNvSpPr txBox="1">
            <a:spLocks noChangeArrowheads="1"/>
          </p:cNvSpPr>
          <p:nvPr/>
        </p:nvSpPr>
        <p:spPr bwMode="auto">
          <a:xfrm>
            <a:off x="400050" y="6339629"/>
            <a:ext cx="1840230" cy="361082"/>
          </a:xfrm>
          <a:prstGeom prst="rect">
            <a:avLst/>
          </a:prstGeom>
          <a:noFill/>
          <a:ln w="9525">
            <a:noFill/>
            <a:miter lim="800000"/>
            <a:headEnd/>
            <a:tailEnd/>
          </a:ln>
        </p:spPr>
        <p:txBody>
          <a:bodyPr lIns="96600" tIns="48300" rIns="96600" bIns="48300" anchor="ctr">
            <a:spAutoFit/>
          </a:bodyPr>
          <a:lstStyle/>
          <a:p>
            <a:pPr defTabSz="966440" eaLnBrk="0" fontAlgn="auto" hangingPunct="0">
              <a:spcBef>
                <a:spcPct val="50000"/>
              </a:spcBef>
              <a:spcAft>
                <a:spcPts val="0"/>
              </a:spcAft>
              <a:defRPr/>
            </a:pPr>
            <a:r>
              <a:rPr lang="en-US" sz="1700" dirty="0">
                <a:solidFill>
                  <a:srgbClr val="000000"/>
                </a:solidFill>
                <a:latin typeface="Calibri"/>
                <a:cs typeface="+mn-cs"/>
              </a:rPr>
              <a:t>  </a:t>
            </a:r>
            <a:r>
              <a:rPr lang="en-US" sz="1700" dirty="0">
                <a:solidFill>
                  <a:prstClr val="white"/>
                </a:solidFill>
                <a:latin typeface="Calibri"/>
                <a:cs typeface="+mn-cs"/>
              </a:rPr>
              <a:t>As of 25 Mar14</a:t>
            </a: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440" fontAlgn="auto">
                <a:spcBef>
                  <a:spcPts val="0"/>
                </a:spcBef>
                <a:spcAft>
                  <a:spcPts val="0"/>
                </a:spcAft>
                <a:defRPr/>
              </a:pPr>
              <a:endParaRPr lang="en-US" dirty="0">
                <a:solidFill>
                  <a:prstClr val="white"/>
                </a:solidFill>
              </a:endParaRPr>
            </a:p>
          </p:txBody>
        </p:sp>
      </p:grpSp>
      <p:sp>
        <p:nvSpPr>
          <p:cNvPr id="18" name="TextBox 4"/>
          <p:cNvSpPr txBox="1">
            <a:spLocks noChangeArrowheads="1"/>
          </p:cNvSpPr>
          <p:nvPr/>
        </p:nvSpPr>
        <p:spPr bwMode="auto">
          <a:xfrm>
            <a:off x="480060" y="491891"/>
            <a:ext cx="5920740" cy="426720"/>
          </a:xfrm>
          <a:prstGeom prst="rect">
            <a:avLst/>
          </a:prstGeom>
          <a:noFill/>
          <a:ln w="9525">
            <a:noFill/>
            <a:miter lim="800000"/>
            <a:headEnd/>
            <a:tailEnd/>
          </a:ln>
        </p:spPr>
        <p:txBody>
          <a:bodyPr lIns="96600" tIns="48300" rIns="96600" bIns="48300">
            <a:spAutoFit/>
          </a:bodyPr>
          <a:lstStyle/>
          <a:p>
            <a:pPr algn="ctr" defTabSz="966440" eaLnBrk="0" fontAlgn="auto" hangingPunct="0">
              <a:spcBef>
                <a:spcPts val="0"/>
              </a:spcBef>
              <a:spcAft>
                <a:spcPts val="0"/>
              </a:spcAft>
              <a:defRPr/>
            </a:pPr>
            <a:r>
              <a:rPr lang="en-US" sz="2100" b="1" dirty="0">
                <a:solidFill>
                  <a:prstClr val="white"/>
                </a:solidFill>
                <a:latin typeface="Calibri"/>
                <a:cs typeface="+mn-cs"/>
              </a:rPr>
              <a:t>Operational Highlights</a:t>
            </a:r>
          </a:p>
        </p:txBody>
      </p:sp>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00" tIns="48300" rIns="96600" bIns="48300" anchor="ctr"/>
          <a:lstStyle/>
          <a:p>
            <a:pPr defTabSz="966440" fontAlgn="auto">
              <a:spcBef>
                <a:spcPts val="0"/>
              </a:spcBef>
              <a:spcAft>
                <a:spcPts val="0"/>
              </a:spcAft>
            </a:pPr>
            <a:r>
              <a:rPr lang="en-US" sz="1300" dirty="0">
                <a:solidFill>
                  <a:prstClr val="white"/>
                </a:solidFill>
                <a:latin typeface="Verdana" pitchFamily="34" charset="0"/>
                <a:cs typeface="+mn-cs"/>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00" tIns="48300" rIns="96600" bIns="48300" anchor="ctr"/>
          <a:lstStyle/>
          <a:p>
            <a:pPr algn="r" defTabSz="966440"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3" name="TextBox 2"/>
          <p:cNvSpPr txBox="1"/>
          <p:nvPr/>
        </p:nvSpPr>
        <p:spPr>
          <a:xfrm>
            <a:off x="720092" y="6677406"/>
            <a:ext cx="1447377" cy="393954"/>
          </a:xfrm>
          <a:prstGeom prst="rect">
            <a:avLst/>
          </a:prstGeom>
          <a:noFill/>
        </p:spPr>
        <p:txBody>
          <a:bodyPr wrap="none" lIns="96644" tIns="48322" rIns="96644" bIns="48322" rtlCol="0">
            <a:spAutoFit/>
          </a:bodyPr>
          <a:lstStyle/>
          <a:p>
            <a:pPr defTabSz="966440" fontAlgn="auto">
              <a:spcBef>
                <a:spcPts val="0"/>
              </a:spcBef>
              <a:spcAft>
                <a:spcPts val="0"/>
              </a:spcAft>
            </a:pPr>
            <a:r>
              <a:rPr lang="en-US" dirty="0">
                <a:solidFill>
                  <a:prstClr val="white"/>
                </a:solidFill>
                <a:latin typeface="Calibri"/>
                <a:cs typeface="+mn-cs"/>
              </a:rPr>
              <a:t>PIRO Update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820" y="422946"/>
            <a:ext cx="2889961" cy="714977"/>
          </a:xfrm>
          <a:prstGeom prst="rect">
            <a:avLst/>
          </a:prstGeom>
        </p:spPr>
      </p:pic>
      <p:sp>
        <p:nvSpPr>
          <p:cNvPr id="14" name="TextBox 13"/>
          <p:cNvSpPr txBox="1"/>
          <p:nvPr/>
        </p:nvSpPr>
        <p:spPr>
          <a:xfrm>
            <a:off x="560070" y="1137920"/>
            <a:ext cx="8344669" cy="2462212"/>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SFY 16-17 Budget Update</a:t>
            </a:r>
          </a:p>
          <a:p>
            <a:pPr defTabSz="966440" fontAlgn="auto">
              <a:spcBef>
                <a:spcPts val="0"/>
              </a:spcBef>
              <a:spcAft>
                <a:spcPts val="0"/>
              </a:spcAft>
            </a:pPr>
            <a:r>
              <a:rPr lang="en-US" dirty="0">
                <a:solidFill>
                  <a:prstClr val="black"/>
                </a:solidFill>
                <a:latin typeface="Calibri"/>
                <a:cs typeface="+mn-cs"/>
              </a:rPr>
              <a:t>	Flat Budget that sustains operations at the same level as previous years </a:t>
            </a:r>
          </a:p>
          <a:p>
            <a:pPr defTabSz="966440" fontAlgn="auto">
              <a:spcBef>
                <a:spcPts val="0"/>
              </a:spcBef>
              <a:spcAft>
                <a:spcPts val="0"/>
              </a:spcAft>
            </a:pPr>
            <a:r>
              <a:rPr lang="en-US" dirty="0">
                <a:solidFill>
                  <a:prstClr val="black"/>
                </a:solidFill>
                <a:latin typeface="Calibri"/>
                <a:cs typeface="+mn-cs"/>
              </a:rPr>
              <a:t>OPTEMPO.</a:t>
            </a:r>
          </a:p>
          <a:p>
            <a:pPr defTabSz="966440" fontAlgn="auto">
              <a:spcBef>
                <a:spcPts val="0"/>
              </a:spcBef>
              <a:spcAft>
                <a:spcPts val="0"/>
              </a:spcAft>
            </a:pPr>
            <a:r>
              <a:rPr lang="en-US" dirty="0">
                <a:solidFill>
                  <a:prstClr val="black"/>
                </a:solidFill>
                <a:latin typeface="Calibri"/>
                <a:cs typeface="+mn-cs"/>
              </a:rPr>
              <a:t>	-New positions to “Right Size” the Office of Veterans Affairs are approved</a:t>
            </a:r>
          </a:p>
          <a:p>
            <a:pPr defTabSz="966440" fontAlgn="auto">
              <a:spcBef>
                <a:spcPts val="0"/>
              </a:spcBef>
              <a:spcAft>
                <a:spcPts val="0"/>
              </a:spcAft>
            </a:pPr>
            <a:r>
              <a:rPr lang="en-US" dirty="0">
                <a:solidFill>
                  <a:prstClr val="black"/>
                </a:solidFill>
                <a:latin typeface="Calibri"/>
                <a:cs typeface="+mn-cs"/>
              </a:rPr>
              <a:t>		-Veteran Service Specialist x2</a:t>
            </a:r>
          </a:p>
          <a:p>
            <a:pPr defTabSz="966440" fontAlgn="auto">
              <a:spcBef>
                <a:spcPts val="0"/>
              </a:spcBef>
              <a:spcAft>
                <a:spcPts val="0"/>
              </a:spcAft>
            </a:pPr>
            <a:r>
              <a:rPr lang="en-US" dirty="0">
                <a:solidFill>
                  <a:prstClr val="black"/>
                </a:solidFill>
                <a:latin typeface="Calibri"/>
                <a:cs typeface="+mn-cs"/>
              </a:rPr>
              <a:t>		-Clerk II</a:t>
            </a:r>
          </a:p>
          <a:p>
            <a:pPr defTabSz="966440" fontAlgn="auto">
              <a:spcBef>
                <a:spcPts val="0"/>
              </a:spcBef>
              <a:spcAft>
                <a:spcPts val="0"/>
              </a:spcAft>
            </a:pPr>
            <a:r>
              <a:rPr lang="en-US" dirty="0">
                <a:solidFill>
                  <a:prstClr val="black"/>
                </a:solidFill>
                <a:latin typeface="Calibri"/>
                <a:cs typeface="+mn-cs"/>
              </a:rPr>
              <a:t>		-AO1 to support GAC-VS</a:t>
            </a:r>
          </a:p>
          <a:p>
            <a:pPr defTabSz="966440" fontAlgn="auto">
              <a:spcBef>
                <a:spcPts val="0"/>
              </a:spcBef>
              <a:spcAft>
                <a:spcPts val="0"/>
              </a:spcAft>
            </a:pPr>
            <a:r>
              <a:rPr lang="en-US" dirty="0">
                <a:solidFill>
                  <a:prstClr val="black"/>
                </a:solidFill>
                <a:latin typeface="Calibri"/>
                <a:cs typeface="+mn-cs"/>
              </a:rPr>
              <a:t>		-AO1 to support D2D		</a:t>
            </a:r>
          </a:p>
        </p:txBody>
      </p:sp>
      <p:sp>
        <p:nvSpPr>
          <p:cNvPr id="15" name="TextBox 14"/>
          <p:cNvSpPr txBox="1"/>
          <p:nvPr/>
        </p:nvSpPr>
        <p:spPr>
          <a:xfrm>
            <a:off x="560070" y="3576320"/>
            <a:ext cx="4400974" cy="689420"/>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Notice of Funding Announcement  (NOFA)</a:t>
            </a:r>
          </a:p>
          <a:p>
            <a:pPr defTabSz="966440" fontAlgn="auto">
              <a:spcBef>
                <a:spcPts val="0"/>
              </a:spcBef>
              <a:spcAft>
                <a:spcPts val="0"/>
              </a:spcAft>
            </a:pPr>
            <a:r>
              <a:rPr lang="en-US" dirty="0">
                <a:solidFill>
                  <a:prstClr val="black"/>
                </a:solidFill>
                <a:latin typeface="Calibri"/>
                <a:cs typeface="+mn-cs"/>
              </a:rPr>
              <a:t>	-VTF Grants Budget	SFY 16-17</a:t>
            </a:r>
          </a:p>
        </p:txBody>
      </p:sp>
    </p:spTree>
    <p:extLst>
      <p:ext uri="{BB962C8B-B14F-4D97-AF65-F5344CB8AC3E}">
        <p14:creationId xmlns:p14="http://schemas.microsoft.com/office/powerpoint/2010/main" val="3891059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8"/>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8"/>
            <a:ext cx="8721090" cy="590973"/>
          </a:xfrm>
          <a:prstGeom prst="rect">
            <a:avLst/>
          </a:prstGeom>
          <a:noFill/>
          <a:ln w="9525">
            <a:noFill/>
            <a:miter lim="800000"/>
            <a:headEnd/>
            <a:tailEnd/>
          </a:ln>
        </p:spPr>
        <p:txBody>
          <a:bodyPr lIns="96600" tIns="48300" rIns="96600" bIns="48300">
            <a:spAutoFit/>
          </a:bodyPr>
          <a:lstStyle/>
          <a:p>
            <a:pPr algn="ctr" defTabSz="966440" fontAlgn="auto">
              <a:spcBef>
                <a:spcPts val="0"/>
              </a:spcBef>
              <a:spcAft>
                <a:spcPts val="0"/>
              </a:spcAft>
            </a:pPr>
            <a:endParaRPr lang="en-US" sz="3200" b="1" dirty="0">
              <a:solidFill>
                <a:prstClr val="black"/>
              </a:solidFill>
              <a:latin typeface="Calibri"/>
              <a:cs typeface="+mn-cs"/>
            </a:endParaRPr>
          </a:p>
        </p:txBody>
      </p:sp>
      <p:sp>
        <p:nvSpPr>
          <p:cNvPr id="13316" name="Rectangle 7"/>
          <p:cNvSpPr>
            <a:spLocks noChangeArrowheads="1"/>
          </p:cNvSpPr>
          <p:nvPr/>
        </p:nvSpPr>
        <p:spPr bwMode="auto">
          <a:xfrm>
            <a:off x="3027046" y="3461181"/>
            <a:ext cx="195025" cy="392853"/>
          </a:xfrm>
          <a:prstGeom prst="rect">
            <a:avLst/>
          </a:prstGeom>
          <a:noFill/>
          <a:ln w="9525">
            <a:noFill/>
            <a:miter lim="800000"/>
            <a:headEnd/>
            <a:tailEnd/>
          </a:ln>
        </p:spPr>
        <p:txBody>
          <a:bodyPr wrap="none" lIns="96600" tIns="48300" rIns="96600" bIns="48300">
            <a:spAutoFit/>
          </a:bodyPr>
          <a:lstStyle/>
          <a:p>
            <a:pPr defTabSz="966440" fontAlgn="auto">
              <a:spcBef>
                <a:spcPts val="0"/>
              </a:spcBef>
              <a:spcAft>
                <a:spcPts val="0"/>
              </a:spcAft>
            </a:pPr>
            <a:endParaRPr lang="en-US" dirty="0">
              <a:solidFill>
                <a:prstClr val="black"/>
              </a:solidFill>
              <a:latin typeface="Calibri"/>
              <a:cs typeface="+mn-cs"/>
            </a:endParaRPr>
          </a:p>
        </p:txBody>
      </p:sp>
      <p:sp>
        <p:nvSpPr>
          <p:cNvPr id="12295" name="Text Box 15"/>
          <p:cNvSpPr txBox="1">
            <a:spLocks noChangeArrowheads="1"/>
          </p:cNvSpPr>
          <p:nvPr/>
        </p:nvSpPr>
        <p:spPr bwMode="auto">
          <a:xfrm>
            <a:off x="400050" y="6339629"/>
            <a:ext cx="1840230" cy="361082"/>
          </a:xfrm>
          <a:prstGeom prst="rect">
            <a:avLst/>
          </a:prstGeom>
          <a:noFill/>
          <a:ln w="9525">
            <a:noFill/>
            <a:miter lim="800000"/>
            <a:headEnd/>
            <a:tailEnd/>
          </a:ln>
        </p:spPr>
        <p:txBody>
          <a:bodyPr lIns="96600" tIns="48300" rIns="96600" bIns="48300" anchor="ctr">
            <a:spAutoFit/>
          </a:bodyPr>
          <a:lstStyle/>
          <a:p>
            <a:pPr defTabSz="966440" eaLnBrk="0" fontAlgn="auto" hangingPunct="0">
              <a:spcBef>
                <a:spcPct val="50000"/>
              </a:spcBef>
              <a:spcAft>
                <a:spcPts val="0"/>
              </a:spcAft>
              <a:defRPr/>
            </a:pPr>
            <a:r>
              <a:rPr lang="en-US" sz="1700" dirty="0">
                <a:solidFill>
                  <a:srgbClr val="000000"/>
                </a:solidFill>
                <a:latin typeface="Calibri"/>
                <a:cs typeface="+mn-cs"/>
              </a:rPr>
              <a:t>  </a:t>
            </a:r>
            <a:r>
              <a:rPr lang="en-US" sz="1700" dirty="0">
                <a:solidFill>
                  <a:prstClr val="white"/>
                </a:solidFill>
                <a:latin typeface="Calibri"/>
                <a:cs typeface="+mn-cs"/>
              </a:rPr>
              <a:t>As of 25 Mar14</a:t>
            </a: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440" fontAlgn="auto">
                <a:spcBef>
                  <a:spcPts val="0"/>
                </a:spcBef>
                <a:spcAft>
                  <a:spcPts val="0"/>
                </a:spcAft>
                <a:defRPr/>
              </a:pPr>
              <a:endParaRPr lang="en-US" dirty="0">
                <a:solidFill>
                  <a:prstClr val="white"/>
                </a:solidFill>
              </a:endParaRPr>
            </a:p>
          </p:txBody>
        </p:sp>
      </p:grpSp>
      <p:sp>
        <p:nvSpPr>
          <p:cNvPr id="18" name="TextBox 4"/>
          <p:cNvSpPr txBox="1">
            <a:spLocks noChangeArrowheads="1"/>
          </p:cNvSpPr>
          <p:nvPr/>
        </p:nvSpPr>
        <p:spPr bwMode="auto">
          <a:xfrm>
            <a:off x="560070" y="499534"/>
            <a:ext cx="5920740" cy="426720"/>
          </a:xfrm>
          <a:prstGeom prst="rect">
            <a:avLst/>
          </a:prstGeom>
          <a:noFill/>
          <a:ln w="9525">
            <a:noFill/>
            <a:miter lim="800000"/>
            <a:headEnd/>
            <a:tailEnd/>
          </a:ln>
        </p:spPr>
        <p:txBody>
          <a:bodyPr lIns="96600" tIns="48300" rIns="96600" bIns="48300">
            <a:spAutoFit/>
          </a:bodyPr>
          <a:lstStyle/>
          <a:p>
            <a:pPr algn="ctr" defTabSz="966440" eaLnBrk="0" fontAlgn="auto" hangingPunct="0">
              <a:spcBef>
                <a:spcPts val="0"/>
              </a:spcBef>
              <a:spcAft>
                <a:spcPts val="0"/>
              </a:spcAft>
              <a:defRPr/>
            </a:pPr>
            <a:r>
              <a:rPr lang="en-US" sz="2100" b="1" dirty="0">
                <a:solidFill>
                  <a:prstClr val="white"/>
                </a:solidFill>
                <a:latin typeface="Calibri"/>
                <a:cs typeface="+mn-cs"/>
              </a:rPr>
              <a:t>OVA Operational Action Plans</a:t>
            </a:r>
          </a:p>
        </p:txBody>
      </p:sp>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00" tIns="48300" rIns="96600" bIns="48300" anchor="ctr"/>
          <a:lstStyle/>
          <a:p>
            <a:pPr defTabSz="966440" fontAlgn="auto">
              <a:spcBef>
                <a:spcPts val="0"/>
              </a:spcBef>
              <a:spcAft>
                <a:spcPts val="0"/>
              </a:spcAft>
            </a:pPr>
            <a:r>
              <a:rPr lang="en-US" sz="1300" dirty="0">
                <a:solidFill>
                  <a:prstClr val="white"/>
                </a:solidFill>
                <a:latin typeface="Verdana" pitchFamily="34" charset="0"/>
                <a:cs typeface="+mn-cs"/>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00" tIns="48300" rIns="96600" bIns="48300" anchor="ctr"/>
          <a:lstStyle/>
          <a:p>
            <a:pPr algn="r" defTabSz="966440"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3" name="TextBox 2"/>
          <p:cNvSpPr txBox="1"/>
          <p:nvPr/>
        </p:nvSpPr>
        <p:spPr>
          <a:xfrm>
            <a:off x="720092" y="6677406"/>
            <a:ext cx="1447377" cy="393954"/>
          </a:xfrm>
          <a:prstGeom prst="rect">
            <a:avLst/>
          </a:prstGeom>
          <a:noFill/>
        </p:spPr>
        <p:txBody>
          <a:bodyPr wrap="none" lIns="96644" tIns="48322" rIns="96644" bIns="48322" rtlCol="0">
            <a:spAutoFit/>
          </a:bodyPr>
          <a:lstStyle/>
          <a:p>
            <a:pPr defTabSz="966440" fontAlgn="auto">
              <a:spcBef>
                <a:spcPts val="0"/>
              </a:spcBef>
              <a:spcAft>
                <a:spcPts val="0"/>
              </a:spcAft>
            </a:pPr>
            <a:r>
              <a:rPr lang="en-US" dirty="0">
                <a:solidFill>
                  <a:prstClr val="white"/>
                </a:solidFill>
                <a:latin typeface="Calibri"/>
                <a:cs typeface="+mn-cs"/>
              </a:rPr>
              <a:t>PIRO Update</a:t>
            </a:r>
          </a:p>
        </p:txBody>
      </p:sp>
      <p:sp>
        <p:nvSpPr>
          <p:cNvPr id="5" name="TextBox 4"/>
          <p:cNvSpPr txBox="1"/>
          <p:nvPr/>
        </p:nvSpPr>
        <p:spPr>
          <a:xfrm>
            <a:off x="560072" y="2357120"/>
            <a:ext cx="8245161" cy="2462212"/>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Veteran’s Trust Fund </a:t>
            </a:r>
          </a:p>
          <a:p>
            <a:pPr defTabSz="966440" fontAlgn="auto">
              <a:spcBef>
                <a:spcPts val="0"/>
              </a:spcBef>
              <a:spcAft>
                <a:spcPts val="0"/>
              </a:spcAft>
            </a:pPr>
            <a:r>
              <a:rPr lang="en-US" dirty="0">
                <a:solidFill>
                  <a:prstClr val="black"/>
                </a:solidFill>
                <a:latin typeface="Calibri"/>
                <a:cs typeface="+mn-cs"/>
              </a:rPr>
              <a:t>	Committee – SVC/DMVA-OVA.  Single year appointment with ability to </a:t>
            </a:r>
          </a:p>
          <a:p>
            <a:pPr defTabSz="966440" fontAlgn="auto">
              <a:spcBef>
                <a:spcPts val="0"/>
              </a:spcBef>
              <a:spcAft>
                <a:spcPts val="0"/>
              </a:spcAft>
            </a:pPr>
            <a:r>
              <a:rPr lang="en-US" dirty="0">
                <a:solidFill>
                  <a:prstClr val="black"/>
                </a:solidFill>
                <a:latin typeface="Calibri"/>
                <a:cs typeface="+mn-cs"/>
              </a:rPr>
              <a:t>		extend appointment over multiple years with approval of SVC.</a:t>
            </a:r>
          </a:p>
          <a:p>
            <a:pPr defTabSz="966440" fontAlgn="auto">
              <a:spcBef>
                <a:spcPts val="0"/>
              </a:spcBef>
              <a:spcAft>
                <a:spcPts val="0"/>
              </a:spcAft>
            </a:pPr>
            <a:r>
              <a:rPr lang="en-US" dirty="0">
                <a:solidFill>
                  <a:prstClr val="black"/>
                </a:solidFill>
                <a:latin typeface="Calibri"/>
                <a:cs typeface="+mn-cs"/>
              </a:rPr>
              <a:t>	Notice of Funding Announcement  (NOFA)</a:t>
            </a:r>
          </a:p>
          <a:p>
            <a:pPr defTabSz="966440" fontAlgn="auto">
              <a:spcBef>
                <a:spcPts val="0"/>
              </a:spcBef>
              <a:spcAft>
                <a:spcPts val="0"/>
              </a:spcAft>
            </a:pPr>
            <a:r>
              <a:rPr lang="en-US" dirty="0">
                <a:solidFill>
                  <a:prstClr val="black"/>
                </a:solidFill>
                <a:latin typeface="Calibri"/>
                <a:cs typeface="+mn-cs"/>
              </a:rPr>
              <a:t>		VTF Grants Budget</a:t>
            </a:r>
          </a:p>
          <a:p>
            <a:pPr defTabSz="966440" fontAlgn="auto">
              <a:spcBef>
                <a:spcPts val="0"/>
              </a:spcBef>
              <a:spcAft>
                <a:spcPts val="0"/>
              </a:spcAft>
            </a:pPr>
            <a:r>
              <a:rPr lang="en-US" dirty="0">
                <a:solidFill>
                  <a:prstClr val="black"/>
                </a:solidFill>
                <a:latin typeface="Calibri"/>
                <a:cs typeface="+mn-cs"/>
              </a:rPr>
              <a:t>		VTF Grants Review Committee</a:t>
            </a:r>
          </a:p>
          <a:p>
            <a:pPr defTabSz="966440" fontAlgn="auto">
              <a:spcBef>
                <a:spcPts val="0"/>
              </a:spcBef>
              <a:spcAft>
                <a:spcPts val="0"/>
              </a:spcAft>
            </a:pPr>
            <a:r>
              <a:rPr lang="en-US" dirty="0">
                <a:solidFill>
                  <a:prstClr val="black"/>
                </a:solidFill>
                <a:latin typeface="Calibri"/>
                <a:cs typeface="+mn-cs"/>
              </a:rPr>
              <a:t>		VTA Budget</a:t>
            </a:r>
          </a:p>
          <a:p>
            <a:pPr defTabSz="966440" fontAlgn="auto">
              <a:spcBef>
                <a:spcPts val="0"/>
              </a:spcBef>
              <a:spcAft>
                <a:spcPts val="0"/>
              </a:spcAft>
            </a:pPr>
            <a:r>
              <a:rPr lang="en-US" dirty="0">
                <a:solidFill>
                  <a:prstClr val="black"/>
                </a:solidFill>
                <a:latin typeface="Calibri"/>
                <a:cs typeface="+mn-cs"/>
              </a:rPr>
              <a:t>		Annual Veterans Symposium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820" y="422946"/>
            <a:ext cx="2889961" cy="714977"/>
          </a:xfrm>
          <a:prstGeom prst="rect">
            <a:avLst/>
          </a:prstGeom>
        </p:spPr>
      </p:pic>
      <p:sp>
        <p:nvSpPr>
          <p:cNvPr id="19" name="TextBox 18"/>
          <p:cNvSpPr txBox="1"/>
          <p:nvPr/>
        </p:nvSpPr>
        <p:spPr>
          <a:xfrm>
            <a:off x="566492" y="4714240"/>
            <a:ext cx="9102896" cy="1871281"/>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Veteran Award Program</a:t>
            </a:r>
          </a:p>
          <a:p>
            <a:pPr defTabSz="966440" fontAlgn="auto">
              <a:spcBef>
                <a:spcPts val="0"/>
              </a:spcBef>
              <a:spcAft>
                <a:spcPts val="0"/>
              </a:spcAft>
            </a:pPr>
            <a:r>
              <a:rPr lang="en-US" dirty="0">
                <a:solidFill>
                  <a:prstClr val="black"/>
                </a:solidFill>
                <a:latin typeface="Calibri"/>
                <a:cs typeface="+mn-cs"/>
              </a:rPr>
              <a:t>	Committee/Working Group – SVC/DMVA-OVA.  Single year appointment with </a:t>
            </a:r>
          </a:p>
          <a:p>
            <a:pPr defTabSz="966440" fontAlgn="auto">
              <a:spcBef>
                <a:spcPts val="0"/>
              </a:spcBef>
              <a:spcAft>
                <a:spcPts val="0"/>
              </a:spcAft>
            </a:pPr>
            <a:r>
              <a:rPr lang="en-US" dirty="0">
                <a:solidFill>
                  <a:prstClr val="black"/>
                </a:solidFill>
                <a:latin typeface="Calibri"/>
                <a:cs typeface="+mn-cs"/>
              </a:rPr>
              <a:t>		ability to extend appointment over multiple years with approval of SVC</a:t>
            </a:r>
          </a:p>
          <a:p>
            <a:pPr defTabSz="966440" fontAlgn="auto">
              <a:spcBef>
                <a:spcPts val="0"/>
              </a:spcBef>
              <a:spcAft>
                <a:spcPts val="0"/>
              </a:spcAft>
            </a:pPr>
            <a:r>
              <a:rPr lang="en-US" dirty="0">
                <a:solidFill>
                  <a:prstClr val="black"/>
                </a:solidFill>
                <a:latin typeface="Calibri"/>
                <a:cs typeface="+mn-cs"/>
              </a:rPr>
              <a:t>	Establish Policy, define criteria and processes to manage Veteran Awards</a:t>
            </a:r>
          </a:p>
          <a:p>
            <a:pPr defTabSz="966440" fontAlgn="auto">
              <a:spcBef>
                <a:spcPts val="0"/>
              </a:spcBef>
              <a:spcAft>
                <a:spcPts val="0"/>
              </a:spcAft>
            </a:pPr>
            <a:r>
              <a:rPr lang="en-US" dirty="0">
                <a:solidFill>
                  <a:prstClr val="black"/>
                </a:solidFill>
                <a:latin typeface="Calibri"/>
                <a:cs typeface="+mn-cs"/>
              </a:rPr>
              <a:t>	Meet as needed but at least once Quarterly</a:t>
            </a:r>
          </a:p>
          <a:p>
            <a:pPr defTabSz="966440" fontAlgn="auto">
              <a:spcBef>
                <a:spcPts val="0"/>
              </a:spcBef>
              <a:spcAft>
                <a:spcPts val="0"/>
              </a:spcAft>
            </a:pPr>
            <a:r>
              <a:rPr lang="en-US" dirty="0">
                <a:solidFill>
                  <a:prstClr val="black"/>
                </a:solidFill>
                <a:latin typeface="Calibri"/>
                <a:cs typeface="+mn-cs"/>
              </a:rPr>
              <a:t>	Establish an Awards Board to review, approve and process Veteran Awards</a:t>
            </a:r>
          </a:p>
        </p:txBody>
      </p:sp>
      <p:sp>
        <p:nvSpPr>
          <p:cNvPr id="21" name="TextBox 20"/>
          <p:cNvSpPr txBox="1"/>
          <p:nvPr/>
        </p:nvSpPr>
        <p:spPr>
          <a:xfrm>
            <a:off x="560073" y="1137923"/>
            <a:ext cx="8873179" cy="1280351"/>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Strategic Plan Working Group</a:t>
            </a:r>
          </a:p>
          <a:p>
            <a:pPr defTabSz="966440" fontAlgn="auto">
              <a:spcBef>
                <a:spcPts val="0"/>
              </a:spcBef>
              <a:spcAft>
                <a:spcPts val="0"/>
              </a:spcAft>
            </a:pPr>
            <a:r>
              <a:rPr lang="en-US" dirty="0">
                <a:solidFill>
                  <a:prstClr val="black"/>
                </a:solidFill>
                <a:latin typeface="Calibri"/>
                <a:cs typeface="+mn-cs"/>
              </a:rPr>
              <a:t>	SVC/DMVA-OVA.  Single year appointment with ability to extend appointment </a:t>
            </a:r>
          </a:p>
          <a:p>
            <a:pPr defTabSz="966440" fontAlgn="auto">
              <a:spcBef>
                <a:spcPts val="0"/>
              </a:spcBef>
              <a:spcAft>
                <a:spcPts val="0"/>
              </a:spcAft>
            </a:pPr>
            <a:r>
              <a:rPr lang="en-US" dirty="0">
                <a:solidFill>
                  <a:prstClr val="black"/>
                </a:solidFill>
                <a:latin typeface="Calibri"/>
                <a:cs typeface="+mn-cs"/>
              </a:rPr>
              <a:t>		over multiple years with approval of SVC.</a:t>
            </a:r>
          </a:p>
          <a:p>
            <a:pPr defTabSz="966440" fontAlgn="auto">
              <a:spcBef>
                <a:spcPts val="0"/>
              </a:spcBef>
              <a:spcAft>
                <a:spcPts val="0"/>
              </a:spcAft>
            </a:pPr>
            <a:r>
              <a:rPr lang="en-US" dirty="0">
                <a:solidFill>
                  <a:prstClr val="black"/>
                </a:solidFill>
                <a:latin typeface="Calibri"/>
                <a:cs typeface="+mn-cs"/>
              </a:rPr>
              <a:t>		Initiatives, Focus, Resourcing, Advocacy, Legislative Priorities</a:t>
            </a:r>
          </a:p>
        </p:txBody>
      </p:sp>
    </p:spTree>
    <p:extLst>
      <p:ext uri="{BB962C8B-B14F-4D97-AF65-F5344CB8AC3E}">
        <p14:creationId xmlns:p14="http://schemas.microsoft.com/office/powerpoint/2010/main" val="4181392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8"/>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8"/>
            <a:ext cx="8721090" cy="590973"/>
          </a:xfrm>
          <a:prstGeom prst="rect">
            <a:avLst/>
          </a:prstGeom>
          <a:noFill/>
          <a:ln w="9525">
            <a:noFill/>
            <a:miter lim="800000"/>
            <a:headEnd/>
            <a:tailEnd/>
          </a:ln>
        </p:spPr>
        <p:txBody>
          <a:bodyPr lIns="96600" tIns="48300" rIns="96600" bIns="48300">
            <a:spAutoFit/>
          </a:bodyPr>
          <a:lstStyle/>
          <a:p>
            <a:pPr algn="ctr" defTabSz="966440" fontAlgn="auto">
              <a:spcBef>
                <a:spcPts val="0"/>
              </a:spcBef>
              <a:spcAft>
                <a:spcPts val="0"/>
              </a:spcAft>
            </a:pPr>
            <a:endParaRPr lang="en-US" sz="3200" b="1" dirty="0">
              <a:solidFill>
                <a:prstClr val="black"/>
              </a:solidFill>
              <a:latin typeface="Calibri"/>
              <a:cs typeface="+mn-cs"/>
            </a:endParaRPr>
          </a:p>
        </p:txBody>
      </p:sp>
      <p:sp>
        <p:nvSpPr>
          <p:cNvPr id="13316" name="Rectangle 7"/>
          <p:cNvSpPr>
            <a:spLocks noChangeArrowheads="1"/>
          </p:cNvSpPr>
          <p:nvPr/>
        </p:nvSpPr>
        <p:spPr bwMode="auto">
          <a:xfrm>
            <a:off x="3027046" y="3461181"/>
            <a:ext cx="195025" cy="392853"/>
          </a:xfrm>
          <a:prstGeom prst="rect">
            <a:avLst/>
          </a:prstGeom>
          <a:noFill/>
          <a:ln w="9525">
            <a:noFill/>
            <a:miter lim="800000"/>
            <a:headEnd/>
            <a:tailEnd/>
          </a:ln>
        </p:spPr>
        <p:txBody>
          <a:bodyPr wrap="none" lIns="96600" tIns="48300" rIns="96600" bIns="48300">
            <a:spAutoFit/>
          </a:bodyPr>
          <a:lstStyle/>
          <a:p>
            <a:pPr defTabSz="966440" fontAlgn="auto">
              <a:spcBef>
                <a:spcPts val="0"/>
              </a:spcBef>
              <a:spcAft>
                <a:spcPts val="0"/>
              </a:spcAft>
            </a:pPr>
            <a:endParaRPr lang="en-US" dirty="0">
              <a:solidFill>
                <a:prstClr val="black"/>
              </a:solidFill>
              <a:latin typeface="Calibri"/>
              <a:cs typeface="+mn-cs"/>
            </a:endParaRPr>
          </a:p>
        </p:txBody>
      </p:sp>
      <p:sp>
        <p:nvSpPr>
          <p:cNvPr id="12295" name="Text Box 15"/>
          <p:cNvSpPr txBox="1">
            <a:spLocks noChangeArrowheads="1"/>
          </p:cNvSpPr>
          <p:nvPr/>
        </p:nvSpPr>
        <p:spPr bwMode="auto">
          <a:xfrm>
            <a:off x="400050" y="6339629"/>
            <a:ext cx="1840230" cy="361082"/>
          </a:xfrm>
          <a:prstGeom prst="rect">
            <a:avLst/>
          </a:prstGeom>
          <a:noFill/>
          <a:ln w="9525">
            <a:noFill/>
            <a:miter lim="800000"/>
            <a:headEnd/>
            <a:tailEnd/>
          </a:ln>
        </p:spPr>
        <p:txBody>
          <a:bodyPr lIns="96600" tIns="48300" rIns="96600" bIns="48300" anchor="ctr">
            <a:spAutoFit/>
          </a:bodyPr>
          <a:lstStyle/>
          <a:p>
            <a:pPr defTabSz="966440" eaLnBrk="0" fontAlgn="auto" hangingPunct="0">
              <a:spcBef>
                <a:spcPct val="50000"/>
              </a:spcBef>
              <a:spcAft>
                <a:spcPts val="0"/>
              </a:spcAft>
              <a:defRPr/>
            </a:pPr>
            <a:r>
              <a:rPr lang="en-US" sz="1700" dirty="0">
                <a:solidFill>
                  <a:srgbClr val="000000"/>
                </a:solidFill>
                <a:latin typeface="Calibri"/>
                <a:cs typeface="+mn-cs"/>
              </a:rPr>
              <a:t>  </a:t>
            </a:r>
            <a:r>
              <a:rPr lang="en-US" sz="1700" dirty="0">
                <a:solidFill>
                  <a:prstClr val="white"/>
                </a:solidFill>
                <a:latin typeface="Calibri"/>
                <a:cs typeface="+mn-cs"/>
              </a:rPr>
              <a:t>As of 25 Mar14</a:t>
            </a: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440" fontAlgn="auto">
                <a:spcBef>
                  <a:spcPts val="0"/>
                </a:spcBef>
                <a:spcAft>
                  <a:spcPts val="0"/>
                </a:spcAft>
                <a:defRPr/>
              </a:pPr>
              <a:endParaRPr lang="en-US" dirty="0">
                <a:solidFill>
                  <a:prstClr val="white"/>
                </a:solidFill>
              </a:endParaRPr>
            </a:p>
          </p:txBody>
        </p:sp>
      </p:grpSp>
      <p:sp>
        <p:nvSpPr>
          <p:cNvPr id="18" name="TextBox 4"/>
          <p:cNvSpPr txBox="1">
            <a:spLocks noChangeArrowheads="1"/>
          </p:cNvSpPr>
          <p:nvPr/>
        </p:nvSpPr>
        <p:spPr bwMode="auto">
          <a:xfrm>
            <a:off x="560070" y="499534"/>
            <a:ext cx="5920740" cy="426720"/>
          </a:xfrm>
          <a:prstGeom prst="rect">
            <a:avLst/>
          </a:prstGeom>
          <a:noFill/>
          <a:ln w="9525">
            <a:noFill/>
            <a:miter lim="800000"/>
            <a:headEnd/>
            <a:tailEnd/>
          </a:ln>
        </p:spPr>
        <p:txBody>
          <a:bodyPr lIns="96600" tIns="48300" rIns="96600" bIns="48300">
            <a:spAutoFit/>
          </a:bodyPr>
          <a:lstStyle/>
          <a:p>
            <a:pPr algn="ctr" defTabSz="966440" eaLnBrk="0" fontAlgn="auto" hangingPunct="0">
              <a:spcBef>
                <a:spcPts val="0"/>
              </a:spcBef>
              <a:spcAft>
                <a:spcPts val="0"/>
              </a:spcAft>
              <a:defRPr/>
            </a:pPr>
            <a:r>
              <a:rPr lang="en-US" sz="2100" b="1" dirty="0">
                <a:solidFill>
                  <a:prstClr val="white"/>
                </a:solidFill>
                <a:latin typeface="Calibri"/>
                <a:cs typeface="+mn-cs"/>
              </a:rPr>
              <a:t>OVA Operational Action Plans</a:t>
            </a:r>
          </a:p>
        </p:txBody>
      </p:sp>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00" tIns="48300" rIns="96600" bIns="48300" anchor="ctr"/>
          <a:lstStyle/>
          <a:p>
            <a:pPr defTabSz="966440" fontAlgn="auto">
              <a:spcBef>
                <a:spcPts val="0"/>
              </a:spcBef>
              <a:spcAft>
                <a:spcPts val="0"/>
              </a:spcAft>
            </a:pPr>
            <a:r>
              <a:rPr lang="en-US" sz="1300" dirty="0">
                <a:solidFill>
                  <a:prstClr val="white"/>
                </a:solidFill>
                <a:latin typeface="Verdana" pitchFamily="34" charset="0"/>
                <a:cs typeface="+mn-cs"/>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00" tIns="48300" rIns="96600" bIns="48300" anchor="ctr"/>
          <a:lstStyle/>
          <a:p>
            <a:pPr algn="r" defTabSz="966440"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3" name="TextBox 2"/>
          <p:cNvSpPr txBox="1"/>
          <p:nvPr/>
        </p:nvSpPr>
        <p:spPr>
          <a:xfrm>
            <a:off x="720092" y="6677406"/>
            <a:ext cx="1447377" cy="393954"/>
          </a:xfrm>
          <a:prstGeom prst="rect">
            <a:avLst/>
          </a:prstGeom>
          <a:noFill/>
        </p:spPr>
        <p:txBody>
          <a:bodyPr wrap="none" lIns="96644" tIns="48322" rIns="96644" bIns="48322" rtlCol="0">
            <a:spAutoFit/>
          </a:bodyPr>
          <a:lstStyle/>
          <a:p>
            <a:pPr defTabSz="966440" fontAlgn="auto">
              <a:spcBef>
                <a:spcPts val="0"/>
              </a:spcBef>
              <a:spcAft>
                <a:spcPts val="0"/>
              </a:spcAft>
            </a:pPr>
            <a:r>
              <a:rPr lang="en-US" dirty="0">
                <a:solidFill>
                  <a:prstClr val="white"/>
                </a:solidFill>
                <a:latin typeface="Calibri"/>
                <a:cs typeface="+mn-cs"/>
              </a:rPr>
              <a:t>PIRO Update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820" y="422946"/>
            <a:ext cx="2889961" cy="714977"/>
          </a:xfrm>
          <a:prstGeom prst="rect">
            <a:avLst/>
          </a:prstGeom>
        </p:spPr>
      </p:pic>
      <p:sp>
        <p:nvSpPr>
          <p:cNvPr id="19" name="TextBox 18"/>
          <p:cNvSpPr txBox="1"/>
          <p:nvPr/>
        </p:nvSpPr>
        <p:spPr>
          <a:xfrm>
            <a:off x="560070" y="2599121"/>
            <a:ext cx="8668508" cy="1575817"/>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Veteran Service Officer Grant Program (Act 66 of 2007)</a:t>
            </a:r>
          </a:p>
          <a:p>
            <a:pPr defTabSz="966440" fontAlgn="auto">
              <a:spcBef>
                <a:spcPts val="0"/>
              </a:spcBef>
              <a:spcAft>
                <a:spcPts val="0"/>
              </a:spcAft>
            </a:pPr>
            <a:r>
              <a:rPr lang="en-US" dirty="0">
                <a:solidFill>
                  <a:prstClr val="black"/>
                </a:solidFill>
                <a:latin typeface="Calibri"/>
                <a:cs typeface="+mn-cs"/>
              </a:rPr>
              <a:t>	Program Guidelines – Joint Committee/Working Group to review annually</a:t>
            </a:r>
          </a:p>
          <a:p>
            <a:pPr defTabSz="966440" fontAlgn="auto">
              <a:spcBef>
                <a:spcPts val="0"/>
              </a:spcBef>
              <a:spcAft>
                <a:spcPts val="0"/>
              </a:spcAft>
            </a:pPr>
            <a:r>
              <a:rPr lang="en-US" dirty="0">
                <a:solidFill>
                  <a:prstClr val="black"/>
                </a:solidFill>
                <a:latin typeface="Calibri"/>
                <a:cs typeface="+mn-cs"/>
              </a:rPr>
              <a:t>		and adjust to meet emerging needs of our Veterans.</a:t>
            </a:r>
          </a:p>
          <a:p>
            <a:pPr defTabSz="966440" fontAlgn="auto">
              <a:spcBef>
                <a:spcPts val="0"/>
              </a:spcBef>
              <a:spcAft>
                <a:spcPts val="0"/>
              </a:spcAft>
            </a:pPr>
            <a:r>
              <a:rPr lang="en-US" dirty="0">
                <a:solidFill>
                  <a:prstClr val="black"/>
                </a:solidFill>
                <a:latin typeface="Calibri"/>
                <a:cs typeface="+mn-cs"/>
              </a:rPr>
              <a:t>	Budget Considerations – Budget Ask for $500K Annually over a 5 year period</a:t>
            </a:r>
          </a:p>
          <a:p>
            <a:pPr defTabSz="966440" fontAlgn="auto">
              <a:spcBef>
                <a:spcPts val="0"/>
              </a:spcBef>
              <a:spcAft>
                <a:spcPts val="0"/>
              </a:spcAft>
            </a:pPr>
            <a:r>
              <a:rPr lang="en-US" dirty="0">
                <a:solidFill>
                  <a:prstClr val="black"/>
                </a:solidFill>
                <a:latin typeface="Calibri"/>
                <a:cs typeface="+mn-cs"/>
              </a:rPr>
              <a:t>		to meet Strategic Plan Goals and milestones.	</a:t>
            </a:r>
          </a:p>
        </p:txBody>
      </p:sp>
      <p:sp>
        <p:nvSpPr>
          <p:cNvPr id="22" name="TextBox 21"/>
          <p:cNvSpPr txBox="1"/>
          <p:nvPr/>
        </p:nvSpPr>
        <p:spPr>
          <a:xfrm>
            <a:off x="570883" y="1219203"/>
            <a:ext cx="9064654" cy="1280351"/>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RETX Program Working Group</a:t>
            </a:r>
          </a:p>
          <a:p>
            <a:pPr defTabSz="966440" fontAlgn="auto">
              <a:spcBef>
                <a:spcPts val="0"/>
              </a:spcBef>
              <a:spcAft>
                <a:spcPts val="0"/>
              </a:spcAft>
            </a:pPr>
            <a:r>
              <a:rPr lang="en-US" dirty="0">
                <a:solidFill>
                  <a:prstClr val="black"/>
                </a:solidFill>
                <a:latin typeface="Calibri"/>
                <a:cs typeface="+mn-cs"/>
              </a:rPr>
              <a:t>	Re-Set the RETX Working Group to complete necessary action/make appropriate</a:t>
            </a:r>
          </a:p>
          <a:p>
            <a:pPr defTabSz="966440" fontAlgn="auto">
              <a:spcBef>
                <a:spcPts val="0"/>
              </a:spcBef>
              <a:spcAft>
                <a:spcPts val="0"/>
              </a:spcAft>
            </a:pPr>
            <a:r>
              <a:rPr lang="en-US" dirty="0">
                <a:solidFill>
                  <a:prstClr val="black"/>
                </a:solidFill>
                <a:latin typeface="Calibri"/>
                <a:cs typeface="+mn-cs"/>
              </a:rPr>
              <a:t>		recommendations to DAG-VA .</a:t>
            </a:r>
          </a:p>
          <a:p>
            <a:pPr defTabSz="966440" fontAlgn="auto">
              <a:spcBef>
                <a:spcPts val="0"/>
              </a:spcBef>
              <a:spcAft>
                <a:spcPts val="0"/>
              </a:spcAft>
            </a:pPr>
            <a:r>
              <a:rPr lang="en-US" dirty="0">
                <a:solidFill>
                  <a:prstClr val="black"/>
                </a:solidFill>
                <a:latin typeface="Calibri"/>
                <a:cs typeface="+mn-cs"/>
              </a:rPr>
              <a:t>	Priority for Legislative Changes.</a:t>
            </a:r>
          </a:p>
        </p:txBody>
      </p:sp>
      <p:sp>
        <p:nvSpPr>
          <p:cNvPr id="24" name="TextBox 23"/>
          <p:cNvSpPr txBox="1"/>
          <p:nvPr/>
        </p:nvSpPr>
        <p:spPr>
          <a:xfrm>
            <a:off x="560070" y="4226563"/>
            <a:ext cx="8101690" cy="2166747"/>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Operational Outreach Plan(s)</a:t>
            </a:r>
          </a:p>
          <a:p>
            <a:pPr defTabSz="966440" fontAlgn="auto">
              <a:spcBef>
                <a:spcPts val="0"/>
              </a:spcBef>
              <a:spcAft>
                <a:spcPts val="0"/>
              </a:spcAft>
            </a:pPr>
            <a:r>
              <a:rPr lang="en-US" dirty="0">
                <a:solidFill>
                  <a:prstClr val="black"/>
                </a:solidFill>
                <a:latin typeface="Calibri"/>
                <a:cs typeface="+mn-cs"/>
              </a:rPr>
              <a:t>	SVC/Veteran Service Organizations/DMVA-OVA Outreach.</a:t>
            </a:r>
          </a:p>
          <a:p>
            <a:pPr defTabSz="966440" fontAlgn="auto">
              <a:spcBef>
                <a:spcPts val="0"/>
              </a:spcBef>
              <a:spcAft>
                <a:spcPts val="0"/>
              </a:spcAft>
            </a:pPr>
            <a:r>
              <a:rPr lang="en-US" dirty="0">
                <a:solidFill>
                  <a:prstClr val="black"/>
                </a:solidFill>
                <a:latin typeface="Calibri"/>
                <a:cs typeface="+mn-cs"/>
              </a:rPr>
              <a:t>		  Initiatives, Focus, Resourcing, Advocacy, Goals, Cooperation</a:t>
            </a:r>
          </a:p>
          <a:p>
            <a:pPr defTabSz="966440" fontAlgn="auto">
              <a:spcBef>
                <a:spcPts val="0"/>
              </a:spcBef>
              <a:spcAft>
                <a:spcPts val="0"/>
              </a:spcAft>
            </a:pPr>
            <a:r>
              <a:rPr lang="en-US" dirty="0">
                <a:solidFill>
                  <a:prstClr val="black"/>
                </a:solidFill>
                <a:latin typeface="Calibri"/>
                <a:cs typeface="+mn-cs"/>
              </a:rPr>
              <a:t>	-Veterans Symposium</a:t>
            </a:r>
          </a:p>
          <a:p>
            <a:pPr defTabSz="966440" fontAlgn="auto">
              <a:spcBef>
                <a:spcPts val="0"/>
              </a:spcBef>
              <a:spcAft>
                <a:spcPts val="0"/>
              </a:spcAft>
            </a:pPr>
            <a:r>
              <a:rPr lang="en-US" dirty="0">
                <a:solidFill>
                  <a:prstClr val="black"/>
                </a:solidFill>
                <a:latin typeface="Calibri"/>
                <a:cs typeface="+mn-cs"/>
              </a:rPr>
              <a:t>	-Veterans Day at the Capitol (October 19 0700-1330)</a:t>
            </a:r>
          </a:p>
          <a:p>
            <a:pPr defTabSz="966440" fontAlgn="auto">
              <a:spcBef>
                <a:spcPts val="0"/>
              </a:spcBef>
              <a:spcAft>
                <a:spcPts val="0"/>
              </a:spcAft>
            </a:pPr>
            <a:r>
              <a:rPr lang="en-US" dirty="0">
                <a:solidFill>
                  <a:prstClr val="black"/>
                </a:solidFill>
                <a:latin typeface="Calibri"/>
                <a:cs typeface="+mn-cs"/>
              </a:rPr>
              <a:t>	-TAG Fishing Tournament</a:t>
            </a:r>
          </a:p>
          <a:p>
            <a:pPr defTabSz="966440" fontAlgn="auto">
              <a:spcBef>
                <a:spcPts val="0"/>
              </a:spcBef>
              <a:spcAft>
                <a:spcPts val="0"/>
              </a:spcAft>
            </a:pPr>
            <a:r>
              <a:rPr lang="en-US" dirty="0">
                <a:solidFill>
                  <a:prstClr val="black"/>
                </a:solidFill>
                <a:latin typeface="Calibri"/>
                <a:cs typeface="+mn-cs"/>
              </a:rPr>
              <a:t>	-Vietnam Veterans Day at the Capitol – March 29 (Annually)</a:t>
            </a:r>
          </a:p>
        </p:txBody>
      </p:sp>
    </p:spTree>
    <p:extLst>
      <p:ext uri="{BB962C8B-B14F-4D97-AF65-F5344CB8AC3E}">
        <p14:creationId xmlns:p14="http://schemas.microsoft.com/office/powerpoint/2010/main" val="957387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68"/>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08"/>
            <a:ext cx="8721090" cy="590973"/>
          </a:xfrm>
          <a:prstGeom prst="rect">
            <a:avLst/>
          </a:prstGeom>
          <a:noFill/>
          <a:ln w="9525">
            <a:noFill/>
            <a:miter lim="800000"/>
            <a:headEnd/>
            <a:tailEnd/>
          </a:ln>
        </p:spPr>
        <p:txBody>
          <a:bodyPr lIns="96600" tIns="48300" rIns="96600" bIns="48300">
            <a:spAutoFit/>
          </a:bodyPr>
          <a:lstStyle/>
          <a:p>
            <a:pPr algn="ctr" defTabSz="966440" fontAlgn="auto">
              <a:spcBef>
                <a:spcPts val="0"/>
              </a:spcBef>
              <a:spcAft>
                <a:spcPts val="0"/>
              </a:spcAft>
            </a:pPr>
            <a:endParaRPr lang="en-US" sz="3200" b="1" dirty="0">
              <a:solidFill>
                <a:prstClr val="black"/>
              </a:solidFill>
              <a:latin typeface="Calibri"/>
              <a:cs typeface="+mn-cs"/>
            </a:endParaRPr>
          </a:p>
        </p:txBody>
      </p:sp>
      <p:sp>
        <p:nvSpPr>
          <p:cNvPr id="13316" name="Rectangle 7"/>
          <p:cNvSpPr>
            <a:spLocks noChangeArrowheads="1"/>
          </p:cNvSpPr>
          <p:nvPr/>
        </p:nvSpPr>
        <p:spPr bwMode="auto">
          <a:xfrm>
            <a:off x="3027046" y="3461181"/>
            <a:ext cx="195025" cy="392853"/>
          </a:xfrm>
          <a:prstGeom prst="rect">
            <a:avLst/>
          </a:prstGeom>
          <a:noFill/>
          <a:ln w="9525">
            <a:noFill/>
            <a:miter lim="800000"/>
            <a:headEnd/>
            <a:tailEnd/>
          </a:ln>
        </p:spPr>
        <p:txBody>
          <a:bodyPr wrap="none" lIns="96600" tIns="48300" rIns="96600" bIns="48300">
            <a:spAutoFit/>
          </a:bodyPr>
          <a:lstStyle/>
          <a:p>
            <a:pPr defTabSz="966440" fontAlgn="auto">
              <a:spcBef>
                <a:spcPts val="0"/>
              </a:spcBef>
              <a:spcAft>
                <a:spcPts val="0"/>
              </a:spcAft>
            </a:pPr>
            <a:endParaRPr lang="en-US" dirty="0">
              <a:solidFill>
                <a:prstClr val="black"/>
              </a:solidFill>
              <a:latin typeface="Calibri"/>
              <a:cs typeface="+mn-cs"/>
            </a:endParaRPr>
          </a:p>
        </p:txBody>
      </p:sp>
      <p:sp>
        <p:nvSpPr>
          <p:cNvPr id="12295" name="Text Box 15"/>
          <p:cNvSpPr txBox="1">
            <a:spLocks noChangeArrowheads="1"/>
          </p:cNvSpPr>
          <p:nvPr/>
        </p:nvSpPr>
        <p:spPr bwMode="auto">
          <a:xfrm>
            <a:off x="400050" y="6339629"/>
            <a:ext cx="1840230" cy="361082"/>
          </a:xfrm>
          <a:prstGeom prst="rect">
            <a:avLst/>
          </a:prstGeom>
          <a:noFill/>
          <a:ln w="9525">
            <a:noFill/>
            <a:miter lim="800000"/>
            <a:headEnd/>
            <a:tailEnd/>
          </a:ln>
        </p:spPr>
        <p:txBody>
          <a:bodyPr lIns="96600" tIns="48300" rIns="96600" bIns="48300" anchor="ctr">
            <a:spAutoFit/>
          </a:bodyPr>
          <a:lstStyle/>
          <a:p>
            <a:pPr defTabSz="966440" eaLnBrk="0" fontAlgn="auto" hangingPunct="0">
              <a:spcBef>
                <a:spcPct val="50000"/>
              </a:spcBef>
              <a:spcAft>
                <a:spcPts val="0"/>
              </a:spcAft>
              <a:defRPr/>
            </a:pPr>
            <a:r>
              <a:rPr lang="en-US" sz="1700" dirty="0">
                <a:solidFill>
                  <a:srgbClr val="000000"/>
                </a:solidFill>
                <a:latin typeface="Calibri"/>
                <a:cs typeface="+mn-cs"/>
              </a:rPr>
              <a:t>  </a:t>
            </a:r>
            <a:r>
              <a:rPr lang="en-US" sz="1700" dirty="0">
                <a:solidFill>
                  <a:prstClr val="white"/>
                </a:solidFill>
                <a:latin typeface="Calibri"/>
                <a:cs typeface="+mn-cs"/>
              </a:rPr>
              <a:t>As of 25 Mar14</a:t>
            </a: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6440" fontAlgn="auto">
                <a:spcBef>
                  <a:spcPts val="0"/>
                </a:spcBef>
                <a:spcAft>
                  <a:spcPts val="0"/>
                </a:spcAft>
                <a:defRPr/>
              </a:pPr>
              <a:endParaRPr lang="en-US" dirty="0">
                <a:solidFill>
                  <a:prstClr val="white"/>
                </a:solidFill>
              </a:endParaRPr>
            </a:p>
          </p:txBody>
        </p:sp>
      </p:grpSp>
      <p:sp>
        <p:nvSpPr>
          <p:cNvPr id="18" name="TextBox 4"/>
          <p:cNvSpPr txBox="1">
            <a:spLocks noChangeArrowheads="1"/>
          </p:cNvSpPr>
          <p:nvPr/>
        </p:nvSpPr>
        <p:spPr bwMode="auto">
          <a:xfrm>
            <a:off x="480060" y="491891"/>
            <a:ext cx="5920740" cy="426720"/>
          </a:xfrm>
          <a:prstGeom prst="rect">
            <a:avLst/>
          </a:prstGeom>
          <a:noFill/>
          <a:ln w="9525">
            <a:noFill/>
            <a:miter lim="800000"/>
            <a:headEnd/>
            <a:tailEnd/>
          </a:ln>
        </p:spPr>
        <p:txBody>
          <a:bodyPr lIns="96600" tIns="48300" rIns="96600" bIns="48300">
            <a:spAutoFit/>
          </a:bodyPr>
          <a:lstStyle/>
          <a:p>
            <a:pPr algn="ctr" defTabSz="966440" eaLnBrk="0" fontAlgn="auto" hangingPunct="0">
              <a:spcBef>
                <a:spcPts val="0"/>
              </a:spcBef>
              <a:spcAft>
                <a:spcPts val="0"/>
              </a:spcAft>
              <a:defRPr/>
            </a:pPr>
            <a:r>
              <a:rPr lang="en-US" sz="2100" b="1" dirty="0">
                <a:solidFill>
                  <a:prstClr val="white"/>
                </a:solidFill>
                <a:latin typeface="Calibri"/>
                <a:cs typeface="+mn-cs"/>
              </a:rPr>
              <a:t>OVA Operational Action Plans</a:t>
            </a:r>
          </a:p>
        </p:txBody>
      </p:sp>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600" tIns="48300" rIns="96600" bIns="48300" anchor="ctr"/>
          <a:lstStyle/>
          <a:p>
            <a:pPr defTabSz="966440" fontAlgn="auto">
              <a:spcBef>
                <a:spcPts val="0"/>
              </a:spcBef>
              <a:spcAft>
                <a:spcPts val="0"/>
              </a:spcAft>
            </a:pPr>
            <a:r>
              <a:rPr lang="en-US" sz="1300" dirty="0">
                <a:solidFill>
                  <a:prstClr val="white"/>
                </a:solidFill>
                <a:latin typeface="Verdana" pitchFamily="34" charset="0"/>
                <a:cs typeface="+mn-cs"/>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600" tIns="48300" rIns="96600" bIns="48300" anchor="ctr"/>
          <a:lstStyle/>
          <a:p>
            <a:pPr algn="r" defTabSz="966440"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3" name="TextBox 2"/>
          <p:cNvSpPr txBox="1"/>
          <p:nvPr/>
        </p:nvSpPr>
        <p:spPr>
          <a:xfrm>
            <a:off x="720092" y="6677406"/>
            <a:ext cx="1447377" cy="393954"/>
          </a:xfrm>
          <a:prstGeom prst="rect">
            <a:avLst/>
          </a:prstGeom>
          <a:noFill/>
        </p:spPr>
        <p:txBody>
          <a:bodyPr wrap="none" lIns="96644" tIns="48322" rIns="96644" bIns="48322" rtlCol="0">
            <a:spAutoFit/>
          </a:bodyPr>
          <a:lstStyle/>
          <a:p>
            <a:pPr defTabSz="966440" fontAlgn="auto">
              <a:spcBef>
                <a:spcPts val="0"/>
              </a:spcBef>
              <a:spcAft>
                <a:spcPts val="0"/>
              </a:spcAft>
            </a:pPr>
            <a:r>
              <a:rPr lang="en-US" dirty="0">
                <a:solidFill>
                  <a:prstClr val="white"/>
                </a:solidFill>
                <a:latin typeface="Calibri"/>
                <a:cs typeface="+mn-cs"/>
              </a:rPr>
              <a:t>PIRO Update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0820" y="422946"/>
            <a:ext cx="2889961" cy="714977"/>
          </a:xfrm>
          <a:prstGeom prst="rect">
            <a:avLst/>
          </a:prstGeom>
        </p:spPr>
      </p:pic>
      <p:sp>
        <p:nvSpPr>
          <p:cNvPr id="22" name="TextBox 21"/>
          <p:cNvSpPr txBox="1"/>
          <p:nvPr/>
        </p:nvSpPr>
        <p:spPr>
          <a:xfrm>
            <a:off x="562456" y="1300482"/>
            <a:ext cx="8398664" cy="1575817"/>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DMVA/VSO Partner Information Video Initiative</a:t>
            </a:r>
          </a:p>
          <a:p>
            <a:pPr defTabSz="966440" fontAlgn="auto">
              <a:spcBef>
                <a:spcPts val="0"/>
              </a:spcBef>
              <a:spcAft>
                <a:spcPts val="0"/>
              </a:spcAft>
            </a:pPr>
            <a:r>
              <a:rPr lang="en-US" dirty="0">
                <a:solidFill>
                  <a:prstClr val="black"/>
                </a:solidFill>
                <a:latin typeface="Calibri"/>
                <a:cs typeface="+mn-cs"/>
              </a:rPr>
              <a:t>	Highlight the role of DMVA and the Veteran Service Organization partners</a:t>
            </a:r>
          </a:p>
          <a:p>
            <a:pPr defTabSz="966440" fontAlgn="auto">
              <a:spcBef>
                <a:spcPts val="0"/>
              </a:spcBef>
              <a:spcAft>
                <a:spcPts val="0"/>
              </a:spcAft>
            </a:pPr>
            <a:r>
              <a:rPr lang="en-US" dirty="0">
                <a:solidFill>
                  <a:prstClr val="black"/>
                </a:solidFill>
                <a:latin typeface="Calibri"/>
                <a:cs typeface="+mn-cs"/>
              </a:rPr>
              <a:t>	   as we work together to meet the emerging needs of our Veterans</a:t>
            </a:r>
          </a:p>
          <a:p>
            <a:pPr defTabSz="966440" fontAlgn="auto">
              <a:spcBef>
                <a:spcPts val="0"/>
              </a:spcBef>
              <a:spcAft>
                <a:spcPts val="0"/>
              </a:spcAft>
            </a:pPr>
            <a:r>
              <a:rPr lang="en-US" dirty="0">
                <a:solidFill>
                  <a:prstClr val="black"/>
                </a:solidFill>
                <a:latin typeface="Calibri"/>
                <a:cs typeface="+mn-cs"/>
              </a:rPr>
              <a:t>		-VSO Round Table</a:t>
            </a:r>
          </a:p>
          <a:p>
            <a:pPr defTabSz="966440" fontAlgn="auto">
              <a:spcBef>
                <a:spcPts val="0"/>
              </a:spcBef>
              <a:spcAft>
                <a:spcPts val="0"/>
              </a:spcAft>
            </a:pPr>
            <a:r>
              <a:rPr lang="en-US" dirty="0">
                <a:solidFill>
                  <a:prstClr val="black"/>
                </a:solidFill>
                <a:latin typeface="Calibri"/>
                <a:cs typeface="+mn-cs"/>
              </a:rPr>
              <a:t>		-OVA Advertising Budget (200K)	</a:t>
            </a:r>
          </a:p>
        </p:txBody>
      </p:sp>
      <p:sp>
        <p:nvSpPr>
          <p:cNvPr id="26" name="TextBox 25"/>
          <p:cNvSpPr txBox="1"/>
          <p:nvPr/>
        </p:nvSpPr>
        <p:spPr>
          <a:xfrm>
            <a:off x="480060" y="2894583"/>
            <a:ext cx="8568865" cy="1575817"/>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Governors Advisory Council for Veterans Services</a:t>
            </a:r>
          </a:p>
          <a:p>
            <a:pPr defTabSz="966440" fontAlgn="auto">
              <a:spcBef>
                <a:spcPts val="0"/>
              </a:spcBef>
              <a:spcAft>
                <a:spcPts val="0"/>
              </a:spcAft>
            </a:pPr>
            <a:r>
              <a:rPr lang="en-US" dirty="0">
                <a:solidFill>
                  <a:prstClr val="black"/>
                </a:solidFill>
                <a:latin typeface="Calibri"/>
                <a:cs typeface="+mn-cs"/>
              </a:rPr>
              <a:t>	Committee appointments on an annual basis</a:t>
            </a:r>
          </a:p>
          <a:p>
            <a:pPr defTabSz="966440" fontAlgn="auto">
              <a:spcBef>
                <a:spcPts val="0"/>
              </a:spcBef>
              <a:spcAft>
                <a:spcPts val="0"/>
              </a:spcAft>
            </a:pPr>
            <a:r>
              <a:rPr lang="en-US" dirty="0">
                <a:solidFill>
                  <a:prstClr val="black"/>
                </a:solidFill>
                <a:latin typeface="Calibri"/>
                <a:cs typeface="+mn-cs"/>
              </a:rPr>
              <a:t>		Standing Committees were formed and will report to the GAC-VS</a:t>
            </a:r>
          </a:p>
          <a:p>
            <a:pPr defTabSz="966440" fontAlgn="auto">
              <a:spcBef>
                <a:spcPts val="0"/>
              </a:spcBef>
              <a:spcAft>
                <a:spcPts val="0"/>
              </a:spcAft>
            </a:pPr>
            <a:r>
              <a:rPr lang="en-US" dirty="0">
                <a:solidFill>
                  <a:prstClr val="black"/>
                </a:solidFill>
                <a:latin typeface="Calibri"/>
                <a:cs typeface="+mn-cs"/>
              </a:rPr>
              <a:t>		on a quarterly basis.</a:t>
            </a:r>
          </a:p>
          <a:p>
            <a:pPr defTabSz="966440" fontAlgn="auto">
              <a:spcBef>
                <a:spcPts val="0"/>
              </a:spcBef>
              <a:spcAft>
                <a:spcPts val="0"/>
              </a:spcAft>
            </a:pPr>
            <a:r>
              <a:rPr lang="en-US" dirty="0">
                <a:solidFill>
                  <a:prstClr val="black"/>
                </a:solidFill>
                <a:latin typeface="Calibri"/>
                <a:cs typeface="+mn-cs"/>
              </a:rPr>
              <a:t>	GAC-VS Budget – Advocate for modest operating budget of 25K</a:t>
            </a:r>
            <a:endParaRPr lang="en-US" dirty="0">
              <a:solidFill>
                <a:srgbClr val="FF0000"/>
              </a:solidFill>
              <a:latin typeface="Calibri"/>
              <a:cs typeface="+mn-cs"/>
            </a:endParaRPr>
          </a:p>
        </p:txBody>
      </p:sp>
      <p:sp>
        <p:nvSpPr>
          <p:cNvPr id="27" name="TextBox 26"/>
          <p:cNvSpPr txBox="1"/>
          <p:nvPr/>
        </p:nvSpPr>
        <p:spPr>
          <a:xfrm>
            <a:off x="480062" y="4632962"/>
            <a:ext cx="5112545" cy="1575817"/>
          </a:xfrm>
          <a:prstGeom prst="rect">
            <a:avLst/>
          </a:prstGeom>
          <a:noFill/>
        </p:spPr>
        <p:txBody>
          <a:bodyPr wrap="none" lIns="96644" tIns="48322" rIns="96644" bIns="48322" rtlCol="0">
            <a:spAutoFit/>
          </a:bodyPr>
          <a:lstStyle/>
          <a:p>
            <a:pPr defTabSz="966440" fontAlgn="auto">
              <a:spcBef>
                <a:spcPts val="0"/>
              </a:spcBef>
              <a:spcAft>
                <a:spcPts val="0"/>
              </a:spcAft>
            </a:pPr>
            <a:r>
              <a:rPr lang="en-US" b="1" dirty="0">
                <a:solidFill>
                  <a:prstClr val="black"/>
                </a:solidFill>
                <a:latin typeface="Calibri"/>
                <a:cs typeface="+mn-cs"/>
              </a:rPr>
              <a:t>Digits to Digits (D2D) Initiatives</a:t>
            </a:r>
          </a:p>
          <a:p>
            <a:pPr defTabSz="966440" fontAlgn="auto">
              <a:spcBef>
                <a:spcPts val="0"/>
              </a:spcBef>
              <a:spcAft>
                <a:spcPts val="0"/>
              </a:spcAft>
            </a:pPr>
            <a:r>
              <a:rPr lang="en-US" dirty="0">
                <a:solidFill>
                  <a:prstClr val="black"/>
                </a:solidFill>
                <a:latin typeface="Calibri"/>
                <a:cs typeface="+mn-cs"/>
              </a:rPr>
              <a:t>	-Veterans Registry</a:t>
            </a:r>
          </a:p>
          <a:p>
            <a:pPr defTabSz="966440" fontAlgn="auto">
              <a:spcBef>
                <a:spcPts val="0"/>
              </a:spcBef>
              <a:spcAft>
                <a:spcPts val="0"/>
              </a:spcAft>
            </a:pPr>
            <a:r>
              <a:rPr lang="en-US" dirty="0">
                <a:solidFill>
                  <a:prstClr val="black"/>
                </a:solidFill>
                <a:latin typeface="Calibri"/>
                <a:cs typeface="+mn-cs"/>
              </a:rPr>
              <a:t>	-Claims Management Software Initiative</a:t>
            </a:r>
          </a:p>
          <a:p>
            <a:pPr defTabSz="966440" fontAlgn="auto">
              <a:spcBef>
                <a:spcPts val="0"/>
              </a:spcBef>
              <a:spcAft>
                <a:spcPts val="0"/>
              </a:spcAft>
            </a:pPr>
            <a:r>
              <a:rPr lang="en-US" dirty="0">
                <a:solidFill>
                  <a:prstClr val="black"/>
                </a:solidFill>
                <a:latin typeface="Calibri"/>
                <a:cs typeface="+mn-cs"/>
              </a:rPr>
              <a:t>	-Training and Accreditation</a:t>
            </a:r>
          </a:p>
          <a:p>
            <a:pPr defTabSz="966440" fontAlgn="auto">
              <a:spcBef>
                <a:spcPts val="0"/>
              </a:spcBef>
              <a:spcAft>
                <a:spcPts val="0"/>
              </a:spcAft>
            </a:pPr>
            <a:r>
              <a:rPr lang="en-US" dirty="0">
                <a:solidFill>
                  <a:srgbClr val="FF0000"/>
                </a:solidFill>
                <a:latin typeface="Calibri"/>
                <a:cs typeface="+mn-cs"/>
              </a:rPr>
              <a:t>	</a:t>
            </a:r>
            <a:r>
              <a:rPr lang="en-US" dirty="0">
                <a:solidFill>
                  <a:prstClr val="black"/>
                </a:solidFill>
                <a:latin typeface="Calibri"/>
                <a:cs typeface="+mn-cs"/>
              </a:rPr>
              <a:t>-State Benefits/Program Integration</a:t>
            </a:r>
          </a:p>
        </p:txBody>
      </p:sp>
    </p:spTree>
    <p:extLst>
      <p:ext uri="{BB962C8B-B14F-4D97-AF65-F5344CB8AC3E}">
        <p14:creationId xmlns:p14="http://schemas.microsoft.com/office/powerpoint/2010/main" val="3980697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2052" name="Picture 25" descr="red bottom banner"/>
          <p:cNvPicPr>
            <a:picLocks noChangeAspect="1" noChangeArrowheads="1"/>
          </p:cNvPicPr>
          <p:nvPr/>
        </p:nvPicPr>
        <p:blipFill>
          <a:blip r:embed="rId4" cstate="print"/>
          <a:srcRect/>
          <a:stretch>
            <a:fillRect/>
          </a:stretch>
        </p:blipFill>
        <p:spPr bwMode="auto">
          <a:xfrm>
            <a:off x="480060" y="6343248"/>
            <a:ext cx="8801100" cy="403013"/>
          </a:xfrm>
          <a:prstGeom prst="rect">
            <a:avLst/>
          </a:prstGeom>
          <a:noFill/>
          <a:ln w="9525">
            <a:noFill/>
            <a:miter lim="800000"/>
            <a:headEnd/>
            <a:tailEnd/>
          </a:ln>
        </p:spPr>
      </p:pic>
      <p:sp>
        <p:nvSpPr>
          <p:cNvPr id="2053"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9" tIns="48269" rIns="96539" bIns="48269" anchor="ctr"/>
          <a:lstStyle/>
          <a:p>
            <a:pPr defTabSz="965407" fontAlgn="auto">
              <a:spcBef>
                <a:spcPts val="0"/>
              </a:spcBef>
              <a:spcAft>
                <a:spcPts val="0"/>
              </a:spcAft>
            </a:pPr>
            <a:r>
              <a:rPr lang="en-US" sz="1300">
                <a:solidFill>
                  <a:prstClr val="white"/>
                </a:solidFill>
                <a:latin typeface="Verdana" pitchFamily="34" charset="0"/>
                <a:cs typeface="+mn-cs"/>
              </a:rPr>
              <a:t>&gt; Technology</a:t>
            </a:r>
          </a:p>
        </p:txBody>
      </p:sp>
      <p:sp>
        <p:nvSpPr>
          <p:cNvPr id="2054"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9" tIns="48269" rIns="96539" bIns="48269" anchor="ctr"/>
          <a:lstStyle/>
          <a:p>
            <a:pPr algn="r" defTabSz="965407" fontAlgn="auto">
              <a:spcBef>
                <a:spcPts val="0"/>
              </a:spcBef>
              <a:spcAft>
                <a:spcPts val="0"/>
              </a:spcAft>
            </a:pPr>
            <a:r>
              <a:rPr lang="en-US" sz="1300">
                <a:solidFill>
                  <a:prstClr val="white"/>
                </a:solidFill>
                <a:latin typeface="Verdana" pitchFamily="34" charset="0"/>
                <a:cs typeface="+mn-cs"/>
              </a:rPr>
              <a:t>  &gt; People &gt; Processes </a:t>
            </a:r>
          </a:p>
        </p:txBody>
      </p:sp>
      <p:sp>
        <p:nvSpPr>
          <p:cNvPr id="2055" name="Rectangle 2"/>
          <p:cNvSpPr>
            <a:spLocks noChangeArrowheads="1"/>
          </p:cNvSpPr>
          <p:nvPr/>
        </p:nvSpPr>
        <p:spPr bwMode="auto">
          <a:xfrm>
            <a:off x="400050" y="2311416"/>
            <a:ext cx="8721090" cy="58996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endParaRPr lang="en-US" sz="3200" b="1">
              <a:solidFill>
                <a:prstClr val="black"/>
              </a:solidFill>
              <a:latin typeface="Calibri"/>
              <a:cs typeface="+mn-cs"/>
            </a:endParaRPr>
          </a:p>
        </p:txBody>
      </p:sp>
      <p:sp>
        <p:nvSpPr>
          <p:cNvPr id="2056" name="Rectangle 7"/>
          <p:cNvSpPr>
            <a:spLocks noChangeArrowheads="1"/>
          </p:cNvSpPr>
          <p:nvPr/>
        </p:nvSpPr>
        <p:spPr bwMode="auto">
          <a:xfrm>
            <a:off x="3027055" y="3461195"/>
            <a:ext cx="193791" cy="393863"/>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endParaRPr lang="en-US">
              <a:solidFill>
                <a:prstClr val="black"/>
              </a:solidFill>
              <a:latin typeface="Calibri"/>
              <a:cs typeface="+mn-cs"/>
            </a:endParaRPr>
          </a:p>
        </p:txBody>
      </p:sp>
      <p:sp>
        <p:nvSpPr>
          <p:cNvPr id="2057" name="Rectangle 5"/>
          <p:cNvSpPr>
            <a:spLocks noGrp="1" noChangeArrowheads="1"/>
          </p:cNvSpPr>
          <p:nvPr>
            <p:ph type="ctrTitle"/>
          </p:nvPr>
        </p:nvSpPr>
        <p:spPr>
          <a:xfrm>
            <a:off x="480060" y="487689"/>
            <a:ext cx="6080760" cy="426704"/>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193"/>
            <a:ext cx="1840230" cy="393863"/>
          </a:xfrm>
          <a:prstGeom prst="rect">
            <a:avLst/>
          </a:prstGeom>
          <a:noFill/>
          <a:ln w="9525">
            <a:noFill/>
            <a:miter lim="800000"/>
            <a:headEnd/>
            <a:tailEnd/>
          </a:ln>
        </p:spPr>
        <p:txBody>
          <a:bodyPr lIns="96539" tIns="48269" rIns="96539" bIns="48269"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5407"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2071"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VETERANS TEMPORARY ASSISTANCE</a:t>
              </a:r>
            </a:p>
          </p:txBody>
        </p:sp>
      </p:grpSp>
      <p:sp>
        <p:nvSpPr>
          <p:cNvPr id="14" name="Title 1"/>
          <p:cNvSpPr txBox="1">
            <a:spLocks/>
          </p:cNvSpPr>
          <p:nvPr/>
        </p:nvSpPr>
        <p:spPr bwMode="auto">
          <a:xfrm>
            <a:off x="320040" y="1219200"/>
            <a:ext cx="7680960" cy="455507"/>
          </a:xfrm>
          <a:prstGeom prst="rect">
            <a:avLst/>
          </a:prstGeom>
          <a:noFill/>
          <a:ln w="9525">
            <a:noFill/>
            <a:miter lim="800000"/>
            <a:headEnd/>
            <a:tailEnd/>
          </a:ln>
        </p:spPr>
        <p:txBody>
          <a:bodyPr lIns="96539" tIns="48269" rIns="96539" bIns="48269" anchor="ctr">
            <a:normAutofit fontScale="25000" lnSpcReduction="20000"/>
          </a:bodyPr>
          <a:lstStyle/>
          <a:p>
            <a:pPr algn="ctr" defTabSz="965407" fontAlgn="auto">
              <a:spcBef>
                <a:spcPts val="0"/>
              </a:spcBef>
              <a:spcAft>
                <a:spcPts val="0"/>
              </a:spcAft>
              <a:defRPr/>
            </a:pPr>
            <a:r>
              <a:rPr lang="en-US" sz="4700" dirty="0">
                <a:solidFill>
                  <a:prstClr val="black"/>
                </a:solidFill>
                <a:latin typeface="Calibri"/>
                <a:cs typeface="+mn-cs"/>
              </a:rPr>
              <a:t/>
            </a:r>
            <a:br>
              <a:rPr lang="en-US" sz="4700" dirty="0">
                <a:solidFill>
                  <a:prstClr val="black"/>
                </a:solidFill>
                <a:latin typeface="Calibri"/>
                <a:cs typeface="+mn-cs"/>
              </a:rPr>
            </a:br>
            <a:r>
              <a:rPr lang="en-US" sz="13500" dirty="0">
                <a:solidFill>
                  <a:prstClr val="black"/>
                </a:solidFill>
                <a:latin typeface="Calibri"/>
                <a:cs typeface="+mn-cs"/>
              </a:rPr>
              <a:t>$600,000</a:t>
            </a:r>
            <a:endParaRPr lang="en-US" sz="4700" dirty="0">
              <a:solidFill>
                <a:prstClr val="black"/>
              </a:solidFill>
              <a:latin typeface="Calibri"/>
              <a:cs typeface="+mn-cs"/>
            </a:endParaRPr>
          </a:p>
        </p:txBody>
      </p:sp>
      <p:graphicFrame>
        <p:nvGraphicFramePr>
          <p:cNvPr id="2050" name="Content Placeholder 3"/>
          <p:cNvGraphicFramePr>
            <a:graphicFrameLocks noGrp="1"/>
          </p:cNvGraphicFramePr>
          <p:nvPr>
            <p:extLst>
              <p:ext uri="{D42A27DB-BD31-4B8C-83A1-F6EECF244321}">
                <p14:modId xmlns:p14="http://schemas.microsoft.com/office/powerpoint/2010/main" val="1861450382"/>
              </p:ext>
            </p:extLst>
          </p:nvPr>
        </p:nvGraphicFramePr>
        <p:xfrm>
          <a:off x="81693" y="1674707"/>
          <a:ext cx="9002791" cy="4362027"/>
        </p:xfrm>
        <a:graphic>
          <a:graphicData uri="http://schemas.openxmlformats.org/presentationml/2006/ole">
            <mc:AlternateContent xmlns:mc="http://schemas.openxmlformats.org/markup-compatibility/2006">
              <mc:Choice xmlns:v="urn:schemas-microsoft-com:vml" Requires="v">
                <p:oleObj spid="_x0000_s1037" name="Worksheet" r:id="rId6" imgW="8048611" imgH="1133460" progId="Excel.Sheet.8">
                  <p:embed/>
                </p:oleObj>
              </mc:Choice>
              <mc:Fallback>
                <p:oleObj name="Worksheet" r:id="rId6" imgW="8048611" imgH="1133460" progId="Excel.Sheet.8">
                  <p:embed/>
                  <p:pic>
                    <p:nvPicPr>
                      <p:cNvPr id="0" name=""/>
                      <p:cNvPicPr>
                        <a:picLocks noGrp="1" noChangeArrowheads="1"/>
                      </p:cNvPicPr>
                      <p:nvPr/>
                    </p:nvPicPr>
                    <p:blipFill>
                      <a:blip r:embed="rId7"/>
                      <a:srcRect/>
                      <a:stretch>
                        <a:fillRect/>
                      </a:stretch>
                    </p:blipFill>
                    <p:spPr bwMode="auto">
                      <a:xfrm>
                        <a:off x="81693" y="1674707"/>
                        <a:ext cx="9002791" cy="4362027"/>
                      </a:xfrm>
                      <a:prstGeom prst="rect">
                        <a:avLst/>
                      </a:prstGeom>
                      <a:noFill/>
                      <a:extLst/>
                    </p:spPr>
                  </p:pic>
                </p:oleObj>
              </mc:Fallback>
            </mc:AlternateContent>
          </a:graphicData>
        </a:graphic>
      </p:graphicFrame>
      <p:sp>
        <p:nvSpPr>
          <p:cNvPr id="2062" name="TextBox 5"/>
          <p:cNvSpPr txBox="1">
            <a:spLocks noChangeArrowheads="1"/>
          </p:cNvSpPr>
          <p:nvPr/>
        </p:nvSpPr>
        <p:spPr bwMode="auto">
          <a:xfrm>
            <a:off x="1200150" y="5894272"/>
            <a:ext cx="1600200" cy="689329"/>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r>
              <a:rPr lang="en-US" dirty="0">
                <a:solidFill>
                  <a:prstClr val="black"/>
                </a:solidFill>
                <a:latin typeface="Calibri" pitchFamily="34" charset="0"/>
                <a:cs typeface="+mn-cs"/>
              </a:rPr>
              <a:t>585 Claimants</a:t>
            </a:r>
            <a:br>
              <a:rPr lang="en-US" dirty="0">
                <a:solidFill>
                  <a:prstClr val="black"/>
                </a:solidFill>
                <a:latin typeface="Calibri" pitchFamily="34" charset="0"/>
                <a:cs typeface="+mn-cs"/>
              </a:rPr>
            </a:br>
            <a:endParaRPr lang="en-US" dirty="0">
              <a:solidFill>
                <a:prstClr val="black"/>
              </a:solidFill>
              <a:latin typeface="Calibri" pitchFamily="34" charset="0"/>
              <a:cs typeface="+mn-cs"/>
            </a:endParaRPr>
          </a:p>
        </p:txBody>
      </p:sp>
      <p:sp>
        <p:nvSpPr>
          <p:cNvPr id="2064" name="TextBox 7"/>
          <p:cNvSpPr txBox="1">
            <a:spLocks noChangeArrowheads="1"/>
          </p:cNvSpPr>
          <p:nvPr/>
        </p:nvSpPr>
        <p:spPr bwMode="auto">
          <a:xfrm>
            <a:off x="6720840" y="4064011"/>
            <a:ext cx="2640330" cy="75498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r>
              <a:rPr lang="en-US" sz="2100" dirty="0">
                <a:solidFill>
                  <a:prstClr val="black"/>
                </a:solidFill>
                <a:latin typeface="Calibri" pitchFamily="34" charset="0"/>
                <a:cs typeface="+mn-cs"/>
              </a:rPr>
              <a:t>76 Claimants </a:t>
            </a:r>
          </a:p>
          <a:p>
            <a:pPr algn="ctr" defTabSz="965407" fontAlgn="auto">
              <a:spcBef>
                <a:spcPts val="0"/>
              </a:spcBef>
              <a:spcAft>
                <a:spcPts val="0"/>
              </a:spcAft>
            </a:pPr>
            <a:r>
              <a:rPr lang="en-US" sz="2100" dirty="0">
                <a:solidFill>
                  <a:prstClr val="black"/>
                </a:solidFill>
                <a:latin typeface="Calibri" pitchFamily="34" charset="0"/>
                <a:cs typeface="+mn-cs"/>
              </a:rPr>
              <a:t>on the program</a:t>
            </a:r>
          </a:p>
        </p:txBody>
      </p:sp>
      <p:sp>
        <p:nvSpPr>
          <p:cNvPr id="2065" name="TextBox 11"/>
          <p:cNvSpPr txBox="1">
            <a:spLocks noChangeArrowheads="1"/>
          </p:cNvSpPr>
          <p:nvPr/>
        </p:nvSpPr>
        <p:spPr bwMode="auto">
          <a:xfrm>
            <a:off x="6880860" y="1869440"/>
            <a:ext cx="2720340" cy="1871191"/>
          </a:xfrm>
          <a:prstGeom prst="rect">
            <a:avLst/>
          </a:prstGeom>
          <a:noFill/>
          <a:ln w="9525">
            <a:noFill/>
            <a:miter lim="800000"/>
            <a:headEnd/>
            <a:tailEnd/>
          </a:ln>
        </p:spPr>
        <p:txBody>
          <a:bodyPr lIns="96539" tIns="48269" rIns="96539" bIns="48269">
            <a:spAutoFit/>
          </a:bodyPr>
          <a:lstStyle/>
          <a:p>
            <a:pPr defTabSz="965407" fontAlgn="auto">
              <a:spcBef>
                <a:spcPts val="0"/>
              </a:spcBef>
              <a:spcAft>
                <a:spcPts val="0"/>
              </a:spcAft>
            </a:pPr>
            <a:r>
              <a:rPr lang="en-US" dirty="0">
                <a:solidFill>
                  <a:prstClr val="black"/>
                </a:solidFill>
                <a:latin typeface="Calibri"/>
                <a:cs typeface="+mn-cs"/>
              </a:rPr>
              <a:t> Lapse $0</a:t>
            </a:r>
          </a:p>
          <a:p>
            <a:pPr defTabSz="965407" fontAlgn="auto">
              <a:spcBef>
                <a:spcPts val="0"/>
              </a:spcBef>
              <a:spcAft>
                <a:spcPts val="0"/>
              </a:spcAft>
            </a:pPr>
            <a:endParaRPr lang="en-US" dirty="0">
              <a:solidFill>
                <a:prstClr val="black"/>
              </a:solidFill>
              <a:latin typeface="Calibri"/>
              <a:cs typeface="+mn-cs"/>
            </a:endParaRPr>
          </a:p>
          <a:p>
            <a:pPr defTabSz="965407" fontAlgn="auto">
              <a:spcBef>
                <a:spcPts val="0"/>
              </a:spcBef>
              <a:spcAft>
                <a:spcPts val="0"/>
              </a:spcAft>
            </a:pPr>
            <a:r>
              <a:rPr lang="en-US" dirty="0">
                <a:solidFill>
                  <a:prstClr val="black"/>
                </a:solidFill>
                <a:latin typeface="Calibri"/>
                <a:cs typeface="+mn-cs"/>
              </a:rPr>
              <a:t> Projected Expenditures</a:t>
            </a:r>
          </a:p>
          <a:p>
            <a:pPr defTabSz="965407" fontAlgn="auto">
              <a:spcBef>
                <a:spcPts val="0"/>
              </a:spcBef>
              <a:spcAft>
                <a:spcPts val="0"/>
              </a:spcAft>
            </a:pPr>
            <a:r>
              <a:rPr lang="en-US" dirty="0">
                <a:solidFill>
                  <a:prstClr val="black"/>
                </a:solidFill>
                <a:latin typeface="Calibri"/>
                <a:cs typeface="+mn-cs"/>
              </a:rPr>
              <a:t>$ 499,676</a:t>
            </a:r>
          </a:p>
          <a:p>
            <a:pPr defTabSz="965407" fontAlgn="auto">
              <a:spcBef>
                <a:spcPts val="0"/>
              </a:spcBef>
              <a:spcAft>
                <a:spcPts val="0"/>
              </a:spcAft>
            </a:pPr>
            <a:endParaRPr lang="en-US" dirty="0">
              <a:solidFill>
                <a:prstClr val="black"/>
              </a:solidFill>
              <a:latin typeface="Calibri"/>
              <a:cs typeface="+mn-cs"/>
            </a:endParaRPr>
          </a:p>
          <a:p>
            <a:pPr defTabSz="965407" fontAlgn="auto">
              <a:spcBef>
                <a:spcPts val="0"/>
              </a:spcBef>
              <a:spcAft>
                <a:spcPts val="0"/>
              </a:spcAft>
            </a:pPr>
            <a:r>
              <a:rPr lang="en-US" dirty="0">
                <a:solidFill>
                  <a:prstClr val="black"/>
                </a:solidFill>
                <a:latin typeface="Calibri"/>
                <a:cs typeface="+mn-cs"/>
              </a:rPr>
              <a:t> Expended $ 100,324</a:t>
            </a:r>
            <a:endParaRPr lang="en-US" sz="1700" dirty="0">
              <a:solidFill>
                <a:prstClr val="black"/>
              </a:solidFill>
              <a:latin typeface="Calibri"/>
              <a:cs typeface="+mn-cs"/>
            </a:endParaRPr>
          </a:p>
        </p:txBody>
      </p:sp>
      <p:grpSp>
        <p:nvGrpSpPr>
          <p:cNvPr id="3" name="Group 20"/>
          <p:cNvGrpSpPr>
            <a:grpSpLocks/>
          </p:cNvGrpSpPr>
          <p:nvPr/>
        </p:nvGrpSpPr>
        <p:grpSpPr bwMode="auto">
          <a:xfrm>
            <a:off x="480060" y="6421130"/>
            <a:ext cx="8801100" cy="406400"/>
            <a:chOff x="457200" y="6019800"/>
            <a:chExt cx="8382000" cy="381000"/>
          </a:xfrm>
        </p:grpSpPr>
        <p:pic>
          <p:nvPicPr>
            <p:cNvPr id="2067"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2068"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2069"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5" name="Rectangle 24"/>
            <p:cNvSpPr/>
            <p:nvPr/>
          </p:nvSpPr>
          <p:spPr>
            <a:xfrm>
              <a:off x="457200" y="6019800"/>
              <a:ext cx="1999330"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sp>
        <p:nvSpPr>
          <p:cNvPr id="23" name="Rectangle 22"/>
          <p:cNvSpPr/>
          <p:nvPr/>
        </p:nvSpPr>
        <p:spPr>
          <a:xfrm>
            <a:off x="6714173" y="2115121"/>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5407" fontAlgn="auto">
              <a:spcBef>
                <a:spcPts val="0"/>
              </a:spcBef>
              <a:spcAft>
                <a:spcPts val="0"/>
              </a:spcAft>
              <a:defRPr/>
            </a:pPr>
            <a:endParaRPr lang="en-US">
              <a:solidFill>
                <a:prstClr val="white"/>
              </a:solidFill>
            </a:endParaRPr>
          </a:p>
        </p:txBody>
      </p:sp>
      <p:sp>
        <p:nvSpPr>
          <p:cNvPr id="24" name="Rectangle 23"/>
          <p:cNvSpPr/>
          <p:nvPr/>
        </p:nvSpPr>
        <p:spPr>
          <a:xfrm>
            <a:off x="6714173" y="2684088"/>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5407" fontAlgn="auto">
              <a:spcBef>
                <a:spcPts val="0"/>
              </a:spcBef>
              <a:spcAft>
                <a:spcPts val="0"/>
              </a:spcAft>
              <a:defRPr/>
            </a:pPr>
            <a:endParaRPr lang="en-US">
              <a:solidFill>
                <a:prstClr val="white"/>
              </a:solidFill>
            </a:endParaRPr>
          </a:p>
        </p:txBody>
      </p:sp>
      <p:sp>
        <p:nvSpPr>
          <p:cNvPr id="26" name="Rectangle 25"/>
          <p:cNvSpPr/>
          <p:nvPr/>
        </p:nvSpPr>
        <p:spPr>
          <a:xfrm>
            <a:off x="6719174" y="3578161"/>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5407" fontAlgn="auto">
              <a:spcBef>
                <a:spcPts val="0"/>
              </a:spcBef>
              <a:spcAft>
                <a:spcPts val="0"/>
              </a:spcAft>
              <a:defRPr/>
            </a:pPr>
            <a:endParaRPr lang="en-US">
              <a:solidFill>
                <a:prstClr val="white"/>
              </a:solidFill>
            </a:endParaRPr>
          </a:p>
        </p:txBody>
      </p:sp>
      <p:sp>
        <p:nvSpPr>
          <p:cNvPr id="4" name="TextBox 3"/>
          <p:cNvSpPr txBox="1"/>
          <p:nvPr/>
        </p:nvSpPr>
        <p:spPr>
          <a:xfrm>
            <a:off x="3163740" y="5852173"/>
            <a:ext cx="1673543" cy="393863"/>
          </a:xfrm>
          <a:prstGeom prst="rect">
            <a:avLst/>
          </a:prstGeom>
          <a:noFill/>
        </p:spPr>
        <p:txBody>
          <a:bodyPr wrap="square" lIns="96539" tIns="48269" rIns="96539" bIns="48269" rtlCol="0">
            <a:spAutoFit/>
          </a:bodyPr>
          <a:lstStyle/>
          <a:p>
            <a:pPr defTabSz="965407" fontAlgn="auto">
              <a:spcBef>
                <a:spcPts val="0"/>
              </a:spcBef>
              <a:spcAft>
                <a:spcPts val="0"/>
              </a:spcAft>
            </a:pPr>
            <a:r>
              <a:rPr lang="en-US" dirty="0">
                <a:solidFill>
                  <a:prstClr val="black"/>
                </a:solidFill>
                <a:latin typeface="Calibri"/>
                <a:cs typeface="+mn-cs"/>
              </a:rPr>
              <a:t>436 Claimants</a:t>
            </a:r>
          </a:p>
        </p:txBody>
      </p:sp>
    </p:spTree>
    <p:extLst>
      <p:ext uri="{BB962C8B-B14F-4D97-AF65-F5344CB8AC3E}">
        <p14:creationId xmlns:p14="http://schemas.microsoft.com/office/powerpoint/2010/main" val="2968428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sp>
        <p:nvSpPr>
          <p:cNvPr id="102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9" tIns="48269" rIns="96539" bIns="48269" anchor="ctr"/>
          <a:lstStyle/>
          <a:p>
            <a:pPr defTabSz="965407" fontAlgn="auto">
              <a:spcBef>
                <a:spcPts val="0"/>
              </a:spcBef>
              <a:spcAft>
                <a:spcPts val="0"/>
              </a:spcAft>
            </a:pPr>
            <a:r>
              <a:rPr lang="en-US" sz="1300">
                <a:solidFill>
                  <a:prstClr val="white"/>
                </a:solidFill>
                <a:latin typeface="Verdana" pitchFamily="34" charset="0"/>
                <a:cs typeface="+mn-cs"/>
              </a:rPr>
              <a:t>&gt; Technology</a:t>
            </a:r>
          </a:p>
        </p:txBody>
      </p:sp>
      <p:sp>
        <p:nvSpPr>
          <p:cNvPr id="103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9" tIns="48269" rIns="96539" bIns="48269" anchor="ctr"/>
          <a:lstStyle/>
          <a:p>
            <a:pPr algn="r" defTabSz="965407" fontAlgn="auto">
              <a:spcBef>
                <a:spcPts val="0"/>
              </a:spcBef>
              <a:spcAft>
                <a:spcPts val="0"/>
              </a:spcAft>
            </a:pPr>
            <a:r>
              <a:rPr lang="en-US" sz="1300">
                <a:solidFill>
                  <a:prstClr val="white"/>
                </a:solidFill>
                <a:latin typeface="Verdana" pitchFamily="34" charset="0"/>
                <a:cs typeface="+mn-cs"/>
              </a:rPr>
              <a:t>  &gt; People &gt; Processes </a:t>
            </a:r>
          </a:p>
        </p:txBody>
      </p:sp>
      <p:sp>
        <p:nvSpPr>
          <p:cNvPr id="1031" name="Rectangle 2"/>
          <p:cNvSpPr>
            <a:spLocks noChangeArrowheads="1"/>
          </p:cNvSpPr>
          <p:nvPr/>
        </p:nvSpPr>
        <p:spPr bwMode="auto">
          <a:xfrm>
            <a:off x="400050" y="2311416"/>
            <a:ext cx="8721090" cy="58996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endParaRPr lang="en-US" sz="3200" b="1">
              <a:solidFill>
                <a:prstClr val="black"/>
              </a:solidFill>
              <a:latin typeface="Calibri"/>
              <a:cs typeface="+mn-cs"/>
            </a:endParaRPr>
          </a:p>
        </p:txBody>
      </p:sp>
      <p:sp>
        <p:nvSpPr>
          <p:cNvPr id="1032" name="Rectangle 7"/>
          <p:cNvSpPr>
            <a:spLocks noChangeArrowheads="1"/>
          </p:cNvSpPr>
          <p:nvPr/>
        </p:nvSpPr>
        <p:spPr bwMode="auto">
          <a:xfrm>
            <a:off x="3027055" y="3461195"/>
            <a:ext cx="193791" cy="393863"/>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endParaRPr lang="en-US">
              <a:solidFill>
                <a:prstClr val="black"/>
              </a:solidFill>
              <a:latin typeface="Calibri"/>
              <a:cs typeface="+mn-cs"/>
            </a:endParaRPr>
          </a:p>
        </p:txBody>
      </p:sp>
      <p:sp>
        <p:nvSpPr>
          <p:cNvPr id="1033" name="Rectangle 5"/>
          <p:cNvSpPr>
            <a:spLocks noGrp="1" noChangeArrowheads="1"/>
          </p:cNvSpPr>
          <p:nvPr>
            <p:ph type="ctrTitle"/>
          </p:nvPr>
        </p:nvSpPr>
        <p:spPr>
          <a:xfrm>
            <a:off x="480060" y="487689"/>
            <a:ext cx="6080760" cy="426704"/>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193"/>
            <a:ext cx="1840230" cy="393863"/>
          </a:xfrm>
          <a:prstGeom prst="rect">
            <a:avLst/>
          </a:prstGeom>
          <a:noFill/>
          <a:ln w="9525">
            <a:noFill/>
            <a:miter lim="800000"/>
            <a:headEnd/>
            <a:tailEnd/>
          </a:ln>
        </p:spPr>
        <p:txBody>
          <a:bodyPr lIns="96539" tIns="48269" rIns="96539" bIns="48269"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5407"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049"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BLIND VETERANS PENSION</a:t>
              </a:r>
            </a:p>
          </p:txBody>
        </p:sp>
      </p:grpSp>
      <p:sp>
        <p:nvSpPr>
          <p:cNvPr id="14" name="Title 1"/>
          <p:cNvSpPr txBox="1">
            <a:spLocks/>
          </p:cNvSpPr>
          <p:nvPr/>
        </p:nvSpPr>
        <p:spPr bwMode="auto">
          <a:xfrm>
            <a:off x="240030" y="1219200"/>
            <a:ext cx="9041130" cy="455507"/>
          </a:xfrm>
          <a:prstGeom prst="rect">
            <a:avLst/>
          </a:prstGeom>
          <a:noFill/>
          <a:ln w="9525">
            <a:noFill/>
            <a:miter lim="800000"/>
            <a:headEnd/>
            <a:tailEnd/>
          </a:ln>
        </p:spPr>
        <p:txBody>
          <a:bodyPr lIns="96539" tIns="48269" rIns="96539" bIns="48269" anchor="ctr">
            <a:normAutofit fontScale="25000" lnSpcReduction="20000"/>
          </a:bodyPr>
          <a:lstStyle/>
          <a:p>
            <a:pPr algn="ctr" defTabSz="965407" fontAlgn="auto">
              <a:spcBef>
                <a:spcPts val="0"/>
              </a:spcBef>
              <a:spcAft>
                <a:spcPts val="0"/>
              </a:spcAft>
              <a:defRPr/>
            </a:pPr>
            <a:r>
              <a:rPr lang="en-US" sz="4700" dirty="0">
                <a:solidFill>
                  <a:prstClr val="black"/>
                </a:solidFill>
                <a:latin typeface="Calibri"/>
                <a:cs typeface="+mn-cs"/>
              </a:rPr>
              <a:t/>
            </a:r>
            <a:br>
              <a:rPr lang="en-US" sz="4700" dirty="0">
                <a:solidFill>
                  <a:prstClr val="black"/>
                </a:solidFill>
                <a:latin typeface="Calibri"/>
                <a:cs typeface="+mn-cs"/>
              </a:rPr>
            </a:br>
            <a:r>
              <a:rPr lang="en-US" sz="4700" dirty="0">
                <a:solidFill>
                  <a:prstClr val="black"/>
                </a:solidFill>
                <a:latin typeface="Calibri"/>
                <a:cs typeface="+mn-cs"/>
              </a:rPr>
              <a:t>       </a:t>
            </a:r>
            <a:r>
              <a:rPr lang="en-US" sz="13500" dirty="0">
                <a:solidFill>
                  <a:prstClr val="black"/>
                </a:solidFill>
                <a:latin typeface="Calibri"/>
                <a:cs typeface="+mn-cs"/>
              </a:rPr>
              <a:t>$222,000</a:t>
            </a:r>
            <a:endParaRPr lang="en-US" sz="4700" dirty="0">
              <a:solidFill>
                <a:prstClr val="black"/>
              </a:solidFill>
              <a:latin typeface="Calibri"/>
              <a:cs typeface="+mn-cs"/>
            </a:endParaRPr>
          </a:p>
        </p:txBody>
      </p:sp>
      <p:graphicFrame>
        <p:nvGraphicFramePr>
          <p:cNvPr id="1026" name="Content Placeholder 5"/>
          <p:cNvGraphicFramePr>
            <a:graphicFrameLocks noGrp="1"/>
          </p:cNvGraphicFramePr>
          <p:nvPr>
            <p:extLst>
              <p:ext uri="{D42A27DB-BD31-4B8C-83A1-F6EECF244321}">
                <p14:modId xmlns:p14="http://schemas.microsoft.com/office/powerpoint/2010/main" val="3378524132"/>
              </p:ext>
            </p:extLst>
          </p:nvPr>
        </p:nvGraphicFramePr>
        <p:xfrm>
          <a:off x="120015" y="1755987"/>
          <a:ext cx="9349502" cy="3623733"/>
        </p:xfrm>
        <a:graphic>
          <a:graphicData uri="http://schemas.openxmlformats.org/presentationml/2006/ole">
            <mc:AlternateContent xmlns:mc="http://schemas.openxmlformats.org/markup-compatibility/2006">
              <mc:Choice xmlns:v="urn:schemas-microsoft-com:vml" Requires="v">
                <p:oleObj spid="_x0000_s2061" name="Worksheet" r:id="rId5" imgW="6029367" imgH="1933470" progId="Excel.Sheet.8">
                  <p:embed/>
                </p:oleObj>
              </mc:Choice>
              <mc:Fallback>
                <p:oleObj name="Worksheet" r:id="rId5" imgW="6029367" imgH="1933470" progId="Excel.Sheet.8">
                  <p:embed/>
                  <p:pic>
                    <p:nvPicPr>
                      <p:cNvPr id="0" name=""/>
                      <p:cNvPicPr>
                        <a:picLocks noGrp="1" noChangeArrowheads="1"/>
                      </p:cNvPicPr>
                      <p:nvPr/>
                    </p:nvPicPr>
                    <p:blipFill>
                      <a:blip r:embed="rId6"/>
                      <a:srcRect/>
                      <a:stretch>
                        <a:fillRect/>
                      </a:stretch>
                    </p:blipFill>
                    <p:spPr bwMode="auto">
                      <a:xfrm>
                        <a:off x="120015" y="1755987"/>
                        <a:ext cx="9349502" cy="3623733"/>
                      </a:xfrm>
                      <a:prstGeom prst="rect">
                        <a:avLst/>
                      </a:prstGeom>
                      <a:noFill/>
                      <a:extLst/>
                    </p:spPr>
                  </p:pic>
                </p:oleObj>
              </mc:Fallback>
            </mc:AlternateContent>
          </a:graphicData>
        </a:graphic>
      </p:graphicFrame>
      <p:sp>
        <p:nvSpPr>
          <p:cNvPr id="1037" name="TextBox 8"/>
          <p:cNvSpPr txBox="1">
            <a:spLocks noChangeArrowheads="1"/>
          </p:cNvSpPr>
          <p:nvPr/>
        </p:nvSpPr>
        <p:spPr bwMode="auto">
          <a:xfrm>
            <a:off x="6807518" y="2113294"/>
            <a:ext cx="2400300" cy="1805685"/>
          </a:xfrm>
          <a:prstGeom prst="rect">
            <a:avLst/>
          </a:prstGeom>
          <a:noFill/>
          <a:ln w="9525">
            <a:noFill/>
            <a:miter lim="800000"/>
            <a:headEnd/>
            <a:tailEnd/>
          </a:ln>
        </p:spPr>
        <p:txBody>
          <a:bodyPr lIns="96539" tIns="48269" rIns="96539" bIns="48269">
            <a:spAutoFit/>
          </a:bodyPr>
          <a:lstStyle/>
          <a:p>
            <a:pPr defTabSz="965407" fontAlgn="auto">
              <a:spcBef>
                <a:spcPts val="0"/>
              </a:spcBef>
              <a:spcAft>
                <a:spcPts val="0"/>
              </a:spcAft>
            </a:pPr>
            <a:r>
              <a:rPr lang="en-US" sz="1500" dirty="0">
                <a:solidFill>
                  <a:prstClr val="black"/>
                </a:solidFill>
                <a:latin typeface="Calibri"/>
                <a:cs typeface="+mn-cs"/>
              </a:rPr>
              <a:t>Lapse $0</a:t>
            </a:r>
          </a:p>
          <a:p>
            <a:pPr defTabSz="965407" fontAlgn="auto">
              <a:spcBef>
                <a:spcPts val="0"/>
              </a:spcBef>
              <a:spcAft>
                <a:spcPts val="0"/>
              </a:spcAft>
            </a:pPr>
            <a:endParaRPr lang="en-US" sz="1700" dirty="0">
              <a:solidFill>
                <a:prstClr val="black"/>
              </a:solidFill>
              <a:latin typeface="Calibri"/>
              <a:cs typeface="+mn-cs"/>
            </a:endParaRPr>
          </a:p>
          <a:p>
            <a:pPr defTabSz="965407" fontAlgn="auto">
              <a:spcBef>
                <a:spcPts val="0"/>
              </a:spcBef>
              <a:spcAft>
                <a:spcPts val="0"/>
              </a:spcAft>
            </a:pPr>
            <a:r>
              <a:rPr lang="en-US" sz="1500" dirty="0">
                <a:solidFill>
                  <a:prstClr val="black"/>
                </a:solidFill>
                <a:latin typeface="Calibri"/>
                <a:cs typeface="+mn-cs"/>
              </a:rPr>
              <a:t>Projected Expenditure</a:t>
            </a:r>
          </a:p>
          <a:p>
            <a:pPr defTabSz="965407" fontAlgn="auto">
              <a:spcBef>
                <a:spcPts val="0"/>
              </a:spcBef>
              <a:spcAft>
                <a:spcPts val="0"/>
              </a:spcAft>
            </a:pPr>
            <a:r>
              <a:rPr lang="en-US" sz="1500" dirty="0">
                <a:solidFill>
                  <a:prstClr val="black"/>
                </a:solidFill>
                <a:latin typeface="Calibri"/>
                <a:cs typeface="+mn-cs"/>
              </a:rPr>
              <a:t>$190,650</a:t>
            </a:r>
          </a:p>
          <a:p>
            <a:pPr defTabSz="965407" fontAlgn="auto">
              <a:spcBef>
                <a:spcPts val="0"/>
              </a:spcBef>
              <a:spcAft>
                <a:spcPts val="0"/>
              </a:spcAft>
            </a:pPr>
            <a:endParaRPr lang="en-US" sz="1500" dirty="0">
              <a:solidFill>
                <a:prstClr val="black"/>
              </a:solidFill>
              <a:latin typeface="Calibri"/>
              <a:cs typeface="+mn-cs"/>
            </a:endParaRPr>
          </a:p>
          <a:p>
            <a:pPr defTabSz="965407" fontAlgn="auto">
              <a:spcBef>
                <a:spcPts val="0"/>
              </a:spcBef>
              <a:spcAft>
                <a:spcPts val="0"/>
              </a:spcAft>
            </a:pPr>
            <a:r>
              <a:rPr lang="en-US" sz="1500" dirty="0">
                <a:solidFill>
                  <a:prstClr val="black"/>
                </a:solidFill>
                <a:latin typeface="Calibri"/>
                <a:cs typeface="+mn-cs"/>
              </a:rPr>
              <a:t>Expended $ 31,350</a:t>
            </a:r>
          </a:p>
          <a:p>
            <a:pPr defTabSz="965407" fontAlgn="auto">
              <a:spcBef>
                <a:spcPts val="0"/>
              </a:spcBef>
              <a:spcAft>
                <a:spcPts val="0"/>
              </a:spcAft>
            </a:pPr>
            <a:endParaRPr lang="en-US" dirty="0">
              <a:solidFill>
                <a:prstClr val="black"/>
              </a:solidFill>
              <a:latin typeface="Calibri"/>
              <a:cs typeface="+mn-cs"/>
            </a:endParaRPr>
          </a:p>
        </p:txBody>
      </p:sp>
      <p:sp>
        <p:nvSpPr>
          <p:cNvPr id="18" name="Rectangle 17"/>
          <p:cNvSpPr/>
          <p:nvPr/>
        </p:nvSpPr>
        <p:spPr>
          <a:xfrm>
            <a:off x="6640830" y="2194560"/>
            <a:ext cx="166688" cy="15070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5407" fontAlgn="auto">
              <a:spcBef>
                <a:spcPts val="0"/>
              </a:spcBef>
              <a:spcAft>
                <a:spcPts val="0"/>
              </a:spcAft>
              <a:defRPr/>
            </a:pPr>
            <a:endParaRPr lang="en-US">
              <a:solidFill>
                <a:prstClr val="white"/>
              </a:solidFill>
            </a:endParaRPr>
          </a:p>
        </p:txBody>
      </p:sp>
      <p:sp>
        <p:nvSpPr>
          <p:cNvPr id="19" name="Rectangle 18"/>
          <p:cNvSpPr/>
          <p:nvPr/>
        </p:nvSpPr>
        <p:spPr>
          <a:xfrm>
            <a:off x="6634163" y="2694094"/>
            <a:ext cx="166688" cy="150706"/>
          </a:xfrm>
          <a:prstGeom prst="rect">
            <a:avLst/>
          </a:prstGeom>
          <a:solidFill>
            <a:schemeClr val="accent1">
              <a:lumMod val="40000"/>
              <a:lumOff val="60000"/>
            </a:schemeClr>
          </a:solidFill>
          <a:ln w="3175" cap="flat" cmpd="sng" algn="ctr">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5407" fontAlgn="auto">
              <a:spcBef>
                <a:spcPts val="0"/>
              </a:spcBef>
              <a:spcAft>
                <a:spcPts val="0"/>
              </a:spcAft>
              <a:defRPr/>
            </a:pPr>
            <a:endParaRPr lang="en-US">
              <a:solidFill>
                <a:prstClr val="white"/>
              </a:solidFill>
            </a:endParaRPr>
          </a:p>
        </p:txBody>
      </p:sp>
      <p:sp>
        <p:nvSpPr>
          <p:cNvPr id="20" name="Rectangle 19"/>
          <p:cNvSpPr/>
          <p:nvPr/>
        </p:nvSpPr>
        <p:spPr>
          <a:xfrm>
            <a:off x="6639164" y="3332480"/>
            <a:ext cx="161686" cy="162560"/>
          </a:xfrm>
          <a:prstGeom prst="rect">
            <a:avLst/>
          </a:prstGeom>
          <a:solidFill>
            <a:srgbClr val="0070C0"/>
          </a:solidFill>
          <a:ln w="254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65407" fontAlgn="auto">
              <a:spcBef>
                <a:spcPts val="0"/>
              </a:spcBef>
              <a:spcAft>
                <a:spcPts val="0"/>
              </a:spcAft>
              <a:defRPr/>
            </a:pPr>
            <a:endParaRPr lang="en-US">
              <a:solidFill>
                <a:prstClr val="white"/>
              </a:solidFill>
            </a:endParaRPr>
          </a:p>
        </p:txBody>
      </p:sp>
      <p:grpSp>
        <p:nvGrpSpPr>
          <p:cNvPr id="3" name="Group 20"/>
          <p:cNvGrpSpPr>
            <a:grpSpLocks/>
          </p:cNvGrpSpPr>
          <p:nvPr/>
        </p:nvGrpSpPr>
        <p:grpSpPr bwMode="auto">
          <a:xfrm>
            <a:off x="363332" y="6544741"/>
            <a:ext cx="8801100" cy="406400"/>
            <a:chOff x="457200" y="6019800"/>
            <a:chExt cx="8382000" cy="381000"/>
          </a:xfrm>
        </p:grpSpPr>
        <p:pic>
          <p:nvPicPr>
            <p:cNvPr id="1045" name="Picture 25" descr="red bottom banner"/>
            <p:cNvPicPr>
              <a:picLocks noChangeAspect="1" noChangeArrowheads="1"/>
            </p:cNvPicPr>
            <p:nvPr/>
          </p:nvPicPr>
          <p:blipFill>
            <a:blip r:embed="rId7" cstate="print"/>
            <a:srcRect/>
            <a:stretch>
              <a:fillRect/>
            </a:stretch>
          </p:blipFill>
          <p:spPr bwMode="auto">
            <a:xfrm>
              <a:off x="457200" y="6022975"/>
              <a:ext cx="8382000" cy="377825"/>
            </a:xfrm>
            <a:prstGeom prst="rect">
              <a:avLst/>
            </a:prstGeom>
            <a:noFill/>
            <a:ln w="9525">
              <a:noFill/>
              <a:miter lim="800000"/>
              <a:headEnd/>
              <a:tailEnd/>
            </a:ln>
          </p:spPr>
        </p:pic>
        <p:sp>
          <p:nvSpPr>
            <p:cNvPr id="104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104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5" name="Rectangle 24"/>
            <p:cNvSpPr/>
            <p:nvPr/>
          </p:nvSpPr>
          <p:spPr>
            <a:xfrm>
              <a:off x="457200" y="6019800"/>
              <a:ext cx="2044214"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sp>
        <p:nvSpPr>
          <p:cNvPr id="1042" name="TextBox 23"/>
          <p:cNvSpPr txBox="1">
            <a:spLocks noChangeArrowheads="1"/>
          </p:cNvSpPr>
          <p:nvPr/>
        </p:nvSpPr>
        <p:spPr bwMode="auto">
          <a:xfrm>
            <a:off x="1280160" y="5781046"/>
            <a:ext cx="1520190" cy="328358"/>
          </a:xfrm>
          <a:prstGeom prst="rect">
            <a:avLst/>
          </a:prstGeom>
          <a:noFill/>
          <a:ln w="9525">
            <a:noFill/>
            <a:miter lim="800000"/>
            <a:headEnd/>
            <a:tailEnd/>
          </a:ln>
        </p:spPr>
        <p:txBody>
          <a:bodyPr lIns="96539" tIns="48269" rIns="96539" bIns="48269">
            <a:spAutoFit/>
          </a:bodyPr>
          <a:lstStyle/>
          <a:p>
            <a:pPr defTabSz="965407" fontAlgn="auto">
              <a:spcBef>
                <a:spcPts val="0"/>
              </a:spcBef>
              <a:spcAft>
                <a:spcPts val="0"/>
              </a:spcAft>
            </a:pPr>
            <a:r>
              <a:rPr lang="en-US" sz="1500" dirty="0">
                <a:solidFill>
                  <a:prstClr val="black"/>
                </a:solidFill>
                <a:latin typeface="Calibri"/>
                <a:cs typeface="+mn-cs"/>
              </a:rPr>
              <a:t>118 Claimants</a:t>
            </a:r>
          </a:p>
        </p:txBody>
      </p:sp>
      <p:sp>
        <p:nvSpPr>
          <p:cNvPr id="1043" name="Rectangle 25"/>
          <p:cNvSpPr>
            <a:spLocks noChangeArrowheads="1"/>
          </p:cNvSpPr>
          <p:nvPr/>
        </p:nvSpPr>
        <p:spPr bwMode="auto">
          <a:xfrm>
            <a:off x="3041094" y="5781046"/>
            <a:ext cx="1299327" cy="328358"/>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r>
              <a:rPr lang="en-US" sz="1500" dirty="0">
                <a:solidFill>
                  <a:prstClr val="black"/>
                </a:solidFill>
                <a:latin typeface="Calibri"/>
                <a:cs typeface="+mn-cs"/>
              </a:rPr>
              <a:t>115 Claimants</a:t>
            </a:r>
          </a:p>
        </p:txBody>
      </p:sp>
      <p:sp>
        <p:nvSpPr>
          <p:cNvPr id="1044" name="Rectangle 26"/>
          <p:cNvSpPr>
            <a:spLocks noChangeArrowheads="1"/>
          </p:cNvSpPr>
          <p:nvPr/>
        </p:nvSpPr>
        <p:spPr bwMode="auto">
          <a:xfrm>
            <a:off x="4588680" y="5770890"/>
            <a:ext cx="1342609" cy="559190"/>
          </a:xfrm>
          <a:prstGeom prst="rect">
            <a:avLst/>
          </a:prstGeom>
          <a:noFill/>
          <a:ln w="9525">
            <a:noFill/>
            <a:miter lim="800000"/>
            <a:headEnd/>
            <a:tailEnd/>
          </a:ln>
        </p:spPr>
        <p:txBody>
          <a:bodyPr wrap="none" lIns="96539" tIns="48269" rIns="96539" bIns="48269">
            <a:spAutoFit/>
          </a:bodyPr>
          <a:lstStyle/>
          <a:p>
            <a:pPr algn="ctr" defTabSz="965407" fontAlgn="auto">
              <a:spcBef>
                <a:spcPts val="0"/>
              </a:spcBef>
              <a:spcAft>
                <a:spcPts val="0"/>
              </a:spcAft>
            </a:pPr>
            <a:r>
              <a:rPr lang="en-US" sz="1500" dirty="0">
                <a:solidFill>
                  <a:prstClr val="black"/>
                </a:solidFill>
                <a:latin typeface="Calibri"/>
                <a:cs typeface="+mn-cs"/>
              </a:rPr>
              <a:t>104 Claimants </a:t>
            </a:r>
            <a:br>
              <a:rPr lang="en-US" sz="1500" dirty="0">
                <a:solidFill>
                  <a:prstClr val="black"/>
                </a:solidFill>
                <a:latin typeface="Calibri"/>
                <a:cs typeface="+mn-cs"/>
              </a:rPr>
            </a:br>
            <a:endParaRPr lang="en-US" sz="1500" dirty="0">
              <a:solidFill>
                <a:prstClr val="black"/>
              </a:solidFill>
              <a:latin typeface="Calibri"/>
              <a:cs typeface="+mn-cs"/>
            </a:endParaRPr>
          </a:p>
        </p:txBody>
      </p:sp>
      <p:sp>
        <p:nvSpPr>
          <p:cNvPr id="5" name="TextBox 4"/>
          <p:cNvSpPr txBox="1"/>
          <p:nvPr/>
        </p:nvSpPr>
        <p:spPr>
          <a:xfrm>
            <a:off x="1370171" y="5523115"/>
            <a:ext cx="1280160" cy="393863"/>
          </a:xfrm>
          <a:prstGeom prst="rect">
            <a:avLst/>
          </a:prstGeom>
          <a:noFill/>
        </p:spPr>
        <p:txBody>
          <a:bodyPr wrap="square" lIns="96539" tIns="48269" rIns="96539" bIns="48269" rtlCol="0">
            <a:spAutoFit/>
          </a:bodyPr>
          <a:lstStyle/>
          <a:p>
            <a:pPr defTabSz="965407" fontAlgn="auto">
              <a:spcBef>
                <a:spcPts val="0"/>
              </a:spcBef>
              <a:spcAft>
                <a:spcPts val="0"/>
              </a:spcAft>
            </a:pPr>
            <a:r>
              <a:rPr lang="en-US" dirty="0">
                <a:solidFill>
                  <a:prstClr val="black"/>
                </a:solidFill>
                <a:latin typeface="Calibri"/>
                <a:cs typeface="+mn-cs"/>
              </a:rPr>
              <a:t>FY 13-14</a:t>
            </a:r>
          </a:p>
        </p:txBody>
      </p:sp>
      <p:sp>
        <p:nvSpPr>
          <p:cNvPr id="6" name="Rectangle 5"/>
          <p:cNvSpPr/>
          <p:nvPr/>
        </p:nvSpPr>
        <p:spPr>
          <a:xfrm>
            <a:off x="3172316" y="5523115"/>
            <a:ext cx="1043716" cy="393863"/>
          </a:xfrm>
          <a:prstGeom prst="rect">
            <a:avLst/>
          </a:prstGeom>
        </p:spPr>
        <p:txBody>
          <a:bodyPr wrap="none" lIns="96539" tIns="48269" rIns="96539" bIns="48269">
            <a:spAutoFit/>
          </a:bodyPr>
          <a:lstStyle/>
          <a:p>
            <a:pPr defTabSz="965407" fontAlgn="auto">
              <a:spcBef>
                <a:spcPts val="0"/>
              </a:spcBef>
              <a:spcAft>
                <a:spcPts val="0"/>
              </a:spcAft>
            </a:pPr>
            <a:r>
              <a:rPr lang="en-US" dirty="0">
                <a:solidFill>
                  <a:prstClr val="black"/>
                </a:solidFill>
                <a:latin typeface="Calibri"/>
                <a:cs typeface="+mn-cs"/>
              </a:rPr>
              <a:t>FY 14-15</a:t>
            </a:r>
          </a:p>
        </p:txBody>
      </p:sp>
      <p:sp>
        <p:nvSpPr>
          <p:cNvPr id="7" name="Rectangle 6"/>
          <p:cNvSpPr/>
          <p:nvPr/>
        </p:nvSpPr>
        <p:spPr>
          <a:xfrm>
            <a:off x="4763887" y="5506733"/>
            <a:ext cx="1043716" cy="393863"/>
          </a:xfrm>
          <a:prstGeom prst="rect">
            <a:avLst/>
          </a:prstGeom>
        </p:spPr>
        <p:txBody>
          <a:bodyPr wrap="none" lIns="96539" tIns="48269" rIns="96539" bIns="48269">
            <a:spAutoFit/>
          </a:bodyPr>
          <a:lstStyle/>
          <a:p>
            <a:pPr defTabSz="965407" fontAlgn="auto">
              <a:spcBef>
                <a:spcPts val="0"/>
              </a:spcBef>
              <a:spcAft>
                <a:spcPts val="0"/>
              </a:spcAft>
            </a:pPr>
            <a:r>
              <a:rPr lang="en-US" dirty="0">
                <a:solidFill>
                  <a:prstClr val="black"/>
                </a:solidFill>
                <a:latin typeface="Calibri"/>
                <a:cs typeface="+mn-cs"/>
              </a:rPr>
              <a:t>FY 15-16</a:t>
            </a:r>
          </a:p>
        </p:txBody>
      </p:sp>
    </p:spTree>
    <p:extLst>
      <p:ext uri="{BB962C8B-B14F-4D97-AF65-F5344CB8AC3E}">
        <p14:creationId xmlns:p14="http://schemas.microsoft.com/office/powerpoint/2010/main" val="1346090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3"/>
          <p:cNvGrpSpPr>
            <a:grpSpLocks noGrp="1"/>
          </p:cNvGrpSpPr>
          <p:nvPr/>
        </p:nvGrpSpPr>
        <p:grpSpPr bwMode="auto">
          <a:xfrm>
            <a:off x="640080" y="151218"/>
            <a:ext cx="8641080" cy="905443"/>
            <a:chOff x="457200" y="381000"/>
            <a:chExt cx="8232775" cy="649288"/>
          </a:xfrm>
        </p:grpSpPr>
        <p:pic>
          <p:nvPicPr>
            <p:cNvPr id="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6" name="Rectangle 5"/>
            <p:cNvSpPr txBox="1">
              <a:spLocks noChangeArrowheads="1"/>
            </p:cNvSpPr>
            <p:nvPr/>
          </p:nvSpPr>
          <p:spPr bwMode="auto">
            <a:xfrm>
              <a:off x="458788" y="504206"/>
              <a:ext cx="5791200" cy="306044"/>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AMPUTEE &amp; PARALYZED VETERANS PENSION</a:t>
              </a:r>
            </a:p>
          </p:txBody>
        </p:sp>
      </p:grpSp>
      <p:grpSp>
        <p:nvGrpSpPr>
          <p:cNvPr id="8" name="Group 20"/>
          <p:cNvGrpSpPr>
            <a:grpSpLocks/>
          </p:cNvGrpSpPr>
          <p:nvPr/>
        </p:nvGrpSpPr>
        <p:grpSpPr bwMode="auto">
          <a:xfrm>
            <a:off x="320040" y="6664970"/>
            <a:ext cx="8961120" cy="406400"/>
            <a:chOff x="304800" y="6019800"/>
            <a:chExt cx="8534400" cy="381000"/>
          </a:xfrm>
        </p:grpSpPr>
        <p:pic>
          <p:nvPicPr>
            <p:cNvPr id="9"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10"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11"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2" name="Rectangle 11"/>
            <p:cNvSpPr/>
            <p:nvPr/>
          </p:nvSpPr>
          <p:spPr>
            <a:xfrm>
              <a:off x="457200" y="6019800"/>
              <a:ext cx="2044214"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graphicFrame>
        <p:nvGraphicFramePr>
          <p:cNvPr id="13" name="Chart 12"/>
          <p:cNvGraphicFramePr>
            <a:graphicFrameLocks/>
          </p:cNvGraphicFramePr>
          <p:nvPr>
            <p:extLst>
              <p:ext uri="{D42A27DB-BD31-4B8C-83A1-F6EECF244321}">
                <p14:modId xmlns:p14="http://schemas.microsoft.com/office/powerpoint/2010/main" val="537575014"/>
              </p:ext>
            </p:extLst>
          </p:nvPr>
        </p:nvGraphicFramePr>
        <p:xfrm>
          <a:off x="160020" y="1087120"/>
          <a:ext cx="9231154" cy="5405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494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3076" name="Picture 25" descr="red bottom banner"/>
          <p:cNvPicPr>
            <a:picLocks noChangeAspect="1" noChangeArrowheads="1"/>
          </p:cNvPicPr>
          <p:nvPr/>
        </p:nvPicPr>
        <p:blipFill>
          <a:blip r:embed="rId5" cstate="print"/>
          <a:srcRect/>
          <a:stretch>
            <a:fillRect/>
          </a:stretch>
        </p:blipFill>
        <p:spPr bwMode="auto">
          <a:xfrm>
            <a:off x="480060" y="6343248"/>
            <a:ext cx="8801100" cy="403013"/>
          </a:xfrm>
          <a:prstGeom prst="rect">
            <a:avLst/>
          </a:prstGeom>
          <a:noFill/>
          <a:ln w="9525">
            <a:noFill/>
            <a:miter lim="800000"/>
            <a:headEnd/>
            <a:tailEnd/>
          </a:ln>
        </p:spPr>
      </p:pic>
      <p:sp>
        <p:nvSpPr>
          <p:cNvPr id="3077"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9" tIns="48269" rIns="96539" bIns="48269" anchor="ctr"/>
          <a:lstStyle/>
          <a:p>
            <a:pPr defTabSz="965407" fontAlgn="auto">
              <a:spcBef>
                <a:spcPts val="0"/>
              </a:spcBef>
              <a:spcAft>
                <a:spcPts val="0"/>
              </a:spcAft>
            </a:pPr>
            <a:r>
              <a:rPr lang="en-US" sz="1300">
                <a:solidFill>
                  <a:prstClr val="white"/>
                </a:solidFill>
                <a:latin typeface="Verdana" pitchFamily="34" charset="0"/>
                <a:cs typeface="+mn-cs"/>
              </a:rPr>
              <a:t>&gt; Technology</a:t>
            </a:r>
          </a:p>
        </p:txBody>
      </p:sp>
      <p:sp>
        <p:nvSpPr>
          <p:cNvPr id="3078"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9" tIns="48269" rIns="96539" bIns="48269" anchor="ctr"/>
          <a:lstStyle/>
          <a:p>
            <a:pPr algn="r" defTabSz="965407" fontAlgn="auto">
              <a:spcBef>
                <a:spcPts val="0"/>
              </a:spcBef>
              <a:spcAft>
                <a:spcPts val="0"/>
              </a:spcAft>
            </a:pPr>
            <a:r>
              <a:rPr lang="en-US" sz="1300">
                <a:solidFill>
                  <a:prstClr val="white"/>
                </a:solidFill>
                <a:latin typeface="Verdana" pitchFamily="34" charset="0"/>
                <a:cs typeface="+mn-cs"/>
              </a:rPr>
              <a:t>  &gt; People &gt; Processes </a:t>
            </a:r>
          </a:p>
        </p:txBody>
      </p:sp>
      <p:sp>
        <p:nvSpPr>
          <p:cNvPr id="3079" name="Rectangle 2"/>
          <p:cNvSpPr>
            <a:spLocks noChangeArrowheads="1"/>
          </p:cNvSpPr>
          <p:nvPr/>
        </p:nvSpPr>
        <p:spPr bwMode="auto">
          <a:xfrm>
            <a:off x="400050" y="2311416"/>
            <a:ext cx="8721090" cy="58996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endParaRPr lang="en-US" sz="3200" b="1">
              <a:solidFill>
                <a:prstClr val="black"/>
              </a:solidFill>
              <a:latin typeface="Calibri"/>
              <a:cs typeface="+mn-cs"/>
            </a:endParaRPr>
          </a:p>
        </p:txBody>
      </p:sp>
      <p:sp>
        <p:nvSpPr>
          <p:cNvPr id="3080" name="Rectangle 7"/>
          <p:cNvSpPr>
            <a:spLocks noChangeArrowheads="1"/>
          </p:cNvSpPr>
          <p:nvPr/>
        </p:nvSpPr>
        <p:spPr bwMode="auto">
          <a:xfrm>
            <a:off x="3027055" y="3461195"/>
            <a:ext cx="193791" cy="393863"/>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endParaRPr lang="en-US">
              <a:solidFill>
                <a:prstClr val="black"/>
              </a:solidFill>
              <a:latin typeface="Calibri"/>
              <a:cs typeface="+mn-cs"/>
            </a:endParaRPr>
          </a:p>
        </p:txBody>
      </p:sp>
      <p:sp>
        <p:nvSpPr>
          <p:cNvPr id="3081" name="Rectangle 5"/>
          <p:cNvSpPr>
            <a:spLocks noGrp="1" noChangeArrowheads="1"/>
          </p:cNvSpPr>
          <p:nvPr>
            <p:ph type="ctrTitle"/>
          </p:nvPr>
        </p:nvSpPr>
        <p:spPr>
          <a:xfrm>
            <a:off x="480060" y="487689"/>
            <a:ext cx="6080760" cy="426704"/>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193"/>
            <a:ext cx="1840230" cy="393863"/>
          </a:xfrm>
          <a:prstGeom prst="rect">
            <a:avLst/>
          </a:prstGeom>
          <a:noFill/>
          <a:ln w="9525">
            <a:noFill/>
            <a:miter lim="800000"/>
            <a:headEnd/>
            <a:tailEnd/>
          </a:ln>
        </p:spPr>
        <p:txBody>
          <a:bodyPr lIns="96539" tIns="48269" rIns="96539" bIns="48269"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5407"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309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EDUCATIONAL GRATUITY</a:t>
              </a:r>
            </a:p>
          </p:txBody>
        </p:sp>
      </p:grpSp>
      <p:sp>
        <p:nvSpPr>
          <p:cNvPr id="3084" name="TextBox 12"/>
          <p:cNvSpPr txBox="1">
            <a:spLocks noChangeArrowheads="1"/>
          </p:cNvSpPr>
          <p:nvPr/>
        </p:nvSpPr>
        <p:spPr bwMode="auto">
          <a:xfrm>
            <a:off x="400050" y="4226573"/>
            <a:ext cx="2240280" cy="393863"/>
          </a:xfrm>
          <a:prstGeom prst="rect">
            <a:avLst/>
          </a:prstGeom>
          <a:noFill/>
          <a:ln w="9525">
            <a:noFill/>
            <a:miter lim="800000"/>
            <a:headEnd/>
            <a:tailEnd/>
          </a:ln>
        </p:spPr>
        <p:txBody>
          <a:bodyPr lIns="96539" tIns="48269" rIns="96539" bIns="48269">
            <a:spAutoFit/>
          </a:bodyPr>
          <a:lstStyle/>
          <a:p>
            <a:pPr defTabSz="965407"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30"/>
            <a:ext cx="8801100" cy="406400"/>
            <a:chOff x="457200" y="6019800"/>
            <a:chExt cx="8382000" cy="381000"/>
          </a:xfrm>
        </p:grpSpPr>
        <p:pic>
          <p:nvPicPr>
            <p:cNvPr id="309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309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309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3098" name="Rectangle 19"/>
            <p:cNvSpPr>
              <a:spLocks noChangeArrowheads="1"/>
            </p:cNvSpPr>
            <p:nvPr/>
          </p:nvSpPr>
          <p:spPr bwMode="auto">
            <a:xfrm>
              <a:off x="457200" y="6019800"/>
              <a:ext cx="2101922" cy="369332"/>
            </a:xfrm>
            <a:prstGeom prst="rect">
              <a:avLst/>
            </a:prstGeom>
            <a:noFill/>
            <a:ln w="9525">
              <a:noFill/>
              <a:miter lim="800000"/>
              <a:headEnd/>
              <a:tailEnd/>
            </a:ln>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graphicFrame>
        <p:nvGraphicFramePr>
          <p:cNvPr id="3074" name="Content Placeholder 3"/>
          <p:cNvGraphicFramePr>
            <a:graphicFrameLocks noGrp="1"/>
          </p:cNvGraphicFramePr>
          <p:nvPr>
            <p:extLst>
              <p:ext uri="{D42A27DB-BD31-4B8C-83A1-F6EECF244321}">
                <p14:modId xmlns:p14="http://schemas.microsoft.com/office/powerpoint/2010/main" val="2381087751"/>
              </p:ext>
            </p:extLst>
          </p:nvPr>
        </p:nvGraphicFramePr>
        <p:xfrm>
          <a:off x="320042" y="1940560"/>
          <a:ext cx="8201025" cy="3198707"/>
        </p:xfrm>
        <a:graphic>
          <a:graphicData uri="http://schemas.openxmlformats.org/presentationml/2006/ole">
            <mc:AlternateContent xmlns:mc="http://schemas.openxmlformats.org/markup-compatibility/2006">
              <mc:Choice xmlns:v="urn:schemas-microsoft-com:vml" Requires="v">
                <p:oleObj spid="_x0000_s3085" name="Worksheet" r:id="rId7" imgW="6543700" imgH="1885950" progId="Excel.Sheet.8">
                  <p:embed/>
                </p:oleObj>
              </mc:Choice>
              <mc:Fallback>
                <p:oleObj name="Worksheet" r:id="rId7" imgW="6543700" imgH="1885950" progId="Excel.Sheet.8">
                  <p:embed/>
                  <p:pic>
                    <p:nvPicPr>
                      <p:cNvPr id="0" name=""/>
                      <p:cNvPicPr>
                        <a:picLocks noGrp="1" noChangeArrowheads="1"/>
                      </p:cNvPicPr>
                      <p:nvPr/>
                    </p:nvPicPr>
                    <p:blipFill>
                      <a:blip r:embed="rId8"/>
                      <a:srcRect/>
                      <a:stretch>
                        <a:fillRect/>
                      </a:stretch>
                    </p:blipFill>
                    <p:spPr bwMode="auto">
                      <a:xfrm>
                        <a:off x="320042" y="1940560"/>
                        <a:ext cx="8201025" cy="3198707"/>
                      </a:xfrm>
                      <a:prstGeom prst="rect">
                        <a:avLst/>
                      </a:prstGeom>
                      <a:noFill/>
                      <a:ln w="9525">
                        <a:solidFill>
                          <a:srgbClr val="FFFFFF"/>
                        </a:solidFill>
                        <a:miter lim="800000"/>
                        <a:headEnd/>
                        <a:tailEnd/>
                      </a:ln>
                      <a:extLst/>
                    </p:spPr>
                  </p:pic>
                </p:oleObj>
              </mc:Fallback>
            </mc:AlternateContent>
          </a:graphicData>
        </a:graphic>
      </p:graphicFrame>
      <p:sp>
        <p:nvSpPr>
          <p:cNvPr id="22" name="Title 1"/>
          <p:cNvSpPr txBox="1">
            <a:spLocks/>
          </p:cNvSpPr>
          <p:nvPr/>
        </p:nvSpPr>
        <p:spPr bwMode="auto">
          <a:xfrm>
            <a:off x="480060" y="1137920"/>
            <a:ext cx="8641080" cy="844974"/>
          </a:xfrm>
          <a:prstGeom prst="rect">
            <a:avLst/>
          </a:prstGeom>
          <a:noFill/>
          <a:ln w="9525">
            <a:noFill/>
            <a:miter lim="800000"/>
            <a:headEnd/>
            <a:tailEnd/>
          </a:ln>
        </p:spPr>
        <p:txBody>
          <a:bodyPr lIns="96539" tIns="48269" rIns="96539" bIns="48269" anchor="ctr">
            <a:normAutofit/>
          </a:bodyPr>
          <a:lstStyle/>
          <a:p>
            <a:pPr algn="ctr" defTabSz="965407" fontAlgn="auto">
              <a:spcBef>
                <a:spcPts val="0"/>
              </a:spcBef>
              <a:spcAft>
                <a:spcPts val="0"/>
              </a:spcAft>
              <a:defRPr/>
            </a:pPr>
            <a:r>
              <a:rPr lang="en-US" sz="4700" dirty="0">
                <a:solidFill>
                  <a:prstClr val="black"/>
                </a:solidFill>
                <a:latin typeface="Calibri"/>
                <a:cs typeface="+mn-cs"/>
              </a:rPr>
              <a:t>$101,000</a:t>
            </a:r>
          </a:p>
        </p:txBody>
      </p:sp>
      <p:sp>
        <p:nvSpPr>
          <p:cNvPr id="3087" name="TextBox 4"/>
          <p:cNvSpPr txBox="1">
            <a:spLocks noChangeArrowheads="1"/>
          </p:cNvSpPr>
          <p:nvPr/>
        </p:nvSpPr>
        <p:spPr bwMode="auto">
          <a:xfrm>
            <a:off x="1360175" y="5864619"/>
            <a:ext cx="1826895" cy="393863"/>
          </a:xfrm>
          <a:prstGeom prst="rect">
            <a:avLst/>
          </a:prstGeom>
          <a:noFill/>
          <a:ln w="9525">
            <a:noFill/>
            <a:miter lim="800000"/>
            <a:headEnd/>
            <a:tailEnd/>
          </a:ln>
        </p:spPr>
        <p:txBody>
          <a:bodyPr wrap="square" lIns="96539" tIns="48269" rIns="96539" bIns="48269">
            <a:spAutoFit/>
          </a:bodyPr>
          <a:lstStyle/>
          <a:p>
            <a:pPr algn="ctr" defTabSz="965407" fontAlgn="auto">
              <a:spcBef>
                <a:spcPts val="0"/>
              </a:spcBef>
              <a:spcAft>
                <a:spcPts val="0"/>
              </a:spcAft>
            </a:pPr>
            <a:r>
              <a:rPr lang="en-US" dirty="0">
                <a:solidFill>
                  <a:prstClr val="black"/>
                </a:solidFill>
                <a:latin typeface="Calibri" pitchFamily="34" charset="0"/>
                <a:cs typeface="+mn-cs"/>
              </a:rPr>
              <a:t>186 Claimants</a:t>
            </a:r>
          </a:p>
        </p:txBody>
      </p:sp>
      <p:sp>
        <p:nvSpPr>
          <p:cNvPr id="3088" name="TextBox 5"/>
          <p:cNvSpPr txBox="1">
            <a:spLocks noChangeArrowheads="1"/>
          </p:cNvSpPr>
          <p:nvPr/>
        </p:nvSpPr>
        <p:spPr bwMode="auto">
          <a:xfrm>
            <a:off x="3520440" y="5852178"/>
            <a:ext cx="1600200" cy="393863"/>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r>
              <a:rPr lang="en-US" dirty="0">
                <a:solidFill>
                  <a:prstClr val="black"/>
                </a:solidFill>
                <a:latin typeface="Calibri" pitchFamily="34" charset="0"/>
                <a:cs typeface="+mn-cs"/>
              </a:rPr>
              <a:t>134 Claimants</a:t>
            </a:r>
          </a:p>
        </p:txBody>
      </p:sp>
      <p:sp>
        <p:nvSpPr>
          <p:cNvPr id="3089" name="TextBox 6"/>
          <p:cNvSpPr txBox="1">
            <a:spLocks noChangeArrowheads="1"/>
          </p:cNvSpPr>
          <p:nvPr/>
        </p:nvSpPr>
        <p:spPr bwMode="auto">
          <a:xfrm>
            <a:off x="5520690" y="5852173"/>
            <a:ext cx="2880360" cy="393863"/>
          </a:xfrm>
          <a:prstGeom prst="rect">
            <a:avLst/>
          </a:prstGeom>
          <a:noFill/>
          <a:ln w="9525">
            <a:noFill/>
            <a:miter lim="800000"/>
            <a:headEnd/>
            <a:tailEnd/>
          </a:ln>
        </p:spPr>
        <p:txBody>
          <a:bodyPr wrap="square" lIns="96539" tIns="48269" rIns="96539" bIns="48269">
            <a:spAutoFit/>
          </a:bodyPr>
          <a:lstStyle/>
          <a:p>
            <a:pPr algn="ctr" defTabSz="965407" fontAlgn="auto">
              <a:spcBef>
                <a:spcPts val="0"/>
              </a:spcBef>
              <a:spcAft>
                <a:spcPts val="0"/>
              </a:spcAft>
            </a:pPr>
            <a:r>
              <a:rPr lang="en-US" dirty="0">
                <a:solidFill>
                  <a:prstClr val="black"/>
                </a:solidFill>
                <a:latin typeface="Calibri" pitchFamily="34" charset="0"/>
                <a:cs typeface="+mn-cs"/>
              </a:rPr>
              <a:t>100 Claimants Projected</a:t>
            </a:r>
          </a:p>
        </p:txBody>
      </p:sp>
      <p:sp>
        <p:nvSpPr>
          <p:cNvPr id="3090" name="TextBox 9"/>
          <p:cNvSpPr txBox="1">
            <a:spLocks noChangeArrowheads="1"/>
          </p:cNvSpPr>
          <p:nvPr/>
        </p:nvSpPr>
        <p:spPr bwMode="auto">
          <a:xfrm>
            <a:off x="7280910" y="2357133"/>
            <a:ext cx="2160270" cy="1328631"/>
          </a:xfrm>
          <a:prstGeom prst="rect">
            <a:avLst/>
          </a:prstGeom>
          <a:noFill/>
          <a:ln w="9525">
            <a:noFill/>
            <a:miter lim="800000"/>
            <a:headEnd/>
            <a:tailEnd/>
          </a:ln>
        </p:spPr>
        <p:txBody>
          <a:bodyPr wrap="square" lIns="96539" tIns="48269" rIns="96539" bIns="48269">
            <a:spAutoFit/>
          </a:bodyPr>
          <a:lstStyle/>
          <a:p>
            <a:pPr defTabSz="965407" fontAlgn="auto">
              <a:spcBef>
                <a:spcPts val="0"/>
              </a:spcBef>
              <a:spcAft>
                <a:spcPts val="0"/>
              </a:spcAft>
            </a:pPr>
            <a:r>
              <a:rPr lang="en-US" sz="1200" dirty="0">
                <a:solidFill>
                  <a:prstClr val="black"/>
                </a:solidFill>
                <a:latin typeface="Calibri"/>
                <a:cs typeface="+mn-cs"/>
              </a:rPr>
              <a:t>Lapse $0</a:t>
            </a:r>
            <a:br>
              <a:rPr lang="en-US" sz="1200" dirty="0">
                <a:solidFill>
                  <a:prstClr val="black"/>
                </a:solidFill>
                <a:latin typeface="Calibri"/>
                <a:cs typeface="+mn-cs"/>
              </a:rPr>
            </a:br>
            <a:endParaRPr lang="en-US" dirty="0">
              <a:solidFill>
                <a:prstClr val="black"/>
              </a:solidFill>
              <a:latin typeface="Calibri"/>
              <a:cs typeface="+mn-cs"/>
            </a:endParaRPr>
          </a:p>
          <a:p>
            <a:pPr defTabSz="965407" fontAlgn="auto">
              <a:spcBef>
                <a:spcPts val="0"/>
              </a:spcBef>
              <a:spcAft>
                <a:spcPts val="0"/>
              </a:spcAft>
            </a:pPr>
            <a:r>
              <a:rPr lang="en-US" sz="1200" dirty="0">
                <a:solidFill>
                  <a:prstClr val="black"/>
                </a:solidFill>
                <a:latin typeface="Calibri"/>
                <a:cs typeface="+mn-cs"/>
              </a:rPr>
              <a:t>Projected Expenditure    $101,000</a:t>
            </a:r>
          </a:p>
          <a:p>
            <a:pPr defTabSz="965407" fontAlgn="auto">
              <a:spcBef>
                <a:spcPts val="0"/>
              </a:spcBef>
              <a:spcAft>
                <a:spcPts val="0"/>
              </a:spcAft>
            </a:pPr>
            <a:endParaRPr lang="en-US" sz="1300" dirty="0">
              <a:solidFill>
                <a:prstClr val="black"/>
              </a:solidFill>
              <a:latin typeface="Calibri"/>
              <a:cs typeface="+mn-cs"/>
            </a:endParaRPr>
          </a:p>
          <a:p>
            <a:pPr defTabSz="965407" fontAlgn="auto">
              <a:spcBef>
                <a:spcPts val="0"/>
              </a:spcBef>
              <a:spcAft>
                <a:spcPts val="0"/>
              </a:spcAft>
            </a:pPr>
            <a:r>
              <a:rPr lang="en-US" sz="1200" dirty="0">
                <a:solidFill>
                  <a:prstClr val="black"/>
                </a:solidFill>
                <a:latin typeface="Calibri"/>
                <a:cs typeface="+mn-cs"/>
              </a:rPr>
              <a:t>Expended $ 0</a:t>
            </a:r>
          </a:p>
        </p:txBody>
      </p:sp>
      <p:sp>
        <p:nvSpPr>
          <p:cNvPr id="29" name="Rectangle 28"/>
          <p:cNvSpPr/>
          <p:nvPr/>
        </p:nvSpPr>
        <p:spPr>
          <a:xfrm>
            <a:off x="7120890" y="3482340"/>
            <a:ext cx="160020" cy="16256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nchor="ctr"/>
          <a:lstStyle/>
          <a:p>
            <a:pPr algn="ctr" defTabSz="965407" fontAlgn="auto">
              <a:spcBef>
                <a:spcPts val="0"/>
              </a:spcBef>
              <a:spcAft>
                <a:spcPts val="0"/>
              </a:spcAft>
              <a:defRPr/>
            </a:pPr>
            <a:endParaRPr lang="en-US">
              <a:solidFill>
                <a:prstClr val="white"/>
              </a:solidFill>
            </a:endParaRPr>
          </a:p>
        </p:txBody>
      </p:sp>
      <p:sp>
        <p:nvSpPr>
          <p:cNvPr id="30" name="Rectangle 29"/>
          <p:cNvSpPr/>
          <p:nvPr/>
        </p:nvSpPr>
        <p:spPr>
          <a:xfrm>
            <a:off x="7120890" y="2913380"/>
            <a:ext cx="160020" cy="162560"/>
          </a:xfrm>
          <a:prstGeom prst="rect">
            <a:avLst/>
          </a:prstGeom>
          <a:solidFill>
            <a:schemeClr val="accent1">
              <a:lumMod val="40000"/>
              <a:lumOff val="6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nchor="ctr"/>
          <a:lstStyle/>
          <a:p>
            <a:pPr algn="ctr" defTabSz="965407" fontAlgn="auto">
              <a:spcBef>
                <a:spcPts val="0"/>
              </a:spcBef>
              <a:spcAft>
                <a:spcPts val="0"/>
              </a:spcAft>
              <a:defRPr/>
            </a:pPr>
            <a:r>
              <a:rPr lang="en-US" dirty="0">
                <a:solidFill>
                  <a:prstClr val="white"/>
                </a:solidFill>
              </a:rPr>
              <a:t>                     </a:t>
            </a:r>
          </a:p>
        </p:txBody>
      </p:sp>
      <p:sp>
        <p:nvSpPr>
          <p:cNvPr id="31" name="Rectangle 30"/>
          <p:cNvSpPr/>
          <p:nvPr/>
        </p:nvSpPr>
        <p:spPr>
          <a:xfrm>
            <a:off x="7120890" y="2425700"/>
            <a:ext cx="160020" cy="162560"/>
          </a:xfrm>
          <a:prstGeom prst="rect">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6539" tIns="48269" rIns="96539" bIns="48269" anchor="ctr"/>
          <a:lstStyle/>
          <a:p>
            <a:pPr algn="ctr" defTabSz="965407" fontAlgn="auto">
              <a:spcBef>
                <a:spcPts val="0"/>
              </a:spcBef>
              <a:spcAft>
                <a:spcPts val="0"/>
              </a:spcAft>
              <a:defRPr/>
            </a:pPr>
            <a:r>
              <a:rPr lang="en-US" dirty="0">
                <a:solidFill>
                  <a:prstClr val="white"/>
                </a:solidFill>
              </a:rPr>
              <a:t>         </a:t>
            </a:r>
          </a:p>
        </p:txBody>
      </p:sp>
      <p:sp>
        <p:nvSpPr>
          <p:cNvPr id="3094" name="TextBox 27"/>
          <p:cNvSpPr txBox="1">
            <a:spLocks noChangeArrowheads="1"/>
          </p:cNvSpPr>
          <p:nvPr/>
        </p:nvSpPr>
        <p:spPr bwMode="auto">
          <a:xfrm>
            <a:off x="7360920" y="3896372"/>
            <a:ext cx="1520190" cy="497635"/>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r>
              <a:rPr lang="en-US" sz="1300" dirty="0">
                <a:solidFill>
                  <a:prstClr val="black"/>
                </a:solidFill>
                <a:latin typeface="Calibri"/>
                <a:cs typeface="+mn-cs"/>
              </a:rPr>
              <a:t>0 Claimants on the  program</a:t>
            </a:r>
          </a:p>
        </p:txBody>
      </p:sp>
    </p:spTree>
    <p:extLst>
      <p:ext uri="{BB962C8B-B14F-4D97-AF65-F5344CB8AC3E}">
        <p14:creationId xmlns:p14="http://schemas.microsoft.com/office/powerpoint/2010/main" val="294503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Military Vet logo banner"/>
          <p:cNvPicPr>
            <a:picLocks noChangeAspect="1" noChangeArrowheads="1"/>
          </p:cNvPicPr>
          <p:nvPr/>
        </p:nvPicPr>
        <p:blipFill>
          <a:blip r:embed="rId4" cstate="print"/>
          <a:srcRect/>
          <a:stretch>
            <a:fillRect/>
          </a:stretch>
        </p:blipFill>
        <p:spPr bwMode="auto">
          <a:xfrm>
            <a:off x="478394" y="162560"/>
            <a:ext cx="8644414" cy="692574"/>
          </a:xfrm>
          <a:prstGeom prst="rect">
            <a:avLst/>
          </a:prstGeom>
          <a:noFill/>
          <a:ln w="9525">
            <a:noFill/>
            <a:miter lim="800000"/>
            <a:headEnd/>
            <a:tailEnd/>
          </a:ln>
        </p:spPr>
      </p:pic>
      <p:pic>
        <p:nvPicPr>
          <p:cNvPr id="1028" name="Picture 25" descr="red bottom banner"/>
          <p:cNvPicPr>
            <a:picLocks noChangeAspect="1" noChangeArrowheads="1"/>
          </p:cNvPicPr>
          <p:nvPr/>
        </p:nvPicPr>
        <p:blipFill>
          <a:blip r:embed="rId5" cstate="print"/>
          <a:srcRect/>
          <a:stretch>
            <a:fillRect/>
          </a:stretch>
        </p:blipFill>
        <p:spPr bwMode="auto">
          <a:xfrm>
            <a:off x="480060" y="6830927"/>
            <a:ext cx="8801100" cy="403013"/>
          </a:xfrm>
          <a:prstGeom prst="rect">
            <a:avLst/>
          </a:prstGeom>
          <a:noFill/>
          <a:ln w="9525">
            <a:noFill/>
            <a:miter lim="800000"/>
            <a:headEnd/>
            <a:tailEnd/>
          </a:ln>
        </p:spPr>
      </p:pic>
      <p:sp>
        <p:nvSpPr>
          <p:cNvPr id="1029" name="Rectangle 8"/>
          <p:cNvSpPr>
            <a:spLocks noChangeArrowheads="1"/>
          </p:cNvSpPr>
          <p:nvPr/>
        </p:nvSpPr>
        <p:spPr bwMode="auto">
          <a:xfrm>
            <a:off x="8001000" y="6827518"/>
            <a:ext cx="1280160" cy="406400"/>
          </a:xfrm>
          <a:prstGeom prst="rect">
            <a:avLst/>
          </a:prstGeom>
          <a:noFill/>
          <a:ln w="9525">
            <a:noFill/>
            <a:miter lim="800000"/>
            <a:headEnd/>
            <a:tailEnd/>
          </a:ln>
        </p:spPr>
        <p:txBody>
          <a:bodyPr lIns="96530" tIns="48265" rIns="96530" bIns="48265" anchor="ctr"/>
          <a:lstStyle/>
          <a:p>
            <a:pPr defTabSz="965320"/>
            <a:r>
              <a:rPr lang="en-US" sz="1300">
                <a:solidFill>
                  <a:prstClr val="white"/>
                </a:solidFill>
                <a:latin typeface="Verdana" pitchFamily="34" charset="0"/>
              </a:rPr>
              <a:t>&gt; country</a:t>
            </a:r>
          </a:p>
        </p:txBody>
      </p:sp>
      <p:sp>
        <p:nvSpPr>
          <p:cNvPr id="1030" name="Rectangle 10"/>
          <p:cNvSpPr>
            <a:spLocks noChangeArrowheads="1"/>
          </p:cNvSpPr>
          <p:nvPr/>
        </p:nvSpPr>
        <p:spPr bwMode="auto">
          <a:xfrm>
            <a:off x="4000500" y="6827518"/>
            <a:ext cx="4160520" cy="406400"/>
          </a:xfrm>
          <a:prstGeom prst="rect">
            <a:avLst/>
          </a:prstGeom>
          <a:noFill/>
          <a:ln w="9525">
            <a:noFill/>
            <a:miter lim="800000"/>
            <a:headEnd/>
            <a:tailEnd/>
          </a:ln>
        </p:spPr>
        <p:txBody>
          <a:bodyPr lIns="96530" tIns="48265" rIns="96530" bIns="48265" anchor="ctr"/>
          <a:lstStyle/>
          <a:p>
            <a:pPr algn="r" defTabSz="965320"/>
            <a:r>
              <a:rPr lang="en-US" sz="1300">
                <a:solidFill>
                  <a:prstClr val="white"/>
                </a:solidFill>
                <a:latin typeface="Verdana" pitchFamily="34" charset="0"/>
              </a:rPr>
              <a:t>  &gt; community &gt; commonwealth </a:t>
            </a:r>
          </a:p>
        </p:txBody>
      </p:sp>
      <p:sp>
        <p:nvSpPr>
          <p:cNvPr id="1031" name="Rectangle 2"/>
          <p:cNvSpPr>
            <a:spLocks noChangeArrowheads="1"/>
          </p:cNvSpPr>
          <p:nvPr/>
        </p:nvSpPr>
        <p:spPr bwMode="auto">
          <a:xfrm>
            <a:off x="400050" y="2311412"/>
            <a:ext cx="8721090" cy="589958"/>
          </a:xfrm>
          <a:prstGeom prst="rect">
            <a:avLst/>
          </a:prstGeom>
          <a:noFill/>
          <a:ln w="9525">
            <a:noFill/>
            <a:miter lim="800000"/>
            <a:headEnd/>
            <a:tailEnd/>
          </a:ln>
        </p:spPr>
        <p:txBody>
          <a:bodyPr lIns="96530" tIns="48265" rIns="96530" bIns="48265">
            <a:spAutoFit/>
          </a:bodyPr>
          <a:lstStyle/>
          <a:p>
            <a:pPr algn="ctr" defTabSz="965320"/>
            <a:endParaRPr lang="en-US" sz="3200" b="1">
              <a:solidFill>
                <a:prstClr val="black"/>
              </a:solidFill>
              <a:latin typeface="Calibri"/>
            </a:endParaRPr>
          </a:p>
        </p:txBody>
      </p:sp>
      <p:sp>
        <p:nvSpPr>
          <p:cNvPr id="1032" name="Rectangle 7"/>
          <p:cNvSpPr>
            <a:spLocks noChangeArrowheads="1"/>
          </p:cNvSpPr>
          <p:nvPr/>
        </p:nvSpPr>
        <p:spPr bwMode="auto">
          <a:xfrm>
            <a:off x="3027054" y="3461190"/>
            <a:ext cx="193772" cy="393855"/>
          </a:xfrm>
          <a:prstGeom prst="rect">
            <a:avLst/>
          </a:prstGeom>
          <a:noFill/>
          <a:ln w="9525">
            <a:noFill/>
            <a:miter lim="800000"/>
            <a:headEnd/>
            <a:tailEnd/>
          </a:ln>
        </p:spPr>
        <p:txBody>
          <a:bodyPr wrap="none" lIns="96530" tIns="48265" rIns="96530" bIns="48265">
            <a:spAutoFit/>
          </a:bodyPr>
          <a:lstStyle/>
          <a:p>
            <a:pPr defTabSz="965320"/>
            <a:endParaRPr lang="en-US">
              <a:solidFill>
                <a:prstClr val="black"/>
              </a:solidFill>
              <a:latin typeface="Calibri"/>
            </a:endParaRPr>
          </a:p>
        </p:txBody>
      </p:sp>
      <p:sp>
        <p:nvSpPr>
          <p:cNvPr id="1033" name="Rectangle 5"/>
          <p:cNvSpPr>
            <a:spLocks noGrp="1" noChangeArrowheads="1"/>
          </p:cNvSpPr>
          <p:nvPr>
            <p:ph type="ctrTitle"/>
          </p:nvPr>
        </p:nvSpPr>
        <p:spPr>
          <a:xfrm>
            <a:off x="480060" y="244185"/>
            <a:ext cx="6000750" cy="426032"/>
          </a:xfrm>
          <a:noFill/>
        </p:spPr>
        <p:txBody>
          <a:bodyPr>
            <a:spAutoFit/>
          </a:bodyPr>
          <a:lstStyle/>
          <a:p>
            <a:r>
              <a:rPr lang="en-US" sz="2100" b="1" dirty="0">
                <a:solidFill>
                  <a:schemeClr val="bg1"/>
                </a:solidFill>
              </a:rPr>
              <a:t>CURRENT MOBILIZATIONS &amp; TOTAL DEPLOYMENTS</a:t>
            </a:r>
          </a:p>
        </p:txBody>
      </p:sp>
      <p:graphicFrame>
        <p:nvGraphicFramePr>
          <p:cNvPr id="10" name="Table 9"/>
          <p:cNvGraphicFramePr>
            <a:graphicFrameLocks noGrp="1"/>
          </p:cNvGraphicFramePr>
          <p:nvPr>
            <p:extLst>
              <p:ext uri="{D42A27DB-BD31-4B8C-83A1-F6EECF244321}">
                <p14:modId xmlns:p14="http://schemas.microsoft.com/office/powerpoint/2010/main" val="2387569642"/>
              </p:ext>
            </p:extLst>
          </p:nvPr>
        </p:nvGraphicFramePr>
        <p:xfrm>
          <a:off x="320047" y="894091"/>
          <a:ext cx="8973120" cy="3268748"/>
        </p:xfrm>
        <a:graphic>
          <a:graphicData uri="http://schemas.openxmlformats.org/drawingml/2006/table">
            <a:tbl>
              <a:tblPr firstRow="1" bandRow="1">
                <a:tableStyleId>{5C22544A-7EE6-4342-B048-85BDC9FD1C3A}</a:tableStyleId>
              </a:tblPr>
              <a:tblGrid>
                <a:gridCol w="1269781"/>
                <a:gridCol w="1185129"/>
                <a:gridCol w="1705610"/>
                <a:gridCol w="1172560"/>
                <a:gridCol w="592564"/>
                <a:gridCol w="1180206"/>
                <a:gridCol w="1867270"/>
              </a:tblGrid>
              <a:tr h="390144">
                <a:tc gridSpan="7">
                  <a:txBody>
                    <a:bodyPr/>
                    <a:lstStyle/>
                    <a:p>
                      <a:pPr algn="ctr"/>
                      <a:r>
                        <a:rPr lang="en-US" sz="1900" b="1" u="sng" dirty="0" smtClean="0">
                          <a:solidFill>
                            <a:schemeClr val="bg1"/>
                          </a:solidFill>
                          <a:latin typeface="+mn-lt"/>
                          <a:cs typeface="Arial" pitchFamily="34" charset="0"/>
                        </a:rPr>
                        <a:t>PAARNG Current</a:t>
                      </a:r>
                      <a:r>
                        <a:rPr lang="en-US" sz="1900" b="1" u="sng" baseline="0" dirty="0" smtClean="0">
                          <a:solidFill>
                            <a:schemeClr val="bg1"/>
                          </a:solidFill>
                          <a:latin typeface="+mn-lt"/>
                          <a:cs typeface="Arial" pitchFamily="34" charset="0"/>
                        </a:rPr>
                        <a:t> Deployments</a:t>
                      </a:r>
                      <a:endParaRPr lang="en-US" sz="1900" b="1" u="sng"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hMerge="1">
                  <a:txBody>
                    <a:bodyPr/>
                    <a:lstStyle/>
                    <a:p>
                      <a:pPr algn="ctr"/>
                      <a:endParaRPr lang="en-US" sz="1400" b="1" dirty="0">
                        <a:solidFill>
                          <a:schemeClr val="bg1"/>
                        </a:solidFill>
                        <a:latin typeface="+mn-lt"/>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554736">
                <a:tc>
                  <a:txBody>
                    <a:bodyPr/>
                    <a:lstStyle/>
                    <a:p>
                      <a:pPr algn="ctr"/>
                      <a:r>
                        <a:rPr lang="en-US" sz="1500" b="1" dirty="0" smtClean="0">
                          <a:solidFill>
                            <a:schemeClr val="bg1"/>
                          </a:solidFill>
                          <a:latin typeface="+mn-lt"/>
                          <a:cs typeface="Arial" pitchFamily="34" charset="0"/>
                        </a:rPr>
                        <a:t>MDATE</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MSAD</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UNIT</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OPN</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PAX</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MISSION</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1500" b="1" dirty="0" smtClean="0">
                          <a:solidFill>
                            <a:schemeClr val="bg1"/>
                          </a:solidFill>
                          <a:latin typeface="+mn-lt"/>
                          <a:cs typeface="Arial" pitchFamily="34" charset="0"/>
                        </a:rPr>
                        <a:t>Projected Return</a:t>
                      </a:r>
                      <a:r>
                        <a:rPr lang="en-US" sz="1500" b="1" baseline="0" dirty="0" smtClean="0">
                          <a:solidFill>
                            <a:schemeClr val="bg1"/>
                          </a:solidFill>
                          <a:latin typeface="+mn-lt"/>
                          <a:cs typeface="Arial" pitchFamily="34" charset="0"/>
                        </a:rPr>
                        <a:t> Date</a:t>
                      </a:r>
                      <a:endParaRPr lang="en-US" sz="1500" b="1" dirty="0">
                        <a:solidFill>
                          <a:schemeClr val="bg1"/>
                        </a:solidFill>
                        <a:latin typeface="+mn-lt"/>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349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30 SEP 15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03 OCT 15</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DET 1 2/104th</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OEF-KU</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24</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Arial" pitchFamily="34" charset="0"/>
                          <a:cs typeface="Arial" pitchFamily="34" charset="0"/>
                        </a:rPr>
                        <a:t>MEDEVAC</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02 NOV 16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07 JAN 16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09 JAN 16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2IBCT</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KFOR</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96</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Arial" pitchFamily="34" charset="0"/>
                          <a:cs typeface="Arial" pitchFamily="34" charset="0"/>
                        </a:rPr>
                        <a:t>SECURITY</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07 JAN 17</a:t>
                      </a:r>
                    </a:p>
                  </a:txBody>
                  <a:tcPr marL="96012" marR="96012" marT="48768" marB="4876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319">
                <a:tc>
                  <a:txBody>
                    <a:bodyPr/>
                    <a:lstStyle/>
                    <a:p>
                      <a:pPr algn="ctr"/>
                      <a:r>
                        <a:rPr lang="en-US" sz="1200" b="0" dirty="0" smtClean="0">
                          <a:solidFill>
                            <a:schemeClr val="tx1"/>
                          </a:solidFill>
                          <a:latin typeface="Arial" pitchFamily="34" charset="0"/>
                          <a:cs typeface="Arial" pitchFamily="34" charset="0"/>
                        </a:rPr>
                        <a:t>29 JAN 16</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01 FEB 16</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 IBCT NATO 33</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KFOR</a:t>
                      </a:r>
                      <a:r>
                        <a:rPr lang="en-US" sz="1200" b="0" baseline="0" dirty="0" smtClean="0">
                          <a:solidFill>
                            <a:schemeClr val="tx1"/>
                          </a:solidFill>
                          <a:latin typeface="Arial" pitchFamily="34" charset="0"/>
                          <a:cs typeface="Arial" pitchFamily="34" charset="0"/>
                        </a:rPr>
                        <a:t>-OJG</a:t>
                      </a:r>
                      <a:endParaRPr lang="en-US" sz="1200" b="0" dirty="0" smtClean="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29</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POSTAL</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27JAN 17/18 FEB 17</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a:txBody>
                    <a:bodyPr/>
                    <a:lstStyle/>
                    <a:p>
                      <a:pPr algn="ctr"/>
                      <a:r>
                        <a:rPr lang="en-US" sz="1200" b="0" dirty="0" smtClean="0">
                          <a:solidFill>
                            <a:schemeClr val="tx1"/>
                          </a:solidFill>
                          <a:latin typeface="Arial" pitchFamily="34" charset="0"/>
                          <a:cs typeface="Arial" pitchFamily="34" charset="0"/>
                        </a:rPr>
                        <a:t>11 MAY 16</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14 MAY 16</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28ID 1-110th</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OEF UAE/OIR</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370</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SECFOR/TNG</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o/a 14JUN17</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3296">
                <a:tc gridSpan="4">
                  <a:txBody>
                    <a:bodyPr/>
                    <a:lstStyle/>
                    <a:p>
                      <a:pPr algn="ctr"/>
                      <a:r>
                        <a:rPr lang="en-US" sz="1200" b="0" dirty="0" smtClean="0">
                          <a:solidFill>
                            <a:schemeClr val="tx1"/>
                          </a:solidFill>
                          <a:latin typeface="Arial" pitchFamily="34" charset="0"/>
                          <a:cs typeface="Arial" pitchFamily="34" charset="0"/>
                        </a:rPr>
                        <a:t>Various Individual MOB Soldiers</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1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19</a:t>
                      </a:r>
                      <a:endParaRPr lang="en-US" sz="12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chemeClr val="tx1"/>
                          </a:solidFill>
                          <a:latin typeface="Arial" pitchFamily="34" charset="0"/>
                          <a:cs typeface="Arial" pitchFamily="34" charset="0"/>
                        </a:rPr>
                        <a:t>Various Missions</a:t>
                      </a:r>
                      <a:endParaRPr lang="en-US" sz="1200" b="0" i="0" u="none" strike="noStrike"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latin typeface="Arial" pitchFamily="34" charset="0"/>
                          <a:cs typeface="Arial" pitchFamily="34" charset="0"/>
                        </a:rPr>
                        <a:t>TBD</a:t>
                      </a: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319">
                <a:tc gridSpan="7">
                  <a:txBody>
                    <a:bodyPr/>
                    <a:lstStyle/>
                    <a:p>
                      <a:pPr algn="ctr"/>
                      <a:r>
                        <a:rPr lang="en-US" sz="1500" b="0" dirty="0" smtClean="0">
                          <a:solidFill>
                            <a:schemeClr val="tx1"/>
                          </a:solidFill>
                          <a:latin typeface="Arial" pitchFamily="34" charset="0"/>
                          <a:cs typeface="Arial" pitchFamily="34" charset="0"/>
                        </a:rPr>
                        <a:t>                                   Total PAARNG Deployed:  </a:t>
                      </a:r>
                      <a:r>
                        <a:rPr lang="en-US" sz="1500" b="1" dirty="0" smtClean="0">
                          <a:solidFill>
                            <a:schemeClr val="tx1"/>
                          </a:solidFill>
                          <a:latin typeface="Arial" pitchFamily="34" charset="0"/>
                          <a:cs typeface="Arial" pitchFamily="34" charset="0"/>
                        </a:rPr>
                        <a:t>538</a:t>
                      </a:r>
                      <a:endParaRPr lang="en-US" sz="1500" b="0" dirty="0">
                        <a:solidFill>
                          <a:schemeClr val="tx1"/>
                        </a:solidFill>
                        <a:latin typeface="Arial" pitchFamily="34" charset="0"/>
                        <a:cs typeface="Arial" pitchFamily="34" charset="0"/>
                      </a:endParaRPr>
                    </a:p>
                  </a:txBody>
                  <a:tcPr marL="96012" marR="96012" marT="48768" marB="48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b="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en-US" sz="1100" b="0" i="0" u="none" strike="noStrike"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100" b="0" dirty="0" smtClean="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bwMode="auto">
          <a:xfrm>
            <a:off x="4880610" y="5527332"/>
            <a:ext cx="4000500" cy="359145"/>
          </a:xfrm>
          <a:prstGeom prst="rect">
            <a:avLst/>
          </a:prstGeom>
          <a:solidFill>
            <a:srgbClr val="7030A0"/>
          </a:solidFill>
        </p:spPr>
        <p:style>
          <a:lnRef idx="2">
            <a:schemeClr val="dk1"/>
          </a:lnRef>
          <a:fillRef idx="1">
            <a:schemeClr val="lt1"/>
          </a:fillRef>
          <a:effectRef idx="0">
            <a:schemeClr val="dk1"/>
          </a:effectRef>
          <a:fontRef idx="minor">
            <a:schemeClr val="dk1"/>
          </a:fontRef>
        </p:style>
        <p:txBody>
          <a:bodyPr lIns="96547" tIns="48274" rIns="96547" bIns="48274" anchor="t">
            <a:spAutoFit/>
          </a:bodyPr>
          <a:lstStyle/>
          <a:p>
            <a:pPr algn="ctr" defTabSz="965320">
              <a:defRPr/>
            </a:pPr>
            <a:r>
              <a:rPr lang="en-US" sz="1700" b="1" dirty="0">
                <a:solidFill>
                  <a:schemeClr val="bg1"/>
                </a:solidFill>
                <a:cs typeface="Arial" pitchFamily="34" charset="0"/>
              </a:rPr>
              <a:t>Total PANG Deployed     725	            </a:t>
            </a:r>
          </a:p>
        </p:txBody>
      </p:sp>
      <p:sp>
        <p:nvSpPr>
          <p:cNvPr id="1062" name="Text Box 15"/>
          <p:cNvSpPr txBox="1">
            <a:spLocks noChangeArrowheads="1"/>
          </p:cNvSpPr>
          <p:nvPr/>
        </p:nvSpPr>
        <p:spPr bwMode="auto">
          <a:xfrm>
            <a:off x="400050" y="6828307"/>
            <a:ext cx="1840230" cy="359125"/>
          </a:xfrm>
          <a:prstGeom prst="rect">
            <a:avLst/>
          </a:prstGeom>
          <a:noFill/>
          <a:ln w="9525">
            <a:noFill/>
            <a:miter lim="800000"/>
            <a:headEnd/>
            <a:tailEnd/>
          </a:ln>
        </p:spPr>
        <p:txBody>
          <a:bodyPr lIns="96530" tIns="48265" rIns="96530" bIns="48265" anchor="ctr">
            <a:spAutoFit/>
          </a:bodyPr>
          <a:lstStyle/>
          <a:p>
            <a:pPr defTabSz="965320" eaLnBrk="0" hangingPunct="0">
              <a:spcBef>
                <a:spcPct val="50000"/>
              </a:spcBef>
              <a:defRPr/>
            </a:pPr>
            <a:r>
              <a:rPr lang="en-US" sz="1700" dirty="0">
                <a:solidFill>
                  <a:prstClr val="white"/>
                </a:solidFill>
                <a:latin typeface="Calibri"/>
              </a:rPr>
              <a:t>  As of 26AUG16</a:t>
            </a:r>
          </a:p>
        </p:txBody>
      </p:sp>
      <p:graphicFrame>
        <p:nvGraphicFramePr>
          <p:cNvPr id="18" name="Object 3"/>
          <p:cNvGraphicFramePr>
            <a:graphicFrameLocks noChangeAspect="1"/>
          </p:cNvGraphicFramePr>
          <p:nvPr>
            <p:extLst>
              <p:ext uri="{D42A27DB-BD31-4B8C-83A1-F6EECF244321}">
                <p14:modId xmlns:p14="http://schemas.microsoft.com/office/powerpoint/2010/main" val="1739940366"/>
              </p:ext>
            </p:extLst>
          </p:nvPr>
        </p:nvGraphicFramePr>
        <p:xfrm>
          <a:off x="411726" y="4639737"/>
          <a:ext cx="4280535" cy="1859280"/>
        </p:xfrm>
        <a:graphic>
          <a:graphicData uri="http://schemas.openxmlformats.org/presentationml/2006/ole">
            <mc:AlternateContent xmlns:mc="http://schemas.openxmlformats.org/markup-compatibility/2006">
              <mc:Choice xmlns:v="urn:schemas-microsoft-com:vml" Requires="v">
                <p:oleObj spid="_x0000_s6154" name="Worksheet" r:id="rId7" imgW="2695657" imgH="1152630" progId="Excel.Sheet.12">
                  <p:embed/>
                </p:oleObj>
              </mc:Choice>
              <mc:Fallback>
                <p:oleObj name="Worksheet" r:id="rId7" imgW="2695657" imgH="1152630" progId="Excel.Sheet.12">
                  <p:embed/>
                  <p:pic>
                    <p:nvPicPr>
                      <p:cNvPr id="0" name=""/>
                      <p:cNvPicPr>
                        <a:picLocks noChangeAspect="1" noChangeArrowheads="1"/>
                      </p:cNvPicPr>
                      <p:nvPr/>
                    </p:nvPicPr>
                    <p:blipFill>
                      <a:blip r:embed="rId8"/>
                      <a:srcRect/>
                      <a:stretch>
                        <a:fillRect/>
                      </a:stretch>
                    </p:blipFill>
                    <p:spPr bwMode="auto">
                      <a:xfrm>
                        <a:off x="411726" y="4639737"/>
                        <a:ext cx="4280535" cy="185928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64935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6" descr="Military Vet logo banner"/>
          <p:cNvPicPr>
            <a:picLocks noChangeAspect="1" noChangeArrowheads="1"/>
          </p:cNvPicPr>
          <p:nvPr/>
        </p:nvPicPr>
        <p:blipFill>
          <a:blip r:embed="rId3" cstate="print"/>
          <a:srcRect/>
          <a:stretch>
            <a:fillRect/>
          </a:stretch>
        </p:blipFill>
        <p:spPr bwMode="auto">
          <a:xfrm>
            <a:off x="478394" y="406400"/>
            <a:ext cx="8644414" cy="692574"/>
          </a:xfrm>
          <a:prstGeom prst="rect">
            <a:avLst/>
          </a:prstGeom>
          <a:noFill/>
          <a:ln w="9525">
            <a:noFill/>
            <a:miter lim="800000"/>
            <a:headEnd/>
            <a:tailEnd/>
          </a:ln>
        </p:spPr>
      </p:pic>
      <p:pic>
        <p:nvPicPr>
          <p:cNvPr id="4100" name="Picture 25" descr="red bottom banner"/>
          <p:cNvPicPr>
            <a:picLocks noChangeAspect="1" noChangeArrowheads="1"/>
          </p:cNvPicPr>
          <p:nvPr/>
        </p:nvPicPr>
        <p:blipFill>
          <a:blip r:embed="rId4" cstate="print"/>
          <a:srcRect/>
          <a:stretch>
            <a:fillRect/>
          </a:stretch>
        </p:blipFill>
        <p:spPr bwMode="auto">
          <a:xfrm>
            <a:off x="480060" y="6343248"/>
            <a:ext cx="8801100" cy="403013"/>
          </a:xfrm>
          <a:prstGeom prst="rect">
            <a:avLst/>
          </a:prstGeom>
          <a:noFill/>
          <a:ln w="9525">
            <a:noFill/>
            <a:miter lim="800000"/>
            <a:headEnd/>
            <a:tailEnd/>
          </a:ln>
        </p:spPr>
      </p:pic>
      <p:sp>
        <p:nvSpPr>
          <p:cNvPr id="4101"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9" tIns="48269" rIns="96539" bIns="48269" anchor="ctr"/>
          <a:lstStyle/>
          <a:p>
            <a:pPr defTabSz="965407" fontAlgn="auto">
              <a:spcBef>
                <a:spcPts val="0"/>
              </a:spcBef>
              <a:spcAft>
                <a:spcPts val="0"/>
              </a:spcAft>
            </a:pPr>
            <a:r>
              <a:rPr lang="en-US" sz="1300">
                <a:solidFill>
                  <a:prstClr val="white"/>
                </a:solidFill>
                <a:latin typeface="Verdana" pitchFamily="34" charset="0"/>
                <a:cs typeface="+mn-cs"/>
              </a:rPr>
              <a:t>&gt; Technology</a:t>
            </a:r>
          </a:p>
        </p:txBody>
      </p:sp>
      <p:sp>
        <p:nvSpPr>
          <p:cNvPr id="4102"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9" tIns="48269" rIns="96539" bIns="48269" anchor="ctr"/>
          <a:lstStyle/>
          <a:p>
            <a:pPr algn="r" defTabSz="965407" fontAlgn="auto">
              <a:spcBef>
                <a:spcPts val="0"/>
              </a:spcBef>
              <a:spcAft>
                <a:spcPts val="0"/>
              </a:spcAft>
            </a:pPr>
            <a:r>
              <a:rPr lang="en-US" sz="1300">
                <a:solidFill>
                  <a:prstClr val="white"/>
                </a:solidFill>
                <a:latin typeface="Verdana" pitchFamily="34" charset="0"/>
                <a:cs typeface="+mn-cs"/>
              </a:rPr>
              <a:t>  &gt; People &gt; Processes </a:t>
            </a:r>
          </a:p>
        </p:txBody>
      </p:sp>
      <p:sp>
        <p:nvSpPr>
          <p:cNvPr id="4103" name="Rectangle 2"/>
          <p:cNvSpPr>
            <a:spLocks noChangeArrowheads="1"/>
          </p:cNvSpPr>
          <p:nvPr/>
        </p:nvSpPr>
        <p:spPr bwMode="auto">
          <a:xfrm>
            <a:off x="400050" y="2311416"/>
            <a:ext cx="8721090" cy="58996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endParaRPr lang="en-US" sz="3200" b="1">
              <a:solidFill>
                <a:prstClr val="black"/>
              </a:solidFill>
              <a:latin typeface="Calibri"/>
              <a:cs typeface="+mn-cs"/>
            </a:endParaRPr>
          </a:p>
        </p:txBody>
      </p:sp>
      <p:sp>
        <p:nvSpPr>
          <p:cNvPr id="4104" name="Rectangle 7"/>
          <p:cNvSpPr>
            <a:spLocks noChangeArrowheads="1"/>
          </p:cNvSpPr>
          <p:nvPr/>
        </p:nvSpPr>
        <p:spPr bwMode="auto">
          <a:xfrm>
            <a:off x="3027055" y="3461195"/>
            <a:ext cx="193791" cy="393863"/>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endParaRPr lang="en-US">
              <a:solidFill>
                <a:prstClr val="black"/>
              </a:solidFill>
              <a:latin typeface="Calibri"/>
              <a:cs typeface="+mn-cs"/>
            </a:endParaRPr>
          </a:p>
        </p:txBody>
      </p:sp>
      <p:sp>
        <p:nvSpPr>
          <p:cNvPr id="4105" name="Rectangle 5"/>
          <p:cNvSpPr>
            <a:spLocks noGrp="1" noChangeArrowheads="1"/>
          </p:cNvSpPr>
          <p:nvPr>
            <p:ph type="ctrTitle"/>
          </p:nvPr>
        </p:nvSpPr>
        <p:spPr>
          <a:xfrm>
            <a:off x="480060" y="487689"/>
            <a:ext cx="6080760" cy="426704"/>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193"/>
            <a:ext cx="1840230" cy="393863"/>
          </a:xfrm>
          <a:prstGeom prst="rect">
            <a:avLst/>
          </a:prstGeom>
          <a:noFill/>
          <a:ln w="9525">
            <a:noFill/>
            <a:miter lim="800000"/>
            <a:headEnd/>
            <a:tailEnd/>
          </a:ln>
        </p:spPr>
        <p:txBody>
          <a:bodyPr lIns="96539" tIns="48269" rIns="96539" bIns="48269"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5407"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4114" name="Picture 26" descr="Military Vet logo banner"/>
            <p:cNvPicPr>
              <a:picLocks noChangeAspect="1" noChangeArrowheads="1"/>
            </p:cNvPicPr>
            <p:nvPr/>
          </p:nvPicPr>
          <p:blipFill>
            <a:blip r:embed="rId3"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DISABLED VETERANS TAX EXEMPTION PROGRAM</a:t>
              </a:r>
            </a:p>
          </p:txBody>
        </p:sp>
      </p:grpSp>
      <p:sp>
        <p:nvSpPr>
          <p:cNvPr id="4108" name="TextBox 12"/>
          <p:cNvSpPr txBox="1">
            <a:spLocks noChangeArrowheads="1"/>
          </p:cNvSpPr>
          <p:nvPr/>
        </p:nvSpPr>
        <p:spPr bwMode="auto">
          <a:xfrm>
            <a:off x="400050" y="4226573"/>
            <a:ext cx="2240280" cy="393863"/>
          </a:xfrm>
          <a:prstGeom prst="rect">
            <a:avLst/>
          </a:prstGeom>
          <a:noFill/>
          <a:ln w="9525">
            <a:noFill/>
            <a:miter lim="800000"/>
            <a:headEnd/>
            <a:tailEnd/>
          </a:ln>
        </p:spPr>
        <p:txBody>
          <a:bodyPr lIns="96539" tIns="48269" rIns="96539" bIns="48269">
            <a:spAutoFit/>
          </a:bodyPr>
          <a:lstStyle/>
          <a:p>
            <a:pPr defTabSz="965407"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30"/>
            <a:ext cx="8801100" cy="406400"/>
            <a:chOff x="457200" y="6019800"/>
            <a:chExt cx="8382000" cy="381000"/>
          </a:xfrm>
        </p:grpSpPr>
        <p:pic>
          <p:nvPicPr>
            <p:cNvPr id="4110" name="Picture 25" descr="red bottom banner"/>
            <p:cNvPicPr>
              <a:picLocks noChangeAspect="1" noChangeArrowheads="1"/>
            </p:cNvPicPr>
            <p:nvPr/>
          </p:nvPicPr>
          <p:blipFill>
            <a:blip r:embed="rId4" cstate="print"/>
            <a:srcRect/>
            <a:stretch>
              <a:fillRect/>
            </a:stretch>
          </p:blipFill>
          <p:spPr bwMode="auto">
            <a:xfrm>
              <a:off x="457200" y="6022975"/>
              <a:ext cx="8382000" cy="377825"/>
            </a:xfrm>
            <a:prstGeom prst="rect">
              <a:avLst/>
            </a:prstGeom>
            <a:noFill/>
            <a:ln w="9525">
              <a:noFill/>
              <a:miter lim="800000"/>
              <a:headEnd/>
              <a:tailEnd/>
            </a:ln>
          </p:spPr>
        </p:pic>
        <p:sp>
          <p:nvSpPr>
            <p:cNvPr id="4111"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4112"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19800"/>
              <a:ext cx="2101922"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graphicFrame>
        <p:nvGraphicFramePr>
          <p:cNvPr id="4098" name="Chart 5"/>
          <p:cNvGraphicFramePr>
            <a:graphicFrameLocks/>
          </p:cNvGraphicFramePr>
          <p:nvPr>
            <p:extLst>
              <p:ext uri="{D42A27DB-BD31-4B8C-83A1-F6EECF244321}">
                <p14:modId xmlns:p14="http://schemas.microsoft.com/office/powerpoint/2010/main" val="1622678556"/>
              </p:ext>
            </p:extLst>
          </p:nvPr>
        </p:nvGraphicFramePr>
        <p:xfrm>
          <a:off x="400050" y="1137941"/>
          <a:ext cx="9071134" cy="4021667"/>
        </p:xfrm>
        <a:graphic>
          <a:graphicData uri="http://schemas.openxmlformats.org/presentationml/2006/ole">
            <mc:AlternateContent xmlns:mc="http://schemas.openxmlformats.org/markup-compatibility/2006">
              <mc:Choice xmlns:v="urn:schemas-microsoft-com:vml" Requires="v">
                <p:oleObj spid="_x0000_s4109" name="Worksheet" r:id="rId6" imgW="7715267" imgH="2505060" progId="Excel.Sheet.8">
                  <p:embed/>
                </p:oleObj>
              </mc:Choice>
              <mc:Fallback>
                <p:oleObj name="Worksheet" r:id="rId6" imgW="7715267" imgH="2505060" progId="Excel.Sheet.8">
                  <p:embed/>
                  <p:pic>
                    <p:nvPicPr>
                      <p:cNvPr id="0" name=""/>
                      <p:cNvPicPr>
                        <a:picLocks noChangeArrowheads="1"/>
                      </p:cNvPicPr>
                      <p:nvPr/>
                    </p:nvPicPr>
                    <p:blipFill>
                      <a:blip r:embed="rId7"/>
                      <a:srcRect/>
                      <a:stretch>
                        <a:fillRect/>
                      </a:stretch>
                    </p:blipFill>
                    <p:spPr bwMode="auto">
                      <a:xfrm>
                        <a:off x="400050" y="1137941"/>
                        <a:ext cx="9071134" cy="4021667"/>
                      </a:xfrm>
                      <a:prstGeom prst="rect">
                        <a:avLst/>
                      </a:prstGeom>
                      <a:noFill/>
                    </p:spPr>
                  </p:pic>
                </p:oleObj>
              </mc:Fallback>
            </mc:AlternateContent>
          </a:graphicData>
        </a:graphic>
      </p:graphicFrame>
    </p:spTree>
    <p:extLst>
      <p:ext uri="{BB962C8B-B14F-4D97-AF65-F5344CB8AC3E}">
        <p14:creationId xmlns:p14="http://schemas.microsoft.com/office/powerpoint/2010/main" val="406458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6" descr="Military Vet logo banner"/>
          <p:cNvPicPr>
            <a:picLocks noChangeAspect="1" noChangeArrowheads="1"/>
          </p:cNvPicPr>
          <p:nvPr/>
        </p:nvPicPr>
        <p:blipFill>
          <a:blip r:embed="rId4" cstate="print"/>
          <a:srcRect/>
          <a:stretch>
            <a:fillRect/>
          </a:stretch>
        </p:blipFill>
        <p:spPr bwMode="auto">
          <a:xfrm>
            <a:off x="478394" y="406400"/>
            <a:ext cx="8644414" cy="692574"/>
          </a:xfrm>
          <a:prstGeom prst="rect">
            <a:avLst/>
          </a:prstGeom>
          <a:noFill/>
          <a:ln w="9525">
            <a:noFill/>
            <a:miter lim="800000"/>
            <a:headEnd/>
            <a:tailEnd/>
          </a:ln>
        </p:spPr>
      </p:pic>
      <p:pic>
        <p:nvPicPr>
          <p:cNvPr id="5124" name="Picture 25" descr="red bottom banner"/>
          <p:cNvPicPr>
            <a:picLocks noChangeAspect="1" noChangeArrowheads="1"/>
          </p:cNvPicPr>
          <p:nvPr/>
        </p:nvPicPr>
        <p:blipFill>
          <a:blip r:embed="rId5" cstate="print"/>
          <a:srcRect/>
          <a:stretch>
            <a:fillRect/>
          </a:stretch>
        </p:blipFill>
        <p:spPr bwMode="auto">
          <a:xfrm>
            <a:off x="480060" y="6343248"/>
            <a:ext cx="8801100" cy="403013"/>
          </a:xfrm>
          <a:prstGeom prst="rect">
            <a:avLst/>
          </a:prstGeom>
          <a:noFill/>
          <a:ln w="9525">
            <a:noFill/>
            <a:miter lim="800000"/>
            <a:headEnd/>
            <a:tailEnd/>
          </a:ln>
        </p:spPr>
      </p:pic>
      <p:sp>
        <p:nvSpPr>
          <p:cNvPr id="5125"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9" tIns="48269" rIns="96539" bIns="48269" anchor="ctr"/>
          <a:lstStyle/>
          <a:p>
            <a:pPr defTabSz="965407" fontAlgn="auto">
              <a:spcBef>
                <a:spcPts val="0"/>
              </a:spcBef>
              <a:spcAft>
                <a:spcPts val="0"/>
              </a:spcAft>
            </a:pPr>
            <a:r>
              <a:rPr lang="en-US" sz="1300">
                <a:solidFill>
                  <a:prstClr val="white"/>
                </a:solidFill>
                <a:latin typeface="Verdana" pitchFamily="34" charset="0"/>
                <a:cs typeface="+mn-cs"/>
              </a:rPr>
              <a:t>&gt; Technology</a:t>
            </a:r>
          </a:p>
        </p:txBody>
      </p:sp>
      <p:sp>
        <p:nvSpPr>
          <p:cNvPr id="5126"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9" tIns="48269" rIns="96539" bIns="48269" anchor="ctr"/>
          <a:lstStyle/>
          <a:p>
            <a:pPr algn="r" defTabSz="965407" fontAlgn="auto">
              <a:spcBef>
                <a:spcPts val="0"/>
              </a:spcBef>
              <a:spcAft>
                <a:spcPts val="0"/>
              </a:spcAft>
            </a:pPr>
            <a:r>
              <a:rPr lang="en-US" sz="1300">
                <a:solidFill>
                  <a:prstClr val="white"/>
                </a:solidFill>
                <a:latin typeface="Verdana" pitchFamily="34" charset="0"/>
                <a:cs typeface="+mn-cs"/>
              </a:rPr>
              <a:t>  &gt; People &gt; Processes </a:t>
            </a:r>
          </a:p>
        </p:txBody>
      </p:sp>
      <p:sp>
        <p:nvSpPr>
          <p:cNvPr id="5127" name="Rectangle 2"/>
          <p:cNvSpPr>
            <a:spLocks noChangeArrowheads="1"/>
          </p:cNvSpPr>
          <p:nvPr/>
        </p:nvSpPr>
        <p:spPr bwMode="auto">
          <a:xfrm>
            <a:off x="400050" y="2311416"/>
            <a:ext cx="8721090" cy="58996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endParaRPr lang="en-US" sz="3200" b="1">
              <a:solidFill>
                <a:prstClr val="black"/>
              </a:solidFill>
              <a:latin typeface="Calibri"/>
              <a:cs typeface="+mn-cs"/>
            </a:endParaRPr>
          </a:p>
        </p:txBody>
      </p:sp>
      <p:sp>
        <p:nvSpPr>
          <p:cNvPr id="5128" name="Rectangle 7"/>
          <p:cNvSpPr>
            <a:spLocks noChangeArrowheads="1"/>
          </p:cNvSpPr>
          <p:nvPr/>
        </p:nvSpPr>
        <p:spPr bwMode="auto">
          <a:xfrm>
            <a:off x="3027055" y="3461195"/>
            <a:ext cx="193791" cy="393863"/>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endParaRPr lang="en-US">
              <a:solidFill>
                <a:prstClr val="black"/>
              </a:solidFill>
              <a:latin typeface="Calibri"/>
              <a:cs typeface="+mn-cs"/>
            </a:endParaRPr>
          </a:p>
        </p:txBody>
      </p:sp>
      <p:sp>
        <p:nvSpPr>
          <p:cNvPr id="5129" name="Rectangle 5"/>
          <p:cNvSpPr>
            <a:spLocks noGrp="1" noChangeArrowheads="1"/>
          </p:cNvSpPr>
          <p:nvPr>
            <p:ph type="ctrTitle"/>
          </p:nvPr>
        </p:nvSpPr>
        <p:spPr>
          <a:xfrm>
            <a:off x="480060" y="487689"/>
            <a:ext cx="6080760" cy="426704"/>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193"/>
            <a:ext cx="1840230" cy="393863"/>
          </a:xfrm>
          <a:prstGeom prst="rect">
            <a:avLst/>
          </a:prstGeom>
          <a:noFill/>
          <a:ln w="9525">
            <a:noFill/>
            <a:miter lim="800000"/>
            <a:headEnd/>
            <a:tailEnd/>
          </a:ln>
        </p:spPr>
        <p:txBody>
          <a:bodyPr lIns="96539" tIns="48269" rIns="96539" bIns="48269"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5407"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5139" name="Picture 26" descr="Military Vet logo banner"/>
            <p:cNvPicPr>
              <a:picLocks noChangeAspect="1" noChangeArrowheads="1"/>
            </p:cNvPicPr>
            <p:nvPr/>
          </p:nvPicPr>
          <p:blipFill>
            <a:blip r:embed="rId4"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DISABLED VETERANS’ RETX PROGRAM</a:t>
              </a:r>
            </a:p>
          </p:txBody>
        </p:sp>
      </p:grpSp>
      <p:sp>
        <p:nvSpPr>
          <p:cNvPr id="5132" name="TextBox 12"/>
          <p:cNvSpPr txBox="1">
            <a:spLocks noChangeArrowheads="1"/>
          </p:cNvSpPr>
          <p:nvPr/>
        </p:nvSpPr>
        <p:spPr bwMode="auto">
          <a:xfrm>
            <a:off x="400050" y="4226573"/>
            <a:ext cx="2240280" cy="393863"/>
          </a:xfrm>
          <a:prstGeom prst="rect">
            <a:avLst/>
          </a:prstGeom>
          <a:noFill/>
          <a:ln w="9525">
            <a:noFill/>
            <a:miter lim="800000"/>
            <a:headEnd/>
            <a:tailEnd/>
          </a:ln>
        </p:spPr>
        <p:txBody>
          <a:bodyPr lIns="96539" tIns="48269" rIns="96539" bIns="48269">
            <a:spAutoFit/>
          </a:bodyPr>
          <a:lstStyle/>
          <a:p>
            <a:pPr defTabSz="965407"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34"/>
            <a:ext cx="8801100" cy="689420"/>
            <a:chOff x="457200" y="6019799"/>
            <a:chExt cx="8382000" cy="646544"/>
          </a:xfrm>
        </p:grpSpPr>
        <p:pic>
          <p:nvPicPr>
            <p:cNvPr id="5135" name="Picture 25" descr="red bottom banner"/>
            <p:cNvPicPr>
              <a:picLocks noChangeAspect="1" noChangeArrowheads="1"/>
            </p:cNvPicPr>
            <p:nvPr/>
          </p:nvPicPr>
          <p:blipFill>
            <a:blip r:embed="rId5" cstate="print"/>
            <a:srcRect/>
            <a:stretch>
              <a:fillRect/>
            </a:stretch>
          </p:blipFill>
          <p:spPr bwMode="auto">
            <a:xfrm>
              <a:off x="457200" y="6022975"/>
              <a:ext cx="8382000" cy="377825"/>
            </a:xfrm>
            <a:prstGeom prst="rect">
              <a:avLst/>
            </a:prstGeom>
            <a:noFill/>
            <a:ln w="9525">
              <a:noFill/>
              <a:miter lim="800000"/>
              <a:headEnd/>
              <a:tailEnd/>
            </a:ln>
          </p:spPr>
        </p:pic>
        <p:sp>
          <p:nvSpPr>
            <p:cNvPr id="5136"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513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19799"/>
              <a:ext cx="2101922" cy="646544"/>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a:p>
              <a:pPr defTabSz="965407" fontAlgn="auto">
                <a:spcBef>
                  <a:spcPts val="0"/>
                </a:spcBef>
                <a:spcAft>
                  <a:spcPts val="0"/>
                </a:spcAft>
                <a:defRPr/>
              </a:pPr>
              <a:r>
                <a:rPr lang="en-US" dirty="0">
                  <a:solidFill>
                    <a:prstClr val="white"/>
                  </a:solidFill>
                  <a:latin typeface="Calibri"/>
                  <a:cs typeface="Arial" pitchFamily="34" charset="0"/>
                </a:rPr>
                <a:t> MAY 14</a:t>
              </a:r>
              <a:endParaRPr lang="en-US" dirty="0">
                <a:solidFill>
                  <a:prstClr val="white"/>
                </a:solidFill>
                <a:latin typeface="Calibri"/>
                <a:cs typeface="+mn-cs"/>
              </a:endParaRPr>
            </a:p>
          </p:txBody>
        </p:sp>
      </p:grpSp>
      <p:sp>
        <p:nvSpPr>
          <p:cNvPr id="21" name="TextBox 5"/>
          <p:cNvSpPr txBox="1">
            <a:spLocks noChangeArrowheads="1"/>
          </p:cNvSpPr>
          <p:nvPr/>
        </p:nvSpPr>
        <p:spPr bwMode="auto">
          <a:xfrm>
            <a:off x="400050" y="5933454"/>
            <a:ext cx="8481060" cy="359135"/>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defRPr/>
            </a:pPr>
            <a:r>
              <a:rPr lang="en-US" sz="1700" dirty="0">
                <a:solidFill>
                  <a:prstClr val="black"/>
                </a:solidFill>
                <a:latin typeface="Calibri"/>
                <a:cs typeface="+mn-cs"/>
              </a:rPr>
              <a:t>*760</a:t>
            </a:r>
            <a:r>
              <a:rPr lang="en-US" sz="1500" dirty="0">
                <a:solidFill>
                  <a:prstClr val="black"/>
                </a:solidFill>
                <a:latin typeface="Calibri"/>
                <a:cs typeface="+mn-cs"/>
              </a:rPr>
              <a:t> Applications Received since MAY 19, 2016</a:t>
            </a:r>
          </a:p>
        </p:txBody>
      </p:sp>
      <p:graphicFrame>
        <p:nvGraphicFramePr>
          <p:cNvPr id="5122" name="Content Placeholder 3"/>
          <p:cNvGraphicFramePr>
            <a:graphicFrameLocks noGrp="1"/>
          </p:cNvGraphicFramePr>
          <p:nvPr>
            <p:extLst>
              <p:ext uri="{D42A27DB-BD31-4B8C-83A1-F6EECF244321}">
                <p14:modId xmlns:p14="http://schemas.microsoft.com/office/powerpoint/2010/main" val="2499026942"/>
              </p:ext>
            </p:extLst>
          </p:nvPr>
        </p:nvGraphicFramePr>
        <p:xfrm>
          <a:off x="298381" y="1098995"/>
          <a:ext cx="8884444" cy="4790439"/>
        </p:xfrm>
        <a:graphic>
          <a:graphicData uri="http://schemas.openxmlformats.org/presentationml/2006/ole">
            <mc:AlternateContent xmlns:mc="http://schemas.openxmlformats.org/markup-compatibility/2006">
              <mc:Choice xmlns:v="urn:schemas-microsoft-com:vml" Requires="v">
                <p:oleObj spid="_x0000_s5133" name="Worksheet" r:id="rId7" imgW="6991311" imgH="2628990" progId="Excel.Sheet.8">
                  <p:embed/>
                </p:oleObj>
              </mc:Choice>
              <mc:Fallback>
                <p:oleObj name="Worksheet" r:id="rId7" imgW="6991311" imgH="2628990" progId="Excel.Sheet.8">
                  <p:embed/>
                  <p:pic>
                    <p:nvPicPr>
                      <p:cNvPr id="0" name=""/>
                      <p:cNvPicPr>
                        <a:picLocks noGrp="1" noChangeArrowheads="1"/>
                      </p:cNvPicPr>
                      <p:nvPr/>
                    </p:nvPicPr>
                    <p:blipFill>
                      <a:blip r:embed="rId8"/>
                      <a:srcRect/>
                      <a:stretch>
                        <a:fillRect/>
                      </a:stretch>
                    </p:blipFill>
                    <p:spPr bwMode="auto">
                      <a:xfrm>
                        <a:off x="298381" y="1098995"/>
                        <a:ext cx="8884444" cy="4790439"/>
                      </a:xfrm>
                      <a:prstGeom prst="rect">
                        <a:avLst/>
                      </a:prstGeom>
                      <a:noFill/>
                    </p:spPr>
                  </p:pic>
                </p:oleObj>
              </mc:Fallback>
            </mc:AlternateContent>
          </a:graphicData>
        </a:graphic>
      </p:graphicFrame>
    </p:spTree>
    <p:extLst>
      <p:ext uri="{BB962C8B-B14F-4D97-AF65-F5344CB8AC3E}">
        <p14:creationId xmlns:p14="http://schemas.microsoft.com/office/powerpoint/2010/main" val="2334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5363" name="Picture 25" descr="red bottom banner"/>
          <p:cNvPicPr>
            <a:picLocks noChangeAspect="1" noChangeArrowheads="1"/>
          </p:cNvPicPr>
          <p:nvPr/>
        </p:nvPicPr>
        <p:blipFill>
          <a:blip r:embed="rId3" cstate="print"/>
          <a:srcRect/>
          <a:stretch>
            <a:fillRect/>
          </a:stretch>
        </p:blipFill>
        <p:spPr bwMode="auto">
          <a:xfrm>
            <a:off x="480060" y="6343248"/>
            <a:ext cx="8801100" cy="403013"/>
          </a:xfrm>
          <a:prstGeom prst="rect">
            <a:avLst/>
          </a:prstGeom>
          <a:noFill/>
          <a:ln w="9525">
            <a:noFill/>
            <a:miter lim="800000"/>
            <a:headEnd/>
            <a:tailEnd/>
          </a:ln>
        </p:spPr>
      </p:pic>
      <p:sp>
        <p:nvSpPr>
          <p:cNvPr id="15364"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9" tIns="48269" rIns="96539" bIns="48269" anchor="ctr"/>
          <a:lstStyle/>
          <a:p>
            <a:pPr defTabSz="965407" fontAlgn="auto">
              <a:spcBef>
                <a:spcPts val="0"/>
              </a:spcBef>
              <a:spcAft>
                <a:spcPts val="0"/>
              </a:spcAft>
            </a:pPr>
            <a:r>
              <a:rPr lang="en-US" sz="1300">
                <a:solidFill>
                  <a:prstClr val="white"/>
                </a:solidFill>
                <a:latin typeface="Verdana" pitchFamily="34" charset="0"/>
                <a:cs typeface="+mn-cs"/>
              </a:rPr>
              <a:t>&gt; Technology</a:t>
            </a:r>
          </a:p>
        </p:txBody>
      </p:sp>
      <p:sp>
        <p:nvSpPr>
          <p:cNvPr id="15365"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9" tIns="48269" rIns="96539" bIns="48269" anchor="ctr"/>
          <a:lstStyle/>
          <a:p>
            <a:pPr algn="r" defTabSz="965407" fontAlgn="auto">
              <a:spcBef>
                <a:spcPts val="0"/>
              </a:spcBef>
              <a:spcAft>
                <a:spcPts val="0"/>
              </a:spcAft>
            </a:pPr>
            <a:r>
              <a:rPr lang="en-US" sz="1300">
                <a:solidFill>
                  <a:prstClr val="white"/>
                </a:solidFill>
                <a:latin typeface="Verdana" pitchFamily="34" charset="0"/>
                <a:cs typeface="+mn-cs"/>
              </a:rPr>
              <a:t>  &gt; People &gt; Processes </a:t>
            </a:r>
          </a:p>
        </p:txBody>
      </p:sp>
      <p:sp>
        <p:nvSpPr>
          <p:cNvPr id="15366" name="Rectangle 2"/>
          <p:cNvSpPr>
            <a:spLocks noChangeArrowheads="1"/>
          </p:cNvSpPr>
          <p:nvPr/>
        </p:nvSpPr>
        <p:spPr bwMode="auto">
          <a:xfrm>
            <a:off x="400050" y="2311416"/>
            <a:ext cx="8721090" cy="58996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endParaRPr lang="en-US" sz="3200" b="1">
              <a:solidFill>
                <a:prstClr val="black"/>
              </a:solidFill>
              <a:latin typeface="Calibri"/>
              <a:cs typeface="+mn-cs"/>
            </a:endParaRPr>
          </a:p>
        </p:txBody>
      </p:sp>
      <p:sp>
        <p:nvSpPr>
          <p:cNvPr id="15367" name="Rectangle 7"/>
          <p:cNvSpPr>
            <a:spLocks noChangeArrowheads="1"/>
          </p:cNvSpPr>
          <p:nvPr/>
        </p:nvSpPr>
        <p:spPr bwMode="auto">
          <a:xfrm>
            <a:off x="3027055" y="3461195"/>
            <a:ext cx="193791" cy="393863"/>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endParaRPr lang="en-US">
              <a:solidFill>
                <a:prstClr val="black"/>
              </a:solidFill>
              <a:latin typeface="Calibri"/>
              <a:cs typeface="+mn-cs"/>
            </a:endParaRPr>
          </a:p>
        </p:txBody>
      </p:sp>
      <p:sp>
        <p:nvSpPr>
          <p:cNvPr id="15368" name="Rectangle 5"/>
          <p:cNvSpPr>
            <a:spLocks noGrp="1" noChangeArrowheads="1"/>
          </p:cNvSpPr>
          <p:nvPr>
            <p:ph type="ctrTitle"/>
          </p:nvPr>
        </p:nvSpPr>
        <p:spPr>
          <a:xfrm>
            <a:off x="480060" y="487689"/>
            <a:ext cx="6080760" cy="426704"/>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193"/>
            <a:ext cx="1840230" cy="393863"/>
          </a:xfrm>
          <a:prstGeom prst="rect">
            <a:avLst/>
          </a:prstGeom>
          <a:noFill/>
          <a:ln w="9525">
            <a:noFill/>
            <a:miter lim="800000"/>
            <a:headEnd/>
            <a:tailEnd/>
          </a:ln>
        </p:spPr>
        <p:txBody>
          <a:bodyPr lIns="96539" tIns="48269" rIns="96539" bIns="48269"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5407"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5379"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PERSIAN GULF VETERANS BENEFIT PROGRAM</a:t>
              </a:r>
            </a:p>
          </p:txBody>
        </p:sp>
      </p:grpSp>
      <p:grpSp>
        <p:nvGrpSpPr>
          <p:cNvPr id="3" name="Group 14"/>
          <p:cNvGrpSpPr>
            <a:grpSpLocks/>
          </p:cNvGrpSpPr>
          <p:nvPr/>
        </p:nvGrpSpPr>
        <p:grpSpPr bwMode="auto">
          <a:xfrm>
            <a:off x="480060" y="6421130"/>
            <a:ext cx="8801100" cy="406400"/>
            <a:chOff x="457200" y="6019800"/>
            <a:chExt cx="8382000" cy="381000"/>
          </a:xfrm>
        </p:grpSpPr>
        <p:pic>
          <p:nvPicPr>
            <p:cNvPr id="15375"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5376" name="Rectangle 8"/>
            <p:cNvSpPr>
              <a:spLocks noChangeArrowheads="1"/>
            </p:cNvSpPr>
            <p:nvPr/>
          </p:nvSpPr>
          <p:spPr bwMode="auto">
            <a:xfrm>
              <a:off x="76962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15377"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85775" y="6019800"/>
              <a:ext cx="2101922"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sp>
        <p:nvSpPr>
          <p:cNvPr id="21" name="Text Box 4"/>
          <p:cNvSpPr txBox="1">
            <a:spLocks noChangeArrowheads="1"/>
          </p:cNvSpPr>
          <p:nvPr/>
        </p:nvSpPr>
        <p:spPr bwMode="auto">
          <a:xfrm>
            <a:off x="1680210" y="1432570"/>
            <a:ext cx="6400800" cy="4825838"/>
          </a:xfrm>
          <a:prstGeom prst="rect">
            <a:avLst/>
          </a:prstGeom>
          <a:noFill/>
          <a:ln w="9525">
            <a:noFill/>
            <a:miter lim="800000"/>
            <a:headEnd/>
            <a:tailEnd/>
          </a:ln>
        </p:spPr>
        <p:txBody>
          <a:bodyPr lIns="96530" tIns="48265" rIns="96530" bIns="48265">
            <a:spAutoFit/>
          </a:bodyPr>
          <a:lstStyle/>
          <a:p>
            <a:pPr defTabSz="965407" fontAlgn="auto">
              <a:lnSpc>
                <a:spcPct val="120000"/>
              </a:lnSpc>
              <a:spcAft>
                <a:spcPts val="0"/>
              </a:spcAft>
            </a:pPr>
            <a:r>
              <a:rPr lang="en-US" altLang="en-US" sz="2500" b="1" dirty="0">
                <a:solidFill>
                  <a:srgbClr val="000000"/>
                </a:solidFill>
                <a:latin typeface="Times New Roman" pitchFamily="18" charset="0"/>
                <a:cs typeface="+mn-cs"/>
              </a:rPr>
              <a:t>Total Applications:  	12,016</a:t>
            </a:r>
          </a:p>
          <a:p>
            <a:pPr defTabSz="965407" fontAlgn="auto">
              <a:lnSpc>
                <a:spcPct val="120000"/>
              </a:lnSpc>
              <a:spcAft>
                <a:spcPts val="0"/>
              </a:spcAft>
            </a:pPr>
            <a:endParaRPr lang="en-US" altLang="en-US" sz="2500" b="1" dirty="0">
              <a:solidFill>
                <a:srgbClr val="000000"/>
              </a:solidFill>
              <a:latin typeface="Times New Roman" pitchFamily="18" charset="0"/>
              <a:cs typeface="+mn-cs"/>
            </a:endParaRPr>
          </a:p>
          <a:p>
            <a:pPr defTabSz="965407" fontAlgn="auto">
              <a:lnSpc>
                <a:spcPct val="120000"/>
              </a:lnSpc>
              <a:spcAft>
                <a:spcPts val="0"/>
              </a:spcAft>
            </a:pPr>
            <a:r>
              <a:rPr lang="en-US" altLang="en-US" sz="2500" b="1" dirty="0">
                <a:solidFill>
                  <a:prstClr val="black"/>
                </a:solidFill>
                <a:latin typeface="Times New Roman" pitchFamily="18" charset="0"/>
                <a:cs typeface="+mn-cs"/>
              </a:rPr>
              <a:t>Payments Sent:  	9,290</a:t>
            </a:r>
            <a:endParaRPr lang="en-US" altLang="en-US" sz="2500" dirty="0">
              <a:solidFill>
                <a:prstClr val="black"/>
              </a:solidFill>
              <a:latin typeface="Times New Roman" pitchFamily="18" charset="0"/>
              <a:cs typeface="+mn-cs"/>
            </a:endParaRPr>
          </a:p>
          <a:p>
            <a:pPr defTabSz="965407" fontAlgn="auto">
              <a:lnSpc>
                <a:spcPct val="120000"/>
              </a:lnSpc>
              <a:spcAft>
                <a:spcPts val="0"/>
              </a:spcAft>
            </a:pPr>
            <a:endParaRPr lang="en-US" altLang="en-US" sz="2500" b="1" dirty="0">
              <a:solidFill>
                <a:srgbClr val="000000"/>
              </a:solidFill>
              <a:latin typeface="Times New Roman" pitchFamily="18" charset="0"/>
              <a:cs typeface="+mn-cs"/>
            </a:endParaRPr>
          </a:p>
          <a:p>
            <a:pPr defTabSz="965407" fontAlgn="auto">
              <a:lnSpc>
                <a:spcPct val="120000"/>
              </a:lnSpc>
              <a:spcAft>
                <a:spcPts val="0"/>
              </a:spcAft>
            </a:pPr>
            <a:r>
              <a:rPr lang="en-US" altLang="en-US" sz="2500" b="1" dirty="0">
                <a:solidFill>
                  <a:srgbClr val="000000"/>
                </a:solidFill>
                <a:latin typeface="Times New Roman" pitchFamily="18" charset="0"/>
                <a:cs typeface="+mn-cs"/>
              </a:rPr>
              <a:t>Total Payments:  	</a:t>
            </a:r>
            <a:r>
              <a:rPr lang="en-US" altLang="en-US" sz="2500" b="1" dirty="0">
                <a:solidFill>
                  <a:prstClr val="black"/>
                </a:solidFill>
                <a:latin typeface="Times New Roman" pitchFamily="18" charset="0"/>
                <a:cs typeface="+mn-cs"/>
              </a:rPr>
              <a:t>$3,941,112.50</a:t>
            </a:r>
            <a:endParaRPr lang="en-US" altLang="en-US" sz="2500" b="1" dirty="0">
              <a:solidFill>
                <a:srgbClr val="000000"/>
              </a:solidFill>
              <a:latin typeface="Times New Roman" pitchFamily="18" charset="0"/>
              <a:cs typeface="+mn-cs"/>
            </a:endParaRPr>
          </a:p>
          <a:p>
            <a:pPr defTabSz="965407" fontAlgn="auto">
              <a:lnSpc>
                <a:spcPct val="120000"/>
              </a:lnSpc>
              <a:spcAft>
                <a:spcPts val="0"/>
              </a:spcAft>
            </a:pPr>
            <a:endParaRPr lang="en-US" altLang="en-US" sz="2500" b="1" dirty="0">
              <a:solidFill>
                <a:srgbClr val="000000"/>
              </a:solidFill>
              <a:latin typeface="Times New Roman" pitchFamily="18" charset="0"/>
              <a:cs typeface="+mn-cs"/>
            </a:endParaRPr>
          </a:p>
          <a:p>
            <a:pPr defTabSz="965407" fontAlgn="auto">
              <a:lnSpc>
                <a:spcPct val="120000"/>
              </a:lnSpc>
              <a:spcAft>
                <a:spcPts val="0"/>
              </a:spcAft>
            </a:pPr>
            <a:r>
              <a:rPr lang="en-US" altLang="en-US" sz="2500" b="1" dirty="0">
                <a:solidFill>
                  <a:srgbClr val="000000"/>
                </a:solidFill>
                <a:latin typeface="Times New Roman" pitchFamily="18" charset="0"/>
                <a:cs typeface="+mn-cs"/>
              </a:rPr>
              <a:t>Average Payment:  	</a:t>
            </a:r>
            <a:r>
              <a:rPr lang="en-US" altLang="en-US" sz="2500" b="1" dirty="0">
                <a:solidFill>
                  <a:prstClr val="black"/>
                </a:solidFill>
                <a:latin typeface="Times New Roman" pitchFamily="18" charset="0"/>
                <a:cs typeface="+mn-cs"/>
              </a:rPr>
              <a:t>$424.15</a:t>
            </a:r>
            <a:endParaRPr lang="en-US" altLang="en-US" sz="2500" b="1" dirty="0">
              <a:solidFill>
                <a:srgbClr val="000000"/>
              </a:solidFill>
              <a:latin typeface="Times New Roman" pitchFamily="18" charset="0"/>
              <a:cs typeface="+mn-cs"/>
            </a:endParaRPr>
          </a:p>
          <a:p>
            <a:pPr defTabSz="965407" fontAlgn="auto">
              <a:lnSpc>
                <a:spcPct val="120000"/>
              </a:lnSpc>
              <a:spcAft>
                <a:spcPts val="0"/>
              </a:spcAft>
            </a:pPr>
            <a:endParaRPr lang="en-US" altLang="en-US" sz="2500" b="1" dirty="0">
              <a:solidFill>
                <a:srgbClr val="000000"/>
              </a:solidFill>
              <a:latin typeface="Times New Roman" pitchFamily="18" charset="0"/>
              <a:cs typeface="+mn-cs"/>
            </a:endParaRPr>
          </a:p>
          <a:p>
            <a:pPr defTabSz="965407" fontAlgn="auto">
              <a:lnSpc>
                <a:spcPct val="120000"/>
              </a:lnSpc>
              <a:spcAft>
                <a:spcPts val="0"/>
              </a:spcAft>
            </a:pPr>
            <a:r>
              <a:rPr lang="en-US" altLang="en-US" sz="2500" b="1" dirty="0">
                <a:solidFill>
                  <a:srgbClr val="000000"/>
                </a:solidFill>
                <a:latin typeface="Times New Roman" pitchFamily="18" charset="0"/>
                <a:cs typeface="+mn-cs"/>
              </a:rPr>
              <a:t>Average Processing Time:  5.42 days</a:t>
            </a:r>
          </a:p>
          <a:p>
            <a:pPr defTabSz="965407" fontAlgn="auto">
              <a:lnSpc>
                <a:spcPct val="120000"/>
              </a:lnSpc>
              <a:spcAft>
                <a:spcPts val="0"/>
              </a:spcAft>
            </a:pPr>
            <a:r>
              <a:rPr lang="en-US" altLang="en-US" sz="2500" b="1" dirty="0">
                <a:solidFill>
                  <a:srgbClr val="000000"/>
                </a:solidFill>
                <a:latin typeface="Times New Roman" pitchFamily="18" charset="0"/>
                <a:cs typeface="+mn-cs"/>
              </a:rPr>
              <a:t>					              </a:t>
            </a:r>
          </a:p>
        </p:txBody>
      </p:sp>
    </p:spTree>
    <p:extLst>
      <p:ext uri="{BB962C8B-B14F-4D97-AF65-F5344CB8AC3E}">
        <p14:creationId xmlns:p14="http://schemas.microsoft.com/office/powerpoint/2010/main" val="1055955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Military Vet logo banner"/>
          <p:cNvPicPr>
            <a:picLocks noChangeAspect="1" noChangeArrowheads="1"/>
          </p:cNvPicPr>
          <p:nvPr/>
        </p:nvPicPr>
        <p:blipFill>
          <a:blip r:embed="rId2" cstate="print"/>
          <a:srcRect/>
          <a:stretch>
            <a:fillRect/>
          </a:stretch>
        </p:blipFill>
        <p:spPr bwMode="auto">
          <a:xfrm>
            <a:off x="478394" y="406400"/>
            <a:ext cx="8644414" cy="692574"/>
          </a:xfrm>
          <a:prstGeom prst="rect">
            <a:avLst/>
          </a:prstGeom>
          <a:noFill/>
          <a:ln w="9525">
            <a:noFill/>
            <a:miter lim="800000"/>
            <a:headEnd/>
            <a:tailEnd/>
          </a:ln>
        </p:spPr>
      </p:pic>
      <p:pic>
        <p:nvPicPr>
          <p:cNvPr id="16387" name="Picture 25" descr="red bottom banner"/>
          <p:cNvPicPr>
            <a:picLocks noChangeAspect="1" noChangeArrowheads="1"/>
          </p:cNvPicPr>
          <p:nvPr/>
        </p:nvPicPr>
        <p:blipFill>
          <a:blip r:embed="rId3" cstate="print"/>
          <a:srcRect/>
          <a:stretch>
            <a:fillRect/>
          </a:stretch>
        </p:blipFill>
        <p:spPr bwMode="auto">
          <a:xfrm>
            <a:off x="480060" y="6343248"/>
            <a:ext cx="8801100" cy="403013"/>
          </a:xfrm>
          <a:prstGeom prst="rect">
            <a:avLst/>
          </a:prstGeom>
          <a:noFill/>
          <a:ln w="9525">
            <a:noFill/>
            <a:miter lim="800000"/>
            <a:headEnd/>
            <a:tailEnd/>
          </a:ln>
        </p:spPr>
      </p:pic>
      <p:sp>
        <p:nvSpPr>
          <p:cNvPr id="16388"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39" tIns="48269" rIns="96539" bIns="48269" anchor="ctr"/>
          <a:lstStyle/>
          <a:p>
            <a:pPr defTabSz="965407" fontAlgn="auto">
              <a:spcBef>
                <a:spcPts val="0"/>
              </a:spcBef>
              <a:spcAft>
                <a:spcPts val="0"/>
              </a:spcAft>
            </a:pPr>
            <a:r>
              <a:rPr lang="en-US" sz="1300">
                <a:solidFill>
                  <a:prstClr val="white"/>
                </a:solidFill>
                <a:latin typeface="Verdana" pitchFamily="34" charset="0"/>
                <a:cs typeface="+mn-cs"/>
              </a:rPr>
              <a:t>&gt; Technology</a:t>
            </a:r>
          </a:p>
        </p:txBody>
      </p:sp>
      <p:sp>
        <p:nvSpPr>
          <p:cNvPr id="16389"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539" tIns="48269" rIns="96539" bIns="48269" anchor="ctr"/>
          <a:lstStyle/>
          <a:p>
            <a:pPr algn="r" defTabSz="965407" fontAlgn="auto">
              <a:spcBef>
                <a:spcPts val="0"/>
              </a:spcBef>
              <a:spcAft>
                <a:spcPts val="0"/>
              </a:spcAft>
            </a:pPr>
            <a:r>
              <a:rPr lang="en-US" sz="1300">
                <a:solidFill>
                  <a:prstClr val="white"/>
                </a:solidFill>
                <a:latin typeface="Verdana" pitchFamily="34" charset="0"/>
                <a:cs typeface="+mn-cs"/>
              </a:rPr>
              <a:t>  &gt; People &gt; Processes </a:t>
            </a:r>
          </a:p>
        </p:txBody>
      </p:sp>
      <p:sp>
        <p:nvSpPr>
          <p:cNvPr id="16390" name="Rectangle 2"/>
          <p:cNvSpPr>
            <a:spLocks noChangeArrowheads="1"/>
          </p:cNvSpPr>
          <p:nvPr/>
        </p:nvSpPr>
        <p:spPr bwMode="auto">
          <a:xfrm>
            <a:off x="400050" y="2311416"/>
            <a:ext cx="8721090" cy="589968"/>
          </a:xfrm>
          <a:prstGeom prst="rect">
            <a:avLst/>
          </a:prstGeom>
          <a:noFill/>
          <a:ln w="9525">
            <a:noFill/>
            <a:miter lim="800000"/>
            <a:headEnd/>
            <a:tailEnd/>
          </a:ln>
        </p:spPr>
        <p:txBody>
          <a:bodyPr lIns="96539" tIns="48269" rIns="96539" bIns="48269">
            <a:spAutoFit/>
          </a:bodyPr>
          <a:lstStyle/>
          <a:p>
            <a:pPr algn="ctr" defTabSz="965407" fontAlgn="auto">
              <a:spcBef>
                <a:spcPts val="0"/>
              </a:spcBef>
              <a:spcAft>
                <a:spcPts val="0"/>
              </a:spcAft>
            </a:pPr>
            <a:endParaRPr lang="en-US" sz="3200" b="1">
              <a:solidFill>
                <a:prstClr val="black"/>
              </a:solidFill>
              <a:latin typeface="Calibri"/>
              <a:cs typeface="+mn-cs"/>
            </a:endParaRPr>
          </a:p>
        </p:txBody>
      </p:sp>
      <p:sp>
        <p:nvSpPr>
          <p:cNvPr id="16391" name="Rectangle 7"/>
          <p:cNvSpPr>
            <a:spLocks noChangeArrowheads="1"/>
          </p:cNvSpPr>
          <p:nvPr/>
        </p:nvSpPr>
        <p:spPr bwMode="auto">
          <a:xfrm>
            <a:off x="3027055" y="3461195"/>
            <a:ext cx="193791" cy="393863"/>
          </a:xfrm>
          <a:prstGeom prst="rect">
            <a:avLst/>
          </a:prstGeom>
          <a:noFill/>
          <a:ln w="9525">
            <a:noFill/>
            <a:miter lim="800000"/>
            <a:headEnd/>
            <a:tailEnd/>
          </a:ln>
        </p:spPr>
        <p:txBody>
          <a:bodyPr wrap="none" lIns="96539" tIns="48269" rIns="96539" bIns="48269">
            <a:spAutoFit/>
          </a:bodyPr>
          <a:lstStyle/>
          <a:p>
            <a:pPr defTabSz="965407" fontAlgn="auto">
              <a:spcBef>
                <a:spcPts val="0"/>
              </a:spcBef>
              <a:spcAft>
                <a:spcPts val="0"/>
              </a:spcAft>
            </a:pPr>
            <a:endParaRPr lang="en-US">
              <a:solidFill>
                <a:prstClr val="black"/>
              </a:solidFill>
              <a:latin typeface="Calibri"/>
              <a:cs typeface="+mn-cs"/>
            </a:endParaRPr>
          </a:p>
        </p:txBody>
      </p:sp>
      <p:sp>
        <p:nvSpPr>
          <p:cNvPr id="16392" name="Rectangle 5"/>
          <p:cNvSpPr>
            <a:spLocks noGrp="1" noChangeArrowheads="1"/>
          </p:cNvSpPr>
          <p:nvPr>
            <p:ph type="ctrTitle"/>
          </p:nvPr>
        </p:nvSpPr>
        <p:spPr>
          <a:xfrm>
            <a:off x="480060" y="487689"/>
            <a:ext cx="6080760" cy="426704"/>
          </a:xfrm>
          <a:noFill/>
        </p:spPr>
        <p:txBody>
          <a:bodyPr>
            <a:spAutoFit/>
          </a:bodyPr>
          <a:lstStyle/>
          <a:p>
            <a:r>
              <a:rPr lang="en-US" sz="2100" b="1">
                <a:solidFill>
                  <a:schemeClr val="bg1"/>
                </a:solidFill>
              </a:rPr>
              <a:t>PERSIAN GULF BONUS PROGRAM SUMMARY</a:t>
            </a:r>
          </a:p>
        </p:txBody>
      </p:sp>
      <p:sp>
        <p:nvSpPr>
          <p:cNvPr id="17" name="Text Box 15"/>
          <p:cNvSpPr txBox="1">
            <a:spLocks noChangeArrowheads="1"/>
          </p:cNvSpPr>
          <p:nvPr/>
        </p:nvSpPr>
        <p:spPr bwMode="auto">
          <a:xfrm>
            <a:off x="480060" y="6340193"/>
            <a:ext cx="1840230" cy="393863"/>
          </a:xfrm>
          <a:prstGeom prst="rect">
            <a:avLst/>
          </a:prstGeom>
          <a:noFill/>
          <a:ln w="9525">
            <a:noFill/>
            <a:miter lim="800000"/>
            <a:headEnd/>
            <a:tailEnd/>
          </a:ln>
        </p:spPr>
        <p:txBody>
          <a:bodyPr lIns="96539" tIns="48269" rIns="96539" bIns="48269" anchor="ctr">
            <a:spAutoFit/>
          </a:bodyPr>
          <a:lstStyle>
            <a:defPPr>
              <a:defRPr lang="en-US"/>
            </a:defPPr>
            <a:lvl1pPr algn="l" rtl="0" fontAlgn="base">
              <a:spcBef>
                <a:spcPct val="0"/>
              </a:spcBef>
              <a:spcAft>
                <a:spcPct val="0"/>
              </a:spcAft>
              <a:defRPr b="1" kern="1200">
                <a:solidFill>
                  <a:schemeClr val="bg1"/>
                </a:solidFill>
                <a:latin typeface="Arial" charset="0"/>
                <a:ea typeface="+mn-ea"/>
                <a:cs typeface="+mn-cs"/>
              </a:defRPr>
            </a:lvl1pPr>
            <a:lvl2pPr marL="457200" algn="l" rtl="0" fontAlgn="base">
              <a:spcBef>
                <a:spcPct val="0"/>
              </a:spcBef>
              <a:spcAft>
                <a:spcPct val="0"/>
              </a:spcAft>
              <a:defRPr b="1" kern="1200">
                <a:solidFill>
                  <a:schemeClr val="bg1"/>
                </a:solidFill>
                <a:latin typeface="Arial" charset="0"/>
                <a:ea typeface="+mn-ea"/>
                <a:cs typeface="+mn-cs"/>
              </a:defRPr>
            </a:lvl2pPr>
            <a:lvl3pPr marL="914400" algn="l" rtl="0" fontAlgn="base">
              <a:spcBef>
                <a:spcPct val="0"/>
              </a:spcBef>
              <a:spcAft>
                <a:spcPct val="0"/>
              </a:spcAft>
              <a:defRPr b="1" kern="1200">
                <a:solidFill>
                  <a:schemeClr val="bg1"/>
                </a:solidFill>
                <a:latin typeface="Arial" charset="0"/>
                <a:ea typeface="+mn-ea"/>
                <a:cs typeface="+mn-cs"/>
              </a:defRPr>
            </a:lvl3pPr>
            <a:lvl4pPr marL="1371600" algn="l" rtl="0" fontAlgn="base">
              <a:spcBef>
                <a:spcPct val="0"/>
              </a:spcBef>
              <a:spcAft>
                <a:spcPct val="0"/>
              </a:spcAft>
              <a:defRPr b="1" kern="1200">
                <a:solidFill>
                  <a:schemeClr val="bg1"/>
                </a:solidFill>
                <a:latin typeface="Arial" charset="0"/>
                <a:ea typeface="+mn-ea"/>
                <a:cs typeface="+mn-cs"/>
              </a:defRPr>
            </a:lvl4pPr>
            <a:lvl5pPr marL="1828800" algn="l" rtl="0" fontAlgn="base">
              <a:spcBef>
                <a:spcPct val="0"/>
              </a:spcBef>
              <a:spcAft>
                <a:spcPct val="0"/>
              </a:spcAft>
              <a:defRPr b="1" kern="1200">
                <a:solidFill>
                  <a:schemeClr val="bg1"/>
                </a:solidFill>
                <a:latin typeface="Arial" charset="0"/>
                <a:ea typeface="+mn-ea"/>
                <a:cs typeface="+mn-cs"/>
              </a:defRPr>
            </a:lvl5pPr>
            <a:lvl6pPr marL="2286000" algn="l" defTabSz="914400" rtl="0" eaLnBrk="1" latinLnBrk="0" hangingPunct="1">
              <a:defRPr b="1" kern="1200">
                <a:solidFill>
                  <a:schemeClr val="bg1"/>
                </a:solidFill>
                <a:latin typeface="Arial" charset="0"/>
                <a:ea typeface="+mn-ea"/>
                <a:cs typeface="+mn-cs"/>
              </a:defRPr>
            </a:lvl6pPr>
            <a:lvl7pPr marL="2743200" algn="l" defTabSz="914400" rtl="0" eaLnBrk="1" latinLnBrk="0" hangingPunct="1">
              <a:defRPr b="1" kern="1200">
                <a:solidFill>
                  <a:schemeClr val="bg1"/>
                </a:solidFill>
                <a:latin typeface="Arial" charset="0"/>
                <a:ea typeface="+mn-ea"/>
                <a:cs typeface="+mn-cs"/>
              </a:defRPr>
            </a:lvl7pPr>
            <a:lvl8pPr marL="3200400" algn="l" defTabSz="914400" rtl="0" eaLnBrk="1" latinLnBrk="0" hangingPunct="1">
              <a:defRPr b="1" kern="1200">
                <a:solidFill>
                  <a:schemeClr val="bg1"/>
                </a:solidFill>
                <a:latin typeface="Arial" charset="0"/>
                <a:ea typeface="+mn-ea"/>
                <a:cs typeface="+mn-cs"/>
              </a:defRPr>
            </a:lvl8pPr>
            <a:lvl9pPr marL="3657600" algn="l" defTabSz="914400" rtl="0" eaLnBrk="1" latinLnBrk="0" hangingPunct="1">
              <a:defRPr b="1" kern="1200">
                <a:solidFill>
                  <a:schemeClr val="bg1"/>
                </a:solidFill>
                <a:latin typeface="Arial" charset="0"/>
                <a:ea typeface="+mn-ea"/>
                <a:cs typeface="+mn-cs"/>
              </a:defRPr>
            </a:lvl9pPr>
          </a:lstStyle>
          <a:p>
            <a:pPr defTabSz="965407" eaLnBrk="0" fontAlgn="auto" hangingPunct="0">
              <a:spcBef>
                <a:spcPct val="50000"/>
              </a:spcBef>
              <a:spcAft>
                <a:spcPts val="0"/>
              </a:spcAft>
              <a:defRPr/>
            </a:pPr>
            <a:r>
              <a:rPr lang="en-US" dirty="0">
                <a:solidFill>
                  <a:prstClr val="black"/>
                </a:solidFill>
                <a:latin typeface="Arial" pitchFamily="34" charset="0"/>
                <a:cs typeface="Arial" pitchFamily="34" charset="0"/>
              </a:rPr>
              <a:t> </a:t>
            </a:r>
            <a:r>
              <a:rPr lang="en-US" sz="1300" dirty="0">
                <a:solidFill>
                  <a:prstClr val="black"/>
                </a:solidFill>
                <a:latin typeface="Arial" pitchFamily="34" charset="0"/>
                <a:cs typeface="Arial" pitchFamily="34" charset="0"/>
              </a:rPr>
              <a:t> </a:t>
            </a:r>
            <a:endParaRPr lang="en-US" sz="1300" dirty="0">
              <a:solidFill>
                <a:prstClr val="white">
                  <a:lumMod val="50000"/>
                </a:prstClr>
              </a:solidFill>
              <a:latin typeface="Arial" pitchFamily="34" charset="0"/>
              <a:cs typeface="Arial" pitchFamily="34" charset="0"/>
            </a:endParaRPr>
          </a:p>
        </p:txBody>
      </p:sp>
      <p:grpSp>
        <p:nvGrpSpPr>
          <p:cNvPr id="2" name="Group 13"/>
          <p:cNvGrpSpPr>
            <a:grpSpLocks/>
          </p:cNvGrpSpPr>
          <p:nvPr/>
        </p:nvGrpSpPr>
        <p:grpSpPr bwMode="auto">
          <a:xfrm>
            <a:off x="480060" y="406400"/>
            <a:ext cx="8644414" cy="692574"/>
            <a:chOff x="457200" y="381000"/>
            <a:chExt cx="8232775" cy="649288"/>
          </a:xfrm>
        </p:grpSpPr>
        <p:pic>
          <p:nvPicPr>
            <p:cNvPr id="16432"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12" name="Rectangle 5"/>
            <p:cNvSpPr txBox="1">
              <a:spLocks noChangeArrowheads="1"/>
            </p:cNvSpPr>
            <p:nvPr/>
          </p:nvSpPr>
          <p:spPr bwMode="auto">
            <a:xfrm>
              <a:off x="458788" y="457170"/>
              <a:ext cx="5791200" cy="400110"/>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2100" b="1" dirty="0">
                  <a:solidFill>
                    <a:prstClr val="white"/>
                  </a:solidFill>
                  <a:latin typeface="Calibri"/>
                  <a:cs typeface="+mn-cs"/>
                </a:rPr>
                <a:t>MILITARY FAMILY RELIEF ASSISTANCE PROGRAM</a:t>
              </a:r>
            </a:p>
          </p:txBody>
        </p:sp>
      </p:grpSp>
      <p:sp>
        <p:nvSpPr>
          <p:cNvPr id="16395" name="TextBox 12"/>
          <p:cNvSpPr txBox="1">
            <a:spLocks noChangeArrowheads="1"/>
          </p:cNvSpPr>
          <p:nvPr/>
        </p:nvSpPr>
        <p:spPr bwMode="auto">
          <a:xfrm>
            <a:off x="400050" y="4226573"/>
            <a:ext cx="2240280" cy="393863"/>
          </a:xfrm>
          <a:prstGeom prst="rect">
            <a:avLst/>
          </a:prstGeom>
          <a:noFill/>
          <a:ln w="9525">
            <a:noFill/>
            <a:miter lim="800000"/>
            <a:headEnd/>
            <a:tailEnd/>
          </a:ln>
        </p:spPr>
        <p:txBody>
          <a:bodyPr lIns="96539" tIns="48269" rIns="96539" bIns="48269">
            <a:spAutoFit/>
          </a:bodyPr>
          <a:lstStyle/>
          <a:p>
            <a:pPr defTabSz="965407" fontAlgn="auto">
              <a:spcBef>
                <a:spcPts val="0"/>
              </a:spcBef>
              <a:spcAft>
                <a:spcPts val="0"/>
              </a:spcAft>
            </a:pPr>
            <a:r>
              <a:rPr lang="en-US">
                <a:solidFill>
                  <a:prstClr val="white"/>
                </a:solidFill>
                <a:latin typeface="Calibri"/>
                <a:cs typeface="+mn-cs"/>
              </a:rPr>
              <a:t>As of 15 Jan 14</a:t>
            </a:r>
          </a:p>
        </p:txBody>
      </p:sp>
      <p:grpSp>
        <p:nvGrpSpPr>
          <p:cNvPr id="3" name="Group 14"/>
          <p:cNvGrpSpPr>
            <a:grpSpLocks/>
          </p:cNvGrpSpPr>
          <p:nvPr/>
        </p:nvGrpSpPr>
        <p:grpSpPr bwMode="auto">
          <a:xfrm>
            <a:off x="480060" y="6421115"/>
            <a:ext cx="8801100" cy="406400"/>
            <a:chOff x="457200" y="6019800"/>
            <a:chExt cx="8382000" cy="381000"/>
          </a:xfrm>
        </p:grpSpPr>
        <p:pic>
          <p:nvPicPr>
            <p:cNvPr id="16428" name="Picture 25" descr="red bottom banner"/>
            <p:cNvPicPr>
              <a:picLocks noChangeAspect="1" noChangeArrowheads="1"/>
            </p:cNvPicPr>
            <p:nvPr/>
          </p:nvPicPr>
          <p:blipFill>
            <a:blip r:embed="rId3" cstate="print"/>
            <a:srcRect/>
            <a:stretch>
              <a:fillRect/>
            </a:stretch>
          </p:blipFill>
          <p:spPr bwMode="auto">
            <a:xfrm>
              <a:off x="457200" y="6022975"/>
              <a:ext cx="8382000" cy="377825"/>
            </a:xfrm>
            <a:prstGeom prst="rect">
              <a:avLst/>
            </a:prstGeom>
            <a:noFill/>
            <a:ln w="9525">
              <a:noFill/>
              <a:miter lim="800000"/>
              <a:headEnd/>
              <a:tailEnd/>
            </a:ln>
          </p:spPr>
        </p:pic>
        <p:sp>
          <p:nvSpPr>
            <p:cNvPr id="1642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16430" name="Rectangle 10"/>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a:solidFill>
                    <a:prstClr val="white"/>
                  </a:solidFill>
                  <a:latin typeface="Verdana" pitchFamily="34" charset="0"/>
                  <a:cs typeface="+mn-cs"/>
                </a:rPr>
                <a:t>  &gt; community &gt; commonwealth </a:t>
              </a:r>
            </a:p>
          </p:txBody>
        </p:sp>
        <p:sp>
          <p:nvSpPr>
            <p:cNvPr id="20" name="Rectangle 19"/>
            <p:cNvSpPr/>
            <p:nvPr/>
          </p:nvSpPr>
          <p:spPr>
            <a:xfrm>
              <a:off x="457200" y="6030913"/>
              <a:ext cx="2101922"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graphicFrame>
        <p:nvGraphicFramePr>
          <p:cNvPr id="22" name="Table 21"/>
          <p:cNvGraphicFramePr>
            <a:graphicFrameLocks noGrp="1"/>
          </p:cNvGraphicFramePr>
          <p:nvPr>
            <p:extLst>
              <p:ext uri="{D42A27DB-BD31-4B8C-83A1-F6EECF244321}">
                <p14:modId xmlns:p14="http://schemas.microsoft.com/office/powerpoint/2010/main" val="828167524"/>
              </p:ext>
            </p:extLst>
          </p:nvPr>
        </p:nvGraphicFramePr>
        <p:xfrm>
          <a:off x="481734" y="1544320"/>
          <a:ext cx="8479392" cy="4063998"/>
        </p:xfrm>
        <a:graphic>
          <a:graphicData uri="http://schemas.openxmlformats.org/drawingml/2006/table">
            <a:tbl>
              <a:tblPr>
                <a:tableStyleId>{2D5ABB26-0587-4C30-8999-92F81FD0307C}</a:tableStyleId>
              </a:tblPr>
              <a:tblGrid>
                <a:gridCol w="6655220"/>
                <a:gridCol w="1824172"/>
              </a:tblGrid>
              <a:tr h="793222">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1" i="0" u="none" strike="noStrike" dirty="0">
                          <a:latin typeface="Arial"/>
                        </a:rPr>
                        <a:t>OVERALL MFRAP CONTRIBUTIONS - FY 2005 THRU </a:t>
                      </a:r>
                      <a:r>
                        <a:rPr lang="en-US" sz="1500" b="1" i="0" u="none" strike="noStrike" dirty="0" smtClean="0">
                          <a:latin typeface="Arial"/>
                        </a:rPr>
                        <a:t>19</a:t>
                      </a:r>
                      <a:r>
                        <a:rPr lang="en-US" sz="1500" b="1" i="0" u="none" strike="noStrike" baseline="0" dirty="0" smtClean="0">
                          <a:latin typeface="Arial"/>
                        </a:rPr>
                        <a:t> AUG </a:t>
                      </a:r>
                      <a:r>
                        <a:rPr lang="en-US" sz="1500" b="1" i="0" u="none" strike="noStrike" dirty="0" smtClean="0">
                          <a:latin typeface="Arial"/>
                        </a:rPr>
                        <a:t>2016OVERALL MFRAP</a:t>
                      </a:r>
                      <a:endParaRPr lang="en-US" sz="1500" b="1" i="0" u="none" strike="noStrike" dirty="0">
                        <a:latin typeface="Arial"/>
                      </a:endParaRPr>
                    </a:p>
                  </a:txBody>
                  <a:tcPr marL="10001" marR="10001" marT="10160" marB="0" anchor="ctr"/>
                </a:tc>
                <a:tc hMerge="1">
                  <a:txBody>
                    <a:bodyPr/>
                    <a:lstStyle/>
                    <a:p>
                      <a:endParaRPr lang="en-US"/>
                    </a:p>
                  </a:txBody>
                  <a:tcPr/>
                </a:tc>
              </a:tr>
              <a:tr h="527351">
                <a:tc>
                  <a:txBody>
                    <a:bodyPr/>
                    <a:lstStyle/>
                    <a:p>
                      <a:pPr algn="l" fontAlgn="ctr"/>
                      <a:r>
                        <a:rPr lang="en-US" sz="1500" b="0" i="0" u="none" strike="noStrike" dirty="0" smtClean="0">
                          <a:latin typeface="Arial"/>
                        </a:rPr>
                        <a:t>TOTAL PRIVATE CONTRIBUTIONS </a:t>
                      </a:r>
                      <a:endParaRPr lang="en-US" sz="1500" b="0" i="0" u="none" strike="noStrike" dirty="0">
                        <a:latin typeface="Arial"/>
                      </a:endParaRPr>
                    </a:p>
                  </a:txBody>
                  <a:tcPr marL="10001" marR="10001" marT="10160" marB="0" anchor="ctr"/>
                </a:tc>
                <a:tc>
                  <a:txBody>
                    <a:bodyPr/>
                    <a:lstStyle/>
                    <a:p>
                      <a:pPr algn="l" fontAlgn="b"/>
                      <a:r>
                        <a:rPr lang="en-US" sz="1500" b="0" i="0" u="none" strike="noStrike" dirty="0">
                          <a:latin typeface="Arial"/>
                        </a:rPr>
                        <a:t> </a:t>
                      </a:r>
                      <a:r>
                        <a:rPr lang="en-US" sz="1500" b="0" i="0" u="none" strike="noStrike" dirty="0" smtClean="0">
                          <a:latin typeface="Arial"/>
                        </a:rPr>
                        <a:t>$      117,995.76 </a:t>
                      </a:r>
                      <a:endParaRPr lang="en-US" sz="1500" b="0" i="0" u="none" strike="noStrike" dirty="0">
                        <a:latin typeface="Arial"/>
                      </a:endParaRPr>
                    </a:p>
                  </a:txBody>
                  <a:tcPr marL="10001" marR="10001" marT="10160" marB="0" anchor="ctr"/>
                </a:tc>
              </a:tr>
              <a:tr h="66028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500" b="0" i="0" u="none" strike="noStrike" dirty="0" smtClean="0">
                        <a:latin typeface="Arial"/>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DEPT OF REVENUE - PIT DONATIONS </a:t>
                      </a:r>
                    </a:p>
                  </a:txBody>
                  <a:tcPr marL="10001" marR="10001" marT="10160" marB="0" anchor="ctr"/>
                </a:tc>
                <a:tc>
                  <a:txBody>
                    <a:bodyPr/>
                    <a:lstStyle/>
                    <a:p>
                      <a:pPr algn="l" fontAlgn="b"/>
                      <a:r>
                        <a:rPr lang="en-US" sz="1500" b="0" i="0" u="none" strike="noStrike" dirty="0">
                          <a:latin typeface="Arial"/>
                        </a:rPr>
                        <a:t> </a:t>
                      </a:r>
                      <a:r>
                        <a:rPr lang="en-US" sz="1500" b="0" i="0" u="none" strike="noStrike" dirty="0" smtClean="0">
                          <a:latin typeface="Arial"/>
                        </a:rPr>
                        <a:t>$    1,577,455.37</a:t>
                      </a:r>
                      <a:endParaRPr lang="en-US" sz="1500" b="0" i="0" u="none" strike="noStrike" dirty="0">
                        <a:latin typeface="Arial"/>
                      </a:endParaRPr>
                    </a:p>
                  </a:txBody>
                  <a:tcPr marL="10001" marR="10001" marT="10160" marB="0" anchor="ctr"/>
                </a:tc>
              </a:tr>
              <a:tr h="75461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b="0" i="0" u="none" strike="noStrike" dirty="0" smtClean="0">
                          <a:latin typeface="Arial"/>
                        </a:rPr>
                        <a:t>TOTAL ALL CONTRIBUTIONS - PRIVATE &amp; PIT DONATIONS</a:t>
                      </a:r>
                    </a:p>
                  </a:txBody>
                  <a:tcPr marL="10001" marR="10001" marT="1016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smtClean="0">
                          <a:latin typeface="Arial"/>
                        </a:rPr>
                        <a:t> $    1,695,451.13</a:t>
                      </a:r>
                    </a:p>
                    <a:p>
                      <a:pPr algn="l" fontAlgn="b"/>
                      <a:r>
                        <a:rPr lang="en-US" sz="1500" b="0" i="0" u="none" strike="noStrike" dirty="0" smtClean="0">
                          <a:latin typeface="Arial"/>
                        </a:rPr>
                        <a:t>  </a:t>
                      </a:r>
                      <a:endParaRPr lang="en-US" sz="1500" b="0" i="0" u="none" strike="noStrike" dirty="0">
                        <a:latin typeface="Arial"/>
                      </a:endParaRPr>
                    </a:p>
                  </a:txBody>
                  <a:tcPr marL="10001" marR="10001" marT="10160" marB="0" anchor="b"/>
                </a:tc>
              </a:tr>
              <a:tr h="535303">
                <a:tc>
                  <a:txBody>
                    <a:bodyPr/>
                    <a:lstStyle/>
                    <a:p>
                      <a:pPr algn="l" fontAlgn="ctr"/>
                      <a:r>
                        <a:rPr lang="en-US" sz="1500" b="0" i="0" u="none" strike="noStrike" dirty="0">
                          <a:latin typeface="Arial"/>
                        </a:rPr>
                        <a:t>APPROVED GRANT APPLICATION PAYMENTS </a:t>
                      </a:r>
                    </a:p>
                  </a:txBody>
                  <a:tcPr marL="10001" marR="10001" marT="10160" marB="0" anchor="ctr"/>
                </a:tc>
                <a:tc>
                  <a:txBody>
                    <a:bodyPr/>
                    <a:lstStyle/>
                    <a:p>
                      <a:pPr algn="l" fontAlgn="b"/>
                      <a:r>
                        <a:rPr lang="en-US" sz="1500" b="0" i="0" u="none" strike="noStrike" dirty="0">
                          <a:latin typeface="Arial"/>
                        </a:rPr>
                        <a:t> $      </a:t>
                      </a:r>
                      <a:r>
                        <a:rPr lang="en-US" sz="1500" b="0" i="0" u="none" strike="noStrike" dirty="0" smtClean="0">
                          <a:latin typeface="Arial"/>
                        </a:rPr>
                        <a:t> 773,781.86</a:t>
                      </a:r>
                      <a:endParaRPr lang="en-US" sz="1500" b="0" i="0" u="none" strike="noStrike" dirty="0">
                        <a:latin typeface="Arial"/>
                      </a:endParaRPr>
                    </a:p>
                  </a:txBody>
                  <a:tcPr marL="10001" marR="10001" marT="10160" marB="0" anchor="ctr"/>
                </a:tc>
              </a:tr>
              <a:tr h="793222">
                <a:tc>
                  <a:txBody>
                    <a:bodyPr/>
                    <a:lstStyle/>
                    <a:p>
                      <a:pPr algn="l" fontAlgn="ctr"/>
                      <a:r>
                        <a:rPr lang="en-US" sz="1500" b="0" i="0" u="none" strike="noStrike" dirty="0">
                          <a:latin typeface="Arial"/>
                        </a:rPr>
                        <a:t>ACCOUNT BALANCE </a:t>
                      </a:r>
                    </a:p>
                  </a:txBody>
                  <a:tcPr marL="10001" marR="10001" marT="10160" marB="0" anchor="ctr"/>
                </a:tc>
                <a:tc>
                  <a:txBody>
                    <a:bodyPr/>
                    <a:lstStyle/>
                    <a:p>
                      <a:pPr algn="l" fontAlgn="b"/>
                      <a:r>
                        <a:rPr lang="en-US" sz="1500" b="0" i="0" u="none" strike="noStrike" dirty="0">
                          <a:latin typeface="Arial"/>
                        </a:rPr>
                        <a:t> $   </a:t>
                      </a:r>
                      <a:r>
                        <a:rPr lang="en-US" sz="1500" b="0" i="0" u="none" strike="noStrike" baseline="0" dirty="0" smtClean="0">
                          <a:latin typeface="Arial"/>
                        </a:rPr>
                        <a:t>    921,669.27</a:t>
                      </a:r>
                      <a:endParaRPr lang="en-US" sz="1500" b="0" i="0" u="none" strike="noStrike" dirty="0">
                        <a:latin typeface="Arial"/>
                      </a:endParaRPr>
                    </a:p>
                  </a:txBody>
                  <a:tcPr marL="10001" marR="10001" marT="10160" marB="0" anchor="ctr"/>
                </a:tc>
              </a:tr>
            </a:tbl>
          </a:graphicData>
        </a:graphic>
      </p:graphicFrame>
    </p:spTree>
    <p:extLst>
      <p:ext uri="{BB962C8B-B14F-4D97-AF65-F5344CB8AC3E}">
        <p14:creationId xmlns:p14="http://schemas.microsoft.com/office/powerpoint/2010/main" val="267416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5775869"/>
              </p:ext>
            </p:extLst>
          </p:nvPr>
        </p:nvGraphicFramePr>
        <p:xfrm>
          <a:off x="480060" y="1300481"/>
          <a:ext cx="8641080" cy="5283200"/>
        </p:xfrm>
        <a:graphic>
          <a:graphicData uri="http://schemas.openxmlformats.org/drawingml/2006/table">
            <a:tbl>
              <a:tblPr firstRow="1" bandRow="1">
                <a:tableStyleId>{5C22544A-7EE6-4342-B048-85BDC9FD1C3A}</a:tableStyleId>
              </a:tblPr>
              <a:tblGrid>
                <a:gridCol w="5520690"/>
                <a:gridCol w="3120390"/>
              </a:tblGrid>
              <a:tr h="406400">
                <a:tc>
                  <a:txBody>
                    <a:bodyPr/>
                    <a:lstStyle/>
                    <a:p>
                      <a:pPr algn="ctr"/>
                      <a:r>
                        <a:rPr lang="en-US" sz="2000" b="1" dirty="0" smtClean="0"/>
                        <a:t>Estimated Repairs</a:t>
                      </a:r>
                      <a:endParaRPr lang="en-US" sz="2000" b="1" dirty="0"/>
                    </a:p>
                  </a:txBody>
                  <a:tcPr marL="96012" marR="96012" marT="48768" marB="48768"/>
                </a:tc>
                <a:tc>
                  <a:txBody>
                    <a:bodyPr/>
                    <a:lstStyle/>
                    <a:p>
                      <a:pPr algn="ctr"/>
                      <a:r>
                        <a:rPr lang="en-US" sz="2000" dirty="0" smtClean="0"/>
                        <a:t>Estimated Cost</a:t>
                      </a:r>
                      <a:endParaRPr lang="en-US" sz="2000" dirty="0"/>
                    </a:p>
                  </a:txBody>
                  <a:tcPr marL="96012" marR="96012" marT="48768" marB="48768"/>
                </a:tc>
              </a:tr>
              <a:tr h="406400">
                <a:tc>
                  <a:txBody>
                    <a:bodyPr/>
                    <a:lstStyle/>
                    <a:p>
                      <a:pPr lvl="1"/>
                      <a:r>
                        <a:rPr lang="en-US" sz="2000" dirty="0" smtClean="0"/>
                        <a:t>Priority 1 Wall Cap Repairs</a:t>
                      </a:r>
                      <a:endParaRPr lang="en-US" sz="2000" dirty="0"/>
                    </a:p>
                  </a:txBody>
                  <a:tcPr marL="96012" marR="96012" marT="48768" marB="48768"/>
                </a:tc>
                <a:tc>
                  <a:txBody>
                    <a:bodyPr/>
                    <a:lstStyle/>
                    <a:p>
                      <a:pPr algn="r"/>
                      <a:r>
                        <a:rPr lang="en-US" sz="2000" dirty="0" smtClean="0"/>
                        <a:t>$17,000</a:t>
                      </a:r>
                      <a:endParaRPr lang="en-US" sz="2000" dirty="0"/>
                    </a:p>
                  </a:txBody>
                  <a:tcPr marL="96012" marR="96012" marT="48768" marB="48768"/>
                </a:tc>
              </a:tr>
              <a:tr h="406400">
                <a:tc>
                  <a:txBody>
                    <a:bodyPr/>
                    <a:lstStyle/>
                    <a:p>
                      <a:pPr lvl="1"/>
                      <a:r>
                        <a:rPr lang="en-US" sz="2000" dirty="0" smtClean="0"/>
                        <a:t>Priority 2 Main Entrance Repairs</a:t>
                      </a:r>
                      <a:endParaRPr lang="en-US" sz="2000" dirty="0"/>
                    </a:p>
                  </a:txBody>
                  <a:tcPr marL="96012" marR="96012" marT="48768" marB="48768"/>
                </a:tc>
                <a:tc>
                  <a:txBody>
                    <a:bodyPr/>
                    <a:lstStyle/>
                    <a:p>
                      <a:pPr algn="r"/>
                      <a:r>
                        <a:rPr lang="en-US" sz="2000" dirty="0" smtClean="0"/>
                        <a:t>$70,000</a:t>
                      </a:r>
                      <a:endParaRPr lang="en-US" sz="2000" dirty="0"/>
                    </a:p>
                  </a:txBody>
                  <a:tcPr marL="96012" marR="96012" marT="48768" marB="48768"/>
                </a:tc>
              </a:tr>
              <a:tr h="406400">
                <a:tc>
                  <a:txBody>
                    <a:bodyPr/>
                    <a:lstStyle/>
                    <a:p>
                      <a:pPr lvl="1"/>
                      <a:r>
                        <a:rPr lang="en-US" sz="2000" dirty="0" smtClean="0"/>
                        <a:t>Priority 3 Amphitheater Repairs</a:t>
                      </a:r>
                      <a:endParaRPr lang="en-US" sz="2000" dirty="0"/>
                    </a:p>
                  </a:txBody>
                  <a:tcPr marL="96012" marR="96012" marT="48768" marB="48768"/>
                </a:tc>
                <a:tc>
                  <a:txBody>
                    <a:bodyPr/>
                    <a:lstStyle/>
                    <a:p>
                      <a:pPr algn="r"/>
                      <a:r>
                        <a:rPr lang="en-US" sz="2000" dirty="0" smtClean="0"/>
                        <a:t>$771,000</a:t>
                      </a:r>
                      <a:endParaRPr lang="en-US" sz="2000" dirty="0"/>
                    </a:p>
                  </a:txBody>
                  <a:tcPr marL="96012" marR="96012" marT="48768" marB="48768"/>
                </a:tc>
              </a:tr>
              <a:tr h="406400">
                <a:tc>
                  <a:txBody>
                    <a:bodyPr/>
                    <a:lstStyle/>
                    <a:p>
                      <a:pPr lvl="1"/>
                      <a:r>
                        <a:rPr lang="en-US" sz="2000" dirty="0" smtClean="0"/>
                        <a:t>Priority 4 Crack Restoration</a:t>
                      </a:r>
                      <a:endParaRPr lang="en-US" sz="2000" dirty="0"/>
                    </a:p>
                  </a:txBody>
                  <a:tcPr marL="96012" marR="96012" marT="48768" marB="48768"/>
                </a:tc>
                <a:tc>
                  <a:txBody>
                    <a:bodyPr/>
                    <a:lstStyle/>
                    <a:p>
                      <a:pPr algn="r"/>
                      <a:r>
                        <a:rPr lang="en-US" sz="2000" dirty="0" smtClean="0"/>
                        <a:t>$1,700,000</a:t>
                      </a:r>
                      <a:endParaRPr lang="en-US" sz="2000" dirty="0"/>
                    </a:p>
                  </a:txBody>
                  <a:tcPr marL="96012" marR="96012" marT="48768" marB="48768"/>
                </a:tc>
              </a:tr>
              <a:tr h="406400">
                <a:tc>
                  <a:txBody>
                    <a:bodyPr/>
                    <a:lstStyle/>
                    <a:p>
                      <a:pPr algn="r"/>
                      <a:r>
                        <a:rPr lang="en-US" sz="2000" dirty="0" smtClean="0"/>
                        <a:t>Total</a:t>
                      </a:r>
                      <a:endParaRPr lang="en-US" sz="2000" dirty="0"/>
                    </a:p>
                  </a:txBody>
                  <a:tcPr marL="96012" marR="96012" marT="48768" marB="48768"/>
                </a:tc>
                <a:tc>
                  <a:txBody>
                    <a:bodyPr/>
                    <a:lstStyle/>
                    <a:p>
                      <a:pPr algn="r"/>
                      <a:r>
                        <a:rPr lang="en-US" sz="2000" dirty="0" smtClean="0"/>
                        <a:t>$2,558,000</a:t>
                      </a:r>
                      <a:endParaRPr lang="en-US" sz="2000" dirty="0"/>
                    </a:p>
                  </a:txBody>
                  <a:tcPr marL="96012" marR="96012" marT="48768" marB="48768"/>
                </a:tc>
              </a:tr>
              <a:tr h="406400">
                <a:tc>
                  <a:txBody>
                    <a:bodyPr/>
                    <a:lstStyle/>
                    <a:p>
                      <a:endParaRPr lang="en-US" sz="2000" dirty="0"/>
                    </a:p>
                  </a:txBody>
                  <a:tcPr marL="96012" marR="96012" marT="48768" marB="48768"/>
                </a:tc>
                <a:tc>
                  <a:txBody>
                    <a:bodyPr/>
                    <a:lstStyle/>
                    <a:p>
                      <a:endParaRPr lang="en-US" sz="2000"/>
                    </a:p>
                  </a:txBody>
                  <a:tcPr marL="96012" marR="96012" marT="48768" marB="48768"/>
                </a:tc>
              </a:tr>
              <a:tr h="406400">
                <a:tc>
                  <a:txBody>
                    <a:bodyPr/>
                    <a:lstStyle/>
                    <a:p>
                      <a:pPr algn="ctr"/>
                      <a:r>
                        <a:rPr lang="en-US" sz="2000" b="1" dirty="0" smtClean="0"/>
                        <a:t>Repairs</a:t>
                      </a:r>
                      <a:r>
                        <a:rPr lang="en-US" sz="2000" b="1" baseline="0" dirty="0" smtClean="0"/>
                        <a:t> Not Included In The Estimate</a:t>
                      </a:r>
                      <a:endParaRPr lang="en-US" sz="2000" b="1"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Tree Replacement (36)</a:t>
                      </a:r>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Repairs To The Colored Concrete</a:t>
                      </a:r>
                      <a:endParaRPr lang="en-US" sz="2000"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Electrical Work</a:t>
                      </a:r>
                      <a:endParaRPr lang="en-US" sz="2000"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Daily Operations</a:t>
                      </a:r>
                      <a:endParaRPr lang="en-US" sz="2000" dirty="0"/>
                    </a:p>
                  </a:txBody>
                  <a:tcPr marL="96012" marR="96012" marT="48768" marB="48768"/>
                </a:tc>
                <a:tc>
                  <a:txBody>
                    <a:bodyPr/>
                    <a:lstStyle/>
                    <a:p>
                      <a:endParaRPr lang="en-US" sz="2000" dirty="0"/>
                    </a:p>
                  </a:txBody>
                  <a:tcPr marL="96012" marR="96012" marT="48768" marB="48768"/>
                </a:tc>
              </a:tr>
              <a:tr h="406400">
                <a:tc>
                  <a:txBody>
                    <a:bodyPr/>
                    <a:lstStyle/>
                    <a:p>
                      <a:pPr lvl="1" algn="l"/>
                      <a:r>
                        <a:rPr lang="en-US" sz="2000" dirty="0" smtClean="0"/>
                        <a:t>Unexpected Repairs</a:t>
                      </a:r>
                      <a:endParaRPr lang="en-US" sz="2000" dirty="0"/>
                    </a:p>
                  </a:txBody>
                  <a:tcPr marL="96012" marR="96012" marT="48768" marB="48768"/>
                </a:tc>
                <a:tc>
                  <a:txBody>
                    <a:bodyPr/>
                    <a:lstStyle/>
                    <a:p>
                      <a:endParaRPr lang="en-US" sz="2000" dirty="0"/>
                    </a:p>
                  </a:txBody>
                  <a:tcPr marL="96012" marR="96012" marT="48768" marB="48768"/>
                </a:tc>
              </a:tr>
            </a:tbl>
          </a:graphicData>
        </a:graphic>
      </p:graphicFrame>
      <p:grpSp>
        <p:nvGrpSpPr>
          <p:cNvPr id="6" name="Group 13"/>
          <p:cNvGrpSpPr>
            <a:grpSpLocks noGrp="1"/>
          </p:cNvGrpSpPr>
          <p:nvPr/>
        </p:nvGrpSpPr>
        <p:grpSpPr bwMode="auto">
          <a:xfrm>
            <a:off x="160020" y="313778"/>
            <a:ext cx="9281160" cy="905443"/>
            <a:chOff x="457200" y="381000"/>
            <a:chExt cx="8232775" cy="649288"/>
          </a:xfrm>
        </p:grpSpPr>
        <p:pic>
          <p:nvPicPr>
            <p:cNvPr id="7"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8" name="Rectangle 5"/>
            <p:cNvSpPr txBox="1">
              <a:spLocks noChangeArrowheads="1"/>
            </p:cNvSpPr>
            <p:nvPr/>
          </p:nvSpPr>
          <p:spPr bwMode="auto">
            <a:xfrm>
              <a:off x="458788" y="458592"/>
              <a:ext cx="5791200" cy="397269"/>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3000" b="1" dirty="0">
                  <a:solidFill>
                    <a:prstClr val="white"/>
                  </a:solidFill>
                  <a:latin typeface="Calibri"/>
                  <a:cs typeface="+mn-cs"/>
                </a:rPr>
                <a:t>PENNSYLVANIA VETERANS MEMORIAL</a:t>
              </a:r>
            </a:p>
          </p:txBody>
        </p:sp>
      </p:grpSp>
      <p:grpSp>
        <p:nvGrpSpPr>
          <p:cNvPr id="9" name="Group 20"/>
          <p:cNvGrpSpPr>
            <a:grpSpLocks/>
          </p:cNvGrpSpPr>
          <p:nvPr/>
        </p:nvGrpSpPr>
        <p:grpSpPr bwMode="auto">
          <a:xfrm>
            <a:off x="320040" y="6664970"/>
            <a:ext cx="8961120" cy="406400"/>
            <a:chOff x="304800" y="6019800"/>
            <a:chExt cx="8534400" cy="381000"/>
          </a:xfrm>
        </p:grpSpPr>
        <p:pic>
          <p:nvPicPr>
            <p:cNvPr id="10"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11" name="Rectangle 10"/>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12" name="Rectangle 11"/>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3" name="Rectangle 12"/>
            <p:cNvSpPr/>
            <p:nvPr/>
          </p:nvSpPr>
          <p:spPr>
            <a:xfrm>
              <a:off x="457200" y="6019800"/>
              <a:ext cx="2044214"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spTree>
    <p:extLst>
      <p:ext uri="{BB962C8B-B14F-4D97-AF65-F5344CB8AC3E}">
        <p14:creationId xmlns:p14="http://schemas.microsoft.com/office/powerpoint/2010/main" val="2884538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59445418"/>
              </p:ext>
            </p:extLst>
          </p:nvPr>
        </p:nvGraphicFramePr>
        <p:xfrm>
          <a:off x="350044" y="1625600"/>
          <a:ext cx="8451056" cy="5185664"/>
        </p:xfrm>
        <a:graphic>
          <a:graphicData uri="http://schemas.openxmlformats.org/drawingml/2006/table">
            <a:tbl>
              <a:tblPr firstRow="1" bandRow="1">
                <a:tableStyleId>{5C22544A-7EE6-4342-B048-85BDC9FD1C3A}</a:tableStyleId>
              </a:tblPr>
              <a:tblGrid>
                <a:gridCol w="6755741"/>
                <a:gridCol w="1695315"/>
              </a:tblGrid>
              <a:tr h="406400">
                <a:tc gridSpan="2">
                  <a:txBody>
                    <a:bodyPr/>
                    <a:lstStyle/>
                    <a:p>
                      <a:pPr algn="ctr"/>
                      <a:r>
                        <a:rPr lang="en-US" sz="2000" b="1" dirty="0" smtClean="0"/>
                        <a:t>Pennsylvania Veterans</a:t>
                      </a:r>
                      <a:r>
                        <a:rPr lang="en-US" sz="2000" b="1" baseline="0" dirty="0" smtClean="0"/>
                        <a:t> Memorial Trust Fund</a:t>
                      </a:r>
                      <a:endParaRPr lang="en-US" sz="2000" dirty="0"/>
                    </a:p>
                  </a:txBody>
                  <a:tcPr marL="96012" marR="96012" marT="48768" marB="48768"/>
                </a:tc>
                <a:tc hMerge="1">
                  <a:txBody>
                    <a:bodyPr/>
                    <a:lstStyle/>
                    <a:p>
                      <a:pPr algn="ctr"/>
                      <a:endParaRPr lang="en-US" dirty="0"/>
                    </a:p>
                  </a:txBody>
                  <a:tcPr/>
                </a:tc>
              </a:tr>
              <a:tr h="406400">
                <a:tc>
                  <a:txBody>
                    <a:bodyPr/>
                    <a:lstStyle/>
                    <a:p>
                      <a:pPr lvl="1"/>
                      <a:r>
                        <a:rPr lang="en-US" sz="2000" dirty="0" smtClean="0"/>
                        <a:t>Beginning Trust Fund Balance (July 1, 2016)</a:t>
                      </a:r>
                      <a:endParaRPr lang="en-US" sz="2000" dirty="0"/>
                    </a:p>
                  </a:txBody>
                  <a:tcPr marL="96012" marR="96012" marT="48768" marB="48768"/>
                </a:tc>
                <a:tc>
                  <a:txBody>
                    <a:bodyPr/>
                    <a:lstStyle/>
                    <a:p>
                      <a:pPr algn="r"/>
                      <a:r>
                        <a:rPr lang="en-US" sz="2000" dirty="0" smtClean="0"/>
                        <a:t>$565,829.99</a:t>
                      </a:r>
                      <a:endParaRPr lang="en-US" sz="2000" dirty="0"/>
                    </a:p>
                  </a:txBody>
                  <a:tcPr marL="96012" marR="96012" marT="48768" marB="48768"/>
                </a:tc>
              </a:tr>
              <a:tr h="406400">
                <a:tc>
                  <a:txBody>
                    <a:bodyPr/>
                    <a:lstStyle/>
                    <a:p>
                      <a:pPr lvl="2"/>
                      <a:endParaRPr lang="en-US" sz="2000" dirty="0"/>
                    </a:p>
                  </a:txBody>
                  <a:tcPr marL="96012" marR="96012" marT="48768" marB="48768"/>
                </a:tc>
                <a:tc>
                  <a:txBody>
                    <a:bodyPr/>
                    <a:lstStyle/>
                    <a:p>
                      <a:pPr lvl="1" algn="r"/>
                      <a:endParaRPr lang="en-US" sz="2000" dirty="0"/>
                    </a:p>
                  </a:txBody>
                  <a:tcPr marL="96012" marR="96012" marT="48768" marB="48768"/>
                </a:tc>
              </a:tr>
              <a:tr h="406400">
                <a:tc>
                  <a:txBody>
                    <a:bodyPr/>
                    <a:lstStyle/>
                    <a:p>
                      <a:pPr lvl="2"/>
                      <a:r>
                        <a:rPr lang="en-US" sz="2000" dirty="0" smtClean="0"/>
                        <a:t>Grants Received</a:t>
                      </a:r>
                      <a:endParaRPr lang="en-US" sz="2000" dirty="0"/>
                    </a:p>
                  </a:txBody>
                  <a:tcPr marL="96012" marR="96012" marT="48768" marB="48768"/>
                </a:tc>
                <a:tc>
                  <a:txBody>
                    <a:bodyPr/>
                    <a:lstStyle/>
                    <a:p>
                      <a:pPr lvl="1" algn="r"/>
                      <a:r>
                        <a:rPr lang="en-US" sz="2000" dirty="0" smtClean="0"/>
                        <a:t>0</a:t>
                      </a:r>
                      <a:endParaRPr lang="en-US" sz="2000" dirty="0"/>
                    </a:p>
                  </a:txBody>
                  <a:tcPr marL="96012" marR="96012" marT="48768" marB="48768"/>
                </a:tc>
              </a:tr>
              <a:tr h="406400">
                <a:tc>
                  <a:txBody>
                    <a:bodyPr/>
                    <a:lstStyle/>
                    <a:p>
                      <a:pPr lvl="2"/>
                      <a:r>
                        <a:rPr lang="en-US" sz="2000" dirty="0" smtClean="0"/>
                        <a:t>Public / Private Donations</a:t>
                      </a:r>
                      <a:endParaRPr lang="en-US" sz="2000" dirty="0"/>
                    </a:p>
                  </a:txBody>
                  <a:tcPr marL="96012" marR="96012" marT="48768" marB="48768"/>
                </a:tc>
                <a:tc>
                  <a:txBody>
                    <a:bodyPr/>
                    <a:lstStyle/>
                    <a:p>
                      <a:pPr lvl="1" algn="r"/>
                      <a:r>
                        <a:rPr lang="en-US" sz="2000" dirty="0" smtClean="0"/>
                        <a:t>$17,770</a:t>
                      </a:r>
                      <a:endParaRPr lang="en-US" sz="2000" dirty="0"/>
                    </a:p>
                  </a:txBody>
                  <a:tcPr marL="96012" marR="96012" marT="48768" marB="48768"/>
                </a:tc>
              </a:tr>
              <a:tr h="406400">
                <a:tc>
                  <a:txBody>
                    <a:bodyPr/>
                    <a:lstStyle/>
                    <a:p>
                      <a:pPr lvl="2"/>
                      <a:r>
                        <a:rPr lang="en-US" sz="2000" dirty="0" smtClean="0"/>
                        <a:t>Interest</a:t>
                      </a:r>
                      <a:endParaRPr lang="en-US" sz="2000" dirty="0"/>
                    </a:p>
                  </a:txBody>
                  <a:tcPr marL="96012" marR="96012" marT="48768" marB="48768"/>
                </a:tc>
                <a:tc>
                  <a:txBody>
                    <a:bodyPr/>
                    <a:lstStyle/>
                    <a:p>
                      <a:pPr lvl="1" algn="r"/>
                      <a:r>
                        <a:rPr lang="en-US" sz="2000" dirty="0" smtClean="0"/>
                        <a:t>$272.72</a:t>
                      </a:r>
                      <a:endParaRPr lang="en-US" sz="2000" dirty="0"/>
                    </a:p>
                  </a:txBody>
                  <a:tcPr marL="96012" marR="96012" marT="48768" marB="48768"/>
                </a:tc>
              </a:tr>
              <a:tr h="406400">
                <a:tc>
                  <a:txBody>
                    <a:bodyPr/>
                    <a:lstStyle/>
                    <a:p>
                      <a:pPr lvl="2"/>
                      <a:r>
                        <a:rPr lang="en-US" sz="2000" dirty="0" smtClean="0"/>
                        <a:t>Refunds of Expenditures</a:t>
                      </a:r>
                      <a:endParaRPr lang="en-US" sz="2000" dirty="0"/>
                    </a:p>
                  </a:txBody>
                  <a:tcPr marL="96012" marR="96012" marT="48768" marB="48768"/>
                </a:tc>
                <a:tc>
                  <a:txBody>
                    <a:bodyPr/>
                    <a:lstStyle/>
                    <a:p>
                      <a:pPr lvl="1" algn="r"/>
                      <a:r>
                        <a:rPr lang="en-US" sz="2000" dirty="0" smtClean="0"/>
                        <a:t>$13.57</a:t>
                      </a:r>
                      <a:endParaRPr lang="en-US" sz="2000" dirty="0"/>
                    </a:p>
                  </a:txBody>
                  <a:tcPr marL="96012" marR="96012" marT="48768" marB="48768"/>
                </a:tc>
              </a:tr>
              <a:tr h="715264">
                <a:tc>
                  <a:txBody>
                    <a:bodyPr/>
                    <a:lstStyle/>
                    <a:p>
                      <a:pPr lvl="2"/>
                      <a:r>
                        <a:rPr lang="en-US" sz="2000" dirty="0" smtClean="0"/>
                        <a:t>Total Receipts</a:t>
                      </a:r>
                      <a:endParaRPr lang="en-US" sz="2000" dirty="0"/>
                    </a:p>
                  </a:txBody>
                  <a:tcPr marL="96012" marR="96012" marT="48768" marB="48768"/>
                </a:tc>
                <a:tc>
                  <a:txBody>
                    <a:bodyPr/>
                    <a:lstStyle/>
                    <a:p>
                      <a:pPr lvl="1" algn="r"/>
                      <a:r>
                        <a:rPr lang="en-US" sz="2000" dirty="0" smtClean="0"/>
                        <a:t>$2,056.29</a:t>
                      </a:r>
                      <a:endParaRPr lang="en-US" sz="2000" dirty="0"/>
                    </a:p>
                  </a:txBody>
                  <a:tcPr marL="96012" marR="96012" marT="48768" marB="48768"/>
                </a:tc>
              </a:tr>
              <a:tr h="406400">
                <a:tc>
                  <a:txBody>
                    <a:bodyPr/>
                    <a:lstStyle/>
                    <a:p>
                      <a:pPr lvl="2"/>
                      <a:endParaRPr lang="en-US" sz="2000" dirty="0"/>
                    </a:p>
                  </a:txBody>
                  <a:tcPr marL="96012" marR="96012" marT="48768" marB="48768"/>
                </a:tc>
                <a:tc>
                  <a:txBody>
                    <a:bodyPr/>
                    <a:lstStyle/>
                    <a:p>
                      <a:pPr lvl="1" algn="r"/>
                      <a:endParaRPr lang="en-US" sz="2000" dirty="0"/>
                    </a:p>
                  </a:txBody>
                  <a:tcPr marL="96012" marR="96012" marT="48768" marB="48768"/>
                </a:tc>
              </a:tr>
              <a:tr h="406400">
                <a:tc>
                  <a:txBody>
                    <a:bodyPr/>
                    <a:lstStyle/>
                    <a:p>
                      <a:pPr lvl="2"/>
                      <a:r>
                        <a:rPr lang="en-US" sz="2000" dirty="0" smtClean="0"/>
                        <a:t>Expenses</a:t>
                      </a:r>
                      <a:endParaRPr lang="en-US" sz="2000" dirty="0"/>
                    </a:p>
                  </a:txBody>
                  <a:tcPr marL="96012" marR="96012" marT="48768" marB="48768"/>
                </a:tc>
                <a:tc>
                  <a:txBody>
                    <a:bodyPr/>
                    <a:lstStyle/>
                    <a:p>
                      <a:pPr algn="r"/>
                      <a:r>
                        <a:rPr lang="en-US" sz="2000" dirty="0" smtClean="0"/>
                        <a:t>($6,599.76)</a:t>
                      </a:r>
                      <a:endParaRPr lang="en-US" sz="2000" dirty="0"/>
                    </a:p>
                  </a:txBody>
                  <a:tcPr marL="96012" marR="96012" marT="48768" marB="48768"/>
                </a:tc>
              </a:tr>
              <a:tr h="406400">
                <a:tc>
                  <a:txBody>
                    <a:bodyPr/>
                    <a:lstStyle/>
                    <a:p>
                      <a:pPr lvl="1"/>
                      <a:endParaRPr lang="en-US" sz="2000" dirty="0"/>
                    </a:p>
                  </a:txBody>
                  <a:tcPr marL="96012" marR="96012" marT="48768" marB="48768"/>
                </a:tc>
                <a:tc>
                  <a:txBody>
                    <a:bodyPr/>
                    <a:lstStyle/>
                    <a:p>
                      <a:pPr algn="r"/>
                      <a:endParaRPr lang="en-US" sz="2000" dirty="0"/>
                    </a:p>
                  </a:txBody>
                  <a:tcPr marL="96012" marR="96012" marT="48768" marB="48768"/>
                </a:tc>
              </a:tr>
              <a:tr h="406400">
                <a:tc>
                  <a:txBody>
                    <a:bodyPr/>
                    <a:lstStyle/>
                    <a:p>
                      <a:pPr lvl="1"/>
                      <a:r>
                        <a:rPr lang="en-US" sz="2000" dirty="0" smtClean="0"/>
                        <a:t>Ending Balance</a:t>
                      </a:r>
                      <a:endParaRPr lang="en-US" sz="2000" dirty="0"/>
                    </a:p>
                  </a:txBody>
                  <a:tcPr marL="96012" marR="96012" marT="48768" marB="48768"/>
                </a:tc>
                <a:tc>
                  <a:txBody>
                    <a:bodyPr/>
                    <a:lstStyle/>
                    <a:p>
                      <a:pPr algn="r"/>
                      <a:r>
                        <a:rPr lang="en-US" sz="2000" dirty="0" smtClean="0"/>
                        <a:t>$561,286.52</a:t>
                      </a:r>
                      <a:endParaRPr lang="en-US" sz="2000" dirty="0"/>
                    </a:p>
                  </a:txBody>
                  <a:tcPr marL="96012" marR="96012" marT="48768" marB="48768"/>
                </a:tc>
              </a:tr>
            </a:tbl>
          </a:graphicData>
        </a:graphic>
      </p:graphicFrame>
      <p:grpSp>
        <p:nvGrpSpPr>
          <p:cNvPr id="6" name="Group 13"/>
          <p:cNvGrpSpPr>
            <a:grpSpLocks noGrp="1"/>
          </p:cNvGrpSpPr>
          <p:nvPr/>
        </p:nvGrpSpPr>
        <p:grpSpPr bwMode="auto">
          <a:xfrm>
            <a:off x="160020" y="313778"/>
            <a:ext cx="9281160" cy="905443"/>
            <a:chOff x="457200" y="381000"/>
            <a:chExt cx="8232775" cy="649288"/>
          </a:xfrm>
        </p:grpSpPr>
        <p:pic>
          <p:nvPicPr>
            <p:cNvPr id="7"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8" name="Rectangle 5"/>
            <p:cNvSpPr txBox="1">
              <a:spLocks noChangeArrowheads="1"/>
            </p:cNvSpPr>
            <p:nvPr/>
          </p:nvSpPr>
          <p:spPr bwMode="auto">
            <a:xfrm>
              <a:off x="458788" y="458592"/>
              <a:ext cx="5791200" cy="397269"/>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3000" b="1" dirty="0">
                  <a:solidFill>
                    <a:prstClr val="white"/>
                  </a:solidFill>
                  <a:latin typeface="Calibri"/>
                  <a:cs typeface="+mn-cs"/>
                </a:rPr>
                <a:t>PENNSYLVANIA VETERANS MEMORIAL</a:t>
              </a:r>
            </a:p>
          </p:txBody>
        </p:sp>
      </p:grpSp>
      <p:grpSp>
        <p:nvGrpSpPr>
          <p:cNvPr id="9" name="Group 20"/>
          <p:cNvGrpSpPr>
            <a:grpSpLocks/>
          </p:cNvGrpSpPr>
          <p:nvPr/>
        </p:nvGrpSpPr>
        <p:grpSpPr bwMode="auto">
          <a:xfrm>
            <a:off x="320040" y="6664970"/>
            <a:ext cx="8961120" cy="406400"/>
            <a:chOff x="304800" y="6019800"/>
            <a:chExt cx="8534400" cy="381000"/>
          </a:xfrm>
        </p:grpSpPr>
        <p:pic>
          <p:nvPicPr>
            <p:cNvPr id="10"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11" name="Rectangle 10"/>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12" name="Rectangle 11"/>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3" name="Rectangle 12"/>
            <p:cNvSpPr/>
            <p:nvPr/>
          </p:nvSpPr>
          <p:spPr>
            <a:xfrm>
              <a:off x="457200" y="6019800"/>
              <a:ext cx="2044214"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25 AUG 2016</a:t>
              </a:r>
            </a:p>
          </p:txBody>
        </p:sp>
      </p:grpSp>
    </p:spTree>
    <p:extLst>
      <p:ext uri="{BB962C8B-B14F-4D97-AF65-F5344CB8AC3E}">
        <p14:creationId xmlns:p14="http://schemas.microsoft.com/office/powerpoint/2010/main" val="1808577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Repairs Completed</a:t>
            </a:r>
          </a:p>
          <a:p>
            <a:pPr lvl="1"/>
            <a:r>
              <a:rPr lang="en-US" dirty="0" smtClean="0"/>
              <a:t>Low Wall caps</a:t>
            </a:r>
          </a:p>
          <a:p>
            <a:pPr lvl="1"/>
            <a:r>
              <a:rPr lang="en-US" dirty="0" smtClean="0"/>
              <a:t>High Jagged Wall Cap</a:t>
            </a:r>
          </a:p>
          <a:p>
            <a:pPr lvl="1"/>
            <a:endParaRPr lang="en-US" dirty="0" smtClean="0"/>
          </a:p>
          <a:p>
            <a:r>
              <a:rPr lang="en-US" dirty="0" smtClean="0"/>
              <a:t>Work will begin on the entrance way, repairs are for the settled ground</a:t>
            </a:r>
          </a:p>
          <a:p>
            <a:endParaRPr lang="en-US" dirty="0" smtClean="0"/>
          </a:p>
          <a:p>
            <a:r>
              <a:rPr lang="en-US" dirty="0" smtClean="0"/>
              <a:t>Calcium Cleaning Proposal Tested</a:t>
            </a:r>
          </a:p>
          <a:p>
            <a:pPr lvl="1"/>
            <a:r>
              <a:rPr lang="en-US" dirty="0" smtClean="0"/>
              <a:t>The solution tested was not acceptable</a:t>
            </a:r>
          </a:p>
          <a:p>
            <a:endParaRPr lang="en-US" dirty="0" smtClean="0"/>
          </a:p>
          <a:p>
            <a:pPr lvl="1"/>
            <a:endParaRPr lang="en-US" dirty="0" smtClean="0"/>
          </a:p>
        </p:txBody>
      </p:sp>
      <p:grpSp>
        <p:nvGrpSpPr>
          <p:cNvPr id="4" name="Group 13"/>
          <p:cNvGrpSpPr>
            <a:grpSpLocks noGrp="1"/>
          </p:cNvGrpSpPr>
          <p:nvPr/>
        </p:nvGrpSpPr>
        <p:grpSpPr bwMode="auto">
          <a:xfrm>
            <a:off x="160020" y="151218"/>
            <a:ext cx="9281160" cy="905443"/>
            <a:chOff x="457200" y="381000"/>
            <a:chExt cx="8232775" cy="649288"/>
          </a:xfrm>
        </p:grpSpPr>
        <p:pic>
          <p:nvPicPr>
            <p:cNvPr id="5"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6" name="Rectangle 5"/>
            <p:cNvSpPr txBox="1">
              <a:spLocks noChangeArrowheads="1"/>
            </p:cNvSpPr>
            <p:nvPr/>
          </p:nvSpPr>
          <p:spPr bwMode="auto">
            <a:xfrm>
              <a:off x="458788" y="458592"/>
              <a:ext cx="5791200" cy="397269"/>
            </a:xfrm>
            <a:prstGeom prst="rect">
              <a:avLst/>
            </a:prstGeom>
            <a:noFill/>
            <a:ln w="9525">
              <a:noFill/>
              <a:miter lim="800000"/>
              <a:headEnd/>
              <a:tailEnd/>
            </a:ln>
          </p:spPr>
          <p:txBody>
            <a:bodyPr anchor="ctr">
              <a:spAutoFit/>
            </a:bodyPr>
            <a:lstStyle/>
            <a:p>
              <a:pPr algn="ctr" defTabSz="965407" eaLnBrk="0" fontAlgn="auto" hangingPunct="0">
                <a:spcBef>
                  <a:spcPts val="0"/>
                </a:spcBef>
                <a:spcAft>
                  <a:spcPts val="0"/>
                </a:spcAft>
                <a:defRPr/>
              </a:pPr>
              <a:r>
                <a:rPr lang="en-US" sz="3000" b="1" dirty="0">
                  <a:solidFill>
                    <a:prstClr val="white"/>
                  </a:solidFill>
                  <a:latin typeface="Calibri"/>
                  <a:cs typeface="+mn-cs"/>
                </a:rPr>
                <a:t>PENNSYLVANIA VETERANS MEMORIAL</a:t>
              </a:r>
            </a:p>
          </p:txBody>
        </p:sp>
      </p:grpSp>
      <p:grpSp>
        <p:nvGrpSpPr>
          <p:cNvPr id="7" name="Group 20"/>
          <p:cNvGrpSpPr>
            <a:grpSpLocks/>
          </p:cNvGrpSpPr>
          <p:nvPr/>
        </p:nvGrpSpPr>
        <p:grpSpPr bwMode="auto">
          <a:xfrm>
            <a:off x="320040" y="6664970"/>
            <a:ext cx="8961120" cy="406400"/>
            <a:chOff x="304800" y="6019800"/>
            <a:chExt cx="8534400" cy="381000"/>
          </a:xfrm>
        </p:grpSpPr>
        <p:pic>
          <p:nvPicPr>
            <p:cNvPr id="8" name="Picture 25" descr="red bottom banner"/>
            <p:cNvPicPr>
              <a:picLocks noChangeAspect="1" noChangeArrowheads="1"/>
            </p:cNvPicPr>
            <p:nvPr/>
          </p:nvPicPr>
          <p:blipFill>
            <a:blip r:embed="rId3" cstate="print"/>
            <a:srcRect/>
            <a:stretch>
              <a:fillRect/>
            </a:stretch>
          </p:blipFill>
          <p:spPr bwMode="auto">
            <a:xfrm>
              <a:off x="304800" y="6022975"/>
              <a:ext cx="8382000" cy="377825"/>
            </a:xfrm>
            <a:prstGeom prst="rect">
              <a:avLst/>
            </a:prstGeom>
            <a:noFill/>
            <a:ln w="9525">
              <a:noFill/>
              <a:miter lim="800000"/>
              <a:headEnd/>
              <a:tailEnd/>
            </a:ln>
          </p:spPr>
        </p:pic>
        <p:sp>
          <p:nvSpPr>
            <p:cNvPr id="9" name="Rectangle 8"/>
            <p:cNvSpPr>
              <a:spLocks noChangeArrowheads="1"/>
            </p:cNvSpPr>
            <p:nvPr/>
          </p:nvSpPr>
          <p:spPr bwMode="auto">
            <a:xfrm>
              <a:off x="7772400" y="6019800"/>
              <a:ext cx="1066800" cy="381000"/>
            </a:xfrm>
            <a:prstGeom prst="rect">
              <a:avLst/>
            </a:prstGeom>
            <a:noFill/>
            <a:ln w="9525">
              <a:noFill/>
              <a:miter lim="800000"/>
              <a:headEnd/>
              <a:tailEnd/>
            </a:ln>
          </p:spPr>
          <p:txBody>
            <a:bodyPr anchor="ctr"/>
            <a:lstStyle/>
            <a:p>
              <a:pPr defTabSz="965407" fontAlgn="auto">
                <a:spcBef>
                  <a:spcPts val="0"/>
                </a:spcBef>
                <a:spcAft>
                  <a:spcPts val="0"/>
                </a:spcAft>
              </a:pPr>
              <a:r>
                <a:rPr lang="en-US" sz="1300">
                  <a:solidFill>
                    <a:prstClr val="white"/>
                  </a:solidFill>
                  <a:latin typeface="Verdana" pitchFamily="34" charset="0"/>
                  <a:cs typeface="+mn-cs"/>
                </a:rPr>
                <a:t>&gt; country</a:t>
              </a:r>
            </a:p>
          </p:txBody>
        </p:sp>
        <p:sp>
          <p:nvSpPr>
            <p:cNvPr id="10" name="Rectangle 9"/>
            <p:cNvSpPr>
              <a:spLocks noChangeArrowheads="1"/>
            </p:cNvSpPr>
            <p:nvPr/>
          </p:nvSpPr>
          <p:spPr bwMode="auto">
            <a:xfrm>
              <a:off x="3810000" y="6019800"/>
              <a:ext cx="3962400" cy="381000"/>
            </a:xfrm>
            <a:prstGeom prst="rect">
              <a:avLst/>
            </a:prstGeom>
            <a:noFill/>
            <a:ln w="9525">
              <a:noFill/>
              <a:miter lim="800000"/>
              <a:headEnd/>
              <a:tailEnd/>
            </a:ln>
          </p:spPr>
          <p:txBody>
            <a:bodyPr anchor="ctr"/>
            <a:lstStyle/>
            <a:p>
              <a:pPr algn="r" defTabSz="965407" fontAlgn="auto">
                <a:spcBef>
                  <a:spcPts val="0"/>
                </a:spcBef>
                <a:spcAft>
                  <a:spcPts val="0"/>
                </a:spcAft>
              </a:pPr>
              <a:r>
                <a:rPr lang="en-US" sz="1300" dirty="0">
                  <a:solidFill>
                    <a:prstClr val="white"/>
                  </a:solidFill>
                  <a:latin typeface="Verdana" pitchFamily="34" charset="0"/>
                  <a:cs typeface="+mn-cs"/>
                </a:rPr>
                <a:t>  &gt; community &gt; commonwealth </a:t>
              </a:r>
            </a:p>
          </p:txBody>
        </p:sp>
        <p:sp>
          <p:nvSpPr>
            <p:cNvPr id="11" name="Rectangle 10"/>
            <p:cNvSpPr/>
            <p:nvPr/>
          </p:nvSpPr>
          <p:spPr>
            <a:xfrm>
              <a:off x="457200" y="6019800"/>
              <a:ext cx="2044214" cy="369332"/>
            </a:xfrm>
            <a:prstGeom prst="rect">
              <a:avLst/>
            </a:prstGeom>
          </p:spPr>
          <p:txBody>
            <a:bodyPr wrap="none">
              <a:spAutoFit/>
            </a:bodyPr>
            <a:lstStyle/>
            <a:p>
              <a:pPr defTabSz="965407" fontAlgn="auto">
                <a:spcBef>
                  <a:spcPts val="0"/>
                </a:spcBef>
                <a:spcAft>
                  <a:spcPts val="0"/>
                </a:spcAft>
                <a:defRPr/>
              </a:pPr>
              <a:r>
                <a:rPr lang="en-US" dirty="0">
                  <a:solidFill>
                    <a:prstClr val="white"/>
                  </a:solidFill>
                  <a:latin typeface="Times New Roman" pitchFamily="18" charset="0"/>
                  <a:cs typeface="Times New Roman" pitchFamily="18" charset="0"/>
                </a:rPr>
                <a:t>As of 19 AUG 2016</a:t>
              </a:r>
            </a:p>
          </p:txBody>
        </p:sp>
      </p:grpSp>
    </p:spTree>
    <p:extLst>
      <p:ext uri="{BB962C8B-B14F-4D97-AF65-F5344CB8AC3E}">
        <p14:creationId xmlns:p14="http://schemas.microsoft.com/office/powerpoint/2010/main" val="1506853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2051" name="Picture 25" descr="red bottom banner"/>
          <p:cNvPicPr>
            <a:picLocks noChangeAspect="1" noChangeArrowheads="1"/>
          </p:cNvPicPr>
          <p:nvPr/>
        </p:nvPicPr>
        <p:blipFill>
          <a:blip r:embed="rId3"/>
          <a:srcRect/>
          <a:stretch>
            <a:fillRect/>
          </a:stretch>
        </p:blipFill>
        <p:spPr bwMode="auto">
          <a:xfrm>
            <a:off x="480060" y="6343243"/>
            <a:ext cx="8801100" cy="403013"/>
          </a:xfrm>
          <a:prstGeom prst="rect">
            <a:avLst/>
          </a:prstGeom>
          <a:noFill/>
          <a:ln w="9525">
            <a:noFill/>
            <a:miter lim="800000"/>
            <a:headEnd/>
            <a:tailEnd/>
          </a:ln>
        </p:spPr>
      </p:pic>
      <p:sp>
        <p:nvSpPr>
          <p:cNvPr id="2052"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73" tIns="48286" rIns="96573" bIns="48286" anchor="ctr"/>
          <a:lstStyle/>
          <a:p>
            <a:pPr defTabSz="965838"/>
            <a:r>
              <a:rPr lang="en-US" sz="1300">
                <a:solidFill>
                  <a:prstClr val="white"/>
                </a:solidFill>
                <a:latin typeface="Verdana" pitchFamily="34" charset="0"/>
              </a:rPr>
              <a:t>&gt; country</a:t>
            </a:r>
          </a:p>
        </p:txBody>
      </p:sp>
      <p:sp>
        <p:nvSpPr>
          <p:cNvPr id="2053"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573" tIns="48286" rIns="96573" bIns="48286" anchor="ctr"/>
          <a:lstStyle/>
          <a:p>
            <a:pPr algn="r" defTabSz="965838"/>
            <a:r>
              <a:rPr lang="en-US" sz="1300">
                <a:solidFill>
                  <a:prstClr val="white"/>
                </a:solidFill>
                <a:latin typeface="Verdana" pitchFamily="34" charset="0"/>
              </a:rPr>
              <a:t>  &gt; community &gt; commonwealth </a:t>
            </a:r>
          </a:p>
        </p:txBody>
      </p:sp>
      <p:sp>
        <p:nvSpPr>
          <p:cNvPr id="2054" name="Rectangle 2"/>
          <p:cNvSpPr>
            <a:spLocks noChangeArrowheads="1"/>
          </p:cNvSpPr>
          <p:nvPr/>
        </p:nvSpPr>
        <p:spPr bwMode="auto">
          <a:xfrm>
            <a:off x="400050" y="2311412"/>
            <a:ext cx="8721090" cy="590004"/>
          </a:xfrm>
          <a:prstGeom prst="rect">
            <a:avLst/>
          </a:prstGeom>
          <a:noFill/>
          <a:ln w="9525">
            <a:noFill/>
            <a:miter lim="800000"/>
            <a:headEnd/>
            <a:tailEnd/>
          </a:ln>
        </p:spPr>
        <p:txBody>
          <a:bodyPr lIns="96573" tIns="48286" rIns="96573" bIns="48286">
            <a:spAutoFit/>
          </a:bodyPr>
          <a:lstStyle/>
          <a:p>
            <a:pPr algn="ctr" defTabSz="965838"/>
            <a:endParaRPr lang="en-US" sz="3200" b="1">
              <a:solidFill>
                <a:prstClr val="black"/>
              </a:solidFill>
            </a:endParaRPr>
          </a:p>
        </p:txBody>
      </p:sp>
      <p:sp>
        <p:nvSpPr>
          <p:cNvPr id="2055" name="Rectangle 7"/>
          <p:cNvSpPr>
            <a:spLocks noChangeArrowheads="1"/>
          </p:cNvSpPr>
          <p:nvPr/>
        </p:nvSpPr>
        <p:spPr bwMode="auto">
          <a:xfrm>
            <a:off x="3027046" y="3461180"/>
            <a:ext cx="193864" cy="393900"/>
          </a:xfrm>
          <a:prstGeom prst="rect">
            <a:avLst/>
          </a:prstGeom>
          <a:noFill/>
          <a:ln w="9525">
            <a:noFill/>
            <a:miter lim="800000"/>
            <a:headEnd/>
            <a:tailEnd/>
          </a:ln>
        </p:spPr>
        <p:txBody>
          <a:bodyPr wrap="none" lIns="96573" tIns="48286" rIns="96573" bIns="48286">
            <a:spAutoFit/>
          </a:bodyPr>
          <a:lstStyle/>
          <a:p>
            <a:pPr defTabSz="965838"/>
            <a:endParaRPr lang="en-US">
              <a:solidFill>
                <a:prstClr val="black"/>
              </a:solidFill>
            </a:endParaRPr>
          </a:p>
        </p:txBody>
      </p:sp>
      <p:sp>
        <p:nvSpPr>
          <p:cNvPr id="2056" name="Rectangle 5"/>
          <p:cNvSpPr>
            <a:spLocks noGrp="1" noChangeArrowheads="1"/>
          </p:cNvSpPr>
          <p:nvPr>
            <p:ph type="ctrTitle"/>
          </p:nvPr>
        </p:nvSpPr>
        <p:spPr>
          <a:xfrm>
            <a:off x="480060" y="487342"/>
            <a:ext cx="6080760" cy="459570"/>
          </a:xfrm>
          <a:noFill/>
        </p:spPr>
        <p:txBody>
          <a:bodyPr>
            <a:spAutoFit/>
          </a:bodyPr>
          <a:lstStyle/>
          <a:p>
            <a:r>
              <a:rPr lang="en-US" sz="2300" b="1" dirty="0">
                <a:solidFill>
                  <a:schemeClr val="bg1"/>
                </a:solidFill>
              </a:rPr>
              <a:t>ODAGVA / ACT 66 SUMMARY</a:t>
            </a:r>
          </a:p>
        </p:txBody>
      </p:sp>
      <p:sp>
        <p:nvSpPr>
          <p:cNvPr id="13332" name="TextBox 13"/>
          <p:cNvSpPr txBox="1">
            <a:spLocks noChangeArrowheads="1"/>
          </p:cNvSpPr>
          <p:nvPr/>
        </p:nvSpPr>
        <p:spPr bwMode="auto">
          <a:xfrm>
            <a:off x="480060" y="6339847"/>
            <a:ext cx="3040380" cy="393900"/>
          </a:xfrm>
          <a:prstGeom prst="rect">
            <a:avLst/>
          </a:prstGeom>
          <a:noFill/>
          <a:ln w="9525">
            <a:noFill/>
            <a:miter lim="800000"/>
            <a:headEnd/>
            <a:tailEnd/>
          </a:ln>
        </p:spPr>
        <p:txBody>
          <a:bodyPr lIns="96573" tIns="48286" rIns="96573" bIns="48286">
            <a:spAutoFit/>
          </a:bodyPr>
          <a:lstStyle/>
          <a:p>
            <a:pPr defTabSz="965838">
              <a:defRPr/>
            </a:pPr>
            <a:r>
              <a:rPr lang="en-US" b="1" dirty="0">
                <a:solidFill>
                  <a:prstClr val="white"/>
                </a:solidFill>
                <a:latin typeface="Calibri"/>
              </a:rPr>
              <a:t>As of 26 August 16</a:t>
            </a:r>
          </a:p>
        </p:txBody>
      </p:sp>
      <p:graphicFrame>
        <p:nvGraphicFramePr>
          <p:cNvPr id="16" name="Table 15"/>
          <p:cNvGraphicFramePr>
            <a:graphicFrameLocks noGrp="1"/>
          </p:cNvGraphicFramePr>
          <p:nvPr>
            <p:extLst>
              <p:ext uri="{D42A27DB-BD31-4B8C-83A1-F6EECF244321}">
                <p14:modId xmlns:p14="http://schemas.microsoft.com/office/powerpoint/2010/main" val="2362435983"/>
              </p:ext>
            </p:extLst>
          </p:nvPr>
        </p:nvGraphicFramePr>
        <p:xfrm>
          <a:off x="1920240" y="178816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16</a:t>
                      </a:r>
                      <a:r>
                        <a:rPr lang="en-US" sz="1300" b="1" i="0" u="none" strike="noStrike" baseline="0" dirty="0" smtClean="0">
                          <a:solidFill>
                            <a:srgbClr val="000000"/>
                          </a:solidFill>
                          <a:latin typeface="Tahoma" pitchFamily="34" charset="0"/>
                          <a:ea typeface="Tahoma" pitchFamily="34" charset="0"/>
                          <a:cs typeface="Tahoma" pitchFamily="34" charset="0"/>
                        </a:rPr>
                        <a:t> - 17</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smtClean="0">
                          <a:solidFill>
                            <a:schemeClr val="tx1"/>
                          </a:solidFill>
                          <a:latin typeface="Tahoma" pitchFamily="34" charset="0"/>
                          <a:ea typeface="Tahoma" pitchFamily="34" charset="0"/>
                          <a:cs typeface="Tahoma" pitchFamily="34" charset="0"/>
                        </a:rPr>
                        <a:t>3,548</a:t>
                      </a:r>
                      <a:endParaRPr lang="en-US" sz="1300" b="1" i="0" u="none" strike="noStrike" dirty="0">
                        <a:solidFill>
                          <a:schemeClr val="tx1"/>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$9,448,608.00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21451234"/>
              </p:ext>
            </p:extLst>
          </p:nvPr>
        </p:nvGraphicFramePr>
        <p:xfrm>
          <a:off x="1880235" y="3982720"/>
          <a:ext cx="5840730" cy="1388412"/>
        </p:xfrm>
        <a:graphic>
          <a:graphicData uri="http://schemas.openxmlformats.org/drawingml/2006/table">
            <a:tbl>
              <a:tblPr/>
              <a:tblGrid>
                <a:gridCol w="2920365"/>
                <a:gridCol w="2920365"/>
              </a:tblGrid>
              <a:tr h="487680">
                <a:tc gridSpan="2">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FY 15</a:t>
                      </a:r>
                      <a:r>
                        <a:rPr lang="en-US" sz="1300" b="1" i="0" u="none" strike="noStrike" baseline="0" dirty="0" smtClean="0">
                          <a:solidFill>
                            <a:srgbClr val="000000"/>
                          </a:solidFill>
                          <a:latin typeface="Tahoma" pitchFamily="34" charset="0"/>
                          <a:ea typeface="Tahoma" pitchFamily="34" charset="0"/>
                          <a:cs typeface="Tahoma" pitchFamily="34" charset="0"/>
                        </a:rPr>
                        <a:t> - 16</a:t>
                      </a:r>
                      <a:endParaRPr lang="en-US" sz="1300" b="1" i="0" u="none" strike="noStrike" dirty="0" smtClean="0">
                        <a:solidFill>
                          <a:srgbClr val="000000"/>
                        </a:solidFill>
                        <a:latin typeface="Tahoma" pitchFamily="34" charset="0"/>
                        <a:ea typeface="Tahoma" pitchFamily="34" charset="0"/>
                        <a:cs typeface="Tahoma" pitchFamily="34" charset="0"/>
                      </a:endParaRPr>
                    </a:p>
                    <a:p>
                      <a:pPr algn="ctr" fontAlgn="b"/>
                      <a:r>
                        <a:rPr lang="en-US" sz="1300" b="1" i="0" u="none" strike="noStrike" dirty="0" smtClean="0">
                          <a:solidFill>
                            <a:srgbClr val="000000"/>
                          </a:solidFill>
                          <a:latin typeface="Tahoma" pitchFamily="34" charset="0"/>
                          <a:ea typeface="Tahoma" pitchFamily="34" charset="0"/>
                          <a:cs typeface="Tahoma" pitchFamily="34" charset="0"/>
                        </a:rPr>
                        <a:t>Claims, Compensation and Pension Summary </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r>
              <a:tr h="330001">
                <a:tc>
                  <a:txBody>
                    <a:bodyPr/>
                    <a:lstStyle/>
                    <a:p>
                      <a:pPr algn="ctr" fontAlgn="b"/>
                      <a:r>
                        <a:rPr lang="en-US" sz="1300" b="1" i="0" u="none" strike="noStrike" dirty="0">
                          <a:solidFill>
                            <a:srgbClr val="000000"/>
                          </a:solidFill>
                          <a:latin typeface="Tahoma" pitchFamily="34" charset="0"/>
                          <a:ea typeface="Tahoma" pitchFamily="34" charset="0"/>
                          <a:cs typeface="Tahoma" pitchFamily="34" charset="0"/>
                        </a:rPr>
                        <a:t>Year to Date </a:t>
                      </a:r>
                      <a:r>
                        <a:rPr lang="en-US" sz="1300" b="1" i="0" u="none" strike="noStrike" dirty="0" smtClean="0">
                          <a:solidFill>
                            <a:srgbClr val="000000"/>
                          </a:solidFill>
                          <a:latin typeface="Tahoma" pitchFamily="34" charset="0"/>
                          <a:ea typeface="Tahoma" pitchFamily="34" charset="0"/>
                          <a:cs typeface="Tahoma" pitchFamily="34" charset="0"/>
                        </a:rPr>
                        <a:t> Claims Submitted</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Year to Date Value of Awards</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70731">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22,733</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300" b="1" i="0" u="none" strike="noStrike" dirty="0" smtClean="0">
                          <a:solidFill>
                            <a:srgbClr val="000000"/>
                          </a:solidFill>
                          <a:latin typeface="Tahoma" pitchFamily="34" charset="0"/>
                          <a:ea typeface="Tahoma" pitchFamily="34" charset="0"/>
                          <a:cs typeface="Tahoma" pitchFamily="34" charset="0"/>
                        </a:rPr>
                        <a:t>$254,503,769.00</a:t>
                      </a:r>
                      <a:endParaRPr lang="en-US" sz="1300" b="1" i="0" u="none" strike="noStrike" dirty="0">
                        <a:solidFill>
                          <a:srgbClr val="000000"/>
                        </a:solidFill>
                        <a:latin typeface="Tahoma" pitchFamily="34" charset="0"/>
                        <a:ea typeface="Tahoma" pitchFamily="34" charset="0"/>
                        <a:cs typeface="Tahoma" pitchFamily="34" charset="0"/>
                      </a:endParaRPr>
                    </a:p>
                  </a:txBody>
                  <a:tcPr marL="9454" marR="9454" marT="96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13312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pic>
        <p:nvPicPr>
          <p:cNvPr id="3075" name="Picture 25" descr="red bottom banner"/>
          <p:cNvPicPr>
            <a:picLocks noChangeAspect="1" noChangeArrowheads="1"/>
          </p:cNvPicPr>
          <p:nvPr/>
        </p:nvPicPr>
        <p:blipFill>
          <a:blip r:embed="rId3"/>
          <a:srcRect/>
          <a:stretch>
            <a:fillRect/>
          </a:stretch>
        </p:blipFill>
        <p:spPr bwMode="auto">
          <a:xfrm>
            <a:off x="480060" y="6343243"/>
            <a:ext cx="8801100" cy="403013"/>
          </a:xfrm>
          <a:prstGeom prst="rect">
            <a:avLst/>
          </a:prstGeom>
          <a:noFill/>
          <a:ln w="9525">
            <a:noFill/>
            <a:miter lim="800000"/>
            <a:headEnd/>
            <a:tailEnd/>
          </a:ln>
        </p:spPr>
      </p:pic>
      <p:sp>
        <p:nvSpPr>
          <p:cNvPr id="3076"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573" tIns="48286" rIns="96573" bIns="48286" anchor="ctr"/>
          <a:lstStyle/>
          <a:p>
            <a:pPr defTabSz="965838"/>
            <a:r>
              <a:rPr lang="en-US" sz="1300">
                <a:solidFill>
                  <a:prstClr val="white"/>
                </a:solidFill>
                <a:latin typeface="Verdana" pitchFamily="34" charset="0"/>
              </a:rPr>
              <a:t>&gt; country</a:t>
            </a:r>
          </a:p>
        </p:txBody>
      </p:sp>
      <p:sp>
        <p:nvSpPr>
          <p:cNvPr id="3077" name="Rectangle 10"/>
          <p:cNvSpPr>
            <a:spLocks noChangeArrowheads="1"/>
          </p:cNvSpPr>
          <p:nvPr/>
        </p:nvSpPr>
        <p:spPr bwMode="auto">
          <a:xfrm>
            <a:off x="4000500" y="6339840"/>
            <a:ext cx="4160520" cy="406400"/>
          </a:xfrm>
          <a:prstGeom prst="rect">
            <a:avLst/>
          </a:prstGeom>
          <a:noFill/>
          <a:ln w="9525">
            <a:noFill/>
            <a:miter lim="800000"/>
            <a:headEnd/>
            <a:tailEnd/>
          </a:ln>
        </p:spPr>
        <p:txBody>
          <a:bodyPr lIns="96573" tIns="48286" rIns="96573" bIns="48286" anchor="ctr"/>
          <a:lstStyle/>
          <a:p>
            <a:pPr algn="r" defTabSz="965838"/>
            <a:r>
              <a:rPr lang="en-US" sz="1300">
                <a:solidFill>
                  <a:prstClr val="white"/>
                </a:solidFill>
                <a:latin typeface="Verdana" pitchFamily="34" charset="0"/>
              </a:rPr>
              <a:t>  &gt; community &gt; commonwealth </a:t>
            </a:r>
          </a:p>
        </p:txBody>
      </p:sp>
      <p:sp>
        <p:nvSpPr>
          <p:cNvPr id="3078" name="Rectangle 2"/>
          <p:cNvSpPr>
            <a:spLocks noChangeArrowheads="1"/>
          </p:cNvSpPr>
          <p:nvPr/>
        </p:nvSpPr>
        <p:spPr bwMode="auto">
          <a:xfrm>
            <a:off x="400050" y="2311412"/>
            <a:ext cx="8721090" cy="590004"/>
          </a:xfrm>
          <a:prstGeom prst="rect">
            <a:avLst/>
          </a:prstGeom>
          <a:noFill/>
          <a:ln w="9525">
            <a:noFill/>
            <a:miter lim="800000"/>
            <a:headEnd/>
            <a:tailEnd/>
          </a:ln>
        </p:spPr>
        <p:txBody>
          <a:bodyPr lIns="96573" tIns="48286" rIns="96573" bIns="48286">
            <a:spAutoFit/>
          </a:bodyPr>
          <a:lstStyle/>
          <a:p>
            <a:pPr algn="ctr" defTabSz="965838"/>
            <a:endParaRPr lang="en-US" sz="3200" b="1">
              <a:solidFill>
                <a:prstClr val="black"/>
              </a:solidFill>
            </a:endParaRPr>
          </a:p>
        </p:txBody>
      </p:sp>
      <p:sp>
        <p:nvSpPr>
          <p:cNvPr id="3079" name="Rectangle 7"/>
          <p:cNvSpPr>
            <a:spLocks noChangeArrowheads="1"/>
          </p:cNvSpPr>
          <p:nvPr/>
        </p:nvSpPr>
        <p:spPr bwMode="auto">
          <a:xfrm>
            <a:off x="3027046" y="3461180"/>
            <a:ext cx="193864" cy="393900"/>
          </a:xfrm>
          <a:prstGeom prst="rect">
            <a:avLst/>
          </a:prstGeom>
          <a:noFill/>
          <a:ln w="9525">
            <a:noFill/>
            <a:miter lim="800000"/>
            <a:headEnd/>
            <a:tailEnd/>
          </a:ln>
        </p:spPr>
        <p:txBody>
          <a:bodyPr wrap="none" lIns="96573" tIns="48286" rIns="96573" bIns="48286">
            <a:spAutoFit/>
          </a:bodyPr>
          <a:lstStyle/>
          <a:p>
            <a:pPr defTabSz="965838"/>
            <a:endParaRPr lang="en-US">
              <a:solidFill>
                <a:prstClr val="black"/>
              </a:solidFill>
            </a:endParaRPr>
          </a:p>
        </p:txBody>
      </p:sp>
      <p:sp>
        <p:nvSpPr>
          <p:cNvPr id="3080" name="Rectangle 5"/>
          <p:cNvSpPr>
            <a:spLocks noGrp="1" noChangeArrowheads="1"/>
          </p:cNvSpPr>
          <p:nvPr>
            <p:ph type="ctrTitle"/>
          </p:nvPr>
        </p:nvSpPr>
        <p:spPr>
          <a:xfrm>
            <a:off x="480060" y="487342"/>
            <a:ext cx="6080760" cy="459570"/>
          </a:xfrm>
        </p:spPr>
        <p:txBody>
          <a:bodyPr>
            <a:spAutoFit/>
          </a:bodyPr>
          <a:lstStyle/>
          <a:p>
            <a:r>
              <a:rPr lang="en-US" sz="2300" b="1">
                <a:solidFill>
                  <a:schemeClr val="bg1"/>
                </a:solidFill>
              </a:rPr>
              <a:t>OUTREACH ENGAGEMENTS</a:t>
            </a:r>
          </a:p>
        </p:txBody>
      </p:sp>
      <p:sp>
        <p:nvSpPr>
          <p:cNvPr id="13332" name="TextBox 13"/>
          <p:cNvSpPr txBox="1">
            <a:spLocks noChangeArrowheads="1"/>
          </p:cNvSpPr>
          <p:nvPr/>
        </p:nvSpPr>
        <p:spPr bwMode="auto">
          <a:xfrm>
            <a:off x="480060" y="6339847"/>
            <a:ext cx="3040380" cy="393900"/>
          </a:xfrm>
          <a:prstGeom prst="rect">
            <a:avLst/>
          </a:prstGeom>
          <a:noFill/>
          <a:ln w="9525">
            <a:noFill/>
            <a:miter lim="800000"/>
            <a:headEnd/>
            <a:tailEnd/>
          </a:ln>
        </p:spPr>
        <p:txBody>
          <a:bodyPr lIns="96573" tIns="48286" rIns="96573" bIns="48286">
            <a:spAutoFit/>
          </a:bodyPr>
          <a:lstStyle/>
          <a:p>
            <a:pPr defTabSz="965838">
              <a:defRPr/>
            </a:pPr>
            <a:r>
              <a:rPr lang="en-US" b="1" dirty="0">
                <a:solidFill>
                  <a:prstClr val="white"/>
                </a:solidFill>
                <a:latin typeface="Calibri"/>
              </a:rPr>
              <a:t>As of 26 August 16</a:t>
            </a:r>
          </a:p>
        </p:txBody>
      </p:sp>
      <p:graphicFrame>
        <p:nvGraphicFramePr>
          <p:cNvPr id="14" name="Table 13"/>
          <p:cNvGraphicFramePr>
            <a:graphicFrameLocks noGrp="1"/>
          </p:cNvGraphicFramePr>
          <p:nvPr>
            <p:extLst>
              <p:ext uri="{D42A27DB-BD31-4B8C-83A1-F6EECF244321}">
                <p14:modId xmlns:p14="http://schemas.microsoft.com/office/powerpoint/2010/main" val="960018067"/>
              </p:ext>
            </p:extLst>
          </p:nvPr>
        </p:nvGraphicFramePr>
        <p:xfrm>
          <a:off x="480069" y="1137927"/>
          <a:ext cx="8225554" cy="5109684"/>
        </p:xfrm>
        <a:graphic>
          <a:graphicData uri="http://schemas.openxmlformats.org/drawingml/2006/table">
            <a:tbl>
              <a:tblPr/>
              <a:tblGrid>
                <a:gridCol w="3374777"/>
                <a:gridCol w="941798"/>
                <a:gridCol w="941799"/>
                <a:gridCol w="863315"/>
                <a:gridCol w="863316"/>
                <a:gridCol w="1240549"/>
              </a:tblGrid>
              <a:tr h="335280">
                <a:tc gridSpan="6">
                  <a:txBody>
                    <a:bodyPr/>
                    <a:lstStyle/>
                    <a:p>
                      <a:pPr algn="ctr" fontAlgn="b"/>
                      <a:r>
                        <a:rPr lang="en-US" sz="2100" b="1" i="0" u="none" strike="noStrike" dirty="0" smtClean="0">
                          <a:solidFill>
                            <a:srgbClr val="000000"/>
                          </a:solidFill>
                          <a:latin typeface="+mn-lt"/>
                          <a:ea typeface="Tahoma" pitchFamily="34" charset="0"/>
                          <a:cs typeface="Tahoma" pitchFamily="34" charset="0"/>
                        </a:rPr>
                        <a:t>Outreach Statistics </a:t>
                      </a:r>
                      <a:endParaRPr lang="en-US" sz="21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1" i="0" u="none" strike="noStrike" dirty="0">
                        <a:solidFill>
                          <a:srgbClr val="000000"/>
                        </a:solidFill>
                        <a:latin typeface="+mn-lt"/>
                        <a:ea typeface="Tahoma" pitchFamily="34" charset="0"/>
                        <a:cs typeface="Tahoma"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246684">
                <a:tc>
                  <a:txBody>
                    <a:bodyPr/>
                    <a:lstStyle/>
                    <a:p>
                      <a:pPr algn="l" fontAlgn="b"/>
                      <a:r>
                        <a:rPr lang="en-US" sz="1300" b="0" i="0" u="none" strike="noStrike" dirty="0">
                          <a:solidFill>
                            <a:srgbClr val="000000"/>
                          </a:solidFill>
                          <a:latin typeface="+mn-lt"/>
                          <a:ea typeface="Tahoma" pitchFamily="34" charset="0"/>
                          <a:cs typeface="Tahoma" pitchFamily="34" charset="0"/>
                        </a:rPr>
                        <a:t> </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1st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2nd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3rd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500" b="1" i="0" u="none" strike="noStrike" dirty="0">
                          <a:solidFill>
                            <a:srgbClr val="000000"/>
                          </a:solidFill>
                          <a:latin typeface="+mn-lt"/>
                          <a:ea typeface="Tahoma" pitchFamily="34" charset="0"/>
                          <a:cs typeface="Tahoma" pitchFamily="34" charset="0"/>
                        </a:rPr>
                        <a:t>4th Qtr</a:t>
                      </a: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latin typeface="+mn-lt"/>
                          <a:ea typeface="Tahoma" pitchFamily="34" charset="0"/>
                          <a:cs typeface="Tahoma" pitchFamily="34" charset="0"/>
                        </a:rPr>
                        <a:t> </a:t>
                      </a:r>
                      <a:r>
                        <a:rPr lang="en-US" sz="1500" b="1" i="0" u="none" strike="noStrike" dirty="0" smtClean="0">
                          <a:solidFill>
                            <a:srgbClr val="000000"/>
                          </a:solidFill>
                          <a:latin typeface="+mn-lt"/>
                          <a:ea typeface="Tahoma" pitchFamily="34" charset="0"/>
                          <a:cs typeface="Tahoma" pitchFamily="34" charset="0"/>
                        </a:rPr>
                        <a:t>Year to Date</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Outreach Events</a:t>
                      </a:r>
                      <a:r>
                        <a:rPr lang="en-US" sz="1500" b="0" i="0" u="none" strike="noStrike" baseline="0" dirty="0" smtClean="0">
                          <a:solidFill>
                            <a:srgbClr val="000000"/>
                          </a:solidFill>
                          <a:latin typeface="+mn-lt"/>
                          <a:ea typeface="Tahoma" pitchFamily="34" charset="0"/>
                          <a:cs typeface="Tahoma" pitchFamily="34" charset="0"/>
                        </a:rPr>
                        <a:t> Supported</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28</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28</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Mobile Outreach Van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24</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24</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Veteran</a:t>
                      </a:r>
                      <a:r>
                        <a:rPr lang="en-US" sz="1500" b="0" i="0" u="none" strike="noStrike" baseline="0" dirty="0" smtClean="0">
                          <a:solidFill>
                            <a:srgbClr val="000000"/>
                          </a:solidFill>
                          <a:latin typeface="+mn-lt"/>
                          <a:ea typeface="Tahoma" pitchFamily="34" charset="0"/>
                          <a:cs typeface="Tahoma" pitchFamily="34" charset="0"/>
                        </a:rPr>
                        <a:t> Interactions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656</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656</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82825">
                <a:tc>
                  <a:txBody>
                    <a:bodyPr/>
                    <a:lstStyle/>
                    <a:p>
                      <a:pPr algn="l" fontAlgn="b"/>
                      <a:r>
                        <a:rPr lang="en-US" sz="1500" b="0" i="0" u="none" strike="noStrike" dirty="0" smtClean="0">
                          <a:solidFill>
                            <a:srgbClr val="000000"/>
                          </a:solidFill>
                          <a:latin typeface="+mn-lt"/>
                          <a:ea typeface="Tahoma" pitchFamily="34" charset="0"/>
                          <a:cs typeface="Tahoma" pitchFamily="34" charset="0"/>
                        </a:rPr>
                        <a:t>Claim</a:t>
                      </a:r>
                      <a:r>
                        <a:rPr lang="en-US" sz="1500" b="0" i="0" u="none" strike="noStrike" baseline="0" dirty="0" smtClean="0">
                          <a:solidFill>
                            <a:srgbClr val="000000"/>
                          </a:solidFill>
                          <a:latin typeface="+mn-lt"/>
                          <a:ea typeface="Tahoma" pitchFamily="34" charset="0"/>
                          <a:cs typeface="Tahoma" pitchFamily="34" charset="0"/>
                        </a:rPr>
                        <a:t> referrals to County Directors and Service Organizations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105</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105</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84">
                <a:tc>
                  <a:txBody>
                    <a:bodyPr/>
                    <a:lstStyle/>
                    <a:p>
                      <a:pPr algn="l" fontAlgn="b"/>
                      <a:r>
                        <a:rPr lang="en-US" sz="1500" b="0" i="0" u="none" strike="noStrike" dirty="0" smtClean="0">
                          <a:solidFill>
                            <a:srgbClr val="000000"/>
                          </a:solidFill>
                          <a:latin typeface="+mn-lt"/>
                          <a:ea typeface="Tahoma" pitchFamily="34" charset="0"/>
                          <a:cs typeface="Tahoma" pitchFamily="34" charset="0"/>
                        </a:rPr>
                        <a:t>Legislator</a:t>
                      </a:r>
                      <a:r>
                        <a:rPr lang="en-US" sz="1500" b="0" i="0" u="none" strike="noStrike" baseline="0" dirty="0" smtClean="0">
                          <a:solidFill>
                            <a:srgbClr val="000000"/>
                          </a:solidFill>
                          <a:latin typeface="+mn-lt"/>
                          <a:ea typeface="Tahoma" pitchFamily="34" charset="0"/>
                          <a:cs typeface="Tahoma" pitchFamily="34" charset="0"/>
                        </a:rPr>
                        <a:t> Attended Events</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0" i="0" u="none" strike="noStrike" dirty="0" smtClean="0">
                          <a:solidFill>
                            <a:srgbClr val="000000"/>
                          </a:solidFill>
                          <a:latin typeface="+mn-lt"/>
                          <a:ea typeface="Tahoma" pitchFamily="34" charset="0"/>
                          <a:cs typeface="Tahoma" pitchFamily="34" charset="0"/>
                        </a:rPr>
                        <a:t>10</a:t>
                      </a:r>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500" b="0"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500" b="1" i="0" u="none" strike="noStrike" dirty="0" smtClean="0">
                          <a:solidFill>
                            <a:srgbClr val="000000"/>
                          </a:solidFill>
                          <a:latin typeface="+mn-lt"/>
                          <a:ea typeface="Tahoma" pitchFamily="34" charset="0"/>
                          <a:cs typeface="Tahoma" pitchFamily="34" charset="0"/>
                        </a:rPr>
                        <a:t>10</a:t>
                      </a:r>
                      <a:endParaRPr lang="en-US" sz="1500" b="1" i="0" u="none" strike="noStrike" dirty="0">
                        <a:solidFill>
                          <a:srgbClr val="000000"/>
                        </a:solidFill>
                        <a:latin typeface="+mn-lt"/>
                        <a:ea typeface="Tahoma" pitchFamily="34" charset="0"/>
                        <a:cs typeface="Tahoma" pitchFamily="34" charset="0"/>
                      </a:endParaRPr>
                    </a:p>
                  </a:txBody>
                  <a:tcPr marL="10001" marR="10001"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58159">
                <a:tc gridSpan="6">
                  <a:txBody>
                    <a:bodyPr/>
                    <a:lstStyle/>
                    <a:p>
                      <a:pPr algn="l" fontAlgn="b"/>
                      <a:endParaRPr lang="en-US" sz="1100" b="0" i="0" u="none" strike="noStrike" baseline="0" dirty="0" smtClean="0">
                        <a:solidFill>
                          <a:srgbClr val="000000"/>
                        </a:solidFill>
                        <a:latin typeface="+mn-lt"/>
                        <a:ea typeface="Tahoma" pitchFamily="34" charset="0"/>
                        <a:cs typeface="Tahoma" pitchFamily="34" charset="0"/>
                      </a:endParaRPr>
                    </a:p>
                    <a:p>
                      <a:pPr algn="l" fontAlgn="b"/>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N</a:t>
                      </a:r>
                      <a:r>
                        <a:rPr lang="en-US" sz="1500" b="0" i="0" u="sng" strike="noStrike" dirty="0" smtClean="0">
                          <a:solidFill>
                            <a:srgbClr val="000000"/>
                          </a:solidFill>
                          <a:latin typeface="+mn-lt"/>
                          <a:ea typeface="Tahoma" pitchFamily="34" charset="0"/>
                          <a:cs typeface="Tahoma" pitchFamily="34" charset="0"/>
                        </a:rPr>
                        <a:t>otes</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Two outreach vans are operational and supporting outreach events</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a:t>
                      </a:r>
                      <a:r>
                        <a:rPr lang="en-US" sz="1500" b="0" i="0" u="sng" strike="noStrike" baseline="0" dirty="0" smtClean="0">
                          <a:solidFill>
                            <a:srgbClr val="000000"/>
                          </a:solidFill>
                          <a:latin typeface="+mn-lt"/>
                          <a:ea typeface="Tahoma" pitchFamily="34" charset="0"/>
                          <a:cs typeface="Tahoma" pitchFamily="34" charset="0"/>
                        </a:rPr>
                        <a:t> Upcoming Events – September</a:t>
                      </a:r>
                    </a:p>
                    <a:p>
                      <a:pPr algn="l" fontAlgn="b">
                        <a:buFont typeface="Arial" pitchFamily="34" charset="0"/>
                        <a:buChar char="•"/>
                      </a:pPr>
                      <a:r>
                        <a:rPr lang="en-US" sz="1500" b="0" i="0" u="none" strike="noStrike" baseline="0" dirty="0" smtClean="0">
                          <a:solidFill>
                            <a:srgbClr val="000000"/>
                          </a:solidFill>
                          <a:latin typeface="+mn-lt"/>
                          <a:ea typeface="Tahoma" pitchFamily="34" charset="0"/>
                          <a:cs typeface="Tahoma" pitchFamily="34" charset="0"/>
                        </a:rPr>
                        <a:t>      </a:t>
                      </a:r>
                      <a:r>
                        <a:rPr lang="en-US" sz="1500" b="1" i="0" u="none" strike="noStrike" baseline="0" dirty="0" smtClean="0">
                          <a:solidFill>
                            <a:srgbClr val="000000"/>
                          </a:solidFill>
                          <a:latin typeface="+mn-lt"/>
                          <a:ea typeface="Tahoma" pitchFamily="34" charset="0"/>
                          <a:cs typeface="Tahoma" pitchFamily="34" charset="0"/>
                        </a:rPr>
                        <a:t>Legislative Events</a:t>
                      </a:r>
                      <a:r>
                        <a:rPr lang="en-US" sz="1500" b="0" i="0" u="none" strike="noStrike" baseline="0" dirty="0" smtClean="0">
                          <a:solidFill>
                            <a:srgbClr val="000000"/>
                          </a:solidFill>
                          <a:latin typeface="+mn-lt"/>
                          <a:ea typeface="Tahoma" pitchFamily="34" charset="0"/>
                          <a:cs typeface="Tahoma" pitchFamily="34" charset="0"/>
                        </a:rPr>
                        <a:t>  –  Rep. Christina’s Veteran Breakfast – Rep. Deasey’s Senior Health Fair – Sen. </a:t>
                      </a:r>
                    </a:p>
                    <a:p>
                      <a:pPr algn="l" fontAlgn="b">
                        <a:buFont typeface="Arial" pitchFamily="34" charset="0"/>
                        <a:buNone/>
                      </a:pPr>
                      <a:r>
                        <a:rPr lang="en-US" sz="1500" b="0" i="0" u="none" strike="noStrike" baseline="0" dirty="0" smtClean="0">
                          <a:solidFill>
                            <a:srgbClr val="000000"/>
                          </a:solidFill>
                          <a:latin typeface="+mn-lt"/>
                          <a:ea typeface="Tahoma" pitchFamily="34" charset="0"/>
                          <a:cs typeface="Tahoma" pitchFamily="34" charset="0"/>
                        </a:rPr>
                        <a:t>        Stefano and Rep. Warner’s Senior Expo – Rep. Costa Senior health Fair – Sen. Brewster Senior Expo</a:t>
                      </a: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Events</a:t>
                      </a:r>
                      <a:r>
                        <a:rPr lang="en-US" sz="1500" b="0" i="0" u="none" strike="noStrike" baseline="0" dirty="0" smtClean="0">
                          <a:solidFill>
                            <a:srgbClr val="000000"/>
                          </a:solidFill>
                          <a:latin typeface="+mn-lt"/>
                          <a:ea typeface="Tahoma" pitchFamily="34" charset="0"/>
                          <a:cs typeface="Tahoma" pitchFamily="34" charset="0"/>
                        </a:rPr>
                        <a:t> –   Carbon County Senior Expo – Wayne/Pike Suicide Walk – Ross Township Community Day – Pennsylvania Bow hunters Festival – Tannersville Wellness Fall Festival – 95</a:t>
                      </a:r>
                      <a:r>
                        <a:rPr lang="en-US" sz="1500" b="0" i="0" u="none" strike="noStrike" baseline="30000" dirty="0" smtClean="0">
                          <a:solidFill>
                            <a:srgbClr val="000000"/>
                          </a:solidFill>
                          <a:latin typeface="+mn-lt"/>
                          <a:ea typeface="Tahoma" pitchFamily="34" charset="0"/>
                          <a:cs typeface="Tahoma" pitchFamily="34" charset="0"/>
                        </a:rPr>
                        <a:t>th</a:t>
                      </a:r>
                      <a:r>
                        <a:rPr lang="en-US" sz="1500" b="0" i="0" u="none" strike="noStrike" baseline="0" dirty="0" smtClean="0">
                          <a:solidFill>
                            <a:srgbClr val="000000"/>
                          </a:solidFill>
                          <a:latin typeface="+mn-lt"/>
                          <a:ea typeface="Tahoma" pitchFamily="34" charset="0"/>
                          <a:cs typeface="Tahoma" pitchFamily="34" charset="0"/>
                        </a:rPr>
                        <a:t> District Health and Wellness Fair – Northumberland Behavior Health Event – Mifflintown Fall Festival</a:t>
                      </a:r>
                    </a:p>
                    <a:p>
                      <a:pPr marL="285750" indent="-285750" algn="l" fontAlgn="b">
                        <a:buFont typeface="Arial" pitchFamily="34" charset="0"/>
                        <a:buChar char="•"/>
                      </a:pPr>
                      <a:r>
                        <a:rPr lang="en-US" sz="1500" b="1" i="0" u="none" strike="noStrike" baseline="0" dirty="0" smtClean="0">
                          <a:solidFill>
                            <a:srgbClr val="000000"/>
                          </a:solidFill>
                          <a:latin typeface="+mn-lt"/>
                          <a:ea typeface="Tahoma" pitchFamily="34" charset="0"/>
                          <a:cs typeface="Tahoma" pitchFamily="34" charset="0"/>
                        </a:rPr>
                        <a:t>Legislators Attending Events</a:t>
                      </a:r>
                      <a:r>
                        <a:rPr lang="en-US" sz="1500" b="0" i="0" u="none" strike="noStrike" baseline="0" dirty="0" smtClean="0">
                          <a:solidFill>
                            <a:srgbClr val="000000"/>
                          </a:solidFill>
                          <a:latin typeface="+mn-lt"/>
                          <a:ea typeface="Tahoma" pitchFamily="34" charset="0"/>
                          <a:cs typeface="Tahoma" pitchFamily="34" charset="0"/>
                        </a:rPr>
                        <a:t> –  Congressmen Marino and Rothfus, Senators White and Brown, Representatives Nelson, Acosta, Miller, Keller, Metzger, Baker, Ellis and Saccone</a:t>
                      </a:r>
                    </a:p>
                  </a:txBody>
                  <a:tcPr marL="10001" marR="10001" marT="101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1200" b="0" i="0" u="none" strike="noStrike" dirty="0">
                        <a:solidFill>
                          <a:srgbClr val="000000"/>
                        </a:solidFill>
                        <a:latin typeface="Tahoma" pitchFamily="34" charset="0"/>
                        <a:ea typeface="Tahoma" pitchFamily="34" charset="0"/>
                        <a:cs typeface="Tahoma"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81812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5" descr="red bottom banner"/>
          <p:cNvPicPr>
            <a:picLocks noChangeAspect="1" noChangeArrowheads="1"/>
          </p:cNvPicPr>
          <p:nvPr/>
        </p:nvPicPr>
        <p:blipFill>
          <a:blip r:embed="rId2" cstate="print"/>
          <a:srcRect/>
          <a:stretch>
            <a:fillRect/>
          </a:stretch>
        </p:blipFill>
        <p:spPr bwMode="auto">
          <a:xfrm>
            <a:off x="480060" y="6664983"/>
            <a:ext cx="8801100" cy="403013"/>
          </a:xfrm>
          <a:prstGeom prst="rect">
            <a:avLst/>
          </a:prstGeom>
          <a:noFill/>
          <a:ln w="9525">
            <a:noFill/>
            <a:miter lim="800000"/>
            <a:headEnd/>
            <a:tailEnd/>
          </a:ln>
        </p:spPr>
      </p:pic>
      <p:sp>
        <p:nvSpPr>
          <p:cNvPr id="13315" name="Rectangle 2"/>
          <p:cNvSpPr>
            <a:spLocks noChangeArrowheads="1"/>
          </p:cNvSpPr>
          <p:nvPr/>
        </p:nvSpPr>
        <p:spPr bwMode="auto">
          <a:xfrm>
            <a:off x="400050" y="2311413"/>
            <a:ext cx="8721090" cy="589950"/>
          </a:xfrm>
          <a:prstGeom prst="rect">
            <a:avLst/>
          </a:prstGeom>
          <a:noFill/>
          <a:ln w="9525">
            <a:noFill/>
            <a:miter lim="800000"/>
            <a:headEnd/>
            <a:tailEnd/>
          </a:ln>
        </p:spPr>
        <p:txBody>
          <a:bodyPr lIns="96522" tIns="48261" rIns="96522" bIns="48261">
            <a:spAutoFit/>
          </a:bodyPr>
          <a:lstStyle/>
          <a:p>
            <a:pPr algn="ctr" defTabSz="965838"/>
            <a:endParaRPr lang="en-US" sz="3200" b="1" dirty="0">
              <a:solidFill>
                <a:prstClr val="black"/>
              </a:solidFill>
            </a:endParaRPr>
          </a:p>
        </p:txBody>
      </p:sp>
      <p:sp>
        <p:nvSpPr>
          <p:cNvPr id="13316" name="Rectangle 7"/>
          <p:cNvSpPr>
            <a:spLocks noChangeArrowheads="1"/>
          </p:cNvSpPr>
          <p:nvPr/>
        </p:nvSpPr>
        <p:spPr bwMode="auto">
          <a:xfrm>
            <a:off x="3027055" y="3461187"/>
            <a:ext cx="193755" cy="393846"/>
          </a:xfrm>
          <a:prstGeom prst="rect">
            <a:avLst/>
          </a:prstGeom>
          <a:noFill/>
          <a:ln w="9525">
            <a:noFill/>
            <a:miter lim="800000"/>
            <a:headEnd/>
            <a:tailEnd/>
          </a:ln>
        </p:spPr>
        <p:txBody>
          <a:bodyPr wrap="none" lIns="96522" tIns="48261" rIns="96522" bIns="48261">
            <a:spAutoFit/>
          </a:bodyPr>
          <a:lstStyle/>
          <a:p>
            <a:pPr defTabSz="965838"/>
            <a:endParaRPr lang="en-US" dirty="0">
              <a:solidFill>
                <a:prstClr val="black"/>
              </a:solidFill>
            </a:endParaRPr>
          </a:p>
        </p:txBody>
      </p:sp>
      <p:sp>
        <p:nvSpPr>
          <p:cNvPr id="12295" name="Text Box 15"/>
          <p:cNvSpPr txBox="1">
            <a:spLocks noChangeArrowheads="1"/>
          </p:cNvSpPr>
          <p:nvPr/>
        </p:nvSpPr>
        <p:spPr bwMode="auto">
          <a:xfrm>
            <a:off x="400050" y="6340616"/>
            <a:ext cx="1840230" cy="359117"/>
          </a:xfrm>
          <a:prstGeom prst="rect">
            <a:avLst/>
          </a:prstGeom>
          <a:noFill/>
          <a:ln w="9525">
            <a:noFill/>
            <a:miter lim="800000"/>
            <a:headEnd/>
            <a:tailEnd/>
          </a:ln>
        </p:spPr>
        <p:txBody>
          <a:bodyPr lIns="96522" tIns="48261" rIns="96522" bIns="48261" anchor="ctr">
            <a:spAutoFit/>
          </a:bodyPr>
          <a:lstStyle/>
          <a:p>
            <a:pPr defTabSz="965838" eaLnBrk="0" hangingPunct="0">
              <a:spcBef>
                <a:spcPct val="50000"/>
              </a:spcBef>
              <a:defRPr/>
            </a:pPr>
            <a:r>
              <a:rPr lang="en-US" sz="1700" dirty="0">
                <a:solidFill>
                  <a:srgbClr val="000000"/>
                </a:solidFill>
              </a:rPr>
              <a:t>  </a:t>
            </a:r>
            <a:endParaRPr lang="en-US" sz="1700" dirty="0">
              <a:solidFill>
                <a:prstClr val="white"/>
              </a:solidFill>
            </a:endParaRPr>
          </a:p>
        </p:txBody>
      </p:sp>
      <p:grpSp>
        <p:nvGrpSpPr>
          <p:cNvPr id="2" name="Group 23"/>
          <p:cNvGrpSpPr>
            <a:grpSpLocks/>
          </p:cNvGrpSpPr>
          <p:nvPr/>
        </p:nvGrpSpPr>
        <p:grpSpPr bwMode="auto">
          <a:xfrm>
            <a:off x="478394" y="243840"/>
            <a:ext cx="8882776" cy="975360"/>
            <a:chOff x="455613" y="228600"/>
            <a:chExt cx="8459787" cy="838200"/>
          </a:xfrm>
        </p:grpSpPr>
        <p:pic>
          <p:nvPicPr>
            <p:cNvPr id="13358" name="Picture 26" descr="Military Vet logo banner"/>
            <p:cNvPicPr>
              <a:picLocks noChangeAspect="1" noChangeArrowheads="1"/>
            </p:cNvPicPr>
            <p:nvPr/>
          </p:nvPicPr>
          <p:blipFill>
            <a:blip r:embed="rId3" cstate="print"/>
            <a:srcRect/>
            <a:stretch>
              <a:fillRect/>
            </a:stretch>
          </p:blipFill>
          <p:spPr bwMode="auto">
            <a:xfrm>
              <a:off x="455613" y="381000"/>
              <a:ext cx="8232775" cy="649288"/>
            </a:xfrm>
            <a:prstGeom prst="rect">
              <a:avLst/>
            </a:prstGeom>
            <a:noFill/>
            <a:ln w="9525">
              <a:noFill/>
              <a:miter lim="800000"/>
              <a:headEnd/>
              <a:tailEnd/>
            </a:ln>
          </p:spPr>
        </p:pic>
        <p:sp>
          <p:nvSpPr>
            <p:cNvPr id="23" name="Rectangle 22"/>
            <p:cNvSpPr/>
            <p:nvPr/>
          </p:nvSpPr>
          <p:spPr>
            <a:xfrm>
              <a:off x="6248400" y="228600"/>
              <a:ext cx="2667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5838">
                <a:defRPr/>
              </a:pPr>
              <a:endParaRPr lang="en-US" dirty="0">
                <a:solidFill>
                  <a:prstClr val="white"/>
                </a:solidFill>
              </a:endParaRPr>
            </a:p>
          </p:txBody>
        </p:sp>
      </p:grpSp>
      <p:sp>
        <p:nvSpPr>
          <p:cNvPr id="18" name="TextBox 4"/>
          <p:cNvSpPr txBox="1">
            <a:spLocks noChangeArrowheads="1"/>
          </p:cNvSpPr>
          <p:nvPr/>
        </p:nvSpPr>
        <p:spPr bwMode="auto">
          <a:xfrm>
            <a:off x="560070" y="499539"/>
            <a:ext cx="5920740" cy="426676"/>
          </a:xfrm>
          <a:prstGeom prst="rect">
            <a:avLst/>
          </a:prstGeom>
          <a:noFill/>
          <a:ln w="9525">
            <a:noFill/>
            <a:miter lim="800000"/>
            <a:headEnd/>
            <a:tailEnd/>
          </a:ln>
        </p:spPr>
        <p:txBody>
          <a:bodyPr lIns="96522" tIns="48261" rIns="96522" bIns="48261">
            <a:spAutoFit/>
          </a:bodyPr>
          <a:lstStyle/>
          <a:p>
            <a:pPr algn="ctr" defTabSz="965838" eaLnBrk="0" hangingPunct="0">
              <a:defRPr/>
            </a:pPr>
            <a:r>
              <a:rPr lang="en-US" sz="2100" b="1" dirty="0">
                <a:solidFill>
                  <a:prstClr val="white"/>
                </a:solidFill>
                <a:latin typeface="Calibri"/>
              </a:rPr>
              <a:t>VETERANS’ TRUST FUND</a:t>
            </a:r>
          </a:p>
        </p:txBody>
      </p:sp>
      <p:pic>
        <p:nvPicPr>
          <p:cNvPr id="13320" name="Picture 7" descr="PA-VTF left-rgb.jpg"/>
          <p:cNvPicPr>
            <a:picLocks noChangeAspect="1"/>
          </p:cNvPicPr>
          <p:nvPr/>
        </p:nvPicPr>
        <p:blipFill>
          <a:blip r:embed="rId4" cstate="print"/>
          <a:srcRect/>
          <a:stretch>
            <a:fillRect/>
          </a:stretch>
        </p:blipFill>
        <p:spPr bwMode="auto">
          <a:xfrm>
            <a:off x="6720840" y="487680"/>
            <a:ext cx="2320290" cy="650240"/>
          </a:xfrm>
          <a:prstGeom prst="rect">
            <a:avLst/>
          </a:prstGeom>
          <a:noFill/>
          <a:ln w="9525">
            <a:noFill/>
            <a:miter lim="800000"/>
            <a:headEnd/>
            <a:tailEnd/>
          </a:ln>
        </p:spPr>
      </p:pic>
      <p:sp>
        <p:nvSpPr>
          <p:cNvPr id="13321" name="Rectangle 8"/>
          <p:cNvSpPr>
            <a:spLocks noChangeArrowheads="1"/>
          </p:cNvSpPr>
          <p:nvPr/>
        </p:nvSpPr>
        <p:spPr bwMode="auto">
          <a:xfrm>
            <a:off x="8001000" y="6664960"/>
            <a:ext cx="1280160" cy="406400"/>
          </a:xfrm>
          <a:prstGeom prst="rect">
            <a:avLst/>
          </a:prstGeom>
          <a:noFill/>
          <a:ln w="9525">
            <a:noFill/>
            <a:miter lim="800000"/>
            <a:headEnd/>
            <a:tailEnd/>
          </a:ln>
        </p:spPr>
        <p:txBody>
          <a:bodyPr lIns="96522" tIns="48261" rIns="96522" bIns="48261" anchor="ctr"/>
          <a:lstStyle/>
          <a:p>
            <a:pPr defTabSz="965838"/>
            <a:r>
              <a:rPr lang="en-US" sz="1300" dirty="0">
                <a:solidFill>
                  <a:prstClr val="white"/>
                </a:solidFill>
                <a:latin typeface="Verdana" pitchFamily="34" charset="0"/>
              </a:rPr>
              <a:t>&gt; country</a:t>
            </a:r>
          </a:p>
        </p:txBody>
      </p:sp>
      <p:sp>
        <p:nvSpPr>
          <p:cNvPr id="13322" name="Rectangle 10"/>
          <p:cNvSpPr>
            <a:spLocks noChangeArrowheads="1"/>
          </p:cNvSpPr>
          <p:nvPr/>
        </p:nvSpPr>
        <p:spPr bwMode="auto">
          <a:xfrm>
            <a:off x="4000500" y="6664960"/>
            <a:ext cx="4160520" cy="406400"/>
          </a:xfrm>
          <a:prstGeom prst="rect">
            <a:avLst/>
          </a:prstGeom>
          <a:noFill/>
          <a:ln w="9525">
            <a:noFill/>
            <a:miter lim="800000"/>
            <a:headEnd/>
            <a:tailEnd/>
          </a:ln>
        </p:spPr>
        <p:txBody>
          <a:bodyPr lIns="96522" tIns="48261" rIns="96522" bIns="48261" anchor="ctr"/>
          <a:lstStyle/>
          <a:p>
            <a:pPr algn="r" defTabSz="965838"/>
            <a:r>
              <a:rPr lang="en-US" sz="1300" dirty="0">
                <a:solidFill>
                  <a:prstClr val="white"/>
                </a:solidFill>
                <a:latin typeface="Verdana" pitchFamily="34" charset="0"/>
              </a:rPr>
              <a:t>  &gt; community &gt; commonwealth   </a:t>
            </a:r>
          </a:p>
        </p:txBody>
      </p:sp>
      <p:graphicFrame>
        <p:nvGraphicFramePr>
          <p:cNvPr id="19" name="Table 18"/>
          <p:cNvGraphicFramePr>
            <a:graphicFrameLocks noGrp="1"/>
          </p:cNvGraphicFramePr>
          <p:nvPr>
            <p:extLst>
              <p:ext uri="{D42A27DB-BD31-4B8C-83A1-F6EECF244321}">
                <p14:modId xmlns:p14="http://schemas.microsoft.com/office/powerpoint/2010/main" val="4140172898"/>
              </p:ext>
            </p:extLst>
          </p:nvPr>
        </p:nvGraphicFramePr>
        <p:xfrm>
          <a:off x="480060" y="1300493"/>
          <a:ext cx="8721088" cy="3629625"/>
        </p:xfrm>
        <a:graphic>
          <a:graphicData uri="http://schemas.openxmlformats.org/drawingml/2006/table">
            <a:tbl>
              <a:tblPr firstRow="1" bandRow="1">
                <a:tableStyleId>{5C22544A-7EE6-4342-B048-85BDC9FD1C3A}</a:tableStyleId>
              </a:tblPr>
              <a:tblGrid>
                <a:gridCol w="2720340"/>
                <a:gridCol w="2080260"/>
                <a:gridCol w="1784711"/>
                <a:gridCol w="2135777"/>
              </a:tblGrid>
              <a:tr h="615696">
                <a:tc>
                  <a:txBody>
                    <a:bodyPr/>
                    <a:lstStyle/>
                    <a:p>
                      <a:r>
                        <a:rPr lang="en-US" sz="1700" dirty="0" smtClean="0"/>
                        <a:t>Revenue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Since Last Meeting</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SFY 16-17</a:t>
                      </a:r>
                      <a:endParaRPr lang="en-US" sz="1700" dirty="0"/>
                    </a:p>
                  </a:txBody>
                  <a:tcPr marL="96012" marR="96012" marT="48768" marB="4876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1700" dirty="0" smtClean="0"/>
                        <a:t>Cumulative Total</a:t>
                      </a: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r>
              <a:tr h="376741">
                <a:tc>
                  <a:txBody>
                    <a:bodyPr/>
                    <a:lstStyle/>
                    <a:p>
                      <a:r>
                        <a:rPr lang="en-US" sz="1700" dirty="0" smtClean="0"/>
                        <a:t>Checkoff</a:t>
                      </a:r>
                      <a:r>
                        <a:rPr lang="en-US" sz="1700" baseline="0" dirty="0" smtClean="0"/>
                        <a:t> &amp; Donations</a:t>
                      </a:r>
                      <a:endParaRPr lang="en-US" sz="1700" dirty="0"/>
                    </a:p>
                  </a:txBody>
                  <a:tcPr marL="96012" marR="96012" marT="48768" marB="48768">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$240,393.00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$240,393.00</a:t>
                      </a:r>
                      <a:endParaRPr lang="en-US" sz="1700" dirty="0">
                        <a:solidFill>
                          <a:schemeClr val="tx2">
                            <a:lumMod val="75000"/>
                          </a:schemeClr>
                        </a:solidFill>
                      </a:endParaRPr>
                    </a:p>
                  </a:txBody>
                  <a:tcPr marL="96012" marR="96012" marT="48768" marB="48768">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$4,390,115.00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HOV License Plate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$960.00*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$2,745.00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$37,395.00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PA Monuments License Plate</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$782.00*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$3,473.00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$14,950.00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dirty="0" smtClean="0"/>
                        <a:t>Interest</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chemeClr val="tx2">
                              <a:lumMod val="75000"/>
                            </a:schemeClr>
                          </a:solidFill>
                        </a:rPr>
                        <a:t>$2,255.00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chemeClr val="tx2">
                              <a:lumMod val="75000"/>
                            </a:schemeClr>
                          </a:solidFill>
                        </a:rPr>
                        <a:t>$5,486.00</a:t>
                      </a:r>
                      <a:endParaRPr lang="en-US" sz="1700" dirty="0">
                        <a:solidFill>
                          <a:schemeClr val="tx2">
                            <a:lumMod val="75000"/>
                          </a:schemeClr>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2">
                              <a:lumMod val="75000"/>
                            </a:schemeClr>
                          </a:solidFill>
                        </a:rPr>
                        <a:t>$14,826.00</a:t>
                      </a:r>
                      <a:endParaRPr lang="en-US" sz="1700" dirty="0">
                        <a:solidFill>
                          <a:schemeClr val="tx2">
                            <a:lumMod val="75000"/>
                          </a:schemeClr>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6741">
                <a:tc>
                  <a:txBody>
                    <a:bodyPr/>
                    <a:lstStyle/>
                    <a:p>
                      <a:r>
                        <a:rPr lang="en-US" sz="1700" b="1" dirty="0" smtClean="0">
                          <a:solidFill>
                            <a:schemeClr val="bg1"/>
                          </a:solidFill>
                        </a:rPr>
                        <a:t>Disbursements</a:t>
                      </a:r>
                      <a:endParaRPr lang="en-US" sz="1700" b="1" dirty="0">
                        <a:solidFill>
                          <a:schemeClr val="bg1"/>
                        </a:solidFill>
                      </a:endParaRPr>
                    </a:p>
                  </a:txBody>
                  <a:tcPr marL="96012" marR="96012" marT="48768" marB="48768">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algn="r"/>
                      <a:endParaRPr lang="en-US" sz="1700" dirty="0">
                        <a:solidFill>
                          <a:srgbClr val="00B050"/>
                        </a:solidFill>
                      </a:endParaRPr>
                    </a:p>
                  </a:txBody>
                  <a:tcPr marL="96012" marR="96012" marT="48768" marB="48768">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700" dirty="0">
                        <a:solidFill>
                          <a:srgbClr val="00B050"/>
                        </a:solidFill>
                      </a:endParaRPr>
                    </a:p>
                  </a:txBody>
                  <a:tcPr marL="96012" marR="96012" marT="48768" marB="4876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r>
              <a:tr h="376741">
                <a:tc>
                  <a:txBody>
                    <a:bodyPr/>
                    <a:lstStyle/>
                    <a:p>
                      <a:r>
                        <a:rPr lang="en-US" sz="1700" dirty="0" smtClean="0"/>
                        <a:t>VTF Grants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700" dirty="0" smtClean="0">
                          <a:solidFill>
                            <a:srgbClr val="FF0000"/>
                          </a:solidFill>
                        </a:rPr>
                        <a:t>$529,757.00**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$932,860.00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r>
                        <a:rPr lang="en-US" sz="1700" dirty="0" smtClean="0"/>
                        <a:t>VTA </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700" dirty="0" smtClean="0">
                          <a:solidFill>
                            <a:srgbClr val="FF0000"/>
                          </a:solidFill>
                        </a:rPr>
                        <a:t>$100,324.00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700" dirty="0" smtClean="0">
                          <a:solidFill>
                            <a:srgbClr val="FF0000"/>
                          </a:solidFill>
                        </a:rPr>
                        <a:t>$100,324.00</a:t>
                      </a:r>
                      <a:endParaRPr lang="en-US" sz="1700" dirty="0">
                        <a:solidFill>
                          <a:srgbClr val="FF0000"/>
                        </a:solidFill>
                      </a:endParaRPr>
                    </a:p>
                  </a:txBody>
                  <a:tcPr marL="96012" marR="96012" marT="48768" marB="4876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0000"/>
                          </a:solidFill>
                        </a:rPr>
                        <a:t>$1,360,891.00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6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PENN DOT Costs</a:t>
                      </a:r>
                      <a:endParaRPr lang="en-US" sz="1700" dirty="0"/>
                    </a:p>
                  </a:txBody>
                  <a:tcPr marL="96012" marR="96012" marT="48768" marB="48768">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smtClean="0">
                          <a:solidFill>
                            <a:srgbClr val="FF0000"/>
                          </a:solidFill>
                        </a:rPr>
                        <a:t>$194,000.00***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$0.00</a:t>
                      </a:r>
                      <a:endParaRPr lang="en-US" sz="1700" dirty="0">
                        <a:solidFill>
                          <a:srgbClr val="FF0000"/>
                        </a:solidFill>
                      </a:endParaRPr>
                    </a:p>
                  </a:txBody>
                  <a:tcPr marL="96012" marR="96012" marT="48768" marB="48768">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700" dirty="0" smtClean="0">
                          <a:solidFill>
                            <a:srgbClr val="FF0000"/>
                          </a:solidFill>
                        </a:rPr>
                        <a:t>$772,000.00</a:t>
                      </a:r>
                      <a:endParaRPr lang="en-US" sz="1700" dirty="0">
                        <a:solidFill>
                          <a:srgbClr val="FF0000"/>
                        </a:solidFill>
                      </a:endParaRPr>
                    </a:p>
                  </a:txBody>
                  <a:tcPr marL="96012" marR="96012" marT="48768" marB="48768">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480060" y="5581645"/>
            <a:ext cx="8881110" cy="943893"/>
          </a:xfrm>
          <a:prstGeom prst="rect">
            <a:avLst/>
          </a:prstGeom>
          <a:noFill/>
        </p:spPr>
        <p:txBody>
          <a:bodyPr wrap="square" lIns="96522" tIns="48261" rIns="96522" bIns="48261">
            <a:spAutoFit/>
          </a:bodyPr>
          <a:lstStyle/>
          <a:p>
            <a:pPr defTabSz="965838">
              <a:buFont typeface="Arial" charset="0"/>
              <a:buChar char="•"/>
              <a:defRPr/>
            </a:pPr>
            <a:r>
              <a:rPr lang="en-US" sz="1100" dirty="0">
                <a:solidFill>
                  <a:prstClr val="black"/>
                </a:solidFill>
                <a:latin typeface="Times New Roman" pitchFamily="18" charset="0"/>
                <a:cs typeface="Times New Roman" pitchFamily="18" charset="0"/>
              </a:rPr>
              <a:t>Total number of HOV License plates sold since last meeting  = 64  (Total since inception = 2,493)</a:t>
            </a:r>
          </a:p>
          <a:p>
            <a:pPr defTabSz="965838">
              <a:defRPr/>
            </a:pPr>
            <a:r>
              <a:rPr lang="en-US" sz="1100" dirty="0">
                <a:solidFill>
                  <a:prstClr val="black"/>
                </a:solidFill>
                <a:latin typeface="Times New Roman" pitchFamily="18" charset="0"/>
                <a:cs typeface="Times New Roman" pitchFamily="18" charset="0"/>
              </a:rPr>
              <a:t>*Total number of PA Monuments License plates sold since last meeting = 34 (Total since inception =650)</a:t>
            </a:r>
          </a:p>
          <a:p>
            <a:pPr defTabSz="965838">
              <a:defRPr/>
            </a:pPr>
            <a:r>
              <a:rPr lang="en-US" sz="1100" b="1" dirty="0">
                <a:solidFill>
                  <a:prstClr val="black"/>
                </a:solidFill>
                <a:latin typeface="Times New Roman" pitchFamily="18" charset="0"/>
                <a:cs typeface="Times New Roman" pitchFamily="18" charset="0"/>
              </a:rPr>
              <a:t>**</a:t>
            </a:r>
            <a:r>
              <a:rPr lang="en-US" sz="1100" dirty="0">
                <a:solidFill>
                  <a:prstClr val="black"/>
                </a:solidFill>
                <a:latin typeface="Times New Roman" pitchFamily="18" charset="0"/>
                <a:cs typeface="Times New Roman" pitchFamily="18" charset="0"/>
              </a:rPr>
              <a:t>Awards and distribution of funds are contingent upon the completion of a fully executed grant agreements</a:t>
            </a:r>
            <a:endParaRPr lang="en-US" sz="1100" b="1" dirty="0">
              <a:solidFill>
                <a:prstClr val="black"/>
              </a:solidFill>
              <a:latin typeface="Times New Roman" pitchFamily="18" charset="0"/>
              <a:cs typeface="Times New Roman" pitchFamily="18" charset="0"/>
            </a:endParaRPr>
          </a:p>
          <a:p>
            <a:pPr defTabSz="965838"/>
            <a:r>
              <a:rPr lang="en-US" sz="1100" b="1" dirty="0">
                <a:solidFill>
                  <a:prstClr val="black"/>
                </a:solidFill>
                <a:latin typeface="Times New Roman" pitchFamily="18" charset="0"/>
                <a:cs typeface="Times New Roman" pitchFamily="18" charset="0"/>
              </a:rPr>
              <a:t>***   </a:t>
            </a:r>
            <a:r>
              <a:rPr lang="en-US" sz="1100" dirty="0">
                <a:solidFill>
                  <a:prstClr val="black"/>
                </a:solidFill>
                <a:latin typeface="Times New Roman" pitchFamily="18" charset="0"/>
                <a:cs typeface="Times New Roman" pitchFamily="18" charset="0"/>
              </a:rPr>
              <a:t>PENNDOT PAYMENT/INVOICING – DMVA has Agreed to pay $194,000/FY over four years.   Current Balance is $194,000. DOT will issue invoices at the beginning of April for Annual Payments.</a:t>
            </a:r>
            <a:r>
              <a:rPr lang="en-US" sz="1100" b="1" i="1" dirty="0">
                <a:solidFill>
                  <a:prstClr val="black"/>
                </a:solidFill>
                <a:latin typeface="Times New Roman" pitchFamily="18" charset="0"/>
                <a:cs typeface="Times New Roman" pitchFamily="18" charset="0"/>
              </a:rPr>
              <a:t> </a:t>
            </a:r>
            <a:r>
              <a:rPr lang="en-US" sz="1100" i="1" dirty="0">
                <a:solidFill>
                  <a:prstClr val="black"/>
                </a:solidFill>
                <a:latin typeface="Times New Roman" pitchFamily="18" charset="0"/>
                <a:cs typeface="Times New Roman" pitchFamily="18" charset="0"/>
              </a:rPr>
              <a:t> (Total Cost was 966,000.00)</a:t>
            </a:r>
            <a:endParaRPr lang="en-US" sz="1100" dirty="0">
              <a:solidFill>
                <a:prstClr val="black"/>
              </a:solidFill>
              <a:latin typeface="Times New Roman" pitchFamily="18" charset="0"/>
              <a:cs typeface="Times New Roman" pitchFamily="18" charset="0"/>
            </a:endParaRPr>
          </a:p>
        </p:txBody>
      </p:sp>
      <p:sp>
        <p:nvSpPr>
          <p:cNvPr id="16" name="TextBox 15"/>
          <p:cNvSpPr txBox="1"/>
          <p:nvPr/>
        </p:nvSpPr>
        <p:spPr>
          <a:xfrm>
            <a:off x="480075" y="6664974"/>
            <a:ext cx="1794811" cy="359117"/>
          </a:xfrm>
          <a:prstGeom prst="rect">
            <a:avLst/>
          </a:prstGeom>
          <a:noFill/>
        </p:spPr>
        <p:txBody>
          <a:bodyPr wrap="none" lIns="96522" tIns="48261" rIns="96522" bIns="48261" rtlCol="0">
            <a:spAutoFit/>
          </a:bodyPr>
          <a:lstStyle/>
          <a:p>
            <a:pPr defTabSz="965838"/>
            <a:r>
              <a:rPr lang="en-US" sz="1700" dirty="0">
                <a:solidFill>
                  <a:prstClr val="white"/>
                </a:solidFill>
                <a:latin typeface="Calibri"/>
              </a:rPr>
              <a:t>As of 26 Aug 2016</a:t>
            </a:r>
          </a:p>
        </p:txBody>
      </p:sp>
    </p:spTree>
    <p:extLst>
      <p:ext uri="{BB962C8B-B14F-4D97-AF65-F5344CB8AC3E}">
        <p14:creationId xmlns:p14="http://schemas.microsoft.com/office/powerpoint/2010/main" val="4164029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21"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2" y="6766121"/>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04064" y="523380"/>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20052" y="6764784"/>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sp>
        <p:nvSpPr>
          <p:cNvPr id="10" name="TextBox 9"/>
          <p:cNvSpPr txBox="1"/>
          <p:nvPr/>
        </p:nvSpPr>
        <p:spPr>
          <a:xfrm>
            <a:off x="240032" y="1295726"/>
            <a:ext cx="9241155" cy="492426"/>
          </a:xfrm>
          <a:prstGeom prst="rect">
            <a:avLst/>
          </a:prstGeom>
          <a:noFill/>
        </p:spPr>
        <p:txBody>
          <a:bodyPr wrap="square" lIns="96609" tIns="48304" rIns="96609" bIns="48304" rtlCol="0">
            <a:spAutoFit/>
          </a:bodyPr>
          <a:lstStyle/>
          <a:p>
            <a:pPr algn="ctr" defTabSz="966096" fontAlgn="auto">
              <a:spcBef>
                <a:spcPts val="0"/>
              </a:spcBef>
              <a:spcAft>
                <a:spcPts val="0"/>
              </a:spcAft>
            </a:pPr>
            <a:r>
              <a:rPr lang="en-US" sz="2500" b="1" dirty="0">
                <a:solidFill>
                  <a:prstClr val="black"/>
                </a:solidFill>
                <a:latin typeface="Calibri"/>
                <a:cs typeface="+mn-cs"/>
              </a:rPr>
              <a:t>Veterans’ Homes Update </a:t>
            </a:r>
          </a:p>
        </p:txBody>
      </p:sp>
      <p:sp>
        <p:nvSpPr>
          <p:cNvPr id="13" name="TextBox 12"/>
          <p:cNvSpPr txBox="1"/>
          <p:nvPr/>
        </p:nvSpPr>
        <p:spPr>
          <a:xfrm>
            <a:off x="504063" y="1986229"/>
            <a:ext cx="8644414" cy="4530471"/>
          </a:xfrm>
          <a:prstGeom prst="rect">
            <a:avLst/>
          </a:prstGeom>
          <a:noFill/>
        </p:spPr>
        <p:txBody>
          <a:bodyPr wrap="square" lIns="96609" tIns="48304" rIns="96609" bIns="48304" rtlCol="0">
            <a:spAutoFit/>
          </a:bodyPr>
          <a:lstStyle/>
          <a:p>
            <a:pPr algn="ctr" defTabSz="966096" fontAlgn="auto">
              <a:spcBef>
                <a:spcPts val="0"/>
              </a:spcBef>
              <a:spcAft>
                <a:spcPts val="0"/>
              </a:spcAft>
            </a:pPr>
            <a:r>
              <a:rPr lang="en-US" dirty="0">
                <a:solidFill>
                  <a:prstClr val="black"/>
                </a:solidFill>
                <a:latin typeface="Calibri"/>
                <a:cs typeface="+mn-cs"/>
              </a:rPr>
              <a:t>Performance Audit Report</a:t>
            </a:r>
          </a:p>
          <a:p>
            <a:pPr algn="ctr" defTabSz="966096" fontAlgn="auto">
              <a:spcBef>
                <a:spcPts val="0"/>
              </a:spcBef>
              <a:spcAft>
                <a:spcPts val="0"/>
              </a:spcAft>
            </a:pPr>
            <a:r>
              <a:rPr lang="en-US" dirty="0">
                <a:solidFill>
                  <a:prstClr val="black"/>
                </a:solidFill>
                <a:latin typeface="Calibri"/>
                <a:cs typeface="+mn-cs"/>
              </a:rPr>
              <a:t>Pennsylvania Department of Health (DOH) </a:t>
            </a:r>
          </a:p>
          <a:p>
            <a:pPr algn="ctr" defTabSz="966096" fontAlgn="auto">
              <a:spcBef>
                <a:spcPts val="0"/>
              </a:spcBef>
              <a:spcAft>
                <a:spcPts val="0"/>
              </a:spcAft>
            </a:pPr>
            <a:endParaRPr lang="en-US" dirty="0">
              <a:solidFill>
                <a:prstClr val="black"/>
              </a:solidFill>
              <a:latin typeface="Calibri"/>
              <a:cs typeface="+mn-cs"/>
            </a:endParaRPr>
          </a:p>
          <a:p>
            <a:pPr defTabSz="966096" fontAlgn="auto">
              <a:spcBef>
                <a:spcPts val="0"/>
              </a:spcBef>
              <a:spcAft>
                <a:spcPts val="0"/>
              </a:spcAft>
            </a:pPr>
            <a:r>
              <a:rPr lang="en-US" dirty="0">
                <a:solidFill>
                  <a:prstClr val="black"/>
                </a:solidFill>
                <a:latin typeface="Calibri"/>
                <a:cs typeface="+mn-cs"/>
              </a:rPr>
              <a:t>The Department Of The Auditor General conducted an audit of the DOH oversight of nursing homes in Pennsylvania.</a:t>
            </a:r>
          </a:p>
          <a:p>
            <a:pPr defTabSz="966096" fontAlgn="auto">
              <a:spcBef>
                <a:spcPts val="0"/>
              </a:spcBef>
              <a:spcAft>
                <a:spcPts val="0"/>
              </a:spcAft>
            </a:pPr>
            <a:endParaRPr lang="en-US" dirty="0">
              <a:solidFill>
                <a:prstClr val="black"/>
              </a:solidFill>
              <a:latin typeface="Calibri"/>
              <a:cs typeface="+mn-cs"/>
            </a:endParaRPr>
          </a:p>
          <a:p>
            <a:pPr marL="784953" lvl="1" indent="-301905" defTabSz="966096" fontAlgn="auto">
              <a:spcBef>
                <a:spcPts val="0"/>
              </a:spcBef>
              <a:spcAft>
                <a:spcPts val="0"/>
              </a:spcAft>
              <a:buFont typeface="Arial" panose="020B0604020202020204" pitchFamily="34" charset="0"/>
              <a:buChar char="•"/>
            </a:pPr>
            <a:r>
              <a:rPr lang="en-US" dirty="0">
                <a:solidFill>
                  <a:prstClr val="black"/>
                </a:solidFill>
                <a:latin typeface="Calibri"/>
                <a:cs typeface="+mn-cs"/>
              </a:rPr>
              <a:t>In the report, there were 13 findings and 23 recommendations addressing three main areas of concern: inadequate review of nurse staffing levels; DOH handling of complaints; and sanctions imposed on poor-performing facilities.  </a:t>
            </a:r>
          </a:p>
          <a:p>
            <a:pPr algn="ctr" defTabSz="966096" fontAlgn="auto">
              <a:spcBef>
                <a:spcPts val="0"/>
              </a:spcBef>
              <a:spcAft>
                <a:spcPts val="0"/>
              </a:spcAft>
            </a:pPr>
            <a:endParaRPr lang="en-US" dirty="0">
              <a:solidFill>
                <a:prstClr val="black"/>
              </a:solidFill>
              <a:latin typeface="Calibri"/>
              <a:cs typeface="+mn-cs"/>
            </a:endParaRPr>
          </a:p>
          <a:p>
            <a:pPr marL="784953" lvl="1" indent="-301905" defTabSz="966096" fontAlgn="auto">
              <a:spcBef>
                <a:spcPts val="0"/>
              </a:spcBef>
              <a:spcAft>
                <a:spcPts val="0"/>
              </a:spcAft>
              <a:buFont typeface="Arial" panose="020B0604020202020204" pitchFamily="34" charset="0"/>
              <a:buChar char="•"/>
            </a:pPr>
            <a:r>
              <a:rPr lang="en-US" dirty="0">
                <a:solidFill>
                  <a:prstClr val="black"/>
                </a:solidFill>
                <a:latin typeface="Calibri"/>
                <a:cs typeface="+mn-cs"/>
              </a:rPr>
              <a:t>Based on this audit the response from DOH included announcement of increasing enforcement of regulatory sanctions.  Examples included issuance of more Provisional licenses, and civil monetary penalties above past 2015 numbers.  </a:t>
            </a:r>
          </a:p>
          <a:p>
            <a:pPr defTabSz="966096"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1242009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754392" y="119976"/>
            <a:ext cx="10317290" cy="738746"/>
            <a:chOff x="-215792" y="381000"/>
            <a:chExt cx="8905767" cy="649288"/>
          </a:xfrm>
        </p:grpSpPr>
        <p:pic>
          <p:nvPicPr>
            <p:cNvPr id="3"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4" name="Rectangle 5"/>
            <p:cNvSpPr txBox="1">
              <a:spLocks noChangeArrowheads="1"/>
            </p:cNvSpPr>
            <p:nvPr/>
          </p:nvSpPr>
          <p:spPr bwMode="auto">
            <a:xfrm>
              <a:off x="-215792" y="480882"/>
              <a:ext cx="7080815" cy="331821"/>
            </a:xfrm>
            <a:prstGeom prst="rect">
              <a:avLst/>
            </a:prstGeom>
            <a:noFill/>
            <a:ln w="9525">
              <a:noFill/>
              <a:miter lim="800000"/>
              <a:headEnd/>
              <a:tailEnd/>
            </a:ln>
          </p:spPr>
          <p:txBody>
            <a:bodyPr wrap="square" anchor="ctr">
              <a:spAutoFit/>
            </a:bodyPr>
            <a:lstStyle/>
            <a:p>
              <a:pPr algn="ctr" eaLnBrk="0" hangingPunct="0">
                <a:defRPr/>
              </a:pPr>
              <a:r>
                <a:rPr lang="en-US" sz="1800" b="1" dirty="0">
                  <a:solidFill>
                    <a:schemeClr val="bg1"/>
                  </a:solidFill>
                  <a:latin typeface="+mj-lt"/>
                  <a:ea typeface="+mj-ea"/>
                  <a:cs typeface="+mj-cs"/>
                </a:rPr>
                <a:t>DISABLED VETERANS TAX EXEMPTION PROGRAM COMMITTEE</a:t>
              </a:r>
            </a:p>
          </p:txBody>
        </p:sp>
      </p:grpSp>
      <p:sp>
        <p:nvSpPr>
          <p:cNvPr id="5" name="TextBox 4"/>
          <p:cNvSpPr txBox="1"/>
          <p:nvPr/>
        </p:nvSpPr>
        <p:spPr>
          <a:xfrm>
            <a:off x="400050" y="2614739"/>
            <a:ext cx="8801100" cy="2975307"/>
          </a:xfrm>
          <a:prstGeom prst="rect">
            <a:avLst/>
          </a:prstGeom>
          <a:noFill/>
        </p:spPr>
        <p:txBody>
          <a:bodyPr wrap="square" lIns="96609" tIns="48304" rIns="96609" bIns="48304" rtlCol="0">
            <a:spAutoFit/>
          </a:bodyPr>
          <a:lstStyle/>
          <a:p>
            <a:pPr lvl="1" algn="ctr"/>
            <a:r>
              <a:rPr lang="en-US" sz="3400" b="1" dirty="0"/>
              <a:t>REPORT OF THE PENNSYLVANIA STATE VETERANS COMMISSION COMMITTEE ON PROPERTY TAX EXEMPTION</a:t>
            </a:r>
          </a:p>
          <a:p>
            <a:pPr lvl="1" algn="ctr"/>
            <a:r>
              <a:rPr lang="en-US" sz="3400" b="1" dirty="0"/>
              <a:t>UPDATE # 2</a:t>
            </a:r>
          </a:p>
          <a:p>
            <a:pPr marL="784953" lvl="1" indent="-301905">
              <a:buFont typeface="Wingdings" panose="05000000000000000000" pitchFamily="2" charset="2"/>
              <a:buChar char="q"/>
            </a:pPr>
            <a:endParaRPr lang="en-US" sz="1700" dirty="0"/>
          </a:p>
        </p:txBody>
      </p:sp>
      <p:sp>
        <p:nvSpPr>
          <p:cNvPr id="6" name="TextBox 5"/>
          <p:cNvSpPr txBox="1"/>
          <p:nvPr/>
        </p:nvSpPr>
        <p:spPr>
          <a:xfrm>
            <a:off x="480060" y="5852160"/>
            <a:ext cx="8721090" cy="984885"/>
          </a:xfrm>
          <a:prstGeom prst="rect">
            <a:avLst/>
          </a:prstGeom>
          <a:noFill/>
        </p:spPr>
        <p:txBody>
          <a:bodyPr wrap="square" lIns="96609" tIns="48304" rIns="96609" bIns="48304" rtlCol="0">
            <a:spAutoFit/>
          </a:bodyPr>
          <a:lstStyle/>
          <a:p>
            <a:pPr algn="ctr"/>
            <a:r>
              <a:rPr lang="en-US" b="1" dirty="0" smtClean="0"/>
              <a:t>LTC NICHOLAS M. TAYLOR, US ARMY (Ret.), Chairman </a:t>
            </a:r>
          </a:p>
          <a:p>
            <a:pPr algn="ctr"/>
            <a:endParaRPr lang="en-US" b="1" dirty="0"/>
          </a:p>
          <a:p>
            <a:pPr algn="ctr"/>
            <a:r>
              <a:rPr lang="en-US" b="1" dirty="0" smtClean="0"/>
              <a:t>9 SEPTEMBER 2016</a:t>
            </a:r>
            <a:endParaRPr lang="en-US" b="1" dirty="0"/>
          </a:p>
        </p:txBody>
      </p:sp>
    </p:spTree>
    <p:extLst>
      <p:ext uri="{BB962C8B-B14F-4D97-AF65-F5344CB8AC3E}">
        <p14:creationId xmlns:p14="http://schemas.microsoft.com/office/powerpoint/2010/main" val="2701584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754392" y="119976"/>
            <a:ext cx="10317290" cy="738746"/>
            <a:chOff x="-215792" y="381000"/>
            <a:chExt cx="8905767" cy="649288"/>
          </a:xfrm>
        </p:grpSpPr>
        <p:pic>
          <p:nvPicPr>
            <p:cNvPr id="3"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4" name="Rectangle 5"/>
            <p:cNvSpPr txBox="1">
              <a:spLocks noChangeArrowheads="1"/>
            </p:cNvSpPr>
            <p:nvPr/>
          </p:nvSpPr>
          <p:spPr bwMode="auto">
            <a:xfrm>
              <a:off x="-215792" y="480882"/>
              <a:ext cx="7080815" cy="331821"/>
            </a:xfrm>
            <a:prstGeom prst="rect">
              <a:avLst/>
            </a:prstGeom>
            <a:noFill/>
            <a:ln w="9525">
              <a:noFill/>
              <a:miter lim="800000"/>
              <a:headEnd/>
              <a:tailEnd/>
            </a:ln>
          </p:spPr>
          <p:txBody>
            <a:bodyPr wrap="square" anchor="ctr">
              <a:spAutoFit/>
            </a:bodyPr>
            <a:lstStyle/>
            <a:p>
              <a:pPr algn="ctr" eaLnBrk="0" hangingPunct="0">
                <a:defRPr/>
              </a:pPr>
              <a:r>
                <a:rPr lang="en-US" sz="1800" b="1" dirty="0">
                  <a:solidFill>
                    <a:schemeClr val="bg1"/>
                  </a:solidFill>
                  <a:latin typeface="+mj-lt"/>
                  <a:ea typeface="+mj-ea"/>
                  <a:cs typeface="+mj-cs"/>
                </a:rPr>
                <a:t>DISABLED VETERANS TAX EXEMPTION PROGRAM COMMITTEE</a:t>
              </a:r>
            </a:p>
          </p:txBody>
        </p:sp>
      </p:grpSp>
      <p:sp>
        <p:nvSpPr>
          <p:cNvPr id="5" name="TextBox 4"/>
          <p:cNvSpPr txBox="1"/>
          <p:nvPr/>
        </p:nvSpPr>
        <p:spPr>
          <a:xfrm>
            <a:off x="400050" y="905685"/>
            <a:ext cx="8801100" cy="5942140"/>
          </a:xfrm>
          <a:prstGeom prst="rect">
            <a:avLst/>
          </a:prstGeom>
          <a:noFill/>
        </p:spPr>
        <p:txBody>
          <a:bodyPr wrap="square" lIns="96609" tIns="48304" rIns="96609" bIns="48304" rtlCol="0">
            <a:spAutoFit/>
          </a:bodyPr>
          <a:lstStyle/>
          <a:p>
            <a:pPr marL="301905" indent="-301905">
              <a:buFont typeface="Arial" panose="020B0604020202020204" pitchFamily="34" charset="0"/>
              <a:buChar char="•"/>
            </a:pPr>
            <a:r>
              <a:rPr lang="en-US" b="1" i="1" u="sng" dirty="0" smtClean="0"/>
              <a:t>DAG-VA 3 Courses of Action</a:t>
            </a:r>
            <a:r>
              <a:rPr lang="en-US" dirty="0" smtClean="0"/>
              <a:t>:</a:t>
            </a:r>
          </a:p>
          <a:p>
            <a:pPr marL="784953" lvl="1" indent="-301905">
              <a:buFont typeface="Wingdings" panose="05000000000000000000" pitchFamily="2" charset="2"/>
              <a:buChar char="q"/>
            </a:pPr>
            <a:r>
              <a:rPr lang="en-US" sz="1700" dirty="0"/>
              <a:t>COA # 1:  Provisions to benefit Veterans of retirement age (over 62)</a:t>
            </a:r>
          </a:p>
          <a:p>
            <a:pPr marL="784953" lvl="1" indent="-301905">
              <a:buFont typeface="Wingdings" panose="05000000000000000000" pitchFamily="2" charset="2"/>
              <a:buChar char="q"/>
            </a:pPr>
            <a:r>
              <a:rPr lang="en-US" sz="1700" dirty="0"/>
              <a:t>COA # 2:  Create a proportional system to award tax exemption</a:t>
            </a:r>
          </a:p>
          <a:p>
            <a:pPr marL="784953" lvl="1" indent="-301905">
              <a:buFont typeface="Wingdings" panose="05000000000000000000" pitchFamily="2" charset="2"/>
              <a:buChar char="q"/>
            </a:pPr>
            <a:r>
              <a:rPr lang="en-US" sz="1700" dirty="0"/>
              <a:t>COA # 3:  Maintain the program as it is currently written</a:t>
            </a:r>
          </a:p>
          <a:p>
            <a:pPr marL="301905" indent="-301905">
              <a:buFont typeface="Arial" panose="020B0604020202020204" pitchFamily="34" charset="0"/>
              <a:buChar char="•"/>
            </a:pPr>
            <a:endParaRPr lang="en-US" sz="1700" dirty="0"/>
          </a:p>
          <a:p>
            <a:pPr marL="301905" indent="-301905">
              <a:buFont typeface="Arial" panose="020B0604020202020204" pitchFamily="34" charset="0"/>
              <a:buChar char="•"/>
            </a:pPr>
            <a:r>
              <a:rPr lang="en-US" b="1" i="1" u="sng" dirty="0" smtClean="0"/>
              <a:t>Committee Agreed Upon Facts</a:t>
            </a:r>
            <a:r>
              <a:rPr lang="en-US" dirty="0" smtClean="0"/>
              <a:t>:</a:t>
            </a:r>
          </a:p>
          <a:p>
            <a:pPr marL="784953" lvl="1" indent="-301905">
              <a:buFont typeface="Wingdings" panose="05000000000000000000" pitchFamily="2" charset="2"/>
              <a:buChar char="q"/>
            </a:pPr>
            <a:r>
              <a:rPr lang="en-US" sz="1700" dirty="0"/>
              <a:t>Dismiss COA # 3…The program needs to be changed</a:t>
            </a:r>
          </a:p>
          <a:p>
            <a:pPr marL="784953" lvl="1" indent="-301905">
              <a:buFont typeface="Wingdings" panose="05000000000000000000" pitchFamily="2" charset="2"/>
              <a:buChar char="q"/>
            </a:pPr>
            <a:r>
              <a:rPr lang="en-US" sz="1700" dirty="0"/>
              <a:t>Determination of Need shall remain with the State Veterans Commission and not ceded to the legislature (current statute)</a:t>
            </a:r>
          </a:p>
          <a:p>
            <a:pPr marL="784953" lvl="1" indent="-301905">
              <a:buFont typeface="Wingdings" panose="05000000000000000000" pitchFamily="2" charset="2"/>
              <a:buChar char="q"/>
            </a:pPr>
            <a:r>
              <a:rPr lang="en-US" sz="1700" dirty="0"/>
              <a:t>Recommendations forthcoming to the State Legislature for Constitutional or Statute changes</a:t>
            </a:r>
          </a:p>
          <a:p>
            <a:pPr marL="784953" lvl="1" indent="-301905">
              <a:buFont typeface="Wingdings" panose="05000000000000000000" pitchFamily="2" charset="2"/>
              <a:buChar char="q"/>
            </a:pPr>
            <a:r>
              <a:rPr lang="en-US" sz="1700" dirty="0"/>
              <a:t>One Size </a:t>
            </a:r>
            <a:r>
              <a:rPr lang="en-US" sz="1700" b="1" i="1" u="sng" dirty="0">
                <a:solidFill>
                  <a:srgbClr val="FF0000"/>
                </a:solidFill>
              </a:rPr>
              <a:t>DOES NOT </a:t>
            </a:r>
            <a:r>
              <a:rPr lang="en-US" sz="1700" dirty="0"/>
              <a:t>Fit All</a:t>
            </a:r>
          </a:p>
          <a:p>
            <a:pPr marL="784953" lvl="1" indent="-301905">
              <a:buFont typeface="Wingdings" panose="05000000000000000000" pitchFamily="2" charset="2"/>
              <a:buChar char="q"/>
            </a:pPr>
            <a:r>
              <a:rPr lang="en-US" sz="1700" dirty="0"/>
              <a:t>Best solution is a combination prorated or proportional approach</a:t>
            </a:r>
          </a:p>
          <a:p>
            <a:pPr marL="784953" lvl="1" indent="-301905">
              <a:buFont typeface="Wingdings" panose="05000000000000000000" pitchFamily="2" charset="2"/>
              <a:buChar char="q"/>
            </a:pPr>
            <a:r>
              <a:rPr lang="en-US" sz="1700" dirty="0"/>
              <a:t>Examination of other states’ methodologies</a:t>
            </a:r>
          </a:p>
          <a:p>
            <a:pPr marL="784953" lvl="1" indent="-301905">
              <a:buFont typeface="Wingdings" panose="05000000000000000000" pitchFamily="2" charset="2"/>
              <a:buChar char="q"/>
            </a:pPr>
            <a:r>
              <a:rPr lang="en-US" sz="1700" dirty="0"/>
              <a:t>Add an eligibility provision for spouses of those Killed in Action that meet all the other eligibility criteria</a:t>
            </a:r>
          </a:p>
          <a:p>
            <a:pPr marL="784953" lvl="1" indent="-301905">
              <a:buFont typeface="Wingdings" panose="05000000000000000000" pitchFamily="2" charset="2"/>
              <a:buChar char="q"/>
            </a:pPr>
            <a:r>
              <a:rPr lang="en-US" sz="1700" dirty="0"/>
              <a:t>Concur with and move forward with answers (unanimous or  majority) from the “12 Questions” posed to the Veterans’ organizations</a:t>
            </a:r>
          </a:p>
          <a:p>
            <a:pPr marL="784953" lvl="1" indent="-301905">
              <a:buFont typeface="Wingdings" panose="05000000000000000000" pitchFamily="2" charset="2"/>
              <a:buChar char="q"/>
            </a:pPr>
            <a:r>
              <a:rPr lang="en-US" sz="1700" dirty="0"/>
              <a:t>To the extent permitted under current law, direct DMVA Veterans Services to implement the desires of the Commission </a:t>
            </a:r>
          </a:p>
          <a:p>
            <a:pPr marL="784953" lvl="1" indent="-301905">
              <a:buFont typeface="Wingdings" panose="05000000000000000000" pitchFamily="2" charset="2"/>
              <a:buChar char="q"/>
            </a:pPr>
            <a:r>
              <a:rPr lang="en-US" sz="1700" dirty="0"/>
              <a:t>Using geographical median household / family income figures, determine a fair and equitable limit by county</a:t>
            </a:r>
          </a:p>
        </p:txBody>
      </p:sp>
    </p:spTree>
    <p:extLst>
      <p:ext uri="{BB962C8B-B14F-4D97-AF65-F5344CB8AC3E}">
        <p14:creationId xmlns:p14="http://schemas.microsoft.com/office/powerpoint/2010/main" val="3229113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754392" y="119976"/>
            <a:ext cx="10317290" cy="738746"/>
            <a:chOff x="-215792" y="381000"/>
            <a:chExt cx="8905767" cy="649288"/>
          </a:xfrm>
        </p:grpSpPr>
        <p:pic>
          <p:nvPicPr>
            <p:cNvPr id="3"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4" name="Rectangle 5"/>
            <p:cNvSpPr txBox="1">
              <a:spLocks noChangeArrowheads="1"/>
            </p:cNvSpPr>
            <p:nvPr/>
          </p:nvSpPr>
          <p:spPr bwMode="auto">
            <a:xfrm>
              <a:off x="-215792" y="480882"/>
              <a:ext cx="7080815" cy="331821"/>
            </a:xfrm>
            <a:prstGeom prst="rect">
              <a:avLst/>
            </a:prstGeom>
            <a:noFill/>
            <a:ln w="9525">
              <a:noFill/>
              <a:miter lim="800000"/>
              <a:headEnd/>
              <a:tailEnd/>
            </a:ln>
          </p:spPr>
          <p:txBody>
            <a:bodyPr wrap="square" anchor="ctr">
              <a:spAutoFit/>
            </a:bodyPr>
            <a:lstStyle/>
            <a:p>
              <a:pPr algn="ctr" eaLnBrk="0" hangingPunct="0">
                <a:defRPr/>
              </a:pPr>
              <a:r>
                <a:rPr lang="en-US" sz="1800" b="1" dirty="0">
                  <a:solidFill>
                    <a:schemeClr val="bg1"/>
                  </a:solidFill>
                  <a:latin typeface="+mj-lt"/>
                  <a:ea typeface="+mj-ea"/>
                  <a:cs typeface="+mj-cs"/>
                </a:rPr>
                <a:t>DISABLED VETERANS TAX EXEMPTION PROGRAM COMMITTEE</a:t>
              </a:r>
            </a:p>
          </p:txBody>
        </p:sp>
      </p:grpSp>
      <p:sp>
        <p:nvSpPr>
          <p:cNvPr id="5" name="TextBox 4"/>
          <p:cNvSpPr txBox="1"/>
          <p:nvPr/>
        </p:nvSpPr>
        <p:spPr>
          <a:xfrm>
            <a:off x="400050" y="1137922"/>
            <a:ext cx="8801100" cy="4929643"/>
          </a:xfrm>
          <a:prstGeom prst="rect">
            <a:avLst/>
          </a:prstGeom>
          <a:noFill/>
        </p:spPr>
        <p:txBody>
          <a:bodyPr wrap="square" lIns="96609" tIns="48304" rIns="96609" bIns="48304" rtlCol="0">
            <a:spAutoFit/>
          </a:bodyPr>
          <a:lstStyle/>
          <a:p>
            <a:pPr marL="301905" indent="-301905">
              <a:buFont typeface="Arial" panose="020B0604020202020204" pitchFamily="34" charset="0"/>
              <a:buChar char="•"/>
            </a:pPr>
            <a:r>
              <a:rPr lang="en-US" dirty="0" smtClean="0"/>
              <a:t>Recommended Committee Actions Not Requiring Policy Changes:</a:t>
            </a:r>
          </a:p>
          <a:p>
            <a:pPr marL="301905" indent="-301905">
              <a:buFont typeface="Arial" panose="020B0604020202020204" pitchFamily="34" charset="0"/>
              <a:buChar char="•"/>
            </a:pPr>
            <a:endParaRPr lang="en-US" dirty="0" smtClean="0"/>
          </a:p>
          <a:p>
            <a:pPr marL="784953" lvl="1" indent="-301905">
              <a:buFont typeface="Wingdings" panose="05000000000000000000" pitchFamily="2" charset="2"/>
              <a:buChar char="q"/>
            </a:pPr>
            <a:r>
              <a:rPr lang="en-US" dirty="0" smtClean="0"/>
              <a:t>Revision of Form 40:</a:t>
            </a:r>
          </a:p>
          <a:p>
            <a:pPr marL="1268000" lvl="2" indent="-301905">
              <a:buFont typeface="Wingdings" panose="05000000000000000000" pitchFamily="2" charset="2"/>
              <a:buChar char="Ø"/>
            </a:pPr>
            <a:r>
              <a:rPr lang="en-US" sz="1700" dirty="0"/>
              <a:t>Definitions</a:t>
            </a:r>
          </a:p>
          <a:p>
            <a:pPr marL="1268000" lvl="2" indent="-301905">
              <a:buFont typeface="Wingdings" panose="05000000000000000000" pitchFamily="2" charset="2"/>
              <a:buChar char="Ø"/>
            </a:pPr>
            <a:r>
              <a:rPr lang="en-US" sz="1700" dirty="0"/>
              <a:t>Instructions</a:t>
            </a:r>
          </a:p>
          <a:p>
            <a:pPr marL="1268000" lvl="2" indent="-301905">
              <a:buFont typeface="Wingdings" panose="05000000000000000000" pitchFamily="2" charset="2"/>
              <a:buChar char="Ø"/>
            </a:pPr>
            <a:r>
              <a:rPr lang="en-US" sz="1700" dirty="0"/>
              <a:t>Documents to submit</a:t>
            </a:r>
          </a:p>
          <a:p>
            <a:pPr marL="1268000" lvl="2" indent="-301905">
              <a:buFont typeface="Wingdings" panose="05000000000000000000" pitchFamily="2" charset="2"/>
              <a:buChar char="Ø"/>
            </a:pPr>
            <a:r>
              <a:rPr lang="en-US" sz="1700" dirty="0"/>
              <a:t>Combining two forms into one (5 year review)</a:t>
            </a:r>
          </a:p>
          <a:p>
            <a:pPr marL="784953" lvl="1" indent="-301905">
              <a:buFont typeface="Wingdings" panose="05000000000000000000" pitchFamily="2" charset="2"/>
              <a:buChar char="q"/>
            </a:pPr>
            <a:endParaRPr lang="en-US" sz="1700" dirty="0"/>
          </a:p>
          <a:p>
            <a:pPr marL="784953" lvl="1" indent="-301905">
              <a:buFont typeface="Wingdings" panose="05000000000000000000" pitchFamily="2" charset="2"/>
              <a:buChar char="q"/>
            </a:pPr>
            <a:r>
              <a:rPr lang="en-US" dirty="0" smtClean="0"/>
              <a:t>PA State Veterans Commission will continue to determine need </a:t>
            </a:r>
          </a:p>
          <a:p>
            <a:pPr marL="784953" lvl="1" indent="-301905">
              <a:buFont typeface="Wingdings" panose="05000000000000000000" pitchFamily="2" charset="2"/>
              <a:buChar char="q"/>
            </a:pPr>
            <a:endParaRPr lang="en-US" sz="1700" dirty="0"/>
          </a:p>
          <a:p>
            <a:pPr marL="784953" lvl="1" indent="-301905">
              <a:buFont typeface="Wingdings" panose="05000000000000000000" pitchFamily="2" charset="2"/>
              <a:buChar char="q"/>
            </a:pPr>
            <a:r>
              <a:rPr lang="en-US" dirty="0" smtClean="0"/>
              <a:t>Consideration of:</a:t>
            </a:r>
          </a:p>
          <a:p>
            <a:pPr marL="1268000" lvl="2" indent="-301905">
              <a:buFont typeface="Wingdings" panose="05000000000000000000" pitchFamily="2" charset="2"/>
              <a:buChar char="Ø"/>
            </a:pPr>
            <a:r>
              <a:rPr lang="en-US" sz="1700" dirty="0"/>
              <a:t>Family / spousal Income</a:t>
            </a:r>
          </a:p>
          <a:p>
            <a:pPr marL="1268000" lvl="2" indent="-301905">
              <a:buFont typeface="Wingdings" panose="05000000000000000000" pitchFamily="2" charset="2"/>
              <a:buChar char="Ø"/>
            </a:pPr>
            <a:r>
              <a:rPr lang="en-US" sz="1700" dirty="0"/>
              <a:t>Net worth</a:t>
            </a:r>
          </a:p>
          <a:p>
            <a:pPr marL="1268000" lvl="2" indent="-301905">
              <a:buFont typeface="Wingdings" panose="05000000000000000000" pitchFamily="2" charset="2"/>
              <a:buChar char="Ø"/>
            </a:pPr>
            <a:r>
              <a:rPr lang="en-US" sz="1700" dirty="0"/>
              <a:t>Other income (Unemployment compensation, Veterans pension, inheritances)</a:t>
            </a:r>
          </a:p>
          <a:p>
            <a:pPr marL="1268000" lvl="2" indent="-301905">
              <a:buFont typeface="Wingdings" panose="05000000000000000000" pitchFamily="2" charset="2"/>
              <a:buChar char="Ø"/>
            </a:pPr>
            <a:r>
              <a:rPr lang="en-US" sz="1700" dirty="0"/>
              <a:t>Actual “Need” (could vary by county)</a:t>
            </a:r>
          </a:p>
          <a:p>
            <a:pPr marL="1268000" lvl="2" indent="-301905">
              <a:buFont typeface="Wingdings" panose="05000000000000000000" pitchFamily="2" charset="2"/>
              <a:buChar char="Ø"/>
            </a:pPr>
            <a:r>
              <a:rPr lang="en-US" sz="1700" dirty="0"/>
              <a:t>Removing any Veterans’ disability payments from </a:t>
            </a:r>
            <a:r>
              <a:rPr lang="en-US" sz="1700"/>
              <a:t>the calculation</a:t>
            </a:r>
            <a:endParaRPr lang="en-US" sz="1700" dirty="0"/>
          </a:p>
          <a:p>
            <a:pPr marL="784953" lvl="1" indent="-301905">
              <a:buFont typeface="Wingdings" panose="05000000000000000000" pitchFamily="2" charset="2"/>
              <a:buChar char="q"/>
            </a:pPr>
            <a:endParaRPr lang="en-US" sz="1500" dirty="0"/>
          </a:p>
        </p:txBody>
      </p:sp>
    </p:spTree>
    <p:extLst>
      <p:ext uri="{BB962C8B-B14F-4D97-AF65-F5344CB8AC3E}">
        <p14:creationId xmlns:p14="http://schemas.microsoft.com/office/powerpoint/2010/main" val="1079024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754392" y="119976"/>
            <a:ext cx="10317290" cy="738746"/>
            <a:chOff x="-215792" y="381000"/>
            <a:chExt cx="8905767" cy="649288"/>
          </a:xfrm>
        </p:grpSpPr>
        <p:pic>
          <p:nvPicPr>
            <p:cNvPr id="3"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4" name="Rectangle 5"/>
            <p:cNvSpPr txBox="1">
              <a:spLocks noChangeArrowheads="1"/>
            </p:cNvSpPr>
            <p:nvPr/>
          </p:nvSpPr>
          <p:spPr bwMode="auto">
            <a:xfrm>
              <a:off x="-215792" y="480882"/>
              <a:ext cx="7080815" cy="331821"/>
            </a:xfrm>
            <a:prstGeom prst="rect">
              <a:avLst/>
            </a:prstGeom>
            <a:noFill/>
            <a:ln w="9525">
              <a:noFill/>
              <a:miter lim="800000"/>
              <a:headEnd/>
              <a:tailEnd/>
            </a:ln>
          </p:spPr>
          <p:txBody>
            <a:bodyPr wrap="square" anchor="ctr">
              <a:spAutoFit/>
            </a:bodyPr>
            <a:lstStyle/>
            <a:p>
              <a:pPr algn="ctr" eaLnBrk="0" hangingPunct="0">
                <a:defRPr/>
              </a:pPr>
              <a:r>
                <a:rPr lang="en-US" sz="1800" b="1" dirty="0">
                  <a:solidFill>
                    <a:schemeClr val="bg1"/>
                  </a:solidFill>
                  <a:latin typeface="+mj-lt"/>
                  <a:ea typeface="+mj-ea"/>
                  <a:cs typeface="+mj-cs"/>
                </a:rPr>
                <a:t>DISABLED VETERANS TAX EXEMPTION PROGRAM COMMITTEE</a:t>
              </a:r>
            </a:p>
          </p:txBody>
        </p:sp>
      </p:grpSp>
      <p:sp>
        <p:nvSpPr>
          <p:cNvPr id="5" name="TextBox 4"/>
          <p:cNvSpPr txBox="1"/>
          <p:nvPr/>
        </p:nvSpPr>
        <p:spPr>
          <a:xfrm>
            <a:off x="400050" y="894087"/>
            <a:ext cx="8801100" cy="5974951"/>
          </a:xfrm>
          <a:prstGeom prst="rect">
            <a:avLst/>
          </a:prstGeom>
          <a:noFill/>
        </p:spPr>
        <p:txBody>
          <a:bodyPr wrap="square" lIns="96609" tIns="48304" rIns="96609" bIns="48304" rtlCol="0">
            <a:spAutoFit/>
          </a:bodyPr>
          <a:lstStyle/>
          <a:p>
            <a:pPr marL="301905" indent="-301905">
              <a:buFont typeface="Wingdings" panose="05000000000000000000" pitchFamily="2" charset="2"/>
              <a:buChar char="q"/>
            </a:pPr>
            <a:endParaRPr lang="en-US" dirty="0" smtClean="0"/>
          </a:p>
          <a:p>
            <a:pPr marL="301905" indent="-301905">
              <a:buFont typeface="Wingdings" panose="05000000000000000000" pitchFamily="2" charset="2"/>
              <a:buChar char="q"/>
            </a:pPr>
            <a:r>
              <a:rPr lang="en-US" dirty="0" smtClean="0"/>
              <a:t>At the 3 June 2016 Commission Meeting, BG Beck thanked the Committee for its work and indicated that the Committee and Commission feels so strongly, that more time is needed to adequately determine a fair and equitable solution.</a:t>
            </a:r>
          </a:p>
          <a:p>
            <a:pPr marL="301905" indent="-301905">
              <a:buFont typeface="Arial" panose="020B0604020202020204" pitchFamily="34" charset="0"/>
              <a:buChar char="•"/>
            </a:pPr>
            <a:endParaRPr lang="en-US" dirty="0" smtClean="0"/>
          </a:p>
          <a:p>
            <a:pPr marL="301905" indent="-301905">
              <a:buFont typeface="Wingdings" panose="05000000000000000000" pitchFamily="2" charset="2"/>
              <a:buChar char="q"/>
            </a:pPr>
            <a:r>
              <a:rPr lang="en-US" dirty="0" smtClean="0"/>
              <a:t>Veterans organizations support changes to the current DMVA policy, code, Statute, and Constitution, as applicable, to ensure our Veterans are treated fairly, with dignity, and equitably.</a:t>
            </a:r>
          </a:p>
          <a:p>
            <a:pPr marL="301905" indent="-301905">
              <a:buFont typeface="Wingdings" panose="05000000000000000000" pitchFamily="2" charset="2"/>
              <a:buChar char="q"/>
            </a:pPr>
            <a:endParaRPr lang="en-US" dirty="0"/>
          </a:p>
          <a:p>
            <a:pPr marL="301905" indent="-301905">
              <a:buFont typeface="Wingdings" panose="05000000000000000000" pitchFamily="2" charset="2"/>
              <a:buChar char="q"/>
            </a:pPr>
            <a:r>
              <a:rPr lang="en-US" dirty="0" smtClean="0"/>
              <a:t>Although “income” in all forms needs further clarification for across the board implementation, we need to move forward with the progress already made and to which there is mutual agreement.</a:t>
            </a:r>
          </a:p>
          <a:p>
            <a:pPr marL="301905" indent="-301905">
              <a:buFont typeface="Wingdings" panose="05000000000000000000" pitchFamily="2" charset="2"/>
              <a:buChar char="q"/>
            </a:pPr>
            <a:endParaRPr lang="en-US" dirty="0"/>
          </a:p>
          <a:p>
            <a:pPr marL="301905" indent="-301905">
              <a:buFont typeface="Wingdings" panose="05000000000000000000" pitchFamily="2" charset="2"/>
              <a:buChar char="q"/>
            </a:pPr>
            <a:r>
              <a:rPr lang="en-US" dirty="0" smtClean="0"/>
              <a:t>The RETX Committee plans to meet in September to finalize the “income” and “presumptive amount” so as to properly and accurately define “Determination of Need”.</a:t>
            </a:r>
          </a:p>
          <a:p>
            <a:pPr marL="301905" indent="-301905">
              <a:buFont typeface="Wingdings" panose="05000000000000000000" pitchFamily="2" charset="2"/>
              <a:buChar char="q"/>
            </a:pPr>
            <a:endParaRPr lang="en-US" sz="1700" b="1" i="1" u="sng" dirty="0"/>
          </a:p>
          <a:p>
            <a:pPr marL="301905" indent="-301905">
              <a:buFont typeface="Wingdings" panose="05000000000000000000" pitchFamily="2" charset="2"/>
              <a:buChar char="q"/>
            </a:pPr>
            <a:r>
              <a:rPr lang="en-US" dirty="0" smtClean="0"/>
              <a:t>Determination of need is defined in Title 51.  Next Committee meeting to decide on the “methodology” for change.</a:t>
            </a:r>
          </a:p>
        </p:txBody>
      </p:sp>
    </p:spTree>
    <p:extLst>
      <p:ext uri="{BB962C8B-B14F-4D97-AF65-F5344CB8AC3E}">
        <p14:creationId xmlns:p14="http://schemas.microsoft.com/office/powerpoint/2010/main" val="545875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754392" y="119976"/>
            <a:ext cx="10317290" cy="738746"/>
            <a:chOff x="-215792" y="381000"/>
            <a:chExt cx="8905767" cy="649288"/>
          </a:xfrm>
        </p:grpSpPr>
        <p:pic>
          <p:nvPicPr>
            <p:cNvPr id="3" name="Picture 26" descr="Military Vet logo banner"/>
            <p:cNvPicPr>
              <a:picLocks noChangeAspect="1" noChangeArrowheads="1"/>
            </p:cNvPicPr>
            <p:nvPr/>
          </p:nvPicPr>
          <p:blipFill>
            <a:blip r:embed="rId2" cstate="print"/>
            <a:srcRect/>
            <a:stretch>
              <a:fillRect/>
            </a:stretch>
          </p:blipFill>
          <p:spPr bwMode="auto">
            <a:xfrm>
              <a:off x="457200" y="381000"/>
              <a:ext cx="8232775" cy="649288"/>
            </a:xfrm>
            <a:prstGeom prst="rect">
              <a:avLst/>
            </a:prstGeom>
            <a:noFill/>
            <a:ln w="9525">
              <a:noFill/>
              <a:miter lim="800000"/>
              <a:headEnd/>
              <a:tailEnd/>
            </a:ln>
          </p:spPr>
        </p:pic>
        <p:sp>
          <p:nvSpPr>
            <p:cNvPr id="4" name="Rectangle 5"/>
            <p:cNvSpPr txBox="1">
              <a:spLocks noChangeArrowheads="1"/>
            </p:cNvSpPr>
            <p:nvPr/>
          </p:nvSpPr>
          <p:spPr bwMode="auto">
            <a:xfrm>
              <a:off x="-215792" y="480882"/>
              <a:ext cx="7080815" cy="331821"/>
            </a:xfrm>
            <a:prstGeom prst="rect">
              <a:avLst/>
            </a:prstGeom>
            <a:noFill/>
            <a:ln w="9525">
              <a:noFill/>
              <a:miter lim="800000"/>
              <a:headEnd/>
              <a:tailEnd/>
            </a:ln>
          </p:spPr>
          <p:txBody>
            <a:bodyPr wrap="square" anchor="ctr">
              <a:spAutoFit/>
            </a:bodyPr>
            <a:lstStyle/>
            <a:p>
              <a:pPr algn="ctr" eaLnBrk="0" hangingPunct="0">
                <a:defRPr/>
              </a:pPr>
              <a:r>
                <a:rPr lang="en-US" sz="1800" b="1" dirty="0">
                  <a:solidFill>
                    <a:schemeClr val="bg1"/>
                  </a:solidFill>
                  <a:latin typeface="+mj-lt"/>
                  <a:ea typeface="+mj-ea"/>
                  <a:cs typeface="+mj-cs"/>
                </a:rPr>
                <a:t>DISABLED VETERANS TAX EXEMPTION PROGRAM COMMITTEE</a:t>
              </a:r>
            </a:p>
          </p:txBody>
        </p:sp>
      </p:grpSp>
      <p:sp>
        <p:nvSpPr>
          <p:cNvPr id="5" name="TextBox 4"/>
          <p:cNvSpPr txBox="1"/>
          <p:nvPr/>
        </p:nvSpPr>
        <p:spPr>
          <a:xfrm>
            <a:off x="400050" y="894082"/>
            <a:ext cx="8801100" cy="4775755"/>
          </a:xfrm>
          <a:prstGeom prst="rect">
            <a:avLst/>
          </a:prstGeom>
          <a:noFill/>
        </p:spPr>
        <p:txBody>
          <a:bodyPr wrap="square" lIns="96609" tIns="48304" rIns="96609" bIns="48304" rtlCol="0">
            <a:spAutoFit/>
          </a:bodyPr>
          <a:lstStyle/>
          <a:p>
            <a:pPr marL="301905" indent="-301905">
              <a:buFont typeface="Wingdings" panose="05000000000000000000" pitchFamily="2" charset="2"/>
              <a:buChar char="q"/>
            </a:pPr>
            <a:endParaRPr lang="en-US" dirty="0" smtClean="0"/>
          </a:p>
          <a:p>
            <a:pPr marL="301905" indent="-301905">
              <a:buFont typeface="Wingdings" panose="05000000000000000000" pitchFamily="2" charset="2"/>
              <a:buChar char="q"/>
            </a:pPr>
            <a:r>
              <a:rPr lang="en-US" dirty="0" smtClean="0"/>
              <a:t>Presently, the Committee recommends to the Commission:</a:t>
            </a:r>
          </a:p>
          <a:p>
            <a:pPr marL="301905" indent="-301905">
              <a:buFont typeface="Wingdings" panose="05000000000000000000" pitchFamily="2" charset="2"/>
              <a:buChar char="q"/>
            </a:pPr>
            <a:endParaRPr lang="en-US" dirty="0" smtClean="0"/>
          </a:p>
          <a:p>
            <a:pPr marL="784953" lvl="1" indent="-301905">
              <a:buFont typeface="Wingdings" panose="05000000000000000000" pitchFamily="2" charset="2"/>
              <a:buChar char="Ø"/>
            </a:pPr>
            <a:r>
              <a:rPr lang="en-US" dirty="0" smtClean="0"/>
              <a:t>Constitutional changes:</a:t>
            </a:r>
          </a:p>
          <a:p>
            <a:pPr marL="1268000" lvl="2" indent="-301905">
              <a:buFont typeface="Wingdings" panose="05000000000000000000" pitchFamily="2" charset="2"/>
              <a:buChar char="§"/>
            </a:pPr>
            <a:r>
              <a:rPr lang="en-US" dirty="0" smtClean="0"/>
              <a:t>Granting eligibility to the surviving spouses of those that were Killed in Action (KIA) [Current SB 1109]</a:t>
            </a:r>
          </a:p>
          <a:p>
            <a:pPr marL="1268000" lvl="2" indent="-301905">
              <a:buFont typeface="Wingdings" panose="05000000000000000000" pitchFamily="2" charset="2"/>
              <a:buChar char="§"/>
            </a:pPr>
            <a:r>
              <a:rPr lang="en-US" dirty="0" smtClean="0"/>
              <a:t>Eliminate the wartime service requirement</a:t>
            </a:r>
          </a:p>
          <a:p>
            <a:pPr marL="1268000" lvl="2" indent="-301905">
              <a:buFont typeface="Wingdings" panose="05000000000000000000" pitchFamily="2" charset="2"/>
              <a:buChar char="§"/>
            </a:pPr>
            <a:endParaRPr lang="en-US" dirty="0" smtClean="0"/>
          </a:p>
          <a:p>
            <a:pPr marL="784953" lvl="1" indent="-301905">
              <a:buFont typeface="Wingdings" panose="05000000000000000000" pitchFamily="2" charset="2"/>
              <a:buChar char="Ø"/>
            </a:pPr>
            <a:r>
              <a:rPr lang="en-US" dirty="0" smtClean="0"/>
              <a:t>Legislative changes (Broad, not specific):</a:t>
            </a:r>
          </a:p>
          <a:p>
            <a:pPr marL="1268000" lvl="2" indent="-301905">
              <a:buFont typeface="Wingdings" panose="05000000000000000000" pitchFamily="2" charset="2"/>
              <a:buChar char="§"/>
            </a:pPr>
            <a:r>
              <a:rPr lang="en-US" dirty="0" smtClean="0"/>
              <a:t>Provide a fair income threshold for eligibility by county</a:t>
            </a:r>
          </a:p>
          <a:p>
            <a:pPr marL="1268000" lvl="2" indent="-301905">
              <a:buFont typeface="Wingdings" panose="05000000000000000000" pitchFamily="2" charset="2"/>
              <a:buChar char="§"/>
            </a:pPr>
            <a:r>
              <a:rPr lang="en-US" dirty="0" smtClean="0"/>
              <a:t>Change the method of determining need from applicant to household</a:t>
            </a:r>
          </a:p>
          <a:p>
            <a:pPr marL="1268000" lvl="2" indent="-301905">
              <a:buFont typeface="Wingdings" panose="05000000000000000000" pitchFamily="2" charset="2"/>
              <a:buChar char="§"/>
            </a:pPr>
            <a:endParaRPr lang="en-US" dirty="0" smtClean="0"/>
          </a:p>
          <a:p>
            <a:pPr marL="784953" lvl="1" indent="-301905">
              <a:buFont typeface="Wingdings" panose="05000000000000000000" pitchFamily="2" charset="2"/>
              <a:buChar char="Ø"/>
            </a:pPr>
            <a:r>
              <a:rPr lang="en-US" dirty="0" smtClean="0"/>
              <a:t>Administrative and Business Rule changes:</a:t>
            </a:r>
          </a:p>
          <a:p>
            <a:pPr marL="1268000" lvl="2" indent="-301905">
              <a:buFont typeface="Wingdings" panose="05000000000000000000" pitchFamily="2" charset="2"/>
              <a:buChar char="§"/>
            </a:pPr>
            <a:r>
              <a:rPr lang="en-US" dirty="0" smtClean="0"/>
              <a:t>Direct the DMVA Veterans Services Branch to implement the revised MA-VA Form 40 (dated April 2016).</a:t>
            </a:r>
            <a:endParaRPr lang="en-US" sz="1700" dirty="0"/>
          </a:p>
        </p:txBody>
      </p:sp>
    </p:spTree>
    <p:extLst>
      <p:ext uri="{BB962C8B-B14F-4D97-AF65-F5344CB8AC3E}">
        <p14:creationId xmlns:p14="http://schemas.microsoft.com/office/powerpoint/2010/main" val="3017223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05" y="1218436"/>
            <a:ext cx="9599200" cy="73152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rgbClr val="DADADA"/>
          </a:solidFill>
        </p:spPr>
        <p:txBody>
          <a:bodyPr wrap="square" lIns="0" tIns="0" rIns="0" bIns="0" rtlCol="0"/>
          <a:lstStyle/>
          <a:p>
            <a:pPr marL="12695" defTabSz="913993" fontAlgn="auto">
              <a:spcBef>
                <a:spcPts val="0"/>
              </a:spcBef>
              <a:spcAft>
                <a:spcPts val="0"/>
              </a:spcAft>
            </a:pPr>
            <a:r>
              <a:rPr lang="en-US" sz="1800" spc="-30">
                <a:ln>
                  <a:solidFill>
                    <a:prstClr val="black"/>
                  </a:solidFill>
                </a:ln>
                <a:solidFill>
                  <a:srgbClr val="C7D4CF"/>
                </a:solidFill>
                <a:latin typeface="Calibri Light"/>
                <a:cs typeface="Calibri Light"/>
              </a:rPr>
              <a:t>R</a:t>
            </a:r>
            <a:r>
              <a:rPr lang="en-US" sz="1800" spc="-25">
                <a:ln>
                  <a:solidFill>
                    <a:prstClr val="black"/>
                  </a:solidFill>
                </a:ln>
                <a:solidFill>
                  <a:srgbClr val="C7D4CF"/>
                </a:solidFill>
                <a:latin typeface="Calibri Light"/>
                <a:cs typeface="Calibri Light"/>
              </a:rPr>
              <a:t>u</a:t>
            </a:r>
            <a:r>
              <a:rPr lang="en-US" sz="1800" spc="-170">
                <a:ln>
                  <a:solidFill>
                    <a:prstClr val="black"/>
                  </a:solidFill>
                </a:ln>
                <a:solidFill>
                  <a:srgbClr val="C7D4CF"/>
                </a:solidFill>
                <a:latin typeface="Calibri Light"/>
                <a:cs typeface="Calibri Light"/>
              </a:rPr>
              <a:t>r</a:t>
            </a:r>
            <a:r>
              <a:rPr lang="en-US" sz="1800" spc="-15">
                <a:ln>
                  <a:solidFill>
                    <a:prstClr val="black"/>
                  </a:solidFill>
                </a:ln>
                <a:solidFill>
                  <a:srgbClr val="C7D4CF"/>
                </a:solidFill>
                <a:latin typeface="Calibri Light"/>
                <a:cs typeface="Calibri Light"/>
              </a:rPr>
              <a:t>al</a:t>
            </a:r>
            <a:r>
              <a:rPr lang="en-US" sz="1800" spc="-25">
                <a:ln>
                  <a:solidFill>
                    <a:prstClr val="black"/>
                  </a:solidFill>
                </a:ln>
                <a:solidFill>
                  <a:srgbClr val="C7D4CF"/>
                </a:solidFill>
                <a:latin typeface="Calibri Light"/>
                <a:cs typeface="Calibri Light"/>
              </a:rPr>
              <a:t> D</a:t>
            </a:r>
            <a:r>
              <a:rPr lang="en-US" sz="1800" spc="-64">
                <a:ln>
                  <a:solidFill>
                    <a:prstClr val="black"/>
                  </a:solidFill>
                </a:ln>
                <a:solidFill>
                  <a:srgbClr val="C7D4CF"/>
                </a:solidFill>
                <a:latin typeface="Calibri Light"/>
                <a:cs typeface="Calibri Light"/>
              </a:rPr>
              <a:t>e</a:t>
            </a:r>
            <a:r>
              <a:rPr lang="en-US" sz="1800" spc="-114">
                <a:ln>
                  <a:solidFill>
                    <a:prstClr val="black"/>
                  </a:solidFill>
                </a:ln>
                <a:solidFill>
                  <a:srgbClr val="C7D4CF"/>
                </a:solidFill>
                <a:latin typeface="Calibri Light"/>
                <a:cs typeface="Calibri Light"/>
              </a:rPr>
              <a:t>v</a:t>
            </a:r>
            <a:r>
              <a:rPr lang="en-US" sz="1800" spc="-20">
                <a:ln>
                  <a:solidFill>
                    <a:prstClr val="black"/>
                  </a:solidFill>
                </a:ln>
                <a:solidFill>
                  <a:srgbClr val="C7D4CF"/>
                </a:solidFill>
                <a:latin typeface="Calibri Light"/>
                <a:cs typeface="Calibri Light"/>
              </a:rPr>
              <a:t>e</a:t>
            </a:r>
            <a:r>
              <a:rPr lang="en-US" sz="1800" spc="-10">
                <a:ln>
                  <a:solidFill>
                    <a:prstClr val="black"/>
                  </a:solidFill>
                </a:ln>
                <a:solidFill>
                  <a:srgbClr val="C7D4CF"/>
                </a:solidFill>
                <a:latin typeface="Calibri Light"/>
                <a:cs typeface="Calibri Light"/>
              </a:rPr>
              <a:t>lo</a:t>
            </a:r>
            <a:r>
              <a:rPr lang="en-US" sz="1800" spc="-25">
                <a:ln>
                  <a:solidFill>
                    <a:prstClr val="black"/>
                  </a:solidFill>
                </a:ln>
                <a:solidFill>
                  <a:srgbClr val="C7D4CF"/>
                </a:solidFill>
                <a:latin typeface="Calibri Light"/>
                <a:cs typeface="Calibri Light"/>
              </a:rPr>
              <a:t>p</a:t>
            </a:r>
            <a:r>
              <a:rPr lang="en-US" sz="1800" spc="-40">
                <a:ln>
                  <a:solidFill>
                    <a:prstClr val="black"/>
                  </a:solidFill>
                </a:ln>
                <a:solidFill>
                  <a:srgbClr val="C7D4CF"/>
                </a:solidFill>
                <a:latin typeface="Calibri Light"/>
                <a:cs typeface="Calibri Light"/>
              </a:rPr>
              <a:t>m</a:t>
            </a:r>
            <a:r>
              <a:rPr lang="en-US" sz="1800" spc="-20">
                <a:ln>
                  <a:solidFill>
                    <a:prstClr val="black"/>
                  </a:solidFill>
                </a:ln>
                <a:solidFill>
                  <a:srgbClr val="C7D4CF"/>
                </a:solidFill>
                <a:latin typeface="Calibri Light"/>
                <a:cs typeface="Calibri Light"/>
              </a:rPr>
              <a:t>e</a:t>
            </a:r>
            <a:r>
              <a:rPr lang="en-US" sz="1800" spc="-110">
                <a:ln>
                  <a:solidFill>
                    <a:prstClr val="black"/>
                  </a:solidFill>
                </a:ln>
                <a:solidFill>
                  <a:srgbClr val="C7D4CF"/>
                </a:solidFill>
                <a:latin typeface="Calibri Light"/>
                <a:cs typeface="Calibri Light"/>
              </a:rPr>
              <a:t>n</a:t>
            </a:r>
            <a:r>
              <a:rPr lang="en-US" sz="1800" spc="275">
                <a:ln>
                  <a:solidFill>
                    <a:prstClr val="black"/>
                  </a:solidFill>
                </a:ln>
                <a:solidFill>
                  <a:srgbClr val="C7D4CF"/>
                </a:solidFill>
                <a:latin typeface="Calibri Light"/>
                <a:cs typeface="Calibri Light"/>
              </a:rPr>
              <a:t>t</a:t>
            </a:r>
            <a:r>
              <a:rPr lang="en-US" sz="1800" spc="-560">
                <a:ln>
                  <a:solidFill>
                    <a:prstClr val="black"/>
                  </a:solidFill>
                </a:ln>
                <a:solidFill>
                  <a:srgbClr val="C7D4CF"/>
                </a:solidFill>
                <a:latin typeface="Calibri Light"/>
                <a:cs typeface="Calibri Light"/>
              </a:rPr>
              <a:t>’</a:t>
            </a:r>
            <a:r>
              <a:rPr lang="en-US" sz="1800" spc="-20">
                <a:ln>
                  <a:solidFill>
                    <a:prstClr val="black"/>
                  </a:solidFill>
                </a:ln>
                <a:solidFill>
                  <a:srgbClr val="C7D4CF"/>
                </a:solidFill>
                <a:latin typeface="Calibri Light"/>
                <a:cs typeface="Calibri Light"/>
              </a:rPr>
              <a:t>s</a:t>
            </a:r>
            <a:r>
              <a:rPr lang="en-US" sz="1800">
                <a:ln>
                  <a:solidFill>
                    <a:prstClr val="black"/>
                  </a:solidFill>
                </a:ln>
                <a:solidFill>
                  <a:srgbClr val="C7D4CF"/>
                </a:solidFill>
                <a:latin typeface="Calibri Light"/>
                <a:cs typeface="Calibri Light"/>
              </a:rPr>
              <a:t> </a:t>
            </a:r>
            <a:r>
              <a:rPr lang="en-US" sz="1800" spc="-40">
                <a:ln>
                  <a:solidFill>
                    <a:prstClr val="black"/>
                  </a:solidFill>
                </a:ln>
                <a:solidFill>
                  <a:srgbClr val="C7D4CF"/>
                </a:solidFill>
                <a:latin typeface="Calibri Light"/>
                <a:cs typeface="Calibri Light"/>
              </a:rPr>
              <a:t>M</a:t>
            </a:r>
            <a:r>
              <a:rPr lang="en-US" sz="1800" spc="-5">
                <a:ln>
                  <a:solidFill>
                    <a:prstClr val="black"/>
                  </a:solidFill>
                </a:ln>
                <a:solidFill>
                  <a:srgbClr val="C7D4CF"/>
                </a:solidFill>
                <a:latin typeface="Calibri Light"/>
                <a:cs typeface="Calibri Light"/>
              </a:rPr>
              <a:t>i</a:t>
            </a:r>
            <a:r>
              <a:rPr lang="en-US" sz="1800" spc="-20">
                <a:ln>
                  <a:solidFill>
                    <a:prstClr val="black"/>
                  </a:solidFill>
                </a:ln>
                <a:solidFill>
                  <a:srgbClr val="C7D4CF"/>
                </a:solidFill>
                <a:latin typeface="Calibri Light"/>
                <a:cs typeface="Calibri Light"/>
              </a:rPr>
              <a:t>ss</a:t>
            </a:r>
            <a:r>
              <a:rPr lang="en-US" sz="1800" spc="-10">
                <a:ln>
                  <a:solidFill>
                    <a:prstClr val="black"/>
                  </a:solidFill>
                </a:ln>
                <a:solidFill>
                  <a:srgbClr val="C7D4CF"/>
                </a:solidFill>
                <a:latin typeface="Calibri Light"/>
                <a:cs typeface="Calibri Light"/>
              </a:rPr>
              <a:t>io</a:t>
            </a:r>
            <a:r>
              <a:rPr lang="en-US" sz="1800" spc="-25">
                <a:ln>
                  <a:solidFill>
                    <a:prstClr val="black"/>
                  </a:solidFill>
                </a:ln>
                <a:solidFill>
                  <a:srgbClr val="C7D4CF"/>
                </a:solidFill>
                <a:latin typeface="Calibri Light"/>
                <a:cs typeface="Calibri Light"/>
              </a:rPr>
              <a:t>n</a:t>
            </a:r>
            <a:endParaRPr lang="en-US" sz="1800" dirty="0">
              <a:ln>
                <a:solidFill>
                  <a:prstClr val="black"/>
                </a:solidFill>
              </a:ln>
              <a:solidFill>
                <a:prstClr val="black"/>
              </a:solidFill>
              <a:latin typeface="Calibri Light"/>
              <a:cs typeface="Calibri Light"/>
            </a:endParaRPr>
          </a:p>
        </p:txBody>
      </p:sp>
      <p:sp>
        <p:nvSpPr>
          <p:cNvPr id="3" name="object 3"/>
          <p:cNvSpPr/>
          <p:nvPr/>
        </p:nvSpPr>
        <p:spPr>
          <a:xfrm>
            <a:off x="0" y="7"/>
            <a:ext cx="9599200" cy="1635760"/>
          </a:xfrm>
          <a:custGeom>
            <a:avLst/>
            <a:gdLst/>
            <a:ahLst/>
            <a:cxnLst/>
            <a:rect l="l" t="t" r="r" b="b"/>
            <a:pathLst>
              <a:path w="12189460" h="1533525">
                <a:moveTo>
                  <a:pt x="12188952" y="0"/>
                </a:moveTo>
                <a:lnTo>
                  <a:pt x="0" y="0"/>
                </a:lnTo>
                <a:lnTo>
                  <a:pt x="0" y="1435646"/>
                </a:lnTo>
                <a:lnTo>
                  <a:pt x="1061351" y="1533144"/>
                </a:lnTo>
                <a:lnTo>
                  <a:pt x="3502939" y="1478394"/>
                </a:lnTo>
                <a:lnTo>
                  <a:pt x="7959102" y="887031"/>
                </a:lnTo>
                <a:lnTo>
                  <a:pt x="12188952" y="887031"/>
                </a:lnTo>
                <a:lnTo>
                  <a:pt x="12188952" y="0"/>
                </a:lnTo>
                <a:close/>
              </a:path>
              <a:path w="12189460" h="1533525">
                <a:moveTo>
                  <a:pt x="12188952" y="887031"/>
                </a:moveTo>
                <a:lnTo>
                  <a:pt x="7959102" y="887031"/>
                </a:lnTo>
                <a:lnTo>
                  <a:pt x="11178044" y="919886"/>
                </a:lnTo>
                <a:lnTo>
                  <a:pt x="12188952" y="1050353"/>
                </a:lnTo>
                <a:lnTo>
                  <a:pt x="12188952" y="887031"/>
                </a:lnTo>
                <a:close/>
              </a:path>
            </a:pathLst>
          </a:custGeom>
          <a:solidFill>
            <a:srgbClr val="003142"/>
          </a:solid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4" name="object 4"/>
          <p:cNvSpPr/>
          <p:nvPr/>
        </p:nvSpPr>
        <p:spPr>
          <a:xfrm>
            <a:off x="0" y="755910"/>
            <a:ext cx="9598800" cy="1017625"/>
          </a:xfrm>
          <a:prstGeom prst="rect">
            <a:avLst/>
          </a:prstGeom>
          <a:blipFill>
            <a:blip r:embed="rId3" cstate="print"/>
            <a:stretch>
              <a:fillRect/>
            </a:stretch>
          </a:blip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5" name="object 5"/>
          <p:cNvSpPr/>
          <p:nvPr/>
        </p:nvSpPr>
        <p:spPr>
          <a:xfrm>
            <a:off x="366855" y="3946071"/>
            <a:ext cx="1920240" cy="621732"/>
          </a:xfrm>
          <a:custGeom>
            <a:avLst/>
            <a:gdLst/>
            <a:ahLst/>
            <a:cxnLst/>
            <a:rect l="l" t="t" r="r" b="b"/>
            <a:pathLst>
              <a:path w="2438400" h="381000">
                <a:moveTo>
                  <a:pt x="2374891" y="0"/>
                </a:moveTo>
                <a:lnTo>
                  <a:pt x="62436" y="8"/>
                </a:lnTo>
                <a:lnTo>
                  <a:pt x="23342" y="14304"/>
                </a:lnTo>
                <a:lnTo>
                  <a:pt x="1635" y="49082"/>
                </a:lnTo>
                <a:lnTo>
                  <a:pt x="0" y="318555"/>
                </a:lnTo>
                <a:lnTo>
                  <a:pt x="1872" y="332901"/>
                </a:lnTo>
                <a:lnTo>
                  <a:pt x="24106" y="367310"/>
                </a:lnTo>
                <a:lnTo>
                  <a:pt x="63491" y="381000"/>
                </a:lnTo>
                <a:lnTo>
                  <a:pt x="2375946" y="380991"/>
                </a:lnTo>
                <a:lnTo>
                  <a:pt x="2415040" y="366695"/>
                </a:lnTo>
                <a:lnTo>
                  <a:pt x="2436746" y="331917"/>
                </a:lnTo>
                <a:lnTo>
                  <a:pt x="2438382" y="62444"/>
                </a:lnTo>
                <a:lnTo>
                  <a:pt x="2436509" y="48098"/>
                </a:lnTo>
                <a:lnTo>
                  <a:pt x="2414276" y="13689"/>
                </a:lnTo>
                <a:lnTo>
                  <a:pt x="2374891" y="0"/>
                </a:lnTo>
                <a:close/>
              </a:path>
            </a:pathLst>
          </a:custGeom>
          <a:solidFill>
            <a:srgbClr val="003142"/>
          </a:solid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7" name="object 7"/>
          <p:cNvSpPr/>
          <p:nvPr/>
        </p:nvSpPr>
        <p:spPr>
          <a:xfrm>
            <a:off x="2681296" y="3937584"/>
            <a:ext cx="2940368" cy="669105"/>
          </a:xfrm>
          <a:custGeom>
            <a:avLst/>
            <a:gdLst/>
            <a:ahLst/>
            <a:cxnLst/>
            <a:rect l="l" t="t" r="r" b="b"/>
            <a:pathLst>
              <a:path w="3733800" h="381000">
                <a:moveTo>
                  <a:pt x="3670291" y="0"/>
                </a:moveTo>
                <a:lnTo>
                  <a:pt x="62436" y="8"/>
                </a:lnTo>
                <a:lnTo>
                  <a:pt x="23342" y="14304"/>
                </a:lnTo>
                <a:lnTo>
                  <a:pt x="1635" y="49082"/>
                </a:lnTo>
                <a:lnTo>
                  <a:pt x="0" y="318555"/>
                </a:lnTo>
                <a:lnTo>
                  <a:pt x="1872" y="332901"/>
                </a:lnTo>
                <a:lnTo>
                  <a:pt x="24106" y="367310"/>
                </a:lnTo>
                <a:lnTo>
                  <a:pt x="63491" y="381000"/>
                </a:lnTo>
                <a:lnTo>
                  <a:pt x="3671346" y="380991"/>
                </a:lnTo>
                <a:lnTo>
                  <a:pt x="3710440" y="366695"/>
                </a:lnTo>
                <a:lnTo>
                  <a:pt x="3732146" y="331917"/>
                </a:lnTo>
                <a:lnTo>
                  <a:pt x="3733782" y="62444"/>
                </a:lnTo>
                <a:lnTo>
                  <a:pt x="3731909" y="48098"/>
                </a:lnTo>
                <a:lnTo>
                  <a:pt x="3709676" y="13689"/>
                </a:lnTo>
                <a:lnTo>
                  <a:pt x="3670291" y="0"/>
                </a:lnTo>
                <a:close/>
              </a:path>
            </a:pathLst>
          </a:custGeom>
          <a:solidFill>
            <a:srgbClr val="003142"/>
          </a:solid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9" name="object 9"/>
          <p:cNvSpPr/>
          <p:nvPr/>
        </p:nvSpPr>
        <p:spPr>
          <a:xfrm>
            <a:off x="6015865" y="3935511"/>
            <a:ext cx="2940368" cy="632295"/>
          </a:xfrm>
          <a:custGeom>
            <a:avLst/>
            <a:gdLst/>
            <a:ahLst/>
            <a:cxnLst/>
            <a:rect l="l" t="t" r="r" b="b"/>
            <a:pathLst>
              <a:path w="3733800" h="381000">
                <a:moveTo>
                  <a:pt x="3670291" y="0"/>
                </a:moveTo>
                <a:lnTo>
                  <a:pt x="62436" y="8"/>
                </a:lnTo>
                <a:lnTo>
                  <a:pt x="23342" y="14304"/>
                </a:lnTo>
                <a:lnTo>
                  <a:pt x="1635" y="49082"/>
                </a:lnTo>
                <a:lnTo>
                  <a:pt x="0" y="318555"/>
                </a:lnTo>
                <a:lnTo>
                  <a:pt x="1872" y="332901"/>
                </a:lnTo>
                <a:lnTo>
                  <a:pt x="24106" y="367310"/>
                </a:lnTo>
                <a:lnTo>
                  <a:pt x="63491" y="381000"/>
                </a:lnTo>
                <a:lnTo>
                  <a:pt x="3671346" y="380991"/>
                </a:lnTo>
                <a:lnTo>
                  <a:pt x="3710440" y="366695"/>
                </a:lnTo>
                <a:lnTo>
                  <a:pt x="3732146" y="331917"/>
                </a:lnTo>
                <a:lnTo>
                  <a:pt x="3733782" y="62444"/>
                </a:lnTo>
                <a:lnTo>
                  <a:pt x="3731909" y="48098"/>
                </a:lnTo>
                <a:lnTo>
                  <a:pt x="3709676" y="13689"/>
                </a:lnTo>
                <a:lnTo>
                  <a:pt x="3670291" y="0"/>
                </a:lnTo>
                <a:close/>
              </a:path>
            </a:pathLst>
          </a:custGeom>
          <a:solidFill>
            <a:srgbClr val="003142"/>
          </a:solid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11" name="object 11"/>
          <p:cNvSpPr txBox="1"/>
          <p:nvPr/>
        </p:nvSpPr>
        <p:spPr>
          <a:xfrm>
            <a:off x="221673" y="198066"/>
            <a:ext cx="8040255" cy="1247521"/>
          </a:xfrm>
          <a:prstGeom prst="rect">
            <a:avLst/>
          </a:prstGeom>
        </p:spPr>
        <p:txBody>
          <a:bodyPr vert="horz" wrap="square" lIns="0" tIns="0" rIns="0" bIns="0" rtlCol="0">
            <a:spAutoFit/>
          </a:bodyPr>
          <a:lstStyle/>
          <a:p>
            <a:pPr marL="12695" defTabSz="913993" fontAlgn="auto">
              <a:spcBef>
                <a:spcPts val="0"/>
              </a:spcBef>
              <a:spcAft>
                <a:spcPts val="0"/>
              </a:spcAft>
            </a:pPr>
            <a:r>
              <a:rPr lang="en-US" sz="4000" spc="-30" dirty="0">
                <a:solidFill>
                  <a:srgbClr val="FFFFFF"/>
                </a:solidFill>
                <a:latin typeface="Calibri Light"/>
                <a:cs typeface="Calibri Light"/>
              </a:rPr>
              <a:t>What </a:t>
            </a:r>
            <a:r>
              <a:rPr sz="4000" spc="-30" dirty="0">
                <a:solidFill>
                  <a:srgbClr val="FFFFFF"/>
                </a:solidFill>
                <a:latin typeface="Calibri Light"/>
                <a:cs typeface="Calibri Light"/>
              </a:rPr>
              <a:t>Ru</a:t>
            </a:r>
            <a:r>
              <a:rPr sz="4000" spc="-85" dirty="0">
                <a:solidFill>
                  <a:srgbClr val="FFFFFF"/>
                </a:solidFill>
                <a:latin typeface="Calibri Light"/>
                <a:cs typeface="Calibri Light"/>
              </a:rPr>
              <a:t>r</a:t>
            </a:r>
            <a:r>
              <a:rPr sz="4000" spc="-15" dirty="0">
                <a:solidFill>
                  <a:srgbClr val="FFFFFF"/>
                </a:solidFill>
                <a:latin typeface="Calibri Light"/>
                <a:cs typeface="Calibri Light"/>
              </a:rPr>
              <a:t>al </a:t>
            </a:r>
            <a:r>
              <a:rPr sz="4000" spc="-30" dirty="0">
                <a:solidFill>
                  <a:srgbClr val="FFFFFF"/>
                </a:solidFill>
                <a:latin typeface="Calibri Light"/>
                <a:cs typeface="Calibri Light"/>
              </a:rPr>
              <a:t>D</a:t>
            </a:r>
            <a:r>
              <a:rPr sz="4000" spc="-40" dirty="0">
                <a:solidFill>
                  <a:srgbClr val="FFFFFF"/>
                </a:solidFill>
                <a:latin typeface="Calibri Light"/>
                <a:cs typeface="Calibri Light"/>
              </a:rPr>
              <a:t>e</a:t>
            </a:r>
            <a:r>
              <a:rPr sz="4000" spc="-50" dirty="0">
                <a:solidFill>
                  <a:srgbClr val="FFFFFF"/>
                </a:solidFill>
                <a:latin typeface="Calibri Light"/>
                <a:cs typeface="Calibri Light"/>
              </a:rPr>
              <a:t>v</a:t>
            </a:r>
            <a:r>
              <a:rPr sz="4000" spc="-20" dirty="0">
                <a:solidFill>
                  <a:srgbClr val="FFFFFF"/>
                </a:solidFill>
                <a:latin typeface="Calibri Light"/>
                <a:cs typeface="Calibri Light"/>
              </a:rPr>
              <a:t>elop</a:t>
            </a:r>
            <a:r>
              <a:rPr sz="4000" spc="-40" dirty="0">
                <a:solidFill>
                  <a:srgbClr val="FFFFFF"/>
                </a:solidFill>
                <a:latin typeface="Calibri Light"/>
                <a:cs typeface="Calibri Light"/>
              </a:rPr>
              <a:t>m</a:t>
            </a:r>
            <a:r>
              <a:rPr sz="4000" spc="-20" dirty="0">
                <a:solidFill>
                  <a:srgbClr val="FFFFFF"/>
                </a:solidFill>
                <a:latin typeface="Calibri Light"/>
                <a:cs typeface="Calibri Light"/>
              </a:rPr>
              <a:t>e</a:t>
            </a:r>
            <a:r>
              <a:rPr sz="4000" spc="-64" dirty="0">
                <a:solidFill>
                  <a:srgbClr val="FFFFFF"/>
                </a:solidFill>
                <a:latin typeface="Calibri Light"/>
                <a:cs typeface="Calibri Light"/>
              </a:rPr>
              <a:t>n</a:t>
            </a:r>
            <a:r>
              <a:rPr sz="4000" spc="-15" dirty="0">
                <a:solidFill>
                  <a:srgbClr val="FFFFFF"/>
                </a:solidFill>
                <a:latin typeface="Calibri Light"/>
                <a:cs typeface="Calibri Light"/>
              </a:rPr>
              <a:t>t</a:t>
            </a:r>
            <a:r>
              <a:rPr sz="4000" dirty="0">
                <a:solidFill>
                  <a:srgbClr val="FFFFFF"/>
                </a:solidFill>
                <a:latin typeface="Calibri Light"/>
                <a:cs typeface="Calibri Light"/>
              </a:rPr>
              <a:t> </a:t>
            </a:r>
            <a:r>
              <a:rPr lang="en-US" sz="4000" dirty="0">
                <a:solidFill>
                  <a:srgbClr val="FFFFFF"/>
                </a:solidFill>
                <a:latin typeface="Calibri Light"/>
                <a:cs typeface="Calibri Light"/>
              </a:rPr>
              <a:t>Does: </a:t>
            </a:r>
            <a:r>
              <a:rPr sz="4000" spc="-64" dirty="0">
                <a:solidFill>
                  <a:srgbClr val="FFFFFF"/>
                </a:solidFill>
                <a:latin typeface="Calibri Light"/>
                <a:cs typeface="Calibri Light"/>
              </a:rPr>
              <a:t>P</a:t>
            </a:r>
            <a:r>
              <a:rPr sz="4000" spc="-85" dirty="0">
                <a:solidFill>
                  <a:srgbClr val="FFFFFF"/>
                </a:solidFill>
                <a:latin typeface="Calibri Light"/>
                <a:cs typeface="Calibri Light"/>
              </a:rPr>
              <a:t>r</a:t>
            </a:r>
            <a:r>
              <a:rPr sz="4000" spc="-25" dirty="0">
                <a:solidFill>
                  <a:srgbClr val="FFFFFF"/>
                </a:solidFill>
                <a:latin typeface="Calibri Light"/>
                <a:cs typeface="Calibri Light"/>
              </a:rPr>
              <a:t>og</a:t>
            </a:r>
            <a:r>
              <a:rPr sz="4000" spc="-85" dirty="0">
                <a:solidFill>
                  <a:srgbClr val="FFFFFF"/>
                </a:solidFill>
                <a:latin typeface="Calibri Light"/>
                <a:cs typeface="Calibri Light"/>
              </a:rPr>
              <a:t>r</a:t>
            </a:r>
            <a:r>
              <a:rPr sz="4000" spc="-30" dirty="0">
                <a:solidFill>
                  <a:srgbClr val="FFFFFF"/>
                </a:solidFill>
                <a:latin typeface="Calibri Light"/>
                <a:cs typeface="Calibri Light"/>
              </a:rPr>
              <a:t>am</a:t>
            </a:r>
            <a:r>
              <a:rPr sz="4000" spc="-20" dirty="0">
                <a:solidFill>
                  <a:srgbClr val="FFFFFF"/>
                </a:solidFill>
                <a:latin typeface="Calibri Light"/>
                <a:cs typeface="Calibri Light"/>
              </a:rPr>
              <a:t> </a:t>
            </a:r>
            <a:r>
              <a:rPr sz="4000" spc="-25" dirty="0">
                <a:solidFill>
                  <a:srgbClr val="FFFFFF"/>
                </a:solidFill>
                <a:latin typeface="Calibri Light"/>
                <a:cs typeface="Calibri Light"/>
              </a:rPr>
              <a:t>A</a:t>
            </a:r>
            <a:r>
              <a:rPr sz="4000" spc="-75" dirty="0">
                <a:solidFill>
                  <a:srgbClr val="FFFFFF"/>
                </a:solidFill>
                <a:latin typeface="Calibri Light"/>
                <a:cs typeface="Calibri Light"/>
              </a:rPr>
              <a:t>r</a:t>
            </a:r>
            <a:r>
              <a:rPr sz="4000" spc="-20" dirty="0">
                <a:solidFill>
                  <a:srgbClr val="FFFFFF"/>
                </a:solidFill>
                <a:latin typeface="Calibri Light"/>
                <a:cs typeface="Calibri Light"/>
              </a:rPr>
              <a:t>eas</a:t>
            </a:r>
            <a:endParaRPr sz="4000" dirty="0">
              <a:solidFill>
                <a:prstClr val="black"/>
              </a:solidFill>
              <a:latin typeface="Calibri Light"/>
              <a:cs typeface="Calibri Light"/>
            </a:endParaRPr>
          </a:p>
        </p:txBody>
      </p:sp>
      <p:sp>
        <p:nvSpPr>
          <p:cNvPr id="12" name="object 12"/>
          <p:cNvSpPr txBox="1"/>
          <p:nvPr/>
        </p:nvSpPr>
        <p:spPr>
          <a:xfrm>
            <a:off x="536800" y="4052688"/>
            <a:ext cx="1609700" cy="553998"/>
          </a:xfrm>
          <a:prstGeom prst="rect">
            <a:avLst/>
          </a:prstGeom>
        </p:spPr>
        <p:txBody>
          <a:bodyPr vert="horz" wrap="square" lIns="0" tIns="0" rIns="0" bIns="0" rtlCol="0">
            <a:spAutoFit/>
          </a:bodyPr>
          <a:lstStyle/>
          <a:p>
            <a:pPr marL="12695" defTabSz="913993" fontAlgn="auto">
              <a:spcBef>
                <a:spcPts val="0"/>
              </a:spcBef>
              <a:spcAft>
                <a:spcPts val="0"/>
              </a:spcAft>
            </a:pPr>
            <a:r>
              <a:rPr sz="1800" b="1" spc="-25" dirty="0">
                <a:solidFill>
                  <a:srgbClr val="FFFFFF"/>
                </a:solidFill>
                <a:latin typeface="Calibri"/>
                <a:cs typeface="Calibri"/>
              </a:rPr>
              <a:t>R</a:t>
            </a:r>
            <a:r>
              <a:rPr sz="1800" b="1" spc="-5" dirty="0">
                <a:solidFill>
                  <a:srgbClr val="FFFFFF"/>
                </a:solidFill>
                <a:latin typeface="Calibri"/>
                <a:cs typeface="Calibri"/>
              </a:rPr>
              <a:t>u</a:t>
            </a:r>
            <a:r>
              <a:rPr sz="1800" b="1" spc="-40" dirty="0">
                <a:solidFill>
                  <a:srgbClr val="FFFFFF"/>
                </a:solidFill>
                <a:latin typeface="Calibri"/>
                <a:cs typeface="Calibri"/>
              </a:rPr>
              <a:t>r</a:t>
            </a:r>
            <a:r>
              <a:rPr sz="1800" b="1" spc="-15" dirty="0">
                <a:solidFill>
                  <a:srgbClr val="FFFFFF"/>
                </a:solidFill>
                <a:latin typeface="Calibri"/>
                <a:cs typeface="Calibri"/>
              </a:rPr>
              <a:t>a</a:t>
            </a:r>
            <a:r>
              <a:rPr sz="1800" b="1" spc="-5" dirty="0">
                <a:solidFill>
                  <a:srgbClr val="FFFFFF"/>
                </a:solidFill>
                <a:latin typeface="Calibri"/>
                <a:cs typeface="Calibri"/>
              </a:rPr>
              <a:t>l</a:t>
            </a:r>
            <a:r>
              <a:rPr sz="1800" b="1" spc="-10" dirty="0">
                <a:solidFill>
                  <a:srgbClr val="FFFFFF"/>
                </a:solidFill>
                <a:latin typeface="Calibri"/>
                <a:cs typeface="Calibri"/>
              </a:rPr>
              <a:t> Utili</a:t>
            </a:r>
            <a:r>
              <a:rPr sz="1800" b="1" spc="-15" dirty="0">
                <a:solidFill>
                  <a:srgbClr val="FFFFFF"/>
                </a:solidFill>
                <a:latin typeface="Calibri"/>
                <a:cs typeface="Calibri"/>
              </a:rPr>
              <a:t>t</a:t>
            </a:r>
            <a:r>
              <a:rPr sz="1800" b="1" dirty="0">
                <a:solidFill>
                  <a:srgbClr val="FFFFFF"/>
                </a:solidFill>
                <a:latin typeface="Calibri"/>
                <a:cs typeface="Calibri"/>
              </a:rPr>
              <a:t>i</a:t>
            </a:r>
            <a:r>
              <a:rPr sz="1800" b="1" spc="5" dirty="0">
                <a:solidFill>
                  <a:srgbClr val="FFFFFF"/>
                </a:solidFill>
                <a:latin typeface="Calibri"/>
                <a:cs typeface="Calibri"/>
              </a:rPr>
              <a:t>e</a:t>
            </a:r>
            <a:r>
              <a:rPr sz="1800" b="1" spc="-10" dirty="0">
                <a:solidFill>
                  <a:srgbClr val="FFFFFF"/>
                </a:solidFill>
                <a:latin typeface="Calibri"/>
                <a:cs typeface="Calibri"/>
              </a:rPr>
              <a:t>s</a:t>
            </a:r>
            <a:r>
              <a:rPr sz="1800" b="1" spc="-15" dirty="0">
                <a:solidFill>
                  <a:srgbClr val="FFFFFF"/>
                </a:solidFill>
                <a:latin typeface="Calibri"/>
                <a:cs typeface="Calibri"/>
              </a:rPr>
              <a:t> </a:t>
            </a:r>
            <a:r>
              <a:rPr sz="1800" b="1" spc="-10" dirty="0">
                <a:solidFill>
                  <a:srgbClr val="FFFFFF"/>
                </a:solidFill>
                <a:latin typeface="Calibri"/>
                <a:cs typeface="Calibri"/>
              </a:rPr>
              <a:t>S</a:t>
            </a:r>
            <a:r>
              <a:rPr sz="1800" b="1" spc="5" dirty="0">
                <a:solidFill>
                  <a:srgbClr val="FFFFFF"/>
                </a:solidFill>
                <a:latin typeface="Calibri"/>
                <a:cs typeface="Calibri"/>
              </a:rPr>
              <a:t>er</a:t>
            </a:r>
            <a:r>
              <a:rPr sz="1800" b="1" dirty="0">
                <a:solidFill>
                  <a:srgbClr val="FFFFFF"/>
                </a:solidFill>
                <a:latin typeface="Calibri"/>
                <a:cs typeface="Calibri"/>
              </a:rPr>
              <a:t>v</a:t>
            </a:r>
            <a:r>
              <a:rPr sz="1800" b="1" spc="-10" dirty="0">
                <a:solidFill>
                  <a:srgbClr val="FFFFFF"/>
                </a:solidFill>
                <a:latin typeface="Calibri"/>
                <a:cs typeface="Calibri"/>
              </a:rPr>
              <a:t>i</a:t>
            </a:r>
            <a:r>
              <a:rPr sz="1800" b="1" dirty="0">
                <a:solidFill>
                  <a:srgbClr val="FFFFFF"/>
                </a:solidFill>
                <a:latin typeface="Calibri"/>
                <a:cs typeface="Calibri"/>
              </a:rPr>
              <a:t>ce</a:t>
            </a:r>
            <a:endParaRPr sz="1800" dirty="0">
              <a:solidFill>
                <a:prstClr val="black"/>
              </a:solidFill>
              <a:latin typeface="Calibri"/>
              <a:cs typeface="Calibri"/>
            </a:endParaRPr>
          </a:p>
        </p:txBody>
      </p:sp>
      <p:sp>
        <p:nvSpPr>
          <p:cNvPr id="13" name="object 13"/>
          <p:cNvSpPr txBox="1"/>
          <p:nvPr/>
        </p:nvSpPr>
        <p:spPr>
          <a:xfrm>
            <a:off x="400695" y="4776872"/>
            <a:ext cx="2014752" cy="1928733"/>
          </a:xfrm>
          <a:prstGeom prst="rect">
            <a:avLst/>
          </a:prstGeom>
        </p:spPr>
        <p:txBody>
          <a:bodyPr vert="horz" wrap="square" lIns="0" tIns="0" rIns="0" bIns="0" rtlCol="0">
            <a:spAutoFit/>
          </a:bodyPr>
          <a:lstStyle/>
          <a:p>
            <a:pPr marL="104094" indent="-91399" defTabSz="913993" fontAlgn="auto">
              <a:spcBef>
                <a:spcPts val="0"/>
              </a:spcBef>
              <a:spcAft>
                <a:spcPts val="0"/>
              </a:spcAft>
              <a:buClr>
                <a:srgbClr val="003142"/>
              </a:buClr>
              <a:buFont typeface="Arial"/>
              <a:buChar char="•"/>
              <a:tabLst>
                <a:tab pos="122501" algn="l"/>
              </a:tabLst>
            </a:pPr>
            <a:r>
              <a:rPr sz="1600" b="1" spc="-10" dirty="0">
                <a:solidFill>
                  <a:srgbClr val="456F61"/>
                </a:solidFill>
                <a:latin typeface="Arial"/>
                <a:cs typeface="Arial"/>
              </a:rPr>
              <a:t>Elec</a:t>
            </a:r>
            <a:r>
              <a:rPr sz="1600" b="1" spc="-15" dirty="0">
                <a:solidFill>
                  <a:srgbClr val="456F61"/>
                </a:solidFill>
                <a:latin typeface="Arial"/>
                <a:cs typeface="Arial"/>
              </a:rPr>
              <a:t>t</a:t>
            </a:r>
            <a:r>
              <a:rPr sz="1600" b="1" spc="-10" dirty="0">
                <a:solidFill>
                  <a:srgbClr val="456F61"/>
                </a:solidFill>
                <a:latin typeface="Arial"/>
                <a:cs typeface="Arial"/>
              </a:rPr>
              <a:t>ric</a:t>
            </a:r>
            <a:r>
              <a:rPr sz="1600" b="1" spc="25" dirty="0">
                <a:solidFill>
                  <a:srgbClr val="456F61"/>
                </a:solidFill>
                <a:latin typeface="Arial"/>
                <a:cs typeface="Arial"/>
              </a:rPr>
              <a:t> </a:t>
            </a:r>
            <a:r>
              <a:rPr sz="1600" b="1" spc="-10" dirty="0">
                <a:solidFill>
                  <a:srgbClr val="456F61"/>
                </a:solidFill>
                <a:latin typeface="Arial"/>
                <a:cs typeface="Arial"/>
              </a:rPr>
              <a:t>Pr</a:t>
            </a:r>
            <a:r>
              <a:rPr sz="1600" b="1" spc="-15" dirty="0">
                <a:solidFill>
                  <a:srgbClr val="456F61"/>
                </a:solidFill>
                <a:latin typeface="Arial"/>
                <a:cs typeface="Arial"/>
              </a:rPr>
              <a:t>og</a:t>
            </a:r>
            <a:r>
              <a:rPr sz="1600" b="1" spc="-10" dirty="0">
                <a:solidFill>
                  <a:srgbClr val="456F61"/>
                </a:solidFill>
                <a:latin typeface="Arial"/>
                <a:cs typeface="Arial"/>
              </a:rPr>
              <a:t>ram</a:t>
            </a:r>
            <a:endParaRPr sz="1600" dirty="0">
              <a:solidFill>
                <a:prstClr val="black"/>
              </a:solidFill>
              <a:latin typeface="Arial"/>
              <a:cs typeface="Arial"/>
            </a:endParaRPr>
          </a:p>
          <a:p>
            <a:pPr marL="104094" marR="205647" indent="-91399" defTabSz="913993" fontAlgn="auto">
              <a:spcBef>
                <a:spcPts val="804"/>
              </a:spcBef>
              <a:spcAft>
                <a:spcPts val="0"/>
              </a:spcAft>
              <a:buClr>
                <a:srgbClr val="003142"/>
              </a:buClr>
              <a:buFont typeface="Arial"/>
              <a:buChar char="•"/>
              <a:tabLst>
                <a:tab pos="122501" algn="l"/>
              </a:tabLst>
            </a:pPr>
            <a:r>
              <a:rPr sz="1600" b="1" spc="-75" dirty="0">
                <a:solidFill>
                  <a:srgbClr val="456F61"/>
                </a:solidFill>
                <a:latin typeface="Arial"/>
                <a:cs typeface="Arial"/>
              </a:rPr>
              <a:t>W</a:t>
            </a:r>
            <a:r>
              <a:rPr sz="1600" b="1" spc="-10" dirty="0">
                <a:solidFill>
                  <a:srgbClr val="456F61"/>
                </a:solidFill>
                <a:latin typeface="Arial"/>
                <a:cs typeface="Arial"/>
              </a:rPr>
              <a:t>a</a:t>
            </a:r>
            <a:r>
              <a:rPr sz="1600" b="1" spc="-15" dirty="0">
                <a:solidFill>
                  <a:srgbClr val="456F61"/>
                </a:solidFill>
                <a:latin typeface="Arial"/>
                <a:cs typeface="Arial"/>
              </a:rPr>
              <a:t>t</a:t>
            </a:r>
            <a:r>
              <a:rPr sz="1600" b="1" spc="-10" dirty="0">
                <a:solidFill>
                  <a:srgbClr val="456F61"/>
                </a:solidFill>
                <a:latin typeface="Arial"/>
                <a:cs typeface="Arial"/>
              </a:rPr>
              <a:t>er</a:t>
            </a:r>
            <a:r>
              <a:rPr sz="1600" b="1" spc="10" dirty="0">
                <a:solidFill>
                  <a:srgbClr val="456F61"/>
                </a:solidFill>
                <a:latin typeface="Arial"/>
                <a:cs typeface="Arial"/>
              </a:rPr>
              <a:t> </a:t>
            </a:r>
            <a:r>
              <a:rPr sz="1600" b="1" spc="-15" dirty="0">
                <a:solidFill>
                  <a:srgbClr val="456F61"/>
                </a:solidFill>
                <a:latin typeface="Arial"/>
                <a:cs typeface="Arial"/>
              </a:rPr>
              <a:t>&amp;</a:t>
            </a:r>
            <a:r>
              <a:rPr sz="1600" b="1" spc="10" dirty="0">
                <a:solidFill>
                  <a:srgbClr val="456F61"/>
                </a:solidFill>
                <a:latin typeface="Arial"/>
                <a:cs typeface="Arial"/>
              </a:rPr>
              <a:t> </a:t>
            </a:r>
            <a:r>
              <a:rPr sz="1600" b="1" spc="-15" dirty="0">
                <a:solidFill>
                  <a:srgbClr val="456F61"/>
                </a:solidFill>
                <a:latin typeface="Arial"/>
                <a:cs typeface="Arial"/>
              </a:rPr>
              <a:t>En</a:t>
            </a:r>
            <a:r>
              <a:rPr sz="1600" b="1" spc="-50" dirty="0">
                <a:solidFill>
                  <a:srgbClr val="456F61"/>
                </a:solidFill>
                <a:latin typeface="Arial"/>
                <a:cs typeface="Arial"/>
              </a:rPr>
              <a:t>v</a:t>
            </a:r>
            <a:r>
              <a:rPr sz="1600" b="1" spc="-10" dirty="0">
                <a:solidFill>
                  <a:srgbClr val="456F61"/>
                </a:solidFill>
                <a:latin typeface="Arial"/>
                <a:cs typeface="Arial"/>
              </a:rPr>
              <a:t>ir</a:t>
            </a:r>
            <a:r>
              <a:rPr sz="1600" b="1" spc="-20" dirty="0">
                <a:solidFill>
                  <a:srgbClr val="456F61"/>
                </a:solidFill>
                <a:latin typeface="Arial"/>
                <a:cs typeface="Arial"/>
              </a:rPr>
              <a:t>onm</a:t>
            </a:r>
            <a:r>
              <a:rPr sz="1600" b="1" spc="-10" dirty="0">
                <a:solidFill>
                  <a:srgbClr val="456F61"/>
                </a:solidFill>
                <a:latin typeface="Arial"/>
                <a:cs typeface="Arial"/>
              </a:rPr>
              <a:t>e</a:t>
            </a:r>
            <a:r>
              <a:rPr sz="1600" b="1" spc="-15" dirty="0">
                <a:solidFill>
                  <a:srgbClr val="456F61"/>
                </a:solidFill>
                <a:latin typeface="Arial"/>
                <a:cs typeface="Arial"/>
              </a:rPr>
              <a:t>nt</a:t>
            </a:r>
            <a:r>
              <a:rPr sz="1600" b="1" dirty="0">
                <a:solidFill>
                  <a:srgbClr val="456F61"/>
                </a:solidFill>
                <a:latin typeface="Arial"/>
                <a:cs typeface="Arial"/>
              </a:rPr>
              <a:t>a</a:t>
            </a:r>
            <a:r>
              <a:rPr sz="1600" b="1" spc="-5" dirty="0">
                <a:solidFill>
                  <a:srgbClr val="456F61"/>
                </a:solidFill>
                <a:latin typeface="Arial"/>
                <a:cs typeface="Arial"/>
              </a:rPr>
              <a:t>l</a:t>
            </a:r>
            <a:r>
              <a:rPr sz="1600" b="1" spc="-10" dirty="0">
                <a:solidFill>
                  <a:srgbClr val="456F61"/>
                </a:solidFill>
                <a:latin typeface="Arial"/>
                <a:cs typeface="Arial"/>
              </a:rPr>
              <a:t> Pr</a:t>
            </a:r>
            <a:r>
              <a:rPr sz="1600" b="1" spc="-15" dirty="0">
                <a:solidFill>
                  <a:srgbClr val="456F61"/>
                </a:solidFill>
                <a:latin typeface="Arial"/>
                <a:cs typeface="Arial"/>
              </a:rPr>
              <a:t>og</a:t>
            </a:r>
            <a:r>
              <a:rPr sz="1600" b="1" spc="-10" dirty="0">
                <a:solidFill>
                  <a:srgbClr val="456F61"/>
                </a:solidFill>
                <a:latin typeface="Arial"/>
                <a:cs typeface="Arial"/>
              </a:rPr>
              <a:t>ra</a:t>
            </a:r>
            <a:r>
              <a:rPr sz="1600" b="1" spc="-20" dirty="0">
                <a:solidFill>
                  <a:srgbClr val="456F61"/>
                </a:solidFill>
                <a:latin typeface="Arial"/>
                <a:cs typeface="Arial"/>
              </a:rPr>
              <a:t>ms</a:t>
            </a:r>
            <a:endParaRPr sz="1600" dirty="0">
              <a:solidFill>
                <a:prstClr val="black"/>
              </a:solidFill>
              <a:latin typeface="Arial"/>
              <a:cs typeface="Arial"/>
            </a:endParaRPr>
          </a:p>
          <a:p>
            <a:pPr marL="104094" marR="5075" indent="-91399" defTabSz="913993" fontAlgn="auto">
              <a:spcBef>
                <a:spcPts val="804"/>
              </a:spcBef>
              <a:spcAft>
                <a:spcPts val="0"/>
              </a:spcAft>
              <a:buClr>
                <a:srgbClr val="003142"/>
              </a:buClr>
              <a:buFont typeface="Arial"/>
              <a:buChar char="•"/>
              <a:tabLst>
                <a:tab pos="122501" algn="l"/>
              </a:tabLst>
            </a:pPr>
            <a:r>
              <a:rPr sz="1600" b="1" spc="-135" dirty="0">
                <a:solidFill>
                  <a:srgbClr val="456F61"/>
                </a:solidFill>
                <a:latin typeface="Arial"/>
                <a:cs typeface="Arial"/>
              </a:rPr>
              <a:t>T</a:t>
            </a:r>
            <a:r>
              <a:rPr sz="1600" b="1" spc="-10" dirty="0">
                <a:solidFill>
                  <a:srgbClr val="456F61"/>
                </a:solidFill>
                <a:latin typeface="Arial"/>
                <a:cs typeface="Arial"/>
              </a:rPr>
              <a:t>elec</a:t>
            </a:r>
            <a:r>
              <a:rPr sz="1600" b="1" spc="-20" dirty="0">
                <a:solidFill>
                  <a:srgbClr val="456F61"/>
                </a:solidFill>
                <a:latin typeface="Arial"/>
                <a:cs typeface="Arial"/>
              </a:rPr>
              <a:t>ommun</a:t>
            </a:r>
            <a:r>
              <a:rPr sz="1600" b="1" spc="-10" dirty="0">
                <a:solidFill>
                  <a:srgbClr val="456F61"/>
                </a:solidFill>
                <a:latin typeface="Arial"/>
                <a:cs typeface="Arial"/>
              </a:rPr>
              <a:t>ica</a:t>
            </a:r>
            <a:r>
              <a:rPr sz="1600" b="1" spc="-15" dirty="0">
                <a:solidFill>
                  <a:srgbClr val="456F61"/>
                </a:solidFill>
                <a:latin typeface="Arial"/>
                <a:cs typeface="Arial"/>
              </a:rPr>
              <a:t>t</a:t>
            </a:r>
            <a:r>
              <a:rPr sz="1600" b="1" spc="-5" dirty="0">
                <a:solidFill>
                  <a:srgbClr val="456F61"/>
                </a:solidFill>
                <a:latin typeface="Arial"/>
                <a:cs typeface="Arial"/>
              </a:rPr>
              <a:t>i</a:t>
            </a:r>
            <a:r>
              <a:rPr sz="1600" b="1" spc="-15" dirty="0">
                <a:solidFill>
                  <a:srgbClr val="456F61"/>
                </a:solidFill>
                <a:latin typeface="Arial"/>
                <a:cs typeface="Arial"/>
              </a:rPr>
              <a:t>on</a:t>
            </a:r>
            <a:r>
              <a:rPr sz="1600" b="1" spc="-10" dirty="0">
                <a:solidFill>
                  <a:srgbClr val="456F61"/>
                </a:solidFill>
                <a:latin typeface="Arial"/>
                <a:cs typeface="Arial"/>
              </a:rPr>
              <a:t>s</a:t>
            </a:r>
            <a:r>
              <a:rPr sz="1600" b="1" spc="70" dirty="0">
                <a:solidFill>
                  <a:srgbClr val="456F61"/>
                </a:solidFill>
                <a:latin typeface="Arial"/>
                <a:cs typeface="Arial"/>
              </a:rPr>
              <a:t> </a:t>
            </a:r>
            <a:r>
              <a:rPr sz="1600" b="1" spc="-10" dirty="0">
                <a:solidFill>
                  <a:srgbClr val="456F61"/>
                </a:solidFill>
                <a:latin typeface="Arial"/>
                <a:cs typeface="Arial"/>
              </a:rPr>
              <a:t>a</a:t>
            </a:r>
            <a:r>
              <a:rPr sz="1600" b="1" spc="-15" dirty="0">
                <a:solidFill>
                  <a:srgbClr val="456F61"/>
                </a:solidFill>
                <a:latin typeface="Arial"/>
                <a:cs typeface="Arial"/>
              </a:rPr>
              <a:t>nd</a:t>
            </a:r>
            <a:r>
              <a:rPr sz="1600" b="1" spc="-10" dirty="0">
                <a:solidFill>
                  <a:srgbClr val="456F61"/>
                </a:solidFill>
                <a:latin typeface="Arial"/>
                <a:cs typeface="Arial"/>
              </a:rPr>
              <a:t> </a:t>
            </a:r>
            <a:r>
              <a:rPr sz="1600" b="1" spc="-20" dirty="0">
                <a:solidFill>
                  <a:srgbClr val="456F61"/>
                </a:solidFill>
                <a:latin typeface="Arial"/>
                <a:cs typeface="Arial"/>
              </a:rPr>
              <a:t>B</a:t>
            </a:r>
            <a:r>
              <a:rPr sz="1600" b="1" spc="-10" dirty="0">
                <a:solidFill>
                  <a:srgbClr val="456F61"/>
                </a:solidFill>
                <a:latin typeface="Arial"/>
                <a:cs typeface="Arial"/>
              </a:rPr>
              <a:t>r</a:t>
            </a:r>
            <a:r>
              <a:rPr sz="1600" b="1" spc="-15" dirty="0">
                <a:solidFill>
                  <a:srgbClr val="456F61"/>
                </a:solidFill>
                <a:latin typeface="Arial"/>
                <a:cs typeface="Arial"/>
              </a:rPr>
              <a:t>o</a:t>
            </a:r>
            <a:r>
              <a:rPr sz="1600" b="1" spc="-10" dirty="0">
                <a:solidFill>
                  <a:srgbClr val="456F61"/>
                </a:solidFill>
                <a:latin typeface="Arial"/>
                <a:cs typeface="Arial"/>
              </a:rPr>
              <a:t>a</a:t>
            </a:r>
            <a:r>
              <a:rPr sz="1600" b="1" spc="-15" dirty="0">
                <a:solidFill>
                  <a:srgbClr val="456F61"/>
                </a:solidFill>
                <a:latin typeface="Arial"/>
                <a:cs typeface="Arial"/>
              </a:rPr>
              <a:t>db</a:t>
            </a:r>
            <a:r>
              <a:rPr sz="1600" b="1" spc="-10" dirty="0">
                <a:solidFill>
                  <a:srgbClr val="456F61"/>
                </a:solidFill>
                <a:latin typeface="Arial"/>
                <a:cs typeface="Arial"/>
              </a:rPr>
              <a:t>a</a:t>
            </a:r>
            <a:r>
              <a:rPr sz="1600" b="1" spc="-15" dirty="0">
                <a:solidFill>
                  <a:srgbClr val="456F61"/>
                </a:solidFill>
                <a:latin typeface="Arial"/>
                <a:cs typeface="Arial"/>
              </a:rPr>
              <a:t>n</a:t>
            </a:r>
            <a:r>
              <a:rPr sz="1600" b="1" spc="-10" dirty="0">
                <a:solidFill>
                  <a:srgbClr val="456F61"/>
                </a:solidFill>
                <a:latin typeface="Arial"/>
                <a:cs typeface="Arial"/>
              </a:rPr>
              <a:t>d</a:t>
            </a:r>
            <a:r>
              <a:rPr sz="1600" b="1" spc="15" dirty="0">
                <a:solidFill>
                  <a:srgbClr val="456F61"/>
                </a:solidFill>
                <a:latin typeface="Arial"/>
                <a:cs typeface="Arial"/>
              </a:rPr>
              <a:t> </a:t>
            </a:r>
            <a:r>
              <a:rPr sz="1600" b="1" spc="-10" dirty="0">
                <a:solidFill>
                  <a:srgbClr val="456F61"/>
                </a:solidFill>
                <a:latin typeface="Arial"/>
                <a:cs typeface="Arial"/>
              </a:rPr>
              <a:t>Pr</a:t>
            </a:r>
            <a:r>
              <a:rPr sz="1600" b="1" spc="-15" dirty="0">
                <a:solidFill>
                  <a:srgbClr val="456F61"/>
                </a:solidFill>
                <a:latin typeface="Arial"/>
                <a:cs typeface="Arial"/>
              </a:rPr>
              <a:t>og</a:t>
            </a:r>
            <a:r>
              <a:rPr sz="1600" b="1" spc="-10" dirty="0">
                <a:solidFill>
                  <a:srgbClr val="456F61"/>
                </a:solidFill>
                <a:latin typeface="Arial"/>
                <a:cs typeface="Arial"/>
              </a:rPr>
              <a:t>ra</a:t>
            </a:r>
            <a:r>
              <a:rPr sz="1600" b="1" spc="-20" dirty="0">
                <a:solidFill>
                  <a:srgbClr val="456F61"/>
                </a:solidFill>
                <a:latin typeface="Arial"/>
                <a:cs typeface="Arial"/>
              </a:rPr>
              <a:t>ms</a:t>
            </a:r>
            <a:endParaRPr sz="1600" dirty="0">
              <a:solidFill>
                <a:prstClr val="black"/>
              </a:solidFill>
              <a:latin typeface="Arial"/>
              <a:cs typeface="Arial"/>
            </a:endParaRPr>
          </a:p>
        </p:txBody>
      </p:sp>
      <p:sp>
        <p:nvSpPr>
          <p:cNvPr id="14" name="object 14"/>
          <p:cNvSpPr txBox="1"/>
          <p:nvPr/>
        </p:nvSpPr>
        <p:spPr>
          <a:xfrm>
            <a:off x="2798825" y="4052688"/>
            <a:ext cx="2816352" cy="553998"/>
          </a:xfrm>
          <a:prstGeom prst="rect">
            <a:avLst/>
          </a:prstGeom>
        </p:spPr>
        <p:txBody>
          <a:bodyPr vert="horz" wrap="square" lIns="0" tIns="0" rIns="0" bIns="0" rtlCol="0">
            <a:spAutoFit/>
          </a:bodyPr>
          <a:lstStyle/>
          <a:p>
            <a:pPr marL="12695" defTabSz="913993" fontAlgn="auto">
              <a:spcBef>
                <a:spcPts val="0"/>
              </a:spcBef>
              <a:spcAft>
                <a:spcPts val="0"/>
              </a:spcAft>
            </a:pPr>
            <a:r>
              <a:rPr sz="1800" b="1" spc="-25" dirty="0">
                <a:solidFill>
                  <a:srgbClr val="FFFFFF"/>
                </a:solidFill>
                <a:latin typeface="Calibri"/>
                <a:cs typeface="Calibri"/>
              </a:rPr>
              <a:t>R</a:t>
            </a:r>
            <a:r>
              <a:rPr sz="1800" b="1" spc="-5" dirty="0">
                <a:solidFill>
                  <a:srgbClr val="FFFFFF"/>
                </a:solidFill>
                <a:latin typeface="Calibri"/>
                <a:cs typeface="Calibri"/>
              </a:rPr>
              <a:t>u</a:t>
            </a:r>
            <a:r>
              <a:rPr sz="1800" b="1" spc="-40" dirty="0">
                <a:solidFill>
                  <a:srgbClr val="FFFFFF"/>
                </a:solidFill>
                <a:latin typeface="Calibri"/>
                <a:cs typeface="Calibri"/>
              </a:rPr>
              <a:t>r</a:t>
            </a:r>
            <a:r>
              <a:rPr sz="1800" b="1" spc="-15" dirty="0">
                <a:solidFill>
                  <a:srgbClr val="FFFFFF"/>
                </a:solidFill>
                <a:latin typeface="Calibri"/>
                <a:cs typeface="Calibri"/>
              </a:rPr>
              <a:t>a</a:t>
            </a:r>
            <a:r>
              <a:rPr sz="1800" b="1" spc="-5" dirty="0">
                <a:solidFill>
                  <a:srgbClr val="FFFFFF"/>
                </a:solidFill>
                <a:latin typeface="Calibri"/>
                <a:cs typeface="Calibri"/>
              </a:rPr>
              <a:t>l</a:t>
            </a:r>
            <a:r>
              <a:rPr sz="1800" b="1" spc="-10" dirty="0">
                <a:solidFill>
                  <a:srgbClr val="FFFFFF"/>
                </a:solidFill>
                <a:latin typeface="Calibri"/>
                <a:cs typeface="Calibri"/>
              </a:rPr>
              <a:t> </a:t>
            </a:r>
            <a:r>
              <a:rPr sz="1800" b="1" spc="-15" dirty="0">
                <a:solidFill>
                  <a:srgbClr val="FFFFFF"/>
                </a:solidFill>
                <a:latin typeface="Calibri"/>
                <a:cs typeface="Calibri"/>
              </a:rPr>
              <a:t>Ho</a:t>
            </a:r>
            <a:r>
              <a:rPr sz="1800" b="1" spc="-5" dirty="0">
                <a:solidFill>
                  <a:srgbClr val="FFFFFF"/>
                </a:solidFill>
                <a:latin typeface="Calibri"/>
                <a:cs typeface="Calibri"/>
              </a:rPr>
              <a:t>u</a:t>
            </a:r>
            <a:r>
              <a:rPr sz="1800" b="1" spc="-10" dirty="0">
                <a:solidFill>
                  <a:srgbClr val="FFFFFF"/>
                </a:solidFill>
                <a:latin typeface="Calibri"/>
                <a:cs typeface="Calibri"/>
              </a:rPr>
              <a:t>si</a:t>
            </a:r>
            <a:r>
              <a:rPr sz="1800" b="1" spc="-20" dirty="0">
                <a:solidFill>
                  <a:srgbClr val="FFFFFF"/>
                </a:solidFill>
                <a:latin typeface="Calibri"/>
                <a:cs typeface="Calibri"/>
              </a:rPr>
              <a:t>n</a:t>
            </a:r>
            <a:r>
              <a:rPr sz="1800" b="1" dirty="0">
                <a:solidFill>
                  <a:srgbClr val="FFFFFF"/>
                </a:solidFill>
                <a:latin typeface="Calibri"/>
                <a:cs typeface="Calibri"/>
              </a:rPr>
              <a:t>g</a:t>
            </a:r>
            <a:r>
              <a:rPr sz="1800" b="1" spc="-25" dirty="0">
                <a:solidFill>
                  <a:srgbClr val="FFFFFF"/>
                </a:solidFill>
                <a:latin typeface="Calibri"/>
                <a:cs typeface="Calibri"/>
              </a:rPr>
              <a:t> </a:t>
            </a:r>
            <a:r>
              <a:rPr sz="1800" b="1" spc="-15" dirty="0">
                <a:solidFill>
                  <a:srgbClr val="FFFFFF"/>
                </a:solidFill>
                <a:latin typeface="Calibri"/>
                <a:cs typeface="Calibri"/>
              </a:rPr>
              <a:t>&amp;</a:t>
            </a:r>
            <a:r>
              <a:rPr sz="1800" b="1" spc="-10" dirty="0">
                <a:solidFill>
                  <a:srgbClr val="FFFFFF"/>
                </a:solidFill>
                <a:latin typeface="Calibri"/>
                <a:cs typeface="Calibri"/>
              </a:rPr>
              <a:t> </a:t>
            </a:r>
            <a:r>
              <a:rPr sz="1800" b="1" spc="-5" dirty="0">
                <a:solidFill>
                  <a:srgbClr val="FFFFFF"/>
                </a:solidFill>
                <a:latin typeface="Calibri"/>
                <a:cs typeface="Calibri"/>
              </a:rPr>
              <a:t>C</a:t>
            </a:r>
            <a:r>
              <a:rPr sz="1800" b="1" spc="-10" dirty="0">
                <a:solidFill>
                  <a:srgbClr val="FFFFFF"/>
                </a:solidFill>
                <a:latin typeface="Calibri"/>
                <a:cs typeface="Calibri"/>
              </a:rPr>
              <a:t>o</a:t>
            </a:r>
            <a:r>
              <a:rPr sz="1800" b="1" spc="-5" dirty="0">
                <a:solidFill>
                  <a:srgbClr val="FFFFFF"/>
                </a:solidFill>
                <a:latin typeface="Calibri"/>
                <a:cs typeface="Calibri"/>
              </a:rPr>
              <a:t>mm</a:t>
            </a:r>
            <a:r>
              <a:rPr sz="1800" b="1" spc="5" dirty="0">
                <a:solidFill>
                  <a:srgbClr val="FFFFFF"/>
                </a:solidFill>
                <a:latin typeface="Calibri"/>
                <a:cs typeface="Calibri"/>
              </a:rPr>
              <a:t>u</a:t>
            </a:r>
            <a:r>
              <a:rPr sz="1800" b="1" spc="-5" dirty="0">
                <a:solidFill>
                  <a:srgbClr val="FFFFFF"/>
                </a:solidFill>
                <a:latin typeface="Calibri"/>
                <a:cs typeface="Calibri"/>
              </a:rPr>
              <a:t>n</a:t>
            </a:r>
            <a:r>
              <a:rPr sz="1800" b="1" spc="-10" dirty="0">
                <a:solidFill>
                  <a:srgbClr val="FFFFFF"/>
                </a:solidFill>
                <a:latin typeface="Calibri"/>
                <a:cs typeface="Calibri"/>
              </a:rPr>
              <a:t>ity</a:t>
            </a:r>
            <a:r>
              <a:rPr sz="1800" b="1" spc="-25" dirty="0">
                <a:solidFill>
                  <a:srgbClr val="FFFFFF"/>
                </a:solidFill>
                <a:latin typeface="Calibri"/>
                <a:cs typeface="Calibri"/>
              </a:rPr>
              <a:t> </a:t>
            </a:r>
            <a:r>
              <a:rPr sz="1800" b="1" spc="-60" dirty="0">
                <a:solidFill>
                  <a:srgbClr val="FFFFFF"/>
                </a:solidFill>
                <a:latin typeface="Calibri"/>
                <a:cs typeface="Calibri"/>
              </a:rPr>
              <a:t>F</a:t>
            </a:r>
            <a:r>
              <a:rPr sz="1800" b="1" spc="-15" dirty="0">
                <a:solidFill>
                  <a:srgbClr val="FFFFFF"/>
                </a:solidFill>
                <a:latin typeface="Calibri"/>
                <a:cs typeface="Calibri"/>
              </a:rPr>
              <a:t>a</a:t>
            </a:r>
            <a:r>
              <a:rPr sz="1800" b="1" dirty="0">
                <a:solidFill>
                  <a:srgbClr val="FFFFFF"/>
                </a:solidFill>
                <a:latin typeface="Calibri"/>
                <a:cs typeface="Calibri"/>
              </a:rPr>
              <a:t>c</a:t>
            </a:r>
            <a:r>
              <a:rPr sz="1800" b="1" spc="-5" dirty="0">
                <a:solidFill>
                  <a:srgbClr val="FFFFFF"/>
                </a:solidFill>
                <a:latin typeface="Calibri"/>
                <a:cs typeface="Calibri"/>
              </a:rPr>
              <a:t>ilit</a:t>
            </a:r>
            <a:r>
              <a:rPr sz="1800" b="1" dirty="0">
                <a:solidFill>
                  <a:srgbClr val="FFFFFF"/>
                </a:solidFill>
                <a:latin typeface="Calibri"/>
                <a:cs typeface="Calibri"/>
              </a:rPr>
              <a:t>i</a:t>
            </a:r>
            <a:r>
              <a:rPr sz="1800" b="1" spc="-10" dirty="0">
                <a:solidFill>
                  <a:srgbClr val="FFFFFF"/>
                </a:solidFill>
                <a:latin typeface="Calibri"/>
                <a:cs typeface="Calibri"/>
              </a:rPr>
              <a:t>es</a:t>
            </a:r>
            <a:endParaRPr sz="1800" dirty="0">
              <a:solidFill>
                <a:prstClr val="black"/>
              </a:solidFill>
              <a:latin typeface="Calibri"/>
              <a:cs typeface="Calibri"/>
            </a:endParaRPr>
          </a:p>
        </p:txBody>
      </p:sp>
      <p:sp>
        <p:nvSpPr>
          <p:cNvPr id="15" name="object 15"/>
          <p:cNvSpPr txBox="1"/>
          <p:nvPr/>
        </p:nvSpPr>
        <p:spPr>
          <a:xfrm>
            <a:off x="2765862" y="4753215"/>
            <a:ext cx="2951868" cy="3323987"/>
          </a:xfrm>
          <a:prstGeom prst="rect">
            <a:avLst/>
          </a:prstGeom>
        </p:spPr>
        <p:txBody>
          <a:bodyPr vert="horz" wrap="square" lIns="0" tIns="0" rIns="0" bIns="0" rtlCol="0">
            <a:spAutoFit/>
          </a:bodyPr>
          <a:lstStyle/>
          <a:p>
            <a:pPr marL="104094" indent="-91399" defTabSz="913993" fontAlgn="auto">
              <a:spcBef>
                <a:spcPts val="0"/>
              </a:spcBef>
              <a:spcAft>
                <a:spcPts val="0"/>
              </a:spcAft>
              <a:buClr>
                <a:srgbClr val="003142"/>
              </a:buClr>
              <a:buFont typeface="Arial"/>
              <a:buChar char="•"/>
              <a:tabLst>
                <a:tab pos="122501" algn="l"/>
              </a:tabLst>
            </a:pPr>
            <a:r>
              <a:rPr sz="1600" b="1" spc="-20" dirty="0">
                <a:solidFill>
                  <a:srgbClr val="456F61"/>
                </a:solidFill>
                <a:latin typeface="Arial"/>
                <a:cs typeface="Arial"/>
              </a:rPr>
              <a:t>Hom</a:t>
            </a:r>
            <a:r>
              <a:rPr sz="1600" b="1" spc="-10" dirty="0">
                <a:solidFill>
                  <a:srgbClr val="456F61"/>
                </a:solidFill>
                <a:latin typeface="Arial"/>
                <a:cs typeface="Arial"/>
              </a:rPr>
              <a:t>e</a:t>
            </a:r>
            <a:r>
              <a:rPr sz="1600" b="1" spc="-15" dirty="0">
                <a:solidFill>
                  <a:srgbClr val="456F61"/>
                </a:solidFill>
                <a:latin typeface="Arial"/>
                <a:cs typeface="Arial"/>
              </a:rPr>
              <a:t>o</a:t>
            </a:r>
            <a:r>
              <a:rPr sz="1600" b="1" spc="25" dirty="0">
                <a:solidFill>
                  <a:srgbClr val="456F61"/>
                </a:solidFill>
                <a:latin typeface="Arial"/>
                <a:cs typeface="Arial"/>
              </a:rPr>
              <a:t>w</a:t>
            </a:r>
            <a:r>
              <a:rPr sz="1600" b="1" spc="-15" dirty="0">
                <a:solidFill>
                  <a:srgbClr val="456F61"/>
                </a:solidFill>
                <a:latin typeface="Arial"/>
                <a:cs typeface="Arial"/>
              </a:rPr>
              <a:t>n</a:t>
            </a:r>
            <a:r>
              <a:rPr sz="1600" b="1" spc="-10" dirty="0">
                <a:solidFill>
                  <a:srgbClr val="456F61"/>
                </a:solidFill>
                <a:latin typeface="Arial"/>
                <a:cs typeface="Arial"/>
              </a:rPr>
              <a:t>ers</a:t>
            </a:r>
            <a:r>
              <a:rPr sz="1600" b="1" spc="-15" dirty="0">
                <a:solidFill>
                  <a:srgbClr val="456F61"/>
                </a:solidFill>
                <a:latin typeface="Arial"/>
                <a:cs typeface="Arial"/>
              </a:rPr>
              <a:t>h</a:t>
            </a:r>
            <a:r>
              <a:rPr sz="1600" b="1" spc="-10" dirty="0">
                <a:solidFill>
                  <a:srgbClr val="456F61"/>
                </a:solidFill>
                <a:latin typeface="Arial"/>
                <a:cs typeface="Arial"/>
              </a:rPr>
              <a:t>ip</a:t>
            </a:r>
            <a:r>
              <a:rPr sz="1600" b="1" spc="-5" dirty="0">
                <a:solidFill>
                  <a:srgbClr val="456F61"/>
                </a:solidFill>
                <a:latin typeface="Arial"/>
                <a:cs typeface="Arial"/>
              </a:rPr>
              <a:t> </a:t>
            </a:r>
            <a:r>
              <a:rPr sz="1600" b="1" spc="-15" dirty="0">
                <a:solidFill>
                  <a:srgbClr val="456F61"/>
                </a:solidFill>
                <a:latin typeface="Arial"/>
                <a:cs typeface="Arial"/>
              </a:rPr>
              <a:t>Lo</a:t>
            </a:r>
            <a:r>
              <a:rPr sz="1600" b="1" spc="-10" dirty="0">
                <a:solidFill>
                  <a:srgbClr val="456F61"/>
                </a:solidFill>
                <a:latin typeface="Arial"/>
                <a:cs typeface="Arial"/>
              </a:rPr>
              <a:t>a</a:t>
            </a:r>
            <a:r>
              <a:rPr sz="1600" b="1" spc="-15" dirty="0">
                <a:solidFill>
                  <a:srgbClr val="456F61"/>
                </a:solidFill>
                <a:latin typeface="Arial"/>
                <a:cs typeface="Arial"/>
              </a:rPr>
              <a:t>ns</a:t>
            </a:r>
            <a:endParaRPr sz="1600" dirty="0">
              <a:solidFill>
                <a:prstClr val="black"/>
              </a:solidFill>
              <a:latin typeface="Arial"/>
              <a:cs typeface="Arial"/>
            </a:endParaRPr>
          </a:p>
          <a:p>
            <a:pPr marL="121866" indent="-109172" defTabSz="913993" fontAlgn="auto">
              <a:spcBef>
                <a:spcPts val="804"/>
              </a:spcBef>
              <a:spcAft>
                <a:spcPts val="0"/>
              </a:spcAft>
              <a:buClr>
                <a:srgbClr val="003142"/>
              </a:buClr>
              <a:buFont typeface="Arial"/>
              <a:buChar char="•"/>
              <a:tabLst>
                <a:tab pos="122501" algn="l"/>
              </a:tabLst>
            </a:pPr>
            <a:r>
              <a:rPr sz="1600" b="1" spc="-20" dirty="0">
                <a:solidFill>
                  <a:srgbClr val="456F61"/>
                </a:solidFill>
                <a:latin typeface="Arial"/>
                <a:cs typeface="Arial"/>
              </a:rPr>
              <a:t>Hom</a:t>
            </a:r>
            <a:r>
              <a:rPr sz="1600" b="1" spc="-10" dirty="0">
                <a:solidFill>
                  <a:srgbClr val="456F61"/>
                </a:solidFill>
                <a:latin typeface="Arial"/>
                <a:cs typeface="Arial"/>
              </a:rPr>
              <a:t>e</a:t>
            </a:r>
            <a:r>
              <a:rPr sz="1600" b="1" spc="10" dirty="0">
                <a:solidFill>
                  <a:srgbClr val="456F61"/>
                </a:solidFill>
                <a:latin typeface="Arial"/>
                <a:cs typeface="Arial"/>
              </a:rPr>
              <a:t> </a:t>
            </a:r>
            <a:r>
              <a:rPr sz="1600" b="1" spc="-15" dirty="0">
                <a:solidFill>
                  <a:srgbClr val="456F61"/>
                </a:solidFill>
                <a:latin typeface="Arial"/>
                <a:cs typeface="Arial"/>
              </a:rPr>
              <a:t>Rep</a:t>
            </a:r>
            <a:r>
              <a:rPr sz="1600" b="1" spc="-10" dirty="0">
                <a:solidFill>
                  <a:srgbClr val="456F61"/>
                </a:solidFill>
                <a:latin typeface="Arial"/>
                <a:cs typeface="Arial"/>
              </a:rPr>
              <a:t>air</a:t>
            </a:r>
            <a:r>
              <a:rPr sz="1600" b="1" spc="10" dirty="0">
                <a:solidFill>
                  <a:srgbClr val="456F61"/>
                </a:solidFill>
                <a:latin typeface="Arial"/>
                <a:cs typeface="Arial"/>
              </a:rPr>
              <a:t> </a:t>
            </a:r>
            <a:r>
              <a:rPr sz="1600" b="1" spc="-15" dirty="0">
                <a:solidFill>
                  <a:srgbClr val="456F61"/>
                </a:solidFill>
                <a:latin typeface="Arial"/>
                <a:cs typeface="Arial"/>
              </a:rPr>
              <a:t>Lo</a:t>
            </a:r>
            <a:r>
              <a:rPr sz="1600" b="1" spc="-10" dirty="0">
                <a:solidFill>
                  <a:srgbClr val="456F61"/>
                </a:solidFill>
                <a:latin typeface="Arial"/>
                <a:cs typeface="Arial"/>
              </a:rPr>
              <a:t>a</a:t>
            </a:r>
            <a:r>
              <a:rPr sz="1600" b="1" spc="-15" dirty="0">
                <a:solidFill>
                  <a:srgbClr val="456F61"/>
                </a:solidFill>
                <a:latin typeface="Arial"/>
                <a:cs typeface="Arial"/>
              </a:rPr>
              <a:t>n</a:t>
            </a:r>
            <a:r>
              <a:rPr sz="1600" b="1" spc="-10" dirty="0">
                <a:solidFill>
                  <a:srgbClr val="456F61"/>
                </a:solidFill>
                <a:latin typeface="Arial"/>
                <a:cs typeface="Arial"/>
              </a:rPr>
              <a:t>s</a:t>
            </a:r>
            <a:r>
              <a:rPr sz="1600" b="1" spc="20" dirty="0">
                <a:solidFill>
                  <a:srgbClr val="456F61"/>
                </a:solidFill>
                <a:latin typeface="Arial"/>
                <a:cs typeface="Arial"/>
              </a:rPr>
              <a:t> </a:t>
            </a:r>
            <a:r>
              <a:rPr sz="1600" b="1" spc="-15" dirty="0">
                <a:solidFill>
                  <a:srgbClr val="456F61"/>
                </a:solidFill>
                <a:latin typeface="Arial"/>
                <a:cs typeface="Arial"/>
              </a:rPr>
              <a:t>&amp;</a:t>
            </a:r>
            <a:r>
              <a:rPr sz="1600" b="1" spc="-5" dirty="0">
                <a:solidFill>
                  <a:srgbClr val="456F61"/>
                </a:solidFill>
                <a:latin typeface="Arial"/>
                <a:cs typeface="Arial"/>
              </a:rPr>
              <a:t> </a:t>
            </a:r>
            <a:r>
              <a:rPr sz="1600" b="1" spc="-25" dirty="0">
                <a:solidFill>
                  <a:srgbClr val="456F61"/>
                </a:solidFill>
                <a:latin typeface="Arial"/>
                <a:cs typeface="Arial"/>
              </a:rPr>
              <a:t>G</a:t>
            </a:r>
            <a:r>
              <a:rPr sz="1600" b="1" spc="-10" dirty="0">
                <a:solidFill>
                  <a:srgbClr val="456F61"/>
                </a:solidFill>
                <a:latin typeface="Arial"/>
                <a:cs typeface="Arial"/>
              </a:rPr>
              <a:t>ra</a:t>
            </a:r>
            <a:r>
              <a:rPr sz="1600" b="1" spc="-15" dirty="0">
                <a:solidFill>
                  <a:srgbClr val="456F61"/>
                </a:solidFill>
                <a:latin typeface="Arial"/>
                <a:cs typeface="Arial"/>
              </a:rPr>
              <a:t>nt</a:t>
            </a:r>
            <a:r>
              <a:rPr sz="1600" b="1" spc="-10" dirty="0">
                <a:solidFill>
                  <a:srgbClr val="456F61"/>
                </a:solidFill>
                <a:latin typeface="Arial"/>
                <a:cs typeface="Arial"/>
              </a:rPr>
              <a:t>s</a:t>
            </a:r>
            <a:endParaRPr sz="1600" dirty="0">
              <a:solidFill>
                <a:prstClr val="black"/>
              </a:solidFill>
              <a:latin typeface="Arial"/>
              <a:cs typeface="Arial"/>
            </a:endParaRPr>
          </a:p>
          <a:p>
            <a:pPr marL="104094" marR="1048551" indent="-91399" defTabSz="913993" fontAlgn="auto">
              <a:spcBef>
                <a:spcPts val="800"/>
              </a:spcBef>
              <a:spcAft>
                <a:spcPts val="0"/>
              </a:spcAft>
              <a:buClr>
                <a:srgbClr val="003142"/>
              </a:buClr>
              <a:buFont typeface="Arial"/>
              <a:buChar char="•"/>
              <a:tabLst>
                <a:tab pos="122501" algn="l"/>
              </a:tabLst>
            </a:pPr>
            <a:r>
              <a:rPr sz="1600" b="1" spc="-15" dirty="0">
                <a:solidFill>
                  <a:srgbClr val="456F61"/>
                </a:solidFill>
                <a:latin typeface="Arial"/>
                <a:cs typeface="Arial"/>
              </a:rPr>
              <a:t>Mutu</a:t>
            </a:r>
            <a:r>
              <a:rPr sz="1600" b="1" spc="-10" dirty="0">
                <a:solidFill>
                  <a:srgbClr val="456F61"/>
                </a:solidFill>
                <a:latin typeface="Arial"/>
                <a:cs typeface="Arial"/>
              </a:rPr>
              <a:t>al</a:t>
            </a:r>
            <a:r>
              <a:rPr sz="1600" b="1" spc="35" dirty="0">
                <a:solidFill>
                  <a:srgbClr val="456F61"/>
                </a:solidFill>
                <a:latin typeface="Arial"/>
                <a:cs typeface="Arial"/>
              </a:rPr>
              <a:t> </a:t>
            </a:r>
            <a:r>
              <a:rPr sz="1600" b="1" spc="-10" dirty="0">
                <a:solidFill>
                  <a:srgbClr val="456F61"/>
                </a:solidFill>
                <a:latin typeface="Arial"/>
                <a:cs typeface="Arial"/>
              </a:rPr>
              <a:t>Sel</a:t>
            </a:r>
            <a:r>
              <a:rPr sz="1600" b="1" spc="-15" dirty="0">
                <a:solidFill>
                  <a:srgbClr val="456F61"/>
                </a:solidFill>
                <a:latin typeface="Arial"/>
                <a:cs typeface="Arial"/>
              </a:rPr>
              <a:t>f-</a:t>
            </a:r>
            <a:r>
              <a:rPr sz="1600" b="1" spc="-10" dirty="0">
                <a:solidFill>
                  <a:srgbClr val="456F61"/>
                </a:solidFill>
                <a:latin typeface="Arial"/>
                <a:cs typeface="Arial"/>
              </a:rPr>
              <a:t>Help</a:t>
            </a:r>
            <a:r>
              <a:rPr sz="1600" b="1" spc="20" dirty="0">
                <a:solidFill>
                  <a:srgbClr val="456F61"/>
                </a:solidFill>
                <a:latin typeface="Arial"/>
                <a:cs typeface="Arial"/>
              </a:rPr>
              <a:t> </a:t>
            </a:r>
            <a:r>
              <a:rPr sz="1600" b="1" spc="-135" dirty="0">
                <a:solidFill>
                  <a:srgbClr val="456F61"/>
                </a:solidFill>
                <a:latin typeface="Arial"/>
                <a:cs typeface="Arial"/>
              </a:rPr>
              <a:t>T</a:t>
            </a:r>
            <a:r>
              <a:rPr sz="1600" b="1" spc="-10" dirty="0">
                <a:solidFill>
                  <a:srgbClr val="456F61"/>
                </a:solidFill>
                <a:latin typeface="Arial"/>
                <a:cs typeface="Arial"/>
              </a:rPr>
              <a:t>ec</a:t>
            </a:r>
            <a:r>
              <a:rPr sz="1600" b="1" spc="-15" dirty="0">
                <a:solidFill>
                  <a:srgbClr val="456F61"/>
                </a:solidFill>
                <a:latin typeface="Arial"/>
                <a:cs typeface="Arial"/>
              </a:rPr>
              <a:t>hn</a:t>
            </a:r>
            <a:r>
              <a:rPr sz="1600" b="1" spc="-10" dirty="0">
                <a:solidFill>
                  <a:srgbClr val="456F61"/>
                </a:solidFill>
                <a:latin typeface="Arial"/>
                <a:cs typeface="Arial"/>
              </a:rPr>
              <a:t>ical</a:t>
            </a:r>
            <a:r>
              <a:rPr sz="1600" b="1" spc="-5" dirty="0">
                <a:solidFill>
                  <a:srgbClr val="456F61"/>
                </a:solidFill>
                <a:latin typeface="Arial"/>
                <a:cs typeface="Arial"/>
              </a:rPr>
              <a:t> </a:t>
            </a:r>
            <a:r>
              <a:rPr sz="1600" b="1" spc="-64" dirty="0">
                <a:solidFill>
                  <a:srgbClr val="456F61"/>
                </a:solidFill>
                <a:latin typeface="Arial"/>
                <a:cs typeface="Arial"/>
              </a:rPr>
              <a:t>A</a:t>
            </a:r>
            <a:r>
              <a:rPr sz="1600" b="1" spc="-10" dirty="0">
                <a:solidFill>
                  <a:srgbClr val="456F61"/>
                </a:solidFill>
                <a:latin typeface="Arial"/>
                <a:cs typeface="Arial"/>
              </a:rPr>
              <a:t>ssis</a:t>
            </a:r>
            <a:r>
              <a:rPr sz="1600" b="1" spc="-15" dirty="0">
                <a:solidFill>
                  <a:srgbClr val="456F61"/>
                </a:solidFill>
                <a:latin typeface="Arial"/>
                <a:cs typeface="Arial"/>
              </a:rPr>
              <a:t>t</a:t>
            </a:r>
            <a:r>
              <a:rPr sz="1600" b="1" spc="-10" dirty="0">
                <a:solidFill>
                  <a:srgbClr val="456F61"/>
                </a:solidFill>
                <a:latin typeface="Arial"/>
                <a:cs typeface="Arial"/>
              </a:rPr>
              <a:t>a</a:t>
            </a:r>
            <a:r>
              <a:rPr sz="1600" b="1" spc="-15" dirty="0">
                <a:solidFill>
                  <a:srgbClr val="456F61"/>
                </a:solidFill>
                <a:latin typeface="Arial"/>
                <a:cs typeface="Arial"/>
              </a:rPr>
              <a:t>n</a:t>
            </a:r>
            <a:r>
              <a:rPr sz="1600" b="1" spc="-10" dirty="0">
                <a:solidFill>
                  <a:srgbClr val="456F61"/>
                </a:solidFill>
                <a:latin typeface="Arial"/>
                <a:cs typeface="Arial"/>
              </a:rPr>
              <a:t>ce</a:t>
            </a:r>
            <a:r>
              <a:rPr sz="1600" b="1" spc="70" dirty="0">
                <a:solidFill>
                  <a:srgbClr val="456F61"/>
                </a:solidFill>
                <a:latin typeface="Arial"/>
                <a:cs typeface="Arial"/>
              </a:rPr>
              <a:t> </a:t>
            </a:r>
            <a:r>
              <a:rPr sz="1600" b="1" spc="-25" dirty="0">
                <a:solidFill>
                  <a:srgbClr val="456F61"/>
                </a:solidFill>
                <a:latin typeface="Arial"/>
                <a:cs typeface="Arial"/>
              </a:rPr>
              <a:t>G</a:t>
            </a:r>
            <a:r>
              <a:rPr sz="1600" b="1" spc="-10" dirty="0">
                <a:solidFill>
                  <a:srgbClr val="456F61"/>
                </a:solidFill>
                <a:latin typeface="Arial"/>
                <a:cs typeface="Arial"/>
              </a:rPr>
              <a:t>ra</a:t>
            </a:r>
            <a:r>
              <a:rPr sz="1600" b="1" spc="-15" dirty="0">
                <a:solidFill>
                  <a:srgbClr val="456F61"/>
                </a:solidFill>
                <a:latin typeface="Arial"/>
                <a:cs typeface="Arial"/>
              </a:rPr>
              <a:t>nts</a:t>
            </a:r>
            <a:endParaRPr sz="1600" dirty="0">
              <a:solidFill>
                <a:prstClr val="black"/>
              </a:solidFill>
              <a:latin typeface="Arial"/>
              <a:cs typeface="Arial"/>
            </a:endParaRPr>
          </a:p>
          <a:p>
            <a:pPr marL="121866" indent="-109172" defTabSz="913993" fontAlgn="auto">
              <a:spcBef>
                <a:spcPts val="790"/>
              </a:spcBef>
              <a:spcAft>
                <a:spcPts val="0"/>
              </a:spcAft>
              <a:buClr>
                <a:srgbClr val="003142"/>
              </a:buClr>
              <a:buFont typeface="Arial"/>
              <a:buChar char="•"/>
              <a:tabLst>
                <a:tab pos="122501" algn="l"/>
              </a:tabLst>
            </a:pPr>
            <a:r>
              <a:rPr sz="1600" b="1" spc="-15" dirty="0">
                <a:solidFill>
                  <a:srgbClr val="456F61"/>
                </a:solidFill>
                <a:latin typeface="Arial"/>
                <a:cs typeface="Arial"/>
              </a:rPr>
              <a:t>Mu</a:t>
            </a:r>
            <a:r>
              <a:rPr sz="1600" b="1" spc="-5" dirty="0">
                <a:solidFill>
                  <a:srgbClr val="456F61"/>
                </a:solidFill>
                <a:latin typeface="Arial"/>
                <a:cs typeface="Arial"/>
              </a:rPr>
              <a:t>l</a:t>
            </a:r>
            <a:r>
              <a:rPr sz="1600" b="1" spc="-15" dirty="0">
                <a:solidFill>
                  <a:srgbClr val="456F61"/>
                </a:solidFill>
                <a:latin typeface="Arial"/>
                <a:cs typeface="Arial"/>
              </a:rPr>
              <a:t>t</a:t>
            </a:r>
            <a:r>
              <a:rPr sz="1600" b="1" spc="-5" dirty="0">
                <a:solidFill>
                  <a:srgbClr val="456F61"/>
                </a:solidFill>
                <a:latin typeface="Arial"/>
                <a:cs typeface="Arial"/>
              </a:rPr>
              <a:t>i</a:t>
            </a:r>
            <a:r>
              <a:rPr sz="1600" b="1" spc="-15" dirty="0">
                <a:solidFill>
                  <a:srgbClr val="456F61"/>
                </a:solidFill>
                <a:latin typeface="Arial"/>
                <a:cs typeface="Arial"/>
              </a:rPr>
              <a:t>-F</a:t>
            </a:r>
            <a:r>
              <a:rPr sz="1600" b="1" spc="-10" dirty="0">
                <a:solidFill>
                  <a:srgbClr val="456F61"/>
                </a:solidFill>
                <a:latin typeface="Arial"/>
                <a:cs typeface="Arial"/>
              </a:rPr>
              <a:t>a</a:t>
            </a:r>
            <a:r>
              <a:rPr sz="1600" b="1" spc="-20" dirty="0">
                <a:solidFill>
                  <a:srgbClr val="456F61"/>
                </a:solidFill>
                <a:latin typeface="Arial"/>
                <a:cs typeface="Arial"/>
              </a:rPr>
              <a:t>m</a:t>
            </a:r>
            <a:r>
              <a:rPr sz="1600" b="1" spc="-5" dirty="0">
                <a:solidFill>
                  <a:srgbClr val="456F61"/>
                </a:solidFill>
                <a:latin typeface="Arial"/>
                <a:cs typeface="Arial"/>
              </a:rPr>
              <a:t>i</a:t>
            </a:r>
            <a:r>
              <a:rPr sz="1600" b="1" dirty="0">
                <a:solidFill>
                  <a:srgbClr val="456F61"/>
                </a:solidFill>
                <a:latin typeface="Arial"/>
                <a:cs typeface="Arial"/>
              </a:rPr>
              <a:t>l</a:t>
            </a:r>
            <a:r>
              <a:rPr sz="1600" b="1" spc="-10" dirty="0">
                <a:solidFill>
                  <a:srgbClr val="456F61"/>
                </a:solidFill>
                <a:latin typeface="Arial"/>
                <a:cs typeface="Arial"/>
              </a:rPr>
              <a:t>y</a:t>
            </a:r>
            <a:r>
              <a:rPr sz="1600" b="1" spc="60" dirty="0">
                <a:solidFill>
                  <a:srgbClr val="456F61"/>
                </a:solidFill>
                <a:latin typeface="Arial"/>
                <a:cs typeface="Arial"/>
              </a:rPr>
              <a:t> </a:t>
            </a:r>
            <a:r>
              <a:rPr sz="1600" b="1" spc="-20" dirty="0">
                <a:solidFill>
                  <a:srgbClr val="456F61"/>
                </a:solidFill>
                <a:latin typeface="Arial"/>
                <a:cs typeface="Arial"/>
              </a:rPr>
              <a:t>Hou</a:t>
            </a:r>
            <a:r>
              <a:rPr sz="1600" b="1" spc="-10" dirty="0">
                <a:solidFill>
                  <a:srgbClr val="456F61"/>
                </a:solidFill>
                <a:latin typeface="Arial"/>
                <a:cs typeface="Arial"/>
              </a:rPr>
              <a:t>si</a:t>
            </a:r>
            <a:r>
              <a:rPr sz="1600" b="1" spc="-15" dirty="0">
                <a:solidFill>
                  <a:srgbClr val="456F61"/>
                </a:solidFill>
                <a:latin typeface="Arial"/>
                <a:cs typeface="Arial"/>
              </a:rPr>
              <a:t>n</a:t>
            </a:r>
            <a:r>
              <a:rPr sz="1600" b="1" spc="-10" dirty="0">
                <a:solidFill>
                  <a:srgbClr val="456F61"/>
                </a:solidFill>
                <a:latin typeface="Arial"/>
                <a:cs typeface="Arial"/>
              </a:rPr>
              <a:t>g</a:t>
            </a:r>
            <a:r>
              <a:rPr sz="1600" b="1" spc="15" dirty="0">
                <a:solidFill>
                  <a:srgbClr val="456F61"/>
                </a:solidFill>
                <a:latin typeface="Arial"/>
                <a:cs typeface="Arial"/>
              </a:rPr>
              <a:t> </a:t>
            </a:r>
            <a:r>
              <a:rPr sz="1600" b="1" spc="-15" dirty="0">
                <a:solidFill>
                  <a:srgbClr val="456F61"/>
                </a:solidFill>
                <a:latin typeface="Arial"/>
                <a:cs typeface="Arial"/>
              </a:rPr>
              <a:t>Lo</a:t>
            </a:r>
            <a:r>
              <a:rPr sz="1600" b="1" spc="-10" dirty="0">
                <a:solidFill>
                  <a:srgbClr val="456F61"/>
                </a:solidFill>
                <a:latin typeface="Arial"/>
                <a:cs typeface="Arial"/>
              </a:rPr>
              <a:t>a</a:t>
            </a:r>
            <a:r>
              <a:rPr sz="1600" b="1" spc="-15" dirty="0">
                <a:solidFill>
                  <a:srgbClr val="456F61"/>
                </a:solidFill>
                <a:latin typeface="Arial"/>
                <a:cs typeface="Arial"/>
              </a:rPr>
              <a:t>ns</a:t>
            </a:r>
            <a:endParaRPr sz="1600" dirty="0">
              <a:solidFill>
                <a:prstClr val="black"/>
              </a:solidFill>
              <a:latin typeface="Arial"/>
              <a:cs typeface="Arial"/>
            </a:endParaRPr>
          </a:p>
          <a:p>
            <a:pPr marL="121866" indent="-109172" defTabSz="913993" fontAlgn="auto">
              <a:spcBef>
                <a:spcPts val="800"/>
              </a:spcBef>
              <a:spcAft>
                <a:spcPts val="0"/>
              </a:spcAft>
              <a:buClr>
                <a:srgbClr val="003142"/>
              </a:buClr>
              <a:buFont typeface="Arial"/>
              <a:buChar char="•"/>
              <a:tabLst>
                <a:tab pos="122501" algn="l"/>
              </a:tabLst>
            </a:pPr>
            <a:r>
              <a:rPr sz="1600" b="1" spc="-15" dirty="0">
                <a:solidFill>
                  <a:srgbClr val="456F61"/>
                </a:solidFill>
                <a:latin typeface="Arial"/>
                <a:cs typeface="Arial"/>
              </a:rPr>
              <a:t>F</a:t>
            </a:r>
            <a:r>
              <a:rPr sz="1600" b="1" spc="-10" dirty="0">
                <a:solidFill>
                  <a:srgbClr val="456F61"/>
                </a:solidFill>
                <a:latin typeface="Arial"/>
                <a:cs typeface="Arial"/>
              </a:rPr>
              <a:t>arm</a:t>
            </a:r>
            <a:r>
              <a:rPr sz="1600" b="1" spc="20" dirty="0">
                <a:solidFill>
                  <a:srgbClr val="456F61"/>
                </a:solidFill>
                <a:latin typeface="Arial"/>
                <a:cs typeface="Arial"/>
              </a:rPr>
              <a:t> </a:t>
            </a:r>
            <a:r>
              <a:rPr sz="1600" b="1" spc="-15" dirty="0">
                <a:solidFill>
                  <a:srgbClr val="456F61"/>
                </a:solidFill>
                <a:latin typeface="Arial"/>
                <a:cs typeface="Arial"/>
              </a:rPr>
              <a:t>L</a:t>
            </a:r>
            <a:r>
              <a:rPr sz="1600" b="1" spc="-10" dirty="0">
                <a:solidFill>
                  <a:srgbClr val="456F61"/>
                </a:solidFill>
                <a:latin typeface="Arial"/>
                <a:cs typeface="Arial"/>
              </a:rPr>
              <a:t>a</a:t>
            </a:r>
            <a:r>
              <a:rPr sz="1600" b="1" spc="-15" dirty="0">
                <a:solidFill>
                  <a:srgbClr val="456F61"/>
                </a:solidFill>
                <a:latin typeface="Arial"/>
                <a:cs typeface="Arial"/>
              </a:rPr>
              <a:t>bo</a:t>
            </a:r>
            <a:r>
              <a:rPr sz="1600" b="1" spc="-10" dirty="0">
                <a:solidFill>
                  <a:srgbClr val="456F61"/>
                </a:solidFill>
                <a:latin typeface="Arial"/>
                <a:cs typeface="Arial"/>
              </a:rPr>
              <a:t>r</a:t>
            </a:r>
            <a:r>
              <a:rPr sz="1600" b="1" spc="10" dirty="0">
                <a:solidFill>
                  <a:srgbClr val="456F61"/>
                </a:solidFill>
                <a:latin typeface="Arial"/>
                <a:cs typeface="Arial"/>
              </a:rPr>
              <a:t> </a:t>
            </a:r>
            <a:r>
              <a:rPr sz="1600" b="1" spc="-20" dirty="0">
                <a:solidFill>
                  <a:srgbClr val="456F61"/>
                </a:solidFill>
                <a:latin typeface="Arial"/>
                <a:cs typeface="Arial"/>
              </a:rPr>
              <a:t>Hou</a:t>
            </a:r>
            <a:r>
              <a:rPr sz="1600" b="1" spc="-10" dirty="0">
                <a:solidFill>
                  <a:srgbClr val="456F61"/>
                </a:solidFill>
                <a:latin typeface="Arial"/>
                <a:cs typeface="Arial"/>
              </a:rPr>
              <a:t>si</a:t>
            </a:r>
            <a:r>
              <a:rPr sz="1600" b="1" spc="-15" dirty="0">
                <a:solidFill>
                  <a:srgbClr val="456F61"/>
                </a:solidFill>
                <a:latin typeface="Arial"/>
                <a:cs typeface="Arial"/>
              </a:rPr>
              <a:t>n</a:t>
            </a:r>
            <a:r>
              <a:rPr sz="1600" b="1" spc="-10" dirty="0">
                <a:solidFill>
                  <a:srgbClr val="456F61"/>
                </a:solidFill>
                <a:latin typeface="Arial"/>
                <a:cs typeface="Arial"/>
              </a:rPr>
              <a:t>g</a:t>
            </a:r>
            <a:r>
              <a:rPr sz="1600" b="1" spc="20" dirty="0">
                <a:solidFill>
                  <a:srgbClr val="456F61"/>
                </a:solidFill>
                <a:latin typeface="Arial"/>
                <a:cs typeface="Arial"/>
              </a:rPr>
              <a:t> </a:t>
            </a:r>
            <a:r>
              <a:rPr sz="1600" b="1" spc="-15" dirty="0">
                <a:solidFill>
                  <a:srgbClr val="456F61"/>
                </a:solidFill>
                <a:latin typeface="Arial"/>
                <a:cs typeface="Arial"/>
              </a:rPr>
              <a:t>Lo</a:t>
            </a:r>
            <a:r>
              <a:rPr sz="1600" b="1" spc="-10" dirty="0">
                <a:solidFill>
                  <a:srgbClr val="456F61"/>
                </a:solidFill>
                <a:latin typeface="Arial"/>
                <a:cs typeface="Arial"/>
              </a:rPr>
              <a:t>a</a:t>
            </a:r>
            <a:r>
              <a:rPr sz="1600" b="1" spc="-15" dirty="0">
                <a:solidFill>
                  <a:srgbClr val="456F61"/>
                </a:solidFill>
                <a:latin typeface="Arial"/>
                <a:cs typeface="Arial"/>
              </a:rPr>
              <a:t>n</a:t>
            </a:r>
            <a:r>
              <a:rPr sz="1600" b="1" spc="-10" dirty="0">
                <a:solidFill>
                  <a:srgbClr val="456F61"/>
                </a:solidFill>
                <a:latin typeface="Arial"/>
                <a:cs typeface="Arial"/>
              </a:rPr>
              <a:t>s</a:t>
            </a:r>
            <a:r>
              <a:rPr sz="1600" b="1" spc="10" dirty="0">
                <a:solidFill>
                  <a:srgbClr val="456F61"/>
                </a:solidFill>
                <a:latin typeface="Arial"/>
                <a:cs typeface="Arial"/>
              </a:rPr>
              <a:t> </a:t>
            </a:r>
            <a:r>
              <a:rPr sz="1600" b="1" spc="-15" dirty="0">
                <a:solidFill>
                  <a:srgbClr val="456F61"/>
                </a:solidFill>
                <a:latin typeface="Arial"/>
                <a:cs typeface="Arial"/>
              </a:rPr>
              <a:t>&amp;</a:t>
            </a:r>
            <a:r>
              <a:rPr sz="1600" b="1" spc="-5" dirty="0">
                <a:solidFill>
                  <a:srgbClr val="456F61"/>
                </a:solidFill>
                <a:latin typeface="Arial"/>
                <a:cs typeface="Arial"/>
              </a:rPr>
              <a:t> </a:t>
            </a:r>
            <a:r>
              <a:rPr sz="1600" b="1" spc="-25" dirty="0">
                <a:solidFill>
                  <a:srgbClr val="456F61"/>
                </a:solidFill>
                <a:latin typeface="Arial"/>
                <a:cs typeface="Arial"/>
              </a:rPr>
              <a:t>G</a:t>
            </a:r>
            <a:r>
              <a:rPr sz="1600" b="1" spc="-10" dirty="0">
                <a:solidFill>
                  <a:srgbClr val="456F61"/>
                </a:solidFill>
                <a:latin typeface="Arial"/>
                <a:cs typeface="Arial"/>
              </a:rPr>
              <a:t>ra</a:t>
            </a:r>
            <a:r>
              <a:rPr sz="1600" b="1" spc="-15" dirty="0">
                <a:solidFill>
                  <a:srgbClr val="456F61"/>
                </a:solidFill>
                <a:latin typeface="Arial"/>
                <a:cs typeface="Arial"/>
              </a:rPr>
              <a:t>nts</a:t>
            </a:r>
            <a:endParaRPr sz="1600" dirty="0">
              <a:solidFill>
                <a:prstClr val="black"/>
              </a:solidFill>
              <a:latin typeface="Arial"/>
              <a:cs typeface="Arial"/>
            </a:endParaRPr>
          </a:p>
          <a:p>
            <a:pPr marL="121866" indent="-109172" defTabSz="913993" fontAlgn="auto">
              <a:spcBef>
                <a:spcPts val="804"/>
              </a:spcBef>
              <a:spcAft>
                <a:spcPts val="0"/>
              </a:spcAft>
              <a:buClr>
                <a:srgbClr val="003142"/>
              </a:buClr>
              <a:buFont typeface="Arial"/>
              <a:buChar char="•"/>
              <a:tabLst>
                <a:tab pos="122501" algn="l"/>
              </a:tabLst>
            </a:pPr>
            <a:r>
              <a:rPr sz="1600" b="1" spc="-20" dirty="0">
                <a:solidFill>
                  <a:srgbClr val="456F61"/>
                </a:solidFill>
                <a:latin typeface="Arial"/>
                <a:cs typeface="Arial"/>
              </a:rPr>
              <a:t>Hou</a:t>
            </a:r>
            <a:r>
              <a:rPr sz="1600" b="1" spc="-10" dirty="0">
                <a:solidFill>
                  <a:srgbClr val="456F61"/>
                </a:solidFill>
                <a:latin typeface="Arial"/>
                <a:cs typeface="Arial"/>
              </a:rPr>
              <a:t>si</a:t>
            </a:r>
            <a:r>
              <a:rPr sz="1600" b="1" spc="-15" dirty="0">
                <a:solidFill>
                  <a:srgbClr val="456F61"/>
                </a:solidFill>
                <a:latin typeface="Arial"/>
                <a:cs typeface="Arial"/>
              </a:rPr>
              <a:t>n</a:t>
            </a:r>
            <a:r>
              <a:rPr sz="1600" b="1" spc="-10" dirty="0">
                <a:solidFill>
                  <a:srgbClr val="456F61"/>
                </a:solidFill>
                <a:latin typeface="Arial"/>
                <a:cs typeface="Arial"/>
              </a:rPr>
              <a:t>g</a:t>
            </a:r>
            <a:r>
              <a:rPr sz="1600" b="1" spc="15" dirty="0">
                <a:solidFill>
                  <a:srgbClr val="456F61"/>
                </a:solidFill>
                <a:latin typeface="Arial"/>
                <a:cs typeface="Arial"/>
              </a:rPr>
              <a:t> </a:t>
            </a:r>
            <a:r>
              <a:rPr sz="1600" b="1" spc="-10" dirty="0">
                <a:solidFill>
                  <a:srgbClr val="456F61"/>
                </a:solidFill>
                <a:latin typeface="Arial"/>
                <a:cs typeface="Arial"/>
              </a:rPr>
              <a:t>Preser</a:t>
            </a:r>
            <a:r>
              <a:rPr sz="1600" b="1" spc="-50" dirty="0">
                <a:solidFill>
                  <a:srgbClr val="456F61"/>
                </a:solidFill>
                <a:latin typeface="Arial"/>
                <a:cs typeface="Arial"/>
              </a:rPr>
              <a:t>v</a:t>
            </a:r>
            <a:r>
              <a:rPr sz="1600" b="1" spc="-10" dirty="0">
                <a:solidFill>
                  <a:srgbClr val="456F61"/>
                </a:solidFill>
                <a:latin typeface="Arial"/>
                <a:cs typeface="Arial"/>
              </a:rPr>
              <a:t>a</a:t>
            </a:r>
            <a:r>
              <a:rPr sz="1600" b="1" spc="-15" dirty="0">
                <a:solidFill>
                  <a:srgbClr val="456F61"/>
                </a:solidFill>
                <a:latin typeface="Arial"/>
                <a:cs typeface="Arial"/>
              </a:rPr>
              <a:t>t</a:t>
            </a:r>
            <a:r>
              <a:rPr sz="1600" b="1" spc="-5" dirty="0">
                <a:solidFill>
                  <a:srgbClr val="456F61"/>
                </a:solidFill>
                <a:latin typeface="Arial"/>
                <a:cs typeface="Arial"/>
              </a:rPr>
              <a:t>i</a:t>
            </a:r>
            <a:r>
              <a:rPr sz="1600" b="1" spc="-15" dirty="0">
                <a:solidFill>
                  <a:srgbClr val="456F61"/>
                </a:solidFill>
                <a:latin typeface="Arial"/>
                <a:cs typeface="Arial"/>
              </a:rPr>
              <a:t>o</a:t>
            </a:r>
            <a:r>
              <a:rPr sz="1600" b="1" spc="-10" dirty="0">
                <a:solidFill>
                  <a:srgbClr val="456F61"/>
                </a:solidFill>
                <a:latin typeface="Arial"/>
                <a:cs typeface="Arial"/>
              </a:rPr>
              <a:t>n</a:t>
            </a:r>
            <a:r>
              <a:rPr sz="1600" b="1" spc="55" dirty="0">
                <a:solidFill>
                  <a:srgbClr val="456F61"/>
                </a:solidFill>
                <a:latin typeface="Arial"/>
                <a:cs typeface="Arial"/>
              </a:rPr>
              <a:t> </a:t>
            </a:r>
            <a:r>
              <a:rPr sz="1600" b="1" spc="-25" dirty="0">
                <a:solidFill>
                  <a:srgbClr val="456F61"/>
                </a:solidFill>
                <a:latin typeface="Arial"/>
                <a:cs typeface="Arial"/>
              </a:rPr>
              <a:t>G</a:t>
            </a:r>
            <a:r>
              <a:rPr sz="1600" b="1" spc="-10" dirty="0">
                <a:solidFill>
                  <a:srgbClr val="456F61"/>
                </a:solidFill>
                <a:latin typeface="Arial"/>
                <a:cs typeface="Arial"/>
              </a:rPr>
              <a:t>ra</a:t>
            </a:r>
            <a:r>
              <a:rPr sz="1600" b="1" spc="-15" dirty="0">
                <a:solidFill>
                  <a:srgbClr val="456F61"/>
                </a:solidFill>
                <a:latin typeface="Arial"/>
                <a:cs typeface="Arial"/>
              </a:rPr>
              <a:t>nts</a:t>
            </a:r>
            <a:endParaRPr sz="1600" dirty="0">
              <a:solidFill>
                <a:prstClr val="black"/>
              </a:solidFill>
              <a:latin typeface="Arial"/>
              <a:cs typeface="Arial"/>
            </a:endParaRPr>
          </a:p>
          <a:p>
            <a:pPr marL="121866" indent="-109172" defTabSz="913993" fontAlgn="auto">
              <a:spcBef>
                <a:spcPts val="790"/>
              </a:spcBef>
              <a:spcAft>
                <a:spcPts val="0"/>
              </a:spcAft>
              <a:buClr>
                <a:srgbClr val="003142"/>
              </a:buClr>
              <a:buFont typeface="Arial"/>
              <a:buChar char="•"/>
              <a:tabLst>
                <a:tab pos="122501" algn="l"/>
              </a:tabLst>
            </a:pPr>
            <a:r>
              <a:rPr sz="1600" b="1" spc="-15" dirty="0">
                <a:solidFill>
                  <a:srgbClr val="456F61"/>
                </a:solidFill>
                <a:latin typeface="Arial"/>
                <a:cs typeface="Arial"/>
              </a:rPr>
              <a:t>Co</a:t>
            </a:r>
            <a:r>
              <a:rPr sz="1600" b="1" spc="-20" dirty="0">
                <a:solidFill>
                  <a:srgbClr val="456F61"/>
                </a:solidFill>
                <a:latin typeface="Arial"/>
                <a:cs typeface="Arial"/>
              </a:rPr>
              <a:t>mm</a:t>
            </a:r>
            <a:r>
              <a:rPr sz="1600" b="1" spc="-15" dirty="0">
                <a:solidFill>
                  <a:srgbClr val="456F61"/>
                </a:solidFill>
                <a:latin typeface="Arial"/>
                <a:cs typeface="Arial"/>
              </a:rPr>
              <a:t>un</a:t>
            </a:r>
            <a:r>
              <a:rPr sz="1600" b="1" spc="-5" dirty="0">
                <a:solidFill>
                  <a:srgbClr val="456F61"/>
                </a:solidFill>
                <a:latin typeface="Arial"/>
                <a:cs typeface="Arial"/>
              </a:rPr>
              <a:t>it</a:t>
            </a:r>
            <a:r>
              <a:rPr sz="1600" b="1" spc="-10" dirty="0">
                <a:solidFill>
                  <a:srgbClr val="456F61"/>
                </a:solidFill>
                <a:latin typeface="Arial"/>
                <a:cs typeface="Arial"/>
              </a:rPr>
              <a:t>y</a:t>
            </a:r>
            <a:r>
              <a:rPr sz="1600" b="1" spc="35" dirty="0">
                <a:solidFill>
                  <a:srgbClr val="456F61"/>
                </a:solidFill>
                <a:latin typeface="Arial"/>
                <a:cs typeface="Arial"/>
              </a:rPr>
              <a:t> </a:t>
            </a:r>
            <a:r>
              <a:rPr sz="1600" b="1" spc="-15" dirty="0">
                <a:solidFill>
                  <a:srgbClr val="456F61"/>
                </a:solidFill>
                <a:latin typeface="Arial"/>
                <a:cs typeface="Arial"/>
              </a:rPr>
              <a:t>F</a:t>
            </a:r>
            <a:r>
              <a:rPr sz="1600" b="1" spc="-10" dirty="0">
                <a:solidFill>
                  <a:srgbClr val="456F61"/>
                </a:solidFill>
                <a:latin typeface="Arial"/>
                <a:cs typeface="Arial"/>
              </a:rPr>
              <a:t>acili</a:t>
            </a:r>
            <a:r>
              <a:rPr sz="1600" b="1" spc="-15" dirty="0">
                <a:solidFill>
                  <a:srgbClr val="456F61"/>
                </a:solidFill>
                <a:latin typeface="Arial"/>
                <a:cs typeface="Arial"/>
              </a:rPr>
              <a:t>t</a:t>
            </a:r>
            <a:r>
              <a:rPr sz="1600" b="1" spc="-10" dirty="0">
                <a:solidFill>
                  <a:srgbClr val="456F61"/>
                </a:solidFill>
                <a:latin typeface="Arial"/>
                <a:cs typeface="Arial"/>
              </a:rPr>
              <a:t>ies</a:t>
            </a:r>
            <a:r>
              <a:rPr sz="1600" b="1" spc="35" dirty="0">
                <a:solidFill>
                  <a:srgbClr val="456F61"/>
                </a:solidFill>
                <a:latin typeface="Arial"/>
                <a:cs typeface="Arial"/>
              </a:rPr>
              <a:t> </a:t>
            </a:r>
            <a:r>
              <a:rPr sz="1600" b="1" spc="-15" dirty="0">
                <a:solidFill>
                  <a:srgbClr val="456F61"/>
                </a:solidFill>
                <a:latin typeface="Arial"/>
                <a:cs typeface="Arial"/>
              </a:rPr>
              <a:t>Lo</a:t>
            </a:r>
            <a:r>
              <a:rPr sz="1600" b="1" spc="-10" dirty="0">
                <a:solidFill>
                  <a:srgbClr val="456F61"/>
                </a:solidFill>
                <a:latin typeface="Arial"/>
                <a:cs typeface="Arial"/>
              </a:rPr>
              <a:t>a</a:t>
            </a:r>
            <a:r>
              <a:rPr sz="1600" b="1" spc="-15" dirty="0">
                <a:solidFill>
                  <a:srgbClr val="456F61"/>
                </a:solidFill>
                <a:latin typeface="Arial"/>
                <a:cs typeface="Arial"/>
              </a:rPr>
              <a:t>n</a:t>
            </a:r>
            <a:r>
              <a:rPr sz="1600" b="1" spc="-10" dirty="0">
                <a:solidFill>
                  <a:srgbClr val="456F61"/>
                </a:solidFill>
                <a:latin typeface="Arial"/>
                <a:cs typeface="Arial"/>
              </a:rPr>
              <a:t>s</a:t>
            </a:r>
            <a:r>
              <a:rPr sz="1600" b="1" spc="10" dirty="0">
                <a:solidFill>
                  <a:srgbClr val="456F61"/>
                </a:solidFill>
                <a:latin typeface="Arial"/>
                <a:cs typeface="Arial"/>
              </a:rPr>
              <a:t> </a:t>
            </a:r>
            <a:r>
              <a:rPr sz="1600" b="1" spc="-15" dirty="0">
                <a:solidFill>
                  <a:srgbClr val="456F61"/>
                </a:solidFill>
                <a:latin typeface="Arial"/>
                <a:cs typeface="Arial"/>
              </a:rPr>
              <a:t>&amp;</a:t>
            </a:r>
            <a:r>
              <a:rPr sz="1600" b="1" spc="10" dirty="0">
                <a:solidFill>
                  <a:srgbClr val="456F61"/>
                </a:solidFill>
                <a:latin typeface="Arial"/>
                <a:cs typeface="Arial"/>
              </a:rPr>
              <a:t> </a:t>
            </a:r>
            <a:r>
              <a:rPr sz="1600" b="1" spc="-25" dirty="0">
                <a:solidFill>
                  <a:srgbClr val="456F61"/>
                </a:solidFill>
                <a:latin typeface="Arial"/>
                <a:cs typeface="Arial"/>
              </a:rPr>
              <a:t>G</a:t>
            </a:r>
            <a:r>
              <a:rPr sz="1600" b="1" spc="-10" dirty="0">
                <a:solidFill>
                  <a:srgbClr val="456F61"/>
                </a:solidFill>
                <a:latin typeface="Arial"/>
                <a:cs typeface="Arial"/>
              </a:rPr>
              <a:t>ra</a:t>
            </a:r>
            <a:r>
              <a:rPr sz="1600" b="1" spc="-15" dirty="0">
                <a:solidFill>
                  <a:srgbClr val="456F61"/>
                </a:solidFill>
                <a:latin typeface="Arial"/>
                <a:cs typeface="Arial"/>
              </a:rPr>
              <a:t>nts</a:t>
            </a:r>
            <a:endParaRPr sz="1600" dirty="0">
              <a:solidFill>
                <a:prstClr val="black"/>
              </a:solidFill>
              <a:latin typeface="Arial"/>
              <a:cs typeface="Arial"/>
            </a:endParaRPr>
          </a:p>
        </p:txBody>
      </p:sp>
      <p:sp>
        <p:nvSpPr>
          <p:cNvPr id="16" name="object 16"/>
          <p:cNvSpPr txBox="1"/>
          <p:nvPr/>
        </p:nvSpPr>
        <p:spPr>
          <a:xfrm>
            <a:off x="6194887" y="4013804"/>
            <a:ext cx="2780348" cy="553998"/>
          </a:xfrm>
          <a:prstGeom prst="rect">
            <a:avLst/>
          </a:prstGeom>
        </p:spPr>
        <p:txBody>
          <a:bodyPr vert="horz" wrap="square" lIns="0" tIns="0" rIns="0" bIns="0" rtlCol="0">
            <a:spAutoFit/>
          </a:bodyPr>
          <a:lstStyle/>
          <a:p>
            <a:pPr marL="12695" defTabSz="913993" fontAlgn="auto">
              <a:spcBef>
                <a:spcPts val="0"/>
              </a:spcBef>
              <a:spcAft>
                <a:spcPts val="0"/>
              </a:spcAft>
            </a:pPr>
            <a:r>
              <a:rPr sz="1800" b="1" spc="-25" dirty="0">
                <a:solidFill>
                  <a:srgbClr val="FFFFFF"/>
                </a:solidFill>
                <a:latin typeface="Calibri"/>
                <a:cs typeface="Calibri"/>
              </a:rPr>
              <a:t>R</a:t>
            </a:r>
            <a:r>
              <a:rPr sz="1800" b="1" spc="5" dirty="0">
                <a:solidFill>
                  <a:srgbClr val="FFFFFF"/>
                </a:solidFill>
                <a:latin typeface="Calibri"/>
                <a:cs typeface="Calibri"/>
              </a:rPr>
              <a:t>u</a:t>
            </a:r>
            <a:r>
              <a:rPr sz="1800" b="1" spc="-40" dirty="0">
                <a:solidFill>
                  <a:srgbClr val="FFFFFF"/>
                </a:solidFill>
                <a:latin typeface="Calibri"/>
                <a:cs typeface="Calibri"/>
              </a:rPr>
              <a:t>r</a:t>
            </a:r>
            <a:r>
              <a:rPr sz="1800" b="1" spc="-15" dirty="0">
                <a:solidFill>
                  <a:srgbClr val="FFFFFF"/>
                </a:solidFill>
                <a:latin typeface="Calibri"/>
                <a:cs typeface="Calibri"/>
              </a:rPr>
              <a:t>a</a:t>
            </a:r>
            <a:r>
              <a:rPr sz="1800" b="1" spc="-5" dirty="0">
                <a:solidFill>
                  <a:srgbClr val="FFFFFF"/>
                </a:solidFill>
                <a:latin typeface="Calibri"/>
                <a:cs typeface="Calibri"/>
              </a:rPr>
              <a:t>l</a:t>
            </a:r>
            <a:r>
              <a:rPr sz="1800" b="1" spc="-10" dirty="0">
                <a:solidFill>
                  <a:srgbClr val="FFFFFF"/>
                </a:solidFill>
                <a:latin typeface="Calibri"/>
                <a:cs typeface="Calibri"/>
              </a:rPr>
              <a:t> </a:t>
            </a:r>
            <a:r>
              <a:rPr sz="1800" b="1" spc="-15" dirty="0">
                <a:solidFill>
                  <a:srgbClr val="FFFFFF"/>
                </a:solidFill>
                <a:latin typeface="Calibri"/>
                <a:cs typeface="Calibri"/>
              </a:rPr>
              <a:t>B</a:t>
            </a:r>
            <a:r>
              <a:rPr sz="1800" b="1" spc="-5" dirty="0">
                <a:solidFill>
                  <a:srgbClr val="FFFFFF"/>
                </a:solidFill>
                <a:latin typeface="Calibri"/>
                <a:cs typeface="Calibri"/>
              </a:rPr>
              <a:t>u</a:t>
            </a:r>
            <a:r>
              <a:rPr sz="1800" b="1" spc="-10" dirty="0">
                <a:solidFill>
                  <a:srgbClr val="FFFFFF"/>
                </a:solidFill>
                <a:latin typeface="Calibri"/>
                <a:cs typeface="Calibri"/>
              </a:rPr>
              <a:t>si</a:t>
            </a:r>
            <a:r>
              <a:rPr sz="1800" b="1" spc="5" dirty="0">
                <a:solidFill>
                  <a:srgbClr val="FFFFFF"/>
                </a:solidFill>
                <a:latin typeface="Calibri"/>
                <a:cs typeface="Calibri"/>
              </a:rPr>
              <a:t>ne</a:t>
            </a:r>
            <a:r>
              <a:rPr sz="1800" b="1" spc="-25" dirty="0">
                <a:solidFill>
                  <a:srgbClr val="FFFFFF"/>
                </a:solidFill>
                <a:latin typeface="Calibri"/>
                <a:cs typeface="Calibri"/>
              </a:rPr>
              <a:t>s</a:t>
            </a:r>
            <a:r>
              <a:rPr sz="1800" b="1" spc="-10" dirty="0">
                <a:solidFill>
                  <a:srgbClr val="FFFFFF"/>
                </a:solidFill>
                <a:latin typeface="Calibri"/>
                <a:cs typeface="Calibri"/>
              </a:rPr>
              <a:t>s</a:t>
            </a:r>
            <a:r>
              <a:rPr sz="1800" b="1" spc="-35" dirty="0">
                <a:solidFill>
                  <a:srgbClr val="FFFFFF"/>
                </a:solidFill>
                <a:latin typeface="Calibri"/>
                <a:cs typeface="Calibri"/>
              </a:rPr>
              <a:t> </a:t>
            </a:r>
            <a:r>
              <a:rPr sz="1800" b="1" spc="-15" dirty="0">
                <a:solidFill>
                  <a:srgbClr val="FFFFFF"/>
                </a:solidFill>
                <a:latin typeface="Calibri"/>
                <a:cs typeface="Calibri"/>
              </a:rPr>
              <a:t>&amp;</a:t>
            </a:r>
            <a:r>
              <a:rPr sz="1800" b="1" dirty="0">
                <a:solidFill>
                  <a:srgbClr val="FFFFFF"/>
                </a:solidFill>
                <a:latin typeface="Calibri"/>
                <a:cs typeface="Calibri"/>
              </a:rPr>
              <a:t> </a:t>
            </a:r>
            <a:r>
              <a:rPr sz="1800" b="1" spc="-5" dirty="0">
                <a:solidFill>
                  <a:srgbClr val="FFFFFF"/>
                </a:solidFill>
                <a:latin typeface="Calibri"/>
                <a:cs typeface="Calibri"/>
              </a:rPr>
              <a:t>C</a:t>
            </a:r>
            <a:r>
              <a:rPr sz="1800" b="1" spc="-10" dirty="0">
                <a:solidFill>
                  <a:srgbClr val="FFFFFF"/>
                </a:solidFill>
                <a:latin typeface="Calibri"/>
                <a:cs typeface="Calibri"/>
              </a:rPr>
              <a:t>oo</a:t>
            </a:r>
            <a:r>
              <a:rPr sz="1800" b="1" spc="5" dirty="0">
                <a:solidFill>
                  <a:srgbClr val="FFFFFF"/>
                </a:solidFill>
                <a:latin typeface="Calibri"/>
                <a:cs typeface="Calibri"/>
              </a:rPr>
              <a:t>p</a:t>
            </a:r>
            <a:r>
              <a:rPr sz="1800" b="1" spc="-10" dirty="0">
                <a:solidFill>
                  <a:srgbClr val="FFFFFF"/>
                </a:solidFill>
                <a:latin typeface="Calibri"/>
                <a:cs typeface="Calibri"/>
              </a:rPr>
              <a:t>e</a:t>
            </a:r>
            <a:r>
              <a:rPr sz="1800" b="1" spc="-40" dirty="0">
                <a:solidFill>
                  <a:srgbClr val="FFFFFF"/>
                </a:solidFill>
                <a:latin typeface="Calibri"/>
                <a:cs typeface="Calibri"/>
              </a:rPr>
              <a:t>r</a:t>
            </a:r>
            <a:r>
              <a:rPr sz="1800" b="1" spc="-25" dirty="0">
                <a:solidFill>
                  <a:srgbClr val="FFFFFF"/>
                </a:solidFill>
                <a:latin typeface="Calibri"/>
                <a:cs typeface="Calibri"/>
              </a:rPr>
              <a:t>a</a:t>
            </a:r>
            <a:r>
              <a:rPr sz="1800" b="1" spc="-10" dirty="0">
                <a:solidFill>
                  <a:srgbClr val="FFFFFF"/>
                </a:solidFill>
                <a:latin typeface="Calibri"/>
                <a:cs typeface="Calibri"/>
              </a:rPr>
              <a:t>t</a:t>
            </a:r>
            <a:r>
              <a:rPr sz="1800" b="1" spc="-15" dirty="0">
                <a:solidFill>
                  <a:srgbClr val="FFFFFF"/>
                </a:solidFill>
                <a:latin typeface="Calibri"/>
                <a:cs typeface="Calibri"/>
              </a:rPr>
              <a:t>iv</a:t>
            </a:r>
            <a:r>
              <a:rPr sz="1800" b="1" dirty="0">
                <a:solidFill>
                  <a:srgbClr val="FFFFFF"/>
                </a:solidFill>
                <a:latin typeface="Calibri"/>
                <a:cs typeface="Calibri"/>
              </a:rPr>
              <a:t>e</a:t>
            </a:r>
            <a:r>
              <a:rPr sz="1800" b="1" spc="-45" dirty="0">
                <a:solidFill>
                  <a:srgbClr val="FFFFFF"/>
                </a:solidFill>
                <a:latin typeface="Calibri"/>
                <a:cs typeface="Calibri"/>
              </a:rPr>
              <a:t> </a:t>
            </a:r>
            <a:r>
              <a:rPr sz="1800" b="1" spc="-10" dirty="0">
                <a:solidFill>
                  <a:srgbClr val="FFFFFF"/>
                </a:solidFill>
                <a:latin typeface="Calibri"/>
                <a:cs typeface="Calibri"/>
              </a:rPr>
              <a:t>S</a:t>
            </a:r>
            <a:r>
              <a:rPr sz="1800" b="1" spc="5" dirty="0">
                <a:solidFill>
                  <a:srgbClr val="FFFFFF"/>
                </a:solidFill>
                <a:latin typeface="Calibri"/>
                <a:cs typeface="Calibri"/>
              </a:rPr>
              <a:t>er</a:t>
            </a:r>
            <a:r>
              <a:rPr sz="1800" b="1" dirty="0">
                <a:solidFill>
                  <a:srgbClr val="FFFFFF"/>
                </a:solidFill>
                <a:latin typeface="Calibri"/>
                <a:cs typeface="Calibri"/>
              </a:rPr>
              <a:t>vice</a:t>
            </a:r>
            <a:endParaRPr sz="1800" dirty="0">
              <a:solidFill>
                <a:prstClr val="black"/>
              </a:solidFill>
              <a:latin typeface="Calibri"/>
              <a:cs typeface="Calibri"/>
            </a:endParaRPr>
          </a:p>
        </p:txBody>
      </p:sp>
      <p:sp>
        <p:nvSpPr>
          <p:cNvPr id="17" name="object 17"/>
          <p:cNvSpPr txBox="1"/>
          <p:nvPr/>
        </p:nvSpPr>
        <p:spPr>
          <a:xfrm>
            <a:off x="6015872" y="4715487"/>
            <a:ext cx="2959369" cy="3323987"/>
          </a:xfrm>
          <a:prstGeom prst="rect">
            <a:avLst/>
          </a:prstGeom>
        </p:spPr>
        <p:txBody>
          <a:bodyPr vert="horz" wrap="square" lIns="0" tIns="0" rIns="0" bIns="0" rtlCol="0">
            <a:spAutoFit/>
          </a:bodyPr>
          <a:lstStyle/>
          <a:p>
            <a:pPr marL="103457" marR="262773" indent="-90764" defTabSz="913993" fontAlgn="auto">
              <a:spcBef>
                <a:spcPts val="0"/>
              </a:spcBef>
              <a:spcAft>
                <a:spcPts val="0"/>
              </a:spcAft>
              <a:buClr>
                <a:srgbClr val="003142"/>
              </a:buClr>
              <a:buFont typeface="Arial"/>
              <a:buChar char="•"/>
              <a:tabLst>
                <a:tab pos="125674" algn="l"/>
              </a:tabLst>
            </a:pPr>
            <a:r>
              <a:rPr sz="1600" b="1" spc="-15" dirty="0">
                <a:solidFill>
                  <a:srgbClr val="456F61"/>
                </a:solidFill>
                <a:latin typeface="Arial"/>
                <a:cs typeface="Arial"/>
              </a:rPr>
              <a:t>Bu</a:t>
            </a:r>
            <a:r>
              <a:rPr sz="1600" b="1" spc="-10" dirty="0">
                <a:solidFill>
                  <a:srgbClr val="456F61"/>
                </a:solidFill>
                <a:latin typeface="Arial"/>
                <a:cs typeface="Arial"/>
              </a:rPr>
              <a:t>si</a:t>
            </a:r>
            <a:r>
              <a:rPr sz="1600" b="1" spc="-15" dirty="0">
                <a:solidFill>
                  <a:srgbClr val="456F61"/>
                </a:solidFill>
                <a:latin typeface="Arial"/>
                <a:cs typeface="Arial"/>
              </a:rPr>
              <a:t>n</a:t>
            </a:r>
            <a:r>
              <a:rPr sz="1600" b="1" spc="-10" dirty="0">
                <a:solidFill>
                  <a:srgbClr val="456F61"/>
                </a:solidFill>
                <a:latin typeface="Arial"/>
                <a:cs typeface="Arial"/>
              </a:rPr>
              <a:t>ess</a:t>
            </a:r>
            <a:r>
              <a:rPr sz="1600" b="1" spc="10" dirty="0">
                <a:solidFill>
                  <a:srgbClr val="456F61"/>
                </a:solidFill>
                <a:latin typeface="Arial"/>
                <a:cs typeface="Arial"/>
              </a:rPr>
              <a:t> </a:t>
            </a:r>
            <a:r>
              <a:rPr sz="1600" b="1" spc="-10" dirty="0">
                <a:solidFill>
                  <a:srgbClr val="456F61"/>
                </a:solidFill>
                <a:latin typeface="Arial"/>
                <a:cs typeface="Arial"/>
              </a:rPr>
              <a:t>a</a:t>
            </a:r>
            <a:r>
              <a:rPr sz="1600" b="1" spc="-15" dirty="0">
                <a:solidFill>
                  <a:srgbClr val="456F61"/>
                </a:solidFill>
                <a:latin typeface="Arial"/>
                <a:cs typeface="Arial"/>
              </a:rPr>
              <a:t>n</a:t>
            </a:r>
            <a:r>
              <a:rPr sz="1600" b="1" spc="-10" dirty="0">
                <a:solidFill>
                  <a:srgbClr val="456F61"/>
                </a:solidFill>
                <a:latin typeface="Arial"/>
                <a:cs typeface="Arial"/>
              </a:rPr>
              <a:t>d</a:t>
            </a:r>
            <a:r>
              <a:rPr sz="1600" b="1" spc="5" dirty="0">
                <a:solidFill>
                  <a:srgbClr val="456F61"/>
                </a:solidFill>
                <a:latin typeface="Arial"/>
                <a:cs typeface="Arial"/>
              </a:rPr>
              <a:t> </a:t>
            </a:r>
            <a:r>
              <a:rPr sz="1600" b="1" spc="-5" dirty="0">
                <a:solidFill>
                  <a:srgbClr val="456F61"/>
                </a:solidFill>
                <a:latin typeface="Arial"/>
                <a:cs typeface="Arial"/>
              </a:rPr>
              <a:t>I</a:t>
            </a:r>
            <a:r>
              <a:rPr sz="1600" b="1" spc="-15" dirty="0">
                <a:solidFill>
                  <a:srgbClr val="456F61"/>
                </a:solidFill>
                <a:latin typeface="Arial"/>
                <a:cs typeface="Arial"/>
              </a:rPr>
              <a:t>ndu</a:t>
            </a:r>
            <a:r>
              <a:rPr sz="1600" b="1" spc="-10" dirty="0">
                <a:solidFill>
                  <a:srgbClr val="456F61"/>
                </a:solidFill>
                <a:latin typeface="Arial"/>
                <a:cs typeface="Arial"/>
              </a:rPr>
              <a:t>s</a:t>
            </a:r>
            <a:r>
              <a:rPr sz="1600" b="1" spc="-15" dirty="0">
                <a:solidFill>
                  <a:srgbClr val="456F61"/>
                </a:solidFill>
                <a:latin typeface="Arial"/>
                <a:cs typeface="Arial"/>
              </a:rPr>
              <a:t>t</a:t>
            </a:r>
            <a:r>
              <a:rPr sz="1600" b="1" spc="-10" dirty="0">
                <a:solidFill>
                  <a:srgbClr val="456F61"/>
                </a:solidFill>
                <a:latin typeface="Arial"/>
                <a:cs typeface="Arial"/>
              </a:rPr>
              <a:t>ry</a:t>
            </a:r>
            <a:r>
              <a:rPr sz="1600" b="1" spc="35" dirty="0">
                <a:solidFill>
                  <a:srgbClr val="456F61"/>
                </a:solidFill>
                <a:latin typeface="Arial"/>
                <a:cs typeface="Arial"/>
              </a:rPr>
              <a:t> </a:t>
            </a:r>
            <a:r>
              <a:rPr sz="1600" b="1" spc="-25" dirty="0">
                <a:solidFill>
                  <a:srgbClr val="456F61"/>
                </a:solidFill>
                <a:latin typeface="Arial"/>
                <a:cs typeface="Arial"/>
              </a:rPr>
              <a:t>G</a:t>
            </a:r>
            <a:r>
              <a:rPr sz="1600" b="1" spc="-15" dirty="0">
                <a:solidFill>
                  <a:srgbClr val="456F61"/>
                </a:solidFill>
                <a:latin typeface="Arial"/>
                <a:cs typeface="Arial"/>
              </a:rPr>
              <a:t>u</a:t>
            </a:r>
            <a:r>
              <a:rPr sz="1600" b="1" spc="-10" dirty="0">
                <a:solidFill>
                  <a:srgbClr val="456F61"/>
                </a:solidFill>
                <a:latin typeface="Arial"/>
                <a:cs typeface="Arial"/>
              </a:rPr>
              <a:t>ara</a:t>
            </a:r>
            <a:r>
              <a:rPr sz="1600" b="1" spc="-15" dirty="0">
                <a:solidFill>
                  <a:srgbClr val="456F61"/>
                </a:solidFill>
                <a:latin typeface="Arial"/>
                <a:cs typeface="Arial"/>
              </a:rPr>
              <a:t>nt</a:t>
            </a:r>
            <a:r>
              <a:rPr sz="1600" b="1" spc="-10" dirty="0">
                <a:solidFill>
                  <a:srgbClr val="456F61"/>
                </a:solidFill>
                <a:latin typeface="Arial"/>
                <a:cs typeface="Arial"/>
              </a:rPr>
              <a:t>eed</a:t>
            </a:r>
            <a:r>
              <a:rPr sz="1600" b="1" spc="-5" dirty="0">
                <a:solidFill>
                  <a:srgbClr val="456F61"/>
                </a:solidFill>
                <a:latin typeface="Arial"/>
                <a:cs typeface="Arial"/>
              </a:rPr>
              <a:t> </a:t>
            </a:r>
            <a:r>
              <a:rPr sz="1600" b="1" spc="-15" dirty="0">
                <a:solidFill>
                  <a:srgbClr val="456F61"/>
                </a:solidFill>
                <a:latin typeface="Arial"/>
                <a:cs typeface="Arial"/>
              </a:rPr>
              <a:t>Lo</a:t>
            </a:r>
            <a:r>
              <a:rPr sz="1600" b="1" spc="-10" dirty="0">
                <a:solidFill>
                  <a:srgbClr val="456F61"/>
                </a:solidFill>
                <a:latin typeface="Arial"/>
                <a:cs typeface="Arial"/>
              </a:rPr>
              <a:t>a</a:t>
            </a:r>
            <a:r>
              <a:rPr sz="1600" b="1" spc="-15" dirty="0">
                <a:solidFill>
                  <a:srgbClr val="456F61"/>
                </a:solidFill>
                <a:latin typeface="Arial"/>
                <a:cs typeface="Arial"/>
              </a:rPr>
              <a:t>ns</a:t>
            </a:r>
            <a:endParaRPr sz="1600" dirty="0">
              <a:solidFill>
                <a:prstClr val="black"/>
              </a:solidFill>
              <a:latin typeface="Arial"/>
              <a:cs typeface="Arial"/>
            </a:endParaRPr>
          </a:p>
          <a:p>
            <a:pPr marL="125039" indent="-112346" defTabSz="913993" fontAlgn="auto">
              <a:spcBef>
                <a:spcPts val="900"/>
              </a:spcBef>
              <a:spcAft>
                <a:spcPts val="0"/>
              </a:spcAft>
              <a:buClr>
                <a:srgbClr val="003142"/>
              </a:buClr>
              <a:buFont typeface="Arial"/>
              <a:buChar char="•"/>
              <a:tabLst>
                <a:tab pos="125674" algn="l"/>
              </a:tabLst>
            </a:pPr>
            <a:r>
              <a:rPr sz="1600" b="1" spc="-5" dirty="0">
                <a:solidFill>
                  <a:srgbClr val="456F61"/>
                </a:solidFill>
                <a:latin typeface="Arial"/>
                <a:cs typeface="Arial"/>
              </a:rPr>
              <a:t>I</a:t>
            </a:r>
            <a:r>
              <a:rPr sz="1600" b="1" spc="-15" dirty="0">
                <a:solidFill>
                  <a:srgbClr val="456F61"/>
                </a:solidFill>
                <a:latin typeface="Arial"/>
                <a:cs typeface="Arial"/>
              </a:rPr>
              <a:t>nt</a:t>
            </a:r>
            <a:r>
              <a:rPr sz="1600" b="1" spc="-10" dirty="0">
                <a:solidFill>
                  <a:srgbClr val="456F61"/>
                </a:solidFill>
                <a:latin typeface="Arial"/>
                <a:cs typeface="Arial"/>
              </a:rPr>
              <a:t>er</a:t>
            </a:r>
            <a:r>
              <a:rPr sz="1600" b="1" spc="-20" dirty="0">
                <a:solidFill>
                  <a:srgbClr val="456F61"/>
                </a:solidFill>
                <a:latin typeface="Arial"/>
                <a:cs typeface="Arial"/>
              </a:rPr>
              <a:t>m</a:t>
            </a:r>
            <a:r>
              <a:rPr sz="1600" b="1" spc="-10" dirty="0">
                <a:solidFill>
                  <a:srgbClr val="456F61"/>
                </a:solidFill>
                <a:latin typeface="Arial"/>
                <a:cs typeface="Arial"/>
              </a:rPr>
              <a:t>e</a:t>
            </a:r>
            <a:r>
              <a:rPr sz="1600" b="1" spc="-15" dirty="0">
                <a:solidFill>
                  <a:srgbClr val="456F61"/>
                </a:solidFill>
                <a:latin typeface="Arial"/>
                <a:cs typeface="Arial"/>
              </a:rPr>
              <a:t>d</a:t>
            </a:r>
            <a:r>
              <a:rPr sz="1600" b="1" spc="-10" dirty="0">
                <a:solidFill>
                  <a:srgbClr val="456F61"/>
                </a:solidFill>
                <a:latin typeface="Arial"/>
                <a:cs typeface="Arial"/>
              </a:rPr>
              <a:t>ia</a:t>
            </a:r>
            <a:r>
              <a:rPr sz="1600" b="1" dirty="0">
                <a:solidFill>
                  <a:srgbClr val="456F61"/>
                </a:solidFill>
                <a:latin typeface="Arial"/>
                <a:cs typeface="Arial"/>
              </a:rPr>
              <a:t>r</a:t>
            </a:r>
            <a:r>
              <a:rPr sz="1600" b="1" spc="-10" dirty="0">
                <a:solidFill>
                  <a:srgbClr val="456F61"/>
                </a:solidFill>
                <a:latin typeface="Arial"/>
                <a:cs typeface="Arial"/>
              </a:rPr>
              <a:t>y</a:t>
            </a:r>
            <a:r>
              <a:rPr sz="1600" b="1" spc="35" dirty="0">
                <a:solidFill>
                  <a:srgbClr val="456F61"/>
                </a:solidFill>
                <a:latin typeface="Arial"/>
                <a:cs typeface="Arial"/>
              </a:rPr>
              <a:t> </a:t>
            </a:r>
            <a:r>
              <a:rPr sz="1600" b="1" spc="-10" dirty="0">
                <a:solidFill>
                  <a:srgbClr val="456F61"/>
                </a:solidFill>
                <a:latin typeface="Arial"/>
                <a:cs typeface="Arial"/>
              </a:rPr>
              <a:t>Rele</a:t>
            </a:r>
            <a:r>
              <a:rPr sz="1600" b="1" spc="-15" dirty="0">
                <a:solidFill>
                  <a:srgbClr val="456F61"/>
                </a:solidFill>
                <a:latin typeface="Arial"/>
                <a:cs typeface="Arial"/>
              </a:rPr>
              <a:t>nd</a:t>
            </a:r>
            <a:r>
              <a:rPr sz="1600" b="1" spc="-5" dirty="0">
                <a:solidFill>
                  <a:srgbClr val="456F61"/>
                </a:solidFill>
                <a:latin typeface="Arial"/>
                <a:cs typeface="Arial"/>
              </a:rPr>
              <a:t>i</a:t>
            </a:r>
            <a:r>
              <a:rPr sz="1600" b="1" spc="-15" dirty="0">
                <a:solidFill>
                  <a:srgbClr val="456F61"/>
                </a:solidFill>
                <a:latin typeface="Arial"/>
                <a:cs typeface="Arial"/>
              </a:rPr>
              <a:t>n</a:t>
            </a:r>
            <a:r>
              <a:rPr sz="1600" b="1" spc="-10" dirty="0">
                <a:solidFill>
                  <a:srgbClr val="456F61"/>
                </a:solidFill>
                <a:latin typeface="Arial"/>
                <a:cs typeface="Arial"/>
              </a:rPr>
              <a:t>g</a:t>
            </a:r>
            <a:r>
              <a:rPr sz="1600" b="1" spc="15" dirty="0">
                <a:solidFill>
                  <a:srgbClr val="456F61"/>
                </a:solidFill>
                <a:latin typeface="Arial"/>
                <a:cs typeface="Arial"/>
              </a:rPr>
              <a:t> </a:t>
            </a:r>
            <a:r>
              <a:rPr sz="1600" b="1" spc="-10" dirty="0">
                <a:solidFill>
                  <a:srgbClr val="456F61"/>
                </a:solidFill>
                <a:latin typeface="Arial"/>
                <a:cs typeface="Arial"/>
              </a:rPr>
              <a:t>Pr</a:t>
            </a:r>
            <a:r>
              <a:rPr sz="1600" b="1" spc="-15" dirty="0">
                <a:solidFill>
                  <a:srgbClr val="456F61"/>
                </a:solidFill>
                <a:latin typeface="Arial"/>
                <a:cs typeface="Arial"/>
              </a:rPr>
              <a:t>og</a:t>
            </a:r>
            <a:r>
              <a:rPr sz="1600" b="1" spc="-10" dirty="0">
                <a:solidFill>
                  <a:srgbClr val="456F61"/>
                </a:solidFill>
                <a:latin typeface="Arial"/>
                <a:cs typeface="Arial"/>
              </a:rPr>
              <a:t>ram</a:t>
            </a:r>
            <a:endParaRPr sz="1600" dirty="0">
              <a:solidFill>
                <a:prstClr val="black"/>
              </a:solidFill>
              <a:latin typeface="Arial"/>
              <a:cs typeface="Arial"/>
            </a:endParaRPr>
          </a:p>
          <a:p>
            <a:pPr marL="125039" indent="-112346" defTabSz="913993" fontAlgn="auto">
              <a:spcBef>
                <a:spcPts val="900"/>
              </a:spcBef>
              <a:spcAft>
                <a:spcPts val="0"/>
              </a:spcAft>
              <a:buClr>
                <a:srgbClr val="003142"/>
              </a:buClr>
              <a:buFont typeface="Arial"/>
              <a:buChar char="•"/>
              <a:tabLst>
                <a:tab pos="125674" algn="l"/>
              </a:tabLst>
            </a:pPr>
            <a:r>
              <a:rPr sz="1600" b="1" spc="-15" dirty="0">
                <a:solidFill>
                  <a:srgbClr val="456F61"/>
                </a:solidFill>
                <a:latin typeface="Arial"/>
                <a:cs typeface="Arial"/>
              </a:rPr>
              <a:t>Ru</a:t>
            </a:r>
            <a:r>
              <a:rPr sz="1600" b="1" spc="-10" dirty="0">
                <a:solidFill>
                  <a:srgbClr val="456F61"/>
                </a:solidFill>
                <a:latin typeface="Arial"/>
                <a:cs typeface="Arial"/>
              </a:rPr>
              <a:t>ral</a:t>
            </a:r>
            <a:r>
              <a:rPr sz="1600" b="1" spc="10" dirty="0">
                <a:solidFill>
                  <a:srgbClr val="456F61"/>
                </a:solidFill>
                <a:latin typeface="Arial"/>
                <a:cs typeface="Arial"/>
              </a:rPr>
              <a:t> </a:t>
            </a:r>
            <a:r>
              <a:rPr sz="1600" b="1" spc="-15" dirty="0">
                <a:solidFill>
                  <a:srgbClr val="456F61"/>
                </a:solidFill>
                <a:latin typeface="Arial"/>
                <a:cs typeface="Arial"/>
              </a:rPr>
              <a:t>Bu</a:t>
            </a:r>
            <a:r>
              <a:rPr sz="1600" b="1" spc="-10" dirty="0">
                <a:solidFill>
                  <a:srgbClr val="456F61"/>
                </a:solidFill>
                <a:latin typeface="Arial"/>
                <a:cs typeface="Arial"/>
              </a:rPr>
              <a:t>si</a:t>
            </a:r>
            <a:r>
              <a:rPr sz="1600" b="1" spc="-15" dirty="0">
                <a:solidFill>
                  <a:srgbClr val="456F61"/>
                </a:solidFill>
                <a:latin typeface="Arial"/>
                <a:cs typeface="Arial"/>
              </a:rPr>
              <a:t>n</a:t>
            </a:r>
            <a:r>
              <a:rPr sz="1600" b="1" spc="-10" dirty="0">
                <a:solidFill>
                  <a:srgbClr val="456F61"/>
                </a:solidFill>
                <a:latin typeface="Arial"/>
                <a:cs typeface="Arial"/>
              </a:rPr>
              <a:t>ess</a:t>
            </a:r>
            <a:r>
              <a:rPr sz="1600" b="1" spc="10" dirty="0">
                <a:solidFill>
                  <a:srgbClr val="456F61"/>
                </a:solidFill>
                <a:latin typeface="Arial"/>
                <a:cs typeface="Arial"/>
              </a:rPr>
              <a:t> </a:t>
            </a:r>
            <a:r>
              <a:rPr sz="1600" b="1" spc="-20" dirty="0">
                <a:solidFill>
                  <a:srgbClr val="456F61"/>
                </a:solidFill>
                <a:latin typeface="Arial"/>
                <a:cs typeface="Arial"/>
              </a:rPr>
              <a:t>D</a:t>
            </a:r>
            <a:r>
              <a:rPr sz="1600" b="1" spc="-10" dirty="0">
                <a:solidFill>
                  <a:srgbClr val="456F61"/>
                </a:solidFill>
                <a:latin typeface="Arial"/>
                <a:cs typeface="Arial"/>
              </a:rPr>
              <a:t>e</a:t>
            </a:r>
            <a:r>
              <a:rPr sz="1600" b="1" spc="-50" dirty="0">
                <a:solidFill>
                  <a:srgbClr val="456F61"/>
                </a:solidFill>
                <a:latin typeface="Arial"/>
                <a:cs typeface="Arial"/>
              </a:rPr>
              <a:t>v</a:t>
            </a:r>
            <a:r>
              <a:rPr sz="1600" b="1" spc="-10" dirty="0">
                <a:solidFill>
                  <a:srgbClr val="456F61"/>
                </a:solidFill>
                <a:latin typeface="Arial"/>
                <a:cs typeface="Arial"/>
              </a:rPr>
              <a:t>el</a:t>
            </a:r>
            <a:r>
              <a:rPr sz="1600" b="1" spc="-20" dirty="0">
                <a:solidFill>
                  <a:srgbClr val="456F61"/>
                </a:solidFill>
                <a:latin typeface="Arial"/>
                <a:cs typeface="Arial"/>
              </a:rPr>
              <a:t>opm</a:t>
            </a:r>
            <a:r>
              <a:rPr sz="1600" b="1" spc="-10" dirty="0">
                <a:solidFill>
                  <a:srgbClr val="456F61"/>
                </a:solidFill>
                <a:latin typeface="Arial"/>
                <a:cs typeface="Arial"/>
              </a:rPr>
              <a:t>e</a:t>
            </a:r>
            <a:r>
              <a:rPr sz="1600" b="1" spc="-5" dirty="0">
                <a:solidFill>
                  <a:srgbClr val="456F61"/>
                </a:solidFill>
                <a:latin typeface="Arial"/>
                <a:cs typeface="Arial"/>
              </a:rPr>
              <a:t>n</a:t>
            </a:r>
            <a:r>
              <a:rPr sz="1600" b="1" spc="-10" dirty="0">
                <a:solidFill>
                  <a:srgbClr val="456F61"/>
                </a:solidFill>
                <a:latin typeface="Arial"/>
                <a:cs typeface="Arial"/>
              </a:rPr>
              <a:t>t</a:t>
            </a:r>
            <a:r>
              <a:rPr sz="1600" b="1" spc="55" dirty="0">
                <a:solidFill>
                  <a:srgbClr val="456F61"/>
                </a:solidFill>
                <a:latin typeface="Arial"/>
                <a:cs typeface="Arial"/>
              </a:rPr>
              <a:t> </a:t>
            </a:r>
            <a:r>
              <a:rPr sz="1600" b="1" spc="-25" dirty="0">
                <a:solidFill>
                  <a:srgbClr val="456F61"/>
                </a:solidFill>
                <a:latin typeface="Arial"/>
                <a:cs typeface="Arial"/>
              </a:rPr>
              <a:t>G</a:t>
            </a:r>
            <a:r>
              <a:rPr sz="1600" b="1" spc="-10" dirty="0">
                <a:solidFill>
                  <a:srgbClr val="456F61"/>
                </a:solidFill>
                <a:latin typeface="Arial"/>
                <a:cs typeface="Arial"/>
              </a:rPr>
              <a:t>ra</a:t>
            </a:r>
            <a:r>
              <a:rPr sz="1600" b="1" spc="-15" dirty="0">
                <a:solidFill>
                  <a:srgbClr val="456F61"/>
                </a:solidFill>
                <a:latin typeface="Arial"/>
                <a:cs typeface="Arial"/>
              </a:rPr>
              <a:t>nts</a:t>
            </a:r>
            <a:endParaRPr sz="1600" dirty="0">
              <a:solidFill>
                <a:prstClr val="black"/>
              </a:solidFill>
              <a:latin typeface="Arial"/>
              <a:cs typeface="Arial"/>
            </a:endParaRPr>
          </a:p>
          <a:p>
            <a:pPr marL="125039" indent="-112346" defTabSz="913993" fontAlgn="auto">
              <a:spcBef>
                <a:spcPts val="900"/>
              </a:spcBef>
              <a:spcAft>
                <a:spcPts val="0"/>
              </a:spcAft>
              <a:buClr>
                <a:srgbClr val="003142"/>
              </a:buClr>
              <a:buFont typeface="Arial"/>
              <a:buChar char="•"/>
              <a:tabLst>
                <a:tab pos="125674" algn="l"/>
              </a:tabLst>
            </a:pPr>
            <a:r>
              <a:rPr sz="1600" b="1" spc="-15" dirty="0">
                <a:solidFill>
                  <a:srgbClr val="456F61"/>
                </a:solidFill>
                <a:latin typeface="Arial"/>
                <a:cs typeface="Arial"/>
              </a:rPr>
              <a:t>Ru</a:t>
            </a:r>
            <a:r>
              <a:rPr sz="1600" b="1" spc="-10" dirty="0">
                <a:solidFill>
                  <a:srgbClr val="456F61"/>
                </a:solidFill>
                <a:latin typeface="Arial"/>
                <a:cs typeface="Arial"/>
              </a:rPr>
              <a:t>ral</a:t>
            </a:r>
            <a:r>
              <a:rPr sz="1600" b="1" spc="10" dirty="0">
                <a:solidFill>
                  <a:srgbClr val="456F61"/>
                </a:solidFill>
                <a:latin typeface="Arial"/>
                <a:cs typeface="Arial"/>
              </a:rPr>
              <a:t> </a:t>
            </a:r>
            <a:r>
              <a:rPr sz="1600" b="1" spc="-15" dirty="0">
                <a:solidFill>
                  <a:srgbClr val="456F61"/>
                </a:solidFill>
                <a:latin typeface="Arial"/>
                <a:cs typeface="Arial"/>
              </a:rPr>
              <a:t>En</a:t>
            </a:r>
            <a:r>
              <a:rPr sz="1600" b="1" spc="-10" dirty="0">
                <a:solidFill>
                  <a:srgbClr val="456F61"/>
                </a:solidFill>
                <a:latin typeface="Arial"/>
                <a:cs typeface="Arial"/>
              </a:rPr>
              <a:t>er</a:t>
            </a:r>
            <a:r>
              <a:rPr sz="1600" b="1" spc="-15" dirty="0">
                <a:solidFill>
                  <a:srgbClr val="456F61"/>
                </a:solidFill>
                <a:latin typeface="Arial"/>
                <a:cs typeface="Arial"/>
              </a:rPr>
              <a:t>g</a:t>
            </a:r>
            <a:r>
              <a:rPr sz="1600" b="1" spc="-10" dirty="0">
                <a:solidFill>
                  <a:srgbClr val="456F61"/>
                </a:solidFill>
                <a:latin typeface="Arial"/>
                <a:cs typeface="Arial"/>
              </a:rPr>
              <a:t>y</a:t>
            </a:r>
            <a:r>
              <a:rPr sz="1600" b="1" spc="10" dirty="0">
                <a:solidFill>
                  <a:srgbClr val="456F61"/>
                </a:solidFill>
                <a:latin typeface="Arial"/>
                <a:cs typeface="Arial"/>
              </a:rPr>
              <a:t> </a:t>
            </a:r>
            <a:r>
              <a:rPr sz="1600" b="1" spc="-15" dirty="0">
                <a:solidFill>
                  <a:srgbClr val="456F61"/>
                </a:solidFill>
                <a:latin typeface="Arial"/>
                <a:cs typeface="Arial"/>
              </a:rPr>
              <a:t>fo</a:t>
            </a:r>
            <a:r>
              <a:rPr sz="1600" b="1" spc="-10" dirty="0">
                <a:solidFill>
                  <a:srgbClr val="456F61"/>
                </a:solidFill>
                <a:latin typeface="Arial"/>
                <a:cs typeface="Arial"/>
              </a:rPr>
              <a:t>r</a:t>
            </a:r>
            <a:r>
              <a:rPr sz="1600" b="1" spc="-50" dirty="0">
                <a:solidFill>
                  <a:srgbClr val="456F61"/>
                </a:solidFill>
                <a:latin typeface="Arial"/>
                <a:cs typeface="Arial"/>
              </a:rPr>
              <a:t> </a:t>
            </a:r>
            <a:r>
              <a:rPr sz="1600" b="1" spc="-64" dirty="0">
                <a:solidFill>
                  <a:srgbClr val="456F61"/>
                </a:solidFill>
                <a:latin typeface="Arial"/>
                <a:cs typeface="Arial"/>
              </a:rPr>
              <a:t>A</a:t>
            </a:r>
            <a:r>
              <a:rPr sz="1600" b="1" spc="-20" dirty="0">
                <a:solidFill>
                  <a:srgbClr val="456F61"/>
                </a:solidFill>
                <a:latin typeface="Arial"/>
                <a:cs typeface="Arial"/>
              </a:rPr>
              <a:t>m</a:t>
            </a:r>
            <a:r>
              <a:rPr sz="1600" b="1" spc="-10" dirty="0">
                <a:solidFill>
                  <a:srgbClr val="456F61"/>
                </a:solidFill>
                <a:latin typeface="Arial"/>
                <a:cs typeface="Arial"/>
              </a:rPr>
              <a:t>erica</a:t>
            </a:r>
            <a:r>
              <a:rPr sz="1600" b="1" spc="70" dirty="0">
                <a:solidFill>
                  <a:srgbClr val="456F61"/>
                </a:solidFill>
                <a:latin typeface="Arial"/>
                <a:cs typeface="Arial"/>
              </a:rPr>
              <a:t> </a:t>
            </a:r>
            <a:r>
              <a:rPr sz="1600" b="1" spc="-10" dirty="0">
                <a:solidFill>
                  <a:srgbClr val="456F61"/>
                </a:solidFill>
                <a:latin typeface="Arial"/>
                <a:cs typeface="Arial"/>
              </a:rPr>
              <a:t>Pr</a:t>
            </a:r>
            <a:r>
              <a:rPr sz="1600" b="1" spc="-15" dirty="0">
                <a:solidFill>
                  <a:srgbClr val="456F61"/>
                </a:solidFill>
                <a:latin typeface="Arial"/>
                <a:cs typeface="Arial"/>
              </a:rPr>
              <a:t>og</a:t>
            </a:r>
            <a:r>
              <a:rPr sz="1600" b="1" spc="-10" dirty="0">
                <a:solidFill>
                  <a:srgbClr val="456F61"/>
                </a:solidFill>
                <a:latin typeface="Arial"/>
                <a:cs typeface="Arial"/>
              </a:rPr>
              <a:t>ram</a:t>
            </a:r>
            <a:endParaRPr sz="1600" dirty="0">
              <a:solidFill>
                <a:prstClr val="black"/>
              </a:solidFill>
              <a:latin typeface="Arial"/>
              <a:cs typeface="Arial"/>
            </a:endParaRPr>
          </a:p>
          <a:p>
            <a:pPr marL="125039" indent="-112346" defTabSz="913993" fontAlgn="auto">
              <a:spcBef>
                <a:spcPts val="900"/>
              </a:spcBef>
              <a:spcAft>
                <a:spcPts val="0"/>
              </a:spcAft>
              <a:buClr>
                <a:srgbClr val="003142"/>
              </a:buClr>
              <a:buFont typeface="Arial"/>
              <a:buChar char="•"/>
              <a:tabLst>
                <a:tab pos="125674" algn="l"/>
              </a:tabLst>
            </a:pPr>
            <a:r>
              <a:rPr sz="1600" b="1" spc="-100" dirty="0">
                <a:solidFill>
                  <a:srgbClr val="456F61"/>
                </a:solidFill>
                <a:latin typeface="Arial"/>
                <a:cs typeface="Arial"/>
              </a:rPr>
              <a:t>V</a:t>
            </a:r>
            <a:r>
              <a:rPr sz="1600" b="1" spc="-10" dirty="0">
                <a:solidFill>
                  <a:srgbClr val="456F61"/>
                </a:solidFill>
                <a:latin typeface="Arial"/>
                <a:cs typeface="Arial"/>
              </a:rPr>
              <a:t>al</a:t>
            </a:r>
            <a:r>
              <a:rPr sz="1600" b="1" spc="-15" dirty="0">
                <a:solidFill>
                  <a:srgbClr val="456F61"/>
                </a:solidFill>
                <a:latin typeface="Arial"/>
                <a:cs typeface="Arial"/>
              </a:rPr>
              <a:t>u</a:t>
            </a:r>
            <a:r>
              <a:rPr sz="1600" b="1" spc="-10" dirty="0">
                <a:solidFill>
                  <a:srgbClr val="456F61"/>
                </a:solidFill>
                <a:latin typeface="Arial"/>
                <a:cs typeface="Arial"/>
              </a:rPr>
              <a:t>e</a:t>
            </a:r>
            <a:r>
              <a:rPr sz="1600" b="1" spc="-60" dirty="0">
                <a:solidFill>
                  <a:srgbClr val="456F61"/>
                </a:solidFill>
                <a:latin typeface="Arial"/>
                <a:cs typeface="Arial"/>
              </a:rPr>
              <a:t> </a:t>
            </a:r>
            <a:r>
              <a:rPr sz="1600" b="1" spc="-64" dirty="0">
                <a:solidFill>
                  <a:srgbClr val="456F61"/>
                </a:solidFill>
                <a:latin typeface="Arial"/>
                <a:cs typeface="Arial"/>
              </a:rPr>
              <a:t>A</a:t>
            </a:r>
            <a:r>
              <a:rPr sz="1600" b="1" spc="-15" dirty="0">
                <a:solidFill>
                  <a:srgbClr val="456F61"/>
                </a:solidFill>
                <a:latin typeface="Arial"/>
                <a:cs typeface="Arial"/>
              </a:rPr>
              <a:t>dd</a:t>
            </a:r>
            <a:r>
              <a:rPr sz="1600" b="1" spc="-10" dirty="0">
                <a:solidFill>
                  <a:srgbClr val="456F61"/>
                </a:solidFill>
                <a:latin typeface="Arial"/>
                <a:cs typeface="Arial"/>
              </a:rPr>
              <a:t>ed</a:t>
            </a:r>
            <a:r>
              <a:rPr sz="1600" b="1" spc="55" dirty="0">
                <a:solidFill>
                  <a:srgbClr val="456F61"/>
                </a:solidFill>
                <a:latin typeface="Arial"/>
                <a:cs typeface="Arial"/>
              </a:rPr>
              <a:t> </a:t>
            </a:r>
            <a:r>
              <a:rPr sz="1600" b="1" spc="-10" dirty="0">
                <a:solidFill>
                  <a:srgbClr val="456F61"/>
                </a:solidFill>
                <a:latin typeface="Arial"/>
                <a:cs typeface="Arial"/>
              </a:rPr>
              <a:t>Pr</a:t>
            </a:r>
            <a:r>
              <a:rPr sz="1600" b="1" spc="-15" dirty="0">
                <a:solidFill>
                  <a:srgbClr val="456F61"/>
                </a:solidFill>
                <a:latin typeface="Arial"/>
                <a:cs typeface="Arial"/>
              </a:rPr>
              <a:t>odu</a:t>
            </a:r>
            <a:r>
              <a:rPr sz="1600" b="1" spc="-10" dirty="0">
                <a:solidFill>
                  <a:srgbClr val="456F61"/>
                </a:solidFill>
                <a:latin typeface="Arial"/>
                <a:cs typeface="Arial"/>
              </a:rPr>
              <a:t>cer</a:t>
            </a:r>
            <a:r>
              <a:rPr sz="1600" b="1" spc="10" dirty="0">
                <a:solidFill>
                  <a:srgbClr val="456F61"/>
                </a:solidFill>
                <a:latin typeface="Arial"/>
                <a:cs typeface="Arial"/>
              </a:rPr>
              <a:t> </a:t>
            </a:r>
            <a:r>
              <a:rPr sz="1600" b="1" spc="-25" dirty="0">
                <a:solidFill>
                  <a:srgbClr val="456F61"/>
                </a:solidFill>
                <a:latin typeface="Arial"/>
                <a:cs typeface="Arial"/>
              </a:rPr>
              <a:t>G</a:t>
            </a:r>
            <a:r>
              <a:rPr sz="1600" b="1" spc="-10" dirty="0">
                <a:solidFill>
                  <a:srgbClr val="456F61"/>
                </a:solidFill>
                <a:latin typeface="Arial"/>
                <a:cs typeface="Arial"/>
              </a:rPr>
              <a:t>ra</a:t>
            </a:r>
            <a:r>
              <a:rPr sz="1600" b="1" spc="-15" dirty="0">
                <a:solidFill>
                  <a:srgbClr val="456F61"/>
                </a:solidFill>
                <a:latin typeface="Arial"/>
                <a:cs typeface="Arial"/>
              </a:rPr>
              <a:t>nts</a:t>
            </a:r>
            <a:endParaRPr sz="1600" dirty="0">
              <a:solidFill>
                <a:prstClr val="black"/>
              </a:solidFill>
              <a:latin typeface="Arial"/>
              <a:cs typeface="Arial"/>
            </a:endParaRPr>
          </a:p>
          <a:p>
            <a:pPr marL="125039" indent="-112346" defTabSz="913993" fontAlgn="auto">
              <a:spcBef>
                <a:spcPts val="900"/>
              </a:spcBef>
              <a:spcAft>
                <a:spcPts val="0"/>
              </a:spcAft>
              <a:buClr>
                <a:srgbClr val="003142"/>
              </a:buClr>
              <a:buFont typeface="Arial"/>
              <a:buChar char="•"/>
              <a:tabLst>
                <a:tab pos="125674" algn="l"/>
              </a:tabLst>
            </a:pPr>
            <a:r>
              <a:rPr sz="1600" b="1" spc="-15" dirty="0">
                <a:solidFill>
                  <a:srgbClr val="456F61"/>
                </a:solidFill>
                <a:latin typeface="Arial"/>
                <a:cs typeface="Arial"/>
              </a:rPr>
              <a:t>Coop</a:t>
            </a:r>
            <a:r>
              <a:rPr sz="1600" b="1" spc="-10" dirty="0">
                <a:solidFill>
                  <a:srgbClr val="456F61"/>
                </a:solidFill>
                <a:latin typeface="Arial"/>
                <a:cs typeface="Arial"/>
              </a:rPr>
              <a:t>era</a:t>
            </a:r>
            <a:r>
              <a:rPr sz="1600" b="1" spc="-15" dirty="0">
                <a:solidFill>
                  <a:srgbClr val="456F61"/>
                </a:solidFill>
                <a:latin typeface="Arial"/>
                <a:cs typeface="Arial"/>
              </a:rPr>
              <a:t>t</a:t>
            </a:r>
            <a:r>
              <a:rPr sz="1600" b="1" spc="-5" dirty="0">
                <a:solidFill>
                  <a:srgbClr val="456F61"/>
                </a:solidFill>
                <a:latin typeface="Arial"/>
                <a:cs typeface="Arial"/>
              </a:rPr>
              <a:t>i</a:t>
            </a:r>
            <a:r>
              <a:rPr sz="1600" b="1" spc="-50" dirty="0">
                <a:solidFill>
                  <a:srgbClr val="456F61"/>
                </a:solidFill>
                <a:latin typeface="Arial"/>
                <a:cs typeface="Arial"/>
              </a:rPr>
              <a:t>v</a:t>
            </a:r>
            <a:r>
              <a:rPr sz="1600" b="1" spc="-10" dirty="0">
                <a:solidFill>
                  <a:srgbClr val="456F61"/>
                </a:solidFill>
                <a:latin typeface="Arial"/>
                <a:cs typeface="Arial"/>
              </a:rPr>
              <a:t>e</a:t>
            </a:r>
            <a:r>
              <a:rPr sz="1600" b="1" spc="55" dirty="0">
                <a:solidFill>
                  <a:srgbClr val="456F61"/>
                </a:solidFill>
                <a:latin typeface="Arial"/>
                <a:cs typeface="Arial"/>
              </a:rPr>
              <a:t> </a:t>
            </a:r>
            <a:r>
              <a:rPr sz="1600" b="1" spc="-15" dirty="0">
                <a:solidFill>
                  <a:srgbClr val="456F61"/>
                </a:solidFill>
                <a:latin typeface="Arial"/>
                <a:cs typeface="Arial"/>
              </a:rPr>
              <a:t>De</a:t>
            </a:r>
            <a:r>
              <a:rPr sz="1600" b="1" spc="-50" dirty="0">
                <a:solidFill>
                  <a:srgbClr val="456F61"/>
                </a:solidFill>
                <a:latin typeface="Arial"/>
                <a:cs typeface="Arial"/>
              </a:rPr>
              <a:t>v</a:t>
            </a:r>
            <a:r>
              <a:rPr sz="1600" b="1" spc="-10" dirty="0">
                <a:solidFill>
                  <a:srgbClr val="456F61"/>
                </a:solidFill>
                <a:latin typeface="Arial"/>
                <a:cs typeface="Arial"/>
              </a:rPr>
              <a:t>el</a:t>
            </a:r>
            <a:r>
              <a:rPr sz="1600" b="1" spc="-15" dirty="0">
                <a:solidFill>
                  <a:srgbClr val="456F61"/>
                </a:solidFill>
                <a:latin typeface="Arial"/>
                <a:cs typeface="Arial"/>
              </a:rPr>
              <a:t>op</a:t>
            </a:r>
            <a:r>
              <a:rPr sz="1600" b="1" spc="-20" dirty="0">
                <a:solidFill>
                  <a:srgbClr val="456F61"/>
                </a:solidFill>
                <a:latin typeface="Arial"/>
                <a:cs typeface="Arial"/>
              </a:rPr>
              <a:t>m</a:t>
            </a:r>
            <a:r>
              <a:rPr sz="1600" b="1" spc="-10" dirty="0">
                <a:solidFill>
                  <a:srgbClr val="456F61"/>
                </a:solidFill>
                <a:latin typeface="Arial"/>
                <a:cs typeface="Arial"/>
              </a:rPr>
              <a:t>e</a:t>
            </a:r>
            <a:r>
              <a:rPr sz="1600" b="1" spc="-5" dirty="0">
                <a:solidFill>
                  <a:srgbClr val="456F61"/>
                </a:solidFill>
                <a:latin typeface="Arial"/>
                <a:cs typeface="Arial"/>
              </a:rPr>
              <a:t>n</a:t>
            </a:r>
            <a:r>
              <a:rPr sz="1600" b="1" spc="-10" dirty="0">
                <a:solidFill>
                  <a:srgbClr val="456F61"/>
                </a:solidFill>
                <a:latin typeface="Arial"/>
                <a:cs typeface="Arial"/>
              </a:rPr>
              <a:t>t</a:t>
            </a:r>
            <a:r>
              <a:rPr sz="1600" b="1" spc="-5" dirty="0">
                <a:solidFill>
                  <a:srgbClr val="456F61"/>
                </a:solidFill>
                <a:latin typeface="Arial"/>
                <a:cs typeface="Arial"/>
              </a:rPr>
              <a:t> </a:t>
            </a:r>
            <a:r>
              <a:rPr sz="1600" b="1" spc="-64" dirty="0">
                <a:solidFill>
                  <a:srgbClr val="456F61"/>
                </a:solidFill>
                <a:latin typeface="Arial"/>
                <a:cs typeface="Arial"/>
              </a:rPr>
              <a:t>A</a:t>
            </a:r>
            <a:r>
              <a:rPr sz="1600" b="1" spc="-10" dirty="0">
                <a:solidFill>
                  <a:srgbClr val="456F61"/>
                </a:solidFill>
                <a:latin typeface="Arial"/>
                <a:cs typeface="Arial"/>
              </a:rPr>
              <a:t>ssis</a:t>
            </a:r>
            <a:r>
              <a:rPr sz="1600" b="1" spc="-15" dirty="0">
                <a:solidFill>
                  <a:srgbClr val="456F61"/>
                </a:solidFill>
                <a:latin typeface="Arial"/>
                <a:cs typeface="Arial"/>
              </a:rPr>
              <a:t>t</a:t>
            </a:r>
            <a:r>
              <a:rPr sz="1600" b="1" dirty="0">
                <a:solidFill>
                  <a:srgbClr val="456F61"/>
                </a:solidFill>
                <a:latin typeface="Arial"/>
                <a:cs typeface="Arial"/>
              </a:rPr>
              <a:t>a</a:t>
            </a:r>
            <a:r>
              <a:rPr sz="1600" b="1" spc="-15" dirty="0">
                <a:solidFill>
                  <a:srgbClr val="456F61"/>
                </a:solidFill>
                <a:latin typeface="Arial"/>
                <a:cs typeface="Arial"/>
              </a:rPr>
              <a:t>n</a:t>
            </a:r>
            <a:r>
              <a:rPr sz="1600" b="1" spc="-10" dirty="0">
                <a:solidFill>
                  <a:srgbClr val="456F61"/>
                </a:solidFill>
                <a:latin typeface="Arial"/>
                <a:cs typeface="Arial"/>
              </a:rPr>
              <a:t>ce</a:t>
            </a:r>
            <a:endParaRPr sz="1600" dirty="0">
              <a:solidFill>
                <a:prstClr val="black"/>
              </a:solidFill>
              <a:latin typeface="Arial"/>
              <a:cs typeface="Arial"/>
            </a:endParaRPr>
          </a:p>
        </p:txBody>
      </p:sp>
      <p:sp>
        <p:nvSpPr>
          <p:cNvPr id="18" name="object 18"/>
          <p:cNvSpPr txBox="1"/>
          <p:nvPr/>
        </p:nvSpPr>
        <p:spPr>
          <a:xfrm>
            <a:off x="9341300" y="6988598"/>
            <a:ext cx="76010" cy="169277"/>
          </a:xfrm>
          <a:prstGeom prst="rect">
            <a:avLst/>
          </a:prstGeom>
        </p:spPr>
        <p:txBody>
          <a:bodyPr vert="horz" wrap="square" lIns="0" tIns="0" rIns="0" bIns="0" rtlCol="0">
            <a:spAutoFit/>
          </a:bodyPr>
          <a:lstStyle/>
          <a:p>
            <a:pPr marL="12695" defTabSz="913993" fontAlgn="auto">
              <a:spcBef>
                <a:spcPts val="0"/>
              </a:spcBef>
              <a:spcAft>
                <a:spcPts val="0"/>
              </a:spcAft>
            </a:pPr>
            <a:r>
              <a:rPr sz="1100" b="1" dirty="0">
                <a:solidFill>
                  <a:srgbClr val="003142"/>
                </a:solidFill>
                <a:latin typeface="Calibri"/>
                <a:cs typeface="Calibri"/>
              </a:rPr>
              <a:t>3</a:t>
            </a:r>
            <a:endParaRPr sz="1100">
              <a:solidFill>
                <a:prstClr val="black"/>
              </a:solidFill>
              <a:latin typeface="Calibri"/>
              <a:cs typeface="Calibri"/>
            </a:endParaRPr>
          </a:p>
        </p:txBody>
      </p:sp>
      <p:sp>
        <p:nvSpPr>
          <p:cNvPr id="20" name="TextBox 19"/>
          <p:cNvSpPr txBox="1"/>
          <p:nvPr/>
        </p:nvSpPr>
        <p:spPr>
          <a:xfrm>
            <a:off x="172100" y="1736559"/>
            <a:ext cx="2593763" cy="646331"/>
          </a:xfrm>
          <a:prstGeom prst="rect">
            <a:avLst/>
          </a:prstGeom>
          <a:solidFill>
            <a:schemeClr val="bg2">
              <a:lumMod val="90000"/>
            </a:schemeClr>
          </a:solidFill>
          <a:ln>
            <a:solidFill>
              <a:schemeClr val="accent3">
                <a:lumMod val="75000"/>
              </a:schemeClr>
            </a:solidFill>
          </a:ln>
        </p:spPr>
        <p:txBody>
          <a:bodyPr wrap="square" lIns="91399" tIns="45699" rIns="91399" bIns="45699" rtlCol="0">
            <a:spAutoFit/>
          </a:bodyPr>
          <a:lstStyle/>
          <a:p>
            <a:pPr marL="12695" defTabSz="913993" fontAlgn="auto">
              <a:spcBef>
                <a:spcPts val="0"/>
              </a:spcBef>
              <a:spcAft>
                <a:spcPts val="0"/>
              </a:spcAft>
            </a:pPr>
            <a:r>
              <a:rPr lang="en-US" sz="3600" b="1" dirty="0">
                <a:ln w="22225">
                  <a:solidFill>
                    <a:srgbClr val="C0504D"/>
                  </a:solidFill>
                  <a:prstDash val="solid"/>
                </a:ln>
                <a:solidFill>
                  <a:prstClr val="black"/>
                </a:solidFill>
                <a:effectLst>
                  <a:outerShdw blurRad="38100" dist="38100" dir="2700000" algn="tl">
                    <a:srgbClr val="000000">
                      <a:alpha val="43137"/>
                    </a:srgbClr>
                  </a:outerShdw>
                </a:effectLst>
                <a:latin typeface="Calibri Light"/>
                <a:cs typeface="Calibri Light"/>
              </a:rPr>
              <a:t>RD’s Mission</a:t>
            </a:r>
          </a:p>
        </p:txBody>
      </p:sp>
      <p:sp>
        <p:nvSpPr>
          <p:cNvPr id="24" name="TextBox 23"/>
          <p:cNvSpPr txBox="1"/>
          <p:nvPr/>
        </p:nvSpPr>
        <p:spPr>
          <a:xfrm>
            <a:off x="2880360" y="1732185"/>
            <a:ext cx="6328734" cy="1862048"/>
          </a:xfrm>
          <a:prstGeom prst="rect">
            <a:avLst/>
          </a:prstGeom>
          <a:solidFill>
            <a:schemeClr val="bg2">
              <a:lumMod val="90000"/>
            </a:schemeClr>
          </a:solidFill>
          <a:ln>
            <a:solidFill>
              <a:schemeClr val="accent1"/>
            </a:solidFill>
          </a:ln>
        </p:spPr>
        <p:txBody>
          <a:bodyPr wrap="square" lIns="91399" tIns="45699" rIns="91399" bIns="45699" rtlCol="0">
            <a:spAutoFit/>
          </a:bodyPr>
          <a:lstStyle/>
          <a:p>
            <a:pPr defTabSz="913993" fontAlgn="auto">
              <a:spcBef>
                <a:spcPts val="0"/>
              </a:spcBef>
              <a:spcAft>
                <a:spcPts val="0"/>
              </a:spcAft>
            </a:pPr>
            <a:r>
              <a:rPr lang="en-US" sz="2400" b="1" dirty="0">
                <a:solidFill>
                  <a:prstClr val="black"/>
                </a:solidFill>
                <a:latin typeface="Calibri"/>
                <a:cs typeface="+mn-cs"/>
              </a:rPr>
              <a:t>To increase economic opportunity and improve the quality of life for all rural Americans.  </a:t>
            </a:r>
          </a:p>
          <a:p>
            <a:pPr defTabSz="913993" fontAlgn="auto">
              <a:spcBef>
                <a:spcPts val="0"/>
              </a:spcBef>
              <a:spcAft>
                <a:spcPts val="0"/>
              </a:spcAft>
            </a:pPr>
            <a:endParaRPr lang="en-US" sz="1100" b="1" dirty="0">
              <a:solidFill>
                <a:srgbClr val="9BBB59">
                  <a:lumMod val="50000"/>
                </a:srgbClr>
              </a:solidFill>
              <a:latin typeface="Calibri"/>
              <a:cs typeface="+mn-cs"/>
            </a:endParaRPr>
          </a:p>
          <a:p>
            <a:pPr defTabSz="913993" fontAlgn="auto">
              <a:spcBef>
                <a:spcPts val="0"/>
              </a:spcBef>
              <a:spcAft>
                <a:spcPts val="0"/>
              </a:spcAft>
            </a:pPr>
            <a:r>
              <a:rPr lang="en-US" sz="2700" b="1" dirty="0">
                <a:solidFill>
                  <a:srgbClr val="9BBB59">
                    <a:lumMod val="50000"/>
                  </a:srgbClr>
                </a:solidFill>
                <a:latin typeface="Calibri"/>
                <a:cs typeface="+mn-cs"/>
              </a:rPr>
              <a:t>In Pennsylvania, there are </a:t>
            </a:r>
            <a:r>
              <a:rPr lang="en-US" sz="2700" b="1" u="sng" dirty="0">
                <a:solidFill>
                  <a:srgbClr val="9BBB59">
                    <a:lumMod val="50000"/>
                  </a:srgbClr>
                </a:solidFill>
                <a:latin typeface="Calibri"/>
                <a:cs typeface="+mn-cs"/>
              </a:rPr>
              <a:t>many</a:t>
            </a:r>
            <a:r>
              <a:rPr lang="en-US" sz="2700" b="1" dirty="0">
                <a:solidFill>
                  <a:srgbClr val="9BBB59">
                    <a:lumMod val="50000"/>
                  </a:srgbClr>
                </a:solidFill>
                <a:latin typeface="Calibri"/>
                <a:cs typeface="+mn-cs"/>
              </a:rPr>
              <a:t> Veterans residing in rural areas.</a:t>
            </a:r>
          </a:p>
        </p:txBody>
      </p:sp>
    </p:spTree>
    <p:extLst>
      <p:ext uri="{BB962C8B-B14F-4D97-AF65-F5344CB8AC3E}">
        <p14:creationId xmlns:p14="http://schemas.microsoft.com/office/powerpoint/2010/main" val="4013148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0095" y="380856"/>
            <a:ext cx="8341043" cy="1661993"/>
          </a:xfrm>
        </p:spPr>
        <p:txBody>
          <a:bodyPr/>
          <a:lstStyle/>
          <a:p>
            <a:pPr algn="ctr"/>
            <a:r>
              <a:rPr lang="en-US" dirty="0" smtClean="0">
                <a:solidFill>
                  <a:schemeClr val="tx1"/>
                </a:solidFill>
              </a:rPr>
              <a:t>What is “Rural” for USDA-RD Housing? –</a:t>
            </a:r>
            <a:br>
              <a:rPr lang="en-US" dirty="0" smtClean="0">
                <a:solidFill>
                  <a:schemeClr val="tx1"/>
                </a:solidFill>
              </a:rPr>
            </a:br>
            <a:r>
              <a:rPr lang="en-US" dirty="0" smtClean="0">
                <a:solidFill>
                  <a:schemeClr val="tx1"/>
                </a:solidFill>
              </a:rPr>
              <a:t>Housing Eligibility Areas – Everything not yellow</a:t>
            </a:r>
            <a:endParaRPr lang="en-US" dirty="0">
              <a:solidFill>
                <a:schemeClr val="tx1"/>
              </a:solidFill>
            </a:endParaRPr>
          </a:p>
        </p:txBody>
      </p:sp>
      <p:pic>
        <p:nvPicPr>
          <p:cNvPr id="6" name="Picture 5" descr="Rural Housing.jpg"/>
          <p:cNvPicPr>
            <a:picLocks noChangeAspect="1"/>
          </p:cNvPicPr>
          <p:nvPr/>
        </p:nvPicPr>
        <p:blipFill>
          <a:blip r:embed="rId3" cstate="print"/>
          <a:stretch>
            <a:fillRect/>
          </a:stretch>
        </p:blipFill>
        <p:spPr>
          <a:xfrm>
            <a:off x="840106" y="2032000"/>
            <a:ext cx="7800975" cy="4876800"/>
          </a:xfrm>
          <a:prstGeom prst="rect">
            <a:avLst/>
          </a:prstGeom>
          <a:ln w="38100">
            <a:solidFill>
              <a:schemeClr val="tx1"/>
            </a:solidFill>
          </a:ln>
        </p:spPr>
      </p:pic>
    </p:spTree>
    <p:extLst>
      <p:ext uri="{BB962C8B-B14F-4D97-AF65-F5344CB8AC3E}">
        <p14:creationId xmlns:p14="http://schemas.microsoft.com/office/powerpoint/2010/main" val="2296544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96" y="380856"/>
            <a:ext cx="8884410" cy="1077218"/>
          </a:xfrm>
        </p:spPr>
        <p:txBody>
          <a:bodyPr/>
          <a:lstStyle/>
          <a:p>
            <a:pPr algn="ctr"/>
            <a:r>
              <a:rPr lang="en-US" sz="3400" dirty="0">
                <a:solidFill>
                  <a:schemeClr val="tx1"/>
                </a:solidFill>
              </a:rPr>
              <a:t>What is Rural for USDA-RD Business Programs? </a:t>
            </a:r>
            <a:br>
              <a:rPr lang="en-US" sz="3400" dirty="0">
                <a:solidFill>
                  <a:schemeClr val="tx1"/>
                </a:solidFill>
              </a:rPr>
            </a:br>
            <a:r>
              <a:rPr lang="en-US" sz="3400" dirty="0">
                <a:solidFill>
                  <a:schemeClr val="tx1"/>
                </a:solidFill>
              </a:rPr>
              <a:t> Business Eligibility Areas – Everything not ye</a:t>
            </a:r>
            <a:r>
              <a:rPr lang="en-US" dirty="0" smtClean="0">
                <a:solidFill>
                  <a:schemeClr val="tx1"/>
                </a:solidFill>
              </a:rPr>
              <a:t>llow </a:t>
            </a:r>
            <a:endParaRPr lang="en-US" dirty="0"/>
          </a:p>
        </p:txBody>
      </p:sp>
      <p:pic>
        <p:nvPicPr>
          <p:cNvPr id="4" name="Picture 3" descr="Rural Business.jpg"/>
          <p:cNvPicPr>
            <a:picLocks noChangeAspect="1"/>
          </p:cNvPicPr>
          <p:nvPr/>
        </p:nvPicPr>
        <p:blipFill>
          <a:blip r:embed="rId3" cstate="print"/>
          <a:stretch>
            <a:fillRect/>
          </a:stretch>
        </p:blipFill>
        <p:spPr>
          <a:xfrm>
            <a:off x="2942769" y="2555443"/>
            <a:ext cx="3715664" cy="2204314"/>
          </a:xfrm>
          <a:prstGeom prst="rect">
            <a:avLst/>
          </a:prstGeom>
        </p:spPr>
      </p:pic>
      <p:pic>
        <p:nvPicPr>
          <p:cNvPr id="5" name="Picture 4" descr="Rural Business.jpg"/>
          <p:cNvPicPr>
            <a:picLocks noChangeAspect="1"/>
          </p:cNvPicPr>
          <p:nvPr/>
        </p:nvPicPr>
        <p:blipFill>
          <a:blip r:embed="rId4" cstate="print"/>
          <a:stretch>
            <a:fillRect/>
          </a:stretch>
        </p:blipFill>
        <p:spPr>
          <a:xfrm>
            <a:off x="971861" y="1726696"/>
            <a:ext cx="7500938" cy="4449163"/>
          </a:xfrm>
          <a:prstGeom prst="rect">
            <a:avLst/>
          </a:prstGeom>
          <a:ln w="38100">
            <a:solidFill>
              <a:schemeClr val="tx1"/>
            </a:solidFill>
          </a:ln>
        </p:spPr>
      </p:pic>
      <p:sp>
        <p:nvSpPr>
          <p:cNvPr id="3" name="TextBox 2"/>
          <p:cNvSpPr txBox="1"/>
          <p:nvPr/>
        </p:nvSpPr>
        <p:spPr>
          <a:xfrm>
            <a:off x="300039" y="6339847"/>
            <a:ext cx="9072561" cy="646331"/>
          </a:xfrm>
          <a:prstGeom prst="rect">
            <a:avLst/>
          </a:prstGeom>
          <a:noFill/>
        </p:spPr>
        <p:txBody>
          <a:bodyPr wrap="square" lIns="91399" tIns="45699" rIns="91399" bIns="45699" rtlCol="0">
            <a:spAutoFit/>
          </a:bodyPr>
          <a:lstStyle/>
          <a:p>
            <a:pPr defTabSz="913993" fontAlgn="auto">
              <a:spcBef>
                <a:spcPts val="0"/>
              </a:spcBef>
              <a:spcAft>
                <a:spcPts val="0"/>
              </a:spcAft>
            </a:pPr>
            <a:r>
              <a:rPr lang="en-US" sz="1800" b="1" dirty="0">
                <a:solidFill>
                  <a:prstClr val="black"/>
                </a:solidFill>
                <a:latin typeface="Calibri"/>
                <a:cs typeface="+mn-cs"/>
              </a:rPr>
              <a:t>Value Added Producer Grants </a:t>
            </a:r>
            <a:r>
              <a:rPr lang="en-US" sz="1800" b="1" dirty="0">
                <a:solidFill>
                  <a:prstClr val="black"/>
                </a:solidFill>
                <a:latin typeface="Calibri"/>
              </a:rPr>
              <a:t>(VAPG) </a:t>
            </a:r>
            <a:r>
              <a:rPr lang="en-US" sz="1800" dirty="0">
                <a:solidFill>
                  <a:prstClr val="black"/>
                </a:solidFill>
                <a:latin typeface="Calibri"/>
                <a:cs typeface="+mn-cs"/>
              </a:rPr>
              <a:t>and </a:t>
            </a:r>
            <a:r>
              <a:rPr lang="en-US" sz="1800" b="1" dirty="0">
                <a:solidFill>
                  <a:prstClr val="black"/>
                </a:solidFill>
                <a:latin typeface="Calibri"/>
                <a:cs typeface="+mn-cs"/>
              </a:rPr>
              <a:t>Rural Energy for America Grant and Loan Program</a:t>
            </a:r>
            <a:r>
              <a:rPr lang="en-US" sz="1800" b="1" dirty="0">
                <a:solidFill>
                  <a:prstClr val="black"/>
                </a:solidFill>
                <a:latin typeface="Calibri"/>
              </a:rPr>
              <a:t> (REAP)</a:t>
            </a:r>
            <a:r>
              <a:rPr lang="en-US" sz="1800" b="1" dirty="0">
                <a:solidFill>
                  <a:prstClr val="black"/>
                </a:solidFill>
                <a:latin typeface="Calibri"/>
                <a:cs typeface="+mn-cs"/>
              </a:rPr>
              <a:t> </a:t>
            </a:r>
            <a:r>
              <a:rPr lang="en-US" sz="1800" dirty="0">
                <a:solidFill>
                  <a:prstClr val="black"/>
                </a:solidFill>
                <a:latin typeface="Calibri"/>
                <a:cs typeface="+mn-cs"/>
              </a:rPr>
              <a:t>have NO Rural Area requirement</a:t>
            </a:r>
          </a:p>
        </p:txBody>
      </p:sp>
    </p:spTree>
    <p:extLst>
      <p:ext uri="{BB962C8B-B14F-4D97-AF65-F5344CB8AC3E}">
        <p14:creationId xmlns:p14="http://schemas.microsoft.com/office/powerpoint/2010/main" val="1591793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96" y="380856"/>
            <a:ext cx="8884410" cy="1523494"/>
          </a:xfrm>
        </p:spPr>
        <p:txBody>
          <a:bodyPr/>
          <a:lstStyle/>
          <a:p>
            <a:r>
              <a:rPr lang="en-US" sz="3300" dirty="0">
                <a:solidFill>
                  <a:schemeClr val="tx1"/>
                </a:solidFill>
              </a:rPr>
              <a:t>How the “Center for Rural Pennsylvania” defines rural: </a:t>
            </a:r>
            <a:br>
              <a:rPr lang="en-US" sz="3300" dirty="0">
                <a:solidFill>
                  <a:schemeClr val="tx1"/>
                </a:solidFill>
              </a:rPr>
            </a:br>
            <a:r>
              <a:rPr lang="en-US" sz="3300" dirty="0">
                <a:solidFill>
                  <a:schemeClr val="tx1"/>
                </a:solidFill>
              </a:rPr>
              <a:t>      (state government vs federal government in PA)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1" y="2032000"/>
            <a:ext cx="7980998" cy="4795520"/>
          </a:xfrm>
          <a:prstGeom prst="rect">
            <a:avLst/>
          </a:prstGeom>
        </p:spPr>
      </p:pic>
    </p:spTree>
    <p:extLst>
      <p:ext uri="{BB962C8B-B14F-4D97-AF65-F5344CB8AC3E}">
        <p14:creationId xmlns:p14="http://schemas.microsoft.com/office/powerpoint/2010/main" val="1094515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0039" y="296013"/>
            <a:ext cx="8604544" cy="984885"/>
          </a:xfrm>
          <a:solidFill>
            <a:schemeClr val="accent4">
              <a:lumMod val="20000"/>
              <a:lumOff val="80000"/>
            </a:schemeClr>
          </a:solidFill>
        </p:spPr>
        <p:txBody>
          <a:bodyPr/>
          <a:lstStyle/>
          <a:p>
            <a:pPr algn="ctr"/>
            <a:r>
              <a:rPr lang="en-US" sz="3200" dirty="0">
                <a:solidFill>
                  <a:schemeClr val="tx1"/>
                </a:solidFill>
                <a:effectLst>
                  <a:outerShdw blurRad="38100" dist="38100" dir="2700000" algn="tl">
                    <a:srgbClr val="000000">
                      <a:alpha val="43137"/>
                    </a:srgbClr>
                  </a:outerShdw>
                </a:effectLst>
              </a:rPr>
              <a:t>How Rural Development can support Pennsylvania’s Veterans</a:t>
            </a:r>
          </a:p>
        </p:txBody>
      </p:sp>
      <p:sp>
        <p:nvSpPr>
          <p:cNvPr id="4" name="Content Placeholder 3"/>
          <p:cNvSpPr>
            <a:spLocks noGrp="1"/>
          </p:cNvSpPr>
          <p:nvPr>
            <p:ph sz="half" idx="2"/>
          </p:nvPr>
        </p:nvSpPr>
        <p:spPr>
          <a:xfrm>
            <a:off x="120016" y="1447797"/>
            <a:ext cx="4620578" cy="5468164"/>
          </a:xfrm>
          <a:solidFill>
            <a:schemeClr val="accent6">
              <a:lumMod val="20000"/>
              <a:lumOff val="80000"/>
            </a:schemeClr>
          </a:solidFill>
        </p:spPr>
        <p:txBody>
          <a:bodyPr/>
          <a:lstStyle/>
          <a:p>
            <a:r>
              <a:rPr lang="en-US" sz="2200" dirty="0">
                <a:solidFill>
                  <a:schemeClr val="tx2"/>
                </a:solidFill>
                <a:latin typeface="+mn-lt"/>
                <a:cs typeface="Arial" panose="020B0604020202020204" pitchFamily="34" charset="0"/>
              </a:rPr>
              <a:t>Housing </a:t>
            </a:r>
          </a:p>
          <a:p>
            <a:pPr marL="578862" lvl="1" indent="-109172">
              <a:spcBef>
                <a:spcPts val="804"/>
              </a:spcBef>
              <a:buClr>
                <a:srgbClr val="003142"/>
              </a:buClr>
              <a:buFont typeface="Arial"/>
              <a:buChar char="•"/>
              <a:tabLst>
                <a:tab pos="122501" algn="l"/>
              </a:tabLst>
            </a:pPr>
            <a:r>
              <a:rPr lang="en-US" spc="-20" dirty="0">
                <a:latin typeface="Arial"/>
                <a:cs typeface="Arial"/>
              </a:rPr>
              <a:t>Hom</a:t>
            </a:r>
            <a:r>
              <a:rPr lang="en-US" spc="-10" dirty="0">
                <a:latin typeface="Arial"/>
                <a:cs typeface="Arial"/>
              </a:rPr>
              <a:t>e</a:t>
            </a:r>
            <a:r>
              <a:rPr lang="en-US" spc="10" dirty="0">
                <a:latin typeface="Arial"/>
                <a:cs typeface="Arial"/>
              </a:rPr>
              <a:t> </a:t>
            </a:r>
            <a:r>
              <a:rPr lang="en-US" spc="-15" dirty="0">
                <a:latin typeface="Arial"/>
                <a:cs typeface="Arial"/>
              </a:rPr>
              <a:t>Rep</a:t>
            </a:r>
            <a:r>
              <a:rPr lang="en-US" spc="-10" dirty="0">
                <a:latin typeface="Arial"/>
                <a:cs typeface="Arial"/>
              </a:rPr>
              <a:t>air</a:t>
            </a:r>
            <a:r>
              <a:rPr lang="en-US" spc="10" dirty="0">
                <a:latin typeface="Arial"/>
                <a:cs typeface="Arial"/>
              </a:rPr>
              <a:t> </a:t>
            </a:r>
            <a:r>
              <a:rPr lang="en-US" spc="-15" dirty="0">
                <a:latin typeface="Arial"/>
                <a:cs typeface="Arial"/>
              </a:rPr>
              <a:t>Lo</a:t>
            </a:r>
            <a:r>
              <a:rPr lang="en-US" spc="-10" dirty="0">
                <a:latin typeface="Arial"/>
                <a:cs typeface="Arial"/>
              </a:rPr>
              <a:t>a</a:t>
            </a:r>
            <a:r>
              <a:rPr lang="en-US" spc="-15" dirty="0">
                <a:latin typeface="Arial"/>
                <a:cs typeface="Arial"/>
              </a:rPr>
              <a:t>n</a:t>
            </a:r>
            <a:r>
              <a:rPr lang="en-US" spc="-10" dirty="0">
                <a:latin typeface="Arial"/>
                <a:cs typeface="Arial"/>
              </a:rPr>
              <a:t>s</a:t>
            </a:r>
            <a:r>
              <a:rPr lang="en-US" spc="20" dirty="0">
                <a:latin typeface="Arial"/>
                <a:cs typeface="Arial"/>
              </a:rPr>
              <a:t> </a:t>
            </a:r>
            <a:r>
              <a:rPr lang="en-US" spc="-15" dirty="0">
                <a:latin typeface="Arial"/>
                <a:cs typeface="Arial"/>
              </a:rPr>
              <a:t>&amp;</a:t>
            </a:r>
            <a:r>
              <a:rPr lang="en-US" spc="-5" dirty="0">
                <a:latin typeface="Arial"/>
                <a:cs typeface="Arial"/>
              </a:rPr>
              <a:t> </a:t>
            </a:r>
            <a:r>
              <a:rPr lang="en-US" spc="-25" dirty="0">
                <a:latin typeface="Arial"/>
                <a:cs typeface="Arial"/>
              </a:rPr>
              <a:t>G</a:t>
            </a:r>
            <a:r>
              <a:rPr lang="en-US" spc="-10" dirty="0">
                <a:latin typeface="Arial"/>
                <a:cs typeface="Arial"/>
              </a:rPr>
              <a:t>ra</a:t>
            </a:r>
            <a:r>
              <a:rPr lang="en-US" spc="-15" dirty="0">
                <a:latin typeface="Arial"/>
                <a:cs typeface="Arial"/>
              </a:rPr>
              <a:t>nt</a:t>
            </a:r>
            <a:r>
              <a:rPr lang="en-US" spc="-10" dirty="0">
                <a:latin typeface="Arial"/>
                <a:cs typeface="Arial"/>
              </a:rPr>
              <a:t>s</a:t>
            </a:r>
            <a:endParaRPr lang="en-US" dirty="0" smtClean="0">
              <a:latin typeface="Arial"/>
              <a:cs typeface="Arial"/>
            </a:endParaRPr>
          </a:p>
          <a:p>
            <a:pPr marL="561089" marR="1048551" lvl="1" indent="-91399">
              <a:spcBef>
                <a:spcPts val="800"/>
              </a:spcBef>
              <a:buClr>
                <a:srgbClr val="003142"/>
              </a:buClr>
              <a:buFont typeface="Arial"/>
              <a:buChar char="•"/>
              <a:tabLst>
                <a:tab pos="122501" algn="l"/>
              </a:tabLst>
            </a:pPr>
            <a:r>
              <a:rPr lang="en-US" spc="-15" dirty="0">
                <a:latin typeface="Arial"/>
                <a:cs typeface="Arial"/>
              </a:rPr>
              <a:t>Mutu</a:t>
            </a:r>
            <a:r>
              <a:rPr lang="en-US" spc="-10" dirty="0">
                <a:latin typeface="Arial"/>
                <a:cs typeface="Arial"/>
              </a:rPr>
              <a:t>al</a:t>
            </a:r>
            <a:r>
              <a:rPr lang="en-US" spc="35" dirty="0">
                <a:latin typeface="Arial"/>
                <a:cs typeface="Arial"/>
              </a:rPr>
              <a:t> </a:t>
            </a:r>
            <a:r>
              <a:rPr lang="en-US" spc="-10" dirty="0">
                <a:latin typeface="Arial"/>
                <a:cs typeface="Arial"/>
              </a:rPr>
              <a:t>Sel</a:t>
            </a:r>
            <a:r>
              <a:rPr lang="en-US" spc="-15" dirty="0">
                <a:latin typeface="Arial"/>
                <a:cs typeface="Arial"/>
              </a:rPr>
              <a:t>f-</a:t>
            </a:r>
            <a:r>
              <a:rPr lang="en-US" spc="-10" dirty="0">
                <a:latin typeface="Arial"/>
                <a:cs typeface="Arial"/>
              </a:rPr>
              <a:t>Help</a:t>
            </a:r>
            <a:r>
              <a:rPr lang="en-US" spc="20" dirty="0">
                <a:latin typeface="Arial"/>
                <a:cs typeface="Arial"/>
              </a:rPr>
              <a:t> </a:t>
            </a:r>
            <a:r>
              <a:rPr lang="en-US" spc="-135" dirty="0">
                <a:latin typeface="Arial"/>
                <a:cs typeface="Arial"/>
              </a:rPr>
              <a:t>T</a:t>
            </a:r>
            <a:r>
              <a:rPr lang="en-US" spc="-10" dirty="0">
                <a:latin typeface="Arial"/>
                <a:cs typeface="Arial"/>
              </a:rPr>
              <a:t>ec</a:t>
            </a:r>
            <a:r>
              <a:rPr lang="en-US" spc="-15" dirty="0">
                <a:latin typeface="Arial"/>
                <a:cs typeface="Arial"/>
              </a:rPr>
              <a:t>hn</a:t>
            </a:r>
            <a:r>
              <a:rPr lang="en-US" spc="-10" dirty="0">
                <a:latin typeface="Arial"/>
                <a:cs typeface="Arial"/>
              </a:rPr>
              <a:t>ical</a:t>
            </a:r>
            <a:r>
              <a:rPr lang="en-US" spc="-5" dirty="0">
                <a:latin typeface="Arial"/>
                <a:cs typeface="Arial"/>
              </a:rPr>
              <a:t> </a:t>
            </a:r>
            <a:r>
              <a:rPr lang="en-US" spc="-64" dirty="0">
                <a:latin typeface="Arial"/>
                <a:cs typeface="Arial"/>
              </a:rPr>
              <a:t>A</a:t>
            </a:r>
            <a:r>
              <a:rPr lang="en-US" spc="-10" dirty="0">
                <a:latin typeface="Arial"/>
                <a:cs typeface="Arial"/>
              </a:rPr>
              <a:t>ssis</a:t>
            </a:r>
            <a:r>
              <a:rPr lang="en-US" spc="-15" dirty="0">
                <a:latin typeface="Arial"/>
                <a:cs typeface="Arial"/>
              </a:rPr>
              <a:t>t</a:t>
            </a:r>
            <a:r>
              <a:rPr lang="en-US" spc="-10" dirty="0">
                <a:latin typeface="Arial"/>
                <a:cs typeface="Arial"/>
              </a:rPr>
              <a:t>a</a:t>
            </a:r>
            <a:r>
              <a:rPr lang="en-US" spc="-15" dirty="0">
                <a:latin typeface="Arial"/>
                <a:cs typeface="Arial"/>
              </a:rPr>
              <a:t>n</a:t>
            </a:r>
            <a:r>
              <a:rPr lang="en-US" spc="-10" dirty="0">
                <a:latin typeface="Arial"/>
                <a:cs typeface="Arial"/>
              </a:rPr>
              <a:t>ce</a:t>
            </a:r>
            <a:r>
              <a:rPr lang="en-US" spc="70" dirty="0">
                <a:latin typeface="Arial"/>
                <a:cs typeface="Arial"/>
              </a:rPr>
              <a:t> </a:t>
            </a:r>
            <a:r>
              <a:rPr lang="en-US" spc="-25" dirty="0">
                <a:latin typeface="Arial"/>
                <a:cs typeface="Arial"/>
              </a:rPr>
              <a:t>G</a:t>
            </a:r>
            <a:r>
              <a:rPr lang="en-US" spc="-10" dirty="0">
                <a:latin typeface="Arial"/>
                <a:cs typeface="Arial"/>
              </a:rPr>
              <a:t>ra</a:t>
            </a:r>
            <a:r>
              <a:rPr lang="en-US" spc="-15" dirty="0">
                <a:latin typeface="Arial"/>
                <a:cs typeface="Arial"/>
              </a:rPr>
              <a:t>nts to Non Profits </a:t>
            </a:r>
            <a:endParaRPr lang="en-US" dirty="0">
              <a:latin typeface="Arial"/>
              <a:cs typeface="Arial"/>
            </a:endParaRPr>
          </a:p>
          <a:p>
            <a:pPr marL="578862" lvl="1" indent="-109172">
              <a:spcBef>
                <a:spcPts val="804"/>
              </a:spcBef>
              <a:buClr>
                <a:srgbClr val="003142"/>
              </a:buClr>
              <a:buFont typeface="Arial"/>
              <a:buChar char="•"/>
              <a:tabLst>
                <a:tab pos="122501" algn="l"/>
              </a:tabLst>
            </a:pPr>
            <a:r>
              <a:rPr lang="en-US" spc="-20" dirty="0">
                <a:latin typeface="Arial"/>
                <a:cs typeface="Arial"/>
              </a:rPr>
              <a:t>Hou</a:t>
            </a:r>
            <a:r>
              <a:rPr lang="en-US" spc="-10" dirty="0">
                <a:latin typeface="Arial"/>
                <a:cs typeface="Arial"/>
              </a:rPr>
              <a:t>si</a:t>
            </a:r>
            <a:r>
              <a:rPr lang="en-US" spc="-15" dirty="0">
                <a:latin typeface="Arial"/>
                <a:cs typeface="Arial"/>
              </a:rPr>
              <a:t>n</a:t>
            </a:r>
            <a:r>
              <a:rPr lang="en-US" spc="-10" dirty="0">
                <a:latin typeface="Arial"/>
                <a:cs typeface="Arial"/>
              </a:rPr>
              <a:t>g</a:t>
            </a:r>
            <a:r>
              <a:rPr lang="en-US" spc="15" dirty="0">
                <a:latin typeface="Arial"/>
                <a:cs typeface="Arial"/>
              </a:rPr>
              <a:t> </a:t>
            </a:r>
            <a:r>
              <a:rPr lang="en-US" spc="-10" dirty="0">
                <a:latin typeface="Arial"/>
                <a:cs typeface="Arial"/>
              </a:rPr>
              <a:t>Preser</a:t>
            </a:r>
            <a:r>
              <a:rPr lang="en-US" spc="-50" dirty="0">
                <a:latin typeface="Arial"/>
                <a:cs typeface="Arial"/>
              </a:rPr>
              <a:t>v</a:t>
            </a:r>
            <a:r>
              <a:rPr lang="en-US" spc="-10" dirty="0">
                <a:latin typeface="Arial"/>
                <a:cs typeface="Arial"/>
              </a:rPr>
              <a:t>a</a:t>
            </a:r>
            <a:r>
              <a:rPr lang="en-US" spc="-15" dirty="0">
                <a:latin typeface="Arial"/>
                <a:cs typeface="Arial"/>
              </a:rPr>
              <a:t>t</a:t>
            </a:r>
            <a:r>
              <a:rPr lang="en-US" spc="-5" dirty="0">
                <a:latin typeface="Arial"/>
                <a:cs typeface="Arial"/>
              </a:rPr>
              <a:t>i</a:t>
            </a:r>
            <a:r>
              <a:rPr lang="en-US" spc="-15" dirty="0">
                <a:latin typeface="Arial"/>
                <a:cs typeface="Arial"/>
              </a:rPr>
              <a:t>o</a:t>
            </a:r>
            <a:r>
              <a:rPr lang="en-US" spc="-10" dirty="0">
                <a:latin typeface="Arial"/>
                <a:cs typeface="Arial"/>
              </a:rPr>
              <a:t>n</a:t>
            </a:r>
            <a:r>
              <a:rPr lang="en-US" spc="55" dirty="0">
                <a:latin typeface="Arial"/>
                <a:cs typeface="Arial"/>
              </a:rPr>
              <a:t> </a:t>
            </a:r>
            <a:r>
              <a:rPr lang="en-US" spc="-25" dirty="0">
                <a:latin typeface="Arial"/>
                <a:cs typeface="Arial"/>
              </a:rPr>
              <a:t>G</a:t>
            </a:r>
            <a:r>
              <a:rPr lang="en-US" spc="-10" dirty="0">
                <a:latin typeface="Arial"/>
                <a:cs typeface="Arial"/>
              </a:rPr>
              <a:t>ra</a:t>
            </a:r>
            <a:r>
              <a:rPr lang="en-US" spc="-15" dirty="0">
                <a:latin typeface="Arial"/>
                <a:cs typeface="Arial"/>
              </a:rPr>
              <a:t>nts – to Nonprofits</a:t>
            </a:r>
          </a:p>
          <a:p>
            <a:pPr marL="578862" lvl="1" indent="-109172">
              <a:spcBef>
                <a:spcPts val="804"/>
              </a:spcBef>
              <a:buClr>
                <a:srgbClr val="003142"/>
              </a:buClr>
              <a:buFont typeface="Arial"/>
              <a:buChar char="•"/>
              <a:tabLst>
                <a:tab pos="122501" algn="l"/>
              </a:tabLst>
            </a:pPr>
            <a:r>
              <a:rPr lang="en-US" spc="-15" dirty="0">
                <a:latin typeface="Arial"/>
                <a:cs typeface="Arial"/>
              </a:rPr>
              <a:t>Home Loans (Direct and Guaranteed) </a:t>
            </a:r>
          </a:p>
          <a:p>
            <a:pPr marL="12695">
              <a:spcBef>
                <a:spcPts val="804"/>
              </a:spcBef>
              <a:buClr>
                <a:srgbClr val="003142"/>
              </a:buClr>
              <a:tabLst>
                <a:tab pos="122501" algn="l"/>
              </a:tabLst>
            </a:pPr>
            <a:r>
              <a:rPr lang="en-US" sz="2200" spc="-15" dirty="0">
                <a:latin typeface="+mn-lt"/>
                <a:cs typeface="Arial"/>
              </a:rPr>
              <a:t> </a:t>
            </a:r>
            <a:r>
              <a:rPr lang="en-US" sz="2200" spc="-15" dirty="0">
                <a:solidFill>
                  <a:schemeClr val="tx2"/>
                </a:solidFill>
                <a:latin typeface="+mn-lt"/>
                <a:cs typeface="Arial"/>
              </a:rPr>
              <a:t>Co</a:t>
            </a:r>
            <a:r>
              <a:rPr lang="en-US" sz="2200" spc="-20" dirty="0">
                <a:solidFill>
                  <a:schemeClr val="tx2"/>
                </a:solidFill>
                <a:latin typeface="+mn-lt"/>
                <a:cs typeface="Arial"/>
              </a:rPr>
              <a:t>mm</a:t>
            </a:r>
            <a:r>
              <a:rPr lang="en-US" sz="2200" spc="-15" dirty="0">
                <a:solidFill>
                  <a:schemeClr val="tx2"/>
                </a:solidFill>
                <a:latin typeface="+mn-lt"/>
                <a:cs typeface="Arial"/>
              </a:rPr>
              <a:t>un</a:t>
            </a:r>
            <a:r>
              <a:rPr lang="en-US" sz="2200" spc="-5" dirty="0">
                <a:solidFill>
                  <a:schemeClr val="tx2"/>
                </a:solidFill>
                <a:latin typeface="+mn-lt"/>
                <a:cs typeface="Arial"/>
              </a:rPr>
              <a:t>it</a:t>
            </a:r>
            <a:r>
              <a:rPr lang="en-US" sz="2200" spc="-10" dirty="0">
                <a:solidFill>
                  <a:schemeClr val="tx2"/>
                </a:solidFill>
                <a:latin typeface="+mn-lt"/>
                <a:cs typeface="Arial"/>
              </a:rPr>
              <a:t>y</a:t>
            </a:r>
            <a:r>
              <a:rPr lang="en-US" sz="2200" spc="35" dirty="0">
                <a:solidFill>
                  <a:schemeClr val="tx2"/>
                </a:solidFill>
                <a:latin typeface="+mn-lt"/>
                <a:cs typeface="Arial"/>
              </a:rPr>
              <a:t> </a:t>
            </a:r>
            <a:r>
              <a:rPr lang="en-US" sz="2200" spc="-15" dirty="0">
                <a:solidFill>
                  <a:schemeClr val="tx2"/>
                </a:solidFill>
                <a:latin typeface="+mn-lt"/>
                <a:cs typeface="Arial"/>
              </a:rPr>
              <a:t>F</a:t>
            </a:r>
            <a:r>
              <a:rPr lang="en-US" sz="2200" spc="-10" dirty="0">
                <a:solidFill>
                  <a:schemeClr val="tx2"/>
                </a:solidFill>
                <a:latin typeface="+mn-lt"/>
                <a:cs typeface="Arial"/>
              </a:rPr>
              <a:t>acili</a:t>
            </a:r>
            <a:r>
              <a:rPr lang="en-US" sz="2200" spc="-15" dirty="0">
                <a:solidFill>
                  <a:schemeClr val="tx2"/>
                </a:solidFill>
                <a:latin typeface="+mn-lt"/>
                <a:cs typeface="Arial"/>
              </a:rPr>
              <a:t>t</a:t>
            </a:r>
            <a:r>
              <a:rPr lang="en-US" sz="2200" spc="-10" dirty="0">
                <a:solidFill>
                  <a:schemeClr val="tx2"/>
                </a:solidFill>
                <a:latin typeface="+mn-lt"/>
                <a:cs typeface="Arial"/>
              </a:rPr>
              <a:t>ies</a:t>
            </a:r>
            <a:endParaRPr lang="en-US" sz="2200" spc="-15" dirty="0">
              <a:solidFill>
                <a:schemeClr val="tx2"/>
              </a:solidFill>
              <a:latin typeface="+mn-lt"/>
              <a:cs typeface="Arial"/>
            </a:endParaRPr>
          </a:p>
          <a:p>
            <a:pPr marL="342747" indent="-342747">
              <a:buFont typeface="Arial" panose="020B0604020202020204" pitchFamily="34" charset="0"/>
              <a:buChar char="•"/>
            </a:pPr>
            <a:r>
              <a:rPr lang="en-US" sz="2200" dirty="0"/>
              <a:t>Food – support to Nonprofits for:</a:t>
            </a:r>
          </a:p>
          <a:p>
            <a:pPr marL="799742" lvl="1" indent="-342747">
              <a:buFont typeface="Arial" panose="020B0604020202020204" pitchFamily="34" charset="0"/>
              <a:buChar char="•"/>
            </a:pPr>
            <a:r>
              <a:rPr lang="en-US" dirty="0" smtClean="0"/>
              <a:t>Food Pantries </a:t>
            </a:r>
          </a:p>
          <a:p>
            <a:pPr marL="799742" lvl="1" indent="-342747">
              <a:buFont typeface="Arial" panose="020B0604020202020204" pitchFamily="34" charset="0"/>
              <a:buChar char="•"/>
            </a:pPr>
            <a:r>
              <a:rPr lang="en-US" dirty="0" smtClean="0"/>
              <a:t>Food Hubs </a:t>
            </a:r>
          </a:p>
          <a:p>
            <a:pPr marL="342747" indent="-342747">
              <a:buFont typeface="Arial" panose="020B0604020202020204" pitchFamily="34" charset="0"/>
              <a:buChar char="•"/>
            </a:pPr>
            <a:r>
              <a:rPr lang="en-US" sz="2200" dirty="0"/>
              <a:t>Health Services </a:t>
            </a:r>
          </a:p>
          <a:p>
            <a:pPr marL="799742" lvl="1" indent="-342747">
              <a:buFont typeface="Arial" panose="020B0604020202020204" pitchFamily="34" charset="0"/>
              <a:buChar char="•"/>
            </a:pPr>
            <a:r>
              <a:rPr lang="en-US" dirty="0" smtClean="0"/>
              <a:t>Mental Health – Recovery Centers</a:t>
            </a:r>
          </a:p>
          <a:p>
            <a:pPr marL="799742" lvl="1" indent="-342747">
              <a:buFont typeface="Arial" panose="020B0604020202020204" pitchFamily="34" charset="0"/>
              <a:buChar char="•"/>
            </a:pPr>
            <a:r>
              <a:rPr lang="en-US" dirty="0" smtClean="0"/>
              <a:t>Medical </a:t>
            </a:r>
            <a:r>
              <a:rPr lang="en-US" dirty="0"/>
              <a:t>Equipment </a:t>
            </a:r>
          </a:p>
          <a:p>
            <a:pPr marL="799742" lvl="1" indent="-342747">
              <a:buFont typeface="Arial" panose="020B0604020202020204" pitchFamily="34" charset="0"/>
              <a:buChar char="•"/>
            </a:pPr>
            <a:r>
              <a:rPr lang="en-US" dirty="0"/>
              <a:t>Telemedicine</a:t>
            </a:r>
            <a:endParaRPr lang="en-US" dirty="0">
              <a:latin typeface="Arial"/>
              <a:cs typeface="Arial"/>
            </a:endParaRPr>
          </a:p>
          <a:p>
            <a:pPr marL="799742" lvl="1" indent="-342747">
              <a:buFont typeface="Arial" panose="020B0604020202020204" pitchFamily="34" charset="0"/>
              <a:buChar char="•"/>
            </a:pPr>
            <a:endParaRPr lang="en-US" dirty="0"/>
          </a:p>
        </p:txBody>
      </p:sp>
      <p:sp>
        <p:nvSpPr>
          <p:cNvPr id="5" name="Content Placeholder 4"/>
          <p:cNvSpPr>
            <a:spLocks noGrp="1"/>
          </p:cNvSpPr>
          <p:nvPr>
            <p:ph sz="half" idx="3"/>
          </p:nvPr>
        </p:nvSpPr>
        <p:spPr>
          <a:xfrm>
            <a:off x="4860608" y="1470422"/>
            <a:ext cx="4500563" cy="5539978"/>
          </a:xfrm>
          <a:solidFill>
            <a:schemeClr val="accent6">
              <a:lumMod val="20000"/>
              <a:lumOff val="80000"/>
            </a:schemeClr>
          </a:solidFill>
        </p:spPr>
        <p:txBody>
          <a:bodyPr/>
          <a:lstStyle/>
          <a:p>
            <a:r>
              <a:rPr lang="en-US" sz="2200" dirty="0">
                <a:latin typeface="+mn-lt"/>
                <a:cs typeface="Arial" panose="020B0604020202020204" pitchFamily="34" charset="0"/>
              </a:rPr>
              <a:t> </a:t>
            </a:r>
            <a:r>
              <a:rPr lang="en-US" sz="2200" dirty="0">
                <a:solidFill>
                  <a:schemeClr val="tx2"/>
                </a:solidFill>
                <a:latin typeface="+mn-lt"/>
                <a:cs typeface="Arial" panose="020B0604020202020204" pitchFamily="34" charset="0"/>
              </a:rPr>
              <a:t>Rural Business &amp; Co-operative Service</a:t>
            </a:r>
          </a:p>
          <a:p>
            <a:pPr marL="342747" indent="-342747">
              <a:buFont typeface="Arial" panose="020B0604020202020204" pitchFamily="34" charset="0"/>
              <a:buChar char="•"/>
            </a:pPr>
            <a:r>
              <a:rPr lang="en-US" sz="2200" dirty="0"/>
              <a:t>Job Training Programs thru Nonprofits:</a:t>
            </a:r>
          </a:p>
          <a:p>
            <a:pPr marL="799742" lvl="1" indent="-342747">
              <a:buFont typeface="Arial" panose="020B0604020202020204" pitchFamily="34" charset="0"/>
              <a:buChar char="•"/>
            </a:pPr>
            <a:r>
              <a:rPr lang="en-US" dirty="0" smtClean="0"/>
              <a:t>Workforce Development and job placement programs thru RBDG Grant Program </a:t>
            </a:r>
          </a:p>
          <a:p>
            <a:pPr marL="342747" indent="-342747">
              <a:buFont typeface="Arial" panose="020B0604020202020204" pitchFamily="34" charset="0"/>
              <a:buChar char="•"/>
            </a:pPr>
            <a:r>
              <a:rPr lang="en-US" sz="2200" dirty="0"/>
              <a:t>Business Development Programs for Nonprofits supporting Veterans </a:t>
            </a:r>
          </a:p>
          <a:p>
            <a:pPr marL="799742" lvl="1" indent="-342747">
              <a:buFont typeface="Arial" panose="020B0604020202020204" pitchFamily="34" charset="0"/>
              <a:buChar char="•"/>
            </a:pPr>
            <a:r>
              <a:rPr lang="en-US" dirty="0" smtClean="0"/>
              <a:t>Relending Programs for Entrepreneurs </a:t>
            </a:r>
          </a:p>
          <a:p>
            <a:pPr marL="1256740" lvl="2" indent="-342747">
              <a:buFont typeface="Arial" panose="020B0604020202020204" pitchFamily="34" charset="0"/>
              <a:buChar char="•"/>
            </a:pPr>
            <a:r>
              <a:rPr lang="en-US" dirty="0" smtClean="0"/>
              <a:t>Rural Micro-entrepreneur Asst. Program</a:t>
            </a:r>
          </a:p>
          <a:p>
            <a:pPr marL="342747" indent="-342747">
              <a:buFont typeface="Arial" panose="020B0604020202020204" pitchFamily="34" charset="0"/>
              <a:buChar char="•"/>
            </a:pPr>
            <a:r>
              <a:rPr lang="en-US" sz="2200" dirty="0"/>
              <a:t>Grant and Loan GT Programs for Veteran Farmers </a:t>
            </a:r>
          </a:p>
          <a:p>
            <a:pPr marL="799742" lvl="1" indent="-342747">
              <a:buFont typeface="Arial" panose="020B0604020202020204" pitchFamily="34" charset="0"/>
              <a:buChar char="•"/>
            </a:pPr>
            <a:r>
              <a:rPr lang="en-US" dirty="0" smtClean="0"/>
              <a:t>Rural Energy for America (REAP Grant &amp; GT loans)</a:t>
            </a:r>
          </a:p>
          <a:p>
            <a:pPr marL="799742" lvl="1" indent="-342747">
              <a:buFont typeface="Arial" panose="020B0604020202020204" pitchFamily="34" charset="0"/>
              <a:buChar char="•"/>
            </a:pPr>
            <a:r>
              <a:rPr lang="en-US" dirty="0" smtClean="0"/>
              <a:t>Value Added Producer Grant</a:t>
            </a:r>
          </a:p>
          <a:p>
            <a:pPr marL="342747" indent="-342747">
              <a:buFont typeface="Arial" panose="020B0604020202020204" pitchFamily="34" charset="0"/>
              <a:buChar char="•"/>
            </a:pPr>
            <a:r>
              <a:rPr lang="en-US" sz="2200" dirty="0"/>
              <a:t>Business &amp; Industry Guarantee Loans</a:t>
            </a:r>
            <a:endParaRPr lang="en-US" sz="2000" dirty="0"/>
          </a:p>
        </p:txBody>
      </p:sp>
    </p:spTree>
    <p:extLst>
      <p:ext uri="{BB962C8B-B14F-4D97-AF65-F5344CB8AC3E}">
        <p14:creationId xmlns:p14="http://schemas.microsoft.com/office/powerpoint/2010/main" val="2027718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4"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898"/>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157"/>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557"/>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sp>
        <p:nvSpPr>
          <p:cNvPr id="11" name="Rectangle 10"/>
          <p:cNvSpPr/>
          <p:nvPr/>
        </p:nvSpPr>
        <p:spPr>
          <a:xfrm>
            <a:off x="160022" y="1300482"/>
            <a:ext cx="9321165" cy="4530453"/>
          </a:xfrm>
          <a:prstGeom prst="rect">
            <a:avLst/>
          </a:prstGeom>
        </p:spPr>
        <p:txBody>
          <a:bodyPr wrap="square" lIns="96609" tIns="48304" rIns="96609" bIns="48304">
            <a:spAutoFit/>
          </a:bodyPr>
          <a:lstStyle/>
          <a:p>
            <a:pPr algn="ctr" defTabSz="966096" fontAlgn="auto">
              <a:spcBef>
                <a:spcPts val="0"/>
              </a:spcBef>
              <a:spcAft>
                <a:spcPts val="0"/>
              </a:spcAft>
            </a:pPr>
            <a:r>
              <a:rPr lang="en-US" b="1" dirty="0">
                <a:solidFill>
                  <a:prstClr val="black"/>
                </a:solidFill>
                <a:latin typeface="Calibri"/>
                <a:cs typeface="+mn-cs"/>
              </a:rPr>
              <a:t>Licensure Updates </a:t>
            </a:r>
          </a:p>
          <a:p>
            <a:pPr algn="ctr" defTabSz="966096" fontAlgn="auto">
              <a:spcBef>
                <a:spcPts val="0"/>
              </a:spcBef>
              <a:spcAft>
                <a:spcPts val="0"/>
              </a:spcAft>
            </a:pPr>
            <a:endParaRPr lang="en-US" b="1" dirty="0">
              <a:solidFill>
                <a:prstClr val="black"/>
              </a:solidFill>
              <a:latin typeface="Calibri"/>
              <a:cs typeface="+mn-cs"/>
            </a:endParaRPr>
          </a:p>
          <a:p>
            <a:pPr defTabSz="966096" fontAlgn="auto">
              <a:spcBef>
                <a:spcPts val="0"/>
              </a:spcBef>
              <a:spcAft>
                <a:spcPts val="0"/>
              </a:spcAft>
            </a:pPr>
            <a:r>
              <a:rPr lang="en-US" b="1" dirty="0">
                <a:solidFill>
                  <a:prstClr val="black"/>
                </a:solidFill>
                <a:latin typeface="Calibri"/>
                <a:cs typeface="+mn-cs"/>
              </a:rPr>
              <a:t>Southwestern Veterans’ Center – Pittsburgh PA </a:t>
            </a:r>
          </a:p>
          <a:p>
            <a:pPr defTabSz="966096" fontAlgn="auto">
              <a:spcBef>
                <a:spcPts val="0"/>
              </a:spcBef>
              <a:spcAft>
                <a:spcPts val="0"/>
              </a:spcAft>
            </a:pPr>
            <a:r>
              <a:rPr lang="en-US" dirty="0">
                <a:solidFill>
                  <a:prstClr val="black"/>
                </a:solidFill>
                <a:latin typeface="Calibri"/>
                <a:cs typeface="+mn-cs"/>
              </a:rPr>
              <a:t>Based on the Department of Health (DOH) inspection on July 14, 2016 SWVC obtained three deficiencies on the most recent abbreviated survey / inspection.  Based off of this survey SWVC was issued a Provisional I license for the facility.  The home has executed their plan of correction for all identified deficiencies from DOH and has a date certain for compliance of September 12, 2016.   </a:t>
            </a:r>
          </a:p>
          <a:p>
            <a:pPr defTabSz="966096" fontAlgn="auto">
              <a:spcBef>
                <a:spcPts val="0"/>
              </a:spcBef>
              <a:spcAft>
                <a:spcPts val="0"/>
              </a:spcAft>
            </a:pPr>
            <a:endParaRPr lang="en-US" dirty="0">
              <a:solidFill>
                <a:prstClr val="black"/>
              </a:solidFill>
              <a:latin typeface="Calibri"/>
              <a:cs typeface="+mn-cs"/>
            </a:endParaRPr>
          </a:p>
          <a:p>
            <a:pPr defTabSz="966096" fontAlgn="auto">
              <a:spcBef>
                <a:spcPts val="0"/>
              </a:spcBef>
              <a:spcAft>
                <a:spcPts val="0"/>
              </a:spcAft>
            </a:pPr>
            <a:r>
              <a:rPr lang="en-US" dirty="0">
                <a:solidFill>
                  <a:prstClr val="black"/>
                </a:solidFill>
                <a:latin typeface="Calibri"/>
                <a:cs typeface="+mn-cs"/>
              </a:rPr>
              <a:t>SWVC has begun the appeal process for this DOH licensure decision.  </a:t>
            </a:r>
          </a:p>
          <a:p>
            <a:pPr defTabSz="966096" fontAlgn="auto">
              <a:spcBef>
                <a:spcPts val="0"/>
              </a:spcBef>
              <a:spcAft>
                <a:spcPts val="0"/>
              </a:spcAft>
            </a:pPr>
            <a:endParaRPr lang="en-US" dirty="0">
              <a:solidFill>
                <a:prstClr val="black"/>
              </a:solidFill>
              <a:latin typeface="Calibri"/>
              <a:cs typeface="+mn-cs"/>
            </a:endParaRPr>
          </a:p>
          <a:p>
            <a:pPr defTabSz="966096" fontAlgn="auto">
              <a:spcBef>
                <a:spcPts val="0"/>
              </a:spcBef>
              <a:spcAft>
                <a:spcPts val="0"/>
              </a:spcAft>
            </a:pPr>
            <a:r>
              <a:rPr lang="en-US" dirty="0">
                <a:solidFill>
                  <a:prstClr val="black"/>
                </a:solidFill>
                <a:latin typeface="Calibri"/>
                <a:cs typeface="+mn-cs"/>
              </a:rPr>
              <a:t>SWVC will remain on Provisional I Licensure with an overall compliance date of January 14, 2017.  Currently the facility is awaiting an unannounced inspection from DOH to verify their plan of correction from previously cited deficiencies.    </a:t>
            </a:r>
          </a:p>
          <a:p>
            <a:pPr defTabSz="966096"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3711211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96" y="380858"/>
            <a:ext cx="8884410" cy="553998"/>
          </a:xfrm>
        </p:spPr>
        <p:txBody>
          <a:bodyPr/>
          <a:lstStyle/>
          <a:p>
            <a:pPr algn="ctr"/>
            <a:r>
              <a:rPr lang="en-US" dirty="0">
                <a:solidFill>
                  <a:schemeClr val="tx1"/>
                </a:solidFill>
              </a:rPr>
              <a:t>http://www.nal.usda.gov/veterans-agriculture</a:t>
            </a:r>
          </a:p>
        </p:txBody>
      </p:sp>
      <p:pic>
        <p:nvPicPr>
          <p:cNvPr id="5" name="Picture 4"/>
          <p:cNvPicPr>
            <a:picLocks noChangeAspect="1"/>
          </p:cNvPicPr>
          <p:nvPr/>
        </p:nvPicPr>
        <p:blipFill>
          <a:blip r:embed="rId3"/>
          <a:stretch>
            <a:fillRect/>
          </a:stretch>
        </p:blipFill>
        <p:spPr>
          <a:xfrm>
            <a:off x="228601" y="1219207"/>
            <a:ext cx="9144000" cy="5842000"/>
          </a:xfrm>
          <a:prstGeom prst="rect">
            <a:avLst/>
          </a:prstGeom>
        </p:spPr>
      </p:pic>
    </p:spTree>
    <p:extLst>
      <p:ext uri="{BB962C8B-B14F-4D97-AF65-F5344CB8AC3E}">
        <p14:creationId xmlns:p14="http://schemas.microsoft.com/office/powerpoint/2010/main" val="381347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12858"/>
            <a:ext cx="9598800" cy="6702348"/>
          </a:xfrm>
          <a:prstGeom prst="rect">
            <a:avLst/>
          </a:prstGeom>
          <a:blipFill>
            <a:blip r:embed="rId3" cstate="print"/>
            <a:stretch>
              <a:fillRect/>
            </a:stretch>
          </a:blip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4" name="object 4"/>
          <p:cNvSpPr/>
          <p:nvPr/>
        </p:nvSpPr>
        <p:spPr>
          <a:xfrm>
            <a:off x="0" y="7"/>
            <a:ext cx="9598800" cy="1705253"/>
          </a:xfrm>
          <a:prstGeom prst="rect">
            <a:avLst/>
          </a:prstGeom>
          <a:blipFill>
            <a:blip r:embed="rId4" cstate="print"/>
            <a:stretch>
              <a:fillRect/>
            </a:stretch>
          </a:blip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5" name="object 5"/>
          <p:cNvSpPr/>
          <p:nvPr/>
        </p:nvSpPr>
        <p:spPr>
          <a:xfrm>
            <a:off x="0" y="1621"/>
            <a:ext cx="9599200" cy="1633728"/>
          </a:xfrm>
          <a:custGeom>
            <a:avLst/>
            <a:gdLst/>
            <a:ahLst/>
            <a:cxnLst/>
            <a:rect l="l" t="t" r="r" b="b"/>
            <a:pathLst>
              <a:path w="12189460" h="1531620">
                <a:moveTo>
                  <a:pt x="12188952" y="0"/>
                </a:moveTo>
                <a:lnTo>
                  <a:pt x="0" y="0"/>
                </a:lnTo>
                <a:lnTo>
                  <a:pt x="0" y="1434236"/>
                </a:lnTo>
                <a:lnTo>
                  <a:pt x="1061085" y="1531620"/>
                </a:lnTo>
                <a:lnTo>
                  <a:pt x="3502063" y="1476933"/>
                </a:lnTo>
                <a:lnTo>
                  <a:pt x="7957108" y="886155"/>
                </a:lnTo>
                <a:lnTo>
                  <a:pt x="12188952" y="886155"/>
                </a:lnTo>
                <a:lnTo>
                  <a:pt x="12188952" y="0"/>
                </a:lnTo>
                <a:close/>
              </a:path>
              <a:path w="12189460" h="1531620">
                <a:moveTo>
                  <a:pt x="12188952" y="886155"/>
                </a:moveTo>
                <a:lnTo>
                  <a:pt x="7957108" y="886155"/>
                </a:lnTo>
                <a:lnTo>
                  <a:pt x="11175263" y="918972"/>
                </a:lnTo>
                <a:lnTo>
                  <a:pt x="12188952" y="1049705"/>
                </a:lnTo>
                <a:lnTo>
                  <a:pt x="12188952" y="886155"/>
                </a:lnTo>
                <a:close/>
              </a:path>
            </a:pathLst>
          </a:custGeom>
          <a:solidFill>
            <a:srgbClr val="003142"/>
          </a:solid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6" name="object 6"/>
          <p:cNvSpPr/>
          <p:nvPr/>
        </p:nvSpPr>
        <p:spPr>
          <a:xfrm>
            <a:off x="0" y="755910"/>
            <a:ext cx="9598800" cy="1017625"/>
          </a:xfrm>
          <a:prstGeom prst="rect">
            <a:avLst/>
          </a:prstGeom>
          <a:blipFill>
            <a:blip r:embed="rId5" cstate="print"/>
            <a:stretch>
              <a:fillRect/>
            </a:stretch>
          </a:blipFill>
        </p:spPr>
        <p:txBody>
          <a:bodyPr wrap="square" lIns="0" tIns="0" rIns="0" bIns="0" rtlCol="0"/>
          <a:lstStyle/>
          <a:p>
            <a:pPr defTabSz="913993" fontAlgn="auto">
              <a:spcBef>
                <a:spcPts val="0"/>
              </a:spcBef>
              <a:spcAft>
                <a:spcPts val="0"/>
              </a:spcAft>
            </a:pPr>
            <a:endParaRPr sz="1800">
              <a:solidFill>
                <a:prstClr val="black"/>
              </a:solidFill>
              <a:latin typeface="Calibri"/>
              <a:cs typeface="+mn-cs"/>
            </a:endParaRPr>
          </a:p>
        </p:txBody>
      </p:sp>
      <p:sp>
        <p:nvSpPr>
          <p:cNvPr id="7" name="object 7"/>
          <p:cNvSpPr txBox="1">
            <a:spLocks noGrp="1"/>
          </p:cNvSpPr>
          <p:nvPr>
            <p:ph type="title"/>
          </p:nvPr>
        </p:nvSpPr>
        <p:spPr>
          <a:xfrm>
            <a:off x="307618" y="188708"/>
            <a:ext cx="8884410" cy="556646"/>
          </a:xfrm>
          <a:prstGeom prst="rect">
            <a:avLst/>
          </a:prstGeom>
        </p:spPr>
        <p:txBody>
          <a:bodyPr vert="horz" wrap="square" lIns="0" tIns="63554" rIns="0" bIns="0" rtlCol="0">
            <a:spAutoFit/>
          </a:bodyPr>
          <a:lstStyle/>
          <a:p>
            <a:pPr marL="243732"/>
            <a:r>
              <a:rPr lang="en-US" sz="3200" spc="-40" dirty="0"/>
              <a:t>PA</a:t>
            </a:r>
            <a:r>
              <a:rPr sz="3200" spc="10" dirty="0"/>
              <a:t> </a:t>
            </a:r>
            <a:r>
              <a:rPr sz="3200" spc="-25" dirty="0"/>
              <a:t>Ru</a:t>
            </a:r>
            <a:r>
              <a:rPr sz="3200" spc="-105" dirty="0"/>
              <a:t>r</a:t>
            </a:r>
            <a:r>
              <a:rPr sz="3200" spc="-15" dirty="0"/>
              <a:t>al</a:t>
            </a:r>
            <a:r>
              <a:rPr sz="3200" spc="-10" dirty="0"/>
              <a:t> </a:t>
            </a:r>
            <a:r>
              <a:rPr sz="3200" spc="-25" dirty="0"/>
              <a:t>D</a:t>
            </a:r>
            <a:r>
              <a:rPr sz="3200" spc="-45" dirty="0"/>
              <a:t>e</a:t>
            </a:r>
            <a:r>
              <a:rPr sz="3200" spc="-64" dirty="0"/>
              <a:t>v</a:t>
            </a:r>
            <a:r>
              <a:rPr sz="3200" spc="-20" dirty="0"/>
              <a:t>e</a:t>
            </a:r>
            <a:r>
              <a:rPr sz="3200" spc="-5" dirty="0"/>
              <a:t>l</a:t>
            </a:r>
            <a:r>
              <a:rPr sz="3200" spc="-25" dirty="0"/>
              <a:t>op</a:t>
            </a:r>
            <a:r>
              <a:rPr sz="3200" spc="-40" dirty="0"/>
              <a:t>m</a:t>
            </a:r>
            <a:r>
              <a:rPr sz="3200" spc="-20" dirty="0"/>
              <a:t>e</a:t>
            </a:r>
            <a:r>
              <a:rPr sz="3200" spc="-64" dirty="0"/>
              <a:t>n</a:t>
            </a:r>
            <a:r>
              <a:rPr sz="3200" spc="-15" dirty="0"/>
              <a:t>t</a:t>
            </a:r>
            <a:r>
              <a:rPr lang="en-US" sz="3200" spc="-15" dirty="0"/>
              <a:t> – where offices are located</a:t>
            </a:r>
            <a:endParaRPr sz="3200" dirty="0"/>
          </a:p>
        </p:txBody>
      </p:sp>
      <p:sp>
        <p:nvSpPr>
          <p:cNvPr id="18" name="TextBox 17"/>
          <p:cNvSpPr txBox="1"/>
          <p:nvPr/>
        </p:nvSpPr>
        <p:spPr>
          <a:xfrm>
            <a:off x="300037" y="6421120"/>
            <a:ext cx="9181148" cy="923330"/>
          </a:xfrm>
          <a:prstGeom prst="rect">
            <a:avLst/>
          </a:prstGeom>
          <a:noFill/>
        </p:spPr>
        <p:txBody>
          <a:bodyPr wrap="square" lIns="91399" tIns="45699" rIns="91399" bIns="45699" rtlCol="0">
            <a:spAutoFit/>
          </a:bodyPr>
          <a:lstStyle/>
          <a:p>
            <a:pPr defTabSz="913993" fontAlgn="auto">
              <a:spcBef>
                <a:spcPts val="0"/>
              </a:spcBef>
              <a:spcAft>
                <a:spcPts val="0"/>
              </a:spcAft>
            </a:pPr>
            <a:r>
              <a:rPr lang="en-US" sz="1800" dirty="0">
                <a:solidFill>
                  <a:srgbClr val="1F497D">
                    <a:lumMod val="75000"/>
                  </a:srgbClr>
                </a:solidFill>
                <a:latin typeface="Calibri"/>
                <a:cs typeface="+mn-cs"/>
                <a:hlinkClick r:id="rId6"/>
              </a:rPr>
              <a:t>http://offices.sc.egov.usda.gov/locator/app?service=page/CountyMap&amp;state=PA&amp;stateName=Pennsylvania&amp;stateCode=42</a:t>
            </a:r>
            <a:endParaRPr lang="en-US" sz="1800" dirty="0">
              <a:solidFill>
                <a:srgbClr val="1F497D">
                  <a:lumMod val="75000"/>
                </a:srgbClr>
              </a:solidFill>
              <a:latin typeface="Calibri"/>
              <a:cs typeface="+mn-cs"/>
            </a:endParaRPr>
          </a:p>
          <a:p>
            <a:pPr defTabSz="913993" fontAlgn="auto">
              <a:spcBef>
                <a:spcPts val="0"/>
              </a:spcBef>
              <a:spcAft>
                <a:spcPts val="0"/>
              </a:spcAft>
            </a:pPr>
            <a:endParaRPr lang="en-US" sz="1800" dirty="0">
              <a:solidFill>
                <a:prstClr val="black"/>
              </a:solidFill>
              <a:latin typeface="Calibri"/>
              <a:cs typeface="+mn-cs"/>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127" y="1555066"/>
            <a:ext cx="7020878" cy="4797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Explosion 1 19"/>
          <p:cNvSpPr/>
          <p:nvPr/>
        </p:nvSpPr>
        <p:spPr>
          <a:xfrm>
            <a:off x="6540818" y="3515179"/>
            <a:ext cx="180023" cy="24384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1" name="Explosion 1 20"/>
          <p:cNvSpPr/>
          <p:nvPr/>
        </p:nvSpPr>
        <p:spPr>
          <a:xfrm>
            <a:off x="5891473" y="2197673"/>
            <a:ext cx="240030" cy="260114"/>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2" name="Explosion 1 21"/>
          <p:cNvSpPr/>
          <p:nvPr/>
        </p:nvSpPr>
        <p:spPr>
          <a:xfrm>
            <a:off x="4975564" y="3018617"/>
            <a:ext cx="162593" cy="283728"/>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3" name="Explosion 1 22"/>
          <p:cNvSpPr/>
          <p:nvPr/>
        </p:nvSpPr>
        <p:spPr>
          <a:xfrm>
            <a:off x="1485983" y="3018617"/>
            <a:ext cx="120015" cy="363028"/>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4" name="Explosion 1 23"/>
          <p:cNvSpPr/>
          <p:nvPr/>
        </p:nvSpPr>
        <p:spPr>
          <a:xfrm>
            <a:off x="2400300" y="5120640"/>
            <a:ext cx="240030" cy="32512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5" name="Explosion 1 24"/>
          <p:cNvSpPr/>
          <p:nvPr/>
        </p:nvSpPr>
        <p:spPr>
          <a:xfrm>
            <a:off x="5820728" y="4321457"/>
            <a:ext cx="240030" cy="29788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6" name="Explosion 1 25"/>
          <p:cNvSpPr/>
          <p:nvPr/>
        </p:nvSpPr>
        <p:spPr>
          <a:xfrm>
            <a:off x="4865785" y="4683989"/>
            <a:ext cx="181223" cy="260084"/>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7" name="Explosion 1 26"/>
          <p:cNvSpPr/>
          <p:nvPr/>
        </p:nvSpPr>
        <p:spPr>
          <a:xfrm>
            <a:off x="1920245" y="4294223"/>
            <a:ext cx="180023" cy="32512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8" name="Explosion 1 27"/>
          <p:cNvSpPr/>
          <p:nvPr/>
        </p:nvSpPr>
        <p:spPr>
          <a:xfrm>
            <a:off x="4508853" y="3289116"/>
            <a:ext cx="173125" cy="347989"/>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
        <p:nvSpPr>
          <p:cNvPr id="29" name="7-Point Star 28"/>
          <p:cNvSpPr/>
          <p:nvPr/>
        </p:nvSpPr>
        <p:spPr>
          <a:xfrm>
            <a:off x="5280661" y="3996337"/>
            <a:ext cx="300038" cy="32512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lIns="91399" tIns="45699" rIns="91399" bIns="45699" rtlCol="0" anchor="ctr"/>
          <a:lstStyle/>
          <a:p>
            <a:pPr algn="ctr" defTabSz="913993"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514248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210" y="39696"/>
            <a:ext cx="9122791" cy="3323987"/>
          </a:xfrm>
        </p:spPr>
        <p:txBody>
          <a:bodyPr/>
          <a:lstStyle/>
          <a:p>
            <a:r>
              <a:rPr lang="en-US" dirty="0" smtClean="0">
                <a:solidFill>
                  <a:schemeClr val="tx1"/>
                </a:solidFill>
              </a:rPr>
              <a:t>Office contacts – </a:t>
            </a:r>
            <a:br>
              <a:rPr lang="en-US" dirty="0" smtClean="0">
                <a:solidFill>
                  <a:schemeClr val="tx1"/>
                </a:solidFill>
              </a:rPr>
            </a:br>
            <a:r>
              <a:rPr lang="en-US" sz="2700" b="1" dirty="0">
                <a:solidFill>
                  <a:schemeClr val="tx1"/>
                </a:solidFill>
              </a:rPr>
              <a:t>STATE Community Economic Development Coordinators </a:t>
            </a:r>
            <a:r>
              <a:rPr lang="en-US" sz="2700" dirty="0">
                <a:solidFill>
                  <a:schemeClr val="tx1"/>
                </a:solidFill>
              </a:rPr>
              <a:t/>
            </a:r>
            <a:br>
              <a:rPr lang="en-US" sz="2700" dirty="0">
                <a:solidFill>
                  <a:schemeClr val="tx1"/>
                </a:solidFill>
              </a:rPr>
            </a:br>
            <a:r>
              <a:rPr lang="en-US" sz="2700" dirty="0">
                <a:solidFill>
                  <a:schemeClr val="tx1"/>
                </a:solidFill>
              </a:rPr>
              <a:t>	</a:t>
            </a:r>
            <a:br>
              <a:rPr lang="en-US" sz="2700" dirty="0">
                <a:solidFill>
                  <a:schemeClr val="tx1"/>
                </a:solidFill>
              </a:rPr>
            </a:br>
            <a:r>
              <a:rPr lang="en-US" sz="2700" dirty="0">
                <a:solidFill>
                  <a:schemeClr val="tx1"/>
                </a:solidFill>
              </a:rPr>
              <a:t>	</a:t>
            </a:r>
            <a:r>
              <a:rPr lang="en-US" sz="2400" dirty="0">
                <a:solidFill>
                  <a:schemeClr val="tx1"/>
                </a:solidFill>
              </a:rPr>
              <a:t>*Tom Wellington – Lycoming Area Office  570-433-3902 ext. 114</a:t>
            </a:r>
            <a:br>
              <a:rPr lang="en-US" sz="2400" dirty="0">
                <a:solidFill>
                  <a:schemeClr val="tx1"/>
                </a:solidFill>
              </a:rPr>
            </a:br>
            <a:r>
              <a:rPr lang="en-US" sz="2400" dirty="0">
                <a:solidFill>
                  <a:schemeClr val="tx1"/>
                </a:solidFill>
              </a:rPr>
              <a:t>	* Trudy Moore – Cumberland Area Office 717-218-3002 ext. 110</a:t>
            </a:r>
            <a:r>
              <a:rPr lang="en-US" sz="2400" dirty="0"/>
              <a:t/>
            </a:r>
            <a:br>
              <a:rPr lang="en-US" sz="2400" dirty="0"/>
            </a:br>
            <a:r>
              <a:rPr lang="en-US" sz="2400" dirty="0">
                <a:solidFill>
                  <a:schemeClr val="tx1"/>
                </a:solidFill>
              </a:rPr>
              <a:t>	* Gary Reed – Westmorland Area Office   742-853-5555 ext. 126</a:t>
            </a:r>
            <a:r>
              <a:rPr lang="en-US" sz="2400" dirty="0"/>
              <a:t/>
            </a:r>
            <a:br>
              <a:rPr lang="en-US" sz="2400" dirty="0"/>
            </a:b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sz="half" idx="2"/>
          </p:nvPr>
        </p:nvSpPr>
        <p:spPr>
          <a:xfrm>
            <a:off x="515915" y="2735168"/>
            <a:ext cx="4020503" cy="4021614"/>
          </a:xfrm>
          <a:solidFill>
            <a:schemeClr val="bg2">
              <a:lumMod val="90000"/>
            </a:schemeClr>
          </a:solidFill>
        </p:spPr>
        <p:txBody>
          <a:bodyPr/>
          <a:lstStyle/>
          <a:p>
            <a:pPr marL="456996" indent="-456996">
              <a:buFont typeface="+mj-lt"/>
              <a:buAutoNum type="arabicPeriod"/>
            </a:pPr>
            <a:r>
              <a:rPr lang="en-US" sz="2700" dirty="0"/>
              <a:t>Crawford Area Office</a:t>
            </a:r>
          </a:p>
          <a:p>
            <a:pPr marL="913993" lvl="1" indent="-456996">
              <a:buFont typeface="Arial" panose="020B0604020202020204" pitchFamily="34" charset="0"/>
              <a:buChar char="•"/>
            </a:pPr>
            <a:r>
              <a:rPr lang="en-US" sz="2400" dirty="0"/>
              <a:t>814-336-6155 ext. 4</a:t>
            </a:r>
          </a:p>
          <a:p>
            <a:pPr marL="456996" indent="-456996">
              <a:buFont typeface="+mj-lt"/>
              <a:buAutoNum type="arabicPeriod"/>
            </a:pPr>
            <a:r>
              <a:rPr lang="en-US" sz="2700" dirty="0"/>
              <a:t>Clinton Area Office</a:t>
            </a:r>
          </a:p>
          <a:p>
            <a:pPr marL="913993" lvl="1" indent="-456996">
              <a:buFont typeface="Arial" panose="020B0604020202020204" pitchFamily="34" charset="0"/>
              <a:buChar char="•"/>
            </a:pPr>
            <a:r>
              <a:rPr lang="en-US" sz="2400" dirty="0"/>
              <a:t>570-726-3196 ext. 4 </a:t>
            </a:r>
          </a:p>
          <a:p>
            <a:pPr marL="456996" indent="-456996">
              <a:buFont typeface="+mj-lt"/>
              <a:buAutoNum type="arabicPeriod"/>
            </a:pPr>
            <a:r>
              <a:rPr lang="en-US" sz="2700" dirty="0"/>
              <a:t>Lycoming Area Office</a:t>
            </a:r>
          </a:p>
          <a:p>
            <a:pPr marL="913993" lvl="1" indent="-456996">
              <a:buFont typeface="Arial" panose="020B0604020202020204" pitchFamily="34" charset="0"/>
              <a:buChar char="•"/>
            </a:pPr>
            <a:r>
              <a:rPr lang="en-US" sz="2400" dirty="0"/>
              <a:t>570-433-3902 ext. 4</a:t>
            </a:r>
          </a:p>
          <a:p>
            <a:pPr marL="456996" indent="-456996">
              <a:buFont typeface="+mj-lt"/>
              <a:buAutoNum type="arabicPeriod"/>
            </a:pPr>
            <a:r>
              <a:rPr lang="en-US" sz="2700" dirty="0"/>
              <a:t>Wyoming Area Office</a:t>
            </a:r>
          </a:p>
          <a:p>
            <a:pPr marL="913993" lvl="1" indent="-456996">
              <a:buFont typeface="Arial" panose="020B0604020202020204" pitchFamily="34" charset="0"/>
              <a:buChar char="•"/>
            </a:pPr>
            <a:r>
              <a:rPr lang="en-US" sz="2400" dirty="0"/>
              <a:t>570-836-5111 ext. 4 </a:t>
            </a:r>
          </a:p>
          <a:p>
            <a:pPr marL="456996" indent="-456996">
              <a:buFont typeface="+mj-lt"/>
              <a:buAutoNum type="arabicPeriod"/>
            </a:pPr>
            <a:r>
              <a:rPr lang="en-US" sz="2700" dirty="0"/>
              <a:t>Lehigh Area Office</a:t>
            </a:r>
          </a:p>
          <a:p>
            <a:pPr marL="913993" lvl="1" indent="-456996">
              <a:buFont typeface="Arial" panose="020B0604020202020204" pitchFamily="34" charset="0"/>
              <a:buChar char="•"/>
            </a:pPr>
            <a:r>
              <a:rPr lang="en-US" sz="2400" dirty="0"/>
              <a:t>484-795-7619</a:t>
            </a:r>
          </a:p>
        </p:txBody>
      </p:sp>
      <p:sp>
        <p:nvSpPr>
          <p:cNvPr id="5" name="Content Placeholder 4"/>
          <p:cNvSpPr>
            <a:spLocks noGrp="1"/>
          </p:cNvSpPr>
          <p:nvPr>
            <p:ph sz="half" idx="3"/>
          </p:nvPr>
        </p:nvSpPr>
        <p:spPr>
          <a:xfrm>
            <a:off x="4800605" y="2735168"/>
            <a:ext cx="4178022" cy="4021614"/>
          </a:xfrm>
          <a:solidFill>
            <a:schemeClr val="bg2">
              <a:lumMod val="90000"/>
            </a:schemeClr>
          </a:solidFill>
        </p:spPr>
        <p:txBody>
          <a:bodyPr/>
          <a:lstStyle/>
          <a:p>
            <a:pPr marL="456996" indent="-456996">
              <a:buFont typeface="+mj-lt"/>
              <a:buAutoNum type="arabicPeriod" startAt="6"/>
            </a:pPr>
            <a:r>
              <a:rPr lang="en-US" sz="2700" dirty="0"/>
              <a:t>Lebanon Area Office</a:t>
            </a:r>
          </a:p>
          <a:p>
            <a:pPr marL="913993" lvl="1" indent="-456996">
              <a:buFont typeface="Arial" panose="020B0604020202020204" pitchFamily="34" charset="0"/>
              <a:buChar char="•"/>
            </a:pPr>
            <a:r>
              <a:rPr lang="en-US" sz="2400" dirty="0"/>
              <a:t>717-272-3908 ext. 6 </a:t>
            </a:r>
          </a:p>
          <a:p>
            <a:pPr marL="456996" indent="-456996">
              <a:buAutoNum type="arabicPeriod" startAt="7"/>
            </a:pPr>
            <a:r>
              <a:rPr lang="en-US" sz="2700" dirty="0"/>
              <a:t>Cumberland Area Office </a:t>
            </a:r>
          </a:p>
          <a:p>
            <a:pPr marL="913993" lvl="1" indent="-456996">
              <a:buFont typeface="Arial" panose="020B0604020202020204" pitchFamily="34" charset="0"/>
              <a:buChar char="•"/>
            </a:pPr>
            <a:r>
              <a:rPr lang="en-US" sz="2400" dirty="0"/>
              <a:t>717-218-3002</a:t>
            </a:r>
          </a:p>
          <a:p>
            <a:pPr marL="456996" indent="-456996">
              <a:buFont typeface="+mj-lt"/>
              <a:buAutoNum type="arabicPeriod" startAt="8"/>
            </a:pPr>
            <a:r>
              <a:rPr lang="en-US" sz="2700" dirty="0"/>
              <a:t>Westmorland Area Office</a:t>
            </a:r>
          </a:p>
          <a:p>
            <a:pPr marL="913993" lvl="1" indent="-456996">
              <a:buFont typeface="Arial" panose="020B0604020202020204" pitchFamily="34" charset="0"/>
              <a:buChar char="•"/>
            </a:pPr>
            <a:r>
              <a:rPr lang="en-US" sz="2400" dirty="0"/>
              <a:t>742-853-5555 ext. 4</a:t>
            </a:r>
          </a:p>
          <a:p>
            <a:pPr marL="456996" indent="-456996">
              <a:buFont typeface="+mj-lt"/>
              <a:buAutoNum type="arabicPeriod" startAt="9"/>
            </a:pPr>
            <a:r>
              <a:rPr lang="en-US" sz="2700" dirty="0"/>
              <a:t>Butler Area Office </a:t>
            </a:r>
          </a:p>
          <a:p>
            <a:pPr marL="913993" lvl="1" indent="-456996">
              <a:buFont typeface="Arial" panose="020B0604020202020204" pitchFamily="34" charset="0"/>
              <a:buChar char="•"/>
            </a:pPr>
            <a:r>
              <a:rPr lang="en-US" sz="2400" dirty="0"/>
              <a:t>742-482-4800 ext. 4</a:t>
            </a:r>
          </a:p>
          <a:p>
            <a:pPr marL="456996" indent="-456996">
              <a:buFont typeface="+mj-lt"/>
              <a:buAutoNum type="arabicPeriod" startAt="10"/>
            </a:pPr>
            <a:r>
              <a:rPr lang="en-US" sz="2700" dirty="0"/>
              <a:t>Harrisburg State Office </a:t>
            </a:r>
          </a:p>
          <a:p>
            <a:pPr marL="913993" lvl="1" indent="-456996">
              <a:buFont typeface="Arial" panose="020B0604020202020204" pitchFamily="34" charset="0"/>
              <a:buChar char="•"/>
            </a:pPr>
            <a:r>
              <a:rPr lang="en-US" sz="2400" dirty="0"/>
              <a:t>717-237-2299</a:t>
            </a:r>
          </a:p>
        </p:txBody>
      </p:sp>
    </p:spTree>
    <p:extLst>
      <p:ext uri="{BB962C8B-B14F-4D97-AF65-F5344CB8AC3E}">
        <p14:creationId xmlns:p14="http://schemas.microsoft.com/office/powerpoint/2010/main" val="3813839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178189" y="3692588"/>
            <a:ext cx="203390" cy="398764"/>
          </a:xfrm>
          <a:prstGeom prst="rect">
            <a:avLst/>
          </a:prstGeom>
          <a:noFill/>
          <a:ln w="9525">
            <a:noFill/>
            <a:miter lim="800000"/>
            <a:headEnd/>
            <a:tailEnd/>
          </a:ln>
        </p:spPr>
        <p:txBody>
          <a:bodyPr wrap="none" lIns="101322" tIns="50673" rIns="101322" bIns="50673">
            <a:spAutoFit/>
          </a:bodyPr>
          <a:lstStyle/>
          <a:p>
            <a:endParaRPr lang="en-US">
              <a:latin typeface="Calibri" pitchFamily="34" charset="0"/>
            </a:endParaRPr>
          </a:p>
        </p:txBody>
      </p:sp>
      <p:grpSp>
        <p:nvGrpSpPr>
          <p:cNvPr id="44035" name="Group 4"/>
          <p:cNvGrpSpPr>
            <a:grpSpLocks/>
          </p:cNvGrpSpPr>
          <p:nvPr/>
        </p:nvGrpSpPr>
        <p:grpSpPr bwMode="auto">
          <a:xfrm>
            <a:off x="320675" y="433395"/>
            <a:ext cx="9075738" cy="738187"/>
            <a:chOff x="478394" y="406400"/>
            <a:chExt cx="8644414" cy="692574"/>
          </a:xfrm>
        </p:grpSpPr>
        <p:pic>
          <p:nvPicPr>
            <p:cNvPr id="44042" name="Picture 26" descr="Military Vet logo banner"/>
            <p:cNvPicPr>
              <a:picLocks noChangeAspect="1" noChangeArrowheads="1"/>
            </p:cNvPicPr>
            <p:nvPr/>
          </p:nvPicPr>
          <p:blipFill>
            <a:blip r:embed="rId2"/>
            <a:srcRect/>
            <a:stretch>
              <a:fillRect/>
            </a:stretch>
          </p:blipFill>
          <p:spPr bwMode="auto">
            <a:xfrm>
              <a:off x="478394" y="406400"/>
              <a:ext cx="8644414" cy="692574"/>
            </a:xfrm>
            <a:prstGeom prst="rect">
              <a:avLst/>
            </a:prstGeom>
            <a:noFill/>
            <a:ln w="9525">
              <a:noFill/>
              <a:miter lim="800000"/>
              <a:headEnd/>
              <a:tailEnd/>
            </a:ln>
          </p:spPr>
        </p:pic>
        <p:sp>
          <p:nvSpPr>
            <p:cNvPr id="44043" name="Rectangle 5"/>
            <p:cNvSpPr txBox="1">
              <a:spLocks noChangeArrowheads="1"/>
            </p:cNvSpPr>
            <p:nvPr/>
          </p:nvSpPr>
          <p:spPr bwMode="auto">
            <a:xfrm>
              <a:off x="480060" y="481586"/>
              <a:ext cx="6000750" cy="421090"/>
            </a:xfrm>
            <a:prstGeom prst="rect">
              <a:avLst/>
            </a:prstGeom>
            <a:noFill/>
            <a:ln w="9525">
              <a:noFill/>
              <a:miter lim="800000"/>
              <a:headEnd/>
              <a:tailEnd/>
            </a:ln>
          </p:spPr>
          <p:txBody>
            <a:bodyPr lIns="96661" tIns="48331" rIns="96661" bIns="48331" anchor="ctr">
              <a:spAutoFit/>
            </a:bodyPr>
            <a:lstStyle/>
            <a:p>
              <a:pPr algn="ctr" defTabSz="907497"/>
              <a:r>
                <a:rPr lang="en-US" sz="2200" b="1">
                  <a:solidFill>
                    <a:schemeClr val="bg1"/>
                  </a:solidFill>
                  <a:latin typeface="Calibri" pitchFamily="34" charset="0"/>
                </a:rPr>
                <a:t>NEXT MEETING</a:t>
              </a:r>
            </a:p>
          </p:txBody>
        </p:sp>
      </p:grpSp>
      <p:grpSp>
        <p:nvGrpSpPr>
          <p:cNvPr id="44036" name="Group 7"/>
          <p:cNvGrpSpPr>
            <a:grpSpLocks/>
          </p:cNvGrpSpPr>
          <p:nvPr/>
        </p:nvGrpSpPr>
        <p:grpSpPr bwMode="auto">
          <a:xfrm>
            <a:off x="115915" y="6762640"/>
            <a:ext cx="9324975" cy="433385"/>
            <a:chOff x="400050" y="6339840"/>
            <a:chExt cx="8881110" cy="406400"/>
          </a:xfrm>
        </p:grpSpPr>
        <p:pic>
          <p:nvPicPr>
            <p:cNvPr id="44038" name="Picture 25" descr="red bottom banner"/>
            <p:cNvPicPr>
              <a:picLocks noChangeAspect="1" noChangeArrowheads="1"/>
            </p:cNvPicPr>
            <p:nvPr/>
          </p:nvPicPr>
          <p:blipFill>
            <a:blip r:embed="rId3"/>
            <a:srcRect/>
            <a:stretch>
              <a:fillRect/>
            </a:stretch>
          </p:blipFill>
          <p:spPr bwMode="auto">
            <a:xfrm>
              <a:off x="480060" y="6343227"/>
              <a:ext cx="8801100" cy="403013"/>
            </a:xfrm>
            <a:prstGeom prst="rect">
              <a:avLst/>
            </a:prstGeom>
            <a:noFill/>
            <a:ln w="9525">
              <a:noFill/>
              <a:miter lim="800000"/>
              <a:headEnd/>
              <a:tailEnd/>
            </a:ln>
          </p:spPr>
        </p:pic>
        <p:sp>
          <p:nvSpPr>
            <p:cNvPr id="44039" name="Rectangle 8"/>
            <p:cNvSpPr>
              <a:spLocks noChangeArrowheads="1"/>
            </p:cNvSpPr>
            <p:nvPr/>
          </p:nvSpPr>
          <p:spPr bwMode="auto">
            <a:xfrm>
              <a:off x="8001000" y="6339840"/>
              <a:ext cx="1280160" cy="406400"/>
            </a:xfrm>
            <a:prstGeom prst="rect">
              <a:avLst/>
            </a:prstGeom>
            <a:noFill/>
            <a:ln w="9525">
              <a:noFill/>
              <a:miter lim="800000"/>
              <a:headEnd/>
              <a:tailEnd/>
            </a:ln>
          </p:spPr>
          <p:txBody>
            <a:bodyPr lIns="96661" tIns="48331" rIns="96661" bIns="48331" anchor="ctr"/>
            <a:lstStyle/>
            <a:p>
              <a:r>
                <a:rPr lang="en-US" sz="1400">
                  <a:solidFill>
                    <a:schemeClr val="bg1"/>
                  </a:solidFill>
                  <a:latin typeface="Verdana" pitchFamily="34" charset="0"/>
                </a:rPr>
                <a:t>&gt; country</a:t>
              </a:r>
            </a:p>
          </p:txBody>
        </p:sp>
        <p:sp>
          <p:nvSpPr>
            <p:cNvPr id="44040" name="Rectangle 10"/>
            <p:cNvSpPr>
              <a:spLocks noChangeArrowheads="1"/>
            </p:cNvSpPr>
            <p:nvPr/>
          </p:nvSpPr>
          <p:spPr bwMode="auto">
            <a:xfrm>
              <a:off x="3920490" y="6339840"/>
              <a:ext cx="4160520" cy="406400"/>
            </a:xfrm>
            <a:prstGeom prst="rect">
              <a:avLst/>
            </a:prstGeom>
            <a:noFill/>
            <a:ln w="9525">
              <a:noFill/>
              <a:miter lim="800000"/>
              <a:headEnd/>
              <a:tailEnd/>
            </a:ln>
          </p:spPr>
          <p:txBody>
            <a:bodyPr lIns="96661" tIns="48331" rIns="96661" bIns="48331" anchor="ctr"/>
            <a:lstStyle/>
            <a:p>
              <a:pPr algn="r"/>
              <a:r>
                <a:rPr lang="en-US" sz="1400">
                  <a:solidFill>
                    <a:schemeClr val="bg1"/>
                  </a:solidFill>
                  <a:latin typeface="Verdana" pitchFamily="34" charset="0"/>
                </a:rPr>
                <a:t>  &gt; community &gt; commonwealth </a:t>
              </a:r>
            </a:p>
          </p:txBody>
        </p:sp>
        <p:sp>
          <p:nvSpPr>
            <p:cNvPr id="12" name="Text Box 15"/>
            <p:cNvSpPr txBox="1">
              <a:spLocks noChangeArrowheads="1"/>
            </p:cNvSpPr>
            <p:nvPr/>
          </p:nvSpPr>
          <p:spPr bwMode="auto">
            <a:xfrm>
              <a:off x="400050" y="6340313"/>
              <a:ext cx="1840025" cy="359306"/>
            </a:xfrm>
            <a:prstGeom prst="rect">
              <a:avLst/>
            </a:prstGeom>
            <a:noFill/>
            <a:ln w="9525">
              <a:noFill/>
              <a:miter lim="800000"/>
              <a:headEnd/>
              <a:tailEnd/>
            </a:ln>
          </p:spPr>
          <p:txBody>
            <a:bodyPr lIns="96661" tIns="48331" rIns="96661" bIns="48331" anchor="ctr">
              <a:spAutoFit/>
            </a:bodyPr>
            <a:lstStyle/>
            <a:p>
              <a:pPr defTabSz="958890" eaLnBrk="0" fontAlgn="auto" hangingPunct="0">
                <a:spcBef>
                  <a:spcPct val="50000"/>
                </a:spcBef>
                <a:spcAft>
                  <a:spcPts val="0"/>
                </a:spcAft>
                <a:defRPr/>
              </a:pPr>
              <a:r>
                <a:rPr lang="en-US" sz="1800" dirty="0">
                  <a:solidFill>
                    <a:schemeClr val="bg1"/>
                  </a:solidFill>
                  <a:latin typeface="+mj-lt"/>
                  <a:cs typeface="+mn-cs"/>
                </a:rPr>
                <a:t>As of 23 Sep 15</a:t>
              </a:r>
            </a:p>
          </p:txBody>
        </p:sp>
      </p:grpSp>
      <p:sp>
        <p:nvSpPr>
          <p:cNvPr id="14" name="TextBox 13"/>
          <p:cNvSpPr txBox="1"/>
          <p:nvPr/>
        </p:nvSpPr>
        <p:spPr>
          <a:xfrm>
            <a:off x="0" y="2133614"/>
            <a:ext cx="9601200" cy="3046261"/>
          </a:xfrm>
          <a:prstGeom prst="rect">
            <a:avLst/>
          </a:prstGeom>
          <a:noFill/>
        </p:spPr>
        <p:txBody>
          <a:bodyPr lIns="90678" tIns="45339" rIns="90678" bIns="45339">
            <a:spAutoFit/>
          </a:bodyPr>
          <a:lstStyle/>
          <a:p>
            <a:pPr algn="ctr" defTabSz="958890" fontAlgn="auto">
              <a:spcBef>
                <a:spcPts val="0"/>
              </a:spcBef>
              <a:spcAft>
                <a:spcPts val="0"/>
              </a:spcAft>
              <a:defRPr/>
            </a:pPr>
            <a:r>
              <a:rPr lang="en-US" sz="4800" dirty="0">
                <a:solidFill>
                  <a:schemeClr val="tx2">
                    <a:lumMod val="75000"/>
                  </a:schemeClr>
                </a:solidFill>
                <a:latin typeface="+mn-lt"/>
                <a:cs typeface="+mn-cs"/>
              </a:rPr>
              <a:t>Friday, </a:t>
            </a:r>
            <a:r>
              <a:rPr lang="en-US" sz="4800" b="1" dirty="0">
                <a:solidFill>
                  <a:schemeClr val="accent2">
                    <a:lumMod val="75000"/>
                  </a:schemeClr>
                </a:solidFill>
                <a:latin typeface="+mn-lt"/>
                <a:cs typeface="+mn-cs"/>
              </a:rPr>
              <a:t>October 14</a:t>
            </a:r>
            <a:r>
              <a:rPr lang="en-US" sz="4800" dirty="0">
                <a:solidFill>
                  <a:schemeClr val="tx2">
                    <a:lumMod val="75000"/>
                  </a:schemeClr>
                </a:solidFill>
                <a:latin typeface="+mn-lt"/>
                <a:cs typeface="+mn-cs"/>
              </a:rPr>
              <a:t>, 2016 at 10:00AM</a:t>
            </a:r>
          </a:p>
          <a:p>
            <a:pPr algn="ctr" defTabSz="958890" fontAlgn="auto">
              <a:spcBef>
                <a:spcPts val="0"/>
              </a:spcBef>
              <a:spcAft>
                <a:spcPts val="0"/>
              </a:spcAft>
              <a:defRPr/>
            </a:pPr>
            <a:r>
              <a:rPr lang="en-US" sz="4800" b="1" dirty="0">
                <a:solidFill>
                  <a:schemeClr val="accent2">
                    <a:lumMod val="75000"/>
                  </a:schemeClr>
                </a:solidFill>
                <a:latin typeface="+mn-lt"/>
                <a:cs typeface="+mn-cs"/>
              </a:rPr>
              <a:t>Arrowheads Community Club</a:t>
            </a:r>
          </a:p>
          <a:p>
            <a:pPr algn="ctr" defTabSz="958890" fontAlgn="auto">
              <a:spcBef>
                <a:spcPts val="0"/>
              </a:spcBef>
              <a:spcAft>
                <a:spcPts val="0"/>
              </a:spcAft>
              <a:defRPr/>
            </a:pPr>
            <a:r>
              <a:rPr lang="en-US" sz="4800" dirty="0">
                <a:solidFill>
                  <a:schemeClr val="tx2">
                    <a:lumMod val="75000"/>
                  </a:schemeClr>
                </a:solidFill>
                <a:latin typeface="+mn-lt"/>
                <a:cs typeface="+mn-cs"/>
              </a:rPr>
              <a:t>Fort Indiantown Gap</a:t>
            </a:r>
          </a:p>
          <a:p>
            <a:pPr algn="ctr" defTabSz="958890" fontAlgn="auto">
              <a:spcBef>
                <a:spcPts val="0"/>
              </a:spcBef>
              <a:spcAft>
                <a:spcPts val="0"/>
              </a:spcAft>
              <a:defRPr/>
            </a:pPr>
            <a:r>
              <a:rPr lang="en-US" sz="4800" dirty="0">
                <a:solidFill>
                  <a:schemeClr val="tx2">
                    <a:lumMod val="75000"/>
                  </a:schemeClr>
                </a:solidFill>
                <a:latin typeface="+mn-lt"/>
                <a:cs typeface="+mn-cs"/>
              </a:rPr>
              <a:t>Annville, PA 17003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02321" y="433493"/>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40032" y="6766121"/>
            <a:ext cx="9241155" cy="429881"/>
          </a:xfrm>
          <a:prstGeom prst="rect">
            <a:avLst/>
          </a:prstGeom>
          <a:noFill/>
          <a:ln w="9525">
            <a:noFill/>
            <a:miter lim="800000"/>
            <a:headEnd/>
            <a:tailEnd/>
          </a:ln>
        </p:spPr>
      </p:pic>
      <p:sp>
        <p:nvSpPr>
          <p:cNvPr id="6" name="Rectangle 8"/>
          <p:cNvSpPr>
            <a:spLocks noChangeArrowheads="1"/>
          </p:cNvSpPr>
          <p:nvPr/>
        </p:nvSpPr>
        <p:spPr bwMode="auto">
          <a:xfrm>
            <a:off x="8401050" y="6762496"/>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20490" y="6762496"/>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04064" y="523380"/>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20052" y="6764784"/>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pic>
        <p:nvPicPr>
          <p:cNvPr id="10" name="Picture 2" descr="Military PPT Cover Slide 2-4-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012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6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4"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898"/>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157"/>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557"/>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pic>
        <p:nvPicPr>
          <p:cNvPr id="1026" name="Picture 2" descr="C:\Users\jobart\AppData\Local\Microsoft\Windows\Temporary Internet Files\Content.Outlook\4NXBZREO\IMG_1101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16815"/>
            <a:ext cx="9601200" cy="508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87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4"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898"/>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157"/>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557"/>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pic>
        <p:nvPicPr>
          <p:cNvPr id="2050" name="Picture 2" descr="C:\Users\jobart\AppData\Local\Microsoft\Windows\Temporary Internet Files\Content.Outlook\4NXBZREO\5714715A-6CC4-4DC8-AADB-74DA3D387F8A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012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63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4"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898"/>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157"/>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557"/>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pic>
        <p:nvPicPr>
          <p:cNvPr id="3074" name="Picture 2" descr="C:\Users\jobart\AppData\Local\Microsoft\Windows\Temporary Internet Files\Content.Outlook\4NXBZREO\imagejpeg_0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012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53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descr="Military Vet logo banner"/>
          <p:cNvPicPr>
            <a:picLocks noChangeAspect="1" noChangeArrowheads="1"/>
          </p:cNvPicPr>
          <p:nvPr/>
        </p:nvPicPr>
        <p:blipFill>
          <a:blip r:embed="rId2" cstate="print"/>
          <a:srcRect/>
          <a:stretch>
            <a:fillRect/>
          </a:stretch>
        </p:blipFill>
        <p:spPr bwMode="auto">
          <a:xfrm>
            <a:off x="526324" y="370271"/>
            <a:ext cx="9076635" cy="738746"/>
          </a:xfrm>
          <a:prstGeom prst="rect">
            <a:avLst/>
          </a:prstGeom>
          <a:noFill/>
          <a:ln w="9525">
            <a:noFill/>
            <a:miter lim="800000"/>
            <a:headEnd/>
            <a:tailEnd/>
          </a:ln>
        </p:spPr>
      </p:pic>
      <p:pic>
        <p:nvPicPr>
          <p:cNvPr id="5" name="Picture 25" descr="red bottom banner"/>
          <p:cNvPicPr>
            <a:picLocks noChangeAspect="1" noChangeArrowheads="1"/>
          </p:cNvPicPr>
          <p:nvPr/>
        </p:nvPicPr>
        <p:blipFill>
          <a:blip r:embed="rId3" cstate="print"/>
          <a:srcRect/>
          <a:stretch>
            <a:fillRect/>
          </a:stretch>
        </p:blipFill>
        <p:spPr bwMode="auto">
          <a:xfrm>
            <a:off x="264035" y="6702898"/>
            <a:ext cx="9241155" cy="429881"/>
          </a:xfrm>
          <a:prstGeom prst="rect">
            <a:avLst/>
          </a:prstGeom>
          <a:noFill/>
          <a:ln w="9525">
            <a:noFill/>
            <a:miter lim="800000"/>
            <a:headEnd/>
            <a:tailEnd/>
          </a:ln>
        </p:spPr>
      </p:pic>
      <p:sp>
        <p:nvSpPr>
          <p:cNvPr id="6" name="Rectangle 8"/>
          <p:cNvSpPr>
            <a:spLocks noChangeArrowheads="1"/>
          </p:cNvSpPr>
          <p:nvPr/>
        </p:nvSpPr>
        <p:spPr bwMode="auto">
          <a:xfrm>
            <a:off x="8425053" y="6699278"/>
            <a:ext cx="1344168" cy="433493"/>
          </a:xfrm>
          <a:prstGeom prst="rect">
            <a:avLst/>
          </a:prstGeom>
          <a:noFill/>
          <a:ln w="9525">
            <a:noFill/>
            <a:miter lim="800000"/>
            <a:headEnd/>
            <a:tailEnd/>
          </a:ln>
        </p:spPr>
        <p:txBody>
          <a:bodyPr lIns="102125" tIns="51064" rIns="102125" bIns="51064" anchor="ctr"/>
          <a:lstStyle/>
          <a:p>
            <a:pPr defTabSz="966096" fontAlgn="auto">
              <a:spcBef>
                <a:spcPts val="0"/>
              </a:spcBef>
              <a:spcAft>
                <a:spcPts val="0"/>
              </a:spcAft>
            </a:pPr>
            <a:r>
              <a:rPr lang="en-US" sz="1400" dirty="0">
                <a:solidFill>
                  <a:prstClr val="white"/>
                </a:solidFill>
                <a:latin typeface="Verdana" pitchFamily="34" charset="0"/>
                <a:cs typeface="+mn-cs"/>
              </a:rPr>
              <a:t>&gt; country</a:t>
            </a:r>
          </a:p>
        </p:txBody>
      </p:sp>
      <p:sp>
        <p:nvSpPr>
          <p:cNvPr id="7" name="Rectangle 10"/>
          <p:cNvSpPr>
            <a:spLocks noChangeArrowheads="1"/>
          </p:cNvSpPr>
          <p:nvPr/>
        </p:nvSpPr>
        <p:spPr bwMode="auto">
          <a:xfrm>
            <a:off x="3944493" y="6699278"/>
            <a:ext cx="4368546" cy="433493"/>
          </a:xfrm>
          <a:prstGeom prst="rect">
            <a:avLst/>
          </a:prstGeom>
          <a:noFill/>
          <a:ln w="9525">
            <a:noFill/>
            <a:miter lim="800000"/>
            <a:headEnd/>
            <a:tailEnd/>
          </a:ln>
        </p:spPr>
        <p:txBody>
          <a:bodyPr lIns="102125" tIns="51064" rIns="102125" bIns="51064" anchor="ctr"/>
          <a:lstStyle/>
          <a:p>
            <a:pPr algn="r" defTabSz="966096" fontAlgn="auto">
              <a:spcBef>
                <a:spcPts val="0"/>
              </a:spcBef>
              <a:spcAft>
                <a:spcPts val="0"/>
              </a:spcAft>
            </a:pPr>
            <a:r>
              <a:rPr lang="en-US" sz="1400" dirty="0">
                <a:solidFill>
                  <a:prstClr val="white"/>
                </a:solidFill>
                <a:latin typeface="Verdana" pitchFamily="34" charset="0"/>
                <a:cs typeface="+mn-cs"/>
              </a:rPr>
              <a:t>  &gt; community &gt; commonwealth </a:t>
            </a:r>
          </a:p>
        </p:txBody>
      </p:sp>
      <p:sp>
        <p:nvSpPr>
          <p:cNvPr id="8" name="Rectangle 5"/>
          <p:cNvSpPr txBox="1">
            <a:spLocks noChangeArrowheads="1"/>
          </p:cNvSpPr>
          <p:nvPr/>
        </p:nvSpPr>
        <p:spPr>
          <a:xfrm>
            <a:off x="528067" y="460157"/>
            <a:ext cx="6300788" cy="448803"/>
          </a:xfrm>
          <a:prstGeom prst="rect">
            <a:avLst/>
          </a:prstGeom>
          <a:noFill/>
        </p:spPr>
        <p:txBody>
          <a:bodyPr vert="horz" lIns="102125" tIns="51064" rIns="102125" bIns="51064"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200" b="1" dirty="0">
                <a:solidFill>
                  <a:prstClr val="white"/>
                </a:solidFill>
              </a:rPr>
              <a:t>BUREAU OF VETERANS’ HOMES</a:t>
            </a:r>
          </a:p>
        </p:txBody>
      </p:sp>
      <p:sp>
        <p:nvSpPr>
          <p:cNvPr id="9" name="Text Box 15"/>
          <p:cNvSpPr txBox="1">
            <a:spLocks noChangeArrowheads="1"/>
          </p:cNvSpPr>
          <p:nvPr/>
        </p:nvSpPr>
        <p:spPr bwMode="auto">
          <a:xfrm>
            <a:off x="444055" y="6701557"/>
            <a:ext cx="1932242" cy="380169"/>
          </a:xfrm>
          <a:prstGeom prst="rect">
            <a:avLst/>
          </a:prstGeom>
          <a:noFill/>
          <a:ln w="9525">
            <a:noFill/>
            <a:miter lim="800000"/>
            <a:headEnd/>
            <a:tailEnd/>
          </a:ln>
        </p:spPr>
        <p:txBody>
          <a:bodyPr lIns="102125" tIns="51064" rIns="102125" bIns="51064" anchor="ctr">
            <a:spAutoFit/>
          </a:bodyPr>
          <a:lstStyle/>
          <a:p>
            <a:pPr defTabSz="966096" eaLnBrk="0" fontAlgn="auto" hangingPunct="0">
              <a:spcBef>
                <a:spcPct val="50000"/>
              </a:spcBef>
              <a:spcAft>
                <a:spcPts val="0"/>
              </a:spcAft>
              <a:defRPr/>
            </a:pPr>
            <a:r>
              <a:rPr lang="en-US" sz="1800" b="1" dirty="0">
                <a:solidFill>
                  <a:prstClr val="white"/>
                </a:solidFill>
                <a:latin typeface="Calibri"/>
                <a:cs typeface="+mn-cs"/>
              </a:rPr>
              <a:t>  </a:t>
            </a:r>
            <a:r>
              <a:rPr lang="en-US" sz="1800" dirty="0">
                <a:solidFill>
                  <a:prstClr val="white"/>
                </a:solidFill>
                <a:latin typeface="Calibri"/>
                <a:cs typeface="+mn-cs"/>
              </a:rPr>
              <a:t>As of 31 AUG 16</a:t>
            </a:r>
          </a:p>
        </p:txBody>
      </p:sp>
      <p:pic>
        <p:nvPicPr>
          <p:cNvPr id="6146" name="Picture 2" descr="Image result for zika vir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12" y="1625607"/>
            <a:ext cx="6160771" cy="461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0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DC47195621748943E419562098934" ma:contentTypeVersion="7" ma:contentTypeDescription="Create a new document." ma:contentTypeScope="" ma:versionID="ff287e84c5cfdc416dca88a5926d5aea">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da2308a0b4d714a3f08d4204759b388"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2E2F1B6E-D4FE-4DCB-B4BA-4FDB094840AA}"/>
</file>

<file path=customXml/itemProps2.xml><?xml version="1.0" encoding="utf-8"?>
<ds:datastoreItem xmlns:ds="http://schemas.openxmlformats.org/officeDocument/2006/customXml" ds:itemID="{91D8C02C-C9E7-48E8-A870-389845C6C796}"/>
</file>

<file path=customXml/itemProps3.xml><?xml version="1.0" encoding="utf-8"?>
<ds:datastoreItem xmlns:ds="http://schemas.openxmlformats.org/officeDocument/2006/customXml" ds:itemID="{0CB3090D-5942-4A36-9E58-4594DF510EEF}"/>
</file>

<file path=docProps/app.xml><?xml version="1.0" encoding="utf-8"?>
<Properties xmlns="http://schemas.openxmlformats.org/officeDocument/2006/extended-properties" xmlns:vt="http://schemas.openxmlformats.org/officeDocument/2006/docPropsVTypes">
  <TotalTime>0</TotalTime>
  <Words>2641</Words>
  <Application>Microsoft Office PowerPoint</Application>
  <PresentationFormat>Custom</PresentationFormat>
  <Paragraphs>643</Paragraphs>
  <Slides>43</Slides>
  <Notes>12</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43</vt:i4>
      </vt:variant>
    </vt:vector>
  </HeadingPairs>
  <TitlesOfParts>
    <vt:vector size="50" baseType="lpstr">
      <vt:lpstr>Office Theme</vt:lpstr>
      <vt:lpstr>1_Office Theme</vt:lpstr>
      <vt:lpstr>2_Office Theme</vt:lpstr>
      <vt:lpstr>4_Office Theme</vt:lpstr>
      <vt:lpstr>5_Office Theme</vt:lpstr>
      <vt:lpstr>3_Office Theme</vt:lpstr>
      <vt:lpstr>Worksheet</vt:lpstr>
      <vt:lpstr>CURRENT AND FUTURE UNIT MOBILIZATIONS</vt:lpstr>
      <vt:lpstr>CURRENT MOBILIZATIONS &amp; TOTAL DEPLOYMENTS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PERSIAN GULF BONUS PROGRAM SUMMARY</vt:lpstr>
      <vt:lpstr>PERSIAN GULF BONUS PROGRAM SUMMARY</vt:lpstr>
      <vt:lpstr>PowerPoint Presentation</vt:lpstr>
      <vt:lpstr>PERSIAN GULF BONUS PROGRAM SUMMARY</vt:lpstr>
      <vt:lpstr>PERSIAN GULF BONUS PROGRAM SUMMARY</vt:lpstr>
      <vt:lpstr>PERSIAN GULF BONUS PROGRAM SUMMARY</vt:lpstr>
      <vt:lpstr>PERSIAN GULF BONUS PROGRAM SUMMARY</vt:lpstr>
      <vt:lpstr>PERSIAN GULF BONUS PROGRAM SUMMARY</vt:lpstr>
      <vt:lpstr>PowerPoint Presentation</vt:lpstr>
      <vt:lpstr>PowerPoint Presentation</vt:lpstr>
      <vt:lpstr>PowerPoint Presentation</vt:lpstr>
      <vt:lpstr>ODAGVA / ACT 66 SUMMARY</vt:lpstr>
      <vt:lpstr>OUTREACH ENGAGEMENTS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“Rural” for USDA-RD Housing? – Housing Eligibility Areas – Everything not yellow</vt:lpstr>
      <vt:lpstr>What is Rural for USDA-RD Business Programs?   Business Eligibility Areas – Everything not yellow </vt:lpstr>
      <vt:lpstr>How the “Center for Rural Pennsylvania” defines rural:        (state government vs federal government in PA) </vt:lpstr>
      <vt:lpstr>How Rural Development can support Pennsylvania’s Veterans</vt:lpstr>
      <vt:lpstr>http://www.nal.usda.gov/veterans-agriculture</vt:lpstr>
      <vt:lpstr>PA Rural Development – where offices are located</vt:lpstr>
      <vt:lpstr>Office contacts –  STATE Community Economic Development Coordinators     *Tom Wellington – Lycoming Area Office  570-433-3902 ext. 114  * Trudy Moore – Cumberland Area Office 717-218-3002 ext. 110  * Gary Reed – Westmorland Area Office   742-853-5555 ext. 126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2016-09-01T15:01:43Z</dcterms:created>
  <dcterms:modified xsi:type="dcterms:W3CDTF">2016-09-06T14:20:25Z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0x010100FF9DC47195621748943E419562098934</vt:lpwstr>
  </property>
  <property fmtid="{D5CDD505-2E9C-101B-9397-08002B2CF9AE}" pid="3" name="Order">
    <vt:r8>26000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