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drawings/drawing1.xml" ContentType="application/vnd.openxmlformats-officedocument.drawingml.chartshapes+xml"/>
  <Override PartName="/ppt/presentation.xml" ContentType="application/vnd.openxmlformats-officedocument.presentationml.presentation.main+xml"/>
  <Override PartName="/ppt/slides/slide15.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charts/chart2.xml" ContentType="application/vnd.openxmlformats-officedocument.drawingml.char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75" r:id="rId2"/>
    <p:sldId id="376" r:id="rId3"/>
    <p:sldId id="385" r:id="rId4"/>
    <p:sldId id="396" r:id="rId5"/>
    <p:sldId id="397" r:id="rId6"/>
    <p:sldId id="398" r:id="rId7"/>
    <p:sldId id="377" r:id="rId8"/>
    <p:sldId id="378" r:id="rId9"/>
    <p:sldId id="379" r:id="rId10"/>
    <p:sldId id="380" r:id="rId11"/>
    <p:sldId id="381" r:id="rId12"/>
    <p:sldId id="382" r:id="rId13"/>
    <p:sldId id="386" r:id="rId14"/>
    <p:sldId id="387" r:id="rId15"/>
    <p:sldId id="388" r:id="rId16"/>
    <p:sldId id="389" r:id="rId17"/>
    <p:sldId id="390" r:id="rId18"/>
    <p:sldId id="391" r:id="rId19"/>
    <p:sldId id="392" r:id="rId20"/>
    <p:sldId id="393" r:id="rId21"/>
    <p:sldId id="394" r:id="rId22"/>
    <p:sldId id="395" r:id="rId23"/>
    <p:sldId id="383" r:id="rId24"/>
    <p:sldId id="384" r:id="rId25"/>
    <p:sldId id="352" r:id="rId26"/>
  </p:sldIdLst>
  <p:sldSz cx="9601200" cy="7315200"/>
  <p:notesSz cx="7010400" cy="9296400"/>
  <p:defaultTextStyle>
    <a:defPPr>
      <a:defRPr lang="en-US"/>
    </a:defPPr>
    <a:lvl1pPr algn="l" defTabSz="962537" rtl="0" fontAlgn="base">
      <a:spcBef>
        <a:spcPct val="0"/>
      </a:spcBef>
      <a:spcAft>
        <a:spcPct val="0"/>
      </a:spcAft>
      <a:defRPr sz="1900" kern="1200">
        <a:solidFill>
          <a:schemeClr val="tx1"/>
        </a:solidFill>
        <a:latin typeface="Arial" charset="0"/>
        <a:ea typeface="+mn-ea"/>
        <a:cs typeface="Arial" charset="0"/>
      </a:defRPr>
    </a:lvl1pPr>
    <a:lvl2pPr marL="481268" indent="-25330" algn="l" defTabSz="962537" rtl="0" fontAlgn="base">
      <a:spcBef>
        <a:spcPct val="0"/>
      </a:spcBef>
      <a:spcAft>
        <a:spcPct val="0"/>
      </a:spcAft>
      <a:defRPr sz="1900" kern="1200">
        <a:solidFill>
          <a:schemeClr val="tx1"/>
        </a:solidFill>
        <a:latin typeface="Arial" charset="0"/>
        <a:ea typeface="+mn-ea"/>
        <a:cs typeface="Arial" charset="0"/>
      </a:defRPr>
    </a:lvl2pPr>
    <a:lvl3pPr marL="962537" indent="-50662" algn="l" defTabSz="962537" rtl="0" fontAlgn="base">
      <a:spcBef>
        <a:spcPct val="0"/>
      </a:spcBef>
      <a:spcAft>
        <a:spcPct val="0"/>
      </a:spcAft>
      <a:defRPr sz="1900" kern="1200">
        <a:solidFill>
          <a:schemeClr val="tx1"/>
        </a:solidFill>
        <a:latin typeface="Arial" charset="0"/>
        <a:ea typeface="+mn-ea"/>
        <a:cs typeface="Arial" charset="0"/>
      </a:defRPr>
    </a:lvl3pPr>
    <a:lvl4pPr marL="1443804" indent="-75992" algn="l" defTabSz="962537" rtl="0" fontAlgn="base">
      <a:spcBef>
        <a:spcPct val="0"/>
      </a:spcBef>
      <a:spcAft>
        <a:spcPct val="0"/>
      </a:spcAft>
      <a:defRPr sz="1900" kern="1200">
        <a:solidFill>
          <a:schemeClr val="tx1"/>
        </a:solidFill>
        <a:latin typeface="Arial" charset="0"/>
        <a:ea typeface="+mn-ea"/>
        <a:cs typeface="Arial" charset="0"/>
      </a:defRPr>
    </a:lvl4pPr>
    <a:lvl5pPr marL="1926658" indent="-102902" algn="l" defTabSz="962537" rtl="0" fontAlgn="base">
      <a:spcBef>
        <a:spcPct val="0"/>
      </a:spcBef>
      <a:spcAft>
        <a:spcPct val="0"/>
      </a:spcAft>
      <a:defRPr sz="1900" kern="1200">
        <a:solidFill>
          <a:schemeClr val="tx1"/>
        </a:solidFill>
        <a:latin typeface="Arial" charset="0"/>
        <a:ea typeface="+mn-ea"/>
        <a:cs typeface="Arial" charset="0"/>
      </a:defRPr>
    </a:lvl5pPr>
    <a:lvl6pPr marL="2279695" algn="l" defTabSz="911877" rtl="0" eaLnBrk="1" latinLnBrk="0" hangingPunct="1">
      <a:defRPr sz="1900" kern="1200">
        <a:solidFill>
          <a:schemeClr val="tx1"/>
        </a:solidFill>
        <a:latin typeface="Arial" charset="0"/>
        <a:ea typeface="+mn-ea"/>
        <a:cs typeface="Arial" charset="0"/>
      </a:defRPr>
    </a:lvl6pPr>
    <a:lvl7pPr marL="2735632" algn="l" defTabSz="911877" rtl="0" eaLnBrk="1" latinLnBrk="0" hangingPunct="1">
      <a:defRPr sz="1900" kern="1200">
        <a:solidFill>
          <a:schemeClr val="tx1"/>
        </a:solidFill>
        <a:latin typeface="Arial" charset="0"/>
        <a:ea typeface="+mn-ea"/>
        <a:cs typeface="Arial" charset="0"/>
      </a:defRPr>
    </a:lvl7pPr>
    <a:lvl8pPr marL="3191571" algn="l" defTabSz="911877" rtl="0" eaLnBrk="1" latinLnBrk="0" hangingPunct="1">
      <a:defRPr sz="1900" kern="1200">
        <a:solidFill>
          <a:schemeClr val="tx1"/>
        </a:solidFill>
        <a:latin typeface="Arial" charset="0"/>
        <a:ea typeface="+mn-ea"/>
        <a:cs typeface="Arial" charset="0"/>
      </a:defRPr>
    </a:lvl8pPr>
    <a:lvl9pPr marL="3647509" algn="l" defTabSz="911877" rtl="0" eaLnBrk="1" latinLnBrk="0" hangingPunct="1">
      <a:defRPr sz="1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23" autoAdjust="0"/>
  </p:normalViewPr>
  <p:slideViewPr>
    <p:cSldViewPr>
      <p:cViewPr varScale="1">
        <p:scale>
          <a:sx n="87" d="100"/>
          <a:sy n="87" d="100"/>
        </p:scale>
        <p:origin x="-84" y="-204"/>
      </p:cViewPr>
      <p:guideLst>
        <p:guide orient="horz" pos="2304"/>
        <p:guide pos="3024"/>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159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Sheet1!$A$2</c:f>
              <c:strCache>
                <c:ptCount val="1"/>
                <c:pt idx="0">
                  <c:v>State</c:v>
                </c:pt>
              </c:strCache>
            </c:strRef>
          </c:tx>
          <c:invertIfNegative val="0"/>
          <c:dLbls>
            <c:dLbl>
              <c:idx val="0"/>
              <c:layout>
                <c:manualLayout>
                  <c:x val="2.7777777777777861E-3"/>
                  <c:y val="7.4074074074074084E-2"/>
                </c:manualLayout>
              </c:layout>
              <c:tx>
                <c:rich>
                  <a:bodyPr/>
                  <a:lstStyle/>
                  <a:p>
                    <a:r>
                      <a:rPr lang="en-US" dirty="0" smtClean="0"/>
                      <a:t>92%</a:t>
                    </a:r>
                    <a:endParaRPr lang="en-US" dirty="0"/>
                  </a:p>
                </c:rich>
              </c:tx>
              <c:showLegendKey val="0"/>
              <c:showVal val="1"/>
              <c:showCatName val="0"/>
              <c:showSerName val="0"/>
              <c:showPercent val="0"/>
              <c:showBubbleSize val="0"/>
            </c:dLbl>
            <c:dLbl>
              <c:idx val="2"/>
              <c:layout>
                <c:manualLayout>
                  <c:x val="8.3333333333333939E-3"/>
                  <c:y val="7.4074074074074084E-2"/>
                </c:manualLayout>
              </c:layout>
              <c:tx>
                <c:rich>
                  <a:bodyPr/>
                  <a:lstStyle/>
                  <a:p>
                    <a:r>
                      <a:rPr lang="en-US" dirty="0" smtClean="0"/>
                      <a:t>95%</a:t>
                    </a:r>
                    <a:endParaRPr lang="en-US" dirty="0"/>
                  </a:p>
                </c:rich>
              </c:tx>
              <c:showLegendKey val="0"/>
              <c:showVal val="1"/>
              <c:showCatName val="0"/>
              <c:showSerName val="0"/>
              <c:showPercent val="0"/>
              <c:showBubbleSize val="0"/>
            </c:dLbl>
            <c:dLbl>
              <c:idx val="4"/>
              <c:layout>
                <c:manualLayout>
                  <c:x val="1.1111111111111129E-2"/>
                  <c:y val="6.4814814814814936E-2"/>
                </c:manualLayout>
              </c:layout>
              <c:tx>
                <c:rich>
                  <a:bodyPr/>
                  <a:lstStyle/>
                  <a:p>
                    <a:r>
                      <a:rPr lang="en-US" smtClean="0"/>
                      <a:t>81%</a:t>
                    </a:r>
                    <a:endParaRPr lang="en-US"/>
                  </a:p>
                </c:rich>
              </c:tx>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Sheet1!$B$1:$F$1</c:f>
              <c:strCache>
                <c:ptCount val="5"/>
                <c:pt idx="0">
                  <c:v>Total State Occupancy</c:v>
                </c:pt>
                <c:pt idx="2">
                  <c:v>NC / DEM</c:v>
                </c:pt>
                <c:pt idx="4">
                  <c:v>PC / DOM</c:v>
                </c:pt>
              </c:strCache>
            </c:strRef>
          </c:cat>
          <c:val>
            <c:numRef>
              <c:f>Sheet1!$B$2:$F$2</c:f>
              <c:numCache>
                <c:formatCode>General</c:formatCode>
                <c:ptCount val="5"/>
                <c:pt idx="0" formatCode="0%">
                  <c:v>0.93</c:v>
                </c:pt>
                <c:pt idx="2" formatCode="0%">
                  <c:v>0.9500000000000004</c:v>
                </c:pt>
                <c:pt idx="4" formatCode="0%">
                  <c:v>0.8300000000000004</c:v>
                </c:pt>
              </c:numCache>
            </c:numRef>
          </c:val>
        </c:ser>
        <c:ser>
          <c:idx val="1"/>
          <c:order val="1"/>
          <c:tx>
            <c:strRef>
              <c:f>Sheet1!$A$3</c:f>
              <c:strCache>
                <c:ptCount val="1"/>
                <c:pt idx="0">
                  <c:v>National</c:v>
                </c:pt>
              </c:strCache>
            </c:strRef>
          </c:tx>
          <c:invertIfNegative val="0"/>
          <c:dLbls>
            <c:dLbl>
              <c:idx val="2"/>
              <c:layout>
                <c:manualLayout>
                  <c:x val="8.3331146106736791E-3"/>
                  <c:y val="8.333333333333344E-2"/>
                </c:manualLayout>
              </c:layout>
              <c:showLegendKey val="0"/>
              <c:showVal val="1"/>
              <c:showCatName val="0"/>
              <c:showSerName val="0"/>
              <c:showPercent val="0"/>
              <c:showBubbleSize val="0"/>
            </c:dLbl>
            <c:dLbl>
              <c:idx val="4"/>
              <c:layout>
                <c:manualLayout>
                  <c:x val="8.3333333333333523E-3"/>
                  <c:y val="7.8703703703703817E-2"/>
                </c:manualLayout>
              </c:layout>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Sheet1!$B$1:$F$1</c:f>
              <c:strCache>
                <c:ptCount val="5"/>
                <c:pt idx="0">
                  <c:v>Total State Occupancy</c:v>
                </c:pt>
                <c:pt idx="2">
                  <c:v>NC / DEM</c:v>
                </c:pt>
                <c:pt idx="4">
                  <c:v>PC / DOM</c:v>
                </c:pt>
              </c:strCache>
            </c:strRef>
          </c:cat>
          <c:val>
            <c:numRef>
              <c:f>Sheet1!$B$3:$F$3</c:f>
              <c:numCache>
                <c:formatCode>General</c:formatCode>
                <c:ptCount val="5"/>
                <c:pt idx="2" formatCode="0%">
                  <c:v>0.86000000000000043</c:v>
                </c:pt>
                <c:pt idx="4" formatCode="0%">
                  <c:v>0.68000000000000071</c:v>
                </c:pt>
              </c:numCache>
            </c:numRef>
          </c:val>
        </c:ser>
        <c:dLbls>
          <c:showLegendKey val="0"/>
          <c:showVal val="1"/>
          <c:showCatName val="0"/>
          <c:showSerName val="0"/>
          <c:showPercent val="0"/>
          <c:showBubbleSize val="0"/>
        </c:dLbls>
        <c:gapWidth val="0"/>
        <c:gapDepth val="0"/>
        <c:shape val="box"/>
        <c:axId val="118686848"/>
        <c:axId val="118688384"/>
        <c:axId val="0"/>
      </c:bar3DChart>
      <c:catAx>
        <c:axId val="118686848"/>
        <c:scaling>
          <c:orientation val="minMax"/>
        </c:scaling>
        <c:delete val="0"/>
        <c:axPos val="b"/>
        <c:majorTickMark val="out"/>
        <c:minorTickMark val="none"/>
        <c:tickLblPos val="nextTo"/>
        <c:crossAx val="118688384"/>
        <c:crosses val="autoZero"/>
        <c:auto val="1"/>
        <c:lblAlgn val="ctr"/>
        <c:lblOffset val="100"/>
        <c:noMultiLvlLbl val="0"/>
      </c:catAx>
      <c:valAx>
        <c:axId val="118688384"/>
        <c:scaling>
          <c:orientation val="minMax"/>
        </c:scaling>
        <c:delete val="0"/>
        <c:axPos val="l"/>
        <c:majorGridlines/>
        <c:numFmt formatCode="0%" sourceLinked="1"/>
        <c:majorTickMark val="out"/>
        <c:minorTickMark val="none"/>
        <c:tickLblPos val="nextTo"/>
        <c:crossAx val="11868684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378061767838126E-2"/>
          <c:y val="0.21142857142857144"/>
          <c:w val="0.77422790202342917"/>
          <c:h val="0.70666666666666667"/>
        </c:manualLayout>
      </c:layout>
      <c:barChart>
        <c:barDir val="col"/>
        <c:grouping val="stacked"/>
        <c:varyColors val="0"/>
        <c:ser>
          <c:idx val="0"/>
          <c:order val="0"/>
          <c:tx>
            <c:strRef>
              <c:f>'[Chart in Microsoft PowerPoint]Sheet1'!$E$15</c:f>
              <c:strCache>
                <c:ptCount val="1"/>
                <c:pt idx="0">
                  <c:v>Expended</c:v>
                </c:pt>
              </c:strCache>
            </c:strRef>
          </c:tx>
          <c:invertIfNegative val="0"/>
          <c:dLbls>
            <c:dLbl>
              <c:idx val="0"/>
              <c:layout>
                <c:manualLayout>
                  <c:x val="3.1658889860989598E-3"/>
                  <c:y val="-5.8970875369506997E-3"/>
                </c:manualLayout>
              </c:layout>
              <c:tx>
                <c:rich>
                  <a:bodyPr/>
                  <a:lstStyle/>
                  <a:p>
                    <a:endParaRPr lang="en-US" sz="1050" b="0" i="0" u="none" strike="noStrike" baseline="0">
                      <a:solidFill>
                        <a:srgbClr val="000000"/>
                      </a:solidFill>
                      <a:latin typeface="Arial"/>
                      <a:cs typeface="Arial"/>
                    </a:endParaRPr>
                  </a:p>
                  <a:p>
                    <a:r>
                      <a:rPr lang="en-US" sz="1050" b="0" i="0" u="none" strike="noStrike" baseline="0">
                        <a:solidFill>
                          <a:srgbClr val="000000"/>
                        </a:solidFill>
                        <a:latin typeface="Arial"/>
                        <a:cs typeface="Arial"/>
                      </a:rPr>
                      <a:t>$4,850 Lapse</a:t>
                    </a:r>
                  </a:p>
                  <a:p>
                    <a:r>
                      <a:rPr lang="en-US" sz="1050" b="0" i="0" u="none" strike="noStrike" baseline="0">
                        <a:solidFill>
                          <a:srgbClr val="000000"/>
                        </a:solidFill>
                        <a:latin typeface="Arial"/>
                        <a:cs typeface="Arial"/>
                      </a:rPr>
                      <a:t>236 Claimants</a:t>
                    </a:r>
                  </a:p>
                  <a:p>
                    <a:r>
                      <a:rPr lang="en-US" sz="1050" b="0" i="0" u="none" strike="noStrike" baseline="0">
                        <a:solidFill>
                          <a:srgbClr val="000000"/>
                        </a:solidFill>
                        <a:latin typeface="Arial"/>
                        <a:cs typeface="Arial"/>
                      </a:rPr>
                      <a:t> $414, 150 Expended</a:t>
                    </a:r>
                  </a:p>
                  <a:p>
                    <a:endParaRPr lang="en-US" sz="1050" b="0" i="0" u="none" strike="noStrike" baseline="0">
                      <a:solidFill>
                        <a:srgbClr val="000000"/>
                      </a:solidFill>
                      <a:latin typeface="Arial"/>
                      <a:cs typeface="Arial"/>
                    </a:endParaRPr>
                  </a:p>
                  <a:p>
                    <a:endParaRPr lang="en-US" sz="1050" b="0" i="0" u="none" strike="noStrike" baseline="0">
                      <a:solidFill>
                        <a:srgbClr val="000000"/>
                      </a:solidFill>
                      <a:latin typeface="Arial"/>
                      <a:cs typeface="Arial"/>
                    </a:endParaRPr>
                  </a:p>
                </c:rich>
              </c:tx>
              <c:dLblPos val="ctr"/>
              <c:showLegendKey val="0"/>
              <c:showVal val="0"/>
              <c:showCatName val="0"/>
              <c:showSerName val="0"/>
              <c:showPercent val="0"/>
              <c:showBubbleSize val="0"/>
            </c:dLbl>
            <c:dLbl>
              <c:idx val="1"/>
              <c:layout>
                <c:manualLayout>
                  <c:x val="4.2598509052183178E-3"/>
                  <c:y val="-3.8095238095238099E-2"/>
                </c:manualLayout>
              </c:layout>
              <c:tx>
                <c:rich>
                  <a:bodyPr/>
                  <a:lstStyle/>
                  <a:p>
                    <a:r>
                      <a:rPr lang="en-US" sz="1050" b="0" i="0" u="none" strike="noStrike" baseline="0">
                        <a:solidFill>
                          <a:srgbClr val="000000"/>
                        </a:solidFill>
                        <a:latin typeface="Arial"/>
                        <a:cs typeface="Arial"/>
                      </a:rPr>
                      <a:t>245 Claimants</a:t>
                    </a:r>
                  </a:p>
                  <a:p>
                    <a:r>
                      <a:rPr lang="en-US" sz="1050" b="0" i="0" u="none" strike="noStrike" baseline="0">
                        <a:solidFill>
                          <a:srgbClr val="000000"/>
                        </a:solidFill>
                        <a:latin typeface="Arial"/>
                        <a:cs typeface="Arial"/>
                      </a:rPr>
                      <a:t>$531,150 Expended </a:t>
                    </a:r>
                  </a:p>
                  <a:p>
                    <a:r>
                      <a:rPr lang="en-US" sz="1050" b="0" i="0" u="none" strike="noStrike" baseline="0">
                        <a:solidFill>
                          <a:srgbClr val="000000"/>
                        </a:solidFill>
                        <a:latin typeface="Arial"/>
                        <a:cs typeface="Arial"/>
                      </a:rPr>
                      <a:t>(exceeded appropriation by $106,150)</a:t>
                    </a:r>
                  </a:p>
                  <a:p>
                    <a:endParaRPr lang="en-US" sz="1050" b="0" i="0" u="none" strike="noStrike" baseline="0">
                      <a:solidFill>
                        <a:srgbClr val="000000"/>
                      </a:solidFill>
                      <a:latin typeface="Arial"/>
                      <a:cs typeface="Arial"/>
                    </a:endParaRPr>
                  </a:p>
                  <a:p>
                    <a:endParaRPr lang="en-US" sz="1050" b="0" i="0" u="none" strike="noStrike" baseline="0">
                      <a:solidFill>
                        <a:srgbClr val="000000"/>
                      </a:solidFill>
                      <a:latin typeface="Arial"/>
                      <a:cs typeface="Arial"/>
                    </a:endParaRPr>
                  </a:p>
                </c:rich>
              </c:tx>
              <c:showLegendKey val="0"/>
              <c:showVal val="0"/>
              <c:showCatName val="0"/>
              <c:showSerName val="0"/>
              <c:showPercent val="0"/>
              <c:showBubbleSize val="0"/>
            </c:dLbl>
            <c:dLbl>
              <c:idx val="2"/>
              <c:layout>
                <c:manualLayout>
                  <c:x val="1.4635931211123307E-3"/>
                  <c:y val="-0.10920634920634915"/>
                </c:manualLayout>
              </c:layout>
              <c:tx>
                <c:rich>
                  <a:bodyPr/>
                  <a:lstStyle/>
                  <a:p>
                    <a:endParaRPr lang="en-US" sz="1050" b="0" i="0" u="none" strike="noStrike" baseline="0" dirty="0">
                      <a:solidFill>
                        <a:srgbClr val="000000"/>
                      </a:solidFill>
                      <a:latin typeface="Arial"/>
                      <a:cs typeface="Arial"/>
                    </a:endParaRPr>
                  </a:p>
                  <a:p>
                    <a:endParaRPr lang="en-US" sz="1050" b="0" i="0" u="none" strike="noStrike" baseline="0" dirty="0">
                      <a:solidFill>
                        <a:srgbClr val="000000"/>
                      </a:solidFill>
                      <a:latin typeface="Arial"/>
                      <a:cs typeface="Arial"/>
                    </a:endParaRPr>
                  </a:p>
                  <a:p>
                    <a:r>
                      <a:rPr lang="en-US" sz="1050" b="0" i="0" u="none" strike="noStrike" baseline="0" dirty="0">
                        <a:solidFill>
                          <a:srgbClr val="000000"/>
                        </a:solidFill>
                        <a:latin typeface="Arial"/>
                        <a:cs typeface="Arial"/>
                      </a:rPr>
                      <a:t>810 Claimants </a:t>
                    </a:r>
                  </a:p>
                  <a:p>
                    <a:endParaRPr lang="en-US" sz="1050" b="0" i="0" u="none" strike="noStrike" baseline="0" dirty="0">
                      <a:solidFill>
                        <a:srgbClr val="000000"/>
                      </a:solidFill>
                      <a:latin typeface="Arial"/>
                      <a:cs typeface="Arial"/>
                    </a:endParaRPr>
                  </a:p>
                  <a:p>
                    <a:endParaRPr lang="en-US" sz="1050" b="0" i="0" u="none" strike="noStrike" baseline="0" dirty="0">
                      <a:solidFill>
                        <a:srgbClr val="000000"/>
                      </a:solidFill>
                      <a:latin typeface="Arial"/>
                      <a:cs typeface="Arial"/>
                    </a:endParaRPr>
                  </a:p>
                  <a:p>
                    <a:r>
                      <a:rPr lang="en-US" sz="1050" b="0" i="0" u="none" strike="noStrike" baseline="0" dirty="0">
                        <a:solidFill>
                          <a:srgbClr val="000000"/>
                        </a:solidFill>
                        <a:latin typeface="Arial"/>
                        <a:cs typeface="Arial"/>
                      </a:rPr>
                      <a:t>$1,192,650 Expended</a:t>
                    </a:r>
                  </a:p>
                  <a:p>
                    <a:endParaRPr lang="en-US" sz="1050" b="0" i="0" u="none" strike="noStrike" baseline="0" dirty="0">
                      <a:solidFill>
                        <a:srgbClr val="000000"/>
                      </a:solidFill>
                      <a:latin typeface="Arial"/>
                      <a:cs typeface="Arial"/>
                    </a:endParaRPr>
                  </a:p>
                  <a:p>
                    <a:r>
                      <a:rPr lang="en-US" sz="1050" b="0" i="0" u="none" strike="noStrike" baseline="0" dirty="0" smtClean="0">
                        <a:solidFill>
                          <a:srgbClr val="000000"/>
                        </a:solidFill>
                        <a:latin typeface="Arial"/>
                        <a:cs typeface="Arial"/>
                      </a:rPr>
                      <a:t>(</a:t>
                    </a:r>
                    <a:r>
                      <a:rPr lang="en-US" sz="1050" b="0" i="0" u="none" strike="noStrike" baseline="0" dirty="0">
                        <a:solidFill>
                          <a:srgbClr val="000000"/>
                        </a:solidFill>
                        <a:latin typeface="Arial"/>
                        <a:cs typeface="Arial"/>
                      </a:rPr>
                      <a:t>exceeded Appropriation </a:t>
                    </a:r>
                  </a:p>
                  <a:p>
                    <a:r>
                      <a:rPr lang="en-US" sz="1050" b="0" i="0" u="none" strike="noStrike" baseline="0" dirty="0">
                        <a:solidFill>
                          <a:srgbClr val="000000"/>
                        </a:solidFill>
                        <a:latin typeface="Arial"/>
                        <a:cs typeface="Arial"/>
                      </a:rPr>
                      <a:t>by</a:t>
                    </a:r>
                  </a:p>
                  <a:p>
                    <a:r>
                      <a:rPr lang="en-US" sz="1050" b="0" i="0" u="none" strike="noStrike" baseline="0" dirty="0">
                        <a:solidFill>
                          <a:srgbClr val="000000"/>
                        </a:solidFill>
                        <a:latin typeface="Arial"/>
                        <a:cs typeface="Arial"/>
                      </a:rPr>
                      <a:t>$737,650</a:t>
                    </a:r>
                  </a:p>
                </c:rich>
              </c:tx>
              <c:dLblPos val="ctr"/>
              <c:showLegendKey val="0"/>
              <c:showVal val="0"/>
              <c:showCatName val="0"/>
              <c:showSerName val="0"/>
              <c:showPercent val="0"/>
              <c:showBubbleSize val="0"/>
            </c:dLbl>
            <c:dLbl>
              <c:idx val="3"/>
              <c:layout>
                <c:manualLayout>
                  <c:x val="8.6623894235443363E-3"/>
                  <c:y val="0.1398060479062688"/>
                </c:manualLayout>
              </c:layout>
              <c:tx>
                <c:rich>
                  <a:bodyPr/>
                  <a:lstStyle/>
                  <a:p>
                    <a:r>
                      <a:rPr lang="en-US"/>
                      <a:t>Exceded Appropriation by 
$843,000</a:t>
                    </a:r>
                  </a:p>
                </c:rich>
              </c:tx>
              <c:dLblPos val="ctr"/>
              <c:showLegendKey val="0"/>
              <c:showVal val="0"/>
              <c:showCatName val="0"/>
              <c:showSerName val="0"/>
              <c:showPercent val="0"/>
              <c:showBubbleSize val="0"/>
            </c:dLbl>
            <c:dLbl>
              <c:idx val="4"/>
              <c:delete val="1"/>
            </c:dLbl>
            <c:dLbl>
              <c:idx val="5"/>
              <c:layout>
                <c:manualLayout>
                  <c:x val="2.6979055733049342E-2"/>
                  <c:y val="-7.619047619047619E-3"/>
                </c:manualLayout>
              </c:layout>
              <c:showLegendKey val="0"/>
              <c:showVal val="1"/>
              <c:showCatName val="1"/>
              <c:showSerName val="1"/>
              <c:showPercent val="0"/>
              <c:showBubbleSize val="0"/>
            </c:dLbl>
            <c:txPr>
              <a:bodyPr/>
              <a:lstStyle/>
              <a:p>
                <a:pPr>
                  <a:defRPr sz="1050" b="0" i="0" u="none" strike="noStrike" baseline="0">
                    <a:solidFill>
                      <a:srgbClr val="000000"/>
                    </a:solidFill>
                    <a:latin typeface="Arial"/>
                    <a:ea typeface="Arial"/>
                    <a:cs typeface="Arial"/>
                  </a:defRPr>
                </a:pPr>
                <a:endParaRPr lang="en-US"/>
              </a:p>
            </c:txPr>
            <c:showLegendKey val="0"/>
            <c:showVal val="1"/>
            <c:showCatName val="1"/>
            <c:showSerName val="1"/>
            <c:showPercent val="0"/>
            <c:showBubbleSize val="0"/>
            <c:showLeaderLines val="0"/>
          </c:dLbls>
          <c:cat>
            <c:strRef>
              <c:f>'[Chart in Microsoft PowerPoint]Sheet1'!$F$14:$K$14</c:f>
              <c:strCache>
                <c:ptCount val="6"/>
                <c:pt idx="0">
                  <c:v>FY 10-11</c:v>
                </c:pt>
                <c:pt idx="1">
                  <c:v>FY 11-12</c:v>
                </c:pt>
                <c:pt idx="2">
                  <c:v>FY 12-13</c:v>
                </c:pt>
                <c:pt idx="3">
                  <c:v>FY 13-14</c:v>
                </c:pt>
                <c:pt idx="4">
                  <c:v> FY 14-15</c:v>
                </c:pt>
                <c:pt idx="5">
                  <c:v>FY 15-16</c:v>
                </c:pt>
              </c:strCache>
            </c:strRef>
          </c:cat>
          <c:val>
            <c:numRef>
              <c:f>'[Chart in Microsoft PowerPoint]Sheet1'!$F$15:$K$15</c:f>
              <c:numCache>
                <c:formatCode>0%</c:formatCode>
                <c:ptCount val="6"/>
                <c:pt idx="0">
                  <c:v>0.99</c:v>
                </c:pt>
                <c:pt idx="1">
                  <c:v>1.25</c:v>
                </c:pt>
                <c:pt idx="2">
                  <c:v>2.6212087912087911</c:v>
                </c:pt>
                <c:pt idx="3">
                  <c:v>1.6545031055900621</c:v>
                </c:pt>
                <c:pt idx="4">
                  <c:v>1.4712810886907555</c:v>
                </c:pt>
                <c:pt idx="5">
                  <c:v>0.15445714285714285</c:v>
                </c:pt>
              </c:numCache>
            </c:numRef>
          </c:val>
        </c:ser>
        <c:ser>
          <c:idx val="1"/>
          <c:order val="1"/>
          <c:tx>
            <c:strRef>
              <c:f>'[Chart in Microsoft PowerPoint]Sheet1'!$E$16</c:f>
              <c:strCache>
                <c:ptCount val="1"/>
                <c:pt idx="0">
                  <c:v>Projected Expenditure</c:v>
                </c:pt>
              </c:strCache>
            </c:strRef>
          </c:tx>
          <c:spPr>
            <a:solidFill>
              <a:srgbClr val="92D050"/>
            </a:solidFill>
          </c:spPr>
          <c:invertIfNegative val="0"/>
          <c:cat>
            <c:strRef>
              <c:f>'[Chart in Microsoft PowerPoint]Sheet1'!$F$14:$K$14</c:f>
              <c:strCache>
                <c:ptCount val="6"/>
                <c:pt idx="0">
                  <c:v>FY 10-11</c:v>
                </c:pt>
                <c:pt idx="1">
                  <c:v>FY 11-12</c:v>
                </c:pt>
                <c:pt idx="2">
                  <c:v>FY 12-13</c:v>
                </c:pt>
                <c:pt idx="3">
                  <c:v>FY 13-14</c:v>
                </c:pt>
                <c:pt idx="4">
                  <c:v> FY 14-15</c:v>
                </c:pt>
                <c:pt idx="5">
                  <c:v>FY 15-16</c:v>
                </c:pt>
              </c:strCache>
            </c:strRef>
          </c:cat>
          <c:val>
            <c:numRef>
              <c:f>'[Chart in Microsoft PowerPoint]Sheet1'!$F$16:$K$16</c:f>
              <c:numCache>
                <c:formatCode>#,##0</c:formatCode>
                <c:ptCount val="6"/>
                <c:pt idx="0" formatCode="General">
                  <c:v>0</c:v>
                </c:pt>
                <c:pt idx="1">
                  <c:v>0</c:v>
                </c:pt>
                <c:pt idx="2" formatCode="0%">
                  <c:v>0</c:v>
                </c:pt>
                <c:pt idx="3" formatCode="0%">
                  <c:v>0</c:v>
                </c:pt>
                <c:pt idx="4" formatCode="0%">
                  <c:v>0</c:v>
                </c:pt>
                <c:pt idx="5" formatCode="0%">
                  <c:v>0.84554285714285715</c:v>
                </c:pt>
              </c:numCache>
            </c:numRef>
          </c:val>
        </c:ser>
        <c:ser>
          <c:idx val="2"/>
          <c:order val="2"/>
          <c:tx>
            <c:strRef>
              <c:f>'[Chart in Microsoft PowerPoint]Sheet1'!$E$17</c:f>
              <c:strCache>
                <c:ptCount val="1"/>
                <c:pt idx="0">
                  <c:v>Lapse</c:v>
                </c:pt>
              </c:strCache>
            </c:strRef>
          </c:tx>
          <c:spPr>
            <a:solidFill>
              <a:srgbClr val="C00000"/>
            </a:solidFill>
          </c:spPr>
          <c:invertIfNegative val="0"/>
          <c:cat>
            <c:strRef>
              <c:f>'[Chart in Microsoft PowerPoint]Sheet1'!$F$14:$K$14</c:f>
              <c:strCache>
                <c:ptCount val="6"/>
                <c:pt idx="0">
                  <c:v>FY 10-11</c:v>
                </c:pt>
                <c:pt idx="1">
                  <c:v>FY 11-12</c:v>
                </c:pt>
                <c:pt idx="2">
                  <c:v>FY 12-13</c:v>
                </c:pt>
                <c:pt idx="3">
                  <c:v>FY 13-14</c:v>
                </c:pt>
                <c:pt idx="4">
                  <c:v> FY 14-15</c:v>
                </c:pt>
                <c:pt idx="5">
                  <c:v>FY 15-16</c:v>
                </c:pt>
              </c:strCache>
            </c:strRef>
          </c:cat>
          <c:val>
            <c:numRef>
              <c:f>'[Chart in Microsoft PowerPoint]Sheet1'!$F$17:$H$17</c:f>
              <c:numCache>
                <c:formatCode>General</c:formatCode>
                <c:ptCount val="3"/>
                <c:pt idx="0" formatCode="0%">
                  <c:v>0.01</c:v>
                </c:pt>
                <c:pt idx="1">
                  <c:v>0</c:v>
                </c:pt>
                <c:pt idx="2">
                  <c:v>0</c:v>
                </c:pt>
              </c:numCache>
            </c:numRef>
          </c:val>
        </c:ser>
        <c:dLbls>
          <c:showLegendKey val="0"/>
          <c:showVal val="0"/>
          <c:showCatName val="0"/>
          <c:showSerName val="0"/>
          <c:showPercent val="0"/>
          <c:showBubbleSize val="0"/>
        </c:dLbls>
        <c:gapWidth val="22"/>
        <c:overlap val="100"/>
        <c:axId val="125310464"/>
        <c:axId val="125312000"/>
      </c:barChart>
      <c:catAx>
        <c:axId val="125310464"/>
        <c:scaling>
          <c:orientation val="minMax"/>
        </c:scaling>
        <c:delete val="0"/>
        <c:axPos val="b"/>
        <c:numFmt formatCode="General" sourceLinked="1"/>
        <c:majorTickMark val="out"/>
        <c:minorTickMark val="none"/>
        <c:tickLblPos val="nextTo"/>
        <c:txPr>
          <a:bodyPr rot="0" vert="horz"/>
          <a:lstStyle/>
          <a:p>
            <a:pPr>
              <a:defRPr sz="1050" b="0" i="0" u="none" strike="noStrike" baseline="0">
                <a:solidFill>
                  <a:srgbClr val="000000"/>
                </a:solidFill>
                <a:latin typeface="Arial"/>
                <a:ea typeface="Arial"/>
                <a:cs typeface="Arial"/>
              </a:defRPr>
            </a:pPr>
            <a:endParaRPr lang="en-US"/>
          </a:p>
        </c:txPr>
        <c:crossAx val="125312000"/>
        <c:crosses val="autoZero"/>
        <c:auto val="1"/>
        <c:lblAlgn val="ctr"/>
        <c:lblOffset val="100"/>
        <c:noMultiLvlLbl val="0"/>
      </c:catAx>
      <c:valAx>
        <c:axId val="125312000"/>
        <c:scaling>
          <c:orientation val="minMax"/>
        </c:scaling>
        <c:delete val="0"/>
        <c:axPos val="l"/>
        <c:majorGridlines/>
        <c:numFmt formatCode="0%" sourceLinked="1"/>
        <c:majorTickMark val="out"/>
        <c:minorTickMark val="none"/>
        <c:tickLblPos val="nextTo"/>
        <c:txPr>
          <a:bodyPr rot="0" vert="horz"/>
          <a:lstStyle/>
          <a:p>
            <a:pPr>
              <a:defRPr sz="1050" b="0" i="0" u="none" strike="noStrike" baseline="0">
                <a:solidFill>
                  <a:srgbClr val="000000"/>
                </a:solidFill>
                <a:latin typeface="Arial"/>
                <a:ea typeface="Arial"/>
                <a:cs typeface="Arial"/>
              </a:defRPr>
            </a:pPr>
            <a:endParaRPr lang="en-US"/>
          </a:p>
        </c:txPr>
        <c:crossAx val="125310464"/>
        <c:crosses val="autoZero"/>
        <c:crossBetween val="between"/>
      </c:valAx>
    </c:plotArea>
    <c:legend>
      <c:legendPos val="r"/>
      <c:overlay val="0"/>
      <c:txPr>
        <a:bodyPr/>
        <a:lstStyle/>
        <a:p>
          <a:pPr>
            <a:defRPr sz="96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5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drawing1.xml><?xml version="1.0" encoding="utf-8"?>
<c:userShapes xmlns:c="http://schemas.openxmlformats.org/drawingml/2006/chart">
  <cdr:relSizeAnchor xmlns:cdr="http://schemas.openxmlformats.org/drawingml/2006/chartDrawing">
    <cdr:from>
      <cdr:x>0.45247</cdr:x>
      <cdr:y>0.61648</cdr:y>
    </cdr:from>
    <cdr:to>
      <cdr:x>0.58456</cdr:x>
      <cdr:y>0.81839</cdr:y>
    </cdr:to>
    <cdr:sp macro="" textlink="">
      <cdr:nvSpPr>
        <cdr:cNvPr id="4" name="TextBox 3"/>
        <cdr:cNvSpPr txBox="1"/>
      </cdr:nvSpPr>
      <cdr:spPr>
        <a:xfrm xmlns:a="http://schemas.openxmlformats.org/drawingml/2006/main">
          <a:off x="3723676" y="2743200"/>
          <a:ext cx="1087048" cy="8984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1,444 Claimants</a:t>
          </a:r>
          <a:br>
            <a:rPr lang="en-US" sz="1100" dirty="0"/>
          </a:br>
          <a:r>
            <a:rPr lang="en-US" sz="1100" dirty="0"/>
            <a:t/>
          </a:r>
          <a:br>
            <a:rPr lang="en-US" sz="1100" dirty="0"/>
          </a:br>
          <a:r>
            <a:rPr lang="en-US" sz="1100" dirty="0"/>
            <a:t>Total Expended</a:t>
          </a:r>
          <a:br>
            <a:rPr lang="en-US" sz="1100" dirty="0"/>
          </a:br>
          <a:r>
            <a:rPr lang="en-US" sz="1100" dirty="0"/>
            <a:t>$2,131,000</a:t>
          </a:r>
          <a:br>
            <a:rPr lang="en-US" sz="1100" dirty="0"/>
          </a:br>
          <a:r>
            <a:rPr lang="en-US" sz="1100" dirty="0"/>
            <a:t/>
          </a:r>
          <a:br>
            <a:rPr lang="en-US" sz="1100" dirty="0"/>
          </a:br>
          <a:endParaRPr lang="en-US" sz="1100" dirty="0"/>
        </a:p>
      </cdr:txBody>
    </cdr:sp>
  </cdr:relSizeAnchor>
  <cdr:relSizeAnchor xmlns:cdr="http://schemas.openxmlformats.org/drawingml/2006/chartDrawing">
    <cdr:from>
      <cdr:x>0.05131</cdr:x>
      <cdr:y>0.01333</cdr:y>
    </cdr:from>
    <cdr:to>
      <cdr:x>0.93559</cdr:x>
      <cdr:y>0.19619</cdr:y>
    </cdr:to>
    <cdr:sp macro="" textlink="">
      <cdr:nvSpPr>
        <cdr:cNvPr id="5" name="TextBox 4"/>
        <cdr:cNvSpPr txBox="1"/>
      </cdr:nvSpPr>
      <cdr:spPr>
        <a:xfrm xmlns:a="http://schemas.openxmlformats.org/drawingml/2006/main">
          <a:off x="447675" y="66675"/>
          <a:ext cx="7715249"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0.03704</cdr:x>
      <cdr:y>0</cdr:y>
    </cdr:from>
    <cdr:to>
      <cdr:x>0.96827</cdr:x>
      <cdr:y>0.27399</cdr:y>
    </cdr:to>
    <cdr:sp macro="" textlink="">
      <cdr:nvSpPr>
        <cdr:cNvPr id="6" name="TextBox 5"/>
        <cdr:cNvSpPr txBox="1"/>
      </cdr:nvSpPr>
      <cdr:spPr>
        <a:xfrm xmlns:a="http://schemas.openxmlformats.org/drawingml/2006/main">
          <a:off x="304800" y="0"/>
          <a:ext cx="7663650" cy="1219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3200" b="1" dirty="0"/>
            <a:t>Paralyzed Veterans Pension</a:t>
          </a:r>
        </a:p>
        <a:p xmlns:a="http://schemas.openxmlformats.org/drawingml/2006/main">
          <a:pPr algn="ctr"/>
          <a:r>
            <a:rPr lang="en-US" sz="3200" b="1" dirty="0"/>
            <a:t>$3,500,000 (Proposed)</a:t>
          </a:r>
        </a:p>
      </cdr:txBody>
    </cdr:sp>
  </cdr:relSizeAnchor>
  <cdr:relSizeAnchor xmlns:cdr="http://schemas.openxmlformats.org/drawingml/2006/chartDrawing">
    <cdr:from>
      <cdr:x>0</cdr:x>
      <cdr:y>0</cdr:y>
    </cdr:from>
    <cdr:to>
      <cdr:x>0.00273</cdr:x>
      <cdr:y>0.00488</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0.00273</cdr:x>
      <cdr:y>0.00488</cdr:y>
    </cdr:to>
    <cdr:pic>
      <cdr:nvPicPr>
        <cdr:cNvPr id="8"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0.57615</cdr:x>
      <cdr:y>0.5562</cdr:y>
    </cdr:from>
    <cdr:to>
      <cdr:x>0.71565</cdr:x>
      <cdr:y>0.87048</cdr:y>
    </cdr:to>
    <cdr:sp macro="" textlink="">
      <cdr:nvSpPr>
        <cdr:cNvPr id="9" name="TextBox 8"/>
        <cdr:cNvSpPr txBox="1"/>
      </cdr:nvSpPr>
      <cdr:spPr>
        <a:xfrm xmlns:a="http://schemas.openxmlformats.org/drawingml/2006/main">
          <a:off x="5153061" y="2781325"/>
          <a:ext cx="1247739" cy="15715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1,778 Claimants</a:t>
          </a:r>
        </a:p>
        <a:p xmlns:a="http://schemas.openxmlformats.org/drawingml/2006/main">
          <a:endParaRPr lang="en-US" sz="1100"/>
        </a:p>
        <a:p xmlns:a="http://schemas.openxmlformats.org/drawingml/2006/main">
          <a:r>
            <a:rPr lang="en-US" sz="1100"/>
            <a:t>Total Expended</a:t>
          </a:r>
        </a:p>
        <a:p xmlns:a="http://schemas.openxmlformats.org/drawingml/2006/main">
          <a:r>
            <a:rPr lang="en-US" sz="1100"/>
            <a:t>$3,135,300</a:t>
          </a:r>
          <a:br>
            <a:rPr lang="en-US" sz="1100"/>
          </a:br>
          <a:r>
            <a:rPr lang="en-US" sz="1100"/>
            <a:t>Exceded Appropriation </a:t>
          </a:r>
          <a:r>
            <a:rPr lang="en-US" sz="1100" baseline="0"/>
            <a:t> by $1,004,300</a:t>
          </a:r>
          <a:endParaRPr lang="en-US" sz="1100"/>
        </a:p>
      </cdr:txBody>
    </cdr:sp>
  </cdr:relSizeAnchor>
  <cdr:relSizeAnchor xmlns:cdr="http://schemas.openxmlformats.org/drawingml/2006/chartDrawing">
    <cdr:from>
      <cdr:x>0.70607</cdr:x>
      <cdr:y>0.69524</cdr:y>
    </cdr:from>
    <cdr:to>
      <cdr:x>0.85304</cdr:x>
      <cdr:y>0.86857</cdr:y>
    </cdr:to>
    <cdr:sp macro="" textlink="">
      <cdr:nvSpPr>
        <cdr:cNvPr id="2" name="TextBox 1"/>
        <cdr:cNvSpPr txBox="1"/>
      </cdr:nvSpPr>
      <cdr:spPr>
        <a:xfrm xmlns:a="http://schemas.openxmlformats.org/drawingml/2006/main">
          <a:off x="6315075" y="3476625"/>
          <a:ext cx="1314450" cy="8667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1,789</a:t>
          </a:r>
          <a:r>
            <a:rPr lang="en-US" sz="1100" baseline="0"/>
            <a:t> Claimants</a:t>
          </a:r>
          <a:br>
            <a:rPr lang="en-US" sz="1100" baseline="0"/>
          </a:br>
          <a:r>
            <a:rPr lang="en-US" sz="1100" baseline="0"/>
            <a:t/>
          </a:r>
          <a:br>
            <a:rPr lang="en-US" sz="1100" baseline="0"/>
          </a:br>
          <a:r>
            <a:rPr lang="en-US" sz="1100" baseline="0"/>
            <a:t>Toatal Expended $540,600</a:t>
          </a:r>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54838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5457"/>
          </a:xfrm>
          <a:prstGeom prst="rect">
            <a:avLst/>
          </a:prstGeom>
        </p:spPr>
        <p:txBody>
          <a:bodyPr vert="horz" lIns="92738" tIns="46369" rIns="92738" bIns="46369" rtlCol="0"/>
          <a:lstStyle>
            <a:lvl1pPr algn="l" defTabSz="979902" fontAlgn="auto">
              <a:spcBef>
                <a:spcPts val="0"/>
              </a:spcBef>
              <a:spcAft>
                <a:spcPts val="0"/>
              </a:spcAft>
              <a:defRPr sz="1200" smtClean="0">
                <a:latin typeface="+mn-lt"/>
                <a:cs typeface="+mn-cs"/>
              </a:defRPr>
            </a:lvl1pPr>
          </a:lstStyle>
          <a:p>
            <a:pPr>
              <a:defRPr/>
            </a:pPr>
            <a:r>
              <a:rPr lang="en-US"/>
              <a:t>State Veterans Commission Meeting</a:t>
            </a:r>
          </a:p>
        </p:txBody>
      </p:sp>
      <p:sp>
        <p:nvSpPr>
          <p:cNvPr id="3" name="Date Placeholder 2"/>
          <p:cNvSpPr>
            <a:spLocks noGrp="1"/>
          </p:cNvSpPr>
          <p:nvPr>
            <p:ph type="dt" idx="1"/>
          </p:nvPr>
        </p:nvSpPr>
        <p:spPr>
          <a:xfrm>
            <a:off x="3970938" y="2"/>
            <a:ext cx="3037840" cy="465457"/>
          </a:xfrm>
          <a:prstGeom prst="rect">
            <a:avLst/>
          </a:prstGeom>
        </p:spPr>
        <p:txBody>
          <a:bodyPr vert="horz" lIns="92738" tIns="46369" rIns="92738" bIns="46369" rtlCol="0"/>
          <a:lstStyle>
            <a:lvl1pPr algn="r" defTabSz="979902" fontAlgn="auto">
              <a:spcBef>
                <a:spcPts val="0"/>
              </a:spcBef>
              <a:spcAft>
                <a:spcPts val="0"/>
              </a:spcAft>
              <a:defRPr sz="1200" smtClean="0">
                <a:latin typeface="+mn-lt"/>
                <a:cs typeface="+mn-cs"/>
              </a:defRPr>
            </a:lvl1pPr>
          </a:lstStyle>
          <a:p>
            <a:pPr>
              <a:defRPr/>
            </a:pPr>
            <a:fld id="{B76891C9-75CE-407B-94FF-66A0CB7A7B89}" type="datetime6">
              <a:rPr lang="en-US"/>
              <a:pPr>
                <a:defRPr/>
              </a:pPr>
              <a:t>September 15</a:t>
            </a:fld>
            <a:endParaRPr lang="en-US"/>
          </a:p>
        </p:txBody>
      </p:sp>
      <p:sp>
        <p:nvSpPr>
          <p:cNvPr id="4" name="Slide Image Placeholder 3"/>
          <p:cNvSpPr>
            <a:spLocks noGrp="1" noRot="1" noChangeAspect="1"/>
          </p:cNvSpPr>
          <p:nvPr>
            <p:ph type="sldImg" idx="2"/>
          </p:nvPr>
        </p:nvSpPr>
        <p:spPr>
          <a:xfrm>
            <a:off x="1217613" y="698500"/>
            <a:ext cx="4575175" cy="3486150"/>
          </a:xfrm>
          <a:prstGeom prst="rect">
            <a:avLst/>
          </a:prstGeom>
          <a:noFill/>
          <a:ln w="12700">
            <a:solidFill>
              <a:prstClr val="black"/>
            </a:solidFill>
          </a:ln>
        </p:spPr>
        <p:txBody>
          <a:bodyPr vert="horz" lIns="92738" tIns="46369" rIns="92738" bIns="46369" rtlCol="0" anchor="ctr"/>
          <a:lstStyle/>
          <a:p>
            <a:pPr lvl="0"/>
            <a:endParaRPr lang="en-US" noProof="0"/>
          </a:p>
        </p:txBody>
      </p:sp>
      <p:sp>
        <p:nvSpPr>
          <p:cNvPr id="5" name="Notes Placeholder 4"/>
          <p:cNvSpPr>
            <a:spLocks noGrp="1"/>
          </p:cNvSpPr>
          <p:nvPr>
            <p:ph type="body" sz="quarter" idx="3"/>
          </p:nvPr>
        </p:nvSpPr>
        <p:spPr>
          <a:xfrm>
            <a:off x="701040" y="4416269"/>
            <a:ext cx="5608320" cy="4182743"/>
          </a:xfrm>
          <a:prstGeom prst="rect">
            <a:avLst/>
          </a:prstGeom>
        </p:spPr>
        <p:txBody>
          <a:bodyPr vert="horz" lIns="92738" tIns="46369" rIns="92738" bIns="4636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357"/>
            <a:ext cx="3037840" cy="465457"/>
          </a:xfrm>
          <a:prstGeom prst="rect">
            <a:avLst/>
          </a:prstGeom>
        </p:spPr>
        <p:txBody>
          <a:bodyPr vert="horz" lIns="92738" tIns="46369" rIns="92738" bIns="46369" rtlCol="0" anchor="b"/>
          <a:lstStyle>
            <a:lvl1pPr algn="l" defTabSz="979902"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357"/>
            <a:ext cx="3037840" cy="465457"/>
          </a:xfrm>
          <a:prstGeom prst="rect">
            <a:avLst/>
          </a:prstGeom>
        </p:spPr>
        <p:txBody>
          <a:bodyPr vert="horz" lIns="92738" tIns="46369" rIns="92738" bIns="46369" rtlCol="0" anchor="b"/>
          <a:lstStyle>
            <a:lvl1pPr algn="r" defTabSz="979902" fontAlgn="auto">
              <a:spcBef>
                <a:spcPts val="0"/>
              </a:spcBef>
              <a:spcAft>
                <a:spcPts val="0"/>
              </a:spcAft>
              <a:defRPr sz="1200" smtClean="0">
                <a:latin typeface="+mn-lt"/>
                <a:cs typeface="+mn-cs"/>
              </a:defRPr>
            </a:lvl1pPr>
          </a:lstStyle>
          <a:p>
            <a:pPr>
              <a:defRPr/>
            </a:pPr>
            <a:fld id="{2C2239B4-03F8-4B61-BBD4-122CE5F39009}" type="slidenum">
              <a:rPr lang="en-US"/>
              <a:pPr>
                <a:defRPr/>
              </a:pPr>
              <a:t>‹#›</a:t>
            </a:fld>
            <a:endParaRPr lang="en-US"/>
          </a:p>
        </p:txBody>
      </p:sp>
    </p:spTree>
    <p:extLst>
      <p:ext uri="{BB962C8B-B14F-4D97-AF65-F5344CB8AC3E}">
        <p14:creationId xmlns:p14="http://schemas.microsoft.com/office/powerpoint/2010/main" val="1099648256"/>
      </p:ext>
    </p:extLst>
  </p:cSld>
  <p:clrMap bg1="lt1" tx1="dk1" bg2="lt2" tx2="dk2" accent1="accent1" accent2="accent2" accent3="accent3" accent4="accent4" accent5="accent5" accent6="accent6" hlink="hlink" folHlink="folHlink"/>
  <p:hf sldNum="0" hdr="0" ftr="0" dt="0"/>
  <p:notesStyle>
    <a:lvl1pPr algn="l" defTabSz="962537" rtl="0" fontAlgn="base">
      <a:spcBef>
        <a:spcPct val="30000"/>
      </a:spcBef>
      <a:spcAft>
        <a:spcPct val="0"/>
      </a:spcAft>
      <a:defRPr sz="1300" kern="1200">
        <a:solidFill>
          <a:schemeClr val="tx1"/>
        </a:solidFill>
        <a:latin typeface="+mn-lt"/>
        <a:ea typeface="+mn-ea"/>
        <a:cs typeface="+mn-cs"/>
      </a:defRPr>
    </a:lvl1pPr>
    <a:lvl2pPr marL="481268" algn="l" defTabSz="962537" rtl="0" fontAlgn="base">
      <a:spcBef>
        <a:spcPct val="30000"/>
      </a:spcBef>
      <a:spcAft>
        <a:spcPct val="0"/>
      </a:spcAft>
      <a:defRPr sz="1300" kern="1200">
        <a:solidFill>
          <a:schemeClr val="tx1"/>
        </a:solidFill>
        <a:latin typeface="+mn-lt"/>
        <a:ea typeface="+mn-ea"/>
        <a:cs typeface="+mn-cs"/>
      </a:defRPr>
    </a:lvl2pPr>
    <a:lvl3pPr marL="962537" algn="l" defTabSz="962537" rtl="0" fontAlgn="base">
      <a:spcBef>
        <a:spcPct val="30000"/>
      </a:spcBef>
      <a:spcAft>
        <a:spcPct val="0"/>
      </a:spcAft>
      <a:defRPr sz="1300" kern="1200">
        <a:solidFill>
          <a:schemeClr val="tx1"/>
        </a:solidFill>
        <a:latin typeface="+mn-lt"/>
        <a:ea typeface="+mn-ea"/>
        <a:cs typeface="+mn-cs"/>
      </a:defRPr>
    </a:lvl3pPr>
    <a:lvl4pPr marL="1443804" algn="l" defTabSz="962537" rtl="0" fontAlgn="base">
      <a:spcBef>
        <a:spcPct val="30000"/>
      </a:spcBef>
      <a:spcAft>
        <a:spcPct val="0"/>
      </a:spcAft>
      <a:defRPr sz="1300" kern="1200">
        <a:solidFill>
          <a:schemeClr val="tx1"/>
        </a:solidFill>
        <a:latin typeface="+mn-lt"/>
        <a:ea typeface="+mn-ea"/>
        <a:cs typeface="+mn-cs"/>
      </a:defRPr>
    </a:lvl4pPr>
    <a:lvl5pPr marL="1926658" algn="l" defTabSz="962537" rtl="0" fontAlgn="base">
      <a:spcBef>
        <a:spcPct val="30000"/>
      </a:spcBef>
      <a:spcAft>
        <a:spcPct val="0"/>
      </a:spcAft>
      <a:defRPr sz="1300" kern="1200">
        <a:solidFill>
          <a:schemeClr val="tx1"/>
        </a:solidFill>
        <a:latin typeface="+mn-lt"/>
        <a:ea typeface="+mn-ea"/>
        <a:cs typeface="+mn-cs"/>
      </a:defRPr>
    </a:lvl5pPr>
    <a:lvl6pPr marL="2408792" algn="l" defTabSz="963515" rtl="0" eaLnBrk="1" latinLnBrk="0" hangingPunct="1">
      <a:defRPr sz="1300" kern="1200">
        <a:solidFill>
          <a:schemeClr val="tx1"/>
        </a:solidFill>
        <a:latin typeface="+mn-lt"/>
        <a:ea typeface="+mn-ea"/>
        <a:cs typeface="+mn-cs"/>
      </a:defRPr>
    </a:lvl6pPr>
    <a:lvl7pPr marL="2890544" algn="l" defTabSz="963515" rtl="0" eaLnBrk="1" latinLnBrk="0" hangingPunct="1">
      <a:defRPr sz="1300" kern="1200">
        <a:solidFill>
          <a:schemeClr val="tx1"/>
        </a:solidFill>
        <a:latin typeface="+mn-lt"/>
        <a:ea typeface="+mn-ea"/>
        <a:cs typeface="+mn-cs"/>
      </a:defRPr>
    </a:lvl7pPr>
    <a:lvl8pPr marL="3372307" algn="l" defTabSz="963515" rtl="0" eaLnBrk="1" latinLnBrk="0" hangingPunct="1">
      <a:defRPr sz="1300" kern="1200">
        <a:solidFill>
          <a:schemeClr val="tx1"/>
        </a:solidFill>
        <a:latin typeface="+mn-lt"/>
        <a:ea typeface="+mn-ea"/>
        <a:cs typeface="+mn-cs"/>
      </a:defRPr>
    </a:lvl8pPr>
    <a:lvl9pPr marL="3854066" algn="l" defTabSz="96351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698500"/>
            <a:ext cx="4575175" cy="3486150"/>
          </a:xfrm>
        </p:spPr>
      </p:sp>
      <p:sp>
        <p:nvSpPr>
          <p:cNvPr id="3" name="Notes Placeholder 2"/>
          <p:cNvSpPr>
            <a:spLocks noGrp="1"/>
          </p:cNvSpPr>
          <p:nvPr>
            <p:ph type="body" idx="1"/>
          </p:nvPr>
        </p:nvSpPr>
        <p:spPr/>
        <p:txBody>
          <a:bodyPr>
            <a:normAutofit/>
          </a:bodyPr>
          <a:lstStyle/>
          <a:p>
            <a:r>
              <a:rPr lang="en-US" baseline="0" dirty="0" smtClean="0"/>
              <a:t>CHANGES SINCE LAST UPDATE:</a:t>
            </a:r>
          </a:p>
          <a:p>
            <a:endParaRPr lang="en-US" baseline="0" dirty="0" smtClean="0"/>
          </a:p>
          <a:p>
            <a:r>
              <a:rPr lang="en-US" baseline="0" dirty="0" smtClean="0"/>
              <a:t>ARNG: 828</a:t>
            </a:r>
            <a:r>
              <a:rPr lang="en-US" baseline="30000" dirty="0" smtClean="0"/>
              <a:t>th</a:t>
            </a:r>
            <a:r>
              <a:rPr lang="en-US" baseline="0" dirty="0" smtClean="0"/>
              <a:t> FI deployed 25 </a:t>
            </a:r>
            <a:r>
              <a:rPr lang="en-US" baseline="0" dirty="0" err="1" smtClean="0"/>
              <a:t>pax</a:t>
            </a:r>
            <a:endParaRPr lang="en-US" baseline="0" dirty="0" smtClean="0"/>
          </a:p>
          <a:p>
            <a:endParaRPr lang="en-US" baseline="0" dirty="0" smtClean="0"/>
          </a:p>
          <a:p>
            <a:r>
              <a:rPr lang="en-US" baseline="0" dirty="0" smtClean="0"/>
              <a:t>Air:</a:t>
            </a:r>
          </a:p>
          <a:p>
            <a:pPr defTabSz="927333">
              <a:defRPr/>
            </a:pPr>
            <a:r>
              <a:rPr lang="en-US" b="0" baseline="0" dirty="0" smtClean="0"/>
              <a:t>8 </a:t>
            </a:r>
            <a:r>
              <a:rPr lang="en-US" b="0" baseline="0" dirty="0" err="1" smtClean="0"/>
              <a:t>pax</a:t>
            </a:r>
            <a:r>
              <a:rPr lang="en-US" b="0" baseline="0" dirty="0" smtClean="0"/>
              <a:t> – 171</a:t>
            </a:r>
            <a:r>
              <a:rPr lang="en-US" b="0" baseline="30000" dirty="0" smtClean="0"/>
              <a:t>st</a:t>
            </a:r>
            <a:r>
              <a:rPr lang="en-US" b="0" baseline="0" dirty="0" smtClean="0"/>
              <a:t> ARW</a:t>
            </a:r>
          </a:p>
          <a:p>
            <a:pPr defTabSz="927333">
              <a:defRPr/>
            </a:pPr>
            <a:r>
              <a:rPr lang="en-US" b="0" baseline="0" dirty="0" smtClean="0"/>
              <a:t>20 </a:t>
            </a:r>
            <a:r>
              <a:rPr lang="en-US" b="0" baseline="0" dirty="0" err="1" smtClean="0"/>
              <a:t>pax</a:t>
            </a:r>
            <a:r>
              <a:rPr lang="en-US" b="0" baseline="0" dirty="0" smtClean="0"/>
              <a:t> – Germany, 11</a:t>
            </a:r>
            <a:r>
              <a:rPr lang="en-US" b="0" baseline="30000" dirty="0" smtClean="0"/>
              <a:t>th</a:t>
            </a:r>
            <a:r>
              <a:rPr lang="en-US" b="0" baseline="0" dirty="0" smtClean="0"/>
              <a:t> 201</a:t>
            </a:r>
            <a:r>
              <a:rPr lang="en-US" b="0" baseline="30000" dirty="0" smtClean="0"/>
              <a:t>st</a:t>
            </a:r>
            <a:r>
              <a:rPr lang="en-US" b="0" baseline="0" dirty="0" smtClean="0"/>
              <a:t> RHS DET 1</a:t>
            </a:r>
          </a:p>
          <a:p>
            <a:r>
              <a:rPr lang="en-US" baseline="0" dirty="0" smtClean="0"/>
              <a:t>112</a:t>
            </a:r>
            <a:r>
              <a:rPr lang="en-US" baseline="30000" dirty="0" smtClean="0"/>
              <a:t>th</a:t>
            </a:r>
            <a:r>
              <a:rPr lang="en-US" baseline="0" dirty="0" smtClean="0"/>
              <a:t> AOS – 22 </a:t>
            </a:r>
            <a:r>
              <a:rPr lang="en-US" baseline="0" dirty="0" err="1" smtClean="0"/>
              <a:t>pax</a:t>
            </a:r>
            <a:endParaRPr lang="en-US" baseline="0" dirty="0" smtClean="0"/>
          </a:p>
          <a:p>
            <a:endParaRPr lang="en-US" baseline="0" dirty="0" smtClean="0"/>
          </a:p>
          <a:p>
            <a:r>
              <a:rPr lang="en-US" baseline="0" dirty="0" smtClean="0"/>
              <a:t>Future:</a:t>
            </a:r>
          </a:p>
          <a:p>
            <a:pPr defTabSz="931774" fontAlgn="auto">
              <a:spcBef>
                <a:spcPts val="0"/>
              </a:spcBef>
              <a:spcAft>
                <a:spcPts val="0"/>
              </a:spcAft>
              <a:defRPr/>
            </a:pPr>
            <a:r>
              <a:rPr lang="en-US" b="0" baseline="0" dirty="0" smtClean="0"/>
              <a:t>171</a:t>
            </a:r>
            <a:r>
              <a:rPr lang="en-US" b="0" baseline="30000" dirty="0" smtClean="0"/>
              <a:t>st</a:t>
            </a:r>
            <a:r>
              <a:rPr lang="en-US" b="0" baseline="0" dirty="0" smtClean="0"/>
              <a:t> ARW-AEF -204 </a:t>
            </a:r>
            <a:r>
              <a:rPr lang="en-US" b="0" baseline="0" dirty="0" err="1" smtClean="0"/>
              <a:t>pax</a:t>
            </a:r>
            <a:r>
              <a:rPr lang="en-US" b="0" baseline="0" dirty="0" smtClean="0"/>
              <a:t> </a:t>
            </a:r>
            <a:r>
              <a:rPr lang="en-US" b="0" baseline="0" dirty="0" err="1" smtClean="0"/>
              <a:t>Aludeed</a:t>
            </a:r>
            <a:r>
              <a:rPr lang="en-US" b="0" baseline="0" dirty="0" smtClean="0"/>
              <a:t>, Qatar</a:t>
            </a:r>
          </a:p>
          <a:p>
            <a:pPr defTabSz="931774" fontAlgn="auto">
              <a:spcBef>
                <a:spcPts val="0"/>
              </a:spcBef>
              <a:spcAft>
                <a:spcPts val="0"/>
              </a:spcAft>
              <a:defRPr/>
            </a:pPr>
            <a:r>
              <a:rPr lang="en-US" b="0" baseline="0" dirty="0" smtClean="0"/>
              <a:t>193</a:t>
            </a:r>
            <a:r>
              <a:rPr lang="en-US" b="0" baseline="30000" dirty="0" smtClean="0"/>
              <a:t>rd</a:t>
            </a:r>
            <a:r>
              <a:rPr lang="en-US" b="0" baseline="0" dirty="0" smtClean="0"/>
              <a:t> SOW-AEF 104 </a:t>
            </a:r>
            <a:r>
              <a:rPr lang="en-US" b="0" baseline="0" dirty="0" err="1" smtClean="0"/>
              <a:t>paxs</a:t>
            </a:r>
            <a:r>
              <a:rPr lang="en-US" b="0" baseline="0" dirty="0" smtClean="0"/>
              <a:t> in support of NGB mission</a:t>
            </a:r>
          </a:p>
          <a:p>
            <a:endParaRPr lang="en-US" baseline="0" dirty="0" smtClean="0"/>
          </a:p>
          <a:p>
            <a:endParaRPr lang="en-US" baseline="0" dirty="0" smtClean="0"/>
          </a:p>
        </p:txBody>
      </p:sp>
    </p:spTree>
    <p:extLst>
      <p:ext uri="{BB962C8B-B14F-4D97-AF65-F5344CB8AC3E}">
        <p14:creationId xmlns:p14="http://schemas.microsoft.com/office/powerpoint/2010/main" val="2503184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698500"/>
            <a:ext cx="4575175" cy="3486150"/>
          </a:xfrm>
        </p:spPr>
      </p:sp>
      <p:sp>
        <p:nvSpPr>
          <p:cNvPr id="3" name="Notes Placeholder 2"/>
          <p:cNvSpPr>
            <a:spLocks noGrp="1"/>
          </p:cNvSpPr>
          <p:nvPr>
            <p:ph type="body" idx="1"/>
          </p:nvPr>
        </p:nvSpPr>
        <p:spPr/>
        <p:txBody>
          <a:bodyPr>
            <a:normAutofit/>
          </a:bodyPr>
          <a:lstStyle/>
          <a:p>
            <a:r>
              <a:rPr lang="en-US" baseline="0" dirty="0" smtClean="0"/>
              <a:t>Air:</a:t>
            </a:r>
          </a:p>
          <a:p>
            <a:pPr defTabSz="927333">
              <a:defRPr/>
            </a:pPr>
            <a:endParaRPr lang="en-US" b="0" baseline="0" dirty="0" smtClean="0"/>
          </a:p>
          <a:p>
            <a:pPr defTabSz="949235">
              <a:defRPr/>
            </a:pPr>
            <a:r>
              <a:rPr lang="en-US" b="0" baseline="0" dirty="0" smtClean="0"/>
              <a:t>193 </a:t>
            </a:r>
            <a:r>
              <a:rPr lang="en-US" b="0" baseline="0" smtClean="0"/>
              <a:t>SOW –OEF-KU</a:t>
            </a:r>
            <a:endParaRPr lang="en-US" b="0" baseline="0" dirty="0" smtClean="0"/>
          </a:p>
          <a:p>
            <a:pPr defTabSz="949235">
              <a:defRPr/>
            </a:pPr>
            <a:r>
              <a:rPr lang="en-US" b="0" baseline="0" dirty="0" smtClean="0"/>
              <a:t>148 ASOS - Red Flag - Alaska</a:t>
            </a:r>
          </a:p>
          <a:p>
            <a:pPr defTabSz="949235">
              <a:defRPr/>
            </a:pPr>
            <a:r>
              <a:rPr lang="en-US" b="0" baseline="0" dirty="0" smtClean="0"/>
              <a:t>111 ATKW – </a:t>
            </a:r>
            <a:r>
              <a:rPr lang="en-US" b="0" baseline="0" dirty="0" err="1" smtClean="0"/>
              <a:t>Osan</a:t>
            </a:r>
            <a:r>
              <a:rPr lang="en-US" b="0" baseline="0" dirty="0" smtClean="0"/>
              <a:t>, Korea (</a:t>
            </a:r>
            <a:r>
              <a:rPr lang="en-US" b="0" baseline="0" dirty="0" err="1" smtClean="0"/>
              <a:t>Ulchi</a:t>
            </a:r>
            <a:r>
              <a:rPr lang="en-US" b="0" baseline="0" dirty="0" smtClean="0"/>
              <a:t> Freedom Guardian)</a:t>
            </a:r>
          </a:p>
          <a:p>
            <a:endParaRPr lang="en-US" baseline="0" dirty="0" smtClean="0"/>
          </a:p>
          <a:p>
            <a:endParaRPr lang="en-US" baseline="0" dirty="0" smtClean="0"/>
          </a:p>
          <a:p>
            <a:r>
              <a:rPr lang="en-US" baseline="0" dirty="0" smtClean="0"/>
              <a:t>**ANG numbers are as of 18AUG 15.  Defer to ANG for discrepancies in their numbers or any questions.</a:t>
            </a:r>
            <a:endParaRPr lang="en-US" b="0" baseline="0" dirty="0" smtClean="0"/>
          </a:p>
        </p:txBody>
      </p:sp>
    </p:spTree>
    <p:extLst>
      <p:ext uri="{BB962C8B-B14F-4D97-AF65-F5344CB8AC3E}">
        <p14:creationId xmlns:p14="http://schemas.microsoft.com/office/powerpoint/2010/main" val="2553859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698500"/>
            <a:ext cx="4575175"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59382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698500"/>
            <a:ext cx="4575175" cy="3486150"/>
          </a:xfrm>
        </p:spPr>
      </p:sp>
      <p:sp>
        <p:nvSpPr>
          <p:cNvPr id="3" name="Notes Placeholder 2"/>
          <p:cNvSpPr>
            <a:spLocks noGrp="1"/>
          </p:cNvSpPr>
          <p:nvPr>
            <p:ph type="body" idx="1"/>
          </p:nvPr>
        </p:nvSpPr>
        <p:spPr/>
        <p:txBody>
          <a:bodyPr/>
          <a:lstStyle/>
          <a:p>
            <a:pPr defTabSz="931717">
              <a:defRPr/>
            </a:pPr>
            <a:r>
              <a:rPr lang="en-US" dirty="0" smtClean="0"/>
              <a:t>The following legislation</a:t>
            </a:r>
            <a:r>
              <a:rPr lang="en-US" baseline="0" dirty="0" smtClean="0"/>
              <a:t> was signed into law by Governor Wolf since the last SVC meeting on June 6, 2015. Please note that the ones in bold are bills we worked on. </a:t>
            </a:r>
            <a:endParaRPr lang="en-US" dirty="0" smtClean="0"/>
          </a:p>
          <a:p>
            <a:endParaRPr lang="en-US" dirty="0"/>
          </a:p>
        </p:txBody>
      </p:sp>
    </p:spTree>
    <p:extLst>
      <p:ext uri="{BB962C8B-B14F-4D97-AF65-F5344CB8AC3E}">
        <p14:creationId xmlns:p14="http://schemas.microsoft.com/office/powerpoint/2010/main" val="1859382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698500"/>
            <a:ext cx="4575175" cy="3486150"/>
          </a:xfrm>
        </p:spPr>
      </p:sp>
      <p:sp>
        <p:nvSpPr>
          <p:cNvPr id="3" name="Notes Placeholder 2"/>
          <p:cNvSpPr>
            <a:spLocks noGrp="1"/>
          </p:cNvSpPr>
          <p:nvPr>
            <p:ph type="body" idx="1"/>
          </p:nvPr>
        </p:nvSpPr>
        <p:spPr/>
        <p:txBody>
          <a:bodyPr/>
          <a:lstStyle/>
          <a:p>
            <a:pPr defTabSz="931717">
              <a:defRPr/>
            </a:pPr>
            <a:r>
              <a:rPr lang="en-US" dirty="0" smtClean="0"/>
              <a:t>The following legislation</a:t>
            </a:r>
            <a:r>
              <a:rPr lang="en-US" baseline="0" dirty="0" smtClean="0"/>
              <a:t> was signed into law by President Obama since the last SVC meeting on June 6, 2015 that is related to Veterans. </a:t>
            </a:r>
            <a:endParaRPr lang="en-US" dirty="0" smtClean="0"/>
          </a:p>
          <a:p>
            <a:endParaRPr lang="en-US" dirty="0"/>
          </a:p>
        </p:txBody>
      </p:sp>
    </p:spTree>
    <p:extLst>
      <p:ext uri="{BB962C8B-B14F-4D97-AF65-F5344CB8AC3E}">
        <p14:creationId xmlns:p14="http://schemas.microsoft.com/office/powerpoint/2010/main" val="1859382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217613" y="698500"/>
            <a:ext cx="4575175" cy="3486150"/>
          </a:xfrm>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90295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92"/>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1756" indent="0" algn="ctr">
              <a:buNone/>
              <a:defRPr>
                <a:solidFill>
                  <a:schemeClr val="tx1">
                    <a:tint val="75000"/>
                  </a:schemeClr>
                </a:solidFill>
              </a:defRPr>
            </a:lvl2pPr>
            <a:lvl3pPr marL="963515" indent="0" algn="ctr">
              <a:buNone/>
              <a:defRPr>
                <a:solidFill>
                  <a:schemeClr val="tx1">
                    <a:tint val="75000"/>
                  </a:schemeClr>
                </a:solidFill>
              </a:defRPr>
            </a:lvl3pPr>
            <a:lvl4pPr marL="1445267" indent="0" algn="ctr">
              <a:buNone/>
              <a:defRPr>
                <a:solidFill>
                  <a:schemeClr val="tx1">
                    <a:tint val="75000"/>
                  </a:schemeClr>
                </a:solidFill>
              </a:defRPr>
            </a:lvl4pPr>
            <a:lvl5pPr marL="1927030" indent="0" algn="ctr">
              <a:buNone/>
              <a:defRPr>
                <a:solidFill>
                  <a:schemeClr val="tx1">
                    <a:tint val="75000"/>
                  </a:schemeClr>
                </a:solidFill>
              </a:defRPr>
            </a:lvl5pPr>
            <a:lvl6pPr marL="2408792" indent="0" algn="ctr">
              <a:buNone/>
              <a:defRPr>
                <a:solidFill>
                  <a:schemeClr val="tx1">
                    <a:tint val="75000"/>
                  </a:schemeClr>
                </a:solidFill>
              </a:defRPr>
            </a:lvl6pPr>
            <a:lvl7pPr marL="2890544" indent="0" algn="ctr">
              <a:buNone/>
              <a:defRPr>
                <a:solidFill>
                  <a:schemeClr val="tx1">
                    <a:tint val="75000"/>
                  </a:schemeClr>
                </a:solidFill>
              </a:defRPr>
            </a:lvl7pPr>
            <a:lvl8pPr marL="3372307" indent="0" algn="ctr">
              <a:buNone/>
              <a:defRPr>
                <a:solidFill>
                  <a:schemeClr val="tx1">
                    <a:tint val="75000"/>
                  </a:schemeClr>
                </a:solidFill>
              </a:defRPr>
            </a:lvl8pPr>
            <a:lvl9pPr marL="385406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8692289-A96C-41B1-B853-DF011D68D581}" type="datetime1">
              <a:rPr lang="en-US" smtClean="0"/>
              <a:t>9/4/2015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2403F6-AC7E-4BF9-A086-F0679CD4FD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3DA78B-7366-434B-94BF-01C813AF5FA4}" type="datetime1">
              <a:rPr lang="en-US" smtClean="0"/>
              <a:t>9/4/2015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67B03A-48B5-4961-9BA4-91944FCEAF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86"/>
            <a:ext cx="216027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92986"/>
            <a:ext cx="632079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6F6524-281A-4AFF-8EB2-E515CFB5CA90}" type="datetime1">
              <a:rPr lang="en-US" smtClean="0"/>
              <a:t>9/4/2015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B833BA-2995-4089-BB63-51E28ACBED3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7B1C89-EBA2-4072-9EF7-79D739232DE5}" type="datetime1">
              <a:rPr lang="en-US" smtClean="0"/>
              <a:t>9/4/2015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A58EA3-4749-4724-944E-EBB4C676B43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solidFill>
                  <a:schemeClr val="tx1">
                    <a:tint val="75000"/>
                  </a:schemeClr>
                </a:solidFill>
              </a:defRPr>
            </a:lvl1pPr>
            <a:lvl2pPr marL="481756" indent="0">
              <a:buNone/>
              <a:defRPr sz="1900">
                <a:solidFill>
                  <a:schemeClr val="tx1">
                    <a:tint val="75000"/>
                  </a:schemeClr>
                </a:solidFill>
              </a:defRPr>
            </a:lvl2pPr>
            <a:lvl3pPr marL="963515" indent="0">
              <a:buNone/>
              <a:defRPr sz="1700">
                <a:solidFill>
                  <a:schemeClr val="tx1">
                    <a:tint val="75000"/>
                  </a:schemeClr>
                </a:solidFill>
              </a:defRPr>
            </a:lvl3pPr>
            <a:lvl4pPr marL="1445267" indent="0">
              <a:buNone/>
              <a:defRPr sz="1500">
                <a:solidFill>
                  <a:schemeClr val="tx1">
                    <a:tint val="75000"/>
                  </a:schemeClr>
                </a:solidFill>
              </a:defRPr>
            </a:lvl4pPr>
            <a:lvl5pPr marL="1927030" indent="0">
              <a:buNone/>
              <a:defRPr sz="1500">
                <a:solidFill>
                  <a:schemeClr val="tx1">
                    <a:tint val="75000"/>
                  </a:schemeClr>
                </a:solidFill>
              </a:defRPr>
            </a:lvl5pPr>
            <a:lvl6pPr marL="2408792" indent="0">
              <a:buNone/>
              <a:defRPr sz="1500">
                <a:solidFill>
                  <a:schemeClr val="tx1">
                    <a:tint val="75000"/>
                  </a:schemeClr>
                </a:solidFill>
              </a:defRPr>
            </a:lvl6pPr>
            <a:lvl7pPr marL="2890544" indent="0">
              <a:buNone/>
              <a:defRPr sz="1500">
                <a:solidFill>
                  <a:schemeClr val="tx1">
                    <a:tint val="75000"/>
                  </a:schemeClr>
                </a:solidFill>
              </a:defRPr>
            </a:lvl7pPr>
            <a:lvl8pPr marL="3372307" indent="0">
              <a:buNone/>
              <a:defRPr sz="1500">
                <a:solidFill>
                  <a:schemeClr val="tx1">
                    <a:tint val="75000"/>
                  </a:schemeClr>
                </a:solidFill>
              </a:defRPr>
            </a:lvl8pPr>
            <a:lvl9pPr marL="3854066"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C63DBA1-3ED3-4996-B660-CE403C8EDC07}" type="datetime1">
              <a:rPr lang="en-US" smtClean="0"/>
              <a:t>9/4/2015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CFC52D-7231-4226-93D9-52882F8AB91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E87B67B-1FA9-4DC0-9184-21F7DC88ED5B}" type="datetime1">
              <a:rPr lang="en-US" smtClean="0"/>
              <a:t>9/4/2015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6BF92F-7160-45AA-8D74-2823C689755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1756" indent="0">
              <a:buNone/>
              <a:defRPr sz="2100" b="1"/>
            </a:lvl2pPr>
            <a:lvl3pPr marL="963515" indent="0">
              <a:buNone/>
              <a:defRPr sz="1900" b="1"/>
            </a:lvl3pPr>
            <a:lvl4pPr marL="1445267" indent="0">
              <a:buNone/>
              <a:defRPr sz="1700" b="1"/>
            </a:lvl4pPr>
            <a:lvl5pPr marL="1927030" indent="0">
              <a:buNone/>
              <a:defRPr sz="1700" b="1"/>
            </a:lvl5pPr>
            <a:lvl6pPr marL="2408792" indent="0">
              <a:buNone/>
              <a:defRPr sz="1700" b="1"/>
            </a:lvl6pPr>
            <a:lvl7pPr marL="2890544" indent="0">
              <a:buNone/>
              <a:defRPr sz="1700" b="1"/>
            </a:lvl7pPr>
            <a:lvl8pPr marL="3372307" indent="0">
              <a:buNone/>
              <a:defRPr sz="1700" b="1"/>
            </a:lvl8pPr>
            <a:lvl9pPr marL="3854066"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1756" indent="0">
              <a:buNone/>
              <a:defRPr sz="2100" b="1"/>
            </a:lvl2pPr>
            <a:lvl3pPr marL="963515" indent="0">
              <a:buNone/>
              <a:defRPr sz="1900" b="1"/>
            </a:lvl3pPr>
            <a:lvl4pPr marL="1445267" indent="0">
              <a:buNone/>
              <a:defRPr sz="1700" b="1"/>
            </a:lvl4pPr>
            <a:lvl5pPr marL="1927030" indent="0">
              <a:buNone/>
              <a:defRPr sz="1700" b="1"/>
            </a:lvl5pPr>
            <a:lvl6pPr marL="2408792" indent="0">
              <a:buNone/>
              <a:defRPr sz="1700" b="1"/>
            </a:lvl6pPr>
            <a:lvl7pPr marL="2890544" indent="0">
              <a:buNone/>
              <a:defRPr sz="1700" b="1"/>
            </a:lvl7pPr>
            <a:lvl8pPr marL="3372307" indent="0">
              <a:buNone/>
              <a:defRPr sz="1700" b="1"/>
            </a:lvl8pPr>
            <a:lvl9pPr marL="3854066"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C90C944-EE6D-48F9-9BB0-2CF4E816E225}" type="datetime1">
              <a:rPr lang="en-US" smtClean="0"/>
              <a:t>9/4/2015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7574514-E46E-410D-865A-EE168C8641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A9AB59F-1B3B-4553-95F3-EE44E8D8891D}" type="datetime1">
              <a:rPr lang="en-US" smtClean="0"/>
              <a:t>9/4/2015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DA3BF92-5F4F-4D12-8947-B4CED8A66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BF3A06-16F8-42F1-B448-852DFFB7C0CF}" type="datetime1">
              <a:rPr lang="en-US" smtClean="0"/>
              <a:t>9/4/2015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48A8A5D-7FA9-460F-9531-23A5905932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98"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7"/>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98" y="1530787"/>
            <a:ext cx="3158729" cy="5003801"/>
          </a:xfrm>
        </p:spPr>
        <p:txBody>
          <a:bodyPr/>
          <a:lstStyle>
            <a:lvl1pPr marL="0" indent="0">
              <a:buNone/>
              <a:defRPr sz="1500"/>
            </a:lvl1pPr>
            <a:lvl2pPr marL="481756" indent="0">
              <a:buNone/>
              <a:defRPr sz="1300"/>
            </a:lvl2pPr>
            <a:lvl3pPr marL="963515" indent="0">
              <a:buNone/>
              <a:defRPr sz="1100"/>
            </a:lvl3pPr>
            <a:lvl4pPr marL="1445267" indent="0">
              <a:buNone/>
              <a:defRPr sz="1000"/>
            </a:lvl4pPr>
            <a:lvl5pPr marL="1927030" indent="0">
              <a:buNone/>
              <a:defRPr sz="1000"/>
            </a:lvl5pPr>
            <a:lvl6pPr marL="2408792" indent="0">
              <a:buNone/>
              <a:defRPr sz="1000"/>
            </a:lvl6pPr>
            <a:lvl7pPr marL="2890544" indent="0">
              <a:buNone/>
              <a:defRPr sz="1000"/>
            </a:lvl7pPr>
            <a:lvl8pPr marL="3372307" indent="0">
              <a:buNone/>
              <a:defRPr sz="1000"/>
            </a:lvl8pPr>
            <a:lvl9pPr marL="3854066"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3C09E0-74D4-45CA-9291-0E8108A140C6}" type="datetime1">
              <a:rPr lang="en-US" smtClean="0"/>
              <a:t>9/4/2015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920965-F7DF-4FED-BD47-12A3708D93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rtlCol="0">
            <a:normAutofit/>
          </a:bodyPr>
          <a:lstStyle>
            <a:lvl1pPr marL="0" indent="0">
              <a:buNone/>
              <a:defRPr sz="3400"/>
            </a:lvl1pPr>
            <a:lvl2pPr marL="481756" indent="0">
              <a:buNone/>
              <a:defRPr sz="3000"/>
            </a:lvl2pPr>
            <a:lvl3pPr marL="963515" indent="0">
              <a:buNone/>
              <a:defRPr sz="2500"/>
            </a:lvl3pPr>
            <a:lvl4pPr marL="1445267" indent="0">
              <a:buNone/>
              <a:defRPr sz="2100"/>
            </a:lvl4pPr>
            <a:lvl5pPr marL="1927030" indent="0">
              <a:buNone/>
              <a:defRPr sz="2100"/>
            </a:lvl5pPr>
            <a:lvl6pPr marL="2408792" indent="0">
              <a:buNone/>
              <a:defRPr sz="2100"/>
            </a:lvl6pPr>
            <a:lvl7pPr marL="2890544" indent="0">
              <a:buNone/>
              <a:defRPr sz="2100"/>
            </a:lvl7pPr>
            <a:lvl8pPr marL="3372307" indent="0">
              <a:buNone/>
              <a:defRPr sz="2100"/>
            </a:lvl8pPr>
            <a:lvl9pPr marL="3854066" indent="0">
              <a:buNone/>
              <a:defRPr sz="2100"/>
            </a:lvl9pPr>
          </a:lstStyle>
          <a:p>
            <a:pPr lvl="0"/>
            <a:endParaRPr lang="en-US" noProof="0"/>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1756" indent="0">
              <a:buNone/>
              <a:defRPr sz="1300"/>
            </a:lvl2pPr>
            <a:lvl3pPr marL="963515" indent="0">
              <a:buNone/>
              <a:defRPr sz="1100"/>
            </a:lvl3pPr>
            <a:lvl4pPr marL="1445267" indent="0">
              <a:buNone/>
              <a:defRPr sz="1000"/>
            </a:lvl4pPr>
            <a:lvl5pPr marL="1927030" indent="0">
              <a:buNone/>
              <a:defRPr sz="1000"/>
            </a:lvl5pPr>
            <a:lvl6pPr marL="2408792" indent="0">
              <a:buNone/>
              <a:defRPr sz="1000"/>
            </a:lvl6pPr>
            <a:lvl7pPr marL="2890544" indent="0">
              <a:buNone/>
              <a:defRPr sz="1000"/>
            </a:lvl7pPr>
            <a:lvl8pPr marL="3372307" indent="0">
              <a:buNone/>
              <a:defRPr sz="1000"/>
            </a:lvl8pPr>
            <a:lvl9pPr marL="3854066"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F29603-724D-4529-87E2-1DC48AE87EE6}" type="datetime1">
              <a:rPr lang="en-US" smtClean="0"/>
              <a:t>9/4/2015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8CF74E-72B5-4BF9-A1A2-5C7AF9A57A4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79435" y="293689"/>
            <a:ext cx="8642351" cy="1219200"/>
          </a:xfrm>
          <a:prstGeom prst="rect">
            <a:avLst/>
          </a:prstGeom>
          <a:noFill/>
          <a:ln w="9525">
            <a:noFill/>
            <a:miter lim="800000"/>
            <a:headEnd/>
            <a:tailEnd/>
          </a:ln>
        </p:spPr>
        <p:txBody>
          <a:bodyPr vert="horz" wrap="square" lIns="96348" tIns="48175" rIns="96348" bIns="48175" numCol="1" anchor="ctr" anchorCtr="0" compatLnSpc="1">
            <a:prstTxWarp prst="textNoShape">
              <a:avLst/>
            </a:prstTxWarp>
          </a:bodyPr>
          <a:lstStyle/>
          <a:p>
            <a:pPr lvl="0"/>
            <a:r>
              <a:rPr lang="en-US" smtClean="0"/>
              <a:t>Click to edit Master title style</a:t>
            </a:r>
          </a:p>
        </p:txBody>
      </p:sp>
      <p:sp>
        <p:nvSpPr>
          <p:cNvPr id="8195" name="Text Placeholder 2"/>
          <p:cNvSpPr>
            <a:spLocks noGrp="1"/>
          </p:cNvSpPr>
          <p:nvPr>
            <p:ph type="body" idx="1"/>
          </p:nvPr>
        </p:nvSpPr>
        <p:spPr bwMode="auto">
          <a:xfrm>
            <a:off x="479435" y="1706596"/>
            <a:ext cx="8642351" cy="4827587"/>
          </a:xfrm>
          <a:prstGeom prst="rect">
            <a:avLst/>
          </a:prstGeom>
          <a:noFill/>
          <a:ln w="9525">
            <a:noFill/>
            <a:miter lim="800000"/>
            <a:headEnd/>
            <a:tailEnd/>
          </a:ln>
        </p:spPr>
        <p:txBody>
          <a:bodyPr vert="horz" wrap="square" lIns="96348" tIns="48175" rIns="96348" bIns="4817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79424" y="6780213"/>
            <a:ext cx="2241551" cy="388937"/>
          </a:xfrm>
          <a:prstGeom prst="rect">
            <a:avLst/>
          </a:prstGeom>
        </p:spPr>
        <p:txBody>
          <a:bodyPr vert="horz" lIns="96348" tIns="48175" rIns="96348" bIns="48175" rtlCol="0" anchor="ctr"/>
          <a:lstStyle>
            <a:lvl1pPr algn="l" defTabSz="963515" fontAlgn="auto">
              <a:spcBef>
                <a:spcPts val="0"/>
              </a:spcBef>
              <a:spcAft>
                <a:spcPts val="0"/>
              </a:spcAft>
              <a:defRPr sz="1300" smtClean="0">
                <a:solidFill>
                  <a:schemeClr val="tx1">
                    <a:tint val="75000"/>
                  </a:schemeClr>
                </a:solidFill>
                <a:latin typeface="+mn-lt"/>
                <a:cs typeface="+mn-cs"/>
              </a:defRPr>
            </a:lvl1pPr>
          </a:lstStyle>
          <a:p>
            <a:pPr>
              <a:defRPr/>
            </a:pPr>
            <a:fld id="{35934CBD-044B-41F3-A4D2-871872F7123D}" type="datetime1">
              <a:rPr lang="en-US" smtClean="0"/>
              <a:t>9/4/2015</a:t>
            </a:fld>
            <a:endParaRPr lang="en-US"/>
          </a:p>
        </p:txBody>
      </p:sp>
      <p:sp>
        <p:nvSpPr>
          <p:cNvPr id="5" name="Footer Placeholder 4"/>
          <p:cNvSpPr>
            <a:spLocks noGrp="1"/>
          </p:cNvSpPr>
          <p:nvPr>
            <p:ph type="ftr" sz="quarter" idx="3"/>
          </p:nvPr>
        </p:nvSpPr>
        <p:spPr>
          <a:xfrm>
            <a:off x="3279785" y="6780213"/>
            <a:ext cx="3041651" cy="388937"/>
          </a:xfrm>
          <a:prstGeom prst="rect">
            <a:avLst/>
          </a:prstGeom>
        </p:spPr>
        <p:txBody>
          <a:bodyPr vert="horz" lIns="96348" tIns="48175" rIns="96348" bIns="48175" rtlCol="0" anchor="ctr"/>
          <a:lstStyle>
            <a:lvl1pPr algn="ctr" defTabSz="963515" fontAlgn="auto">
              <a:spcBef>
                <a:spcPts val="0"/>
              </a:spcBef>
              <a:spcAft>
                <a:spcPts val="0"/>
              </a:spcAft>
              <a:defRPr sz="13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880235" y="6780213"/>
            <a:ext cx="2241551" cy="388937"/>
          </a:xfrm>
          <a:prstGeom prst="rect">
            <a:avLst/>
          </a:prstGeom>
        </p:spPr>
        <p:txBody>
          <a:bodyPr vert="horz" lIns="96348" tIns="48175" rIns="96348" bIns="48175" rtlCol="0" anchor="ctr"/>
          <a:lstStyle>
            <a:lvl1pPr algn="r" defTabSz="963515" fontAlgn="auto">
              <a:spcBef>
                <a:spcPts val="0"/>
              </a:spcBef>
              <a:spcAft>
                <a:spcPts val="0"/>
              </a:spcAft>
              <a:defRPr sz="1300" smtClean="0">
                <a:solidFill>
                  <a:schemeClr val="tx1">
                    <a:tint val="75000"/>
                  </a:schemeClr>
                </a:solidFill>
                <a:latin typeface="+mn-lt"/>
                <a:cs typeface="+mn-cs"/>
              </a:defRPr>
            </a:lvl1pPr>
          </a:lstStyle>
          <a:p>
            <a:pPr>
              <a:defRPr/>
            </a:pPr>
            <a:fld id="{518194FB-6EE1-4E47-9E6D-533A022690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62537" rtl="0" fontAlgn="base">
        <a:spcBef>
          <a:spcPct val="0"/>
        </a:spcBef>
        <a:spcAft>
          <a:spcPct val="0"/>
        </a:spcAft>
        <a:defRPr sz="4700" kern="1200">
          <a:solidFill>
            <a:schemeClr val="tx1"/>
          </a:solidFill>
          <a:latin typeface="+mj-lt"/>
          <a:ea typeface="+mj-ea"/>
          <a:cs typeface="+mj-cs"/>
        </a:defRPr>
      </a:lvl1pPr>
      <a:lvl2pPr algn="ctr" defTabSz="962537" rtl="0" fontAlgn="base">
        <a:spcBef>
          <a:spcPct val="0"/>
        </a:spcBef>
        <a:spcAft>
          <a:spcPct val="0"/>
        </a:spcAft>
        <a:defRPr sz="4700">
          <a:solidFill>
            <a:schemeClr val="tx1"/>
          </a:solidFill>
          <a:latin typeface="Calibri" pitchFamily="34" charset="0"/>
        </a:defRPr>
      </a:lvl2pPr>
      <a:lvl3pPr algn="ctr" defTabSz="962537" rtl="0" fontAlgn="base">
        <a:spcBef>
          <a:spcPct val="0"/>
        </a:spcBef>
        <a:spcAft>
          <a:spcPct val="0"/>
        </a:spcAft>
        <a:defRPr sz="4700">
          <a:solidFill>
            <a:schemeClr val="tx1"/>
          </a:solidFill>
          <a:latin typeface="Calibri" pitchFamily="34" charset="0"/>
        </a:defRPr>
      </a:lvl3pPr>
      <a:lvl4pPr algn="ctr" defTabSz="962537" rtl="0" fontAlgn="base">
        <a:spcBef>
          <a:spcPct val="0"/>
        </a:spcBef>
        <a:spcAft>
          <a:spcPct val="0"/>
        </a:spcAft>
        <a:defRPr sz="4700">
          <a:solidFill>
            <a:schemeClr val="tx1"/>
          </a:solidFill>
          <a:latin typeface="Calibri" pitchFamily="34" charset="0"/>
        </a:defRPr>
      </a:lvl4pPr>
      <a:lvl5pPr algn="ctr" defTabSz="962537" rtl="0" fontAlgn="base">
        <a:spcBef>
          <a:spcPct val="0"/>
        </a:spcBef>
        <a:spcAft>
          <a:spcPct val="0"/>
        </a:spcAft>
        <a:defRPr sz="4700">
          <a:solidFill>
            <a:schemeClr val="tx1"/>
          </a:solidFill>
          <a:latin typeface="Calibri" pitchFamily="34" charset="0"/>
        </a:defRPr>
      </a:lvl5pPr>
      <a:lvl6pPr marL="455940" algn="ctr" defTabSz="962537" rtl="0" fontAlgn="base">
        <a:spcBef>
          <a:spcPct val="0"/>
        </a:spcBef>
        <a:spcAft>
          <a:spcPct val="0"/>
        </a:spcAft>
        <a:defRPr sz="4700">
          <a:solidFill>
            <a:schemeClr val="tx1"/>
          </a:solidFill>
          <a:latin typeface="Calibri" pitchFamily="34" charset="0"/>
        </a:defRPr>
      </a:lvl6pPr>
      <a:lvl7pPr marL="911877" algn="ctr" defTabSz="962537" rtl="0" fontAlgn="base">
        <a:spcBef>
          <a:spcPct val="0"/>
        </a:spcBef>
        <a:spcAft>
          <a:spcPct val="0"/>
        </a:spcAft>
        <a:defRPr sz="4700">
          <a:solidFill>
            <a:schemeClr val="tx1"/>
          </a:solidFill>
          <a:latin typeface="Calibri" pitchFamily="34" charset="0"/>
        </a:defRPr>
      </a:lvl7pPr>
      <a:lvl8pPr marL="1367814" algn="ctr" defTabSz="962537" rtl="0" fontAlgn="base">
        <a:spcBef>
          <a:spcPct val="0"/>
        </a:spcBef>
        <a:spcAft>
          <a:spcPct val="0"/>
        </a:spcAft>
        <a:defRPr sz="4700">
          <a:solidFill>
            <a:schemeClr val="tx1"/>
          </a:solidFill>
          <a:latin typeface="Calibri" pitchFamily="34" charset="0"/>
        </a:defRPr>
      </a:lvl8pPr>
      <a:lvl9pPr marL="1823754" algn="ctr" defTabSz="962537" rtl="0" fontAlgn="base">
        <a:spcBef>
          <a:spcPct val="0"/>
        </a:spcBef>
        <a:spcAft>
          <a:spcPct val="0"/>
        </a:spcAft>
        <a:defRPr sz="4700">
          <a:solidFill>
            <a:schemeClr val="tx1"/>
          </a:solidFill>
          <a:latin typeface="Calibri" pitchFamily="34" charset="0"/>
        </a:defRPr>
      </a:lvl9pPr>
    </p:titleStyle>
    <p:bodyStyle>
      <a:lvl1pPr marL="360950" indent="-360950" algn="l" defTabSz="962537" rtl="0" fontAlgn="base">
        <a:spcBef>
          <a:spcPct val="20000"/>
        </a:spcBef>
        <a:spcAft>
          <a:spcPct val="0"/>
        </a:spcAft>
        <a:buFont typeface="Arial" charset="0"/>
        <a:buChar char="•"/>
        <a:defRPr sz="3400" kern="1200">
          <a:solidFill>
            <a:schemeClr val="tx1"/>
          </a:solidFill>
          <a:latin typeface="+mn-lt"/>
          <a:ea typeface="+mn-ea"/>
          <a:cs typeface="+mn-cs"/>
        </a:defRPr>
      </a:lvl1pPr>
      <a:lvl2pPr marL="782062" indent="-300794" algn="l" defTabSz="962537" rtl="0" fontAlgn="base">
        <a:spcBef>
          <a:spcPct val="20000"/>
        </a:spcBef>
        <a:spcAft>
          <a:spcPct val="0"/>
        </a:spcAft>
        <a:buFont typeface="Arial" charset="0"/>
        <a:buChar char="–"/>
        <a:defRPr sz="3000" kern="1200">
          <a:solidFill>
            <a:schemeClr val="tx1"/>
          </a:solidFill>
          <a:latin typeface="+mn-lt"/>
          <a:ea typeface="+mn-ea"/>
          <a:cs typeface="+mn-cs"/>
        </a:defRPr>
      </a:lvl2pPr>
      <a:lvl3pPr marL="1203170" indent="-240635" algn="l" defTabSz="962537" rtl="0" fontAlgn="base">
        <a:spcBef>
          <a:spcPct val="20000"/>
        </a:spcBef>
        <a:spcAft>
          <a:spcPct val="0"/>
        </a:spcAft>
        <a:buFont typeface="Arial" charset="0"/>
        <a:buChar char="•"/>
        <a:defRPr sz="2500" kern="1200">
          <a:solidFill>
            <a:schemeClr val="tx1"/>
          </a:solidFill>
          <a:latin typeface="+mn-lt"/>
          <a:ea typeface="+mn-ea"/>
          <a:cs typeface="+mn-cs"/>
        </a:defRPr>
      </a:lvl3pPr>
      <a:lvl4pPr marL="1686026" indent="-240635" algn="l" defTabSz="962537" rtl="0" fontAlgn="base">
        <a:spcBef>
          <a:spcPct val="20000"/>
        </a:spcBef>
        <a:spcAft>
          <a:spcPct val="0"/>
        </a:spcAft>
        <a:buFont typeface="Arial" charset="0"/>
        <a:buChar char="–"/>
        <a:defRPr sz="2100" kern="1200">
          <a:solidFill>
            <a:schemeClr val="tx1"/>
          </a:solidFill>
          <a:latin typeface="+mn-lt"/>
          <a:ea typeface="+mn-ea"/>
          <a:cs typeface="+mn-cs"/>
        </a:defRPr>
      </a:lvl4pPr>
      <a:lvl5pPr marL="2167291" indent="-240635" algn="l" defTabSz="962537" rtl="0" fontAlgn="base">
        <a:spcBef>
          <a:spcPct val="20000"/>
        </a:spcBef>
        <a:spcAft>
          <a:spcPct val="0"/>
        </a:spcAft>
        <a:buFont typeface="Arial" charset="0"/>
        <a:buChar char="»"/>
        <a:defRPr sz="2100" kern="1200">
          <a:solidFill>
            <a:schemeClr val="tx1"/>
          </a:solidFill>
          <a:latin typeface="+mn-lt"/>
          <a:ea typeface="+mn-ea"/>
          <a:cs typeface="+mn-cs"/>
        </a:defRPr>
      </a:lvl5pPr>
      <a:lvl6pPr marL="2649670" indent="-240881" algn="l" defTabSz="96351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31430" indent="-240881" algn="l" defTabSz="96351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13186" indent="-240881" algn="l" defTabSz="96351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94944" indent="-240881" algn="l" defTabSz="96351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3515" rtl="0" eaLnBrk="1" latinLnBrk="0" hangingPunct="1">
        <a:defRPr sz="1900" kern="1200">
          <a:solidFill>
            <a:schemeClr val="tx1"/>
          </a:solidFill>
          <a:latin typeface="+mn-lt"/>
          <a:ea typeface="+mn-ea"/>
          <a:cs typeface="+mn-cs"/>
        </a:defRPr>
      </a:lvl1pPr>
      <a:lvl2pPr marL="481756" algn="l" defTabSz="963515" rtl="0" eaLnBrk="1" latinLnBrk="0" hangingPunct="1">
        <a:defRPr sz="1900" kern="1200">
          <a:solidFill>
            <a:schemeClr val="tx1"/>
          </a:solidFill>
          <a:latin typeface="+mn-lt"/>
          <a:ea typeface="+mn-ea"/>
          <a:cs typeface="+mn-cs"/>
        </a:defRPr>
      </a:lvl2pPr>
      <a:lvl3pPr marL="963515" algn="l" defTabSz="963515" rtl="0" eaLnBrk="1" latinLnBrk="0" hangingPunct="1">
        <a:defRPr sz="1900" kern="1200">
          <a:solidFill>
            <a:schemeClr val="tx1"/>
          </a:solidFill>
          <a:latin typeface="+mn-lt"/>
          <a:ea typeface="+mn-ea"/>
          <a:cs typeface="+mn-cs"/>
        </a:defRPr>
      </a:lvl3pPr>
      <a:lvl4pPr marL="1445267" algn="l" defTabSz="963515" rtl="0" eaLnBrk="1" latinLnBrk="0" hangingPunct="1">
        <a:defRPr sz="1900" kern="1200">
          <a:solidFill>
            <a:schemeClr val="tx1"/>
          </a:solidFill>
          <a:latin typeface="+mn-lt"/>
          <a:ea typeface="+mn-ea"/>
          <a:cs typeface="+mn-cs"/>
        </a:defRPr>
      </a:lvl4pPr>
      <a:lvl5pPr marL="1927030" algn="l" defTabSz="963515" rtl="0" eaLnBrk="1" latinLnBrk="0" hangingPunct="1">
        <a:defRPr sz="1900" kern="1200">
          <a:solidFill>
            <a:schemeClr val="tx1"/>
          </a:solidFill>
          <a:latin typeface="+mn-lt"/>
          <a:ea typeface="+mn-ea"/>
          <a:cs typeface="+mn-cs"/>
        </a:defRPr>
      </a:lvl5pPr>
      <a:lvl6pPr marL="2408792" algn="l" defTabSz="963515" rtl="0" eaLnBrk="1" latinLnBrk="0" hangingPunct="1">
        <a:defRPr sz="1900" kern="1200">
          <a:solidFill>
            <a:schemeClr val="tx1"/>
          </a:solidFill>
          <a:latin typeface="+mn-lt"/>
          <a:ea typeface="+mn-ea"/>
          <a:cs typeface="+mn-cs"/>
        </a:defRPr>
      </a:lvl6pPr>
      <a:lvl7pPr marL="2890544" algn="l" defTabSz="963515" rtl="0" eaLnBrk="1" latinLnBrk="0" hangingPunct="1">
        <a:defRPr sz="1900" kern="1200">
          <a:solidFill>
            <a:schemeClr val="tx1"/>
          </a:solidFill>
          <a:latin typeface="+mn-lt"/>
          <a:ea typeface="+mn-ea"/>
          <a:cs typeface="+mn-cs"/>
        </a:defRPr>
      </a:lvl7pPr>
      <a:lvl8pPr marL="3372307" algn="l" defTabSz="963515" rtl="0" eaLnBrk="1" latinLnBrk="0" hangingPunct="1">
        <a:defRPr sz="1900" kern="1200">
          <a:solidFill>
            <a:schemeClr val="tx1"/>
          </a:solidFill>
          <a:latin typeface="+mn-lt"/>
          <a:ea typeface="+mn-ea"/>
          <a:cs typeface="+mn-cs"/>
        </a:defRPr>
      </a:lvl8pPr>
      <a:lvl9pPr marL="3854066" algn="l" defTabSz="963515"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notesSlide" Target="../notesSlides/notesSlide1.xml"/><Relationship Id="rId7" Type="http://schemas.openxmlformats.org/officeDocument/2006/relationships/package" Target="../embeddings/Microsoft_Excel_Worksheet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emf"/><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Microsoft_Excel_97-2003_Worksheet1.xls"/><Relationship Id="rId5" Type="http://schemas.openxmlformats.org/officeDocument/2006/relationships/oleObject" Target="../embeddings/oleObject3.bin"/><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e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Microsoft_Excel_97-2003_Worksheet2.xls"/><Relationship Id="rId5" Type="http://schemas.openxmlformats.org/officeDocument/2006/relationships/oleObject" Target="../embeddings/oleObject4.bin"/><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e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Microsoft_Excel_97-2003_Worksheet3.xls"/><Relationship Id="rId5" Type="http://schemas.openxmlformats.org/officeDocument/2006/relationships/oleObject" Target="../embeddings/oleObject5.bin"/><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emf"/><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Microsoft_Excel_97-2003_Worksheet4.xls"/><Relationship Id="rId5" Type="http://schemas.openxmlformats.org/officeDocument/2006/relationships/oleObject" Target="../embeddings/oleObject6.bin"/><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notesSlide" Target="../notesSlides/notesSlide2.xml"/><Relationship Id="rId7" Type="http://schemas.openxmlformats.org/officeDocument/2006/relationships/package" Target="../embeddings/Microsoft_Excel_Worksheet2.xlsx"/><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embeddings/Microsoft_Excel_97-2003_Worksheet5.xls"/><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26" descr="Military Vet logo banner"/>
          <p:cNvPicPr>
            <a:picLocks noChangeAspect="1" noChangeArrowheads="1"/>
          </p:cNvPicPr>
          <p:nvPr/>
        </p:nvPicPr>
        <p:blipFill>
          <a:blip r:embed="rId4" cstate="print"/>
          <a:srcRect/>
          <a:stretch>
            <a:fillRect/>
          </a:stretch>
        </p:blipFill>
        <p:spPr bwMode="auto">
          <a:xfrm>
            <a:off x="478394" y="243840"/>
            <a:ext cx="8644414" cy="692574"/>
          </a:xfrm>
          <a:prstGeom prst="rect">
            <a:avLst/>
          </a:prstGeom>
          <a:noFill/>
          <a:ln w="9525">
            <a:noFill/>
            <a:miter lim="800000"/>
            <a:headEnd/>
            <a:tailEnd/>
          </a:ln>
        </p:spPr>
      </p:pic>
      <p:pic>
        <p:nvPicPr>
          <p:cNvPr id="2052" name="Picture 25" descr="red bottom banner"/>
          <p:cNvPicPr>
            <a:picLocks noChangeAspect="1" noChangeArrowheads="1"/>
          </p:cNvPicPr>
          <p:nvPr/>
        </p:nvPicPr>
        <p:blipFill>
          <a:blip r:embed="rId5" cstate="print"/>
          <a:srcRect/>
          <a:stretch>
            <a:fillRect/>
          </a:stretch>
        </p:blipFill>
        <p:spPr bwMode="auto">
          <a:xfrm>
            <a:off x="400050" y="6583690"/>
            <a:ext cx="8801100" cy="403013"/>
          </a:xfrm>
          <a:prstGeom prst="rect">
            <a:avLst/>
          </a:prstGeom>
          <a:noFill/>
          <a:ln w="9525">
            <a:noFill/>
            <a:miter lim="800000"/>
            <a:headEnd/>
            <a:tailEnd/>
          </a:ln>
        </p:spPr>
      </p:pic>
      <p:grpSp>
        <p:nvGrpSpPr>
          <p:cNvPr id="2" name="Group 11"/>
          <p:cNvGrpSpPr>
            <a:grpSpLocks/>
          </p:cNvGrpSpPr>
          <p:nvPr/>
        </p:nvGrpSpPr>
        <p:grpSpPr bwMode="auto">
          <a:xfrm>
            <a:off x="3920490" y="6583680"/>
            <a:ext cx="5360670" cy="406400"/>
            <a:chOff x="3733800" y="5943600"/>
            <a:chExt cx="5105400" cy="381000"/>
          </a:xfrm>
        </p:grpSpPr>
        <p:sp>
          <p:nvSpPr>
            <p:cNvPr id="2061" name="Rectangle 8"/>
            <p:cNvSpPr>
              <a:spLocks noChangeArrowheads="1"/>
            </p:cNvSpPr>
            <p:nvPr/>
          </p:nvSpPr>
          <p:spPr bwMode="auto">
            <a:xfrm>
              <a:off x="7620000" y="5943600"/>
              <a:ext cx="1219200" cy="381000"/>
            </a:xfrm>
            <a:prstGeom prst="rect">
              <a:avLst/>
            </a:prstGeom>
            <a:noFill/>
            <a:ln w="9525">
              <a:noFill/>
              <a:miter lim="800000"/>
              <a:headEnd/>
              <a:tailEnd/>
            </a:ln>
          </p:spPr>
          <p:txBody>
            <a:bodyPr anchor="ctr"/>
            <a:lstStyle/>
            <a:p>
              <a:pPr defTabSz="965838"/>
              <a:r>
                <a:rPr lang="en-US" sz="1300">
                  <a:solidFill>
                    <a:prstClr val="white"/>
                  </a:solidFill>
                  <a:latin typeface="Verdana" pitchFamily="34" charset="0"/>
                </a:rPr>
                <a:t>&gt; country</a:t>
              </a:r>
            </a:p>
          </p:txBody>
        </p:sp>
        <p:sp>
          <p:nvSpPr>
            <p:cNvPr id="2062" name="Rectangle 10"/>
            <p:cNvSpPr>
              <a:spLocks noChangeArrowheads="1"/>
            </p:cNvSpPr>
            <p:nvPr/>
          </p:nvSpPr>
          <p:spPr bwMode="auto">
            <a:xfrm>
              <a:off x="3733800" y="5943600"/>
              <a:ext cx="3962400" cy="381000"/>
            </a:xfrm>
            <a:prstGeom prst="rect">
              <a:avLst/>
            </a:prstGeom>
            <a:noFill/>
            <a:ln w="9525">
              <a:noFill/>
              <a:miter lim="800000"/>
              <a:headEnd/>
              <a:tailEnd/>
            </a:ln>
          </p:spPr>
          <p:txBody>
            <a:bodyPr anchor="ctr"/>
            <a:lstStyle/>
            <a:p>
              <a:pPr algn="r" defTabSz="965838"/>
              <a:r>
                <a:rPr lang="en-US" sz="1300" dirty="0">
                  <a:solidFill>
                    <a:prstClr val="white"/>
                  </a:solidFill>
                  <a:latin typeface="Verdana" pitchFamily="34" charset="0"/>
                </a:rPr>
                <a:t>  &gt; community &gt; commonwealth </a:t>
              </a:r>
            </a:p>
          </p:txBody>
        </p:sp>
      </p:grpSp>
      <p:sp>
        <p:nvSpPr>
          <p:cNvPr id="2054" name="Rectangle 2"/>
          <p:cNvSpPr>
            <a:spLocks noChangeArrowheads="1"/>
          </p:cNvSpPr>
          <p:nvPr/>
        </p:nvSpPr>
        <p:spPr bwMode="auto">
          <a:xfrm>
            <a:off x="400050" y="2311411"/>
            <a:ext cx="8721090" cy="590973"/>
          </a:xfrm>
          <a:prstGeom prst="rect">
            <a:avLst/>
          </a:prstGeom>
          <a:noFill/>
          <a:ln w="9525">
            <a:noFill/>
            <a:miter lim="800000"/>
            <a:headEnd/>
            <a:tailEnd/>
          </a:ln>
        </p:spPr>
        <p:txBody>
          <a:bodyPr lIns="96582" tIns="48291" rIns="96582" bIns="48291">
            <a:spAutoFit/>
          </a:bodyPr>
          <a:lstStyle/>
          <a:p>
            <a:pPr algn="ctr" defTabSz="965838"/>
            <a:endParaRPr lang="en-US" sz="3200" b="1">
              <a:solidFill>
                <a:prstClr val="black"/>
              </a:solidFill>
              <a:latin typeface="Calibri"/>
            </a:endParaRPr>
          </a:p>
        </p:txBody>
      </p:sp>
      <p:sp>
        <p:nvSpPr>
          <p:cNvPr id="2055" name="Rectangle 7"/>
          <p:cNvSpPr>
            <a:spLocks noChangeArrowheads="1"/>
          </p:cNvSpPr>
          <p:nvPr/>
        </p:nvSpPr>
        <p:spPr bwMode="auto">
          <a:xfrm>
            <a:off x="3027046" y="3461182"/>
            <a:ext cx="195025" cy="392853"/>
          </a:xfrm>
          <a:prstGeom prst="rect">
            <a:avLst/>
          </a:prstGeom>
          <a:noFill/>
          <a:ln w="9525">
            <a:noFill/>
            <a:miter lim="800000"/>
            <a:headEnd/>
            <a:tailEnd/>
          </a:ln>
        </p:spPr>
        <p:txBody>
          <a:bodyPr wrap="none" lIns="96582" tIns="48291" rIns="96582" bIns="48291">
            <a:spAutoFit/>
          </a:bodyPr>
          <a:lstStyle/>
          <a:p>
            <a:pPr defTabSz="965838"/>
            <a:endParaRPr lang="en-US">
              <a:solidFill>
                <a:prstClr val="black"/>
              </a:solidFill>
              <a:latin typeface="Calibri"/>
            </a:endParaRPr>
          </a:p>
        </p:txBody>
      </p:sp>
      <p:sp>
        <p:nvSpPr>
          <p:cNvPr id="2056" name="Rectangle 5"/>
          <p:cNvSpPr>
            <a:spLocks noGrp="1" noChangeArrowheads="1"/>
          </p:cNvSpPr>
          <p:nvPr>
            <p:ph type="ctrTitle"/>
          </p:nvPr>
        </p:nvSpPr>
        <p:spPr>
          <a:xfrm>
            <a:off x="480060" y="304800"/>
            <a:ext cx="6080760" cy="426720"/>
          </a:xfrm>
          <a:noFill/>
        </p:spPr>
        <p:txBody>
          <a:bodyPr>
            <a:spAutoFit/>
          </a:bodyPr>
          <a:lstStyle/>
          <a:p>
            <a:r>
              <a:rPr lang="en-US" sz="2100" b="1" dirty="0">
                <a:solidFill>
                  <a:schemeClr val="bg1"/>
                </a:solidFill>
              </a:rPr>
              <a:t>CURRENT AND FUTURE UNIT MOBILIZATIONS</a:t>
            </a:r>
          </a:p>
        </p:txBody>
      </p:sp>
      <p:sp>
        <p:nvSpPr>
          <p:cNvPr id="2058" name="Text Box 15"/>
          <p:cNvSpPr txBox="1">
            <a:spLocks noChangeArrowheads="1"/>
          </p:cNvSpPr>
          <p:nvPr/>
        </p:nvSpPr>
        <p:spPr bwMode="auto">
          <a:xfrm>
            <a:off x="400050" y="6583684"/>
            <a:ext cx="2160270" cy="360681"/>
          </a:xfrm>
          <a:prstGeom prst="rect">
            <a:avLst/>
          </a:prstGeom>
          <a:noFill/>
          <a:ln w="9525">
            <a:noFill/>
            <a:miter lim="800000"/>
            <a:headEnd/>
            <a:tailEnd/>
          </a:ln>
        </p:spPr>
        <p:txBody>
          <a:bodyPr lIns="96582" tIns="48291" rIns="96582" bIns="48291" anchor="ctr">
            <a:spAutoFit/>
          </a:bodyPr>
          <a:lstStyle/>
          <a:p>
            <a:pPr defTabSz="965838" eaLnBrk="0" hangingPunct="0">
              <a:spcBef>
                <a:spcPct val="50000"/>
              </a:spcBef>
              <a:defRPr/>
            </a:pPr>
            <a:r>
              <a:rPr lang="en-US" sz="1700" dirty="0">
                <a:solidFill>
                  <a:prstClr val="white"/>
                </a:solidFill>
                <a:latin typeface="Calibri"/>
              </a:rPr>
              <a:t>  As of 25AUG15</a:t>
            </a:r>
          </a:p>
        </p:txBody>
      </p:sp>
      <p:graphicFrame>
        <p:nvGraphicFramePr>
          <p:cNvPr id="15" name="Object 32"/>
          <p:cNvGraphicFramePr>
            <a:graphicFrameLocks noChangeAspect="1"/>
          </p:cNvGraphicFramePr>
          <p:nvPr>
            <p:extLst>
              <p:ext uri="{D42A27DB-BD31-4B8C-83A1-F6EECF244321}">
                <p14:modId xmlns:p14="http://schemas.microsoft.com/office/powerpoint/2010/main" val="1598295518"/>
              </p:ext>
            </p:extLst>
          </p:nvPr>
        </p:nvGraphicFramePr>
        <p:xfrm>
          <a:off x="1056799" y="965200"/>
          <a:ext cx="7487603" cy="4495801"/>
        </p:xfrm>
        <a:graphic>
          <a:graphicData uri="http://schemas.openxmlformats.org/presentationml/2006/ole">
            <mc:AlternateContent xmlns:mc="http://schemas.openxmlformats.org/markup-compatibility/2006">
              <mc:Choice xmlns:v="urn:schemas-microsoft-com:vml" Requires="v">
                <p:oleObj spid="_x0000_s8207" name="Worksheet" r:id="rId7" imgW="10525160" imgH="6619746" progId="Excel.Sheet.12">
                  <p:embed/>
                </p:oleObj>
              </mc:Choice>
              <mc:Fallback>
                <p:oleObj name="Worksheet" r:id="rId7" imgW="10525160" imgH="6619746" progId="Excel.Sheet.12">
                  <p:embed/>
                  <p:pic>
                    <p:nvPicPr>
                      <p:cNvPr id="0" name=""/>
                      <p:cNvPicPr>
                        <a:picLocks noChangeAspect="1" noChangeArrowheads="1"/>
                      </p:cNvPicPr>
                      <p:nvPr/>
                    </p:nvPicPr>
                    <p:blipFill>
                      <a:blip r:embed="rId8"/>
                      <a:srcRect/>
                      <a:stretch>
                        <a:fillRect/>
                      </a:stretch>
                    </p:blipFill>
                    <p:spPr bwMode="auto">
                      <a:xfrm>
                        <a:off x="1056799" y="965200"/>
                        <a:ext cx="7487603" cy="449580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TextBox 16"/>
          <p:cNvSpPr txBox="1"/>
          <p:nvPr/>
        </p:nvSpPr>
        <p:spPr>
          <a:xfrm>
            <a:off x="0" y="5513362"/>
            <a:ext cx="3600450" cy="1017714"/>
          </a:xfrm>
          <a:prstGeom prst="rect">
            <a:avLst/>
          </a:prstGeom>
          <a:solidFill>
            <a:schemeClr val="accent3">
              <a:lumMod val="75000"/>
            </a:schemeClr>
          </a:solidFill>
          <a:ln>
            <a:solidFill>
              <a:schemeClr val="tx1"/>
            </a:solidFill>
          </a:ln>
        </p:spPr>
        <p:txBody>
          <a:bodyPr wrap="square" lIns="96661" tIns="48331" rIns="96661" bIns="48331" rtlCol="0">
            <a:spAutoFit/>
          </a:bodyPr>
          <a:lstStyle/>
          <a:p>
            <a:pPr algn="r"/>
            <a:r>
              <a:rPr lang="en-US" sz="1500" b="1" dirty="0">
                <a:solidFill>
                  <a:schemeClr val="bg1"/>
                </a:solidFill>
                <a:latin typeface="Arial" pitchFamily="34" charset="0"/>
                <a:cs typeface="Arial" pitchFamily="34" charset="0"/>
              </a:rPr>
              <a:t>ARNG Units in Theater: 28</a:t>
            </a:r>
          </a:p>
          <a:p>
            <a:pPr algn="r"/>
            <a:r>
              <a:rPr lang="en-US" sz="1500" b="1" dirty="0">
                <a:solidFill>
                  <a:schemeClr val="bg1"/>
                </a:solidFill>
                <a:latin typeface="Arial" pitchFamily="34" charset="0"/>
                <a:cs typeface="Arial" pitchFamily="34" charset="0"/>
              </a:rPr>
              <a:t>ARNG Units at MOB/DEMOB Site: 1</a:t>
            </a:r>
          </a:p>
          <a:p>
            <a:pPr algn="r"/>
            <a:r>
              <a:rPr lang="en-US" sz="1500" b="1" dirty="0">
                <a:solidFill>
                  <a:schemeClr val="bg1"/>
                </a:solidFill>
                <a:latin typeface="Arial" pitchFamily="34" charset="0"/>
                <a:cs typeface="Arial" pitchFamily="34" charset="0"/>
              </a:rPr>
              <a:t>ARNG Individual Mob: 12</a:t>
            </a:r>
          </a:p>
          <a:p>
            <a:pPr algn="r"/>
            <a:r>
              <a:rPr lang="en-US" sz="1500" b="1" dirty="0">
                <a:solidFill>
                  <a:schemeClr val="bg1"/>
                </a:solidFill>
                <a:latin typeface="Arial" pitchFamily="34" charset="0"/>
                <a:cs typeface="Arial" pitchFamily="34" charset="0"/>
              </a:rPr>
              <a:t>Total ARNG Mob: 41</a:t>
            </a:r>
          </a:p>
        </p:txBody>
      </p:sp>
      <p:sp>
        <p:nvSpPr>
          <p:cNvPr id="19" name="TextBox 18"/>
          <p:cNvSpPr txBox="1"/>
          <p:nvPr/>
        </p:nvSpPr>
        <p:spPr>
          <a:xfrm>
            <a:off x="3680460" y="5605500"/>
            <a:ext cx="1920240" cy="558101"/>
          </a:xfrm>
          <a:prstGeom prst="rect">
            <a:avLst/>
          </a:prstGeom>
          <a:solidFill>
            <a:srgbClr val="7030A0"/>
          </a:solidFill>
          <a:ln>
            <a:solidFill>
              <a:schemeClr val="tx1"/>
            </a:solidFill>
          </a:ln>
        </p:spPr>
        <p:txBody>
          <a:bodyPr wrap="square" lIns="96661" tIns="48331" rIns="96661" bIns="48331" rtlCol="0">
            <a:spAutoFit/>
          </a:bodyPr>
          <a:lstStyle/>
          <a:p>
            <a:pPr algn="ctr"/>
            <a:r>
              <a:rPr lang="en-US" sz="1500" b="1" dirty="0">
                <a:solidFill>
                  <a:schemeClr val="bg1"/>
                </a:solidFill>
                <a:latin typeface="Arial" pitchFamily="34" charset="0"/>
                <a:cs typeface="Arial" pitchFamily="34" charset="0"/>
              </a:rPr>
              <a:t>Total PANG Mobilized: 154</a:t>
            </a:r>
          </a:p>
        </p:txBody>
      </p:sp>
      <p:sp>
        <p:nvSpPr>
          <p:cNvPr id="16" name="TextBox 15"/>
          <p:cNvSpPr txBox="1"/>
          <p:nvPr/>
        </p:nvSpPr>
        <p:spPr>
          <a:xfrm>
            <a:off x="5778950" y="5513362"/>
            <a:ext cx="3520440" cy="787828"/>
          </a:xfrm>
          <a:prstGeom prst="rect">
            <a:avLst/>
          </a:prstGeom>
          <a:solidFill>
            <a:srgbClr val="0000FF"/>
          </a:solidFill>
          <a:ln>
            <a:solidFill>
              <a:schemeClr val="tx1"/>
            </a:solidFill>
          </a:ln>
        </p:spPr>
        <p:txBody>
          <a:bodyPr wrap="square" lIns="96582" tIns="48291" rIns="96582" bIns="48291" rtlCol="0">
            <a:spAutoFit/>
          </a:bodyPr>
          <a:lstStyle/>
          <a:p>
            <a:pPr defTabSz="965838"/>
            <a:r>
              <a:rPr lang="en-US" sz="1500" b="1" dirty="0">
                <a:solidFill>
                  <a:prstClr val="white"/>
                </a:solidFill>
                <a:latin typeface="Arial" pitchFamily="34" charset="0"/>
                <a:cs typeface="Arial" pitchFamily="34" charset="0"/>
              </a:rPr>
              <a:t>Current ANG Unit Airmen Mob: 99</a:t>
            </a:r>
          </a:p>
          <a:p>
            <a:pPr defTabSz="965838"/>
            <a:r>
              <a:rPr lang="en-US" sz="1500" b="1" dirty="0">
                <a:solidFill>
                  <a:prstClr val="white"/>
                </a:solidFill>
                <a:latin typeface="Arial" pitchFamily="34" charset="0"/>
                <a:cs typeface="Arial" pitchFamily="34" charset="0"/>
              </a:rPr>
              <a:t>Current ANG Individual Mob: 14</a:t>
            </a:r>
          </a:p>
          <a:p>
            <a:pPr defTabSz="965838"/>
            <a:r>
              <a:rPr lang="en-US" sz="1500" b="1" dirty="0">
                <a:solidFill>
                  <a:prstClr val="white"/>
                </a:solidFill>
                <a:latin typeface="Arial" pitchFamily="34" charset="0"/>
                <a:cs typeface="Arial" pitchFamily="34" charset="0"/>
              </a:rPr>
              <a:t>Total: ANG Mob: 113</a:t>
            </a:r>
          </a:p>
        </p:txBody>
      </p:sp>
    </p:spTree>
    <p:extLst>
      <p:ext uri="{BB962C8B-B14F-4D97-AF65-F5344CB8AC3E}">
        <p14:creationId xmlns:p14="http://schemas.microsoft.com/office/powerpoint/2010/main" val="852305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502314" y="433493"/>
            <a:ext cx="9076635" cy="738746"/>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40030" y="6766109"/>
            <a:ext cx="9241155" cy="429881"/>
          </a:xfrm>
          <a:prstGeom prst="rect">
            <a:avLst/>
          </a:prstGeom>
          <a:noFill/>
          <a:ln w="9525">
            <a:noFill/>
            <a:miter lim="800000"/>
            <a:headEnd/>
            <a:tailEnd/>
          </a:ln>
        </p:spPr>
      </p:pic>
      <p:sp>
        <p:nvSpPr>
          <p:cNvPr id="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2180" tIns="51091" rIns="102180" bIns="51091" anchor="ctr"/>
          <a:lstStyle/>
          <a:p>
            <a:r>
              <a:rPr lang="en-US" sz="1400" dirty="0">
                <a:solidFill>
                  <a:schemeClr val="bg1"/>
                </a:solidFill>
                <a:latin typeface="Verdana" pitchFamily="34" charset="0"/>
              </a:rPr>
              <a:t>&gt; country</a:t>
            </a:r>
          </a:p>
        </p:txBody>
      </p:sp>
      <p:sp>
        <p:nvSpPr>
          <p:cNvPr id="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2180" tIns="51091" rIns="102180" bIns="51091" anchor="ctr"/>
          <a:lstStyle/>
          <a:p>
            <a:pPr algn="r"/>
            <a:r>
              <a:rPr lang="en-US" sz="1400" dirty="0">
                <a:solidFill>
                  <a:schemeClr val="bg1"/>
                </a:solidFill>
                <a:latin typeface="Verdana" pitchFamily="34" charset="0"/>
              </a:rPr>
              <a:t>  &gt; community &gt; commonwealth </a:t>
            </a:r>
          </a:p>
        </p:txBody>
      </p:sp>
      <p:sp>
        <p:nvSpPr>
          <p:cNvPr id="8" name="Rectangle 5"/>
          <p:cNvSpPr txBox="1">
            <a:spLocks noChangeArrowheads="1"/>
          </p:cNvSpPr>
          <p:nvPr/>
        </p:nvSpPr>
        <p:spPr>
          <a:xfrm>
            <a:off x="504063" y="520192"/>
            <a:ext cx="6300788" cy="455168"/>
          </a:xfrm>
          <a:prstGeom prst="rect">
            <a:avLst/>
          </a:prstGeom>
          <a:noFill/>
        </p:spPr>
        <p:txBody>
          <a:bodyPr vert="horz" lIns="102180" tIns="51091" rIns="102180" bIns="51091"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200" b="1" dirty="0">
                <a:solidFill>
                  <a:schemeClr val="bg1"/>
                </a:solidFill>
              </a:rPr>
              <a:t>BUREAU OF VETERANS’ HOMES</a:t>
            </a:r>
          </a:p>
        </p:txBody>
      </p:sp>
      <p:sp>
        <p:nvSpPr>
          <p:cNvPr id="9"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2180" tIns="51091" rIns="102180" bIns="51091" anchor="ctr">
            <a:spAutoFit/>
          </a:bodyPr>
          <a:lstStyle/>
          <a:p>
            <a:pPr eaLnBrk="0" hangingPunct="0">
              <a:spcBef>
                <a:spcPct val="50000"/>
              </a:spcBef>
              <a:defRPr/>
            </a:pPr>
            <a:r>
              <a:rPr lang="en-US" sz="1800" b="1" dirty="0">
                <a:solidFill>
                  <a:schemeClr val="bg1"/>
                </a:solidFill>
              </a:rPr>
              <a:t>  </a:t>
            </a:r>
            <a:r>
              <a:rPr lang="en-US" sz="1800" dirty="0">
                <a:solidFill>
                  <a:schemeClr val="bg1"/>
                </a:solidFill>
                <a:latin typeface="+mj-lt"/>
              </a:rPr>
              <a:t>As of 31 AUG 15</a:t>
            </a:r>
          </a:p>
        </p:txBody>
      </p:sp>
      <p:sp>
        <p:nvSpPr>
          <p:cNvPr id="12" name="TextBox 11"/>
          <p:cNvSpPr txBox="1"/>
          <p:nvPr/>
        </p:nvSpPr>
        <p:spPr>
          <a:xfrm>
            <a:off x="480061" y="1376998"/>
            <a:ext cx="8801100" cy="492443"/>
          </a:xfrm>
          <a:prstGeom prst="rect">
            <a:avLst/>
          </a:prstGeom>
          <a:noFill/>
        </p:spPr>
        <p:txBody>
          <a:bodyPr wrap="square" lIns="96661" tIns="48331" rIns="96661" bIns="48331" rtlCol="0">
            <a:spAutoFit/>
          </a:bodyPr>
          <a:lstStyle/>
          <a:p>
            <a:pPr algn="ctr"/>
            <a:r>
              <a:rPr lang="en-US" sz="2500" b="1" dirty="0"/>
              <a:t>Maintenance Fees Continued </a:t>
            </a:r>
          </a:p>
        </p:txBody>
      </p:sp>
      <p:sp>
        <p:nvSpPr>
          <p:cNvPr id="13" name="TextBox 12"/>
          <p:cNvSpPr txBox="1"/>
          <p:nvPr/>
        </p:nvSpPr>
        <p:spPr>
          <a:xfrm>
            <a:off x="240030" y="1989393"/>
            <a:ext cx="9241155" cy="3975591"/>
          </a:xfrm>
          <a:prstGeom prst="rect">
            <a:avLst/>
          </a:prstGeom>
          <a:noFill/>
        </p:spPr>
        <p:txBody>
          <a:bodyPr wrap="square" lIns="96661" tIns="48331" rIns="96661" bIns="48331" rtlCol="0">
            <a:spAutoFit/>
          </a:bodyPr>
          <a:lstStyle/>
          <a:p>
            <a:r>
              <a:rPr lang="en-US" sz="2100" dirty="0">
                <a:cs typeface="Arial" pitchFamily="34" charset="0"/>
              </a:rPr>
              <a:t>Bureau of Veterans’ Homes (BVH) is currently working with eighty-One (81) residents that have an unpaid monthly maintenance fee balance.  The reasons for the delay in payment vary from unexpected financial matters with families, to outright refusal to pay.  </a:t>
            </a:r>
          </a:p>
          <a:p>
            <a:endParaRPr lang="en-US" sz="2100" dirty="0">
              <a:cs typeface="Arial" pitchFamily="34" charset="0"/>
            </a:endParaRPr>
          </a:p>
          <a:p>
            <a:r>
              <a:rPr lang="en-US" sz="2100" dirty="0">
                <a:cs typeface="Arial" pitchFamily="34" charset="0"/>
              </a:rPr>
              <a:t>The outstanding balance for current residents maintenance fees is $511,390.00.</a:t>
            </a:r>
          </a:p>
          <a:p>
            <a:endParaRPr lang="en-US" sz="2100" dirty="0">
              <a:cs typeface="Arial" pitchFamily="34" charset="0"/>
            </a:endParaRPr>
          </a:p>
          <a:p>
            <a:r>
              <a:rPr lang="en-US" sz="2100" dirty="0">
                <a:cs typeface="Arial" pitchFamily="34" charset="0"/>
              </a:rPr>
              <a:t>BVH is always willing to work with residents and their responsible parties to make whatever arrangements for payment of the required maintenance fee. However we need to follow our regulations when it comes to collecting that portion of the cost of care.  </a:t>
            </a:r>
          </a:p>
        </p:txBody>
      </p:sp>
    </p:spTree>
    <p:extLst>
      <p:ext uri="{BB962C8B-B14F-4D97-AF65-F5344CB8AC3E}">
        <p14:creationId xmlns:p14="http://schemas.microsoft.com/office/powerpoint/2010/main" val="1969750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502314" y="433493"/>
            <a:ext cx="9076635" cy="738746"/>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40030" y="6766109"/>
            <a:ext cx="9241155" cy="429881"/>
          </a:xfrm>
          <a:prstGeom prst="rect">
            <a:avLst/>
          </a:prstGeom>
          <a:noFill/>
          <a:ln w="9525">
            <a:noFill/>
            <a:miter lim="800000"/>
            <a:headEnd/>
            <a:tailEnd/>
          </a:ln>
        </p:spPr>
      </p:pic>
      <p:sp>
        <p:nvSpPr>
          <p:cNvPr id="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2180" tIns="51091" rIns="102180" bIns="51091" anchor="ctr"/>
          <a:lstStyle/>
          <a:p>
            <a:r>
              <a:rPr lang="en-US" sz="1400" dirty="0">
                <a:solidFill>
                  <a:schemeClr val="bg1"/>
                </a:solidFill>
                <a:latin typeface="Verdana" pitchFamily="34" charset="0"/>
              </a:rPr>
              <a:t>&gt; country</a:t>
            </a:r>
          </a:p>
        </p:txBody>
      </p:sp>
      <p:sp>
        <p:nvSpPr>
          <p:cNvPr id="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2180" tIns="51091" rIns="102180" bIns="51091" anchor="ctr"/>
          <a:lstStyle/>
          <a:p>
            <a:pPr algn="r"/>
            <a:r>
              <a:rPr lang="en-US" sz="1400" dirty="0">
                <a:solidFill>
                  <a:schemeClr val="bg1"/>
                </a:solidFill>
                <a:latin typeface="Verdana" pitchFamily="34" charset="0"/>
              </a:rPr>
              <a:t>  &gt; community &gt; commonwealth </a:t>
            </a:r>
          </a:p>
        </p:txBody>
      </p:sp>
      <p:sp>
        <p:nvSpPr>
          <p:cNvPr id="8" name="Rectangle 5"/>
          <p:cNvSpPr txBox="1">
            <a:spLocks noChangeArrowheads="1"/>
          </p:cNvSpPr>
          <p:nvPr/>
        </p:nvSpPr>
        <p:spPr>
          <a:xfrm>
            <a:off x="504063" y="520192"/>
            <a:ext cx="6300788" cy="455168"/>
          </a:xfrm>
          <a:prstGeom prst="rect">
            <a:avLst/>
          </a:prstGeom>
          <a:noFill/>
        </p:spPr>
        <p:txBody>
          <a:bodyPr vert="horz" lIns="102180" tIns="51091" rIns="102180" bIns="51091"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200" b="1" dirty="0">
                <a:solidFill>
                  <a:schemeClr val="bg1"/>
                </a:solidFill>
              </a:rPr>
              <a:t>BUREAU OF VETERANS’ HOMES</a:t>
            </a:r>
          </a:p>
        </p:txBody>
      </p:sp>
      <p:sp>
        <p:nvSpPr>
          <p:cNvPr id="9"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2180" tIns="51091" rIns="102180" bIns="51091" anchor="ctr">
            <a:spAutoFit/>
          </a:bodyPr>
          <a:lstStyle/>
          <a:p>
            <a:pPr eaLnBrk="0" hangingPunct="0">
              <a:spcBef>
                <a:spcPct val="50000"/>
              </a:spcBef>
              <a:defRPr/>
            </a:pPr>
            <a:r>
              <a:rPr lang="en-US" sz="1800" b="1" dirty="0">
                <a:solidFill>
                  <a:schemeClr val="bg1"/>
                </a:solidFill>
              </a:rPr>
              <a:t>  </a:t>
            </a:r>
            <a:r>
              <a:rPr lang="en-US" sz="1800" dirty="0">
                <a:solidFill>
                  <a:schemeClr val="bg1"/>
                </a:solidFill>
                <a:latin typeface="+mj-lt"/>
              </a:rPr>
              <a:t>As of 31 AUG 15</a:t>
            </a:r>
          </a:p>
        </p:txBody>
      </p:sp>
      <p:sp>
        <p:nvSpPr>
          <p:cNvPr id="12" name="TextBox 11"/>
          <p:cNvSpPr txBox="1"/>
          <p:nvPr/>
        </p:nvSpPr>
        <p:spPr>
          <a:xfrm>
            <a:off x="480061" y="1376998"/>
            <a:ext cx="8801100" cy="492443"/>
          </a:xfrm>
          <a:prstGeom prst="rect">
            <a:avLst/>
          </a:prstGeom>
          <a:noFill/>
        </p:spPr>
        <p:txBody>
          <a:bodyPr wrap="square" lIns="96661" tIns="48331" rIns="96661" bIns="48331" rtlCol="0">
            <a:spAutoFit/>
          </a:bodyPr>
          <a:lstStyle/>
          <a:p>
            <a:pPr algn="ctr"/>
            <a:r>
              <a:rPr lang="en-US" sz="2500" b="1" dirty="0"/>
              <a:t>Maintenance Fees Continued </a:t>
            </a:r>
          </a:p>
        </p:txBody>
      </p:sp>
      <p:sp>
        <p:nvSpPr>
          <p:cNvPr id="13" name="TextBox 12"/>
          <p:cNvSpPr txBox="1"/>
          <p:nvPr/>
        </p:nvSpPr>
        <p:spPr>
          <a:xfrm>
            <a:off x="240030" y="1893824"/>
            <a:ext cx="9241155" cy="4437255"/>
          </a:xfrm>
          <a:prstGeom prst="rect">
            <a:avLst/>
          </a:prstGeom>
          <a:noFill/>
        </p:spPr>
        <p:txBody>
          <a:bodyPr wrap="square" lIns="96661" tIns="48331" rIns="96661" bIns="48331" rtlCol="0">
            <a:spAutoFit/>
          </a:bodyPr>
          <a:lstStyle/>
          <a:p>
            <a:r>
              <a:rPr lang="en-US" dirty="0" smtClean="0">
                <a:cs typeface="Arial" pitchFamily="34" charset="0"/>
              </a:rPr>
              <a:t>Regulation </a:t>
            </a:r>
          </a:p>
          <a:p>
            <a:r>
              <a:rPr lang="en-US" dirty="0" smtClean="0">
                <a:cs typeface="Arial" pitchFamily="34" charset="0"/>
              </a:rPr>
              <a:t> </a:t>
            </a:r>
            <a:r>
              <a:rPr lang="en-US" sz="1500" dirty="0"/>
              <a:t>(c) </a:t>
            </a:r>
            <a:r>
              <a:rPr lang="en-US" sz="1500" i="1" dirty="0"/>
              <a:t>Appeal of monthly maintenance fees. </a:t>
            </a:r>
            <a:r>
              <a:rPr lang="en-US" sz="1500" dirty="0"/>
              <a:t>A resident who disagrees with the Commandant’s determination as to the monthly maintenance fee may request review of the determination by the Director of the Bureau of Veterans Affairs. The request for review shall be in writing and state the reasons why the resident believes he lacks the ability to pay maintenance fees at the monthly rate established by the Commandant. A Commandant may submit a response to the request for review indicating the reasons for the determination. A copy of the Commandant’s response shall be provided to the resident for review and comment. The Director of the Bureau for Veterans Affairs will review the materials submitted by the resident and the Commandant and will provide a written determination to the resident and the Commandant stating the amount of the monthly maintenance fee to be paid and the reasons for the determination. </a:t>
            </a:r>
          </a:p>
          <a:p>
            <a:endParaRPr lang="en-US" sz="1500" dirty="0">
              <a:cs typeface="Arial" pitchFamily="34" charset="0"/>
            </a:endParaRPr>
          </a:p>
          <a:p>
            <a:r>
              <a:rPr lang="en-US" sz="1500" dirty="0"/>
              <a:t>(d) </a:t>
            </a:r>
            <a:r>
              <a:rPr lang="en-US" sz="1500" i="1" dirty="0"/>
              <a:t>Liability for cost of maintenance. </a:t>
            </a:r>
            <a:r>
              <a:rPr lang="en-US" sz="1500" dirty="0"/>
              <a:t>Acceptance of reduced amount of monthly maintenance fees does not relieve a person or estate of liability for payment for the full cost of the maintenance under Pennsylvania statute.</a:t>
            </a:r>
          </a:p>
          <a:p>
            <a:endParaRPr lang="en-US" sz="1500" dirty="0"/>
          </a:p>
          <a:p>
            <a:endParaRPr lang="en-US" sz="1500" dirty="0"/>
          </a:p>
          <a:p>
            <a:r>
              <a:rPr lang="en-US" dirty="0" smtClean="0"/>
              <a:t>Grounds for discharge  </a:t>
            </a:r>
            <a:endParaRPr lang="en-US" dirty="0"/>
          </a:p>
          <a:p>
            <a:r>
              <a:rPr lang="en-US" sz="1500" dirty="0"/>
              <a:t>(6) Failure to pay maintenance fees. </a:t>
            </a:r>
            <a:endParaRPr lang="en-US" sz="1500" dirty="0">
              <a:cs typeface="Arial" pitchFamily="34" charset="0"/>
            </a:endParaRPr>
          </a:p>
        </p:txBody>
      </p:sp>
    </p:spTree>
    <p:extLst>
      <p:ext uri="{BB962C8B-B14F-4D97-AF65-F5344CB8AC3E}">
        <p14:creationId xmlns:p14="http://schemas.microsoft.com/office/powerpoint/2010/main" val="47146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502314" y="433493"/>
            <a:ext cx="9076635" cy="738746"/>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40030" y="6766109"/>
            <a:ext cx="9241155" cy="429881"/>
          </a:xfrm>
          <a:prstGeom prst="rect">
            <a:avLst/>
          </a:prstGeom>
          <a:noFill/>
          <a:ln w="9525">
            <a:noFill/>
            <a:miter lim="800000"/>
            <a:headEnd/>
            <a:tailEnd/>
          </a:ln>
        </p:spPr>
      </p:pic>
      <p:sp>
        <p:nvSpPr>
          <p:cNvPr id="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2180" tIns="51091" rIns="102180" bIns="51091" anchor="ctr"/>
          <a:lstStyle/>
          <a:p>
            <a:r>
              <a:rPr lang="en-US" sz="1400" dirty="0">
                <a:solidFill>
                  <a:schemeClr val="bg1"/>
                </a:solidFill>
                <a:latin typeface="Verdana" pitchFamily="34" charset="0"/>
              </a:rPr>
              <a:t>&gt; country</a:t>
            </a:r>
          </a:p>
        </p:txBody>
      </p:sp>
      <p:sp>
        <p:nvSpPr>
          <p:cNvPr id="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2180" tIns="51091" rIns="102180" bIns="51091" anchor="ctr"/>
          <a:lstStyle/>
          <a:p>
            <a:pPr algn="r"/>
            <a:r>
              <a:rPr lang="en-US" sz="1400" dirty="0">
                <a:solidFill>
                  <a:schemeClr val="bg1"/>
                </a:solidFill>
                <a:latin typeface="Verdana" pitchFamily="34" charset="0"/>
              </a:rPr>
              <a:t>  &gt; community &gt; commonwealth </a:t>
            </a:r>
          </a:p>
        </p:txBody>
      </p:sp>
      <p:sp>
        <p:nvSpPr>
          <p:cNvPr id="8" name="Rectangle 5"/>
          <p:cNvSpPr txBox="1">
            <a:spLocks noChangeArrowheads="1"/>
          </p:cNvSpPr>
          <p:nvPr/>
        </p:nvSpPr>
        <p:spPr>
          <a:xfrm>
            <a:off x="504063" y="520192"/>
            <a:ext cx="6300788" cy="455168"/>
          </a:xfrm>
          <a:prstGeom prst="rect">
            <a:avLst/>
          </a:prstGeom>
          <a:noFill/>
        </p:spPr>
        <p:txBody>
          <a:bodyPr vert="horz" lIns="102180" tIns="51091" rIns="102180" bIns="51091"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200" b="1" dirty="0">
                <a:solidFill>
                  <a:schemeClr val="bg1"/>
                </a:solidFill>
              </a:rPr>
              <a:t>BUREAU OF VETERANS’ HOMES</a:t>
            </a:r>
          </a:p>
        </p:txBody>
      </p:sp>
      <p:sp>
        <p:nvSpPr>
          <p:cNvPr id="9"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2180" tIns="51091" rIns="102180" bIns="51091" anchor="ctr">
            <a:spAutoFit/>
          </a:bodyPr>
          <a:lstStyle/>
          <a:p>
            <a:pPr eaLnBrk="0" hangingPunct="0">
              <a:spcBef>
                <a:spcPct val="50000"/>
              </a:spcBef>
              <a:defRPr/>
            </a:pPr>
            <a:r>
              <a:rPr lang="en-US" sz="1800" b="1" dirty="0">
                <a:solidFill>
                  <a:schemeClr val="bg1"/>
                </a:solidFill>
              </a:rPr>
              <a:t>  </a:t>
            </a:r>
            <a:r>
              <a:rPr lang="en-US" sz="1800" dirty="0">
                <a:solidFill>
                  <a:schemeClr val="bg1"/>
                </a:solidFill>
                <a:latin typeface="+mj-lt"/>
              </a:rPr>
              <a:t>As of 31 AUG 15</a:t>
            </a:r>
          </a:p>
        </p:txBody>
      </p:sp>
      <p:sp>
        <p:nvSpPr>
          <p:cNvPr id="12" name="TextBox 11"/>
          <p:cNvSpPr txBox="1"/>
          <p:nvPr/>
        </p:nvSpPr>
        <p:spPr>
          <a:xfrm>
            <a:off x="480061" y="1376998"/>
            <a:ext cx="8801100" cy="492443"/>
          </a:xfrm>
          <a:prstGeom prst="rect">
            <a:avLst/>
          </a:prstGeom>
          <a:noFill/>
        </p:spPr>
        <p:txBody>
          <a:bodyPr wrap="square" lIns="96661" tIns="48331" rIns="96661" bIns="48331" rtlCol="0">
            <a:spAutoFit/>
          </a:bodyPr>
          <a:lstStyle/>
          <a:p>
            <a:pPr algn="ctr"/>
            <a:r>
              <a:rPr lang="en-US" sz="2500" b="1" dirty="0"/>
              <a:t>Veterans’ Homes Newsletters </a:t>
            </a:r>
          </a:p>
        </p:txBody>
      </p:sp>
      <p:sp>
        <p:nvSpPr>
          <p:cNvPr id="13" name="TextBox 12"/>
          <p:cNvSpPr txBox="1"/>
          <p:nvPr/>
        </p:nvSpPr>
        <p:spPr>
          <a:xfrm>
            <a:off x="240030" y="2126805"/>
            <a:ext cx="9241155" cy="4483422"/>
          </a:xfrm>
          <a:prstGeom prst="rect">
            <a:avLst/>
          </a:prstGeom>
          <a:noFill/>
        </p:spPr>
        <p:txBody>
          <a:bodyPr wrap="square" lIns="96661" tIns="48331" rIns="96661" bIns="48331" rtlCol="0">
            <a:spAutoFit/>
          </a:bodyPr>
          <a:lstStyle/>
          <a:p>
            <a:r>
              <a:rPr lang="en-US" dirty="0" smtClean="0">
                <a:cs typeface="Arial" pitchFamily="34" charset="0"/>
              </a:rPr>
              <a:t>All six Veteran Homes have established monthly newsletters for residents, families, and staff.  The newsletters provide the reader with information on upcoming events at the home, recent activities including photos and other interesting facts and articles for sharing.  </a:t>
            </a:r>
          </a:p>
          <a:p>
            <a:endParaRPr lang="en-US" dirty="0" smtClean="0">
              <a:cs typeface="Arial" pitchFamily="34" charset="0"/>
            </a:endParaRPr>
          </a:p>
          <a:p>
            <a:r>
              <a:rPr lang="en-US" dirty="0" smtClean="0">
                <a:cs typeface="Arial" pitchFamily="34" charset="0"/>
              </a:rPr>
              <a:t>Each home came up with the name for their newsletter;</a:t>
            </a:r>
          </a:p>
          <a:p>
            <a:endParaRPr lang="en-US" dirty="0" smtClean="0">
              <a:cs typeface="Arial" pitchFamily="34" charset="0"/>
            </a:endParaRPr>
          </a:p>
          <a:p>
            <a:r>
              <a:rPr lang="en-US" dirty="0" smtClean="0">
                <a:cs typeface="Arial" pitchFamily="34" charset="0"/>
              </a:rPr>
              <a:t>Delaware Valley Veterans’ Home			Valley Voice </a:t>
            </a:r>
          </a:p>
          <a:p>
            <a:r>
              <a:rPr lang="en-US" dirty="0" smtClean="0">
                <a:cs typeface="Arial" pitchFamily="34" charset="0"/>
              </a:rPr>
              <a:t>Gino </a:t>
            </a:r>
            <a:r>
              <a:rPr lang="en-US" dirty="0" err="1" smtClean="0">
                <a:cs typeface="Arial" pitchFamily="34" charset="0"/>
              </a:rPr>
              <a:t>Merli</a:t>
            </a:r>
            <a:r>
              <a:rPr lang="en-US" dirty="0" smtClean="0">
                <a:cs typeface="Arial" pitchFamily="34" charset="0"/>
              </a:rPr>
              <a:t> Veterans’ Center 				</a:t>
            </a:r>
            <a:r>
              <a:rPr lang="en-US" dirty="0" err="1" smtClean="0">
                <a:cs typeface="Arial" pitchFamily="34" charset="0"/>
              </a:rPr>
              <a:t>Merli</a:t>
            </a:r>
            <a:r>
              <a:rPr lang="en-US" dirty="0" smtClean="0">
                <a:cs typeface="Arial" pitchFamily="34" charset="0"/>
              </a:rPr>
              <a:t> Messenger </a:t>
            </a:r>
          </a:p>
          <a:p>
            <a:r>
              <a:rPr lang="en-US" dirty="0" smtClean="0">
                <a:cs typeface="Arial" pitchFamily="34" charset="0"/>
              </a:rPr>
              <a:t>Hollidaysburg Veterans’ Home 			A New Beginning 	</a:t>
            </a:r>
          </a:p>
          <a:p>
            <a:r>
              <a:rPr lang="en-US" dirty="0" smtClean="0">
                <a:cs typeface="Arial" pitchFamily="34" charset="0"/>
              </a:rPr>
              <a:t>Pennsylvania Soldiers’ and Sailors’ Home 		Blockhouse Beacon </a:t>
            </a:r>
          </a:p>
          <a:p>
            <a:r>
              <a:rPr lang="en-US" dirty="0" smtClean="0">
                <a:cs typeface="Arial" pitchFamily="34" charset="0"/>
              </a:rPr>
              <a:t>Southeastern Veterans’ Center			Vet Gazette </a:t>
            </a:r>
          </a:p>
          <a:p>
            <a:r>
              <a:rPr lang="en-US" dirty="0" smtClean="0">
                <a:cs typeface="Arial" pitchFamily="34" charset="0"/>
              </a:rPr>
              <a:t>Southwestern Veterans’ Center 			Old Glory </a:t>
            </a:r>
          </a:p>
          <a:p>
            <a:endParaRPr lang="en-US" dirty="0">
              <a:cs typeface="Arial" pitchFamily="34" charset="0"/>
            </a:endParaRPr>
          </a:p>
          <a:p>
            <a:r>
              <a:rPr lang="en-US" dirty="0" smtClean="0">
                <a:cs typeface="Arial" pitchFamily="34" charset="0"/>
              </a:rPr>
              <a:t>All newsletters are available at the home, and on the DMVA website.  </a:t>
            </a:r>
            <a:endParaRPr lang="en-US" dirty="0">
              <a:cs typeface="Arial" pitchFamily="34" charset="0"/>
            </a:endParaRPr>
          </a:p>
        </p:txBody>
      </p:sp>
    </p:spTree>
    <p:extLst>
      <p:ext uri="{BB962C8B-B14F-4D97-AF65-F5344CB8AC3E}">
        <p14:creationId xmlns:p14="http://schemas.microsoft.com/office/powerpoint/2010/main" val="3537429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5" descr="red bottom banner"/>
          <p:cNvPicPr>
            <a:picLocks noChangeAspect="1" noChangeArrowheads="1"/>
          </p:cNvPicPr>
          <p:nvPr/>
        </p:nvPicPr>
        <p:blipFill>
          <a:blip r:embed="rId2" cstate="print"/>
          <a:srcRect/>
          <a:stretch>
            <a:fillRect/>
          </a:stretch>
        </p:blipFill>
        <p:spPr bwMode="auto">
          <a:xfrm>
            <a:off x="480060" y="6664966"/>
            <a:ext cx="8801100" cy="403013"/>
          </a:xfrm>
          <a:prstGeom prst="rect">
            <a:avLst/>
          </a:prstGeom>
          <a:noFill/>
          <a:ln w="9525">
            <a:noFill/>
            <a:miter lim="800000"/>
            <a:headEnd/>
            <a:tailEnd/>
          </a:ln>
        </p:spPr>
      </p:pic>
      <p:sp>
        <p:nvSpPr>
          <p:cNvPr id="13315" name="Rectangle 2"/>
          <p:cNvSpPr>
            <a:spLocks noChangeArrowheads="1"/>
          </p:cNvSpPr>
          <p:nvPr/>
        </p:nvSpPr>
        <p:spPr bwMode="auto">
          <a:xfrm>
            <a:off x="400050" y="2311406"/>
            <a:ext cx="8721090" cy="590973"/>
          </a:xfrm>
          <a:prstGeom prst="rect">
            <a:avLst/>
          </a:prstGeom>
          <a:noFill/>
          <a:ln w="9525">
            <a:noFill/>
            <a:miter lim="800000"/>
            <a:headEnd/>
            <a:tailEnd/>
          </a:ln>
        </p:spPr>
        <p:txBody>
          <a:bodyPr lIns="96618" tIns="48309" rIns="96618" bIns="48309">
            <a:spAutoFit/>
          </a:bodyPr>
          <a:lstStyle/>
          <a:p>
            <a:pPr algn="ctr"/>
            <a:endParaRPr lang="en-US" sz="3200" b="1" dirty="0"/>
          </a:p>
        </p:txBody>
      </p:sp>
      <p:sp>
        <p:nvSpPr>
          <p:cNvPr id="13316" name="Rectangle 7"/>
          <p:cNvSpPr>
            <a:spLocks noChangeArrowheads="1"/>
          </p:cNvSpPr>
          <p:nvPr/>
        </p:nvSpPr>
        <p:spPr bwMode="auto">
          <a:xfrm>
            <a:off x="3027046" y="3461179"/>
            <a:ext cx="195025" cy="392853"/>
          </a:xfrm>
          <a:prstGeom prst="rect">
            <a:avLst/>
          </a:prstGeom>
          <a:noFill/>
          <a:ln w="9525">
            <a:noFill/>
            <a:miter lim="800000"/>
            <a:headEnd/>
            <a:tailEnd/>
          </a:ln>
        </p:spPr>
        <p:txBody>
          <a:bodyPr wrap="none" lIns="96618" tIns="48309" rIns="96618" bIns="48309">
            <a:spAutoFit/>
          </a:bodyPr>
          <a:lstStyle/>
          <a:p>
            <a:endParaRPr lang="en-US" dirty="0"/>
          </a:p>
        </p:txBody>
      </p:sp>
      <p:sp>
        <p:nvSpPr>
          <p:cNvPr id="12295" name="Text Box 15"/>
          <p:cNvSpPr txBox="1">
            <a:spLocks noChangeArrowheads="1"/>
          </p:cNvSpPr>
          <p:nvPr/>
        </p:nvSpPr>
        <p:spPr bwMode="auto">
          <a:xfrm>
            <a:off x="400050" y="6339629"/>
            <a:ext cx="1840230" cy="361082"/>
          </a:xfrm>
          <a:prstGeom prst="rect">
            <a:avLst/>
          </a:prstGeom>
          <a:noFill/>
          <a:ln w="9525">
            <a:noFill/>
            <a:miter lim="800000"/>
            <a:headEnd/>
            <a:tailEnd/>
          </a:ln>
        </p:spPr>
        <p:txBody>
          <a:bodyPr lIns="96618" tIns="48309" rIns="96618" bIns="48309" anchor="ctr">
            <a:spAutoFit/>
          </a:bodyPr>
          <a:lstStyle/>
          <a:p>
            <a:pPr eaLnBrk="0" hangingPunct="0">
              <a:spcBef>
                <a:spcPct val="50000"/>
              </a:spcBef>
              <a:defRPr/>
            </a:pPr>
            <a:r>
              <a:rPr lang="en-US" sz="1700" dirty="0">
                <a:solidFill>
                  <a:srgbClr val="000000"/>
                </a:solidFill>
              </a:rPr>
              <a:t>  </a:t>
            </a:r>
            <a:r>
              <a:rPr lang="en-US" sz="1700" dirty="0">
                <a:solidFill>
                  <a:schemeClr val="bg1"/>
                </a:solidFill>
              </a:rPr>
              <a:t>As of 25 Mar14</a:t>
            </a:r>
          </a:p>
        </p:txBody>
      </p:sp>
      <p:grpSp>
        <p:nvGrpSpPr>
          <p:cNvPr id="2" name="Group 23"/>
          <p:cNvGrpSpPr>
            <a:grpSpLocks/>
          </p:cNvGrpSpPr>
          <p:nvPr/>
        </p:nvGrpSpPr>
        <p:grpSpPr bwMode="auto">
          <a:xfrm>
            <a:off x="478394" y="243840"/>
            <a:ext cx="8882776" cy="975360"/>
            <a:chOff x="455613" y="228600"/>
            <a:chExt cx="8459787" cy="838200"/>
          </a:xfrm>
        </p:grpSpPr>
        <p:pic>
          <p:nvPicPr>
            <p:cNvPr id="13358" name="Picture 26" descr="Military Vet logo banner"/>
            <p:cNvPicPr>
              <a:picLocks noChangeAspect="1" noChangeArrowheads="1"/>
            </p:cNvPicPr>
            <p:nvPr/>
          </p:nvPicPr>
          <p:blipFill>
            <a:blip r:embed="rId3" cstate="print"/>
            <a:srcRect/>
            <a:stretch>
              <a:fillRect/>
            </a:stretch>
          </p:blipFill>
          <p:spPr bwMode="auto">
            <a:xfrm>
              <a:off x="455613" y="381000"/>
              <a:ext cx="8232775" cy="649288"/>
            </a:xfrm>
            <a:prstGeom prst="rect">
              <a:avLst/>
            </a:prstGeom>
            <a:noFill/>
            <a:ln w="9525">
              <a:noFill/>
              <a:miter lim="800000"/>
              <a:headEnd/>
              <a:tailEnd/>
            </a:ln>
          </p:spPr>
        </p:pic>
        <p:sp>
          <p:nvSpPr>
            <p:cNvPr id="23" name="Rectangle 22"/>
            <p:cNvSpPr/>
            <p:nvPr/>
          </p:nvSpPr>
          <p:spPr>
            <a:xfrm>
              <a:off x="6248400" y="228600"/>
              <a:ext cx="26670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18" name="TextBox 4"/>
          <p:cNvSpPr txBox="1">
            <a:spLocks noChangeArrowheads="1"/>
          </p:cNvSpPr>
          <p:nvPr/>
        </p:nvSpPr>
        <p:spPr bwMode="auto">
          <a:xfrm>
            <a:off x="560070" y="499534"/>
            <a:ext cx="5920740" cy="426720"/>
          </a:xfrm>
          <a:prstGeom prst="rect">
            <a:avLst/>
          </a:prstGeom>
          <a:noFill/>
          <a:ln w="9525">
            <a:noFill/>
            <a:miter lim="800000"/>
            <a:headEnd/>
            <a:tailEnd/>
          </a:ln>
        </p:spPr>
        <p:txBody>
          <a:bodyPr lIns="96618" tIns="48309" rIns="96618" bIns="48309">
            <a:spAutoFit/>
          </a:bodyPr>
          <a:lstStyle/>
          <a:p>
            <a:pPr algn="ctr" eaLnBrk="0" hangingPunct="0">
              <a:defRPr/>
            </a:pPr>
            <a:r>
              <a:rPr lang="en-US" sz="2100" b="1" dirty="0">
                <a:solidFill>
                  <a:schemeClr val="bg1"/>
                </a:solidFill>
                <a:latin typeface="+mj-lt"/>
              </a:rPr>
              <a:t>VETERANS’ TRUST FUND</a:t>
            </a:r>
          </a:p>
        </p:txBody>
      </p:sp>
      <p:pic>
        <p:nvPicPr>
          <p:cNvPr id="13320" name="Picture 7" descr="PA-VTF left-rgb.jpg"/>
          <p:cNvPicPr>
            <a:picLocks noChangeAspect="1"/>
          </p:cNvPicPr>
          <p:nvPr/>
        </p:nvPicPr>
        <p:blipFill>
          <a:blip r:embed="rId4" cstate="print"/>
          <a:srcRect/>
          <a:stretch>
            <a:fillRect/>
          </a:stretch>
        </p:blipFill>
        <p:spPr bwMode="auto">
          <a:xfrm>
            <a:off x="6720840" y="487680"/>
            <a:ext cx="2320290" cy="650240"/>
          </a:xfrm>
          <a:prstGeom prst="rect">
            <a:avLst/>
          </a:prstGeom>
          <a:noFill/>
          <a:ln w="9525">
            <a:noFill/>
            <a:miter lim="800000"/>
            <a:headEnd/>
            <a:tailEnd/>
          </a:ln>
        </p:spPr>
      </p:pic>
      <p:sp>
        <p:nvSpPr>
          <p:cNvPr id="13321" name="Rectangle 8"/>
          <p:cNvSpPr>
            <a:spLocks noChangeArrowheads="1"/>
          </p:cNvSpPr>
          <p:nvPr/>
        </p:nvSpPr>
        <p:spPr bwMode="auto">
          <a:xfrm>
            <a:off x="8001000" y="6664960"/>
            <a:ext cx="1280160" cy="406400"/>
          </a:xfrm>
          <a:prstGeom prst="rect">
            <a:avLst/>
          </a:prstGeom>
          <a:noFill/>
          <a:ln w="9525">
            <a:noFill/>
            <a:miter lim="800000"/>
            <a:headEnd/>
            <a:tailEnd/>
          </a:ln>
        </p:spPr>
        <p:txBody>
          <a:bodyPr lIns="96618" tIns="48309" rIns="96618" bIns="48309" anchor="ctr"/>
          <a:lstStyle/>
          <a:p>
            <a:r>
              <a:rPr lang="en-US" sz="1300" dirty="0">
                <a:solidFill>
                  <a:schemeClr val="bg1"/>
                </a:solidFill>
                <a:latin typeface="Verdana" pitchFamily="34" charset="0"/>
              </a:rPr>
              <a:t>&gt; country</a:t>
            </a:r>
          </a:p>
        </p:txBody>
      </p:sp>
      <p:sp>
        <p:nvSpPr>
          <p:cNvPr id="13322" name="Rectangle 10"/>
          <p:cNvSpPr>
            <a:spLocks noChangeArrowheads="1"/>
          </p:cNvSpPr>
          <p:nvPr/>
        </p:nvSpPr>
        <p:spPr bwMode="auto">
          <a:xfrm>
            <a:off x="4000500" y="6664960"/>
            <a:ext cx="4160520" cy="406400"/>
          </a:xfrm>
          <a:prstGeom prst="rect">
            <a:avLst/>
          </a:prstGeom>
          <a:noFill/>
          <a:ln w="9525">
            <a:noFill/>
            <a:miter lim="800000"/>
            <a:headEnd/>
            <a:tailEnd/>
          </a:ln>
        </p:spPr>
        <p:txBody>
          <a:bodyPr lIns="96618" tIns="48309" rIns="96618" bIns="48309" anchor="ctr"/>
          <a:lstStyle/>
          <a:p>
            <a:pPr algn="r"/>
            <a:r>
              <a:rPr lang="en-US" sz="1300" dirty="0">
                <a:solidFill>
                  <a:schemeClr val="bg1"/>
                </a:solidFill>
                <a:latin typeface="Verdana" pitchFamily="34" charset="0"/>
              </a:rPr>
              <a:t>  &gt; community &gt; commonwealth   </a:t>
            </a:r>
          </a:p>
        </p:txBody>
      </p:sp>
      <p:graphicFrame>
        <p:nvGraphicFramePr>
          <p:cNvPr id="19" name="Table 18"/>
          <p:cNvGraphicFramePr>
            <a:graphicFrameLocks noGrp="1"/>
          </p:cNvGraphicFramePr>
          <p:nvPr>
            <p:extLst>
              <p:ext uri="{D42A27DB-BD31-4B8C-83A1-F6EECF244321}">
                <p14:modId xmlns:p14="http://schemas.microsoft.com/office/powerpoint/2010/main" val="300208925"/>
              </p:ext>
            </p:extLst>
          </p:nvPr>
        </p:nvGraphicFramePr>
        <p:xfrm>
          <a:off x="480060" y="1300480"/>
          <a:ext cx="8721088" cy="3629624"/>
        </p:xfrm>
        <a:graphic>
          <a:graphicData uri="http://schemas.openxmlformats.org/drawingml/2006/table">
            <a:tbl>
              <a:tblPr firstRow="1" bandRow="1">
                <a:tableStyleId>{5C22544A-7EE6-4342-B048-85BDC9FD1C3A}</a:tableStyleId>
              </a:tblPr>
              <a:tblGrid>
                <a:gridCol w="2720340"/>
                <a:gridCol w="2080260"/>
                <a:gridCol w="1784711"/>
                <a:gridCol w="2135777"/>
              </a:tblGrid>
              <a:tr h="615696">
                <a:tc>
                  <a:txBody>
                    <a:bodyPr/>
                    <a:lstStyle/>
                    <a:p>
                      <a:r>
                        <a:rPr lang="en-US" sz="1700" dirty="0" smtClean="0"/>
                        <a:t>Revenue</a:t>
                      </a:r>
                      <a:endParaRPr lang="en-US" sz="1700" dirty="0"/>
                    </a:p>
                  </a:txBody>
                  <a:tcPr marL="96012" marR="96012" marT="48768" marB="48768">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700" dirty="0" smtClean="0"/>
                        <a:t>Since Last Meeting</a:t>
                      </a:r>
                      <a:endParaRPr lang="en-US" sz="1700" dirty="0"/>
                    </a:p>
                  </a:txBody>
                  <a:tcPr marL="96012" marR="96012" marT="48768" marB="48768">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700" dirty="0" smtClean="0"/>
                        <a:t>SFY 14-15</a:t>
                      </a:r>
                      <a:endParaRPr lang="en-US" sz="1700" dirty="0"/>
                    </a:p>
                  </a:txBody>
                  <a:tcPr marL="96012" marR="96012" marT="48768" marB="48768">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700" dirty="0" smtClean="0"/>
                        <a:t>Cumulative Total</a:t>
                      </a:r>
                    </a:p>
                  </a:txBody>
                  <a:tcPr marL="96012" marR="96012" marT="48768" marB="4876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r>
              <a:tr h="376741">
                <a:tc>
                  <a:txBody>
                    <a:bodyPr/>
                    <a:lstStyle/>
                    <a:p>
                      <a:r>
                        <a:rPr lang="en-US" sz="1700" dirty="0" smtClean="0"/>
                        <a:t>Checkoff</a:t>
                      </a:r>
                      <a:r>
                        <a:rPr lang="en-US" sz="1700" baseline="0" dirty="0" smtClean="0"/>
                        <a:t> &amp; Donations</a:t>
                      </a:r>
                      <a:endParaRPr lang="en-US" sz="1700" dirty="0"/>
                    </a:p>
                  </a:txBody>
                  <a:tcPr marL="96012" marR="96012" marT="48768" marB="48768">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sz="1700" dirty="0" smtClean="0">
                          <a:solidFill>
                            <a:schemeClr val="tx2">
                              <a:lumMod val="75000"/>
                            </a:schemeClr>
                          </a:solidFill>
                        </a:rPr>
                        <a:t>$466,424.00</a:t>
                      </a:r>
                      <a:endParaRPr lang="en-US" sz="1700" dirty="0">
                        <a:solidFill>
                          <a:schemeClr val="tx2">
                            <a:lumMod val="75000"/>
                          </a:schemeClr>
                        </a:solidFill>
                      </a:endParaRPr>
                    </a:p>
                  </a:txBody>
                  <a:tcPr marL="96012" marR="96012" marT="48768" marB="48768">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chemeClr val="tx2">
                              <a:lumMod val="75000"/>
                            </a:schemeClr>
                          </a:solidFill>
                        </a:rPr>
                        <a:t>$278,340.00</a:t>
                      </a:r>
                      <a:endParaRPr lang="en-US" sz="1700" dirty="0">
                        <a:solidFill>
                          <a:schemeClr val="tx2">
                            <a:lumMod val="75000"/>
                          </a:schemeClr>
                        </a:solidFill>
                      </a:endParaRPr>
                    </a:p>
                  </a:txBody>
                  <a:tcPr marL="96012" marR="96012" marT="48768" marB="48768">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2">
                              <a:lumMod val="75000"/>
                            </a:schemeClr>
                          </a:solidFill>
                        </a:rPr>
                        <a:t>$2,741,519.45</a:t>
                      </a:r>
                      <a:endParaRPr lang="en-US" sz="1700" dirty="0">
                        <a:solidFill>
                          <a:schemeClr val="tx2">
                            <a:lumMod val="75000"/>
                          </a:schemeClr>
                        </a:solidFill>
                      </a:endParaRPr>
                    </a:p>
                  </a:txBody>
                  <a:tcPr marL="96012" marR="96012" marT="48768" marB="48768">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r>
              <a:tr h="376741">
                <a:tc>
                  <a:txBody>
                    <a:bodyPr/>
                    <a:lstStyle/>
                    <a:p>
                      <a:r>
                        <a:rPr lang="en-US" sz="1700" dirty="0" smtClean="0"/>
                        <a:t>HOV License Plate </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700" dirty="0" smtClean="0">
                          <a:solidFill>
                            <a:schemeClr val="tx2">
                              <a:lumMod val="75000"/>
                            </a:schemeClr>
                          </a:solidFill>
                        </a:rPr>
                        <a:t>$195.00*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chemeClr val="tx2">
                              <a:lumMod val="75000"/>
                            </a:schemeClr>
                          </a:solidFill>
                        </a:rPr>
                        <a:t>$195.00.00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2">
                              <a:lumMod val="75000"/>
                            </a:schemeClr>
                          </a:solidFill>
                        </a:rPr>
                        <a:t>$33,000.00</a:t>
                      </a:r>
                      <a:endParaRPr lang="en-US" sz="1700" dirty="0">
                        <a:solidFill>
                          <a:schemeClr val="tx2">
                            <a:lumMod val="75000"/>
                          </a:schemeClr>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6741">
                <a:tc>
                  <a:txBody>
                    <a:bodyPr/>
                    <a:lstStyle/>
                    <a:p>
                      <a:r>
                        <a:rPr lang="en-US" sz="1700" dirty="0" smtClean="0"/>
                        <a:t>PA Monuments License Plate</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700" dirty="0" smtClean="0">
                          <a:solidFill>
                            <a:schemeClr val="tx2">
                              <a:lumMod val="75000"/>
                            </a:schemeClr>
                          </a:solidFill>
                        </a:rPr>
                        <a:t>$230.00*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700" dirty="0" smtClean="0">
                          <a:solidFill>
                            <a:schemeClr val="tx2">
                              <a:lumMod val="75000"/>
                            </a:schemeClr>
                          </a:solidFill>
                        </a:rPr>
                        <a:t>$230.00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2">
                              <a:lumMod val="75000"/>
                            </a:schemeClr>
                          </a:solidFill>
                        </a:rPr>
                        <a:t>$10,419.00</a:t>
                      </a:r>
                      <a:endParaRPr lang="en-US" sz="1700" dirty="0">
                        <a:solidFill>
                          <a:schemeClr val="tx2">
                            <a:lumMod val="75000"/>
                          </a:schemeClr>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6741">
                <a:tc>
                  <a:txBody>
                    <a:bodyPr/>
                    <a:lstStyle/>
                    <a:p>
                      <a:r>
                        <a:rPr lang="en-US" sz="1700" dirty="0" smtClean="0"/>
                        <a:t>Interest</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700" dirty="0" smtClean="0">
                          <a:solidFill>
                            <a:schemeClr val="tx2">
                              <a:lumMod val="75000"/>
                            </a:schemeClr>
                          </a:solidFill>
                        </a:rPr>
                        <a:t>$565.22</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700" dirty="0" smtClean="0">
                          <a:solidFill>
                            <a:schemeClr val="tx2">
                              <a:lumMod val="75000"/>
                            </a:schemeClr>
                          </a:solidFill>
                        </a:rPr>
                        <a:t>$565.22</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2">
                              <a:lumMod val="75000"/>
                            </a:schemeClr>
                          </a:solidFill>
                        </a:rPr>
                        <a:t>$6,624.82</a:t>
                      </a:r>
                      <a:endParaRPr lang="en-US" sz="1700" dirty="0">
                        <a:solidFill>
                          <a:schemeClr val="tx2">
                            <a:lumMod val="75000"/>
                          </a:schemeClr>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6741">
                <a:tc>
                  <a:txBody>
                    <a:bodyPr/>
                    <a:lstStyle/>
                    <a:p>
                      <a:r>
                        <a:rPr lang="en-US" sz="1700" b="1" dirty="0" smtClean="0">
                          <a:solidFill>
                            <a:schemeClr val="bg1"/>
                          </a:solidFill>
                        </a:rPr>
                        <a:t>Disbursements</a:t>
                      </a:r>
                      <a:endParaRPr lang="en-US" sz="1700" b="1" dirty="0">
                        <a:solidFill>
                          <a:schemeClr val="bg1"/>
                        </a:solidFill>
                      </a:endParaRPr>
                    </a:p>
                  </a:txBody>
                  <a:tcPr marL="96012" marR="96012" marT="48768" marB="48768">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endParaRPr lang="en-US" sz="1700" dirty="0">
                        <a:solidFill>
                          <a:srgbClr val="00B050"/>
                        </a:solidFill>
                      </a:endParaRPr>
                    </a:p>
                  </a:txBody>
                  <a:tcPr marL="96012" marR="96012" marT="48768" marB="48768">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algn="r"/>
                      <a:endParaRPr lang="en-US" sz="1700" dirty="0">
                        <a:solidFill>
                          <a:srgbClr val="00B050"/>
                        </a:solidFill>
                      </a:endParaRPr>
                    </a:p>
                  </a:txBody>
                  <a:tcPr marL="96012" marR="96012" marT="48768" marB="48768">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700" dirty="0">
                        <a:solidFill>
                          <a:srgbClr val="00B050"/>
                        </a:solidFill>
                      </a:endParaRPr>
                    </a:p>
                  </a:txBody>
                  <a:tcPr marL="96012" marR="96012" marT="48768" marB="4876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r>
              <a:tr h="376741">
                <a:tc>
                  <a:txBody>
                    <a:bodyPr/>
                    <a:lstStyle/>
                    <a:p>
                      <a:r>
                        <a:rPr lang="en-US" sz="1700" dirty="0" smtClean="0"/>
                        <a:t>VTF Grants</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700" dirty="0" smtClean="0">
                          <a:solidFill>
                            <a:srgbClr val="FF0000"/>
                          </a:solidFill>
                        </a:rPr>
                        <a:t>$0.00**</a:t>
                      </a:r>
                      <a:endParaRPr lang="en-US" sz="1700" dirty="0">
                        <a:solidFill>
                          <a:srgbClr val="FF0000"/>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rgbClr val="FF0000"/>
                          </a:solidFill>
                        </a:rPr>
                        <a:t>$0.00</a:t>
                      </a:r>
                      <a:endParaRPr lang="en-US" sz="1700" dirty="0">
                        <a:solidFill>
                          <a:srgbClr val="FF0000"/>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rgbClr val="FF0000"/>
                          </a:solidFill>
                        </a:rPr>
                        <a:t>$932,860.00</a:t>
                      </a:r>
                      <a:endParaRPr lang="en-US" sz="1700" dirty="0">
                        <a:solidFill>
                          <a:srgbClr val="FF0000"/>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6741">
                <a:tc>
                  <a:txBody>
                    <a:bodyPr/>
                    <a:lstStyle/>
                    <a:p>
                      <a:r>
                        <a:rPr lang="en-US" sz="1700" dirty="0" smtClean="0"/>
                        <a:t>VTA </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700" dirty="0" smtClean="0">
                          <a:solidFill>
                            <a:srgbClr val="FF0000"/>
                          </a:solidFill>
                        </a:rPr>
                        <a:t>$142,617.00</a:t>
                      </a:r>
                      <a:endParaRPr lang="en-US" sz="1700" dirty="0">
                        <a:solidFill>
                          <a:srgbClr val="FF0000"/>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rgbClr val="FF0000"/>
                          </a:solidFill>
                        </a:rPr>
                        <a:t>$142,617.00</a:t>
                      </a:r>
                      <a:endParaRPr lang="en-US" sz="1700" dirty="0">
                        <a:solidFill>
                          <a:srgbClr val="FF0000"/>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rgbClr val="FF0000"/>
                          </a:solidFill>
                        </a:rPr>
                        <a:t>$802,328.32</a:t>
                      </a:r>
                      <a:endParaRPr lang="en-US" sz="1700" dirty="0">
                        <a:solidFill>
                          <a:srgbClr val="FF0000"/>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6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PENN DOT Costs</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700" dirty="0" smtClean="0">
                          <a:solidFill>
                            <a:srgbClr val="FF0000"/>
                          </a:solidFill>
                        </a:rPr>
                        <a:t>$194,000.00***</a:t>
                      </a:r>
                      <a:endParaRPr lang="en-US" sz="1700" dirty="0">
                        <a:solidFill>
                          <a:srgbClr val="FF0000"/>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700" dirty="0" smtClean="0">
                          <a:solidFill>
                            <a:srgbClr val="FF0000"/>
                          </a:solidFill>
                        </a:rPr>
                        <a:t>$194,000.00</a:t>
                      </a:r>
                      <a:endParaRPr lang="en-US" sz="1700" dirty="0">
                        <a:solidFill>
                          <a:srgbClr val="FF0000"/>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700" dirty="0" smtClean="0">
                          <a:solidFill>
                            <a:srgbClr val="FF0000"/>
                          </a:solidFill>
                        </a:rPr>
                        <a:t>$478,000.00</a:t>
                      </a:r>
                      <a:endParaRPr lang="en-US" sz="1700" dirty="0">
                        <a:solidFill>
                          <a:srgbClr val="FF0000"/>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2" name="TextBox 21"/>
          <p:cNvSpPr txBox="1"/>
          <p:nvPr/>
        </p:nvSpPr>
        <p:spPr>
          <a:xfrm>
            <a:off x="480060" y="5581630"/>
            <a:ext cx="8881110" cy="943947"/>
          </a:xfrm>
          <a:prstGeom prst="rect">
            <a:avLst/>
          </a:prstGeom>
          <a:noFill/>
        </p:spPr>
        <p:txBody>
          <a:bodyPr wrap="square" lIns="96618" tIns="48309" rIns="96618" bIns="48309">
            <a:spAutoFit/>
          </a:bodyPr>
          <a:lstStyle/>
          <a:p>
            <a:pPr>
              <a:buFont typeface="Arial" charset="0"/>
              <a:buChar char="•"/>
              <a:defRPr/>
            </a:pPr>
            <a:r>
              <a:rPr lang="en-US" sz="1100" dirty="0">
                <a:latin typeface="Times New Roman" pitchFamily="18" charset="0"/>
                <a:cs typeface="Times New Roman" pitchFamily="18" charset="0"/>
              </a:rPr>
              <a:t>Total number of HOV License plates sold since last meeting  = 13   (Total since inception = 2,200)</a:t>
            </a:r>
          </a:p>
          <a:p>
            <a:pPr>
              <a:defRPr/>
            </a:pPr>
            <a:r>
              <a:rPr lang="en-US" sz="1100" dirty="0">
                <a:latin typeface="Times New Roman" pitchFamily="18" charset="0"/>
                <a:cs typeface="Times New Roman" pitchFamily="18" charset="0"/>
              </a:rPr>
              <a:t>*Total number of PA Monuments License plates sold since last meeting = 0 (Total since inception =453)</a:t>
            </a:r>
          </a:p>
          <a:p>
            <a:pPr>
              <a:defRPr/>
            </a:pPr>
            <a:r>
              <a:rPr lang="en-US" sz="1100" b="1" dirty="0">
                <a:latin typeface="Times New Roman" pitchFamily="18" charset="0"/>
                <a:cs typeface="Times New Roman" pitchFamily="18" charset="0"/>
              </a:rPr>
              <a:t>**</a:t>
            </a:r>
            <a:r>
              <a:rPr lang="en-US" sz="1100" dirty="0">
                <a:latin typeface="Times New Roman" pitchFamily="18" charset="0"/>
                <a:cs typeface="Times New Roman" pitchFamily="18" charset="0"/>
              </a:rPr>
              <a:t>Awards and distribution of funds are contingent upon the completion of a fully executed grant agreements</a:t>
            </a:r>
            <a:endParaRPr lang="en-US" sz="1100" b="1" dirty="0">
              <a:latin typeface="Times New Roman" pitchFamily="18" charset="0"/>
              <a:cs typeface="Times New Roman" pitchFamily="18" charset="0"/>
            </a:endParaRPr>
          </a:p>
          <a:p>
            <a:r>
              <a:rPr lang="en-US" sz="1100" b="1" dirty="0">
                <a:latin typeface="Times New Roman" pitchFamily="18" charset="0"/>
                <a:cs typeface="Times New Roman" pitchFamily="18" charset="0"/>
              </a:rPr>
              <a:t>***   </a:t>
            </a:r>
            <a:r>
              <a:rPr lang="en-US" sz="1100" dirty="0">
                <a:latin typeface="Times New Roman" pitchFamily="18" charset="0"/>
                <a:cs typeface="Times New Roman" pitchFamily="18" charset="0"/>
              </a:rPr>
              <a:t>PENNDOT PAYMENT/INVOICING – DMVA has Agreed to pay $194,000/FY over four years.   Current Balance is $488,000. DOT will issue invoices at the beginning of April for Annual Payments.</a:t>
            </a:r>
            <a:r>
              <a:rPr lang="en-US" sz="1100" b="1" i="1" dirty="0">
                <a:latin typeface="Times New Roman" pitchFamily="18" charset="0"/>
                <a:cs typeface="Times New Roman" pitchFamily="18" charset="0"/>
              </a:rPr>
              <a:t> </a:t>
            </a:r>
            <a:r>
              <a:rPr lang="en-US" sz="1100" i="1" dirty="0">
                <a:latin typeface="Times New Roman" pitchFamily="18" charset="0"/>
                <a:cs typeface="Times New Roman" pitchFamily="18" charset="0"/>
              </a:rPr>
              <a:t> (Total Cost was 966,000.00)</a:t>
            </a:r>
            <a:endParaRPr lang="en-US" sz="1100" dirty="0">
              <a:latin typeface="Times New Roman" pitchFamily="18" charset="0"/>
              <a:cs typeface="Times New Roman" pitchFamily="18" charset="0"/>
            </a:endParaRPr>
          </a:p>
        </p:txBody>
      </p:sp>
      <p:sp>
        <p:nvSpPr>
          <p:cNvPr id="16" name="TextBox 15"/>
          <p:cNvSpPr txBox="1"/>
          <p:nvPr/>
        </p:nvSpPr>
        <p:spPr>
          <a:xfrm>
            <a:off x="480065" y="6664964"/>
            <a:ext cx="2064994" cy="359172"/>
          </a:xfrm>
          <a:prstGeom prst="rect">
            <a:avLst/>
          </a:prstGeom>
          <a:noFill/>
        </p:spPr>
        <p:txBody>
          <a:bodyPr wrap="none" lIns="96618" tIns="48309" rIns="96618" bIns="48309" rtlCol="0">
            <a:spAutoFit/>
          </a:bodyPr>
          <a:lstStyle/>
          <a:p>
            <a:r>
              <a:rPr lang="en-US" sz="1700" dirty="0">
                <a:solidFill>
                  <a:schemeClr val="bg1"/>
                </a:solidFill>
                <a:latin typeface="+mj-lt"/>
              </a:rPr>
              <a:t>As of </a:t>
            </a:r>
            <a:r>
              <a:rPr lang="en-US" sz="1700" dirty="0" smtClean="0">
                <a:solidFill>
                  <a:schemeClr val="bg1"/>
                </a:solidFill>
                <a:latin typeface="+mj-lt"/>
              </a:rPr>
              <a:t>31 August </a:t>
            </a:r>
            <a:r>
              <a:rPr lang="en-US" sz="1700" dirty="0">
                <a:solidFill>
                  <a:schemeClr val="bg1"/>
                </a:solidFill>
                <a:latin typeface="+mj-lt"/>
              </a:rPr>
              <a:t>2015</a:t>
            </a:r>
          </a:p>
        </p:txBody>
      </p:sp>
    </p:spTree>
    <p:extLst>
      <p:ext uri="{BB962C8B-B14F-4D97-AF65-F5344CB8AC3E}">
        <p14:creationId xmlns:p14="http://schemas.microsoft.com/office/powerpoint/2010/main" val="1818334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6" descr="Military Vet logo banner"/>
          <p:cNvPicPr>
            <a:picLocks noChangeAspect="1" noChangeArrowheads="1"/>
          </p:cNvPicPr>
          <p:nvPr/>
        </p:nvPicPr>
        <p:blipFill>
          <a:blip r:embed="rId2" cstate="print"/>
          <a:srcRect/>
          <a:stretch>
            <a:fillRect/>
          </a:stretch>
        </p:blipFill>
        <p:spPr bwMode="auto">
          <a:xfrm>
            <a:off x="240030" y="162560"/>
            <a:ext cx="9076635" cy="738746"/>
          </a:xfrm>
          <a:prstGeom prst="rect">
            <a:avLst/>
          </a:prstGeom>
          <a:noFill/>
          <a:ln w="9525">
            <a:noFill/>
            <a:miter lim="800000"/>
            <a:headEnd/>
            <a:tailEnd/>
          </a:ln>
        </p:spPr>
      </p:pic>
      <p:grpSp>
        <p:nvGrpSpPr>
          <p:cNvPr id="2" name="Group 6"/>
          <p:cNvGrpSpPr/>
          <p:nvPr/>
        </p:nvGrpSpPr>
        <p:grpSpPr>
          <a:xfrm>
            <a:off x="116014" y="6746240"/>
            <a:ext cx="9325166" cy="433493"/>
            <a:chOff x="381000" y="6019800"/>
            <a:chExt cx="8458200" cy="381000"/>
          </a:xfrm>
        </p:grpSpPr>
        <p:pic>
          <p:nvPicPr>
            <p:cNvPr id="8" name="Picture 25" descr="red bottom banner"/>
            <p:cNvPicPr>
              <a:picLocks noChangeAspect="1" noChangeArrowheads="1"/>
            </p:cNvPicPr>
            <p:nvPr/>
          </p:nvPicPr>
          <p:blipFill>
            <a:blip r:embed="rId3" cstate="print"/>
            <a:srcRect/>
            <a:stretch>
              <a:fillRect/>
            </a:stretch>
          </p:blipFill>
          <p:spPr bwMode="auto">
            <a:xfrm>
              <a:off x="457200" y="6022975"/>
              <a:ext cx="8382000" cy="377825"/>
            </a:xfrm>
            <a:prstGeom prst="rect">
              <a:avLst/>
            </a:prstGeom>
            <a:noFill/>
            <a:ln w="9525">
              <a:noFill/>
              <a:miter lim="800000"/>
              <a:headEnd/>
              <a:tailEnd/>
            </a:ln>
          </p:spPr>
        </p:pic>
        <p:sp>
          <p:nvSpPr>
            <p:cNvPr id="9" name="Rectangle 8"/>
            <p:cNvSpPr>
              <a:spLocks noChangeArrowheads="1"/>
            </p:cNvSpPr>
            <p:nvPr/>
          </p:nvSpPr>
          <p:spPr bwMode="auto">
            <a:xfrm>
              <a:off x="7620000" y="6019800"/>
              <a:ext cx="1219200" cy="381000"/>
            </a:xfrm>
            <a:prstGeom prst="rect">
              <a:avLst/>
            </a:prstGeom>
            <a:noFill/>
            <a:ln w="9525">
              <a:noFill/>
              <a:miter lim="800000"/>
              <a:headEnd/>
              <a:tailEnd/>
            </a:ln>
          </p:spPr>
          <p:txBody>
            <a:bodyPr anchor="ctr"/>
            <a:lstStyle/>
            <a:p>
              <a:r>
                <a:rPr lang="en-US" sz="1400" dirty="0">
                  <a:solidFill>
                    <a:schemeClr val="bg1"/>
                  </a:solidFill>
                  <a:latin typeface="Verdana" pitchFamily="34" charset="0"/>
                </a:rPr>
                <a:t>&gt; country</a:t>
              </a:r>
            </a:p>
          </p:txBody>
        </p:sp>
        <p:sp>
          <p:nvSpPr>
            <p:cNvPr id="10"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400" dirty="0">
                  <a:solidFill>
                    <a:schemeClr val="bg1"/>
                  </a:solidFill>
                  <a:latin typeface="Verdana" pitchFamily="34" charset="0"/>
                </a:rPr>
                <a:t>  &gt; community &gt; commonwealth </a:t>
              </a:r>
            </a:p>
          </p:txBody>
        </p:sp>
        <p:sp>
          <p:nvSpPr>
            <p:cNvPr id="11" name="Text Box 15"/>
            <p:cNvSpPr txBox="1">
              <a:spLocks noChangeArrowheads="1"/>
            </p:cNvSpPr>
            <p:nvPr/>
          </p:nvSpPr>
          <p:spPr bwMode="auto">
            <a:xfrm>
              <a:off x="381000" y="6022959"/>
              <a:ext cx="2217057" cy="331822"/>
            </a:xfrm>
            <a:prstGeom prst="rect">
              <a:avLst/>
            </a:prstGeom>
            <a:noFill/>
            <a:ln w="9525">
              <a:noFill/>
              <a:miter lim="800000"/>
              <a:headEnd/>
              <a:tailEnd/>
            </a:ln>
          </p:spPr>
          <p:txBody>
            <a:bodyPr wrap="square" anchor="ctr">
              <a:spAutoFit/>
            </a:bodyPr>
            <a:lstStyle/>
            <a:p>
              <a:pPr eaLnBrk="0" hangingPunct="0">
                <a:spcBef>
                  <a:spcPct val="50000"/>
                </a:spcBef>
                <a:defRPr/>
              </a:pPr>
              <a:r>
                <a:rPr lang="en-US" sz="1800" dirty="0">
                  <a:solidFill>
                    <a:schemeClr val="bg1"/>
                  </a:solidFill>
                  <a:latin typeface="+mj-lt"/>
                </a:rPr>
                <a:t>  As of </a:t>
              </a:r>
              <a:r>
                <a:rPr lang="en-US" sz="1800" dirty="0" smtClean="0">
                  <a:solidFill>
                    <a:schemeClr val="bg1"/>
                  </a:solidFill>
                  <a:latin typeface="+mj-lt"/>
                </a:rPr>
                <a:t>31 August </a:t>
              </a:r>
              <a:r>
                <a:rPr lang="en-US" sz="1800" dirty="0">
                  <a:solidFill>
                    <a:schemeClr val="bg1"/>
                  </a:solidFill>
                  <a:latin typeface="+mj-lt"/>
                </a:rPr>
                <a:t>2015</a:t>
              </a:r>
            </a:p>
          </p:txBody>
        </p:sp>
      </p:grpSp>
      <p:sp>
        <p:nvSpPr>
          <p:cNvPr id="12" name="TextBox 11"/>
          <p:cNvSpPr txBox="1"/>
          <p:nvPr/>
        </p:nvSpPr>
        <p:spPr>
          <a:xfrm>
            <a:off x="320040" y="274321"/>
            <a:ext cx="2889858" cy="420771"/>
          </a:xfrm>
          <a:prstGeom prst="rect">
            <a:avLst/>
          </a:prstGeom>
          <a:noFill/>
        </p:spPr>
        <p:txBody>
          <a:bodyPr wrap="none" lIns="96661" tIns="48331" rIns="96661" bIns="48331" rtlCol="0">
            <a:spAutoFit/>
          </a:bodyPr>
          <a:lstStyle/>
          <a:p>
            <a:r>
              <a:rPr lang="en-US" sz="2100" b="1" dirty="0">
                <a:solidFill>
                  <a:schemeClr val="bg1"/>
                </a:solidFill>
              </a:rPr>
              <a:t>Honoring our Heroes</a:t>
            </a:r>
          </a:p>
        </p:txBody>
      </p:sp>
      <p:sp>
        <p:nvSpPr>
          <p:cNvPr id="3" name="Rectangle 2"/>
          <p:cNvSpPr/>
          <p:nvPr/>
        </p:nvSpPr>
        <p:spPr>
          <a:xfrm>
            <a:off x="240030" y="949167"/>
            <a:ext cx="9201150" cy="3021483"/>
          </a:xfrm>
          <a:prstGeom prst="rect">
            <a:avLst/>
          </a:prstGeom>
        </p:spPr>
        <p:txBody>
          <a:bodyPr wrap="square" lIns="96661" tIns="48331" rIns="96661" bIns="48331">
            <a:spAutoFit/>
          </a:bodyPr>
          <a:lstStyle/>
          <a:p>
            <a:r>
              <a:rPr lang="en-US" b="1" dirty="0"/>
              <a:t>2015 Veterans’ Appreciation Day </a:t>
            </a:r>
            <a:r>
              <a:rPr lang="en-US" dirty="0"/>
              <a:t>– 1 Day Appreciation Event for all Veterans of the</a:t>
            </a:r>
          </a:p>
          <a:p>
            <a:r>
              <a:rPr lang="en-US" dirty="0"/>
              <a:t>Commonwealth.  Appreciation, Education, Awareness and Access.  Concept of the</a:t>
            </a:r>
          </a:p>
          <a:p>
            <a:r>
              <a:rPr lang="en-US" dirty="0"/>
              <a:t> Operation is to recognize and honor our Veterans’ with Special emphasis on our </a:t>
            </a:r>
          </a:p>
          <a:p>
            <a:r>
              <a:rPr lang="en-US" dirty="0"/>
              <a:t>Viet Nam War Veterans and our Gold Star Families from all eras.</a:t>
            </a:r>
          </a:p>
          <a:p>
            <a:r>
              <a:rPr lang="en-US" dirty="0"/>
              <a:t>	-10 Oct 2015, Area 14, FTIG (start and end times)</a:t>
            </a:r>
          </a:p>
          <a:p>
            <a:r>
              <a:rPr lang="en-US" dirty="0"/>
              <a:t>	-Hosted by DMVA (our Service Organization Partners) and FTIG</a:t>
            </a:r>
          </a:p>
          <a:p>
            <a:r>
              <a:rPr lang="en-US" dirty="0"/>
              <a:t>		-Veteran Appreciation Day</a:t>
            </a:r>
          </a:p>
          <a:p>
            <a:r>
              <a:rPr lang="en-US" dirty="0"/>
              <a:t>		-Viet Nam War Veterans Commemoration </a:t>
            </a:r>
          </a:p>
          <a:p>
            <a:r>
              <a:rPr lang="en-US" dirty="0"/>
              <a:t>		</a:t>
            </a:r>
            <a:r>
              <a:rPr lang="en-US" dirty="0" smtClean="0"/>
              <a:t>-</a:t>
            </a:r>
            <a:r>
              <a:rPr lang="en-US" dirty="0"/>
              <a:t>Gold Star Families Recognition</a:t>
            </a:r>
          </a:p>
        </p:txBody>
      </p:sp>
      <p:pic>
        <p:nvPicPr>
          <p:cNvPr id="4" name="Picture 2" descr="C:\Users\rihamp\AppData\Local\Microsoft\Windows\Temporary Internet Files\Content.Outlook\BL4I0U0J\SympExpoLogo201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982720"/>
            <a:ext cx="3078450" cy="211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050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pic>
        <p:nvPicPr>
          <p:cNvPr id="2052" name="Picture 25" descr="red bottom banner"/>
          <p:cNvPicPr>
            <a:picLocks noChangeAspect="1" noChangeArrowheads="1"/>
          </p:cNvPicPr>
          <p:nvPr/>
        </p:nvPicPr>
        <p:blipFill>
          <a:blip r:embed="rId4" cstate="print"/>
          <a:srcRect/>
          <a:stretch>
            <a:fillRect/>
          </a:stretch>
        </p:blipFill>
        <p:spPr bwMode="auto">
          <a:xfrm>
            <a:off x="480060" y="6343227"/>
            <a:ext cx="8801100" cy="403013"/>
          </a:xfrm>
          <a:prstGeom prst="rect">
            <a:avLst/>
          </a:prstGeom>
          <a:noFill/>
          <a:ln w="9525">
            <a:noFill/>
            <a:miter lim="800000"/>
            <a:headEnd/>
            <a:tailEnd/>
          </a:ln>
        </p:spPr>
      </p:pic>
      <p:sp>
        <p:nvSpPr>
          <p:cNvPr id="2053"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2054"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2055"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2056"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2057"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2071"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VETERANS TEMPORARY ASSISTANCE</a:t>
              </a:r>
            </a:p>
          </p:txBody>
        </p:sp>
      </p:grpSp>
      <p:sp>
        <p:nvSpPr>
          <p:cNvPr id="14" name="Title 1"/>
          <p:cNvSpPr txBox="1">
            <a:spLocks/>
          </p:cNvSpPr>
          <p:nvPr/>
        </p:nvSpPr>
        <p:spPr bwMode="auto">
          <a:xfrm>
            <a:off x="320040" y="1219200"/>
            <a:ext cx="7680960" cy="455507"/>
          </a:xfrm>
          <a:prstGeom prst="rect">
            <a:avLst/>
          </a:prstGeom>
          <a:noFill/>
          <a:ln w="9525">
            <a:noFill/>
            <a:miter lim="800000"/>
            <a:headEnd/>
            <a:tailEnd/>
          </a:ln>
        </p:spPr>
        <p:txBody>
          <a:bodyPr lIns="96661" tIns="48331" rIns="96661" bIns="48331" anchor="ctr">
            <a:normAutofit fontScale="25000" lnSpcReduction="20000"/>
          </a:bodyPr>
          <a:lstStyle/>
          <a:p>
            <a:pPr algn="ctr" fontAlgn="auto">
              <a:spcAft>
                <a:spcPts val="0"/>
              </a:spcAft>
              <a:defRPr/>
            </a:pPr>
            <a:r>
              <a:rPr lang="en-US" sz="4700" dirty="0">
                <a:latin typeface="+mj-lt"/>
                <a:ea typeface="+mj-ea"/>
                <a:cs typeface="+mj-cs"/>
              </a:rPr>
              <a:t/>
            </a:r>
            <a:br>
              <a:rPr lang="en-US" sz="4700" dirty="0">
                <a:latin typeface="+mj-lt"/>
                <a:ea typeface="+mj-ea"/>
                <a:cs typeface="+mj-cs"/>
              </a:rPr>
            </a:br>
            <a:r>
              <a:rPr lang="en-US" sz="13500" dirty="0">
                <a:latin typeface="+mj-lt"/>
                <a:ea typeface="+mj-ea"/>
                <a:cs typeface="+mj-cs"/>
              </a:rPr>
              <a:t>$700,000</a:t>
            </a:r>
            <a:endParaRPr lang="en-US" sz="4700" dirty="0">
              <a:latin typeface="+mj-lt"/>
              <a:ea typeface="+mj-ea"/>
              <a:cs typeface="+mj-cs"/>
            </a:endParaRPr>
          </a:p>
        </p:txBody>
      </p:sp>
      <p:graphicFrame>
        <p:nvGraphicFramePr>
          <p:cNvPr id="2050" name="Content Placeholder 3"/>
          <p:cNvGraphicFramePr>
            <a:graphicFrameLocks noGrp="1"/>
          </p:cNvGraphicFramePr>
          <p:nvPr>
            <p:extLst>
              <p:ext uri="{D42A27DB-BD31-4B8C-83A1-F6EECF244321}">
                <p14:modId xmlns:p14="http://schemas.microsoft.com/office/powerpoint/2010/main" val="3730671467"/>
              </p:ext>
            </p:extLst>
          </p:nvPr>
        </p:nvGraphicFramePr>
        <p:xfrm>
          <a:off x="-21670" y="1996441"/>
          <a:ext cx="9529525" cy="2658533"/>
        </p:xfrm>
        <a:graphic>
          <a:graphicData uri="http://schemas.openxmlformats.org/presentationml/2006/ole">
            <mc:AlternateContent xmlns:mc="http://schemas.openxmlformats.org/markup-compatibility/2006">
              <mc:Choice xmlns:v="urn:schemas-microsoft-com:vml" Requires="v">
                <p:oleObj spid="_x0000_s10248" name="Worksheet" r:id="rId6" imgW="8029457" imgH="1562197" progId="Excel.Sheet.8">
                  <p:embed/>
                </p:oleObj>
              </mc:Choice>
              <mc:Fallback>
                <p:oleObj name="Worksheet" r:id="rId6" imgW="8029457" imgH="1562197" progId="Excel.Sheet.8">
                  <p:embed/>
                  <p:pic>
                    <p:nvPicPr>
                      <p:cNvPr id="0" name=""/>
                      <p:cNvPicPr>
                        <a:picLocks noGrp="1" noChangeArrowheads="1"/>
                      </p:cNvPicPr>
                      <p:nvPr/>
                    </p:nvPicPr>
                    <p:blipFill>
                      <a:blip r:embed="rId7"/>
                      <a:srcRect/>
                      <a:stretch>
                        <a:fillRect/>
                      </a:stretch>
                    </p:blipFill>
                    <p:spPr bwMode="auto">
                      <a:xfrm>
                        <a:off x="-21670" y="1996441"/>
                        <a:ext cx="9529525" cy="2658533"/>
                      </a:xfrm>
                      <a:prstGeom prst="rect">
                        <a:avLst/>
                      </a:prstGeom>
                      <a:noFill/>
                      <a:extLst/>
                    </p:spPr>
                  </p:pic>
                </p:oleObj>
              </mc:Fallback>
            </mc:AlternateContent>
          </a:graphicData>
        </a:graphic>
      </p:graphicFrame>
      <p:sp>
        <p:nvSpPr>
          <p:cNvPr id="2062" name="TextBox 5"/>
          <p:cNvSpPr txBox="1">
            <a:spLocks noChangeArrowheads="1"/>
          </p:cNvSpPr>
          <p:nvPr/>
        </p:nvSpPr>
        <p:spPr bwMode="auto">
          <a:xfrm>
            <a:off x="1891904" y="5364480"/>
            <a:ext cx="1600200" cy="689420"/>
          </a:xfrm>
          <a:prstGeom prst="rect">
            <a:avLst/>
          </a:prstGeom>
          <a:noFill/>
          <a:ln w="9525">
            <a:noFill/>
            <a:miter lim="800000"/>
            <a:headEnd/>
            <a:tailEnd/>
          </a:ln>
        </p:spPr>
        <p:txBody>
          <a:bodyPr lIns="96661" tIns="48331" rIns="96661" bIns="48331">
            <a:spAutoFit/>
          </a:bodyPr>
          <a:lstStyle/>
          <a:p>
            <a:pPr algn="ctr"/>
            <a:r>
              <a:rPr lang="en-US" dirty="0" smtClean="0">
                <a:latin typeface="Calibri" pitchFamily="34" charset="0"/>
              </a:rPr>
              <a:t>585 Claimants</a:t>
            </a:r>
            <a:br>
              <a:rPr lang="en-US" dirty="0" smtClean="0">
                <a:latin typeface="Calibri" pitchFamily="34" charset="0"/>
              </a:rPr>
            </a:br>
            <a:endParaRPr lang="en-US" dirty="0">
              <a:latin typeface="Calibri" pitchFamily="34" charset="0"/>
            </a:endParaRPr>
          </a:p>
        </p:txBody>
      </p:sp>
      <p:sp>
        <p:nvSpPr>
          <p:cNvPr id="2064" name="TextBox 7"/>
          <p:cNvSpPr txBox="1">
            <a:spLocks noChangeArrowheads="1"/>
          </p:cNvSpPr>
          <p:nvPr/>
        </p:nvSpPr>
        <p:spPr bwMode="auto">
          <a:xfrm>
            <a:off x="6720840" y="4121574"/>
            <a:ext cx="2640330" cy="755227"/>
          </a:xfrm>
          <a:prstGeom prst="rect">
            <a:avLst/>
          </a:prstGeom>
          <a:noFill/>
          <a:ln w="9525">
            <a:noFill/>
            <a:miter lim="800000"/>
            <a:headEnd/>
            <a:tailEnd/>
          </a:ln>
        </p:spPr>
        <p:txBody>
          <a:bodyPr lIns="96661" tIns="48331" rIns="96661" bIns="48331">
            <a:spAutoFit/>
          </a:bodyPr>
          <a:lstStyle/>
          <a:p>
            <a:pPr algn="ctr"/>
            <a:r>
              <a:rPr lang="en-US" sz="2100" dirty="0">
                <a:latin typeface="Calibri" pitchFamily="34" charset="0"/>
              </a:rPr>
              <a:t>172 Claimants </a:t>
            </a:r>
          </a:p>
          <a:p>
            <a:pPr algn="ctr"/>
            <a:r>
              <a:rPr lang="en-US" sz="2100" dirty="0">
                <a:latin typeface="Calibri" pitchFamily="34" charset="0"/>
              </a:rPr>
              <a:t>on the program</a:t>
            </a:r>
          </a:p>
        </p:txBody>
      </p:sp>
      <p:sp>
        <p:nvSpPr>
          <p:cNvPr id="2065" name="TextBox 11"/>
          <p:cNvSpPr txBox="1">
            <a:spLocks noChangeArrowheads="1"/>
          </p:cNvSpPr>
          <p:nvPr/>
        </p:nvSpPr>
        <p:spPr bwMode="auto">
          <a:xfrm>
            <a:off x="6880860" y="2059093"/>
            <a:ext cx="2720340" cy="2144320"/>
          </a:xfrm>
          <a:prstGeom prst="rect">
            <a:avLst/>
          </a:prstGeom>
          <a:noFill/>
          <a:ln w="9525">
            <a:noFill/>
            <a:miter lim="800000"/>
            <a:headEnd/>
            <a:tailEnd/>
          </a:ln>
        </p:spPr>
        <p:txBody>
          <a:bodyPr lIns="96661" tIns="48331" rIns="96661" bIns="48331">
            <a:spAutoFit/>
          </a:bodyPr>
          <a:lstStyle/>
          <a:p>
            <a:r>
              <a:rPr lang="en-US" dirty="0" smtClean="0"/>
              <a:t> Lapse $0</a:t>
            </a:r>
            <a:endParaRPr lang="en-US" dirty="0"/>
          </a:p>
          <a:p>
            <a:endParaRPr lang="en-US" dirty="0"/>
          </a:p>
          <a:p>
            <a:r>
              <a:rPr lang="en-US" dirty="0" smtClean="0"/>
              <a:t> Projected </a:t>
            </a:r>
            <a:r>
              <a:rPr lang="en-US" dirty="0"/>
              <a:t>Expenditures</a:t>
            </a:r>
          </a:p>
          <a:p>
            <a:r>
              <a:rPr lang="en-US" dirty="0" smtClean="0"/>
              <a:t>$ 557,383</a:t>
            </a:r>
            <a:endParaRPr lang="en-US" dirty="0"/>
          </a:p>
          <a:p>
            <a:endParaRPr lang="en-US" dirty="0" smtClean="0"/>
          </a:p>
          <a:p>
            <a:r>
              <a:rPr lang="en-US" dirty="0" smtClean="0"/>
              <a:t> Expended $ 142,617</a:t>
            </a:r>
            <a:endParaRPr lang="en-US" sz="1700" dirty="0"/>
          </a:p>
        </p:txBody>
      </p:sp>
      <p:grpSp>
        <p:nvGrpSpPr>
          <p:cNvPr id="3" name="Group 20"/>
          <p:cNvGrpSpPr>
            <a:grpSpLocks/>
          </p:cNvGrpSpPr>
          <p:nvPr/>
        </p:nvGrpSpPr>
        <p:grpSpPr bwMode="auto">
          <a:xfrm>
            <a:off x="480060" y="6421120"/>
            <a:ext cx="8801100" cy="406400"/>
            <a:chOff x="457200" y="6019800"/>
            <a:chExt cx="8382000" cy="381000"/>
          </a:xfrm>
        </p:grpSpPr>
        <p:pic>
          <p:nvPicPr>
            <p:cNvPr id="2067"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2068"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2069"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5" name="Rectangle 24"/>
            <p:cNvSpPr/>
            <p:nvPr/>
          </p:nvSpPr>
          <p:spPr>
            <a:xfrm>
              <a:off x="457200" y="6019800"/>
              <a:ext cx="2101922"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31 AUG 2015</a:t>
              </a:r>
              <a:endParaRPr lang="en-US" dirty="0">
                <a:solidFill>
                  <a:schemeClr val="bg1"/>
                </a:solidFill>
                <a:latin typeface="Times New Roman" pitchFamily="18" charset="0"/>
                <a:cs typeface="Times New Roman" pitchFamily="18" charset="0"/>
              </a:endParaRPr>
            </a:p>
          </p:txBody>
        </p:sp>
      </p:grpSp>
      <p:sp>
        <p:nvSpPr>
          <p:cNvPr id="23" name="Rectangle 22"/>
          <p:cNvSpPr/>
          <p:nvPr/>
        </p:nvSpPr>
        <p:spPr>
          <a:xfrm>
            <a:off x="6714172" y="2194560"/>
            <a:ext cx="166688" cy="15070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24" name="Rectangle 23"/>
          <p:cNvSpPr/>
          <p:nvPr/>
        </p:nvSpPr>
        <p:spPr>
          <a:xfrm>
            <a:off x="6714172" y="2763521"/>
            <a:ext cx="166688" cy="150706"/>
          </a:xfrm>
          <a:prstGeom prst="rect">
            <a:avLst/>
          </a:prstGeom>
          <a:solidFill>
            <a:schemeClr val="accent1">
              <a:lumMod val="40000"/>
              <a:lumOff val="60000"/>
            </a:schemeClr>
          </a:solidFill>
          <a:ln w="3175"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26" name="Rectangle 25"/>
          <p:cNvSpPr/>
          <p:nvPr/>
        </p:nvSpPr>
        <p:spPr>
          <a:xfrm>
            <a:off x="6719174" y="3657600"/>
            <a:ext cx="161686" cy="162560"/>
          </a:xfrm>
          <a:prstGeom prst="rect">
            <a:avLst/>
          </a:prstGeom>
          <a:solidFill>
            <a:srgbClr val="0070C0"/>
          </a:solidFill>
          <a:ln w="25400" cap="flat" cmpd="sng" algn="ctr">
            <a:solidFill>
              <a:srgbClr val="0070C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4" name="TextBox 3"/>
          <p:cNvSpPr txBox="1"/>
          <p:nvPr/>
        </p:nvSpPr>
        <p:spPr>
          <a:xfrm>
            <a:off x="5040630" y="5364480"/>
            <a:ext cx="1673543" cy="974769"/>
          </a:xfrm>
          <a:prstGeom prst="rect">
            <a:avLst/>
          </a:prstGeom>
          <a:noFill/>
        </p:spPr>
        <p:txBody>
          <a:bodyPr wrap="square" lIns="96661" tIns="48331" rIns="96661" bIns="48331" rtlCol="0">
            <a:spAutoFit/>
          </a:bodyPr>
          <a:lstStyle/>
          <a:p>
            <a:r>
              <a:rPr lang="en-US" dirty="0" smtClean="0"/>
              <a:t>644 Claimants Projected</a:t>
            </a:r>
            <a:endParaRPr lang="en-US" dirty="0"/>
          </a:p>
        </p:txBody>
      </p:sp>
    </p:spTree>
    <p:extLst>
      <p:ext uri="{BB962C8B-B14F-4D97-AF65-F5344CB8AC3E}">
        <p14:creationId xmlns:p14="http://schemas.microsoft.com/office/powerpoint/2010/main" val="2261621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pic>
        <p:nvPicPr>
          <p:cNvPr id="1028" name="Picture 25" descr="red bottom banner"/>
          <p:cNvPicPr>
            <a:picLocks noChangeAspect="1" noChangeArrowheads="1"/>
          </p:cNvPicPr>
          <p:nvPr/>
        </p:nvPicPr>
        <p:blipFill>
          <a:blip r:embed="rId4" cstate="print"/>
          <a:srcRect/>
          <a:stretch>
            <a:fillRect/>
          </a:stretch>
        </p:blipFill>
        <p:spPr bwMode="auto">
          <a:xfrm>
            <a:off x="480060" y="6343227"/>
            <a:ext cx="8801100" cy="403013"/>
          </a:xfrm>
          <a:prstGeom prst="rect">
            <a:avLst/>
          </a:prstGeom>
          <a:noFill/>
          <a:ln w="9525">
            <a:noFill/>
            <a:miter lim="800000"/>
            <a:headEnd/>
            <a:tailEnd/>
          </a:ln>
        </p:spPr>
      </p:pic>
      <p:sp>
        <p:nvSpPr>
          <p:cNvPr id="1029"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1030"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1031"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1032"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1033"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1049"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BLIND VETERANS PENSION</a:t>
              </a:r>
            </a:p>
          </p:txBody>
        </p:sp>
      </p:grpSp>
      <p:sp>
        <p:nvSpPr>
          <p:cNvPr id="14" name="Title 1"/>
          <p:cNvSpPr txBox="1">
            <a:spLocks/>
          </p:cNvSpPr>
          <p:nvPr/>
        </p:nvSpPr>
        <p:spPr bwMode="auto">
          <a:xfrm>
            <a:off x="240030" y="1219200"/>
            <a:ext cx="9041130" cy="455507"/>
          </a:xfrm>
          <a:prstGeom prst="rect">
            <a:avLst/>
          </a:prstGeom>
          <a:noFill/>
          <a:ln w="9525">
            <a:noFill/>
            <a:miter lim="800000"/>
            <a:headEnd/>
            <a:tailEnd/>
          </a:ln>
        </p:spPr>
        <p:txBody>
          <a:bodyPr lIns="96661" tIns="48331" rIns="96661" bIns="48331" anchor="ctr">
            <a:normAutofit fontScale="25000" lnSpcReduction="20000"/>
          </a:bodyPr>
          <a:lstStyle/>
          <a:p>
            <a:pPr algn="ctr" fontAlgn="auto">
              <a:spcAft>
                <a:spcPts val="0"/>
              </a:spcAft>
              <a:defRPr/>
            </a:pPr>
            <a:r>
              <a:rPr lang="en-US" sz="4700" dirty="0">
                <a:latin typeface="+mj-lt"/>
                <a:ea typeface="+mj-ea"/>
                <a:cs typeface="+mj-cs"/>
              </a:rPr>
              <a:t/>
            </a:r>
            <a:br>
              <a:rPr lang="en-US" sz="4700" dirty="0">
                <a:latin typeface="+mj-lt"/>
                <a:ea typeface="+mj-ea"/>
                <a:cs typeface="+mj-cs"/>
              </a:rPr>
            </a:br>
            <a:r>
              <a:rPr lang="en-US" sz="4700" dirty="0">
                <a:latin typeface="+mj-lt"/>
                <a:ea typeface="+mj-ea"/>
                <a:cs typeface="+mj-cs"/>
              </a:rPr>
              <a:t>       </a:t>
            </a:r>
            <a:r>
              <a:rPr lang="en-US" sz="13500" dirty="0">
                <a:latin typeface="+mj-lt"/>
                <a:ea typeface="+mj-ea"/>
                <a:cs typeface="+mj-cs"/>
              </a:rPr>
              <a:t>$222,000  (Proposed)</a:t>
            </a:r>
            <a:endParaRPr lang="en-US" sz="4700" dirty="0">
              <a:latin typeface="+mj-lt"/>
              <a:ea typeface="+mj-ea"/>
              <a:cs typeface="+mj-cs"/>
            </a:endParaRPr>
          </a:p>
        </p:txBody>
      </p:sp>
      <p:graphicFrame>
        <p:nvGraphicFramePr>
          <p:cNvPr id="1026" name="Content Placeholder 5"/>
          <p:cNvGraphicFramePr>
            <a:graphicFrameLocks noGrp="1"/>
          </p:cNvGraphicFramePr>
          <p:nvPr>
            <p:extLst>
              <p:ext uri="{D42A27DB-BD31-4B8C-83A1-F6EECF244321}">
                <p14:modId xmlns:p14="http://schemas.microsoft.com/office/powerpoint/2010/main" val="67516698"/>
              </p:ext>
            </p:extLst>
          </p:nvPr>
        </p:nvGraphicFramePr>
        <p:xfrm>
          <a:off x="126683" y="1674707"/>
          <a:ext cx="9349502" cy="3832013"/>
        </p:xfrm>
        <a:graphic>
          <a:graphicData uri="http://schemas.openxmlformats.org/presentationml/2006/ole">
            <mc:AlternateContent xmlns:mc="http://schemas.openxmlformats.org/markup-compatibility/2006">
              <mc:Choice xmlns:v="urn:schemas-microsoft-com:vml" Requires="v">
                <p:oleObj spid="_x0000_s11272" name="Worksheet" r:id="rId6" imgW="6029376" imgH="1552471" progId="Excel.Sheet.8">
                  <p:embed/>
                </p:oleObj>
              </mc:Choice>
              <mc:Fallback>
                <p:oleObj name="Worksheet" r:id="rId6" imgW="6029376" imgH="1552471" progId="Excel.Sheet.8">
                  <p:embed/>
                  <p:pic>
                    <p:nvPicPr>
                      <p:cNvPr id="0" name=""/>
                      <p:cNvPicPr>
                        <a:picLocks noGrp="1" noChangeArrowheads="1"/>
                      </p:cNvPicPr>
                      <p:nvPr/>
                    </p:nvPicPr>
                    <p:blipFill>
                      <a:blip r:embed="rId7"/>
                      <a:srcRect/>
                      <a:stretch>
                        <a:fillRect/>
                      </a:stretch>
                    </p:blipFill>
                    <p:spPr bwMode="auto">
                      <a:xfrm>
                        <a:off x="126683" y="1674707"/>
                        <a:ext cx="9349502" cy="3832013"/>
                      </a:xfrm>
                      <a:prstGeom prst="rect">
                        <a:avLst/>
                      </a:prstGeom>
                      <a:noFill/>
                      <a:extLst/>
                    </p:spPr>
                  </p:pic>
                </p:oleObj>
              </mc:Fallback>
            </mc:AlternateContent>
          </a:graphicData>
        </a:graphic>
      </p:graphicFrame>
      <p:sp>
        <p:nvSpPr>
          <p:cNvPr id="1037" name="TextBox 8"/>
          <p:cNvSpPr txBox="1">
            <a:spLocks noChangeArrowheads="1"/>
          </p:cNvSpPr>
          <p:nvPr/>
        </p:nvSpPr>
        <p:spPr bwMode="auto">
          <a:xfrm>
            <a:off x="6800850" y="2113281"/>
            <a:ext cx="2400300" cy="1805622"/>
          </a:xfrm>
          <a:prstGeom prst="rect">
            <a:avLst/>
          </a:prstGeom>
          <a:noFill/>
          <a:ln w="9525">
            <a:noFill/>
            <a:miter lim="800000"/>
            <a:headEnd/>
            <a:tailEnd/>
          </a:ln>
        </p:spPr>
        <p:txBody>
          <a:bodyPr lIns="96661" tIns="48331" rIns="96661" bIns="48331">
            <a:spAutoFit/>
          </a:bodyPr>
          <a:lstStyle/>
          <a:p>
            <a:r>
              <a:rPr lang="en-US" sz="1500" dirty="0"/>
              <a:t>Lapse $0</a:t>
            </a:r>
          </a:p>
          <a:p>
            <a:endParaRPr lang="en-US" sz="1700" dirty="0"/>
          </a:p>
          <a:p>
            <a:r>
              <a:rPr lang="en-US" sz="1500" dirty="0"/>
              <a:t>Projected Expenditure</a:t>
            </a:r>
          </a:p>
          <a:p>
            <a:r>
              <a:rPr lang="en-US" sz="1500" dirty="0"/>
              <a:t>$ 171,600</a:t>
            </a:r>
          </a:p>
          <a:p>
            <a:endParaRPr lang="en-US" sz="1500" dirty="0"/>
          </a:p>
          <a:p>
            <a:r>
              <a:rPr lang="en-US" sz="1500" dirty="0"/>
              <a:t>Expended $ 50,400</a:t>
            </a:r>
          </a:p>
          <a:p>
            <a:endParaRPr lang="en-US" dirty="0"/>
          </a:p>
        </p:txBody>
      </p:sp>
      <p:sp>
        <p:nvSpPr>
          <p:cNvPr id="18" name="Rectangle 17"/>
          <p:cNvSpPr/>
          <p:nvPr/>
        </p:nvSpPr>
        <p:spPr>
          <a:xfrm>
            <a:off x="6640830" y="2194560"/>
            <a:ext cx="166688" cy="15070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19" name="Rectangle 18"/>
          <p:cNvSpPr/>
          <p:nvPr/>
        </p:nvSpPr>
        <p:spPr>
          <a:xfrm>
            <a:off x="6634162" y="2694094"/>
            <a:ext cx="166688" cy="150706"/>
          </a:xfrm>
          <a:prstGeom prst="rect">
            <a:avLst/>
          </a:prstGeom>
          <a:solidFill>
            <a:schemeClr val="accent1">
              <a:lumMod val="40000"/>
              <a:lumOff val="60000"/>
            </a:schemeClr>
          </a:solidFill>
          <a:ln w="3175"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20" name="Rectangle 19"/>
          <p:cNvSpPr/>
          <p:nvPr/>
        </p:nvSpPr>
        <p:spPr>
          <a:xfrm>
            <a:off x="6639164" y="3332480"/>
            <a:ext cx="161686" cy="162560"/>
          </a:xfrm>
          <a:prstGeom prst="rect">
            <a:avLst/>
          </a:prstGeom>
          <a:solidFill>
            <a:srgbClr val="0070C0"/>
          </a:solidFill>
          <a:ln w="25400" cap="flat" cmpd="sng" algn="ctr">
            <a:solidFill>
              <a:srgbClr val="0070C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grpSp>
        <p:nvGrpSpPr>
          <p:cNvPr id="3" name="Group 20"/>
          <p:cNvGrpSpPr>
            <a:grpSpLocks/>
          </p:cNvGrpSpPr>
          <p:nvPr/>
        </p:nvGrpSpPr>
        <p:grpSpPr bwMode="auto">
          <a:xfrm>
            <a:off x="480060" y="6421120"/>
            <a:ext cx="8801100" cy="406400"/>
            <a:chOff x="457200" y="6019800"/>
            <a:chExt cx="8382000" cy="381000"/>
          </a:xfrm>
        </p:grpSpPr>
        <p:pic>
          <p:nvPicPr>
            <p:cNvPr id="1045"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1046"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104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5" name="Rectangle 24"/>
            <p:cNvSpPr/>
            <p:nvPr/>
          </p:nvSpPr>
          <p:spPr>
            <a:xfrm>
              <a:off x="457200" y="6019800"/>
              <a:ext cx="2044214"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31 AUG 2015</a:t>
              </a:r>
              <a:endParaRPr lang="en-US" dirty="0">
                <a:solidFill>
                  <a:schemeClr val="bg1"/>
                </a:solidFill>
                <a:latin typeface="Times New Roman" pitchFamily="18" charset="0"/>
                <a:cs typeface="Times New Roman" pitchFamily="18" charset="0"/>
              </a:endParaRPr>
            </a:p>
          </p:txBody>
        </p:sp>
      </p:grpSp>
      <p:sp>
        <p:nvSpPr>
          <p:cNvPr id="1042" name="TextBox 23"/>
          <p:cNvSpPr txBox="1">
            <a:spLocks noChangeArrowheads="1"/>
          </p:cNvSpPr>
          <p:nvPr/>
        </p:nvSpPr>
        <p:spPr bwMode="auto">
          <a:xfrm>
            <a:off x="1280160" y="5781040"/>
            <a:ext cx="1520190" cy="328507"/>
          </a:xfrm>
          <a:prstGeom prst="rect">
            <a:avLst/>
          </a:prstGeom>
          <a:noFill/>
          <a:ln w="9525">
            <a:noFill/>
            <a:miter lim="800000"/>
            <a:headEnd/>
            <a:tailEnd/>
          </a:ln>
        </p:spPr>
        <p:txBody>
          <a:bodyPr lIns="96661" tIns="48331" rIns="96661" bIns="48331">
            <a:spAutoFit/>
          </a:bodyPr>
          <a:lstStyle/>
          <a:p>
            <a:r>
              <a:rPr lang="en-US" sz="1500" dirty="0"/>
              <a:t>116 Claimants</a:t>
            </a:r>
          </a:p>
        </p:txBody>
      </p:sp>
      <p:sp>
        <p:nvSpPr>
          <p:cNvPr id="1043" name="Rectangle 25"/>
          <p:cNvSpPr>
            <a:spLocks noChangeArrowheads="1"/>
          </p:cNvSpPr>
          <p:nvPr/>
        </p:nvSpPr>
        <p:spPr bwMode="auto">
          <a:xfrm>
            <a:off x="3041075" y="5781041"/>
            <a:ext cx="1413620" cy="328438"/>
          </a:xfrm>
          <a:prstGeom prst="rect">
            <a:avLst/>
          </a:prstGeom>
          <a:noFill/>
          <a:ln w="9525">
            <a:noFill/>
            <a:miter lim="800000"/>
            <a:headEnd/>
            <a:tailEnd/>
          </a:ln>
        </p:spPr>
        <p:txBody>
          <a:bodyPr wrap="none" lIns="96661" tIns="48331" rIns="96661" bIns="48331">
            <a:spAutoFit/>
          </a:bodyPr>
          <a:lstStyle/>
          <a:p>
            <a:r>
              <a:rPr lang="en-US" sz="1500" dirty="0"/>
              <a:t>118 Claimants</a:t>
            </a:r>
          </a:p>
        </p:txBody>
      </p:sp>
      <p:sp>
        <p:nvSpPr>
          <p:cNvPr id="1044" name="Rectangle 26"/>
          <p:cNvSpPr>
            <a:spLocks noChangeArrowheads="1"/>
          </p:cNvSpPr>
          <p:nvPr/>
        </p:nvSpPr>
        <p:spPr bwMode="auto">
          <a:xfrm>
            <a:off x="4519559" y="5770880"/>
            <a:ext cx="1480818" cy="559271"/>
          </a:xfrm>
          <a:prstGeom prst="rect">
            <a:avLst/>
          </a:prstGeom>
          <a:noFill/>
          <a:ln w="9525">
            <a:noFill/>
            <a:miter lim="800000"/>
            <a:headEnd/>
            <a:tailEnd/>
          </a:ln>
        </p:spPr>
        <p:txBody>
          <a:bodyPr wrap="none" lIns="96661" tIns="48331" rIns="96661" bIns="48331">
            <a:spAutoFit/>
          </a:bodyPr>
          <a:lstStyle/>
          <a:p>
            <a:pPr algn="ctr"/>
            <a:r>
              <a:rPr lang="en-US" sz="1500" dirty="0"/>
              <a:t>120 Claimants </a:t>
            </a:r>
            <a:br>
              <a:rPr lang="en-US" sz="1500" dirty="0"/>
            </a:br>
            <a:r>
              <a:rPr lang="en-US" sz="1500" dirty="0"/>
              <a:t>Projected</a:t>
            </a:r>
          </a:p>
        </p:txBody>
      </p:sp>
      <p:sp>
        <p:nvSpPr>
          <p:cNvPr id="5" name="TextBox 4"/>
          <p:cNvSpPr txBox="1"/>
          <p:nvPr/>
        </p:nvSpPr>
        <p:spPr>
          <a:xfrm>
            <a:off x="1370171" y="5523103"/>
            <a:ext cx="1280160" cy="393954"/>
          </a:xfrm>
          <a:prstGeom prst="rect">
            <a:avLst/>
          </a:prstGeom>
          <a:noFill/>
        </p:spPr>
        <p:txBody>
          <a:bodyPr wrap="square" lIns="96661" tIns="48331" rIns="96661" bIns="48331" rtlCol="0">
            <a:spAutoFit/>
          </a:bodyPr>
          <a:lstStyle/>
          <a:p>
            <a:r>
              <a:rPr lang="en-US" dirty="0" smtClean="0"/>
              <a:t>FY 13-14</a:t>
            </a:r>
            <a:endParaRPr lang="en-US" dirty="0"/>
          </a:p>
        </p:txBody>
      </p:sp>
      <p:sp>
        <p:nvSpPr>
          <p:cNvPr id="6" name="Rectangle 5"/>
          <p:cNvSpPr/>
          <p:nvPr/>
        </p:nvSpPr>
        <p:spPr>
          <a:xfrm>
            <a:off x="3172304" y="5523103"/>
            <a:ext cx="1195868" cy="389994"/>
          </a:xfrm>
          <a:prstGeom prst="rect">
            <a:avLst/>
          </a:prstGeom>
        </p:spPr>
        <p:txBody>
          <a:bodyPr wrap="none" lIns="96661" tIns="48331" rIns="96661" bIns="48331">
            <a:spAutoFit/>
          </a:bodyPr>
          <a:lstStyle/>
          <a:p>
            <a:r>
              <a:rPr lang="en-US" dirty="0" smtClean="0"/>
              <a:t>FY 14-15</a:t>
            </a:r>
            <a:endParaRPr lang="en-US" dirty="0"/>
          </a:p>
        </p:txBody>
      </p:sp>
      <p:sp>
        <p:nvSpPr>
          <p:cNvPr id="7" name="Rectangle 6"/>
          <p:cNvSpPr/>
          <p:nvPr/>
        </p:nvSpPr>
        <p:spPr>
          <a:xfrm>
            <a:off x="4763882" y="5506720"/>
            <a:ext cx="1195868" cy="389994"/>
          </a:xfrm>
          <a:prstGeom prst="rect">
            <a:avLst/>
          </a:prstGeom>
        </p:spPr>
        <p:txBody>
          <a:bodyPr wrap="none" lIns="96661" tIns="48331" rIns="96661" bIns="48331">
            <a:spAutoFit/>
          </a:bodyPr>
          <a:lstStyle/>
          <a:p>
            <a:r>
              <a:rPr lang="en-US" dirty="0" smtClean="0"/>
              <a:t>FY 15-16</a:t>
            </a:r>
            <a:endParaRPr lang="en-US" dirty="0"/>
          </a:p>
        </p:txBody>
      </p:sp>
    </p:spTree>
    <p:extLst>
      <p:ext uri="{BB962C8B-B14F-4D97-AF65-F5344CB8AC3E}">
        <p14:creationId xmlns:p14="http://schemas.microsoft.com/office/powerpoint/2010/main" val="2680247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21523"/>
            <a:ext cx="8641080" cy="1219200"/>
          </a:xfrm>
        </p:spPr>
        <p:txBody>
          <a:bodyPr/>
          <a:lstStyle/>
          <a:p>
            <a:endParaRPr lang="en-US" dirty="0"/>
          </a:p>
        </p:txBody>
      </p:sp>
      <p:grpSp>
        <p:nvGrpSpPr>
          <p:cNvPr id="5" name="Group 13"/>
          <p:cNvGrpSpPr>
            <a:grpSpLocks noGrp="1"/>
          </p:cNvGrpSpPr>
          <p:nvPr/>
        </p:nvGrpSpPr>
        <p:grpSpPr bwMode="auto">
          <a:xfrm>
            <a:off x="640080" y="151197"/>
            <a:ext cx="8641080" cy="905443"/>
            <a:chOff x="457200" y="381000"/>
            <a:chExt cx="8232775" cy="649288"/>
          </a:xfrm>
        </p:grpSpPr>
        <p:pic>
          <p:nvPicPr>
            <p:cNvPr id="6"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7" name="Rectangle 5"/>
            <p:cNvSpPr txBox="1">
              <a:spLocks noChangeArrowheads="1"/>
            </p:cNvSpPr>
            <p:nvPr/>
          </p:nvSpPr>
          <p:spPr bwMode="auto">
            <a:xfrm>
              <a:off x="458788" y="508251"/>
              <a:ext cx="5791200" cy="297951"/>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PARALYZED VETERANS PENSION</a:t>
              </a:r>
            </a:p>
          </p:txBody>
        </p:sp>
      </p:grpSp>
      <p:grpSp>
        <p:nvGrpSpPr>
          <p:cNvPr id="9" name="Group 20"/>
          <p:cNvGrpSpPr>
            <a:grpSpLocks/>
          </p:cNvGrpSpPr>
          <p:nvPr/>
        </p:nvGrpSpPr>
        <p:grpSpPr bwMode="auto">
          <a:xfrm>
            <a:off x="320040" y="6664960"/>
            <a:ext cx="8961120" cy="406400"/>
            <a:chOff x="304800" y="6019800"/>
            <a:chExt cx="8534400" cy="381000"/>
          </a:xfrm>
        </p:grpSpPr>
        <p:pic>
          <p:nvPicPr>
            <p:cNvPr id="10" name="Picture 25" descr="red bottom banner"/>
            <p:cNvPicPr>
              <a:picLocks noChangeAspect="1" noChangeArrowheads="1"/>
            </p:cNvPicPr>
            <p:nvPr/>
          </p:nvPicPr>
          <p:blipFill>
            <a:blip r:embed="rId3" cstate="print"/>
            <a:srcRect/>
            <a:stretch>
              <a:fillRect/>
            </a:stretch>
          </p:blipFill>
          <p:spPr bwMode="auto">
            <a:xfrm>
              <a:off x="304800" y="6022975"/>
              <a:ext cx="8382000" cy="377825"/>
            </a:xfrm>
            <a:prstGeom prst="rect">
              <a:avLst/>
            </a:prstGeom>
            <a:noFill/>
            <a:ln w="9525">
              <a:noFill/>
              <a:miter lim="800000"/>
              <a:headEnd/>
              <a:tailEnd/>
            </a:ln>
          </p:spPr>
        </p:pic>
        <p:sp>
          <p:nvSpPr>
            <p:cNvPr id="11"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12" name="Rectangle 11"/>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dirty="0">
                  <a:solidFill>
                    <a:schemeClr val="bg1"/>
                  </a:solidFill>
                  <a:latin typeface="Verdana" pitchFamily="34" charset="0"/>
                </a:rPr>
                <a:t>  &gt; community &gt; commonwealth </a:t>
              </a:r>
            </a:p>
          </p:txBody>
        </p:sp>
        <p:sp>
          <p:nvSpPr>
            <p:cNvPr id="13" name="Rectangle 12"/>
            <p:cNvSpPr/>
            <p:nvPr/>
          </p:nvSpPr>
          <p:spPr>
            <a:xfrm>
              <a:off x="457200" y="6019800"/>
              <a:ext cx="2044214"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31 AUG 2015</a:t>
              </a:r>
              <a:endParaRPr lang="en-US" dirty="0">
                <a:solidFill>
                  <a:schemeClr val="bg1"/>
                </a:solidFill>
                <a:latin typeface="Times New Roman" pitchFamily="18" charset="0"/>
                <a:cs typeface="Times New Roman" pitchFamily="18" charset="0"/>
              </a:endParaRPr>
            </a:p>
          </p:txBody>
        </p:sp>
      </p:grpSp>
      <p:graphicFrame>
        <p:nvGraphicFramePr>
          <p:cNvPr id="15" name="Content Placeholder 14"/>
          <p:cNvGraphicFramePr>
            <a:graphicFrameLocks noGrp="1"/>
          </p:cNvGraphicFramePr>
          <p:nvPr>
            <p:ph idx="1"/>
            <p:extLst>
              <p:ext uri="{D42A27DB-BD31-4B8C-83A1-F6EECF244321}">
                <p14:modId xmlns:p14="http://schemas.microsoft.com/office/powerpoint/2010/main" val="3323344773"/>
              </p:ext>
            </p:extLst>
          </p:nvPr>
        </p:nvGraphicFramePr>
        <p:xfrm>
          <a:off x="480060" y="1788160"/>
          <a:ext cx="8641080" cy="474641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8204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pic>
        <p:nvPicPr>
          <p:cNvPr id="3076" name="Picture 25" descr="red bottom banner"/>
          <p:cNvPicPr>
            <a:picLocks noChangeAspect="1" noChangeArrowheads="1"/>
          </p:cNvPicPr>
          <p:nvPr/>
        </p:nvPicPr>
        <p:blipFill>
          <a:blip r:embed="rId4" cstate="print"/>
          <a:srcRect/>
          <a:stretch>
            <a:fillRect/>
          </a:stretch>
        </p:blipFill>
        <p:spPr bwMode="auto">
          <a:xfrm>
            <a:off x="480060" y="6343227"/>
            <a:ext cx="8801100" cy="403013"/>
          </a:xfrm>
          <a:prstGeom prst="rect">
            <a:avLst/>
          </a:prstGeom>
          <a:noFill/>
          <a:ln w="9525">
            <a:noFill/>
            <a:miter lim="800000"/>
            <a:headEnd/>
            <a:tailEnd/>
          </a:ln>
        </p:spPr>
      </p:pic>
      <p:sp>
        <p:nvSpPr>
          <p:cNvPr id="3077"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3078"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3079"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3080"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3081"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3099"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EDUCATIONAL GRATUITY</a:t>
              </a:r>
            </a:p>
          </p:txBody>
        </p:sp>
      </p:grpSp>
      <p:sp>
        <p:nvSpPr>
          <p:cNvPr id="3084" name="TextBox 12"/>
          <p:cNvSpPr txBox="1">
            <a:spLocks noChangeArrowheads="1"/>
          </p:cNvSpPr>
          <p:nvPr/>
        </p:nvSpPr>
        <p:spPr bwMode="auto">
          <a:xfrm>
            <a:off x="400050" y="4226560"/>
            <a:ext cx="2240280" cy="394547"/>
          </a:xfrm>
          <a:prstGeom prst="rect">
            <a:avLst/>
          </a:prstGeom>
          <a:noFill/>
          <a:ln w="9525">
            <a:noFill/>
            <a:miter lim="800000"/>
            <a:headEnd/>
            <a:tailEnd/>
          </a:ln>
        </p:spPr>
        <p:txBody>
          <a:bodyPr lIns="96661" tIns="48331" rIns="96661" bIns="48331">
            <a:spAutoFit/>
          </a:bodyPr>
          <a:lstStyle/>
          <a:p>
            <a:r>
              <a:rPr lang="en-US">
                <a:solidFill>
                  <a:schemeClr val="bg1"/>
                </a:solidFill>
              </a:rPr>
              <a:t>As of 15 Jan 14</a:t>
            </a:r>
          </a:p>
        </p:txBody>
      </p:sp>
      <p:grpSp>
        <p:nvGrpSpPr>
          <p:cNvPr id="3" name="Group 14"/>
          <p:cNvGrpSpPr>
            <a:grpSpLocks/>
          </p:cNvGrpSpPr>
          <p:nvPr/>
        </p:nvGrpSpPr>
        <p:grpSpPr bwMode="auto">
          <a:xfrm>
            <a:off x="480060" y="6421120"/>
            <a:ext cx="8801100" cy="406400"/>
            <a:chOff x="457200" y="6019800"/>
            <a:chExt cx="8382000" cy="381000"/>
          </a:xfrm>
        </p:grpSpPr>
        <p:pic>
          <p:nvPicPr>
            <p:cNvPr id="3095"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3096"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309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3098" name="Rectangle 19"/>
            <p:cNvSpPr>
              <a:spLocks noChangeArrowheads="1"/>
            </p:cNvSpPr>
            <p:nvPr/>
          </p:nvSpPr>
          <p:spPr bwMode="auto">
            <a:xfrm>
              <a:off x="457200" y="6019800"/>
              <a:ext cx="2101922" cy="369332"/>
            </a:xfrm>
            <a:prstGeom prst="rect">
              <a:avLst/>
            </a:prstGeom>
            <a:noFill/>
            <a:ln w="9525">
              <a:noFill/>
              <a:miter lim="800000"/>
              <a:headEnd/>
              <a:tailEnd/>
            </a:ln>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31 AUG 2015</a:t>
              </a:r>
              <a:endParaRPr lang="en-US" dirty="0">
                <a:solidFill>
                  <a:schemeClr val="bg1"/>
                </a:solidFill>
                <a:latin typeface="Times New Roman" pitchFamily="18" charset="0"/>
                <a:cs typeface="Times New Roman" pitchFamily="18" charset="0"/>
              </a:endParaRPr>
            </a:p>
          </p:txBody>
        </p:sp>
      </p:grpSp>
      <p:graphicFrame>
        <p:nvGraphicFramePr>
          <p:cNvPr id="3074" name="Content Placeholder 3"/>
          <p:cNvGraphicFramePr>
            <a:graphicFrameLocks noGrp="1"/>
          </p:cNvGraphicFramePr>
          <p:nvPr>
            <p:extLst>
              <p:ext uri="{D42A27DB-BD31-4B8C-83A1-F6EECF244321}">
                <p14:modId xmlns:p14="http://schemas.microsoft.com/office/powerpoint/2010/main" val="1034788724"/>
              </p:ext>
            </p:extLst>
          </p:nvPr>
        </p:nvGraphicFramePr>
        <p:xfrm>
          <a:off x="320040" y="1869440"/>
          <a:ext cx="8621078" cy="3845561"/>
        </p:xfrm>
        <a:graphic>
          <a:graphicData uri="http://schemas.openxmlformats.org/presentationml/2006/ole">
            <mc:AlternateContent xmlns:mc="http://schemas.openxmlformats.org/markup-compatibility/2006">
              <mc:Choice xmlns:v="urn:schemas-microsoft-com:vml" Requires="v">
                <p:oleObj spid="_x0000_s12296" name="Worksheet" r:id="rId6" imgW="6543759" imgH="1343079" progId="Excel.Sheet.8">
                  <p:embed/>
                </p:oleObj>
              </mc:Choice>
              <mc:Fallback>
                <p:oleObj name="Worksheet" r:id="rId6" imgW="6543759" imgH="1343079" progId="Excel.Sheet.8">
                  <p:embed/>
                  <p:pic>
                    <p:nvPicPr>
                      <p:cNvPr id="0" name=""/>
                      <p:cNvPicPr>
                        <a:picLocks noGrp="1" noChangeArrowheads="1"/>
                      </p:cNvPicPr>
                      <p:nvPr/>
                    </p:nvPicPr>
                    <p:blipFill>
                      <a:blip r:embed="rId7"/>
                      <a:srcRect/>
                      <a:stretch>
                        <a:fillRect/>
                      </a:stretch>
                    </p:blipFill>
                    <p:spPr bwMode="auto">
                      <a:xfrm>
                        <a:off x="320040" y="1869440"/>
                        <a:ext cx="8621078" cy="3845561"/>
                      </a:xfrm>
                      <a:prstGeom prst="rect">
                        <a:avLst/>
                      </a:prstGeom>
                      <a:noFill/>
                      <a:ln w="9525">
                        <a:solidFill>
                          <a:srgbClr val="FFFFFF"/>
                        </a:solidFill>
                        <a:miter lim="800000"/>
                        <a:headEnd/>
                        <a:tailEnd/>
                      </a:ln>
                      <a:extLst/>
                    </p:spPr>
                  </p:pic>
                </p:oleObj>
              </mc:Fallback>
            </mc:AlternateContent>
          </a:graphicData>
        </a:graphic>
      </p:graphicFrame>
      <p:sp>
        <p:nvSpPr>
          <p:cNvPr id="22" name="Title 1"/>
          <p:cNvSpPr txBox="1">
            <a:spLocks/>
          </p:cNvSpPr>
          <p:nvPr/>
        </p:nvSpPr>
        <p:spPr bwMode="auto">
          <a:xfrm>
            <a:off x="480060" y="1137920"/>
            <a:ext cx="8641080" cy="844974"/>
          </a:xfrm>
          <a:prstGeom prst="rect">
            <a:avLst/>
          </a:prstGeom>
          <a:noFill/>
          <a:ln w="9525">
            <a:noFill/>
            <a:miter lim="800000"/>
            <a:headEnd/>
            <a:tailEnd/>
          </a:ln>
        </p:spPr>
        <p:txBody>
          <a:bodyPr lIns="96661" tIns="48331" rIns="96661" bIns="48331" anchor="ctr">
            <a:normAutofit/>
          </a:bodyPr>
          <a:lstStyle/>
          <a:p>
            <a:pPr algn="ctr" fontAlgn="auto">
              <a:spcAft>
                <a:spcPts val="0"/>
              </a:spcAft>
              <a:defRPr/>
            </a:pPr>
            <a:r>
              <a:rPr lang="en-US" sz="4700" dirty="0">
                <a:latin typeface="+mj-lt"/>
                <a:ea typeface="+mj-ea"/>
                <a:cs typeface="+mj-cs"/>
              </a:rPr>
              <a:t>$601,000 (Projected)</a:t>
            </a:r>
          </a:p>
        </p:txBody>
      </p:sp>
      <p:sp>
        <p:nvSpPr>
          <p:cNvPr id="3087" name="TextBox 4"/>
          <p:cNvSpPr txBox="1">
            <a:spLocks noChangeArrowheads="1"/>
          </p:cNvSpPr>
          <p:nvPr/>
        </p:nvSpPr>
        <p:spPr bwMode="auto">
          <a:xfrm>
            <a:off x="1360170" y="5864606"/>
            <a:ext cx="1826895" cy="393954"/>
          </a:xfrm>
          <a:prstGeom prst="rect">
            <a:avLst/>
          </a:prstGeom>
          <a:noFill/>
          <a:ln w="9525">
            <a:noFill/>
            <a:miter lim="800000"/>
            <a:headEnd/>
            <a:tailEnd/>
          </a:ln>
        </p:spPr>
        <p:txBody>
          <a:bodyPr wrap="square" lIns="96661" tIns="48331" rIns="96661" bIns="48331">
            <a:spAutoFit/>
          </a:bodyPr>
          <a:lstStyle/>
          <a:p>
            <a:pPr algn="ctr"/>
            <a:r>
              <a:rPr lang="en-US" dirty="0" smtClean="0">
                <a:latin typeface="Calibri" pitchFamily="34" charset="0"/>
              </a:rPr>
              <a:t>104 </a:t>
            </a:r>
            <a:r>
              <a:rPr lang="en-US" dirty="0">
                <a:latin typeface="Calibri" pitchFamily="34" charset="0"/>
              </a:rPr>
              <a:t>Claimants</a:t>
            </a:r>
          </a:p>
        </p:txBody>
      </p:sp>
      <p:sp>
        <p:nvSpPr>
          <p:cNvPr id="3088" name="TextBox 5"/>
          <p:cNvSpPr txBox="1">
            <a:spLocks noChangeArrowheads="1"/>
          </p:cNvSpPr>
          <p:nvPr/>
        </p:nvSpPr>
        <p:spPr bwMode="auto">
          <a:xfrm>
            <a:off x="3760470" y="5852161"/>
            <a:ext cx="1600200" cy="394546"/>
          </a:xfrm>
          <a:prstGeom prst="rect">
            <a:avLst/>
          </a:prstGeom>
          <a:noFill/>
          <a:ln w="9525">
            <a:noFill/>
            <a:miter lim="800000"/>
            <a:headEnd/>
            <a:tailEnd/>
          </a:ln>
        </p:spPr>
        <p:txBody>
          <a:bodyPr lIns="96661" tIns="48331" rIns="96661" bIns="48331">
            <a:spAutoFit/>
          </a:bodyPr>
          <a:lstStyle/>
          <a:p>
            <a:pPr algn="ctr"/>
            <a:r>
              <a:rPr lang="en-US" dirty="0" smtClean="0">
                <a:latin typeface="Calibri" pitchFamily="34" charset="0"/>
              </a:rPr>
              <a:t>186 </a:t>
            </a:r>
            <a:r>
              <a:rPr lang="en-US" dirty="0">
                <a:latin typeface="Calibri" pitchFamily="34" charset="0"/>
              </a:rPr>
              <a:t>Claimants</a:t>
            </a:r>
          </a:p>
        </p:txBody>
      </p:sp>
      <p:sp>
        <p:nvSpPr>
          <p:cNvPr id="3089" name="TextBox 6"/>
          <p:cNvSpPr txBox="1">
            <a:spLocks noChangeArrowheads="1"/>
          </p:cNvSpPr>
          <p:nvPr/>
        </p:nvSpPr>
        <p:spPr bwMode="auto">
          <a:xfrm>
            <a:off x="5520690" y="5852160"/>
            <a:ext cx="2880360" cy="689420"/>
          </a:xfrm>
          <a:prstGeom prst="rect">
            <a:avLst/>
          </a:prstGeom>
          <a:noFill/>
          <a:ln w="9525">
            <a:noFill/>
            <a:miter lim="800000"/>
            <a:headEnd/>
            <a:tailEnd/>
          </a:ln>
        </p:spPr>
        <p:txBody>
          <a:bodyPr wrap="square" lIns="96661" tIns="48331" rIns="96661" bIns="48331">
            <a:spAutoFit/>
          </a:bodyPr>
          <a:lstStyle/>
          <a:p>
            <a:pPr algn="ctr"/>
            <a:r>
              <a:rPr lang="en-US" dirty="0" smtClean="0">
                <a:latin typeface="Calibri" pitchFamily="34" charset="0"/>
              </a:rPr>
              <a:t>100 Claimants Projected</a:t>
            </a:r>
            <a:r>
              <a:rPr lang="en-US" dirty="0">
                <a:latin typeface="Calibri" pitchFamily="34" charset="0"/>
              </a:rPr>
              <a:t/>
            </a:r>
            <a:br>
              <a:rPr lang="en-US" dirty="0">
                <a:latin typeface="Calibri" pitchFamily="34" charset="0"/>
              </a:rPr>
            </a:br>
            <a:endParaRPr lang="en-US" dirty="0">
              <a:latin typeface="Calibri" pitchFamily="34" charset="0"/>
            </a:endParaRPr>
          </a:p>
        </p:txBody>
      </p:sp>
      <p:sp>
        <p:nvSpPr>
          <p:cNvPr id="3090" name="TextBox 9"/>
          <p:cNvSpPr txBox="1">
            <a:spLocks noChangeArrowheads="1"/>
          </p:cNvSpPr>
          <p:nvPr/>
        </p:nvSpPr>
        <p:spPr bwMode="auto">
          <a:xfrm>
            <a:off x="7600950" y="2438400"/>
            <a:ext cx="1840230" cy="1328712"/>
          </a:xfrm>
          <a:prstGeom prst="rect">
            <a:avLst/>
          </a:prstGeom>
          <a:noFill/>
          <a:ln w="9525">
            <a:noFill/>
            <a:miter lim="800000"/>
            <a:headEnd/>
            <a:tailEnd/>
          </a:ln>
        </p:spPr>
        <p:txBody>
          <a:bodyPr lIns="96661" tIns="48331" rIns="96661" bIns="48331">
            <a:spAutoFit/>
          </a:bodyPr>
          <a:lstStyle/>
          <a:p>
            <a:r>
              <a:rPr lang="en-US" sz="1200" dirty="0"/>
              <a:t>Lapse $0</a:t>
            </a:r>
          </a:p>
          <a:p>
            <a:endParaRPr lang="en-US" dirty="0"/>
          </a:p>
          <a:p>
            <a:r>
              <a:rPr lang="en-US" sz="1200" dirty="0"/>
              <a:t>Projected Expenditure    $101,000</a:t>
            </a:r>
          </a:p>
          <a:p>
            <a:endParaRPr lang="en-US" sz="1300" dirty="0"/>
          </a:p>
          <a:p>
            <a:r>
              <a:rPr lang="en-US" sz="1200" dirty="0"/>
              <a:t>Expended $0</a:t>
            </a:r>
          </a:p>
        </p:txBody>
      </p:sp>
      <p:sp>
        <p:nvSpPr>
          <p:cNvPr id="29" name="Rectangle 28"/>
          <p:cNvSpPr/>
          <p:nvPr/>
        </p:nvSpPr>
        <p:spPr>
          <a:xfrm>
            <a:off x="7440930" y="3482340"/>
            <a:ext cx="160020" cy="16256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endParaRPr lang="en-US"/>
          </a:p>
        </p:txBody>
      </p:sp>
      <p:sp>
        <p:nvSpPr>
          <p:cNvPr id="30" name="Rectangle 29"/>
          <p:cNvSpPr/>
          <p:nvPr/>
        </p:nvSpPr>
        <p:spPr>
          <a:xfrm>
            <a:off x="7440930" y="2913380"/>
            <a:ext cx="160020" cy="162560"/>
          </a:xfrm>
          <a:prstGeom prst="rect">
            <a:avLst/>
          </a:prstGeom>
          <a:solidFill>
            <a:schemeClr val="accent1">
              <a:lumMod val="40000"/>
              <a:lumOff val="60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r>
              <a:rPr lang="en-US" dirty="0"/>
              <a:t>                     </a:t>
            </a:r>
          </a:p>
        </p:txBody>
      </p:sp>
      <p:sp>
        <p:nvSpPr>
          <p:cNvPr id="31" name="Rectangle 30"/>
          <p:cNvSpPr/>
          <p:nvPr/>
        </p:nvSpPr>
        <p:spPr>
          <a:xfrm>
            <a:off x="7440930" y="2425700"/>
            <a:ext cx="160020" cy="162560"/>
          </a:xfrm>
          <a:prstGeom prst="rect">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r>
              <a:rPr lang="en-US" dirty="0"/>
              <a:t>         </a:t>
            </a:r>
          </a:p>
        </p:txBody>
      </p:sp>
      <p:sp>
        <p:nvSpPr>
          <p:cNvPr id="3094" name="TextBox 27"/>
          <p:cNvSpPr txBox="1">
            <a:spLocks noChangeArrowheads="1"/>
          </p:cNvSpPr>
          <p:nvPr/>
        </p:nvSpPr>
        <p:spPr bwMode="auto">
          <a:xfrm>
            <a:off x="7360920" y="3896360"/>
            <a:ext cx="1520190" cy="497715"/>
          </a:xfrm>
          <a:prstGeom prst="rect">
            <a:avLst/>
          </a:prstGeom>
          <a:noFill/>
          <a:ln w="9525">
            <a:noFill/>
            <a:miter lim="800000"/>
            <a:headEnd/>
            <a:tailEnd/>
          </a:ln>
        </p:spPr>
        <p:txBody>
          <a:bodyPr lIns="96661" tIns="48331" rIns="96661" bIns="48331">
            <a:spAutoFit/>
          </a:bodyPr>
          <a:lstStyle/>
          <a:p>
            <a:pPr algn="ctr"/>
            <a:r>
              <a:rPr lang="en-US" sz="1300" dirty="0"/>
              <a:t>0 Claimants on the  program</a:t>
            </a:r>
          </a:p>
        </p:txBody>
      </p:sp>
    </p:spTree>
    <p:extLst>
      <p:ext uri="{BB962C8B-B14F-4D97-AF65-F5344CB8AC3E}">
        <p14:creationId xmlns:p14="http://schemas.microsoft.com/office/powerpoint/2010/main" val="1008627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pic>
        <p:nvPicPr>
          <p:cNvPr id="4100" name="Picture 25" descr="red bottom banner"/>
          <p:cNvPicPr>
            <a:picLocks noChangeAspect="1" noChangeArrowheads="1"/>
          </p:cNvPicPr>
          <p:nvPr/>
        </p:nvPicPr>
        <p:blipFill>
          <a:blip r:embed="rId4" cstate="print"/>
          <a:srcRect/>
          <a:stretch>
            <a:fillRect/>
          </a:stretch>
        </p:blipFill>
        <p:spPr bwMode="auto">
          <a:xfrm>
            <a:off x="480060" y="6343227"/>
            <a:ext cx="8801100" cy="403013"/>
          </a:xfrm>
          <a:prstGeom prst="rect">
            <a:avLst/>
          </a:prstGeom>
          <a:noFill/>
          <a:ln w="9525">
            <a:noFill/>
            <a:miter lim="800000"/>
            <a:headEnd/>
            <a:tailEnd/>
          </a:ln>
        </p:spPr>
      </p:pic>
      <p:sp>
        <p:nvSpPr>
          <p:cNvPr id="4101"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4102"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4103"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4104"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4105"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4114"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DISABLED VETERANS TAX EXEMPTION PROGRAM</a:t>
              </a:r>
            </a:p>
          </p:txBody>
        </p:sp>
      </p:grpSp>
      <p:sp>
        <p:nvSpPr>
          <p:cNvPr id="4108" name="TextBox 12"/>
          <p:cNvSpPr txBox="1">
            <a:spLocks noChangeArrowheads="1"/>
          </p:cNvSpPr>
          <p:nvPr/>
        </p:nvSpPr>
        <p:spPr bwMode="auto">
          <a:xfrm>
            <a:off x="400050" y="4226560"/>
            <a:ext cx="2240280" cy="394547"/>
          </a:xfrm>
          <a:prstGeom prst="rect">
            <a:avLst/>
          </a:prstGeom>
          <a:noFill/>
          <a:ln w="9525">
            <a:noFill/>
            <a:miter lim="800000"/>
            <a:headEnd/>
            <a:tailEnd/>
          </a:ln>
        </p:spPr>
        <p:txBody>
          <a:bodyPr lIns="96661" tIns="48331" rIns="96661" bIns="48331">
            <a:spAutoFit/>
          </a:bodyPr>
          <a:lstStyle/>
          <a:p>
            <a:r>
              <a:rPr lang="en-US">
                <a:solidFill>
                  <a:schemeClr val="bg1"/>
                </a:solidFill>
              </a:rPr>
              <a:t>As of 15 Jan 14</a:t>
            </a:r>
          </a:p>
        </p:txBody>
      </p:sp>
      <p:grpSp>
        <p:nvGrpSpPr>
          <p:cNvPr id="3" name="Group 14"/>
          <p:cNvGrpSpPr>
            <a:grpSpLocks/>
          </p:cNvGrpSpPr>
          <p:nvPr/>
        </p:nvGrpSpPr>
        <p:grpSpPr bwMode="auto">
          <a:xfrm>
            <a:off x="480060" y="6421120"/>
            <a:ext cx="8801100" cy="406400"/>
            <a:chOff x="457200" y="6019800"/>
            <a:chExt cx="8382000" cy="381000"/>
          </a:xfrm>
        </p:grpSpPr>
        <p:pic>
          <p:nvPicPr>
            <p:cNvPr id="4110"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4111"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4112"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0" name="Rectangle 19"/>
            <p:cNvSpPr/>
            <p:nvPr/>
          </p:nvSpPr>
          <p:spPr>
            <a:xfrm>
              <a:off x="457200" y="6019800"/>
              <a:ext cx="2101922"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31 AUG 2015</a:t>
              </a:r>
              <a:endParaRPr lang="en-US" dirty="0">
                <a:solidFill>
                  <a:schemeClr val="bg1"/>
                </a:solidFill>
                <a:latin typeface="Times New Roman" pitchFamily="18" charset="0"/>
                <a:cs typeface="Times New Roman" pitchFamily="18" charset="0"/>
              </a:endParaRPr>
            </a:p>
          </p:txBody>
        </p:sp>
      </p:grpSp>
      <p:graphicFrame>
        <p:nvGraphicFramePr>
          <p:cNvPr id="4098" name="Chart 5"/>
          <p:cNvGraphicFramePr>
            <a:graphicFrameLocks/>
          </p:cNvGraphicFramePr>
          <p:nvPr>
            <p:extLst>
              <p:ext uri="{D42A27DB-BD31-4B8C-83A1-F6EECF244321}">
                <p14:modId xmlns:p14="http://schemas.microsoft.com/office/powerpoint/2010/main" val="178964981"/>
              </p:ext>
            </p:extLst>
          </p:nvPr>
        </p:nvGraphicFramePr>
        <p:xfrm>
          <a:off x="400050" y="1137920"/>
          <a:ext cx="9061133" cy="4524587"/>
        </p:xfrm>
        <a:graphic>
          <a:graphicData uri="http://schemas.openxmlformats.org/presentationml/2006/ole">
            <mc:AlternateContent xmlns:mc="http://schemas.openxmlformats.org/markup-compatibility/2006">
              <mc:Choice xmlns:v="urn:schemas-microsoft-com:vml" Requires="v">
                <p:oleObj spid="_x0000_s13320" name="Worksheet" r:id="rId6" imgW="7705776" imgH="2819358" progId="Excel.Sheet.8">
                  <p:embed/>
                </p:oleObj>
              </mc:Choice>
              <mc:Fallback>
                <p:oleObj name="Worksheet" r:id="rId6" imgW="7705776" imgH="2819358" progId="Excel.Sheet.8">
                  <p:embed/>
                  <p:pic>
                    <p:nvPicPr>
                      <p:cNvPr id="0" name=""/>
                      <p:cNvPicPr>
                        <a:picLocks noChangeArrowheads="1"/>
                      </p:cNvPicPr>
                      <p:nvPr/>
                    </p:nvPicPr>
                    <p:blipFill>
                      <a:blip r:embed="rId7"/>
                      <a:srcRect/>
                      <a:stretch>
                        <a:fillRect/>
                      </a:stretch>
                    </p:blipFill>
                    <p:spPr bwMode="auto">
                      <a:xfrm>
                        <a:off x="400050" y="1137920"/>
                        <a:ext cx="9061133" cy="4524587"/>
                      </a:xfrm>
                      <a:prstGeom prst="rect">
                        <a:avLst/>
                      </a:prstGeom>
                      <a:noFill/>
                    </p:spPr>
                  </p:pic>
                </p:oleObj>
              </mc:Fallback>
            </mc:AlternateContent>
          </a:graphicData>
        </a:graphic>
      </p:graphicFrame>
    </p:spTree>
    <p:extLst>
      <p:ext uri="{BB962C8B-B14F-4D97-AF65-F5344CB8AC3E}">
        <p14:creationId xmlns:p14="http://schemas.microsoft.com/office/powerpoint/2010/main" val="3999615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6" descr="Military Vet logo banner"/>
          <p:cNvPicPr>
            <a:picLocks noChangeAspect="1" noChangeArrowheads="1"/>
          </p:cNvPicPr>
          <p:nvPr/>
        </p:nvPicPr>
        <p:blipFill>
          <a:blip r:embed="rId4" cstate="print"/>
          <a:srcRect/>
          <a:stretch>
            <a:fillRect/>
          </a:stretch>
        </p:blipFill>
        <p:spPr bwMode="auto">
          <a:xfrm>
            <a:off x="478394" y="162560"/>
            <a:ext cx="8644414" cy="692574"/>
          </a:xfrm>
          <a:prstGeom prst="rect">
            <a:avLst/>
          </a:prstGeom>
          <a:noFill/>
          <a:ln w="9525">
            <a:noFill/>
            <a:miter lim="800000"/>
            <a:headEnd/>
            <a:tailEnd/>
          </a:ln>
        </p:spPr>
      </p:pic>
      <p:pic>
        <p:nvPicPr>
          <p:cNvPr id="1028" name="Picture 25" descr="red bottom banner"/>
          <p:cNvPicPr>
            <a:picLocks noChangeAspect="1" noChangeArrowheads="1"/>
          </p:cNvPicPr>
          <p:nvPr/>
        </p:nvPicPr>
        <p:blipFill>
          <a:blip r:embed="rId5" cstate="print"/>
          <a:srcRect/>
          <a:stretch>
            <a:fillRect/>
          </a:stretch>
        </p:blipFill>
        <p:spPr bwMode="auto">
          <a:xfrm>
            <a:off x="480060" y="6830907"/>
            <a:ext cx="8801100" cy="403013"/>
          </a:xfrm>
          <a:prstGeom prst="rect">
            <a:avLst/>
          </a:prstGeom>
          <a:noFill/>
          <a:ln w="9525">
            <a:noFill/>
            <a:miter lim="800000"/>
            <a:headEnd/>
            <a:tailEnd/>
          </a:ln>
        </p:spPr>
      </p:pic>
      <p:sp>
        <p:nvSpPr>
          <p:cNvPr id="1029" name="Rectangle 8"/>
          <p:cNvSpPr>
            <a:spLocks noChangeArrowheads="1"/>
          </p:cNvSpPr>
          <p:nvPr/>
        </p:nvSpPr>
        <p:spPr bwMode="auto">
          <a:xfrm>
            <a:off x="8001000" y="6827518"/>
            <a:ext cx="1280160" cy="406400"/>
          </a:xfrm>
          <a:prstGeom prst="rect">
            <a:avLst/>
          </a:prstGeom>
          <a:noFill/>
          <a:ln w="9525">
            <a:noFill/>
            <a:miter lim="800000"/>
            <a:headEnd/>
            <a:tailEnd/>
          </a:ln>
        </p:spPr>
        <p:txBody>
          <a:bodyPr lIns="96644" tIns="48322" rIns="96644" bIns="48322" anchor="ctr"/>
          <a:lstStyle/>
          <a:p>
            <a:pPr defTabSz="966440"/>
            <a:r>
              <a:rPr lang="en-US" sz="1300">
                <a:solidFill>
                  <a:prstClr val="white"/>
                </a:solidFill>
                <a:latin typeface="Verdana" pitchFamily="34" charset="0"/>
              </a:rPr>
              <a:t>&gt; country</a:t>
            </a:r>
          </a:p>
        </p:txBody>
      </p:sp>
      <p:sp>
        <p:nvSpPr>
          <p:cNvPr id="1030" name="Rectangle 10"/>
          <p:cNvSpPr>
            <a:spLocks noChangeArrowheads="1"/>
          </p:cNvSpPr>
          <p:nvPr/>
        </p:nvSpPr>
        <p:spPr bwMode="auto">
          <a:xfrm>
            <a:off x="4000500" y="6827518"/>
            <a:ext cx="4160520" cy="406400"/>
          </a:xfrm>
          <a:prstGeom prst="rect">
            <a:avLst/>
          </a:prstGeom>
          <a:noFill/>
          <a:ln w="9525">
            <a:noFill/>
            <a:miter lim="800000"/>
            <a:headEnd/>
            <a:tailEnd/>
          </a:ln>
        </p:spPr>
        <p:txBody>
          <a:bodyPr lIns="96644" tIns="48322" rIns="96644" bIns="48322" anchor="ctr"/>
          <a:lstStyle/>
          <a:p>
            <a:pPr algn="r" defTabSz="966440"/>
            <a:r>
              <a:rPr lang="en-US" sz="1300">
                <a:solidFill>
                  <a:prstClr val="white"/>
                </a:solidFill>
                <a:latin typeface="Verdana" pitchFamily="34" charset="0"/>
              </a:rPr>
              <a:t>  &gt; community &gt; commonwealth </a:t>
            </a:r>
          </a:p>
        </p:txBody>
      </p:sp>
      <p:sp>
        <p:nvSpPr>
          <p:cNvPr id="1031" name="Rectangle 2"/>
          <p:cNvSpPr>
            <a:spLocks noChangeArrowheads="1"/>
          </p:cNvSpPr>
          <p:nvPr/>
        </p:nvSpPr>
        <p:spPr bwMode="auto">
          <a:xfrm>
            <a:off x="400050" y="2311403"/>
            <a:ext cx="8721090" cy="590973"/>
          </a:xfrm>
          <a:prstGeom prst="rect">
            <a:avLst/>
          </a:prstGeom>
          <a:noFill/>
          <a:ln w="9525">
            <a:noFill/>
            <a:miter lim="800000"/>
            <a:headEnd/>
            <a:tailEnd/>
          </a:ln>
        </p:spPr>
        <p:txBody>
          <a:bodyPr lIns="96644" tIns="48322" rIns="96644" bIns="48322">
            <a:spAutoFit/>
          </a:bodyPr>
          <a:lstStyle/>
          <a:p>
            <a:pPr algn="ctr" defTabSz="966440"/>
            <a:endParaRPr lang="en-US" sz="3200" b="1">
              <a:solidFill>
                <a:prstClr val="black"/>
              </a:solidFill>
              <a:latin typeface="Calibri"/>
            </a:endParaRPr>
          </a:p>
        </p:txBody>
      </p:sp>
      <p:sp>
        <p:nvSpPr>
          <p:cNvPr id="1032" name="Rectangle 7"/>
          <p:cNvSpPr>
            <a:spLocks noChangeArrowheads="1"/>
          </p:cNvSpPr>
          <p:nvPr/>
        </p:nvSpPr>
        <p:spPr bwMode="auto">
          <a:xfrm>
            <a:off x="3027046" y="3461176"/>
            <a:ext cx="195025" cy="392853"/>
          </a:xfrm>
          <a:prstGeom prst="rect">
            <a:avLst/>
          </a:prstGeom>
          <a:noFill/>
          <a:ln w="9525">
            <a:noFill/>
            <a:miter lim="800000"/>
            <a:headEnd/>
            <a:tailEnd/>
          </a:ln>
        </p:spPr>
        <p:txBody>
          <a:bodyPr wrap="none" lIns="96644" tIns="48322" rIns="96644" bIns="48322">
            <a:spAutoFit/>
          </a:bodyPr>
          <a:lstStyle/>
          <a:p>
            <a:pPr defTabSz="966440"/>
            <a:endParaRPr lang="en-US">
              <a:solidFill>
                <a:prstClr val="black"/>
              </a:solidFill>
              <a:latin typeface="Calibri"/>
            </a:endParaRPr>
          </a:p>
        </p:txBody>
      </p:sp>
      <p:sp>
        <p:nvSpPr>
          <p:cNvPr id="1033" name="Rectangle 5"/>
          <p:cNvSpPr>
            <a:spLocks noGrp="1" noChangeArrowheads="1"/>
          </p:cNvSpPr>
          <p:nvPr>
            <p:ph type="ctrTitle"/>
          </p:nvPr>
        </p:nvSpPr>
        <p:spPr>
          <a:xfrm>
            <a:off x="480060" y="243840"/>
            <a:ext cx="6000750" cy="426720"/>
          </a:xfrm>
          <a:noFill/>
        </p:spPr>
        <p:txBody>
          <a:bodyPr>
            <a:spAutoFit/>
          </a:bodyPr>
          <a:lstStyle/>
          <a:p>
            <a:r>
              <a:rPr lang="en-US" sz="2100" b="1" dirty="0">
                <a:solidFill>
                  <a:schemeClr val="bg1"/>
                </a:solidFill>
              </a:rPr>
              <a:t>CURRENT MOBILIZATIONS &amp; TOTAL DEPLOYMENTS</a:t>
            </a:r>
          </a:p>
        </p:txBody>
      </p:sp>
      <p:graphicFrame>
        <p:nvGraphicFramePr>
          <p:cNvPr id="10" name="Table 9"/>
          <p:cNvGraphicFramePr>
            <a:graphicFrameLocks noGrp="1"/>
          </p:cNvGraphicFramePr>
          <p:nvPr>
            <p:extLst>
              <p:ext uri="{D42A27DB-BD31-4B8C-83A1-F6EECF244321}">
                <p14:modId xmlns:p14="http://schemas.microsoft.com/office/powerpoint/2010/main" val="754153127"/>
              </p:ext>
            </p:extLst>
          </p:nvPr>
        </p:nvGraphicFramePr>
        <p:xfrm>
          <a:off x="412051" y="894080"/>
          <a:ext cx="8881110" cy="3740912"/>
        </p:xfrm>
        <a:graphic>
          <a:graphicData uri="http://schemas.openxmlformats.org/drawingml/2006/table">
            <a:tbl>
              <a:tblPr firstRow="1" bandRow="1">
                <a:tableStyleId>{5C22544A-7EE6-4342-B048-85BDC9FD1C3A}</a:tableStyleId>
              </a:tblPr>
              <a:tblGrid>
                <a:gridCol w="1256761"/>
                <a:gridCol w="1172976"/>
                <a:gridCol w="1843249"/>
                <a:gridCol w="1005409"/>
                <a:gridCol w="586488"/>
                <a:gridCol w="1168104"/>
                <a:gridCol w="1848123"/>
              </a:tblGrid>
              <a:tr h="406400">
                <a:tc gridSpan="7">
                  <a:txBody>
                    <a:bodyPr/>
                    <a:lstStyle/>
                    <a:p>
                      <a:pPr algn="ctr"/>
                      <a:r>
                        <a:rPr lang="en-US" sz="1900" b="1" u="sng" dirty="0" smtClean="0">
                          <a:solidFill>
                            <a:schemeClr val="bg1"/>
                          </a:solidFill>
                          <a:latin typeface="+mn-lt"/>
                          <a:cs typeface="Arial" pitchFamily="34" charset="0"/>
                        </a:rPr>
                        <a:t>PAARNG Current</a:t>
                      </a:r>
                      <a:r>
                        <a:rPr lang="en-US" sz="1900" b="1" u="sng" baseline="0" dirty="0" smtClean="0">
                          <a:solidFill>
                            <a:schemeClr val="bg1"/>
                          </a:solidFill>
                          <a:latin typeface="+mn-lt"/>
                          <a:cs typeface="Arial" pitchFamily="34" charset="0"/>
                        </a:rPr>
                        <a:t> Deployments</a:t>
                      </a:r>
                      <a:endParaRPr lang="en-US" sz="1900" b="1" u="sng" dirty="0">
                        <a:solidFill>
                          <a:schemeClr val="bg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hMerge="1">
                  <a:txBody>
                    <a:bodyPr/>
                    <a:lstStyle/>
                    <a:p>
                      <a:pPr algn="ctr"/>
                      <a:endParaRPr lang="en-US" sz="1400" b="1" dirty="0">
                        <a:solidFill>
                          <a:schemeClr val="bg1"/>
                        </a:solidFill>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hMerge="1">
                  <a:txBody>
                    <a:bodyPr/>
                    <a:lstStyle/>
                    <a:p>
                      <a:pPr algn="ctr"/>
                      <a:endParaRPr lang="en-US" sz="1400" b="1" dirty="0">
                        <a:solidFill>
                          <a:schemeClr val="bg1"/>
                        </a:solidFill>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hMerge="1">
                  <a:txBody>
                    <a:bodyPr/>
                    <a:lstStyle/>
                    <a:p>
                      <a:pPr algn="ctr"/>
                      <a:endParaRPr lang="en-US" sz="1400" b="1" dirty="0">
                        <a:solidFill>
                          <a:schemeClr val="bg1"/>
                        </a:solidFill>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hMerge="1">
                  <a:txBody>
                    <a:bodyPr/>
                    <a:lstStyle/>
                    <a:p>
                      <a:pPr algn="ctr"/>
                      <a:endParaRPr lang="en-US" sz="1400" b="1" dirty="0">
                        <a:solidFill>
                          <a:schemeClr val="bg1"/>
                        </a:solidFill>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hMerge="1">
                  <a:txBody>
                    <a:bodyPr/>
                    <a:lstStyle/>
                    <a:p>
                      <a:pPr algn="ctr"/>
                      <a:endParaRPr lang="en-US" sz="1400" b="1" dirty="0">
                        <a:solidFill>
                          <a:schemeClr val="bg1"/>
                        </a:solidFill>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hMerge="1">
                  <a:txBody>
                    <a:bodyPr/>
                    <a:lstStyle/>
                    <a:p>
                      <a:pPr algn="ctr"/>
                      <a:endParaRPr lang="en-US" sz="1400" b="1" dirty="0">
                        <a:solidFill>
                          <a:schemeClr val="bg1"/>
                        </a:solidFill>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r>
              <a:tr h="552704">
                <a:tc>
                  <a:txBody>
                    <a:bodyPr/>
                    <a:lstStyle/>
                    <a:p>
                      <a:pPr algn="ctr"/>
                      <a:r>
                        <a:rPr lang="en-US" sz="1500" b="1" dirty="0" smtClean="0">
                          <a:solidFill>
                            <a:schemeClr val="bg1"/>
                          </a:solidFill>
                          <a:latin typeface="+mn-lt"/>
                          <a:cs typeface="Arial" pitchFamily="34" charset="0"/>
                        </a:rPr>
                        <a:t>MDATE</a:t>
                      </a:r>
                      <a:endParaRPr lang="en-US" sz="1500" b="1" dirty="0">
                        <a:solidFill>
                          <a:schemeClr val="bg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en-US" sz="1500" b="1" dirty="0" smtClean="0">
                          <a:solidFill>
                            <a:schemeClr val="bg1"/>
                          </a:solidFill>
                          <a:latin typeface="+mn-lt"/>
                          <a:cs typeface="Arial" pitchFamily="34" charset="0"/>
                        </a:rPr>
                        <a:t>MSAD</a:t>
                      </a:r>
                      <a:endParaRPr lang="en-US" sz="1500" b="1" dirty="0">
                        <a:solidFill>
                          <a:schemeClr val="bg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en-US" sz="1500" b="1" dirty="0" smtClean="0">
                          <a:solidFill>
                            <a:schemeClr val="bg1"/>
                          </a:solidFill>
                          <a:latin typeface="+mn-lt"/>
                          <a:cs typeface="Arial" pitchFamily="34" charset="0"/>
                        </a:rPr>
                        <a:t>UNIT</a:t>
                      </a:r>
                      <a:endParaRPr lang="en-US" sz="1500" b="1" dirty="0">
                        <a:solidFill>
                          <a:schemeClr val="bg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en-US" sz="1500" b="1" dirty="0" smtClean="0">
                          <a:solidFill>
                            <a:schemeClr val="bg1"/>
                          </a:solidFill>
                          <a:latin typeface="+mn-lt"/>
                          <a:cs typeface="Arial" pitchFamily="34" charset="0"/>
                        </a:rPr>
                        <a:t>OPN</a:t>
                      </a:r>
                      <a:endParaRPr lang="en-US" sz="1500" b="1" dirty="0">
                        <a:solidFill>
                          <a:schemeClr val="bg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en-US" sz="1500" b="1" dirty="0" smtClean="0">
                          <a:solidFill>
                            <a:schemeClr val="bg1"/>
                          </a:solidFill>
                          <a:latin typeface="+mn-lt"/>
                          <a:cs typeface="Arial" pitchFamily="34" charset="0"/>
                        </a:rPr>
                        <a:t>PAX</a:t>
                      </a:r>
                      <a:endParaRPr lang="en-US" sz="1500" b="1" dirty="0">
                        <a:solidFill>
                          <a:schemeClr val="bg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en-US" sz="1500" b="1" dirty="0" smtClean="0">
                          <a:solidFill>
                            <a:schemeClr val="bg1"/>
                          </a:solidFill>
                          <a:latin typeface="+mn-lt"/>
                          <a:cs typeface="Arial" pitchFamily="34" charset="0"/>
                        </a:rPr>
                        <a:t>MISSION</a:t>
                      </a:r>
                      <a:endParaRPr lang="en-US" sz="1500" b="1" dirty="0">
                        <a:solidFill>
                          <a:schemeClr val="bg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en-US" sz="1500" b="1" dirty="0" smtClean="0">
                          <a:solidFill>
                            <a:schemeClr val="bg1"/>
                          </a:solidFill>
                          <a:latin typeface="+mn-lt"/>
                          <a:cs typeface="Arial" pitchFamily="34" charset="0"/>
                        </a:rPr>
                        <a:t>Projected Return</a:t>
                      </a:r>
                      <a:r>
                        <a:rPr lang="en-US" sz="1500" b="1" baseline="0" dirty="0" smtClean="0">
                          <a:solidFill>
                            <a:schemeClr val="bg1"/>
                          </a:solidFill>
                          <a:latin typeface="+mn-lt"/>
                          <a:cs typeface="Arial" pitchFamily="34" charset="0"/>
                        </a:rPr>
                        <a:t> Date</a:t>
                      </a:r>
                      <a:endParaRPr lang="en-US" sz="1500" b="1" dirty="0">
                        <a:solidFill>
                          <a:schemeClr val="bg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r>
              <a:tr h="455168">
                <a:tc>
                  <a:txBody>
                    <a:bodyPr/>
                    <a:lstStyle/>
                    <a:p>
                      <a:pPr algn="ctr"/>
                      <a:r>
                        <a:rPr lang="en-US" sz="1200" b="0" dirty="0" smtClean="0">
                          <a:solidFill>
                            <a:schemeClr val="tx1"/>
                          </a:solidFill>
                          <a:latin typeface="Arial" pitchFamily="34" charset="0"/>
                          <a:cs typeface="Arial" pitchFamily="34" charset="0"/>
                        </a:rPr>
                        <a:t>24SEP14</a:t>
                      </a:r>
                      <a:endParaRPr lang="en-US" sz="1200" b="0" dirty="0">
                        <a:solidFill>
                          <a:schemeClr val="tx1"/>
                        </a:solidFill>
                        <a:latin typeface="Arial" pitchFamily="34" charset="0"/>
                        <a:cs typeface="Arial" pitchFamily="34" charset="0"/>
                      </a:endParaRP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27SEP14</a:t>
                      </a:r>
                      <a:endParaRPr lang="en-US" sz="1200" b="0" dirty="0">
                        <a:solidFill>
                          <a:schemeClr val="tx1"/>
                        </a:solidFill>
                        <a:latin typeface="Arial" pitchFamily="34" charset="0"/>
                        <a:cs typeface="Arial" pitchFamily="34" charset="0"/>
                      </a:endParaRP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213 Human Resources Co PLT</a:t>
                      </a: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00FF"/>
                          </a:solidFill>
                          <a:latin typeface="Arial" pitchFamily="34" charset="0"/>
                          <a:cs typeface="Arial" pitchFamily="34" charset="0"/>
                        </a:rPr>
                        <a:t>WTU</a:t>
                      </a: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smtClean="0">
                          <a:solidFill>
                            <a:srgbClr val="0000FF"/>
                          </a:solidFill>
                          <a:latin typeface="Arial" pitchFamily="34" charset="0"/>
                          <a:cs typeface="Arial" pitchFamily="34" charset="0"/>
                        </a:rPr>
                        <a:t>1</a:t>
                      </a:r>
                      <a:endParaRPr lang="en-US" sz="1200" b="1" dirty="0">
                        <a:solidFill>
                          <a:srgbClr val="0000FF"/>
                        </a:solidFill>
                        <a:latin typeface="Arial" pitchFamily="34" charset="0"/>
                        <a:cs typeface="Arial" pitchFamily="34" charset="0"/>
                      </a:endParaRP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Personnel Support</a:t>
                      </a:r>
                      <a:endParaRPr lang="en-US" sz="1200" b="0" dirty="0">
                        <a:solidFill>
                          <a:schemeClr val="tx1"/>
                        </a:solidFill>
                        <a:latin typeface="Arial" pitchFamily="34" charset="0"/>
                        <a:cs typeface="Arial" pitchFamily="34" charset="0"/>
                      </a:endParaRP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smtClean="0">
                          <a:solidFill>
                            <a:srgbClr val="0000FF"/>
                          </a:solidFill>
                          <a:latin typeface="Arial" pitchFamily="34" charset="0"/>
                          <a:cs typeface="Arial" pitchFamily="34" charset="0"/>
                        </a:rPr>
                        <a:t>TBD </a:t>
                      </a:r>
                    </a:p>
                    <a:p>
                      <a:pPr algn="ctr"/>
                      <a:r>
                        <a:rPr lang="en-US" sz="1200" b="1" dirty="0" smtClean="0">
                          <a:solidFill>
                            <a:srgbClr val="0000FF"/>
                          </a:solidFill>
                          <a:latin typeface="Arial" pitchFamily="34" charset="0"/>
                          <a:cs typeface="Arial" pitchFamily="34" charset="0"/>
                        </a:rPr>
                        <a:t>(Currently CONUS)</a:t>
                      </a: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3296">
                <a:tc>
                  <a:txBody>
                    <a:bodyPr/>
                    <a:lstStyle/>
                    <a:p>
                      <a:pPr algn="ctr"/>
                      <a:r>
                        <a:rPr lang="en-US" sz="1200" b="0" dirty="0" smtClean="0">
                          <a:solidFill>
                            <a:schemeClr val="tx1"/>
                          </a:solidFill>
                          <a:latin typeface="Arial" pitchFamily="34" charset="0"/>
                          <a:cs typeface="Arial" pitchFamily="34" charset="0"/>
                        </a:rPr>
                        <a:t>13OCT14</a:t>
                      </a:r>
                      <a:endParaRPr lang="en-US" sz="1200" b="0" dirty="0">
                        <a:solidFill>
                          <a:schemeClr val="tx1"/>
                        </a:solidFill>
                        <a:latin typeface="Arial" pitchFamily="34" charset="0"/>
                        <a:cs typeface="Arial" pitchFamily="34" charset="0"/>
                      </a:endParaRP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16OCT14</a:t>
                      </a:r>
                      <a:endParaRPr lang="en-US" sz="1200" b="0" dirty="0">
                        <a:solidFill>
                          <a:schemeClr val="tx1"/>
                        </a:solidFill>
                        <a:latin typeface="Arial" pitchFamily="34" charset="0"/>
                        <a:cs typeface="Arial" pitchFamily="34" charset="0"/>
                      </a:endParaRP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213 Human Resources Co PLT</a:t>
                      </a: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OEF-KU</a:t>
                      </a: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smtClean="0">
                          <a:solidFill>
                            <a:srgbClr val="0000FF"/>
                          </a:solidFill>
                          <a:latin typeface="Arial" pitchFamily="34" charset="0"/>
                          <a:cs typeface="Arial" pitchFamily="34" charset="0"/>
                        </a:rPr>
                        <a:t>1</a:t>
                      </a:r>
                      <a:endParaRPr lang="en-US" sz="1200" b="1" dirty="0">
                        <a:solidFill>
                          <a:srgbClr val="0000FF"/>
                        </a:solidFill>
                        <a:latin typeface="Arial" pitchFamily="34" charset="0"/>
                        <a:cs typeface="Arial" pitchFamily="34" charset="0"/>
                      </a:endParaRP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Personnel Support</a:t>
                      </a:r>
                      <a:endParaRPr lang="en-US" sz="1200" b="0" dirty="0">
                        <a:solidFill>
                          <a:schemeClr val="tx1"/>
                        </a:solidFill>
                        <a:latin typeface="Arial" pitchFamily="34" charset="0"/>
                        <a:cs typeface="Arial" pitchFamily="34" charset="0"/>
                      </a:endParaRP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smtClean="0">
                          <a:solidFill>
                            <a:srgbClr val="0000FF"/>
                          </a:solidFill>
                          <a:latin typeface="Arial" pitchFamily="34" charset="0"/>
                          <a:cs typeface="Arial" pitchFamily="34" charset="0"/>
                        </a:rPr>
                        <a:t>TBD</a:t>
                      </a: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3296">
                <a:tc>
                  <a:txBody>
                    <a:bodyPr/>
                    <a:lstStyle/>
                    <a:p>
                      <a:pPr algn="ctr"/>
                      <a:r>
                        <a:rPr lang="en-US" sz="1200" b="0" dirty="0" smtClean="0">
                          <a:solidFill>
                            <a:schemeClr val="tx1"/>
                          </a:solidFill>
                          <a:latin typeface="Arial" pitchFamily="34" charset="0"/>
                          <a:cs typeface="Arial" pitchFamily="34" charset="0"/>
                        </a:rPr>
                        <a:t>30 JAN 15</a:t>
                      </a:r>
                      <a:endParaRPr lang="en-US" sz="1200" b="0" dirty="0">
                        <a:solidFill>
                          <a:schemeClr val="tx1"/>
                        </a:solidFill>
                        <a:latin typeface="Arial" pitchFamily="34" charset="0"/>
                        <a:cs typeface="Arial" pitchFamily="34" charset="0"/>
                      </a:endParaRP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01 FEB 15</a:t>
                      </a:r>
                      <a:endParaRPr lang="en-US" sz="1200" b="0" dirty="0">
                        <a:solidFill>
                          <a:schemeClr val="tx1"/>
                        </a:solidFill>
                        <a:latin typeface="Arial" pitchFamily="34" charset="0"/>
                        <a:cs typeface="Arial" pitchFamily="34" charset="0"/>
                      </a:endParaRP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Warrior Leader Course Mobile Training Team</a:t>
                      </a: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OEF-KU</a:t>
                      </a: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2</a:t>
                      </a:r>
                      <a:endParaRPr lang="en-US" sz="1200" b="0" dirty="0">
                        <a:solidFill>
                          <a:schemeClr val="tx1"/>
                        </a:solidFill>
                        <a:latin typeface="Arial" pitchFamily="34" charset="0"/>
                        <a:cs typeface="Arial" pitchFamily="34" charset="0"/>
                      </a:endParaRP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WLC</a:t>
                      </a:r>
                      <a:endParaRPr lang="en-US" sz="1200" b="0" dirty="0">
                        <a:solidFill>
                          <a:schemeClr val="tx1"/>
                        </a:solidFill>
                        <a:latin typeface="Arial" pitchFamily="34" charset="0"/>
                        <a:cs typeface="Arial" pitchFamily="34" charset="0"/>
                      </a:endParaRP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24 OCT 15</a:t>
                      </a:r>
                    </a:p>
                  </a:txBody>
                  <a:tcPr marL="96012" marR="96012" marT="48768" marB="48768"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3296">
                <a:tc>
                  <a:txBody>
                    <a:bodyPr/>
                    <a:lstStyle/>
                    <a:p>
                      <a:pPr algn="ctr"/>
                      <a:r>
                        <a:rPr lang="en-US" sz="1200" b="0" dirty="0" smtClean="0">
                          <a:solidFill>
                            <a:schemeClr val="tx1"/>
                          </a:solidFill>
                          <a:latin typeface="Arial" pitchFamily="34" charset="0"/>
                          <a:cs typeface="Arial" pitchFamily="34" charset="0"/>
                        </a:rPr>
                        <a:t>14 MAY 15</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17 MAY 15</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828</a:t>
                      </a:r>
                      <a:r>
                        <a:rPr lang="en-US" sz="1200" b="0" baseline="30000" dirty="0" smtClean="0">
                          <a:solidFill>
                            <a:schemeClr val="tx1"/>
                          </a:solidFill>
                          <a:latin typeface="Arial" pitchFamily="34" charset="0"/>
                          <a:cs typeface="Arial" pitchFamily="34" charset="0"/>
                        </a:rPr>
                        <a:t>th</a:t>
                      </a:r>
                      <a:r>
                        <a:rPr lang="en-US" sz="1200" b="0" dirty="0" smtClean="0">
                          <a:solidFill>
                            <a:schemeClr val="tx1"/>
                          </a:solidFill>
                          <a:latin typeface="Arial" pitchFamily="34" charset="0"/>
                          <a:cs typeface="Arial" pitchFamily="34" charset="0"/>
                        </a:rPr>
                        <a:t> Finance </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OEF-A</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25</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smtClean="0">
                          <a:solidFill>
                            <a:schemeClr val="tx1"/>
                          </a:solidFill>
                          <a:latin typeface="Arial" pitchFamily="34" charset="0"/>
                          <a:cs typeface="Arial" pitchFamily="34" charset="0"/>
                        </a:rPr>
                        <a:t>Financial</a:t>
                      </a:r>
                      <a:r>
                        <a:rPr lang="en-US" sz="1200" b="0" i="0" u="none" strike="noStrike" baseline="0" dirty="0" smtClean="0">
                          <a:solidFill>
                            <a:schemeClr val="tx1"/>
                          </a:solidFill>
                          <a:latin typeface="Arial" pitchFamily="34" charset="0"/>
                          <a:cs typeface="Arial" pitchFamily="34" charset="0"/>
                        </a:rPr>
                        <a:t>  </a:t>
                      </a:r>
                      <a:r>
                        <a:rPr lang="en-US" sz="1200" b="0" i="0" u="none" strike="noStrike" dirty="0" smtClean="0">
                          <a:solidFill>
                            <a:schemeClr val="tx1"/>
                          </a:solidFill>
                          <a:latin typeface="Arial" pitchFamily="34" charset="0"/>
                          <a:cs typeface="Arial" pitchFamily="34" charset="0"/>
                        </a:rPr>
                        <a:t>Mgmt. </a:t>
                      </a:r>
                      <a:r>
                        <a:rPr lang="en-US" sz="1200" b="0" i="0" u="none" strike="noStrike" dirty="0" err="1" smtClean="0">
                          <a:solidFill>
                            <a:schemeClr val="tx1"/>
                          </a:solidFill>
                          <a:latin typeface="Arial" pitchFamily="34" charset="0"/>
                          <a:cs typeface="Arial" pitchFamily="34" charset="0"/>
                        </a:rPr>
                        <a:t>Spt</a:t>
                      </a:r>
                      <a:endParaRPr lang="en-US" sz="1200" b="0" i="0" u="none" strike="noStrike"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16 JUN 16</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3296">
                <a:tc gridSpan="4">
                  <a:txBody>
                    <a:bodyPr/>
                    <a:lstStyle/>
                    <a:p>
                      <a:pPr algn="ctr"/>
                      <a:r>
                        <a:rPr lang="en-US" sz="1200" b="0" dirty="0" smtClean="0">
                          <a:solidFill>
                            <a:schemeClr val="tx1"/>
                          </a:solidFill>
                          <a:latin typeface="Arial" pitchFamily="34" charset="0"/>
                          <a:cs typeface="Arial" pitchFamily="34" charset="0"/>
                        </a:rPr>
                        <a:t>Various Individual MOB Soldiers</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11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b="0" dirty="0" smtClean="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b="0" dirty="0" smtClean="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12</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smtClean="0">
                          <a:solidFill>
                            <a:schemeClr val="tx1"/>
                          </a:solidFill>
                          <a:latin typeface="Arial" pitchFamily="34" charset="0"/>
                          <a:cs typeface="Arial" pitchFamily="34" charset="0"/>
                        </a:rPr>
                        <a:t>Various Missions</a:t>
                      </a:r>
                      <a:endParaRPr lang="en-US" sz="1200" b="0" i="0" u="none" strike="noStrike"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TBD</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3296">
                <a:tc gridSpan="7">
                  <a:txBody>
                    <a:bodyPr/>
                    <a:lstStyle/>
                    <a:p>
                      <a:pPr algn="ctr"/>
                      <a:r>
                        <a:rPr lang="en-US" sz="1500" b="0" dirty="0" smtClean="0">
                          <a:solidFill>
                            <a:schemeClr val="tx1"/>
                          </a:solidFill>
                          <a:latin typeface="Arial" pitchFamily="34" charset="0"/>
                          <a:cs typeface="Arial" pitchFamily="34" charset="0"/>
                        </a:rPr>
                        <a:t>                                   Total PAARNG Deployed:  </a:t>
                      </a:r>
                      <a:r>
                        <a:rPr lang="en-US" sz="1500" b="1" dirty="0" smtClean="0">
                          <a:solidFill>
                            <a:schemeClr val="tx1"/>
                          </a:solidFill>
                          <a:latin typeface="Arial" pitchFamily="34" charset="0"/>
                          <a:cs typeface="Arial" pitchFamily="34" charset="0"/>
                        </a:rPr>
                        <a:t>*41</a:t>
                      </a:r>
                      <a:r>
                        <a:rPr lang="en-US" sz="1500" b="0" dirty="0" smtClean="0">
                          <a:solidFill>
                            <a:schemeClr val="tx1"/>
                          </a:solidFill>
                          <a:latin typeface="Arial" pitchFamily="34" charset="0"/>
                          <a:cs typeface="Arial" pitchFamily="34" charset="0"/>
                        </a:rPr>
                        <a:t>   (*1</a:t>
                      </a:r>
                      <a:r>
                        <a:rPr lang="en-US" sz="1500" b="0" baseline="0" dirty="0" smtClean="0">
                          <a:solidFill>
                            <a:schemeClr val="tx1"/>
                          </a:solidFill>
                          <a:latin typeface="Arial" pitchFamily="34" charset="0"/>
                          <a:cs typeface="Arial" pitchFamily="34" charset="0"/>
                        </a:rPr>
                        <a:t> Soldier CONUS)</a:t>
                      </a:r>
                      <a:endParaRPr lang="en-US" sz="15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endParaRPr lang="en-US" sz="1100" b="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100" b="0" i="0" u="none" strike="noStrike"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1100" b="0" dirty="0" smtClean="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TextBox 12"/>
          <p:cNvSpPr txBox="1"/>
          <p:nvPr/>
        </p:nvSpPr>
        <p:spPr bwMode="auto">
          <a:xfrm>
            <a:off x="4880610" y="5527324"/>
            <a:ext cx="4000500" cy="361124"/>
          </a:xfrm>
          <a:prstGeom prst="rect">
            <a:avLst/>
          </a:prstGeom>
          <a:solidFill>
            <a:srgbClr val="7030A0"/>
          </a:solidFill>
        </p:spPr>
        <p:style>
          <a:lnRef idx="2">
            <a:schemeClr val="dk1"/>
          </a:lnRef>
          <a:fillRef idx="1">
            <a:schemeClr val="lt1"/>
          </a:fillRef>
          <a:effectRef idx="0">
            <a:schemeClr val="dk1"/>
          </a:effectRef>
          <a:fontRef idx="minor">
            <a:schemeClr val="dk1"/>
          </a:fontRef>
        </p:style>
        <p:txBody>
          <a:bodyPr lIns="96661" tIns="48331" rIns="96661" bIns="48331" anchor="t">
            <a:spAutoFit/>
          </a:bodyPr>
          <a:lstStyle/>
          <a:p>
            <a:pPr algn="ctr" defTabSz="966440">
              <a:defRPr/>
            </a:pPr>
            <a:r>
              <a:rPr lang="en-US" sz="1700" b="1" dirty="0">
                <a:solidFill>
                  <a:schemeClr val="bg1"/>
                </a:solidFill>
                <a:cs typeface="Arial" pitchFamily="34" charset="0"/>
              </a:rPr>
              <a:t>Total PANG Deployed     154	            </a:t>
            </a:r>
          </a:p>
        </p:txBody>
      </p:sp>
      <p:sp>
        <p:nvSpPr>
          <p:cNvPr id="1062" name="Text Box 15"/>
          <p:cNvSpPr txBox="1">
            <a:spLocks noChangeArrowheads="1"/>
          </p:cNvSpPr>
          <p:nvPr/>
        </p:nvSpPr>
        <p:spPr bwMode="auto">
          <a:xfrm>
            <a:off x="400050" y="6827520"/>
            <a:ext cx="1840230" cy="360681"/>
          </a:xfrm>
          <a:prstGeom prst="rect">
            <a:avLst/>
          </a:prstGeom>
          <a:noFill/>
          <a:ln w="9525">
            <a:noFill/>
            <a:miter lim="800000"/>
            <a:headEnd/>
            <a:tailEnd/>
          </a:ln>
        </p:spPr>
        <p:txBody>
          <a:bodyPr lIns="96644" tIns="48322" rIns="96644" bIns="48322" anchor="ctr">
            <a:spAutoFit/>
          </a:bodyPr>
          <a:lstStyle/>
          <a:p>
            <a:pPr defTabSz="966440" eaLnBrk="0" hangingPunct="0">
              <a:spcBef>
                <a:spcPct val="50000"/>
              </a:spcBef>
              <a:defRPr/>
            </a:pPr>
            <a:r>
              <a:rPr lang="en-US" sz="1700" dirty="0">
                <a:solidFill>
                  <a:prstClr val="white"/>
                </a:solidFill>
                <a:latin typeface="Calibri"/>
              </a:rPr>
              <a:t>  As of 25AUG15</a:t>
            </a:r>
          </a:p>
        </p:txBody>
      </p:sp>
      <p:graphicFrame>
        <p:nvGraphicFramePr>
          <p:cNvPr id="18" name="Object 3"/>
          <p:cNvGraphicFramePr>
            <a:graphicFrameLocks noChangeAspect="1"/>
          </p:cNvGraphicFramePr>
          <p:nvPr>
            <p:extLst>
              <p:ext uri="{D42A27DB-BD31-4B8C-83A1-F6EECF244321}">
                <p14:modId xmlns:p14="http://schemas.microsoft.com/office/powerpoint/2010/main" val="2684182487"/>
              </p:ext>
            </p:extLst>
          </p:nvPr>
        </p:nvGraphicFramePr>
        <p:xfrm>
          <a:off x="412050" y="4639393"/>
          <a:ext cx="4280535" cy="2136987"/>
        </p:xfrm>
        <a:graphic>
          <a:graphicData uri="http://schemas.openxmlformats.org/presentationml/2006/ole">
            <mc:AlternateContent xmlns:mc="http://schemas.openxmlformats.org/markup-compatibility/2006">
              <mc:Choice xmlns:v="urn:schemas-microsoft-com:vml" Requires="v">
                <p:oleObj spid="_x0000_s9231" name="Worksheet" r:id="rId7" imgW="2695514" imgH="1323949" progId="Excel.Sheet.12">
                  <p:embed/>
                </p:oleObj>
              </mc:Choice>
              <mc:Fallback>
                <p:oleObj name="Worksheet" r:id="rId7" imgW="2695514" imgH="1323949" progId="Excel.Sheet.12">
                  <p:embed/>
                  <p:pic>
                    <p:nvPicPr>
                      <p:cNvPr id="0" name=""/>
                      <p:cNvPicPr>
                        <a:picLocks noChangeAspect="1" noChangeArrowheads="1"/>
                      </p:cNvPicPr>
                      <p:nvPr/>
                    </p:nvPicPr>
                    <p:blipFill>
                      <a:blip r:embed="rId8"/>
                      <a:srcRect/>
                      <a:stretch>
                        <a:fillRect/>
                      </a:stretch>
                    </p:blipFill>
                    <p:spPr bwMode="auto">
                      <a:xfrm>
                        <a:off x="412050" y="4639393"/>
                        <a:ext cx="4280535" cy="213698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5260629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26" descr="Military Vet logo banner"/>
          <p:cNvPicPr>
            <a:picLocks noChangeAspect="1" noChangeArrowheads="1"/>
          </p:cNvPicPr>
          <p:nvPr/>
        </p:nvPicPr>
        <p:blipFill>
          <a:blip r:embed="rId4" cstate="print"/>
          <a:srcRect/>
          <a:stretch>
            <a:fillRect/>
          </a:stretch>
        </p:blipFill>
        <p:spPr bwMode="auto">
          <a:xfrm>
            <a:off x="478394" y="406400"/>
            <a:ext cx="8644414" cy="692574"/>
          </a:xfrm>
          <a:prstGeom prst="rect">
            <a:avLst/>
          </a:prstGeom>
          <a:noFill/>
          <a:ln w="9525">
            <a:noFill/>
            <a:miter lim="800000"/>
            <a:headEnd/>
            <a:tailEnd/>
          </a:ln>
        </p:spPr>
      </p:pic>
      <p:pic>
        <p:nvPicPr>
          <p:cNvPr id="5124" name="Picture 25" descr="red bottom banner"/>
          <p:cNvPicPr>
            <a:picLocks noChangeAspect="1" noChangeArrowheads="1"/>
          </p:cNvPicPr>
          <p:nvPr/>
        </p:nvPicPr>
        <p:blipFill>
          <a:blip r:embed="rId5" cstate="print"/>
          <a:srcRect/>
          <a:stretch>
            <a:fillRect/>
          </a:stretch>
        </p:blipFill>
        <p:spPr bwMode="auto">
          <a:xfrm>
            <a:off x="480060" y="6343227"/>
            <a:ext cx="8801100" cy="403013"/>
          </a:xfrm>
          <a:prstGeom prst="rect">
            <a:avLst/>
          </a:prstGeom>
          <a:noFill/>
          <a:ln w="9525">
            <a:noFill/>
            <a:miter lim="800000"/>
            <a:headEnd/>
            <a:tailEnd/>
          </a:ln>
        </p:spPr>
      </p:pic>
      <p:sp>
        <p:nvSpPr>
          <p:cNvPr id="5125"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5126"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5127"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5128"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5129"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5139" name="Picture 26" descr="Military Vet logo banner"/>
            <p:cNvPicPr>
              <a:picLocks noChangeAspect="1" noChangeArrowheads="1"/>
            </p:cNvPicPr>
            <p:nvPr/>
          </p:nvPicPr>
          <p:blipFill>
            <a:blip r:embed="rId4"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DISABLED VETERANS’ RETX PROGRAM</a:t>
              </a:r>
            </a:p>
          </p:txBody>
        </p:sp>
      </p:grpSp>
      <p:sp>
        <p:nvSpPr>
          <p:cNvPr id="5132" name="TextBox 12"/>
          <p:cNvSpPr txBox="1">
            <a:spLocks noChangeArrowheads="1"/>
          </p:cNvSpPr>
          <p:nvPr/>
        </p:nvSpPr>
        <p:spPr bwMode="auto">
          <a:xfrm>
            <a:off x="400050" y="4226560"/>
            <a:ext cx="2240280" cy="394547"/>
          </a:xfrm>
          <a:prstGeom prst="rect">
            <a:avLst/>
          </a:prstGeom>
          <a:noFill/>
          <a:ln w="9525">
            <a:noFill/>
            <a:miter lim="800000"/>
            <a:headEnd/>
            <a:tailEnd/>
          </a:ln>
        </p:spPr>
        <p:txBody>
          <a:bodyPr lIns="96661" tIns="48331" rIns="96661" bIns="48331">
            <a:spAutoFit/>
          </a:bodyPr>
          <a:lstStyle/>
          <a:p>
            <a:r>
              <a:rPr lang="en-US">
                <a:solidFill>
                  <a:schemeClr val="bg1"/>
                </a:solidFill>
              </a:rPr>
              <a:t>As of 15 Jan 14</a:t>
            </a:r>
          </a:p>
        </p:txBody>
      </p:sp>
      <p:grpSp>
        <p:nvGrpSpPr>
          <p:cNvPr id="3" name="Group 14"/>
          <p:cNvGrpSpPr>
            <a:grpSpLocks/>
          </p:cNvGrpSpPr>
          <p:nvPr/>
        </p:nvGrpSpPr>
        <p:grpSpPr bwMode="auto">
          <a:xfrm>
            <a:off x="480060" y="6421120"/>
            <a:ext cx="8801100" cy="689420"/>
            <a:chOff x="457200" y="6019799"/>
            <a:chExt cx="8382000" cy="646549"/>
          </a:xfrm>
        </p:grpSpPr>
        <p:pic>
          <p:nvPicPr>
            <p:cNvPr id="5135" name="Picture 25" descr="red bottom banner"/>
            <p:cNvPicPr>
              <a:picLocks noChangeAspect="1" noChangeArrowheads="1"/>
            </p:cNvPicPr>
            <p:nvPr/>
          </p:nvPicPr>
          <p:blipFill>
            <a:blip r:embed="rId5" cstate="print"/>
            <a:srcRect/>
            <a:stretch>
              <a:fillRect/>
            </a:stretch>
          </p:blipFill>
          <p:spPr bwMode="auto">
            <a:xfrm>
              <a:off x="457200" y="6022975"/>
              <a:ext cx="8382000" cy="377825"/>
            </a:xfrm>
            <a:prstGeom prst="rect">
              <a:avLst/>
            </a:prstGeom>
            <a:noFill/>
            <a:ln w="9525">
              <a:noFill/>
              <a:miter lim="800000"/>
              <a:headEnd/>
              <a:tailEnd/>
            </a:ln>
          </p:spPr>
        </p:pic>
        <p:sp>
          <p:nvSpPr>
            <p:cNvPr id="5136"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513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0" name="Rectangle 19"/>
            <p:cNvSpPr/>
            <p:nvPr/>
          </p:nvSpPr>
          <p:spPr>
            <a:xfrm>
              <a:off x="457200" y="6019799"/>
              <a:ext cx="2101922" cy="646549"/>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31 AUG 2015</a:t>
              </a:r>
              <a:endParaRPr lang="en-US" dirty="0">
                <a:solidFill>
                  <a:schemeClr val="bg1"/>
                </a:solidFill>
                <a:latin typeface="Times New Roman" pitchFamily="18" charset="0"/>
                <a:cs typeface="Times New Roman" pitchFamily="18" charset="0"/>
              </a:endParaRPr>
            </a:p>
            <a:p>
              <a:pPr>
                <a:defRPr/>
              </a:pPr>
              <a:r>
                <a:rPr lang="en-US" dirty="0">
                  <a:solidFill>
                    <a:schemeClr val="bg1"/>
                  </a:solidFill>
                  <a:latin typeface="+mn-lt"/>
                  <a:cs typeface="Arial" pitchFamily="34" charset="0"/>
                </a:rPr>
                <a:t> MAY 14</a:t>
              </a:r>
              <a:endParaRPr lang="en-US" dirty="0">
                <a:solidFill>
                  <a:schemeClr val="bg1"/>
                </a:solidFill>
                <a:latin typeface="+mn-lt"/>
              </a:endParaRPr>
            </a:p>
          </p:txBody>
        </p:sp>
      </p:grpSp>
      <p:sp>
        <p:nvSpPr>
          <p:cNvPr id="21" name="TextBox 5"/>
          <p:cNvSpPr txBox="1">
            <a:spLocks noChangeArrowheads="1"/>
          </p:cNvSpPr>
          <p:nvPr/>
        </p:nvSpPr>
        <p:spPr bwMode="auto">
          <a:xfrm>
            <a:off x="400050" y="5933440"/>
            <a:ext cx="8481060" cy="360681"/>
          </a:xfrm>
          <a:prstGeom prst="rect">
            <a:avLst/>
          </a:prstGeom>
          <a:noFill/>
          <a:ln w="9525">
            <a:noFill/>
            <a:miter lim="800000"/>
            <a:headEnd/>
            <a:tailEnd/>
          </a:ln>
        </p:spPr>
        <p:txBody>
          <a:bodyPr lIns="96661" tIns="48331" rIns="96661" bIns="48331">
            <a:spAutoFit/>
          </a:bodyPr>
          <a:lstStyle/>
          <a:p>
            <a:pPr algn="ctr">
              <a:defRPr/>
            </a:pPr>
            <a:r>
              <a:rPr lang="en-US" sz="1700" dirty="0">
                <a:latin typeface="+mn-lt"/>
              </a:rPr>
              <a:t>*739</a:t>
            </a:r>
            <a:r>
              <a:rPr lang="en-US" sz="1500" dirty="0">
                <a:latin typeface="+mn-lt"/>
              </a:rPr>
              <a:t> Applications Received since </a:t>
            </a:r>
            <a:r>
              <a:rPr lang="en-US" sz="1500" dirty="0"/>
              <a:t>May 21</a:t>
            </a:r>
            <a:r>
              <a:rPr lang="en-US" sz="1500" dirty="0">
                <a:latin typeface="+mn-lt"/>
              </a:rPr>
              <a:t>, 2015</a:t>
            </a:r>
          </a:p>
        </p:txBody>
      </p:sp>
      <p:graphicFrame>
        <p:nvGraphicFramePr>
          <p:cNvPr id="5122" name="Content Placeholder 3"/>
          <p:cNvGraphicFramePr>
            <a:graphicFrameLocks noGrp="1"/>
          </p:cNvGraphicFramePr>
          <p:nvPr>
            <p:extLst>
              <p:ext uri="{D42A27DB-BD31-4B8C-83A1-F6EECF244321}">
                <p14:modId xmlns:p14="http://schemas.microsoft.com/office/powerpoint/2010/main" val="2546824878"/>
              </p:ext>
            </p:extLst>
          </p:nvPr>
        </p:nvGraphicFramePr>
        <p:xfrm>
          <a:off x="318373" y="1219200"/>
          <a:ext cx="8861108" cy="4844627"/>
        </p:xfrm>
        <a:graphic>
          <a:graphicData uri="http://schemas.openxmlformats.org/presentationml/2006/ole">
            <mc:AlternateContent xmlns:mc="http://schemas.openxmlformats.org/markup-compatibility/2006">
              <mc:Choice xmlns:v="urn:schemas-microsoft-com:vml" Requires="v">
                <p:oleObj spid="_x0000_s14344" name="Worksheet" r:id="rId7" imgW="6972367" imgH="2838541" progId="Excel.Sheet.8">
                  <p:embed/>
                </p:oleObj>
              </mc:Choice>
              <mc:Fallback>
                <p:oleObj name="Worksheet" r:id="rId7" imgW="6972367" imgH="2838541" progId="Excel.Sheet.8">
                  <p:embed/>
                  <p:pic>
                    <p:nvPicPr>
                      <p:cNvPr id="0" name=""/>
                      <p:cNvPicPr>
                        <a:picLocks noGrp="1" noChangeArrowheads="1"/>
                      </p:cNvPicPr>
                      <p:nvPr/>
                    </p:nvPicPr>
                    <p:blipFill>
                      <a:blip r:embed="rId8"/>
                      <a:srcRect/>
                      <a:stretch>
                        <a:fillRect/>
                      </a:stretch>
                    </p:blipFill>
                    <p:spPr bwMode="auto">
                      <a:xfrm>
                        <a:off x="318373" y="1219200"/>
                        <a:ext cx="8861108" cy="4844627"/>
                      </a:xfrm>
                      <a:prstGeom prst="rect">
                        <a:avLst/>
                      </a:prstGeom>
                      <a:noFill/>
                    </p:spPr>
                  </p:pic>
                </p:oleObj>
              </mc:Fallback>
            </mc:AlternateContent>
          </a:graphicData>
        </a:graphic>
      </p:graphicFrame>
    </p:spTree>
    <p:extLst>
      <p:ext uri="{BB962C8B-B14F-4D97-AF65-F5344CB8AC3E}">
        <p14:creationId xmlns:p14="http://schemas.microsoft.com/office/powerpoint/2010/main" val="1570308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6" descr="Military Vet logo banner"/>
          <p:cNvPicPr>
            <a:picLocks noChangeAspect="1" noChangeArrowheads="1"/>
          </p:cNvPicPr>
          <p:nvPr/>
        </p:nvPicPr>
        <p:blipFill>
          <a:blip r:embed="rId2" cstate="print"/>
          <a:srcRect/>
          <a:stretch>
            <a:fillRect/>
          </a:stretch>
        </p:blipFill>
        <p:spPr bwMode="auto">
          <a:xfrm>
            <a:off x="478394" y="406400"/>
            <a:ext cx="8644414" cy="692574"/>
          </a:xfrm>
          <a:prstGeom prst="rect">
            <a:avLst/>
          </a:prstGeom>
          <a:noFill/>
          <a:ln w="9525">
            <a:noFill/>
            <a:miter lim="800000"/>
            <a:headEnd/>
            <a:tailEnd/>
          </a:ln>
        </p:spPr>
      </p:pic>
      <p:pic>
        <p:nvPicPr>
          <p:cNvPr id="15363" name="Picture 25" descr="red bottom banner"/>
          <p:cNvPicPr>
            <a:picLocks noChangeAspect="1" noChangeArrowheads="1"/>
          </p:cNvPicPr>
          <p:nvPr/>
        </p:nvPicPr>
        <p:blipFill>
          <a:blip r:embed="rId3" cstate="print"/>
          <a:srcRect/>
          <a:stretch>
            <a:fillRect/>
          </a:stretch>
        </p:blipFill>
        <p:spPr bwMode="auto">
          <a:xfrm>
            <a:off x="480060" y="6343227"/>
            <a:ext cx="8801100" cy="403013"/>
          </a:xfrm>
          <a:prstGeom prst="rect">
            <a:avLst/>
          </a:prstGeom>
          <a:noFill/>
          <a:ln w="9525">
            <a:noFill/>
            <a:miter lim="800000"/>
            <a:headEnd/>
            <a:tailEnd/>
          </a:ln>
        </p:spPr>
      </p:pic>
      <p:sp>
        <p:nvSpPr>
          <p:cNvPr id="15364"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15365"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15366"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15367"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15368"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15379"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PERSIAN GULF VETERANS BENEFIT PROGRAM</a:t>
              </a:r>
            </a:p>
          </p:txBody>
        </p:sp>
      </p:grpSp>
      <p:grpSp>
        <p:nvGrpSpPr>
          <p:cNvPr id="3" name="Group 14"/>
          <p:cNvGrpSpPr>
            <a:grpSpLocks/>
          </p:cNvGrpSpPr>
          <p:nvPr/>
        </p:nvGrpSpPr>
        <p:grpSpPr bwMode="auto">
          <a:xfrm>
            <a:off x="480060" y="6421120"/>
            <a:ext cx="8801100" cy="406400"/>
            <a:chOff x="457200" y="6019800"/>
            <a:chExt cx="8382000" cy="381000"/>
          </a:xfrm>
        </p:grpSpPr>
        <p:pic>
          <p:nvPicPr>
            <p:cNvPr id="15375" name="Picture 25" descr="red bottom banner"/>
            <p:cNvPicPr>
              <a:picLocks noChangeAspect="1" noChangeArrowheads="1"/>
            </p:cNvPicPr>
            <p:nvPr/>
          </p:nvPicPr>
          <p:blipFill>
            <a:blip r:embed="rId3" cstate="print"/>
            <a:srcRect/>
            <a:stretch>
              <a:fillRect/>
            </a:stretch>
          </p:blipFill>
          <p:spPr bwMode="auto">
            <a:xfrm>
              <a:off x="457200" y="6022975"/>
              <a:ext cx="8382000" cy="377825"/>
            </a:xfrm>
            <a:prstGeom prst="rect">
              <a:avLst/>
            </a:prstGeom>
            <a:noFill/>
            <a:ln w="9525">
              <a:noFill/>
              <a:miter lim="800000"/>
              <a:headEnd/>
              <a:tailEnd/>
            </a:ln>
          </p:spPr>
        </p:pic>
        <p:sp>
          <p:nvSpPr>
            <p:cNvPr id="15376" name="Rectangle 8"/>
            <p:cNvSpPr>
              <a:spLocks noChangeArrowheads="1"/>
            </p:cNvSpPr>
            <p:nvPr/>
          </p:nvSpPr>
          <p:spPr bwMode="auto">
            <a:xfrm>
              <a:off x="76962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1537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0" name="Rectangle 19"/>
            <p:cNvSpPr/>
            <p:nvPr/>
          </p:nvSpPr>
          <p:spPr>
            <a:xfrm>
              <a:off x="485775" y="6019800"/>
              <a:ext cx="2101922"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31 AUG 2015</a:t>
              </a:r>
              <a:endParaRPr lang="en-US" dirty="0">
                <a:solidFill>
                  <a:schemeClr val="bg1"/>
                </a:solidFill>
                <a:latin typeface="Times New Roman" pitchFamily="18" charset="0"/>
                <a:cs typeface="Times New Roman" pitchFamily="18" charset="0"/>
              </a:endParaRPr>
            </a:p>
          </p:txBody>
        </p:sp>
      </p:grpSp>
      <p:sp>
        <p:nvSpPr>
          <p:cNvPr id="21" name="Text Box 4"/>
          <p:cNvSpPr txBox="1">
            <a:spLocks noChangeArrowheads="1"/>
          </p:cNvSpPr>
          <p:nvPr/>
        </p:nvSpPr>
        <p:spPr bwMode="auto">
          <a:xfrm>
            <a:off x="1680210" y="1432560"/>
            <a:ext cx="6400800" cy="559259"/>
          </a:xfrm>
          <a:prstGeom prst="rect">
            <a:avLst/>
          </a:prstGeom>
          <a:noFill/>
          <a:ln w="9525">
            <a:noFill/>
            <a:miter lim="800000"/>
            <a:headEnd/>
            <a:tailEnd/>
          </a:ln>
        </p:spPr>
        <p:txBody>
          <a:bodyPr lIns="96651" tIns="48325" rIns="96651" bIns="48325">
            <a:spAutoFit/>
          </a:bodyPr>
          <a:lstStyle/>
          <a:p>
            <a:pPr>
              <a:lnSpc>
                <a:spcPct val="120000"/>
              </a:lnSpc>
              <a:tabLst>
                <a:tab pos="785372" algn="l"/>
              </a:tabLst>
              <a:defRPr/>
            </a:pPr>
            <a:endParaRPr lang="en-US" sz="2500" b="1" dirty="0">
              <a:solidFill>
                <a:srgbClr val="000000"/>
              </a:solidFill>
              <a:latin typeface="+mn-lt"/>
            </a:endParaRPr>
          </a:p>
        </p:txBody>
      </p:sp>
      <p:sp>
        <p:nvSpPr>
          <p:cNvPr id="15374" name="Rectangle 21"/>
          <p:cNvSpPr>
            <a:spLocks noChangeArrowheads="1"/>
          </p:cNvSpPr>
          <p:nvPr/>
        </p:nvSpPr>
        <p:spPr bwMode="auto">
          <a:xfrm>
            <a:off x="1920240" y="1706880"/>
            <a:ext cx="5440680" cy="4326456"/>
          </a:xfrm>
          <a:prstGeom prst="rect">
            <a:avLst/>
          </a:prstGeom>
          <a:noFill/>
          <a:ln w="9525">
            <a:noFill/>
            <a:miter lim="800000"/>
            <a:headEnd/>
            <a:tailEnd/>
          </a:ln>
        </p:spPr>
        <p:txBody>
          <a:bodyPr wrap="square" lIns="96661" tIns="48331" rIns="96661" bIns="48331">
            <a:spAutoFit/>
          </a:bodyPr>
          <a:lstStyle/>
          <a:p>
            <a:pPr>
              <a:lnSpc>
                <a:spcPct val="120000"/>
              </a:lnSpc>
              <a:tabLst>
                <a:tab pos="785372" algn="l"/>
              </a:tabLst>
            </a:pPr>
            <a:r>
              <a:rPr lang="en-US" sz="2100" b="1" dirty="0">
                <a:solidFill>
                  <a:srgbClr val="000000"/>
                </a:solidFill>
              </a:rPr>
              <a:t>Total Applications:  	11,592</a:t>
            </a:r>
          </a:p>
          <a:p>
            <a:pPr>
              <a:lnSpc>
                <a:spcPct val="120000"/>
              </a:lnSpc>
              <a:tabLst>
                <a:tab pos="785372" algn="l"/>
              </a:tabLst>
            </a:pPr>
            <a:endParaRPr lang="en-US" sz="2100" b="1" dirty="0">
              <a:solidFill>
                <a:srgbClr val="000000"/>
              </a:solidFill>
            </a:endParaRPr>
          </a:p>
          <a:p>
            <a:pPr>
              <a:lnSpc>
                <a:spcPct val="120000"/>
              </a:lnSpc>
              <a:tabLst>
                <a:tab pos="785372" algn="l"/>
              </a:tabLst>
            </a:pPr>
            <a:r>
              <a:rPr lang="en-US" sz="2100" b="1" dirty="0"/>
              <a:t>Payments Sent:  		8,964</a:t>
            </a:r>
            <a:endParaRPr lang="en-US" sz="2100" dirty="0"/>
          </a:p>
          <a:p>
            <a:pPr>
              <a:lnSpc>
                <a:spcPct val="120000"/>
              </a:lnSpc>
              <a:tabLst>
                <a:tab pos="785372" algn="l"/>
              </a:tabLst>
            </a:pPr>
            <a:endParaRPr lang="en-US" sz="2100" b="1" dirty="0">
              <a:solidFill>
                <a:srgbClr val="000000"/>
              </a:solidFill>
            </a:endParaRPr>
          </a:p>
          <a:p>
            <a:pPr>
              <a:lnSpc>
                <a:spcPct val="120000"/>
              </a:lnSpc>
              <a:tabLst>
                <a:tab pos="785372" algn="l"/>
              </a:tabLst>
            </a:pPr>
            <a:r>
              <a:rPr lang="en-US" sz="2100" b="1" dirty="0">
                <a:solidFill>
                  <a:srgbClr val="000000"/>
                </a:solidFill>
              </a:rPr>
              <a:t>Total Payments:  		</a:t>
            </a:r>
            <a:r>
              <a:rPr lang="en-US" sz="2100" b="1" dirty="0"/>
              <a:t>$3,807,312.50 </a:t>
            </a:r>
            <a:endParaRPr lang="en-US" sz="2100" b="1" dirty="0">
              <a:solidFill>
                <a:srgbClr val="000000"/>
              </a:solidFill>
            </a:endParaRPr>
          </a:p>
          <a:p>
            <a:pPr>
              <a:lnSpc>
                <a:spcPct val="120000"/>
              </a:lnSpc>
              <a:tabLst>
                <a:tab pos="785372" algn="l"/>
              </a:tabLst>
            </a:pPr>
            <a:endParaRPr lang="en-US" sz="2100" b="1" dirty="0">
              <a:solidFill>
                <a:srgbClr val="000000"/>
              </a:solidFill>
            </a:endParaRPr>
          </a:p>
          <a:p>
            <a:pPr>
              <a:lnSpc>
                <a:spcPct val="120000"/>
              </a:lnSpc>
              <a:tabLst>
                <a:tab pos="785372" algn="l"/>
              </a:tabLst>
            </a:pPr>
            <a:r>
              <a:rPr lang="en-US" sz="2100" b="1" dirty="0">
                <a:solidFill>
                  <a:srgbClr val="000000"/>
                </a:solidFill>
              </a:rPr>
              <a:t>Average Payment:   	</a:t>
            </a:r>
            <a:r>
              <a:rPr lang="en-US" sz="2100" b="1" dirty="0"/>
              <a:t>$424.73</a:t>
            </a:r>
            <a:endParaRPr lang="en-US" sz="2100" b="1" dirty="0">
              <a:solidFill>
                <a:srgbClr val="000000"/>
              </a:solidFill>
            </a:endParaRPr>
          </a:p>
          <a:p>
            <a:pPr>
              <a:lnSpc>
                <a:spcPct val="120000"/>
              </a:lnSpc>
              <a:tabLst>
                <a:tab pos="785372" algn="l"/>
              </a:tabLst>
            </a:pPr>
            <a:endParaRPr lang="en-US" sz="2100" b="1" dirty="0">
              <a:solidFill>
                <a:srgbClr val="000000"/>
              </a:solidFill>
            </a:endParaRPr>
          </a:p>
          <a:p>
            <a:pPr>
              <a:lnSpc>
                <a:spcPct val="120000"/>
              </a:lnSpc>
              <a:tabLst>
                <a:tab pos="785372" algn="l"/>
              </a:tabLst>
            </a:pPr>
            <a:r>
              <a:rPr lang="en-US" sz="2100" b="1" dirty="0">
                <a:solidFill>
                  <a:srgbClr val="000000"/>
                </a:solidFill>
              </a:rPr>
              <a:t>Average Processing Time: 	 4.88 days</a:t>
            </a:r>
          </a:p>
          <a:p>
            <a:pPr>
              <a:lnSpc>
                <a:spcPct val="120000"/>
              </a:lnSpc>
              <a:tabLst>
                <a:tab pos="785372" algn="l"/>
              </a:tabLst>
            </a:pPr>
            <a:r>
              <a:rPr lang="en-US" b="1" dirty="0">
                <a:solidFill>
                  <a:srgbClr val="000000"/>
                </a:solidFill>
              </a:rPr>
              <a:t>					              </a:t>
            </a:r>
          </a:p>
        </p:txBody>
      </p:sp>
    </p:spTree>
    <p:extLst>
      <p:ext uri="{BB962C8B-B14F-4D97-AF65-F5344CB8AC3E}">
        <p14:creationId xmlns:p14="http://schemas.microsoft.com/office/powerpoint/2010/main" val="1537750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6" descr="Military Vet logo banner"/>
          <p:cNvPicPr>
            <a:picLocks noChangeAspect="1" noChangeArrowheads="1"/>
          </p:cNvPicPr>
          <p:nvPr/>
        </p:nvPicPr>
        <p:blipFill>
          <a:blip r:embed="rId2" cstate="print"/>
          <a:srcRect/>
          <a:stretch>
            <a:fillRect/>
          </a:stretch>
        </p:blipFill>
        <p:spPr bwMode="auto">
          <a:xfrm>
            <a:off x="478394" y="406400"/>
            <a:ext cx="8644414" cy="692574"/>
          </a:xfrm>
          <a:prstGeom prst="rect">
            <a:avLst/>
          </a:prstGeom>
          <a:noFill/>
          <a:ln w="9525">
            <a:noFill/>
            <a:miter lim="800000"/>
            <a:headEnd/>
            <a:tailEnd/>
          </a:ln>
        </p:spPr>
      </p:pic>
      <p:pic>
        <p:nvPicPr>
          <p:cNvPr id="16387" name="Picture 25" descr="red bottom banner"/>
          <p:cNvPicPr>
            <a:picLocks noChangeAspect="1" noChangeArrowheads="1"/>
          </p:cNvPicPr>
          <p:nvPr/>
        </p:nvPicPr>
        <p:blipFill>
          <a:blip r:embed="rId3" cstate="print"/>
          <a:srcRect/>
          <a:stretch>
            <a:fillRect/>
          </a:stretch>
        </p:blipFill>
        <p:spPr bwMode="auto">
          <a:xfrm>
            <a:off x="480060" y="6343227"/>
            <a:ext cx="8801100" cy="403013"/>
          </a:xfrm>
          <a:prstGeom prst="rect">
            <a:avLst/>
          </a:prstGeom>
          <a:noFill/>
          <a:ln w="9525">
            <a:noFill/>
            <a:miter lim="800000"/>
            <a:headEnd/>
            <a:tailEnd/>
          </a:ln>
        </p:spPr>
      </p:pic>
      <p:sp>
        <p:nvSpPr>
          <p:cNvPr id="16388"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16389"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16390"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16391"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16392"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16432"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MILITARY FAMILY RELIEF ASSISTANCE PROGRAM</a:t>
              </a:r>
            </a:p>
          </p:txBody>
        </p:sp>
      </p:grpSp>
      <p:sp>
        <p:nvSpPr>
          <p:cNvPr id="16395" name="TextBox 12"/>
          <p:cNvSpPr txBox="1">
            <a:spLocks noChangeArrowheads="1"/>
          </p:cNvSpPr>
          <p:nvPr/>
        </p:nvSpPr>
        <p:spPr bwMode="auto">
          <a:xfrm>
            <a:off x="400050" y="4226560"/>
            <a:ext cx="2240280" cy="394547"/>
          </a:xfrm>
          <a:prstGeom prst="rect">
            <a:avLst/>
          </a:prstGeom>
          <a:noFill/>
          <a:ln w="9525">
            <a:noFill/>
            <a:miter lim="800000"/>
            <a:headEnd/>
            <a:tailEnd/>
          </a:ln>
        </p:spPr>
        <p:txBody>
          <a:bodyPr lIns="96661" tIns="48331" rIns="96661" bIns="48331">
            <a:spAutoFit/>
          </a:bodyPr>
          <a:lstStyle/>
          <a:p>
            <a:r>
              <a:rPr lang="en-US">
                <a:solidFill>
                  <a:schemeClr val="bg1"/>
                </a:solidFill>
              </a:rPr>
              <a:t>As of 15 Jan 14</a:t>
            </a:r>
          </a:p>
        </p:txBody>
      </p:sp>
      <p:grpSp>
        <p:nvGrpSpPr>
          <p:cNvPr id="3" name="Group 14"/>
          <p:cNvGrpSpPr>
            <a:grpSpLocks/>
          </p:cNvGrpSpPr>
          <p:nvPr/>
        </p:nvGrpSpPr>
        <p:grpSpPr bwMode="auto">
          <a:xfrm>
            <a:off x="480060" y="6421120"/>
            <a:ext cx="8801100" cy="406400"/>
            <a:chOff x="457200" y="6019800"/>
            <a:chExt cx="8382000" cy="381000"/>
          </a:xfrm>
        </p:grpSpPr>
        <p:pic>
          <p:nvPicPr>
            <p:cNvPr id="16428" name="Picture 25" descr="red bottom banner"/>
            <p:cNvPicPr>
              <a:picLocks noChangeAspect="1" noChangeArrowheads="1"/>
            </p:cNvPicPr>
            <p:nvPr/>
          </p:nvPicPr>
          <p:blipFill>
            <a:blip r:embed="rId3" cstate="print"/>
            <a:srcRect/>
            <a:stretch>
              <a:fillRect/>
            </a:stretch>
          </p:blipFill>
          <p:spPr bwMode="auto">
            <a:xfrm>
              <a:off x="457200" y="6022975"/>
              <a:ext cx="8382000" cy="377825"/>
            </a:xfrm>
            <a:prstGeom prst="rect">
              <a:avLst/>
            </a:prstGeom>
            <a:noFill/>
            <a:ln w="9525">
              <a:noFill/>
              <a:miter lim="800000"/>
              <a:headEnd/>
              <a:tailEnd/>
            </a:ln>
          </p:spPr>
        </p:pic>
        <p:sp>
          <p:nvSpPr>
            <p:cNvPr id="16429"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16430"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0" name="Rectangle 19"/>
            <p:cNvSpPr/>
            <p:nvPr/>
          </p:nvSpPr>
          <p:spPr>
            <a:xfrm>
              <a:off x="457200" y="6030913"/>
              <a:ext cx="2101922"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31 AUG 2015</a:t>
              </a:r>
              <a:endParaRPr lang="en-US" dirty="0">
                <a:solidFill>
                  <a:schemeClr val="bg1"/>
                </a:solidFill>
                <a:latin typeface="Times New Roman" pitchFamily="18" charset="0"/>
                <a:cs typeface="Times New Roman" pitchFamily="18" charset="0"/>
              </a:endParaRPr>
            </a:p>
          </p:txBody>
        </p:sp>
      </p:grpSp>
      <p:graphicFrame>
        <p:nvGraphicFramePr>
          <p:cNvPr id="22" name="Table 21"/>
          <p:cNvGraphicFramePr>
            <a:graphicFrameLocks noGrp="1"/>
          </p:cNvGraphicFramePr>
          <p:nvPr>
            <p:extLst>
              <p:ext uri="{D42A27DB-BD31-4B8C-83A1-F6EECF244321}">
                <p14:modId xmlns:p14="http://schemas.microsoft.com/office/powerpoint/2010/main" val="1631180587"/>
              </p:ext>
            </p:extLst>
          </p:nvPr>
        </p:nvGraphicFramePr>
        <p:xfrm>
          <a:off x="560070" y="1706880"/>
          <a:ext cx="8001000" cy="3949160"/>
        </p:xfrm>
        <a:graphic>
          <a:graphicData uri="http://schemas.openxmlformats.org/drawingml/2006/table">
            <a:tbl>
              <a:tblPr>
                <a:tableStyleId>{2D5ABB26-0587-4C30-8999-92F81FD0307C}</a:tableStyleId>
              </a:tblPr>
              <a:tblGrid>
                <a:gridCol w="6279744"/>
                <a:gridCol w="1721256"/>
              </a:tblGrid>
              <a:tr h="683508">
                <a:tc gridSpan="2">
                  <a:txBody>
                    <a:bodyPr/>
                    <a:lstStyle/>
                    <a:p>
                      <a:pPr algn="ctr" fontAlgn="b"/>
                      <a:r>
                        <a:rPr lang="en-US" sz="1500" b="1" i="0" u="none" strike="noStrike" dirty="0">
                          <a:latin typeface="Arial"/>
                        </a:rPr>
                        <a:t>OVERALL MFRAP CONTRIBUTIONS - FY 2005 THRU </a:t>
                      </a:r>
                      <a:r>
                        <a:rPr lang="en-US" sz="1500" b="1" i="0" u="none" strike="noStrike" dirty="0" smtClean="0">
                          <a:latin typeface="Arial"/>
                        </a:rPr>
                        <a:t>AUG</a:t>
                      </a:r>
                      <a:r>
                        <a:rPr lang="en-US" sz="1500" b="1" i="0" u="none" strike="noStrike" baseline="0" dirty="0" smtClean="0">
                          <a:latin typeface="Arial"/>
                        </a:rPr>
                        <a:t> 31, </a:t>
                      </a:r>
                      <a:r>
                        <a:rPr lang="en-US" sz="1500" b="1" i="0" u="none" strike="noStrike" dirty="0" smtClean="0">
                          <a:latin typeface="Arial"/>
                        </a:rPr>
                        <a:t>2015</a:t>
                      </a:r>
                      <a:endParaRPr lang="en-US" sz="1500" b="1" i="0" u="none" strike="noStrike" dirty="0">
                        <a:latin typeface="Arial"/>
                      </a:endParaRPr>
                    </a:p>
                  </a:txBody>
                  <a:tcPr marL="10001" marR="10001" marT="10160" marB="0" anchor="ctr"/>
                </a:tc>
                <a:tc hMerge="1">
                  <a:txBody>
                    <a:bodyPr/>
                    <a:lstStyle/>
                    <a:p>
                      <a:endParaRPr lang="en-US"/>
                    </a:p>
                  </a:txBody>
                  <a:tcPr/>
                </a:tc>
              </a:tr>
              <a:tr h="645536">
                <a:tc>
                  <a:txBody>
                    <a:bodyPr/>
                    <a:lstStyle/>
                    <a:p>
                      <a:pPr algn="ctr" fontAlgn="ctr"/>
                      <a:r>
                        <a:rPr lang="en-US" sz="1500" b="0" i="0" u="none" strike="noStrike" dirty="0" smtClean="0">
                          <a:latin typeface="Arial"/>
                        </a:rPr>
                        <a:t>TOTAL PRIVATE CONTRIBUTIONS </a:t>
                      </a:r>
                      <a:endParaRPr lang="en-US" sz="1500" b="0" i="0" u="none" strike="noStrike" dirty="0">
                        <a:latin typeface="Arial"/>
                      </a:endParaRPr>
                    </a:p>
                  </a:txBody>
                  <a:tcPr marL="10001" marR="10001" marT="10160" marB="0" anchor="ctr"/>
                </a:tc>
                <a:tc>
                  <a:txBody>
                    <a:bodyPr/>
                    <a:lstStyle/>
                    <a:p>
                      <a:pPr algn="l" fontAlgn="b"/>
                      <a:r>
                        <a:rPr lang="en-US" sz="1500" b="0" i="0" u="none" strike="noStrike" dirty="0">
                          <a:latin typeface="Arial"/>
                        </a:rPr>
                        <a:t> </a:t>
                      </a:r>
                      <a:r>
                        <a:rPr lang="en-US" sz="1500" b="0" i="0" u="none" strike="noStrike" dirty="0" smtClean="0">
                          <a:latin typeface="Arial"/>
                        </a:rPr>
                        <a:t>$      114,000.43 </a:t>
                      </a:r>
                      <a:endParaRPr lang="en-US" sz="1500" b="0" i="0" u="none" strike="noStrike" dirty="0">
                        <a:latin typeface="Arial"/>
                      </a:endParaRPr>
                    </a:p>
                  </a:txBody>
                  <a:tcPr marL="10001" marR="10001" marT="10160" marB="0" anchor="b"/>
                </a:tc>
              </a:tr>
              <a:tr h="64553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500" b="0" i="0" u="none" strike="noStrike" dirty="0" smtClean="0">
                        <a:latin typeface="Arial"/>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500" b="0" i="0" u="none" strike="noStrike" dirty="0" smtClean="0">
                          <a:latin typeface="Arial"/>
                        </a:rPr>
                        <a:t>DEPT OF REVENUE - PIT DONATIONS </a:t>
                      </a:r>
                    </a:p>
                  </a:txBody>
                  <a:tcPr marL="10001" marR="10001" marT="10160" marB="0" anchor="ctr"/>
                </a:tc>
                <a:tc>
                  <a:txBody>
                    <a:bodyPr/>
                    <a:lstStyle/>
                    <a:p>
                      <a:pPr algn="l" fontAlgn="b"/>
                      <a:r>
                        <a:rPr lang="en-US" sz="1500" b="0" i="0" u="none" strike="noStrike" dirty="0">
                          <a:latin typeface="Arial"/>
                        </a:rPr>
                        <a:t> </a:t>
                      </a:r>
                      <a:r>
                        <a:rPr lang="en-US" sz="1500" b="0" i="0" u="none" strike="noStrike" dirty="0" smtClean="0">
                          <a:latin typeface="Arial"/>
                        </a:rPr>
                        <a:t>$    1,486,712.47</a:t>
                      </a:r>
                      <a:endParaRPr lang="en-US" sz="1500" b="0" i="0" u="none" strike="noStrike" dirty="0">
                        <a:latin typeface="Arial"/>
                      </a:endParaRPr>
                    </a:p>
                  </a:txBody>
                  <a:tcPr marL="10001" marR="10001" marT="10160" marB="0" anchor="b"/>
                </a:tc>
              </a:tr>
              <a:tr h="64553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500" b="0" i="0" u="none" strike="noStrike" dirty="0" smtClean="0">
                        <a:latin typeface="Arial"/>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500" b="0" i="0" u="none" strike="noStrike" dirty="0" smtClean="0">
                          <a:latin typeface="Arial"/>
                        </a:rPr>
                        <a:t>TOTAL ALL CONTRIBUTIONS - PRIVATE &amp; PIT DONATIONS</a:t>
                      </a:r>
                    </a:p>
                  </a:txBody>
                  <a:tcPr marL="10001" marR="10001" marT="10160"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500" b="0" i="0" u="none" strike="noStrike" dirty="0">
                          <a:latin typeface="Arial"/>
                        </a:rPr>
                        <a:t> </a:t>
                      </a:r>
                      <a:r>
                        <a:rPr lang="en-US" sz="1500" b="0" i="0" u="none" strike="noStrike" dirty="0" smtClean="0">
                          <a:latin typeface="Arial"/>
                        </a:rPr>
                        <a:t>$    1,600,712.90</a:t>
                      </a:r>
                    </a:p>
                    <a:p>
                      <a:pPr algn="l" fontAlgn="b"/>
                      <a:r>
                        <a:rPr lang="en-US" sz="1500" b="0" i="0" u="none" strike="noStrike" dirty="0" smtClean="0">
                          <a:latin typeface="Arial"/>
                        </a:rPr>
                        <a:t>  </a:t>
                      </a:r>
                      <a:endParaRPr lang="en-US" sz="1500" b="0" i="0" u="none" strike="noStrike" dirty="0">
                        <a:latin typeface="Arial"/>
                      </a:endParaRPr>
                    </a:p>
                  </a:txBody>
                  <a:tcPr marL="10001" marR="10001" marT="10160" marB="0" anchor="b"/>
                </a:tc>
              </a:tr>
              <a:tr h="645536">
                <a:tc>
                  <a:txBody>
                    <a:bodyPr/>
                    <a:lstStyle/>
                    <a:p>
                      <a:pPr algn="ctr" fontAlgn="ctr"/>
                      <a:r>
                        <a:rPr lang="en-US" sz="1500" b="0" i="0" u="none" strike="noStrike" dirty="0">
                          <a:latin typeface="Arial"/>
                        </a:rPr>
                        <a:t>APPROVED GRANT APPLICATION PAYMENTS </a:t>
                      </a:r>
                    </a:p>
                  </a:txBody>
                  <a:tcPr marL="10001" marR="10001" marT="10160" marB="0" anchor="ctr"/>
                </a:tc>
                <a:tc>
                  <a:txBody>
                    <a:bodyPr/>
                    <a:lstStyle/>
                    <a:p>
                      <a:pPr algn="l" fontAlgn="b"/>
                      <a:r>
                        <a:rPr lang="en-US" sz="1500" b="0" i="0" u="none" strike="noStrike" dirty="0">
                          <a:latin typeface="Arial"/>
                        </a:rPr>
                        <a:t> $      </a:t>
                      </a:r>
                      <a:r>
                        <a:rPr lang="en-US" sz="1500" b="0" i="0" u="none" strike="noStrike" dirty="0" smtClean="0">
                          <a:latin typeface="Arial"/>
                        </a:rPr>
                        <a:t> 666,495.86</a:t>
                      </a:r>
                      <a:endParaRPr lang="en-US" sz="1500" b="0" i="0" u="none" strike="noStrike" dirty="0">
                        <a:latin typeface="Arial"/>
                      </a:endParaRPr>
                    </a:p>
                  </a:txBody>
                  <a:tcPr marL="10001" marR="10001" marT="10160" marB="0" anchor="b"/>
                </a:tc>
              </a:tr>
              <a:tr h="683508">
                <a:tc>
                  <a:txBody>
                    <a:bodyPr/>
                    <a:lstStyle/>
                    <a:p>
                      <a:pPr algn="ctr" fontAlgn="ctr"/>
                      <a:r>
                        <a:rPr lang="en-US" sz="1500" b="0" i="0" u="none" strike="noStrike" dirty="0">
                          <a:latin typeface="Arial"/>
                        </a:rPr>
                        <a:t>ACCOUNT BALANCE </a:t>
                      </a:r>
                    </a:p>
                  </a:txBody>
                  <a:tcPr marL="10001" marR="10001" marT="10160" marB="0" anchor="ctr"/>
                </a:tc>
                <a:tc>
                  <a:txBody>
                    <a:bodyPr/>
                    <a:lstStyle/>
                    <a:p>
                      <a:pPr algn="l" fontAlgn="b"/>
                      <a:r>
                        <a:rPr lang="en-US" sz="1500" b="0" i="0" u="none" strike="noStrike" dirty="0">
                          <a:latin typeface="Arial"/>
                        </a:rPr>
                        <a:t> $   </a:t>
                      </a:r>
                      <a:r>
                        <a:rPr lang="en-US" sz="1500" b="0" i="0" u="none" strike="noStrike" baseline="0" dirty="0" smtClean="0">
                          <a:latin typeface="Arial"/>
                        </a:rPr>
                        <a:t>    934,217.04</a:t>
                      </a:r>
                      <a:endParaRPr lang="en-US" sz="1500" b="0" i="0" u="none" strike="noStrike" dirty="0">
                        <a:latin typeface="Arial"/>
                      </a:endParaRPr>
                    </a:p>
                  </a:txBody>
                  <a:tcPr marL="10001" marR="10001" marT="10160" marB="0" anchor="b"/>
                </a:tc>
              </a:tr>
            </a:tbl>
          </a:graphicData>
        </a:graphic>
      </p:graphicFrame>
    </p:spTree>
    <p:extLst>
      <p:ext uri="{BB962C8B-B14F-4D97-AF65-F5344CB8AC3E}">
        <p14:creationId xmlns:p14="http://schemas.microsoft.com/office/powerpoint/2010/main" val="2797261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Military Vet logo banner"/>
          <p:cNvPicPr>
            <a:picLocks noChangeAspect="1" noChangeArrowheads="1"/>
          </p:cNvPicPr>
          <p:nvPr/>
        </p:nvPicPr>
        <p:blipFill>
          <a:blip r:embed="rId2"/>
          <a:srcRect/>
          <a:stretch>
            <a:fillRect/>
          </a:stretch>
        </p:blipFill>
        <p:spPr bwMode="auto">
          <a:xfrm>
            <a:off x="478394" y="406400"/>
            <a:ext cx="8644414" cy="692574"/>
          </a:xfrm>
          <a:prstGeom prst="rect">
            <a:avLst/>
          </a:prstGeom>
          <a:noFill/>
          <a:ln w="9525">
            <a:noFill/>
            <a:miter lim="800000"/>
            <a:headEnd/>
            <a:tailEnd/>
          </a:ln>
        </p:spPr>
      </p:pic>
      <p:pic>
        <p:nvPicPr>
          <p:cNvPr id="2051" name="Picture 25" descr="red bottom banner"/>
          <p:cNvPicPr>
            <a:picLocks noChangeAspect="1" noChangeArrowheads="1"/>
          </p:cNvPicPr>
          <p:nvPr/>
        </p:nvPicPr>
        <p:blipFill>
          <a:blip r:embed="rId3"/>
          <a:srcRect/>
          <a:stretch>
            <a:fillRect/>
          </a:stretch>
        </p:blipFill>
        <p:spPr bwMode="auto">
          <a:xfrm>
            <a:off x="480060" y="6343227"/>
            <a:ext cx="8801100" cy="403013"/>
          </a:xfrm>
          <a:prstGeom prst="rect">
            <a:avLst/>
          </a:prstGeom>
          <a:noFill/>
          <a:ln w="9525">
            <a:noFill/>
            <a:miter lim="800000"/>
            <a:headEnd/>
            <a:tailEnd/>
          </a:ln>
        </p:spPr>
      </p:pic>
      <p:sp>
        <p:nvSpPr>
          <p:cNvPr id="2052"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country</a:t>
            </a:r>
          </a:p>
        </p:txBody>
      </p:sp>
      <p:sp>
        <p:nvSpPr>
          <p:cNvPr id="2053" name="Rectangle 10"/>
          <p:cNvSpPr>
            <a:spLocks noChangeArrowheads="1"/>
          </p:cNvSpPr>
          <p:nvPr/>
        </p:nvSpPr>
        <p:spPr bwMode="auto">
          <a:xfrm>
            <a:off x="400050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community &gt; commonwealth </a:t>
            </a:r>
          </a:p>
        </p:txBody>
      </p:sp>
      <p:sp>
        <p:nvSpPr>
          <p:cNvPr id="2054"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2055"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2056" name="Rectangle 5"/>
          <p:cNvSpPr>
            <a:spLocks noGrp="1" noChangeArrowheads="1"/>
          </p:cNvSpPr>
          <p:nvPr>
            <p:ph type="ctrTitle"/>
          </p:nvPr>
        </p:nvSpPr>
        <p:spPr>
          <a:xfrm>
            <a:off x="480060" y="487680"/>
            <a:ext cx="6080760" cy="458894"/>
          </a:xfrm>
          <a:noFill/>
        </p:spPr>
        <p:txBody>
          <a:bodyPr>
            <a:spAutoFit/>
          </a:bodyPr>
          <a:lstStyle/>
          <a:p>
            <a:r>
              <a:rPr lang="en-US" sz="2300" b="1" dirty="0">
                <a:solidFill>
                  <a:schemeClr val="bg1"/>
                </a:solidFill>
              </a:rPr>
              <a:t>ODAGVA / ACT 66 SUMMARY</a:t>
            </a:r>
          </a:p>
        </p:txBody>
      </p:sp>
      <p:sp>
        <p:nvSpPr>
          <p:cNvPr id="13332" name="TextBox 13"/>
          <p:cNvSpPr txBox="1">
            <a:spLocks noChangeArrowheads="1"/>
          </p:cNvSpPr>
          <p:nvPr/>
        </p:nvSpPr>
        <p:spPr bwMode="auto">
          <a:xfrm>
            <a:off x="480060" y="6339840"/>
            <a:ext cx="3040380" cy="394547"/>
          </a:xfrm>
          <a:prstGeom prst="rect">
            <a:avLst/>
          </a:prstGeom>
          <a:noFill/>
          <a:ln w="9525">
            <a:noFill/>
            <a:miter lim="800000"/>
            <a:headEnd/>
            <a:tailEnd/>
          </a:ln>
        </p:spPr>
        <p:txBody>
          <a:bodyPr lIns="96661" tIns="48331" rIns="96661" bIns="48331">
            <a:spAutoFit/>
          </a:bodyPr>
          <a:lstStyle/>
          <a:p>
            <a:pPr>
              <a:defRPr/>
            </a:pPr>
            <a:r>
              <a:rPr lang="en-US" b="1" dirty="0">
                <a:solidFill>
                  <a:schemeClr val="bg1"/>
                </a:solidFill>
                <a:latin typeface="+mn-lt"/>
              </a:rPr>
              <a:t>As of </a:t>
            </a:r>
            <a:r>
              <a:rPr lang="en-US" b="1" dirty="0" smtClean="0">
                <a:solidFill>
                  <a:schemeClr val="bg1"/>
                </a:solidFill>
                <a:latin typeface="+mn-lt"/>
              </a:rPr>
              <a:t>31 August 15</a:t>
            </a:r>
            <a:endParaRPr lang="en-US" b="1" dirty="0">
              <a:solidFill>
                <a:schemeClr val="bg1"/>
              </a:solidFill>
              <a:latin typeface="+mn-lt"/>
            </a:endParaRPr>
          </a:p>
        </p:txBody>
      </p:sp>
      <p:graphicFrame>
        <p:nvGraphicFramePr>
          <p:cNvPr id="16" name="Table 15"/>
          <p:cNvGraphicFramePr>
            <a:graphicFrameLocks noGrp="1"/>
          </p:cNvGraphicFramePr>
          <p:nvPr>
            <p:extLst>
              <p:ext uri="{D42A27DB-BD31-4B8C-83A1-F6EECF244321}">
                <p14:modId xmlns:p14="http://schemas.microsoft.com/office/powerpoint/2010/main" val="4070654163"/>
              </p:ext>
            </p:extLst>
          </p:nvPr>
        </p:nvGraphicFramePr>
        <p:xfrm>
          <a:off x="1920240" y="1788160"/>
          <a:ext cx="5840730" cy="1388412"/>
        </p:xfrm>
        <a:graphic>
          <a:graphicData uri="http://schemas.openxmlformats.org/drawingml/2006/table">
            <a:tbl>
              <a:tblPr/>
              <a:tblGrid>
                <a:gridCol w="2920365"/>
                <a:gridCol w="2920365"/>
              </a:tblGrid>
              <a:tr h="487680">
                <a:tc gridSpan="2">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FY 15</a:t>
                      </a:r>
                      <a:r>
                        <a:rPr lang="en-US" sz="1300" b="1" i="0" u="none" strike="noStrike" baseline="0" dirty="0" smtClean="0">
                          <a:solidFill>
                            <a:srgbClr val="000000"/>
                          </a:solidFill>
                          <a:latin typeface="Tahoma" pitchFamily="34" charset="0"/>
                          <a:ea typeface="Tahoma" pitchFamily="34" charset="0"/>
                          <a:cs typeface="Tahoma" pitchFamily="34" charset="0"/>
                        </a:rPr>
                        <a:t> - 16</a:t>
                      </a:r>
                      <a:endParaRPr lang="en-US" sz="1300" b="1" i="0" u="none" strike="noStrike" dirty="0" smtClean="0">
                        <a:solidFill>
                          <a:srgbClr val="000000"/>
                        </a:solidFill>
                        <a:latin typeface="Tahoma" pitchFamily="34" charset="0"/>
                        <a:ea typeface="Tahoma" pitchFamily="34" charset="0"/>
                        <a:cs typeface="Tahoma" pitchFamily="34" charset="0"/>
                      </a:endParaRPr>
                    </a:p>
                    <a:p>
                      <a:pPr algn="ctr" fontAlgn="b"/>
                      <a:r>
                        <a:rPr lang="en-US" sz="1300" b="1" i="0" u="none" strike="noStrike" dirty="0" smtClean="0">
                          <a:solidFill>
                            <a:srgbClr val="000000"/>
                          </a:solidFill>
                          <a:latin typeface="Tahoma" pitchFamily="34" charset="0"/>
                          <a:ea typeface="Tahoma" pitchFamily="34" charset="0"/>
                          <a:cs typeface="Tahoma" pitchFamily="34" charset="0"/>
                        </a:rPr>
                        <a:t>Claims, Compensation and Pension Summary </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r>
              <a:tr h="330001">
                <a:tc>
                  <a:txBody>
                    <a:bodyPr/>
                    <a:lstStyle/>
                    <a:p>
                      <a:pPr algn="ctr" fontAlgn="b"/>
                      <a:r>
                        <a:rPr lang="en-US" sz="1300" b="1" i="0" u="none" strike="noStrike" dirty="0">
                          <a:solidFill>
                            <a:srgbClr val="000000"/>
                          </a:solidFill>
                          <a:latin typeface="Tahoma" pitchFamily="34" charset="0"/>
                          <a:ea typeface="Tahoma" pitchFamily="34" charset="0"/>
                          <a:cs typeface="Tahoma" pitchFamily="34" charset="0"/>
                        </a:rPr>
                        <a:t>Year to Date </a:t>
                      </a:r>
                      <a:r>
                        <a:rPr lang="en-US" sz="1300" b="1" i="0" u="none" strike="noStrike" dirty="0" smtClean="0">
                          <a:solidFill>
                            <a:srgbClr val="000000"/>
                          </a:solidFill>
                          <a:latin typeface="Tahoma" pitchFamily="34" charset="0"/>
                          <a:ea typeface="Tahoma" pitchFamily="34" charset="0"/>
                          <a:cs typeface="Tahoma" pitchFamily="34" charset="0"/>
                        </a:rPr>
                        <a:t> Claims Submitted</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Year to Date Value of Awards</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70731">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1,924</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$10,262,747.00</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371751163"/>
              </p:ext>
            </p:extLst>
          </p:nvPr>
        </p:nvGraphicFramePr>
        <p:xfrm>
          <a:off x="1880235" y="3982720"/>
          <a:ext cx="5840730" cy="1388412"/>
        </p:xfrm>
        <a:graphic>
          <a:graphicData uri="http://schemas.openxmlformats.org/drawingml/2006/table">
            <a:tbl>
              <a:tblPr/>
              <a:tblGrid>
                <a:gridCol w="2920365"/>
                <a:gridCol w="2920365"/>
              </a:tblGrid>
              <a:tr h="487680">
                <a:tc gridSpan="2">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FY 14</a:t>
                      </a:r>
                      <a:r>
                        <a:rPr lang="en-US" sz="1300" b="1" i="0" u="none" strike="noStrike" baseline="0" dirty="0" smtClean="0">
                          <a:solidFill>
                            <a:srgbClr val="000000"/>
                          </a:solidFill>
                          <a:latin typeface="Tahoma" pitchFamily="34" charset="0"/>
                          <a:ea typeface="Tahoma" pitchFamily="34" charset="0"/>
                          <a:cs typeface="Tahoma" pitchFamily="34" charset="0"/>
                        </a:rPr>
                        <a:t> - 15</a:t>
                      </a:r>
                      <a:endParaRPr lang="en-US" sz="1300" b="1" i="0" u="none" strike="noStrike" dirty="0" smtClean="0">
                        <a:solidFill>
                          <a:srgbClr val="000000"/>
                        </a:solidFill>
                        <a:latin typeface="Tahoma" pitchFamily="34" charset="0"/>
                        <a:ea typeface="Tahoma" pitchFamily="34" charset="0"/>
                        <a:cs typeface="Tahoma" pitchFamily="34" charset="0"/>
                      </a:endParaRPr>
                    </a:p>
                    <a:p>
                      <a:pPr algn="ctr" fontAlgn="b"/>
                      <a:r>
                        <a:rPr lang="en-US" sz="1300" b="1" i="0" u="none" strike="noStrike" dirty="0" smtClean="0">
                          <a:solidFill>
                            <a:srgbClr val="000000"/>
                          </a:solidFill>
                          <a:latin typeface="Tahoma" pitchFamily="34" charset="0"/>
                          <a:ea typeface="Tahoma" pitchFamily="34" charset="0"/>
                          <a:cs typeface="Tahoma" pitchFamily="34" charset="0"/>
                        </a:rPr>
                        <a:t>Claims, Compensation and Pension Summary </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r>
              <a:tr h="330001">
                <a:tc>
                  <a:txBody>
                    <a:bodyPr/>
                    <a:lstStyle/>
                    <a:p>
                      <a:pPr algn="ctr" fontAlgn="b"/>
                      <a:r>
                        <a:rPr lang="en-US" sz="1300" b="1" i="0" u="none" strike="noStrike" dirty="0">
                          <a:solidFill>
                            <a:srgbClr val="000000"/>
                          </a:solidFill>
                          <a:latin typeface="Tahoma" pitchFamily="34" charset="0"/>
                          <a:ea typeface="Tahoma" pitchFamily="34" charset="0"/>
                          <a:cs typeface="Tahoma" pitchFamily="34" charset="0"/>
                        </a:rPr>
                        <a:t>Year to Date </a:t>
                      </a:r>
                      <a:r>
                        <a:rPr lang="en-US" sz="1300" b="1" i="0" u="none" strike="noStrike" dirty="0" smtClean="0">
                          <a:solidFill>
                            <a:srgbClr val="000000"/>
                          </a:solidFill>
                          <a:latin typeface="Tahoma" pitchFamily="34" charset="0"/>
                          <a:ea typeface="Tahoma" pitchFamily="34" charset="0"/>
                          <a:cs typeface="Tahoma" pitchFamily="34" charset="0"/>
                        </a:rPr>
                        <a:t> Claims Submitted</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Year to Date Value of Awards</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70731">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22,473</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$219,260,065.00</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585271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Military Vet logo banner"/>
          <p:cNvPicPr>
            <a:picLocks noChangeAspect="1" noChangeArrowheads="1"/>
          </p:cNvPicPr>
          <p:nvPr/>
        </p:nvPicPr>
        <p:blipFill>
          <a:blip r:embed="rId2"/>
          <a:srcRect/>
          <a:stretch>
            <a:fillRect/>
          </a:stretch>
        </p:blipFill>
        <p:spPr bwMode="auto">
          <a:xfrm>
            <a:off x="478394" y="406400"/>
            <a:ext cx="8644414" cy="692574"/>
          </a:xfrm>
          <a:prstGeom prst="rect">
            <a:avLst/>
          </a:prstGeom>
          <a:noFill/>
          <a:ln w="9525">
            <a:noFill/>
            <a:miter lim="800000"/>
            <a:headEnd/>
            <a:tailEnd/>
          </a:ln>
        </p:spPr>
      </p:pic>
      <p:pic>
        <p:nvPicPr>
          <p:cNvPr id="3075" name="Picture 25" descr="red bottom banner"/>
          <p:cNvPicPr>
            <a:picLocks noChangeAspect="1" noChangeArrowheads="1"/>
          </p:cNvPicPr>
          <p:nvPr/>
        </p:nvPicPr>
        <p:blipFill>
          <a:blip r:embed="rId3"/>
          <a:srcRect/>
          <a:stretch>
            <a:fillRect/>
          </a:stretch>
        </p:blipFill>
        <p:spPr bwMode="auto">
          <a:xfrm>
            <a:off x="480060" y="6343227"/>
            <a:ext cx="8801100" cy="403013"/>
          </a:xfrm>
          <a:prstGeom prst="rect">
            <a:avLst/>
          </a:prstGeom>
          <a:noFill/>
          <a:ln w="9525">
            <a:noFill/>
            <a:miter lim="800000"/>
            <a:headEnd/>
            <a:tailEnd/>
          </a:ln>
        </p:spPr>
      </p:pic>
      <p:sp>
        <p:nvSpPr>
          <p:cNvPr id="3076"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country</a:t>
            </a:r>
          </a:p>
        </p:txBody>
      </p:sp>
      <p:sp>
        <p:nvSpPr>
          <p:cNvPr id="3077" name="Rectangle 10"/>
          <p:cNvSpPr>
            <a:spLocks noChangeArrowheads="1"/>
          </p:cNvSpPr>
          <p:nvPr/>
        </p:nvSpPr>
        <p:spPr bwMode="auto">
          <a:xfrm>
            <a:off x="400050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community &gt; commonwealth </a:t>
            </a:r>
          </a:p>
        </p:txBody>
      </p:sp>
      <p:sp>
        <p:nvSpPr>
          <p:cNvPr id="3078"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3079"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3080" name="Rectangle 5"/>
          <p:cNvSpPr>
            <a:spLocks noGrp="1" noChangeArrowheads="1"/>
          </p:cNvSpPr>
          <p:nvPr>
            <p:ph type="ctrTitle"/>
          </p:nvPr>
        </p:nvSpPr>
        <p:spPr>
          <a:xfrm>
            <a:off x="480060" y="487680"/>
            <a:ext cx="6080760" cy="458894"/>
          </a:xfrm>
        </p:spPr>
        <p:txBody>
          <a:bodyPr>
            <a:spAutoFit/>
          </a:bodyPr>
          <a:lstStyle/>
          <a:p>
            <a:r>
              <a:rPr lang="en-US" sz="2300" b="1">
                <a:solidFill>
                  <a:schemeClr val="bg1"/>
                </a:solidFill>
              </a:rPr>
              <a:t>OUTREACH ENGAGEMENTS</a:t>
            </a:r>
          </a:p>
        </p:txBody>
      </p:sp>
      <p:sp>
        <p:nvSpPr>
          <p:cNvPr id="13332" name="TextBox 13"/>
          <p:cNvSpPr txBox="1">
            <a:spLocks noChangeArrowheads="1"/>
          </p:cNvSpPr>
          <p:nvPr/>
        </p:nvSpPr>
        <p:spPr bwMode="auto">
          <a:xfrm>
            <a:off x="480060" y="6339840"/>
            <a:ext cx="3040380" cy="394547"/>
          </a:xfrm>
          <a:prstGeom prst="rect">
            <a:avLst/>
          </a:prstGeom>
          <a:noFill/>
          <a:ln w="9525">
            <a:noFill/>
            <a:miter lim="800000"/>
            <a:headEnd/>
            <a:tailEnd/>
          </a:ln>
        </p:spPr>
        <p:txBody>
          <a:bodyPr lIns="96661" tIns="48331" rIns="96661" bIns="48331">
            <a:spAutoFit/>
          </a:bodyPr>
          <a:lstStyle/>
          <a:p>
            <a:pPr>
              <a:defRPr/>
            </a:pPr>
            <a:r>
              <a:rPr lang="en-US" b="1" dirty="0">
                <a:solidFill>
                  <a:schemeClr val="bg1"/>
                </a:solidFill>
                <a:latin typeface="+mn-lt"/>
              </a:rPr>
              <a:t>As </a:t>
            </a:r>
            <a:r>
              <a:rPr lang="en-US" b="1" dirty="0" smtClean="0">
                <a:solidFill>
                  <a:schemeClr val="bg1"/>
                </a:solidFill>
                <a:latin typeface="+mn-lt"/>
              </a:rPr>
              <a:t>of 31 August 15</a:t>
            </a:r>
            <a:endParaRPr lang="en-US" b="1" dirty="0">
              <a:solidFill>
                <a:schemeClr val="bg1"/>
              </a:solidFill>
              <a:latin typeface="+mn-lt"/>
            </a:endParaRPr>
          </a:p>
        </p:txBody>
      </p:sp>
      <p:graphicFrame>
        <p:nvGraphicFramePr>
          <p:cNvPr id="14" name="Table 13"/>
          <p:cNvGraphicFramePr>
            <a:graphicFrameLocks noGrp="1"/>
          </p:cNvGraphicFramePr>
          <p:nvPr>
            <p:extLst>
              <p:ext uri="{D42A27DB-BD31-4B8C-83A1-F6EECF244321}">
                <p14:modId xmlns:p14="http://schemas.microsoft.com/office/powerpoint/2010/main" val="838874818"/>
              </p:ext>
            </p:extLst>
          </p:nvPr>
        </p:nvGraphicFramePr>
        <p:xfrm>
          <a:off x="480060" y="1137921"/>
          <a:ext cx="8225554" cy="5109684"/>
        </p:xfrm>
        <a:graphic>
          <a:graphicData uri="http://schemas.openxmlformats.org/drawingml/2006/table">
            <a:tbl>
              <a:tblPr/>
              <a:tblGrid>
                <a:gridCol w="3374777"/>
                <a:gridCol w="941798"/>
                <a:gridCol w="941799"/>
                <a:gridCol w="863315"/>
                <a:gridCol w="863316"/>
                <a:gridCol w="1240549"/>
              </a:tblGrid>
              <a:tr h="335280">
                <a:tc gridSpan="6">
                  <a:txBody>
                    <a:bodyPr/>
                    <a:lstStyle/>
                    <a:p>
                      <a:pPr algn="ctr" fontAlgn="b"/>
                      <a:r>
                        <a:rPr lang="en-US" sz="2100" b="1" i="0" u="none" strike="noStrike" dirty="0" smtClean="0">
                          <a:solidFill>
                            <a:srgbClr val="000000"/>
                          </a:solidFill>
                          <a:latin typeface="+mn-lt"/>
                          <a:ea typeface="Tahoma" pitchFamily="34" charset="0"/>
                          <a:cs typeface="Tahoma" pitchFamily="34" charset="0"/>
                        </a:rPr>
                        <a:t>Outreach Statistics </a:t>
                      </a:r>
                      <a:endParaRPr lang="en-US" sz="21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600" b="1"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246684">
                <a:tc>
                  <a:txBody>
                    <a:bodyPr/>
                    <a:lstStyle/>
                    <a:p>
                      <a:pPr algn="l" fontAlgn="b"/>
                      <a:r>
                        <a:rPr lang="en-US" sz="1300" b="0" i="0" u="none" strike="noStrike" dirty="0">
                          <a:solidFill>
                            <a:srgbClr val="000000"/>
                          </a:solidFill>
                          <a:latin typeface="+mn-lt"/>
                          <a:ea typeface="Tahoma" pitchFamily="34" charset="0"/>
                          <a:cs typeface="Tahoma" pitchFamily="34" charset="0"/>
                        </a:rPr>
                        <a:t> </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500" b="1" i="0" u="none" strike="noStrike" dirty="0">
                          <a:solidFill>
                            <a:srgbClr val="000000"/>
                          </a:solidFill>
                          <a:latin typeface="+mn-lt"/>
                          <a:ea typeface="Tahoma" pitchFamily="34" charset="0"/>
                          <a:cs typeface="Tahoma" pitchFamily="34" charset="0"/>
                        </a:rPr>
                        <a:t>1st Qtr</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500" b="1" i="0" u="none" strike="noStrike" dirty="0">
                          <a:solidFill>
                            <a:srgbClr val="000000"/>
                          </a:solidFill>
                          <a:latin typeface="+mn-lt"/>
                          <a:ea typeface="Tahoma" pitchFamily="34" charset="0"/>
                          <a:cs typeface="Tahoma" pitchFamily="34" charset="0"/>
                        </a:rPr>
                        <a:t>2nd Qtr</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500" b="1" i="0" u="none" strike="noStrike" dirty="0">
                          <a:solidFill>
                            <a:srgbClr val="000000"/>
                          </a:solidFill>
                          <a:latin typeface="+mn-lt"/>
                          <a:ea typeface="Tahoma" pitchFamily="34" charset="0"/>
                          <a:cs typeface="Tahoma" pitchFamily="34" charset="0"/>
                        </a:rPr>
                        <a:t>3rd Qtr</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500" b="1" i="0" u="none" strike="noStrike" dirty="0">
                          <a:solidFill>
                            <a:srgbClr val="000000"/>
                          </a:solidFill>
                          <a:latin typeface="+mn-lt"/>
                          <a:ea typeface="Tahoma" pitchFamily="34" charset="0"/>
                          <a:cs typeface="Tahoma" pitchFamily="34" charset="0"/>
                        </a:rPr>
                        <a:t>4th Qtr</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500" b="0" i="0" u="none" strike="noStrike" dirty="0">
                          <a:solidFill>
                            <a:srgbClr val="000000"/>
                          </a:solidFill>
                          <a:latin typeface="+mn-lt"/>
                          <a:ea typeface="Tahoma" pitchFamily="34" charset="0"/>
                          <a:cs typeface="Tahoma" pitchFamily="34" charset="0"/>
                        </a:rPr>
                        <a:t> </a:t>
                      </a:r>
                      <a:r>
                        <a:rPr lang="en-US" sz="1500" b="1" i="0" u="none" strike="noStrike" dirty="0" smtClean="0">
                          <a:solidFill>
                            <a:srgbClr val="000000"/>
                          </a:solidFill>
                          <a:latin typeface="+mn-lt"/>
                          <a:ea typeface="Tahoma" pitchFamily="34" charset="0"/>
                          <a:cs typeface="Tahoma" pitchFamily="34" charset="0"/>
                        </a:rPr>
                        <a:t>Year to Date</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46684">
                <a:tc>
                  <a:txBody>
                    <a:bodyPr/>
                    <a:lstStyle/>
                    <a:p>
                      <a:pPr algn="l" fontAlgn="b"/>
                      <a:r>
                        <a:rPr lang="en-US" sz="1500" b="0" i="0" u="none" strike="noStrike" dirty="0" smtClean="0">
                          <a:solidFill>
                            <a:srgbClr val="000000"/>
                          </a:solidFill>
                          <a:latin typeface="+mn-lt"/>
                          <a:ea typeface="Tahoma" pitchFamily="34" charset="0"/>
                          <a:cs typeface="Tahoma" pitchFamily="34" charset="0"/>
                        </a:rPr>
                        <a:t>Outreach Events</a:t>
                      </a:r>
                      <a:r>
                        <a:rPr lang="en-US" sz="1500" b="0" i="0" u="none" strike="noStrike" baseline="0" dirty="0" smtClean="0">
                          <a:solidFill>
                            <a:srgbClr val="000000"/>
                          </a:solidFill>
                          <a:latin typeface="+mn-lt"/>
                          <a:ea typeface="Tahoma" pitchFamily="34" charset="0"/>
                          <a:cs typeface="Tahoma" pitchFamily="34" charset="0"/>
                        </a:rPr>
                        <a:t> Supported</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22</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22</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46684">
                <a:tc>
                  <a:txBody>
                    <a:bodyPr/>
                    <a:lstStyle/>
                    <a:p>
                      <a:pPr algn="l" fontAlgn="b"/>
                      <a:r>
                        <a:rPr lang="en-US" sz="1500" b="0" i="0" u="none" strike="noStrike" dirty="0" smtClean="0">
                          <a:solidFill>
                            <a:srgbClr val="000000"/>
                          </a:solidFill>
                          <a:latin typeface="+mn-lt"/>
                          <a:ea typeface="Tahoma" pitchFamily="34" charset="0"/>
                          <a:cs typeface="Tahoma" pitchFamily="34" charset="0"/>
                        </a:rPr>
                        <a:t>Mobile Outreach Van Events</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16</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16</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46684">
                <a:tc>
                  <a:txBody>
                    <a:bodyPr/>
                    <a:lstStyle/>
                    <a:p>
                      <a:pPr algn="l" fontAlgn="b"/>
                      <a:r>
                        <a:rPr lang="en-US" sz="1500" b="0" i="0" u="none" strike="noStrike" dirty="0" smtClean="0">
                          <a:solidFill>
                            <a:srgbClr val="000000"/>
                          </a:solidFill>
                          <a:latin typeface="+mn-lt"/>
                          <a:ea typeface="Tahoma" pitchFamily="34" charset="0"/>
                          <a:cs typeface="Tahoma" pitchFamily="34" charset="0"/>
                        </a:rPr>
                        <a:t>Veteran</a:t>
                      </a:r>
                      <a:r>
                        <a:rPr lang="en-US" sz="1500" b="0" i="0" u="none" strike="noStrike" baseline="0" dirty="0" smtClean="0">
                          <a:solidFill>
                            <a:srgbClr val="000000"/>
                          </a:solidFill>
                          <a:latin typeface="+mn-lt"/>
                          <a:ea typeface="Tahoma" pitchFamily="34" charset="0"/>
                          <a:cs typeface="Tahoma" pitchFamily="34" charset="0"/>
                        </a:rPr>
                        <a:t> Interactions</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733</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733</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82825">
                <a:tc>
                  <a:txBody>
                    <a:bodyPr/>
                    <a:lstStyle/>
                    <a:p>
                      <a:pPr algn="l" fontAlgn="b"/>
                      <a:r>
                        <a:rPr lang="en-US" sz="1500" b="0" i="0" u="none" strike="noStrike" dirty="0" smtClean="0">
                          <a:solidFill>
                            <a:srgbClr val="000000"/>
                          </a:solidFill>
                          <a:latin typeface="+mn-lt"/>
                          <a:ea typeface="Tahoma" pitchFamily="34" charset="0"/>
                          <a:cs typeface="Tahoma" pitchFamily="34" charset="0"/>
                        </a:rPr>
                        <a:t>Claim</a:t>
                      </a:r>
                      <a:r>
                        <a:rPr lang="en-US" sz="1500" b="0" i="0" u="none" strike="noStrike" baseline="0" dirty="0" smtClean="0">
                          <a:solidFill>
                            <a:srgbClr val="000000"/>
                          </a:solidFill>
                          <a:latin typeface="+mn-lt"/>
                          <a:ea typeface="Tahoma" pitchFamily="34" charset="0"/>
                          <a:cs typeface="Tahoma" pitchFamily="34" charset="0"/>
                        </a:rPr>
                        <a:t> referrals to County Directors and Service Organizations</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144</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144</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46684">
                <a:tc>
                  <a:txBody>
                    <a:bodyPr/>
                    <a:lstStyle/>
                    <a:p>
                      <a:pPr algn="l" fontAlgn="b"/>
                      <a:r>
                        <a:rPr lang="en-US" sz="1500" b="0" i="0" u="none" strike="noStrike" dirty="0" smtClean="0">
                          <a:solidFill>
                            <a:srgbClr val="000000"/>
                          </a:solidFill>
                          <a:latin typeface="+mn-lt"/>
                          <a:ea typeface="Tahoma" pitchFamily="34" charset="0"/>
                          <a:cs typeface="Tahoma" pitchFamily="34" charset="0"/>
                        </a:rPr>
                        <a:t>Legislator</a:t>
                      </a:r>
                      <a:r>
                        <a:rPr lang="en-US" sz="1500" b="0" i="0" u="none" strike="noStrike" baseline="0" dirty="0" smtClean="0">
                          <a:solidFill>
                            <a:srgbClr val="000000"/>
                          </a:solidFill>
                          <a:latin typeface="+mn-lt"/>
                          <a:ea typeface="Tahoma" pitchFamily="34" charset="0"/>
                          <a:cs typeface="Tahoma" pitchFamily="34" charset="0"/>
                        </a:rPr>
                        <a:t> Attended Events</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8</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8</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58159">
                <a:tc gridSpan="6">
                  <a:txBody>
                    <a:bodyPr/>
                    <a:lstStyle/>
                    <a:p>
                      <a:pPr algn="l" fontAlgn="b"/>
                      <a:endParaRPr lang="en-US" sz="1100" b="0" i="0" u="none" strike="noStrike" baseline="0" dirty="0" smtClean="0">
                        <a:solidFill>
                          <a:srgbClr val="000000"/>
                        </a:solidFill>
                        <a:latin typeface="+mn-lt"/>
                        <a:ea typeface="Tahoma" pitchFamily="34" charset="0"/>
                        <a:cs typeface="Tahoma" pitchFamily="34" charset="0"/>
                      </a:endParaRPr>
                    </a:p>
                    <a:p>
                      <a:pPr algn="l" fontAlgn="b"/>
                      <a:r>
                        <a:rPr lang="en-US" sz="1500" b="0" i="0" u="none" strike="noStrike" baseline="0" dirty="0" smtClean="0">
                          <a:solidFill>
                            <a:srgbClr val="000000"/>
                          </a:solidFill>
                          <a:latin typeface="+mn-lt"/>
                          <a:ea typeface="Tahoma" pitchFamily="34" charset="0"/>
                          <a:cs typeface="Tahoma" pitchFamily="34" charset="0"/>
                        </a:rPr>
                        <a:t>     </a:t>
                      </a:r>
                      <a:r>
                        <a:rPr lang="en-US" sz="1500" b="0" i="0" u="sng" strike="noStrike" baseline="0" dirty="0" smtClean="0">
                          <a:solidFill>
                            <a:srgbClr val="000000"/>
                          </a:solidFill>
                          <a:latin typeface="+mn-lt"/>
                          <a:ea typeface="Tahoma" pitchFamily="34" charset="0"/>
                          <a:cs typeface="Tahoma" pitchFamily="34" charset="0"/>
                        </a:rPr>
                        <a:t>N</a:t>
                      </a:r>
                      <a:r>
                        <a:rPr lang="en-US" sz="1500" b="0" i="0" u="sng" strike="noStrike" dirty="0" smtClean="0">
                          <a:solidFill>
                            <a:srgbClr val="000000"/>
                          </a:solidFill>
                          <a:latin typeface="+mn-lt"/>
                          <a:ea typeface="Tahoma" pitchFamily="34" charset="0"/>
                          <a:cs typeface="Tahoma" pitchFamily="34" charset="0"/>
                        </a:rPr>
                        <a:t>otes</a:t>
                      </a:r>
                    </a:p>
                    <a:p>
                      <a:pPr algn="l" fontAlgn="b">
                        <a:buFont typeface="Arial" pitchFamily="34" charset="0"/>
                        <a:buChar char="•"/>
                      </a:pPr>
                      <a:r>
                        <a:rPr lang="en-US" sz="1500" b="0" i="0" u="none" strike="noStrike" baseline="0" dirty="0" smtClean="0">
                          <a:solidFill>
                            <a:srgbClr val="000000"/>
                          </a:solidFill>
                          <a:latin typeface="+mn-lt"/>
                          <a:ea typeface="Tahoma" pitchFamily="34" charset="0"/>
                          <a:cs typeface="Tahoma" pitchFamily="34" charset="0"/>
                        </a:rPr>
                        <a:t>      Two outreach vans are operational and supporting outreach events</a:t>
                      </a:r>
                    </a:p>
                    <a:p>
                      <a:pPr algn="l" fontAlgn="b">
                        <a:buFont typeface="Arial" pitchFamily="34" charset="0"/>
                        <a:buNone/>
                      </a:pPr>
                      <a:r>
                        <a:rPr lang="en-US" sz="1500" b="0" i="0" u="none" strike="noStrike" baseline="0" dirty="0" smtClean="0">
                          <a:solidFill>
                            <a:srgbClr val="000000"/>
                          </a:solidFill>
                          <a:latin typeface="+mn-lt"/>
                          <a:ea typeface="Tahoma" pitchFamily="34" charset="0"/>
                          <a:cs typeface="Tahoma" pitchFamily="34" charset="0"/>
                        </a:rPr>
                        <a:t>     </a:t>
                      </a:r>
                    </a:p>
                    <a:p>
                      <a:pPr algn="l" fontAlgn="b">
                        <a:buFont typeface="Arial" pitchFamily="34" charset="0"/>
                        <a:buNone/>
                      </a:pPr>
                      <a:r>
                        <a:rPr lang="en-US" sz="1500" b="0" i="0" u="none" strike="noStrike" baseline="0" dirty="0" smtClean="0">
                          <a:solidFill>
                            <a:srgbClr val="000000"/>
                          </a:solidFill>
                          <a:latin typeface="+mn-lt"/>
                          <a:ea typeface="Tahoma" pitchFamily="34" charset="0"/>
                          <a:cs typeface="Tahoma" pitchFamily="34" charset="0"/>
                        </a:rPr>
                        <a:t>     </a:t>
                      </a:r>
                      <a:r>
                        <a:rPr lang="en-US" sz="1500" b="0" i="0" u="sng" strike="noStrike" baseline="0" dirty="0" smtClean="0">
                          <a:solidFill>
                            <a:srgbClr val="000000"/>
                          </a:solidFill>
                          <a:latin typeface="+mn-lt"/>
                          <a:ea typeface="Tahoma" pitchFamily="34" charset="0"/>
                          <a:cs typeface="Tahoma" pitchFamily="34" charset="0"/>
                        </a:rPr>
                        <a:t>Upcoming Events – September</a:t>
                      </a:r>
                    </a:p>
                    <a:p>
                      <a:pPr algn="l" fontAlgn="b">
                        <a:buFont typeface="Arial" pitchFamily="34" charset="0"/>
                        <a:buChar char="•"/>
                      </a:pPr>
                      <a:r>
                        <a:rPr lang="en-US" sz="1500" b="0" i="0" u="none" strike="noStrike" baseline="0" dirty="0" smtClean="0">
                          <a:solidFill>
                            <a:srgbClr val="000000"/>
                          </a:solidFill>
                          <a:latin typeface="+mn-lt"/>
                          <a:ea typeface="Tahoma" pitchFamily="34" charset="0"/>
                          <a:cs typeface="Tahoma" pitchFamily="34" charset="0"/>
                        </a:rPr>
                        <a:t>      </a:t>
                      </a:r>
                      <a:r>
                        <a:rPr lang="en-US" sz="1500" b="1" i="0" u="none" strike="noStrike" baseline="0" dirty="0" smtClean="0">
                          <a:solidFill>
                            <a:srgbClr val="000000"/>
                          </a:solidFill>
                          <a:latin typeface="+mn-lt"/>
                          <a:ea typeface="Tahoma" pitchFamily="34" charset="0"/>
                          <a:cs typeface="Tahoma" pitchFamily="34" charset="0"/>
                        </a:rPr>
                        <a:t>Legislative Events</a:t>
                      </a:r>
                      <a:r>
                        <a:rPr lang="en-US" sz="1500" b="0" i="0" u="none" strike="noStrike" baseline="0" dirty="0" smtClean="0">
                          <a:solidFill>
                            <a:srgbClr val="000000"/>
                          </a:solidFill>
                          <a:latin typeface="+mn-lt"/>
                          <a:ea typeface="Tahoma" pitchFamily="34" charset="0"/>
                          <a:cs typeface="Tahoma" pitchFamily="34" charset="0"/>
                        </a:rPr>
                        <a:t>  –  Representative Christiana’s Veteran Breakfast, Senator Vogel Senior Event, </a:t>
                      </a:r>
                    </a:p>
                    <a:p>
                      <a:pPr algn="l" fontAlgn="b">
                        <a:buFont typeface="Arial" pitchFamily="34" charset="0"/>
                        <a:buNone/>
                      </a:pPr>
                      <a:r>
                        <a:rPr lang="en-US" sz="1500" b="0" i="0" u="none" strike="noStrike" baseline="0" dirty="0" smtClean="0">
                          <a:solidFill>
                            <a:srgbClr val="000000"/>
                          </a:solidFill>
                          <a:latin typeface="+mn-lt"/>
                          <a:ea typeface="Tahoma" pitchFamily="34" charset="0"/>
                          <a:cs typeface="Tahoma" pitchFamily="34" charset="0"/>
                        </a:rPr>
                        <a:t>       Congressman Marino’s Senior Health Fair       </a:t>
                      </a:r>
                    </a:p>
                    <a:p>
                      <a:pPr marL="285750" indent="-285750" algn="l" fontAlgn="b">
                        <a:buFont typeface="Arial" pitchFamily="34" charset="0"/>
                        <a:buChar char="•"/>
                      </a:pPr>
                      <a:r>
                        <a:rPr lang="en-US" sz="1500" b="1" i="0" u="none" strike="noStrike" baseline="0" dirty="0" smtClean="0">
                          <a:solidFill>
                            <a:srgbClr val="000000"/>
                          </a:solidFill>
                          <a:latin typeface="+mn-lt"/>
                          <a:ea typeface="Tahoma" pitchFamily="34" charset="0"/>
                          <a:cs typeface="Tahoma" pitchFamily="34" charset="0"/>
                        </a:rPr>
                        <a:t>Events</a:t>
                      </a:r>
                      <a:r>
                        <a:rPr lang="en-US" sz="1500" b="0" i="0" u="none" strike="noStrike" baseline="0" dirty="0" smtClean="0">
                          <a:solidFill>
                            <a:srgbClr val="000000"/>
                          </a:solidFill>
                          <a:latin typeface="+mn-lt"/>
                          <a:ea typeface="Tahoma" pitchFamily="34" charset="0"/>
                          <a:cs typeface="Tahoma" pitchFamily="34" charset="0"/>
                        </a:rPr>
                        <a:t> - Freedom Express Day at Cabela’s, Carbon County Senior Expo, Ross Township Community Fair, Mt. Pocono DAV Event, Agent Orange Town Hall Meeting, PA Bow Hunters Festival, Hanover Veteran and Family Fun Day, Juniata County Veteran Event, Chestnut Hill Community Day</a:t>
                      </a:r>
                    </a:p>
                    <a:p>
                      <a:pPr marL="285750" indent="-285750" algn="l" fontAlgn="b">
                        <a:buFont typeface="Arial" pitchFamily="34" charset="0"/>
                        <a:buChar char="•"/>
                      </a:pPr>
                      <a:r>
                        <a:rPr lang="en-US" sz="1500" b="1" i="0" u="none" strike="noStrike" baseline="0" dirty="0" smtClean="0">
                          <a:solidFill>
                            <a:srgbClr val="000000"/>
                          </a:solidFill>
                          <a:latin typeface="+mn-lt"/>
                          <a:ea typeface="Tahoma" pitchFamily="34" charset="0"/>
                          <a:cs typeface="Tahoma" pitchFamily="34" charset="0"/>
                        </a:rPr>
                        <a:t>Legislators Attending Events</a:t>
                      </a:r>
                      <a:r>
                        <a:rPr lang="en-US" sz="1500" b="0" i="0" u="none" strike="noStrike" baseline="0" dirty="0" smtClean="0">
                          <a:solidFill>
                            <a:srgbClr val="000000"/>
                          </a:solidFill>
                          <a:latin typeface="+mn-lt"/>
                          <a:ea typeface="Tahoma" pitchFamily="34" charset="0"/>
                          <a:cs typeface="Tahoma" pitchFamily="34" charset="0"/>
                        </a:rPr>
                        <a:t> – Representatives Acosta, Simmons, Saccone and Baker. Senators Scarnati, Smucker and Mensch</a:t>
                      </a:r>
                    </a:p>
                  </a:txBody>
                  <a:tcPr marL="10001" marR="10001" marT="101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208766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ChangeArrowheads="1"/>
          </p:cNvSpPr>
          <p:nvPr/>
        </p:nvSpPr>
        <p:spPr bwMode="auto">
          <a:xfrm>
            <a:off x="3178175" y="3692558"/>
            <a:ext cx="204788" cy="398463"/>
          </a:xfrm>
          <a:prstGeom prst="rect">
            <a:avLst/>
          </a:prstGeom>
          <a:noFill/>
          <a:ln w="9525">
            <a:noFill/>
            <a:miter lim="800000"/>
            <a:headEnd/>
            <a:tailEnd/>
          </a:ln>
        </p:spPr>
        <p:txBody>
          <a:bodyPr wrap="none" lIns="101821" tIns="50916" rIns="101821" bIns="50916">
            <a:spAutoFit/>
          </a:bodyPr>
          <a:lstStyle/>
          <a:p>
            <a:endParaRPr lang="en-US">
              <a:latin typeface="Calibri" pitchFamily="34" charset="0"/>
            </a:endParaRPr>
          </a:p>
        </p:txBody>
      </p:sp>
      <p:grpSp>
        <p:nvGrpSpPr>
          <p:cNvPr id="44035" name="Group 4"/>
          <p:cNvGrpSpPr>
            <a:grpSpLocks/>
          </p:cNvGrpSpPr>
          <p:nvPr/>
        </p:nvGrpSpPr>
        <p:grpSpPr bwMode="auto">
          <a:xfrm>
            <a:off x="320675" y="433395"/>
            <a:ext cx="9075738" cy="738187"/>
            <a:chOff x="478394" y="406400"/>
            <a:chExt cx="8644414" cy="692574"/>
          </a:xfrm>
        </p:grpSpPr>
        <p:pic>
          <p:nvPicPr>
            <p:cNvPr id="44042" name="Picture 26" descr="Military Vet logo banner"/>
            <p:cNvPicPr>
              <a:picLocks noChangeAspect="1" noChangeArrowheads="1"/>
            </p:cNvPicPr>
            <p:nvPr/>
          </p:nvPicPr>
          <p:blipFill>
            <a:blip r:embed="rId3"/>
            <a:srcRect/>
            <a:stretch>
              <a:fillRect/>
            </a:stretch>
          </p:blipFill>
          <p:spPr bwMode="auto">
            <a:xfrm>
              <a:off x="478394" y="406400"/>
              <a:ext cx="8644414" cy="692574"/>
            </a:xfrm>
            <a:prstGeom prst="rect">
              <a:avLst/>
            </a:prstGeom>
            <a:noFill/>
            <a:ln w="9525">
              <a:noFill/>
              <a:miter lim="800000"/>
              <a:headEnd/>
              <a:tailEnd/>
            </a:ln>
          </p:spPr>
        </p:pic>
        <p:sp>
          <p:nvSpPr>
            <p:cNvPr id="44043" name="Rectangle 5"/>
            <p:cNvSpPr txBox="1">
              <a:spLocks noChangeArrowheads="1"/>
            </p:cNvSpPr>
            <p:nvPr/>
          </p:nvSpPr>
          <p:spPr bwMode="auto">
            <a:xfrm>
              <a:off x="480060" y="481745"/>
              <a:ext cx="6000750" cy="420771"/>
            </a:xfrm>
            <a:prstGeom prst="rect">
              <a:avLst/>
            </a:prstGeom>
            <a:noFill/>
            <a:ln w="9525">
              <a:noFill/>
              <a:miter lim="800000"/>
              <a:headEnd/>
              <a:tailEnd/>
            </a:ln>
          </p:spPr>
          <p:txBody>
            <a:bodyPr lIns="96661" tIns="48331" rIns="96661" bIns="48331" anchor="ctr">
              <a:spAutoFit/>
            </a:bodyPr>
            <a:lstStyle/>
            <a:p>
              <a:pPr algn="ctr" defTabSz="911877"/>
              <a:r>
                <a:rPr lang="en-US" sz="2200" b="1">
                  <a:solidFill>
                    <a:schemeClr val="bg1"/>
                  </a:solidFill>
                  <a:latin typeface="Calibri" pitchFamily="34" charset="0"/>
                </a:rPr>
                <a:t>NEXT MEETING</a:t>
              </a:r>
            </a:p>
          </p:txBody>
        </p:sp>
      </p:grpSp>
      <p:grpSp>
        <p:nvGrpSpPr>
          <p:cNvPr id="44036" name="Group 7"/>
          <p:cNvGrpSpPr>
            <a:grpSpLocks/>
          </p:cNvGrpSpPr>
          <p:nvPr/>
        </p:nvGrpSpPr>
        <p:grpSpPr bwMode="auto">
          <a:xfrm>
            <a:off x="115894" y="6762750"/>
            <a:ext cx="9324975" cy="433388"/>
            <a:chOff x="400050" y="6339840"/>
            <a:chExt cx="8881110" cy="406400"/>
          </a:xfrm>
        </p:grpSpPr>
        <p:pic>
          <p:nvPicPr>
            <p:cNvPr id="44038" name="Picture 25" descr="red bottom banner"/>
            <p:cNvPicPr>
              <a:picLocks noChangeAspect="1" noChangeArrowheads="1"/>
            </p:cNvPicPr>
            <p:nvPr/>
          </p:nvPicPr>
          <p:blipFill>
            <a:blip r:embed="rId4"/>
            <a:srcRect/>
            <a:stretch>
              <a:fillRect/>
            </a:stretch>
          </p:blipFill>
          <p:spPr bwMode="auto">
            <a:xfrm>
              <a:off x="480060" y="6343227"/>
              <a:ext cx="8801100" cy="403013"/>
            </a:xfrm>
            <a:prstGeom prst="rect">
              <a:avLst/>
            </a:prstGeom>
            <a:noFill/>
            <a:ln w="9525">
              <a:noFill/>
              <a:miter lim="800000"/>
              <a:headEnd/>
              <a:tailEnd/>
            </a:ln>
          </p:spPr>
        </p:pic>
        <p:sp>
          <p:nvSpPr>
            <p:cNvPr id="44039"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400">
                  <a:solidFill>
                    <a:schemeClr val="bg1"/>
                  </a:solidFill>
                  <a:latin typeface="Verdana" pitchFamily="34" charset="0"/>
                </a:rPr>
                <a:t>&gt; country</a:t>
              </a:r>
            </a:p>
          </p:txBody>
        </p:sp>
        <p:sp>
          <p:nvSpPr>
            <p:cNvPr id="44040"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400">
                  <a:solidFill>
                    <a:schemeClr val="bg1"/>
                  </a:solidFill>
                  <a:latin typeface="Verdana" pitchFamily="34" charset="0"/>
                </a:rPr>
                <a:t>  &gt; community &gt; commonwealth </a:t>
              </a:r>
            </a:p>
          </p:txBody>
        </p:sp>
        <p:sp>
          <p:nvSpPr>
            <p:cNvPr id="12" name="Text Box 15"/>
            <p:cNvSpPr txBox="1">
              <a:spLocks noChangeArrowheads="1"/>
            </p:cNvSpPr>
            <p:nvPr/>
          </p:nvSpPr>
          <p:spPr bwMode="auto">
            <a:xfrm>
              <a:off x="400050" y="6339840"/>
              <a:ext cx="1840025" cy="360252"/>
            </a:xfrm>
            <a:prstGeom prst="rect">
              <a:avLst/>
            </a:prstGeom>
            <a:noFill/>
            <a:ln w="9525">
              <a:noFill/>
              <a:miter lim="800000"/>
              <a:headEnd/>
              <a:tailEnd/>
            </a:ln>
          </p:spPr>
          <p:txBody>
            <a:bodyPr lIns="96661" tIns="48331" rIns="96661" bIns="48331" anchor="ctr">
              <a:spAutoFit/>
            </a:bodyPr>
            <a:lstStyle/>
            <a:p>
              <a:pPr defTabSz="963515" eaLnBrk="0" fontAlgn="auto" hangingPunct="0">
                <a:spcBef>
                  <a:spcPct val="50000"/>
                </a:spcBef>
                <a:spcAft>
                  <a:spcPts val="0"/>
                </a:spcAft>
                <a:defRPr/>
              </a:pPr>
              <a:r>
                <a:rPr lang="en-US" sz="1800" dirty="0" smtClean="0">
                  <a:solidFill>
                    <a:schemeClr val="bg1"/>
                  </a:solidFill>
                  <a:latin typeface="+mj-lt"/>
                  <a:cs typeface="+mn-cs"/>
                </a:rPr>
                <a:t>As </a:t>
              </a:r>
              <a:r>
                <a:rPr lang="en-US" sz="1800" dirty="0">
                  <a:solidFill>
                    <a:schemeClr val="bg1"/>
                  </a:solidFill>
                  <a:latin typeface="+mj-lt"/>
                  <a:cs typeface="+mn-cs"/>
                </a:rPr>
                <a:t>of </a:t>
              </a:r>
              <a:r>
                <a:rPr lang="en-US" sz="1800" dirty="0" smtClean="0">
                  <a:solidFill>
                    <a:schemeClr val="bg1"/>
                  </a:solidFill>
                  <a:latin typeface="+mj-lt"/>
                  <a:cs typeface="+mn-cs"/>
                </a:rPr>
                <a:t>31 August 15</a:t>
              </a:r>
              <a:endParaRPr lang="en-US" sz="1800" dirty="0">
                <a:solidFill>
                  <a:schemeClr val="bg1"/>
                </a:solidFill>
                <a:latin typeface="+mj-lt"/>
                <a:cs typeface="+mn-cs"/>
              </a:endParaRPr>
            </a:p>
          </p:txBody>
        </p:sp>
      </p:grpSp>
      <p:sp>
        <p:nvSpPr>
          <p:cNvPr id="14" name="TextBox 13"/>
          <p:cNvSpPr txBox="1"/>
          <p:nvPr/>
        </p:nvSpPr>
        <p:spPr>
          <a:xfrm>
            <a:off x="0" y="2363792"/>
            <a:ext cx="9601200" cy="3046665"/>
          </a:xfrm>
          <a:prstGeom prst="rect">
            <a:avLst/>
          </a:prstGeom>
          <a:noFill/>
        </p:spPr>
        <p:txBody>
          <a:bodyPr lIns="91120" tIns="45560" rIns="91120" bIns="45560">
            <a:spAutoFit/>
          </a:bodyPr>
          <a:lstStyle/>
          <a:p>
            <a:pPr algn="ctr" defTabSz="963515" fontAlgn="auto">
              <a:spcBef>
                <a:spcPts val="0"/>
              </a:spcBef>
              <a:spcAft>
                <a:spcPts val="0"/>
              </a:spcAft>
              <a:defRPr/>
            </a:pPr>
            <a:r>
              <a:rPr lang="en-US" sz="4800" dirty="0">
                <a:solidFill>
                  <a:schemeClr val="tx2">
                    <a:lumMod val="75000"/>
                  </a:schemeClr>
                </a:solidFill>
                <a:latin typeface="+mn-lt"/>
                <a:cs typeface="+mn-cs"/>
              </a:rPr>
              <a:t>Friday, </a:t>
            </a:r>
            <a:r>
              <a:rPr lang="en-US" sz="4800" b="1" dirty="0" smtClean="0">
                <a:solidFill>
                  <a:schemeClr val="accent2">
                    <a:lumMod val="75000"/>
                  </a:schemeClr>
                </a:solidFill>
                <a:latin typeface="+mn-lt"/>
                <a:cs typeface="+mn-cs"/>
              </a:rPr>
              <a:t>October 2</a:t>
            </a:r>
            <a:r>
              <a:rPr lang="en-US" sz="4800" dirty="0" smtClean="0">
                <a:solidFill>
                  <a:schemeClr val="tx2">
                    <a:lumMod val="75000"/>
                  </a:schemeClr>
                </a:solidFill>
                <a:latin typeface="+mn-lt"/>
                <a:cs typeface="+mn-cs"/>
              </a:rPr>
              <a:t>, </a:t>
            </a:r>
            <a:r>
              <a:rPr lang="en-US" sz="4800" dirty="0">
                <a:solidFill>
                  <a:schemeClr val="tx2">
                    <a:lumMod val="75000"/>
                  </a:schemeClr>
                </a:solidFill>
                <a:latin typeface="+mn-lt"/>
                <a:cs typeface="+mn-cs"/>
              </a:rPr>
              <a:t>2015 at 10:00AM</a:t>
            </a:r>
          </a:p>
          <a:p>
            <a:pPr algn="ctr" defTabSz="963515" fontAlgn="auto">
              <a:spcBef>
                <a:spcPts val="0"/>
              </a:spcBef>
              <a:spcAft>
                <a:spcPts val="0"/>
              </a:spcAft>
              <a:defRPr/>
            </a:pPr>
            <a:r>
              <a:rPr lang="en-US" sz="4800" b="1" dirty="0" smtClean="0">
                <a:solidFill>
                  <a:schemeClr val="accent2">
                    <a:lumMod val="75000"/>
                  </a:schemeClr>
                </a:solidFill>
                <a:latin typeface="+mn-lt"/>
                <a:cs typeface="+mn-cs"/>
              </a:rPr>
              <a:t>Arrowheads Community Club</a:t>
            </a:r>
            <a:endParaRPr lang="en-US" sz="4800" b="1" dirty="0">
              <a:solidFill>
                <a:schemeClr val="accent2">
                  <a:lumMod val="75000"/>
                </a:schemeClr>
              </a:solidFill>
              <a:latin typeface="+mn-lt"/>
              <a:cs typeface="+mn-cs"/>
            </a:endParaRPr>
          </a:p>
          <a:p>
            <a:pPr algn="ctr" defTabSz="963515" fontAlgn="auto">
              <a:spcBef>
                <a:spcPts val="0"/>
              </a:spcBef>
              <a:spcAft>
                <a:spcPts val="0"/>
              </a:spcAft>
              <a:defRPr/>
            </a:pPr>
            <a:r>
              <a:rPr lang="en-US" sz="4800" dirty="0">
                <a:solidFill>
                  <a:schemeClr val="tx2">
                    <a:lumMod val="75000"/>
                  </a:schemeClr>
                </a:solidFill>
                <a:latin typeface="+mn-lt"/>
                <a:cs typeface="+mn-cs"/>
              </a:rPr>
              <a:t>Fort Indiantown Gap</a:t>
            </a:r>
          </a:p>
          <a:p>
            <a:pPr algn="ctr" defTabSz="963515" fontAlgn="auto">
              <a:spcBef>
                <a:spcPts val="0"/>
              </a:spcBef>
              <a:spcAft>
                <a:spcPts val="0"/>
              </a:spcAft>
              <a:defRPr/>
            </a:pPr>
            <a:r>
              <a:rPr lang="en-US" sz="4800" dirty="0">
                <a:solidFill>
                  <a:schemeClr val="tx2">
                    <a:lumMod val="75000"/>
                  </a:schemeClr>
                </a:solidFill>
                <a:latin typeface="+mn-lt"/>
                <a:cs typeface="+mn-cs"/>
              </a:rPr>
              <a:t>Annville, PA 17003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6" descr="Military Vet logo banner"/>
          <p:cNvPicPr>
            <a:picLocks noChangeAspect="1" noChangeArrowheads="1"/>
          </p:cNvPicPr>
          <p:nvPr/>
        </p:nvPicPr>
        <p:blipFill>
          <a:blip r:embed="rId2" cstate="print"/>
          <a:srcRect/>
          <a:stretch>
            <a:fillRect/>
          </a:stretch>
        </p:blipFill>
        <p:spPr bwMode="auto">
          <a:xfrm>
            <a:off x="478394" y="406400"/>
            <a:ext cx="8644414" cy="692574"/>
          </a:xfrm>
          <a:prstGeom prst="rect">
            <a:avLst/>
          </a:prstGeom>
          <a:noFill/>
          <a:ln w="9525">
            <a:noFill/>
            <a:miter lim="800000"/>
            <a:headEnd/>
            <a:tailEnd/>
          </a:ln>
        </p:spPr>
      </p:pic>
      <p:sp>
        <p:nvSpPr>
          <p:cNvPr id="1031" name="Rectangle 2"/>
          <p:cNvSpPr>
            <a:spLocks noChangeArrowheads="1"/>
          </p:cNvSpPr>
          <p:nvPr/>
        </p:nvSpPr>
        <p:spPr bwMode="auto">
          <a:xfrm>
            <a:off x="400050" y="2311421"/>
            <a:ext cx="8721090" cy="590973"/>
          </a:xfrm>
          <a:prstGeom prst="rect">
            <a:avLst/>
          </a:prstGeom>
          <a:noFill/>
          <a:ln w="9525">
            <a:noFill/>
            <a:miter lim="800000"/>
            <a:headEnd/>
            <a:tailEnd/>
          </a:ln>
        </p:spPr>
        <p:txBody>
          <a:bodyPr lIns="96496" tIns="48248" rIns="96496" bIns="48248">
            <a:spAutoFit/>
          </a:bodyPr>
          <a:lstStyle/>
          <a:p>
            <a:pPr algn="ctr"/>
            <a:endParaRPr lang="en-US" sz="3200" b="1" dirty="0"/>
          </a:p>
        </p:txBody>
      </p:sp>
      <p:sp>
        <p:nvSpPr>
          <p:cNvPr id="1032" name="Rectangle 7"/>
          <p:cNvSpPr>
            <a:spLocks noChangeArrowheads="1"/>
          </p:cNvSpPr>
          <p:nvPr/>
        </p:nvSpPr>
        <p:spPr bwMode="auto">
          <a:xfrm>
            <a:off x="3027046" y="3461182"/>
            <a:ext cx="195025" cy="392853"/>
          </a:xfrm>
          <a:prstGeom prst="rect">
            <a:avLst/>
          </a:prstGeom>
          <a:noFill/>
          <a:ln w="9525">
            <a:noFill/>
            <a:miter lim="800000"/>
            <a:headEnd/>
            <a:tailEnd/>
          </a:ln>
        </p:spPr>
        <p:txBody>
          <a:bodyPr wrap="none" lIns="96496" tIns="48248" rIns="96496" bIns="48248">
            <a:spAutoFit/>
          </a:bodyPr>
          <a:lstStyle/>
          <a:p>
            <a:endParaRPr lang="en-US"/>
          </a:p>
        </p:txBody>
      </p:sp>
      <p:sp>
        <p:nvSpPr>
          <p:cNvPr id="1033" name="Rectangle 5"/>
          <p:cNvSpPr>
            <a:spLocks noGrp="1" noChangeArrowheads="1"/>
          </p:cNvSpPr>
          <p:nvPr>
            <p:ph type="ctrTitle"/>
          </p:nvPr>
        </p:nvSpPr>
        <p:spPr>
          <a:xfrm>
            <a:off x="480060" y="487680"/>
            <a:ext cx="6000750" cy="426720"/>
          </a:xfrm>
          <a:noFill/>
        </p:spPr>
        <p:txBody>
          <a:bodyPr>
            <a:spAutoFit/>
          </a:bodyPr>
          <a:lstStyle/>
          <a:p>
            <a:r>
              <a:rPr lang="en-US" sz="2100" b="1" dirty="0" smtClean="0">
                <a:solidFill>
                  <a:schemeClr val="bg1"/>
                </a:solidFill>
              </a:rPr>
              <a:t>Air National </a:t>
            </a:r>
            <a:r>
              <a:rPr lang="en-US" sz="2100" b="1" dirty="0">
                <a:solidFill>
                  <a:schemeClr val="bg1"/>
                </a:solidFill>
              </a:rPr>
              <a:t>Guard Update</a:t>
            </a:r>
          </a:p>
        </p:txBody>
      </p:sp>
      <p:grpSp>
        <p:nvGrpSpPr>
          <p:cNvPr id="3" name="Group 17"/>
          <p:cNvGrpSpPr/>
          <p:nvPr/>
        </p:nvGrpSpPr>
        <p:grpSpPr>
          <a:xfrm>
            <a:off x="400050" y="6421120"/>
            <a:ext cx="8881110" cy="406400"/>
            <a:chOff x="381000" y="6019800"/>
            <a:chExt cx="8458200" cy="381000"/>
          </a:xfrm>
        </p:grpSpPr>
        <p:pic>
          <p:nvPicPr>
            <p:cNvPr id="1028" name="Picture 25" descr="red bottom banner"/>
            <p:cNvPicPr>
              <a:picLocks noChangeAspect="1" noChangeArrowheads="1"/>
            </p:cNvPicPr>
            <p:nvPr/>
          </p:nvPicPr>
          <p:blipFill>
            <a:blip r:embed="rId3" cstate="print"/>
            <a:srcRect/>
            <a:stretch>
              <a:fillRect/>
            </a:stretch>
          </p:blipFill>
          <p:spPr bwMode="auto">
            <a:xfrm>
              <a:off x="457200" y="6022975"/>
              <a:ext cx="8382000" cy="377825"/>
            </a:xfrm>
            <a:prstGeom prst="rect">
              <a:avLst/>
            </a:prstGeom>
            <a:noFill/>
            <a:ln w="9525">
              <a:noFill/>
              <a:miter lim="800000"/>
              <a:headEnd/>
              <a:tailEnd/>
            </a:ln>
          </p:spPr>
        </p:pic>
        <p:sp>
          <p:nvSpPr>
            <p:cNvPr id="1029" name="Rectangle 8"/>
            <p:cNvSpPr>
              <a:spLocks noChangeArrowheads="1"/>
            </p:cNvSpPr>
            <p:nvPr/>
          </p:nvSpPr>
          <p:spPr bwMode="auto">
            <a:xfrm>
              <a:off x="7620000" y="6019800"/>
              <a:ext cx="1219200" cy="381000"/>
            </a:xfrm>
            <a:prstGeom prst="rect">
              <a:avLst/>
            </a:prstGeom>
            <a:noFill/>
            <a:ln w="9525">
              <a:noFill/>
              <a:miter lim="800000"/>
              <a:headEnd/>
              <a:tailEnd/>
            </a:ln>
          </p:spPr>
          <p:txBody>
            <a:bodyPr anchor="ctr"/>
            <a:lstStyle/>
            <a:p>
              <a:r>
                <a:rPr lang="en-US" sz="1300" dirty="0">
                  <a:solidFill>
                    <a:schemeClr val="bg1"/>
                  </a:solidFill>
                  <a:latin typeface="Verdana" pitchFamily="34" charset="0"/>
                </a:rPr>
                <a:t>&gt; country</a:t>
              </a:r>
            </a:p>
          </p:txBody>
        </p:sp>
        <p:sp>
          <p:nvSpPr>
            <p:cNvPr id="1030"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dirty="0">
                  <a:solidFill>
                    <a:schemeClr val="bg1"/>
                  </a:solidFill>
                  <a:latin typeface="Verdana" pitchFamily="34" charset="0"/>
                </a:rPr>
                <a:t>  &gt; community &gt; commonwealth </a:t>
              </a:r>
            </a:p>
          </p:txBody>
        </p:sp>
        <p:sp>
          <p:nvSpPr>
            <p:cNvPr id="1062" name="Text Box 15"/>
            <p:cNvSpPr txBox="1">
              <a:spLocks noChangeArrowheads="1"/>
            </p:cNvSpPr>
            <p:nvPr/>
          </p:nvSpPr>
          <p:spPr bwMode="auto">
            <a:xfrm>
              <a:off x="381000" y="6019800"/>
              <a:ext cx="1905000" cy="338554"/>
            </a:xfrm>
            <a:prstGeom prst="rect">
              <a:avLst/>
            </a:prstGeom>
            <a:noFill/>
            <a:ln w="9525">
              <a:noFill/>
              <a:miter lim="800000"/>
              <a:headEnd/>
              <a:tailEnd/>
            </a:ln>
          </p:spPr>
          <p:txBody>
            <a:bodyPr wrap="square" anchor="ctr">
              <a:spAutoFit/>
            </a:bodyPr>
            <a:lstStyle/>
            <a:p>
              <a:pPr eaLnBrk="0" hangingPunct="0">
                <a:spcBef>
                  <a:spcPct val="50000"/>
                </a:spcBef>
                <a:defRPr/>
              </a:pPr>
              <a:r>
                <a:rPr lang="en-US" sz="1700" dirty="0">
                  <a:solidFill>
                    <a:schemeClr val="bg1"/>
                  </a:solidFill>
                  <a:latin typeface="+mj-lt"/>
                </a:rPr>
                <a:t>  As of 31 Aug 2015</a:t>
              </a:r>
            </a:p>
          </p:txBody>
        </p:sp>
      </p:grpSp>
      <p:sp>
        <p:nvSpPr>
          <p:cNvPr id="2" name="TextBox 1"/>
          <p:cNvSpPr txBox="1"/>
          <p:nvPr/>
        </p:nvSpPr>
        <p:spPr>
          <a:xfrm>
            <a:off x="480060" y="1544320"/>
            <a:ext cx="9041130" cy="4038029"/>
          </a:xfrm>
          <a:prstGeom prst="rect">
            <a:avLst/>
          </a:prstGeom>
          <a:noFill/>
        </p:spPr>
        <p:txBody>
          <a:bodyPr wrap="square" lIns="96661" tIns="48331" rIns="96661" bIns="48331" rtlCol="0">
            <a:spAutoFit/>
          </a:bodyPr>
          <a:lstStyle/>
          <a:p>
            <a:r>
              <a:rPr lang="en-US" sz="2500" dirty="0"/>
              <a:t>May 15 – Dec 15	193</a:t>
            </a:r>
            <a:r>
              <a:rPr lang="en-US" sz="2500" baseline="30000" dirty="0"/>
              <a:t>rd</a:t>
            </a:r>
            <a:r>
              <a:rPr lang="en-US" sz="2500" dirty="0"/>
              <a:t> SOW Aviation Package</a:t>
            </a:r>
          </a:p>
          <a:p>
            <a:r>
              <a:rPr lang="en-US" sz="2500" dirty="0"/>
              <a:t>Aug 15 – Sep 15	193</a:t>
            </a:r>
            <a:r>
              <a:rPr lang="en-US" sz="2500" baseline="30000" dirty="0"/>
              <a:t>rd</a:t>
            </a:r>
            <a:r>
              <a:rPr lang="en-US" sz="2500" dirty="0"/>
              <a:t> SOW (ASOS)</a:t>
            </a:r>
          </a:p>
          <a:p>
            <a:r>
              <a:rPr lang="en-US" sz="2500" dirty="0"/>
              <a:t>Sep 15 – Jan 16	171</a:t>
            </a:r>
            <a:r>
              <a:rPr lang="en-US" sz="2500" baseline="30000" dirty="0"/>
              <a:t>st</a:t>
            </a:r>
            <a:r>
              <a:rPr lang="en-US" sz="2500" dirty="0"/>
              <a:t> ARW Aviation Package</a:t>
            </a:r>
          </a:p>
          <a:p>
            <a:r>
              <a:rPr lang="en-US" sz="2500" dirty="0"/>
              <a:t>Sep 15 – Feb 16	193</a:t>
            </a:r>
            <a:r>
              <a:rPr lang="en-US" sz="2500" baseline="30000" dirty="0"/>
              <a:t>rd</a:t>
            </a:r>
            <a:r>
              <a:rPr lang="en-US" sz="2500" dirty="0"/>
              <a:t> SOW Combat Support</a:t>
            </a:r>
          </a:p>
          <a:p>
            <a:endParaRPr lang="en-US" sz="2500" dirty="0"/>
          </a:p>
          <a:p>
            <a:endParaRPr lang="en-US" sz="2500" dirty="0"/>
          </a:p>
          <a:p>
            <a:r>
              <a:rPr lang="en-US" sz="2500" dirty="0"/>
              <a:t>114 Currently Deployed</a:t>
            </a:r>
          </a:p>
          <a:p>
            <a:endParaRPr lang="en-US" sz="2500" dirty="0"/>
          </a:p>
          <a:p>
            <a:r>
              <a:rPr lang="en-US" sz="2500" dirty="0"/>
              <a:t>350 Additional Scheduled to Deploy</a:t>
            </a:r>
          </a:p>
          <a:p>
            <a:endParaRPr lang="en-US" sz="2500" dirty="0"/>
          </a:p>
        </p:txBody>
      </p:sp>
    </p:spTree>
    <p:extLst>
      <p:ext uri="{BB962C8B-B14F-4D97-AF65-F5344CB8AC3E}">
        <p14:creationId xmlns:p14="http://schemas.microsoft.com/office/powerpoint/2010/main" val="624810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sp>
        <p:nvSpPr>
          <p:cNvPr id="2050" name="Text Box 4"/>
          <p:cNvSpPr txBox="1">
            <a:spLocks noChangeArrowheads="1"/>
          </p:cNvSpPr>
          <p:nvPr/>
        </p:nvSpPr>
        <p:spPr bwMode="auto">
          <a:xfrm>
            <a:off x="480060" y="467296"/>
            <a:ext cx="6080760" cy="743927"/>
          </a:xfrm>
          <a:prstGeom prst="rect">
            <a:avLst/>
          </a:prstGeom>
          <a:noFill/>
          <a:ln w="9525">
            <a:noFill/>
            <a:miter lim="800000"/>
            <a:headEnd/>
            <a:tailEnd/>
          </a:ln>
        </p:spPr>
        <p:txBody>
          <a:bodyPr wrap="square" lIns="96653" tIns="48326" rIns="96653" bIns="48326">
            <a:spAutoFit/>
          </a:bodyPr>
          <a:lstStyle/>
          <a:p>
            <a:pPr algn="ctr">
              <a:lnSpc>
                <a:spcPct val="100000"/>
              </a:lnSpc>
              <a:spcBef>
                <a:spcPct val="0"/>
              </a:spcBef>
              <a:buClrTx/>
              <a:buFontTx/>
              <a:buNone/>
            </a:pPr>
            <a:r>
              <a:rPr lang="en-US" sz="2100" b="1" dirty="0">
                <a:solidFill>
                  <a:schemeClr val="bg1"/>
                </a:solidFill>
              </a:rPr>
              <a:t>POLICY, PLANNING AND LEGISLATIVE AFFAIRS</a:t>
            </a:r>
          </a:p>
        </p:txBody>
      </p:sp>
      <p:grpSp>
        <p:nvGrpSpPr>
          <p:cNvPr id="9" name="Group 17"/>
          <p:cNvGrpSpPr/>
          <p:nvPr/>
        </p:nvGrpSpPr>
        <p:grpSpPr>
          <a:xfrm>
            <a:off x="400050" y="6421120"/>
            <a:ext cx="8881110" cy="406400"/>
            <a:chOff x="381000" y="6019800"/>
            <a:chExt cx="8458200" cy="381000"/>
          </a:xfrm>
        </p:grpSpPr>
        <p:pic>
          <p:nvPicPr>
            <p:cNvPr id="10"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11" name="Rectangle 8"/>
            <p:cNvSpPr>
              <a:spLocks noChangeArrowheads="1"/>
            </p:cNvSpPr>
            <p:nvPr/>
          </p:nvSpPr>
          <p:spPr bwMode="auto">
            <a:xfrm>
              <a:off x="7620000" y="6019800"/>
              <a:ext cx="1219200" cy="381000"/>
            </a:xfrm>
            <a:prstGeom prst="rect">
              <a:avLst/>
            </a:prstGeom>
            <a:noFill/>
            <a:ln w="9525">
              <a:noFill/>
              <a:miter lim="800000"/>
              <a:headEnd/>
              <a:tailEnd/>
            </a:ln>
          </p:spPr>
          <p:txBody>
            <a:bodyPr anchor="ctr"/>
            <a:lstStyle/>
            <a:p>
              <a:r>
                <a:rPr lang="en-US" sz="1300" dirty="0">
                  <a:solidFill>
                    <a:schemeClr val="bg1"/>
                  </a:solidFill>
                </a:rPr>
                <a:t>&gt; country</a:t>
              </a:r>
            </a:p>
          </p:txBody>
        </p:sp>
        <p:sp>
          <p:nvSpPr>
            <p:cNvPr id="12"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dirty="0">
                  <a:solidFill>
                    <a:schemeClr val="bg1"/>
                  </a:solidFill>
                </a:rPr>
                <a:t>  &gt; community &gt; commonwealth </a:t>
              </a:r>
            </a:p>
          </p:txBody>
        </p:sp>
        <p:sp>
          <p:nvSpPr>
            <p:cNvPr id="13" name="Text Box 15"/>
            <p:cNvSpPr txBox="1">
              <a:spLocks noChangeArrowheads="1"/>
            </p:cNvSpPr>
            <p:nvPr/>
          </p:nvSpPr>
          <p:spPr bwMode="auto">
            <a:xfrm>
              <a:off x="381000" y="6019800"/>
              <a:ext cx="1905000" cy="338554"/>
            </a:xfrm>
            <a:prstGeom prst="rect">
              <a:avLst/>
            </a:prstGeom>
            <a:noFill/>
            <a:ln w="9525">
              <a:noFill/>
              <a:miter lim="800000"/>
              <a:headEnd/>
              <a:tailEnd/>
            </a:ln>
          </p:spPr>
          <p:txBody>
            <a:bodyPr wrap="square" anchor="ctr">
              <a:spAutoFit/>
            </a:bodyPr>
            <a:lstStyle/>
            <a:p>
              <a:pPr eaLnBrk="0" hangingPunct="0">
                <a:spcBef>
                  <a:spcPct val="50000"/>
                </a:spcBef>
                <a:defRPr/>
              </a:pPr>
              <a:r>
                <a:rPr lang="en-US" sz="1700" dirty="0">
                  <a:solidFill>
                    <a:schemeClr val="bg1"/>
                  </a:solidFill>
                </a:rPr>
                <a:t>  As of 2 Sep 15</a:t>
              </a:r>
            </a:p>
          </p:txBody>
        </p:sp>
      </p:grpSp>
      <p:grpSp>
        <p:nvGrpSpPr>
          <p:cNvPr id="3" name="Group 2"/>
          <p:cNvGrpSpPr/>
          <p:nvPr/>
        </p:nvGrpSpPr>
        <p:grpSpPr>
          <a:xfrm>
            <a:off x="480060" y="1300480"/>
            <a:ext cx="8755104" cy="5200798"/>
            <a:chOff x="1555751" y="762000"/>
            <a:chExt cx="9112249" cy="6195409"/>
          </a:xfrm>
        </p:grpSpPr>
        <p:grpSp>
          <p:nvGrpSpPr>
            <p:cNvPr id="22" name="Group 5"/>
            <p:cNvGrpSpPr>
              <a:grpSpLocks/>
            </p:cNvGrpSpPr>
            <p:nvPr/>
          </p:nvGrpSpPr>
          <p:grpSpPr bwMode="auto">
            <a:xfrm>
              <a:off x="1555751" y="762000"/>
              <a:ext cx="9083675" cy="5791200"/>
              <a:chOff x="31750" y="990600"/>
              <a:chExt cx="9083675" cy="5791200"/>
            </a:xfrm>
          </p:grpSpPr>
          <p:sp>
            <p:nvSpPr>
              <p:cNvPr id="23" name="Rectangle 22"/>
              <p:cNvSpPr>
                <a:spLocks noChangeArrowheads="1"/>
              </p:cNvSpPr>
              <p:nvPr/>
            </p:nvSpPr>
            <p:spPr bwMode="auto">
              <a:xfrm>
                <a:off x="31750" y="992600"/>
                <a:ext cx="9083675" cy="5789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5000"/>
                  </a:spcBef>
                  <a:spcAft>
                    <a:spcPct val="25000"/>
                  </a:spcAft>
                  <a:buClr>
                    <a:srgbClr val="500093"/>
                  </a:buClr>
                  <a:buSzPct val="75000"/>
                  <a:buFont typeface="ZapfDingbats BT"/>
                  <a:buChar char="à"/>
                  <a:defRPr sz="2400" b="1">
                    <a:solidFill>
                      <a:schemeClr val="tx1"/>
                    </a:solidFill>
                    <a:latin typeface="Arial" panose="020B0604020202020204" pitchFamily="34" charset="0"/>
                  </a:defRPr>
                </a:lvl1pPr>
                <a:lvl2pPr marL="742950" indent="-285750" eaLnBrk="0" hangingPunct="0">
                  <a:spcBef>
                    <a:spcPct val="25000"/>
                  </a:spcBef>
                  <a:spcAft>
                    <a:spcPct val="25000"/>
                  </a:spcAft>
                  <a:buClr>
                    <a:srgbClr val="500093"/>
                  </a:buClr>
                  <a:buChar char="–"/>
                  <a:defRPr sz="2000" b="1">
                    <a:solidFill>
                      <a:schemeClr val="tx1"/>
                    </a:solidFill>
                    <a:latin typeface="Arial" panose="020B0604020202020204" pitchFamily="34" charset="0"/>
                  </a:defRPr>
                </a:lvl2pPr>
                <a:lvl3pPr marL="1143000" indent="-228600" eaLnBrk="0" hangingPunct="0">
                  <a:spcBef>
                    <a:spcPct val="25000"/>
                  </a:spcBef>
                  <a:spcAft>
                    <a:spcPct val="25000"/>
                  </a:spcAft>
                  <a:buClr>
                    <a:srgbClr val="500093"/>
                  </a:buClr>
                  <a:buChar char="•"/>
                  <a:defRPr sz="1600" b="1">
                    <a:solidFill>
                      <a:schemeClr val="tx1"/>
                    </a:solidFill>
                    <a:latin typeface="Arial" panose="020B0604020202020204" pitchFamily="34" charset="0"/>
                  </a:defRPr>
                </a:lvl3pPr>
                <a:lvl4pPr marL="1600200" indent="-228600" eaLnBrk="0" hangingPunct="0">
                  <a:spcBef>
                    <a:spcPct val="25000"/>
                  </a:spcBef>
                  <a:spcAft>
                    <a:spcPct val="25000"/>
                  </a:spcAft>
                  <a:buChar char="–"/>
                  <a:defRPr sz="1400" b="1">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spcAft>
                    <a:spcPct val="0"/>
                  </a:spcAft>
                  <a:buClrTx/>
                  <a:buSzTx/>
                  <a:buFontTx/>
                  <a:buNone/>
                </a:pPr>
                <a:endParaRPr lang="en-US" altLang="en-US" sz="1700" b="0">
                  <a:solidFill>
                    <a:srgbClr val="000000"/>
                  </a:solidFill>
                  <a:latin typeface="+mn-lt"/>
                </a:endParaRPr>
              </a:p>
            </p:txBody>
          </p:sp>
          <p:cxnSp>
            <p:nvCxnSpPr>
              <p:cNvPr id="24" name="Straight Connector 23"/>
              <p:cNvCxnSpPr/>
              <p:nvPr/>
            </p:nvCxnSpPr>
            <p:spPr>
              <a:xfrm>
                <a:off x="57150" y="3846513"/>
                <a:ext cx="44799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540250" y="3846513"/>
                <a:ext cx="4556125" cy="15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572000" y="990600"/>
                <a:ext cx="1588" cy="5791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Text Box 15"/>
            <p:cNvSpPr txBox="1">
              <a:spLocks noChangeArrowheads="1"/>
            </p:cNvSpPr>
            <p:nvPr/>
          </p:nvSpPr>
          <p:spPr bwMode="auto">
            <a:xfrm>
              <a:off x="8305800" y="6488114"/>
              <a:ext cx="2362200" cy="469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5000"/>
                </a:spcBef>
                <a:spcAft>
                  <a:spcPct val="25000"/>
                </a:spcAft>
                <a:buClr>
                  <a:srgbClr val="500093"/>
                </a:buClr>
                <a:buSzPct val="75000"/>
                <a:buFont typeface="ZapfDingbats BT"/>
                <a:buChar char="à"/>
                <a:defRPr sz="2400" b="1">
                  <a:solidFill>
                    <a:schemeClr val="tx1"/>
                  </a:solidFill>
                  <a:latin typeface="Arial" panose="020B0604020202020204" pitchFamily="34" charset="0"/>
                </a:defRPr>
              </a:lvl1pPr>
              <a:lvl2pPr marL="742950" indent="-285750" eaLnBrk="0" hangingPunct="0">
                <a:spcBef>
                  <a:spcPct val="25000"/>
                </a:spcBef>
                <a:spcAft>
                  <a:spcPct val="25000"/>
                </a:spcAft>
                <a:buClr>
                  <a:srgbClr val="500093"/>
                </a:buClr>
                <a:buChar char="–"/>
                <a:defRPr sz="2000" b="1">
                  <a:solidFill>
                    <a:schemeClr val="tx1"/>
                  </a:solidFill>
                  <a:latin typeface="Arial" panose="020B0604020202020204" pitchFamily="34" charset="0"/>
                </a:defRPr>
              </a:lvl2pPr>
              <a:lvl3pPr marL="1143000" indent="-228600" eaLnBrk="0" hangingPunct="0">
                <a:spcBef>
                  <a:spcPct val="25000"/>
                </a:spcBef>
                <a:spcAft>
                  <a:spcPct val="25000"/>
                </a:spcAft>
                <a:buClr>
                  <a:srgbClr val="500093"/>
                </a:buClr>
                <a:buChar char="•"/>
                <a:defRPr sz="1600" b="1">
                  <a:solidFill>
                    <a:schemeClr val="tx1"/>
                  </a:solidFill>
                  <a:latin typeface="Arial" panose="020B0604020202020204" pitchFamily="34" charset="0"/>
                </a:defRPr>
              </a:lvl3pPr>
              <a:lvl4pPr marL="1600200" indent="-228600" eaLnBrk="0" hangingPunct="0">
                <a:spcBef>
                  <a:spcPct val="25000"/>
                </a:spcBef>
                <a:spcAft>
                  <a:spcPct val="25000"/>
                </a:spcAft>
                <a:buChar char="–"/>
                <a:defRPr sz="1400" b="1">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spcAft>
                  <a:spcPct val="0"/>
                </a:spcAft>
                <a:buClrTx/>
                <a:buSzTx/>
                <a:buFontTx/>
                <a:buNone/>
              </a:pPr>
              <a:r>
                <a:rPr lang="en-US" altLang="en-US" sz="1900" b="0" dirty="0">
                  <a:solidFill>
                    <a:srgbClr val="000000"/>
                  </a:solidFill>
                  <a:latin typeface="+mn-lt"/>
                </a:rPr>
                <a:t> </a:t>
              </a:r>
            </a:p>
          </p:txBody>
        </p:sp>
        <p:sp>
          <p:nvSpPr>
            <p:cNvPr id="28" name="Text Box 18"/>
            <p:cNvSpPr txBox="1">
              <a:spLocks noChangeArrowheads="1"/>
            </p:cNvSpPr>
            <p:nvPr/>
          </p:nvSpPr>
          <p:spPr bwMode="auto">
            <a:xfrm>
              <a:off x="6806602" y="3617913"/>
              <a:ext cx="3200400" cy="430186"/>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5000"/>
                </a:spcBef>
                <a:spcAft>
                  <a:spcPct val="25000"/>
                </a:spcAft>
                <a:buClr>
                  <a:srgbClr val="500093"/>
                </a:buClr>
                <a:buSzPct val="75000"/>
                <a:buFont typeface="ZapfDingbats BT"/>
                <a:buChar char="à"/>
                <a:defRPr sz="2400" b="1">
                  <a:solidFill>
                    <a:schemeClr val="tx1"/>
                  </a:solidFill>
                  <a:latin typeface="Arial" panose="020B0604020202020204" pitchFamily="34" charset="0"/>
                </a:defRPr>
              </a:lvl1pPr>
              <a:lvl2pPr marL="742950" indent="-285750" eaLnBrk="0" hangingPunct="0">
                <a:spcBef>
                  <a:spcPct val="25000"/>
                </a:spcBef>
                <a:spcAft>
                  <a:spcPct val="25000"/>
                </a:spcAft>
                <a:buClr>
                  <a:srgbClr val="500093"/>
                </a:buClr>
                <a:buChar char="–"/>
                <a:defRPr sz="2000" b="1">
                  <a:solidFill>
                    <a:schemeClr val="tx1"/>
                  </a:solidFill>
                  <a:latin typeface="Arial" panose="020B0604020202020204" pitchFamily="34" charset="0"/>
                </a:defRPr>
              </a:lvl2pPr>
              <a:lvl3pPr marL="1143000" indent="-228600" eaLnBrk="0" hangingPunct="0">
                <a:spcBef>
                  <a:spcPct val="25000"/>
                </a:spcBef>
                <a:spcAft>
                  <a:spcPct val="25000"/>
                </a:spcAft>
                <a:buClr>
                  <a:srgbClr val="500093"/>
                </a:buClr>
                <a:buChar char="•"/>
                <a:defRPr sz="1600" b="1">
                  <a:solidFill>
                    <a:schemeClr val="tx1"/>
                  </a:solidFill>
                  <a:latin typeface="Arial" panose="020B0604020202020204" pitchFamily="34" charset="0"/>
                </a:defRPr>
              </a:lvl3pPr>
              <a:lvl4pPr marL="1600200" indent="-228600" eaLnBrk="0" hangingPunct="0">
                <a:spcBef>
                  <a:spcPct val="25000"/>
                </a:spcBef>
                <a:spcAft>
                  <a:spcPct val="25000"/>
                </a:spcAft>
                <a:buChar char="–"/>
                <a:defRPr sz="1400" b="1">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spcAft>
                  <a:spcPct val="0"/>
                </a:spcAft>
                <a:buClrTx/>
                <a:buSzTx/>
                <a:buFontTx/>
                <a:buNone/>
              </a:pPr>
              <a:r>
                <a:rPr lang="en-US" altLang="en-US" sz="1700" dirty="0">
                  <a:solidFill>
                    <a:srgbClr val="000000"/>
                  </a:solidFill>
                  <a:latin typeface="+mn-lt"/>
                </a:rPr>
                <a:t>Events</a:t>
              </a:r>
            </a:p>
          </p:txBody>
        </p:sp>
        <p:sp>
          <p:nvSpPr>
            <p:cNvPr id="29" name="Text Box 18"/>
            <p:cNvSpPr txBox="1">
              <a:spLocks noChangeArrowheads="1"/>
            </p:cNvSpPr>
            <p:nvPr/>
          </p:nvSpPr>
          <p:spPr bwMode="auto">
            <a:xfrm>
              <a:off x="2247900" y="766764"/>
              <a:ext cx="3200400" cy="430186"/>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5000"/>
                </a:spcBef>
                <a:spcAft>
                  <a:spcPct val="25000"/>
                </a:spcAft>
                <a:buClr>
                  <a:srgbClr val="500093"/>
                </a:buClr>
                <a:buSzPct val="75000"/>
                <a:buFont typeface="ZapfDingbats BT"/>
                <a:buChar char="à"/>
                <a:defRPr sz="2400" b="1">
                  <a:solidFill>
                    <a:schemeClr val="tx1"/>
                  </a:solidFill>
                  <a:latin typeface="Arial" panose="020B0604020202020204" pitchFamily="34" charset="0"/>
                </a:defRPr>
              </a:lvl1pPr>
              <a:lvl2pPr marL="742950" indent="-285750" eaLnBrk="0" hangingPunct="0">
                <a:spcBef>
                  <a:spcPct val="25000"/>
                </a:spcBef>
                <a:spcAft>
                  <a:spcPct val="25000"/>
                </a:spcAft>
                <a:buClr>
                  <a:srgbClr val="500093"/>
                </a:buClr>
                <a:buChar char="–"/>
                <a:defRPr sz="2000" b="1">
                  <a:solidFill>
                    <a:schemeClr val="tx1"/>
                  </a:solidFill>
                  <a:latin typeface="Arial" panose="020B0604020202020204" pitchFamily="34" charset="0"/>
                </a:defRPr>
              </a:lvl2pPr>
              <a:lvl3pPr marL="1143000" indent="-228600" eaLnBrk="0" hangingPunct="0">
                <a:spcBef>
                  <a:spcPct val="25000"/>
                </a:spcBef>
                <a:spcAft>
                  <a:spcPct val="25000"/>
                </a:spcAft>
                <a:buClr>
                  <a:srgbClr val="500093"/>
                </a:buClr>
                <a:buChar char="•"/>
                <a:defRPr sz="1600" b="1">
                  <a:solidFill>
                    <a:schemeClr val="tx1"/>
                  </a:solidFill>
                  <a:latin typeface="Arial" panose="020B0604020202020204" pitchFamily="34" charset="0"/>
                </a:defRPr>
              </a:lvl3pPr>
              <a:lvl4pPr marL="1600200" indent="-228600" eaLnBrk="0" hangingPunct="0">
                <a:spcBef>
                  <a:spcPct val="25000"/>
                </a:spcBef>
                <a:spcAft>
                  <a:spcPct val="25000"/>
                </a:spcAft>
                <a:buChar char="–"/>
                <a:defRPr sz="1400" b="1">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spcAft>
                  <a:spcPct val="0"/>
                </a:spcAft>
                <a:buClrTx/>
                <a:buSzTx/>
                <a:buFontTx/>
                <a:buNone/>
              </a:pPr>
              <a:r>
                <a:rPr lang="en-US" altLang="en-US" sz="1700" dirty="0">
                  <a:solidFill>
                    <a:srgbClr val="000000"/>
                  </a:solidFill>
                  <a:latin typeface="+mn-lt"/>
                </a:rPr>
                <a:t>United States Congress</a:t>
              </a:r>
            </a:p>
          </p:txBody>
        </p:sp>
        <p:sp>
          <p:nvSpPr>
            <p:cNvPr id="30" name="Text Box 18"/>
            <p:cNvSpPr txBox="1">
              <a:spLocks noChangeArrowheads="1"/>
            </p:cNvSpPr>
            <p:nvPr/>
          </p:nvSpPr>
          <p:spPr bwMode="auto">
            <a:xfrm>
              <a:off x="6816724" y="762000"/>
              <a:ext cx="3200400" cy="430186"/>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5000"/>
                </a:spcBef>
                <a:spcAft>
                  <a:spcPct val="25000"/>
                </a:spcAft>
                <a:buClr>
                  <a:srgbClr val="500093"/>
                </a:buClr>
                <a:buSzPct val="75000"/>
                <a:buFont typeface="ZapfDingbats BT"/>
                <a:buChar char="à"/>
                <a:defRPr sz="2400" b="1">
                  <a:solidFill>
                    <a:schemeClr val="tx1"/>
                  </a:solidFill>
                  <a:latin typeface="Arial" panose="020B0604020202020204" pitchFamily="34" charset="0"/>
                </a:defRPr>
              </a:lvl1pPr>
              <a:lvl2pPr marL="742950" indent="-285750" eaLnBrk="0" hangingPunct="0">
                <a:spcBef>
                  <a:spcPct val="25000"/>
                </a:spcBef>
                <a:spcAft>
                  <a:spcPct val="25000"/>
                </a:spcAft>
                <a:buClr>
                  <a:srgbClr val="500093"/>
                </a:buClr>
                <a:buChar char="–"/>
                <a:defRPr sz="2000" b="1">
                  <a:solidFill>
                    <a:schemeClr val="tx1"/>
                  </a:solidFill>
                  <a:latin typeface="Arial" panose="020B0604020202020204" pitchFamily="34" charset="0"/>
                </a:defRPr>
              </a:lvl2pPr>
              <a:lvl3pPr marL="1143000" indent="-228600" eaLnBrk="0" hangingPunct="0">
                <a:spcBef>
                  <a:spcPct val="25000"/>
                </a:spcBef>
                <a:spcAft>
                  <a:spcPct val="25000"/>
                </a:spcAft>
                <a:buClr>
                  <a:srgbClr val="500093"/>
                </a:buClr>
                <a:buChar char="•"/>
                <a:defRPr sz="1600" b="1">
                  <a:solidFill>
                    <a:schemeClr val="tx1"/>
                  </a:solidFill>
                  <a:latin typeface="Arial" panose="020B0604020202020204" pitchFamily="34" charset="0"/>
                </a:defRPr>
              </a:lvl3pPr>
              <a:lvl4pPr marL="1600200" indent="-228600" eaLnBrk="0" hangingPunct="0">
                <a:spcBef>
                  <a:spcPct val="25000"/>
                </a:spcBef>
                <a:spcAft>
                  <a:spcPct val="25000"/>
                </a:spcAft>
                <a:buChar char="–"/>
                <a:defRPr sz="1400" b="1">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spcAft>
                  <a:spcPct val="0"/>
                </a:spcAft>
                <a:buClrTx/>
                <a:buSzTx/>
                <a:buFontTx/>
                <a:buNone/>
              </a:pPr>
              <a:r>
                <a:rPr lang="en-US" altLang="en-US" sz="1700" dirty="0">
                  <a:solidFill>
                    <a:srgbClr val="000000"/>
                  </a:solidFill>
                  <a:latin typeface="+mn-lt"/>
                </a:rPr>
                <a:t>Pennsylvania General Assembly</a:t>
              </a:r>
            </a:p>
          </p:txBody>
        </p:sp>
        <p:sp>
          <p:nvSpPr>
            <p:cNvPr id="31" name="Text Box 18"/>
            <p:cNvSpPr txBox="1">
              <a:spLocks noChangeArrowheads="1"/>
            </p:cNvSpPr>
            <p:nvPr/>
          </p:nvSpPr>
          <p:spPr bwMode="auto">
            <a:xfrm>
              <a:off x="2237038" y="3617913"/>
              <a:ext cx="3200400" cy="430186"/>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5000"/>
                </a:spcBef>
                <a:spcAft>
                  <a:spcPct val="25000"/>
                </a:spcAft>
                <a:buClr>
                  <a:srgbClr val="500093"/>
                </a:buClr>
                <a:buSzPct val="75000"/>
                <a:buFont typeface="ZapfDingbats BT"/>
                <a:buChar char="à"/>
                <a:defRPr sz="2400" b="1">
                  <a:solidFill>
                    <a:schemeClr val="tx1"/>
                  </a:solidFill>
                  <a:latin typeface="Arial" panose="020B0604020202020204" pitchFamily="34" charset="0"/>
                </a:defRPr>
              </a:lvl1pPr>
              <a:lvl2pPr marL="742950" indent="-285750" eaLnBrk="0" hangingPunct="0">
                <a:spcBef>
                  <a:spcPct val="25000"/>
                </a:spcBef>
                <a:spcAft>
                  <a:spcPct val="25000"/>
                </a:spcAft>
                <a:buClr>
                  <a:srgbClr val="500093"/>
                </a:buClr>
                <a:buChar char="–"/>
                <a:defRPr sz="2000" b="1">
                  <a:solidFill>
                    <a:schemeClr val="tx1"/>
                  </a:solidFill>
                  <a:latin typeface="Arial" panose="020B0604020202020204" pitchFamily="34" charset="0"/>
                </a:defRPr>
              </a:lvl2pPr>
              <a:lvl3pPr marL="1143000" indent="-228600" eaLnBrk="0" hangingPunct="0">
                <a:spcBef>
                  <a:spcPct val="25000"/>
                </a:spcBef>
                <a:spcAft>
                  <a:spcPct val="25000"/>
                </a:spcAft>
                <a:buClr>
                  <a:srgbClr val="500093"/>
                </a:buClr>
                <a:buChar char="•"/>
                <a:defRPr sz="1600" b="1">
                  <a:solidFill>
                    <a:schemeClr val="tx1"/>
                  </a:solidFill>
                  <a:latin typeface="Arial" panose="020B0604020202020204" pitchFamily="34" charset="0"/>
                </a:defRPr>
              </a:lvl3pPr>
              <a:lvl4pPr marL="1600200" indent="-228600" eaLnBrk="0" hangingPunct="0">
                <a:spcBef>
                  <a:spcPct val="25000"/>
                </a:spcBef>
                <a:spcAft>
                  <a:spcPct val="25000"/>
                </a:spcAft>
                <a:buChar char="–"/>
                <a:defRPr sz="1400" b="1">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spcAft>
                  <a:spcPct val="0"/>
                </a:spcAft>
                <a:buClrTx/>
                <a:buSzTx/>
                <a:buFontTx/>
                <a:buNone/>
              </a:pPr>
              <a:r>
                <a:rPr lang="en-US" altLang="en-US" sz="1700" dirty="0">
                  <a:solidFill>
                    <a:srgbClr val="000000"/>
                  </a:solidFill>
                  <a:latin typeface="+mn-lt"/>
                </a:rPr>
                <a:t>Policy/Planning</a:t>
              </a:r>
            </a:p>
          </p:txBody>
        </p:sp>
        <p:sp>
          <p:nvSpPr>
            <p:cNvPr id="32" name="TextBox 1"/>
            <p:cNvSpPr txBox="1">
              <a:spLocks noChangeArrowheads="1"/>
            </p:cNvSpPr>
            <p:nvPr/>
          </p:nvSpPr>
          <p:spPr bwMode="auto">
            <a:xfrm>
              <a:off x="6193233" y="1219201"/>
              <a:ext cx="4427142" cy="2493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spcBef>
                  <a:spcPct val="25000"/>
                </a:spcBef>
                <a:spcAft>
                  <a:spcPct val="25000"/>
                </a:spcAft>
                <a:buClr>
                  <a:srgbClr val="500093"/>
                </a:buClr>
                <a:buSzPct val="75000"/>
                <a:buFont typeface="ZapfDingbats BT"/>
                <a:buChar char="à"/>
                <a:defRPr sz="2400" b="1">
                  <a:solidFill>
                    <a:schemeClr val="tx1"/>
                  </a:solidFill>
                  <a:latin typeface="Arial" panose="020B0604020202020204" pitchFamily="34" charset="0"/>
                </a:defRPr>
              </a:lvl1pPr>
              <a:lvl2pPr marL="742950" indent="-285750" eaLnBrk="0" hangingPunct="0">
                <a:spcBef>
                  <a:spcPct val="25000"/>
                </a:spcBef>
                <a:spcAft>
                  <a:spcPct val="25000"/>
                </a:spcAft>
                <a:buClr>
                  <a:srgbClr val="500093"/>
                </a:buClr>
                <a:buChar char="–"/>
                <a:defRPr sz="2000" b="1">
                  <a:solidFill>
                    <a:schemeClr val="tx1"/>
                  </a:solidFill>
                  <a:latin typeface="Arial" panose="020B0604020202020204" pitchFamily="34" charset="0"/>
                </a:defRPr>
              </a:lvl2pPr>
              <a:lvl3pPr marL="1143000" indent="-228600" eaLnBrk="0" hangingPunct="0">
                <a:spcBef>
                  <a:spcPct val="25000"/>
                </a:spcBef>
                <a:spcAft>
                  <a:spcPct val="25000"/>
                </a:spcAft>
                <a:buClr>
                  <a:srgbClr val="500093"/>
                </a:buClr>
                <a:buChar char="•"/>
                <a:defRPr sz="1600" b="1">
                  <a:solidFill>
                    <a:schemeClr val="tx1"/>
                  </a:solidFill>
                  <a:latin typeface="Arial" panose="020B0604020202020204" pitchFamily="34" charset="0"/>
                </a:defRPr>
              </a:lvl3pPr>
              <a:lvl4pPr marL="1600200" indent="-228600" eaLnBrk="0" hangingPunct="0">
                <a:spcBef>
                  <a:spcPct val="25000"/>
                </a:spcBef>
                <a:spcAft>
                  <a:spcPct val="25000"/>
                </a:spcAft>
                <a:buChar char="–"/>
                <a:defRPr sz="1400" b="1">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indent="-96661" eaLnBrk="1" hangingPunct="1">
                <a:spcBef>
                  <a:spcPct val="0"/>
                </a:spcBef>
                <a:spcAft>
                  <a:spcPct val="0"/>
                </a:spcAft>
                <a:buClrTx/>
                <a:buSzTx/>
                <a:buFont typeface="Arial" panose="020B0604020202020204" pitchFamily="34" charset="0"/>
                <a:buChar char="•"/>
              </a:pPr>
              <a:r>
                <a:rPr lang="en-US" altLang="en-US" sz="1300" dirty="0">
                  <a:latin typeface="+mn-lt"/>
                </a:rPr>
                <a:t>House returns 21 Sep 15 / Senate returns 14 Sep 15</a:t>
              </a:r>
            </a:p>
            <a:p>
              <a:pPr indent="-96661" eaLnBrk="1" hangingPunct="1">
                <a:spcBef>
                  <a:spcPct val="0"/>
                </a:spcBef>
                <a:spcAft>
                  <a:spcPct val="0"/>
                </a:spcAft>
                <a:buClrTx/>
                <a:buSzTx/>
                <a:buFont typeface="Arial" panose="020B0604020202020204" pitchFamily="34" charset="0"/>
                <a:buChar char="•"/>
              </a:pPr>
              <a:endParaRPr lang="en-US" altLang="en-US" sz="1300" dirty="0">
                <a:latin typeface="+mn-lt"/>
              </a:endParaRPr>
            </a:p>
            <a:p>
              <a:pPr indent="-96661" eaLnBrk="1" hangingPunct="1">
                <a:spcBef>
                  <a:spcPct val="0"/>
                </a:spcBef>
                <a:spcAft>
                  <a:spcPct val="0"/>
                </a:spcAft>
                <a:buClrTx/>
                <a:buSzTx/>
                <a:buFont typeface="Arial" panose="020B0604020202020204" pitchFamily="34" charset="0"/>
                <a:buChar char="•"/>
              </a:pPr>
              <a:r>
                <a:rPr lang="en-US" altLang="en-US" sz="1300" dirty="0">
                  <a:latin typeface="+mn-lt"/>
                </a:rPr>
                <a:t>HB 175/Goodman </a:t>
              </a:r>
              <a:r>
                <a:rPr lang="en-US" altLang="en-US" sz="1300" b="0" dirty="0">
                  <a:latin typeface="+mn-lt"/>
                </a:rPr>
                <a:t>– Extends Persian Gulf War Bonus Program application period for three years – Senate Appropriations Committee </a:t>
              </a:r>
            </a:p>
            <a:p>
              <a:pPr indent="-96661" eaLnBrk="1" hangingPunct="1">
                <a:spcBef>
                  <a:spcPct val="0"/>
                </a:spcBef>
                <a:spcAft>
                  <a:spcPct val="0"/>
                </a:spcAft>
                <a:buClrTx/>
                <a:buSzTx/>
                <a:buFont typeface="Arial" panose="020B0604020202020204" pitchFamily="34" charset="0"/>
                <a:buChar char="•"/>
              </a:pPr>
              <a:endParaRPr lang="en-US" altLang="en-US" sz="1300" dirty="0">
                <a:latin typeface="+mn-lt"/>
              </a:endParaRPr>
            </a:p>
            <a:p>
              <a:pPr indent="-96661" eaLnBrk="1" hangingPunct="1">
                <a:spcBef>
                  <a:spcPct val="0"/>
                </a:spcBef>
                <a:spcAft>
                  <a:spcPct val="0"/>
                </a:spcAft>
                <a:buClrTx/>
                <a:buSzTx/>
                <a:buFont typeface="Arial" panose="020B0604020202020204" pitchFamily="34" charset="0"/>
                <a:buChar char="•"/>
              </a:pPr>
              <a:r>
                <a:rPr lang="en-US" altLang="en-US" sz="1300" dirty="0">
                  <a:latin typeface="+mn-lt"/>
                </a:rPr>
                <a:t>SR 149/Wozniak </a:t>
              </a:r>
              <a:r>
                <a:rPr lang="en-US" altLang="en-US" sz="1300" b="0" dirty="0"/>
                <a:t>– </a:t>
              </a:r>
              <a:r>
                <a:rPr lang="en-US" sz="1300" b="0" dirty="0">
                  <a:latin typeface="+mn-lt"/>
                </a:rPr>
                <a:t>Resolution urges Congress to take necessary action to prohibit any changes to prohibit any transfer of AH-64 Apache helicopters &amp; maintain Army National Guard at 350,200 Soldiers – Senate Rules</a:t>
              </a:r>
              <a:endParaRPr lang="en-US" altLang="en-US" sz="1300" b="0" dirty="0">
                <a:latin typeface="+mn-lt"/>
              </a:endParaRPr>
            </a:p>
          </p:txBody>
        </p:sp>
        <p:sp>
          <p:nvSpPr>
            <p:cNvPr id="33" name="TextBox 2"/>
            <p:cNvSpPr txBox="1">
              <a:spLocks noChangeArrowheads="1"/>
            </p:cNvSpPr>
            <p:nvPr/>
          </p:nvSpPr>
          <p:spPr bwMode="auto">
            <a:xfrm>
              <a:off x="1581151" y="1196950"/>
              <a:ext cx="4324350" cy="1539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spcBef>
                  <a:spcPct val="25000"/>
                </a:spcBef>
                <a:spcAft>
                  <a:spcPct val="25000"/>
                </a:spcAft>
                <a:buClr>
                  <a:srgbClr val="500093"/>
                </a:buClr>
                <a:buSzPct val="75000"/>
                <a:buFont typeface="ZapfDingbats BT"/>
                <a:buChar char="à"/>
                <a:defRPr sz="2400" b="1">
                  <a:solidFill>
                    <a:schemeClr val="tx1"/>
                  </a:solidFill>
                  <a:latin typeface="Arial" pitchFamily="34" charset="0"/>
                </a:defRPr>
              </a:lvl1pPr>
              <a:lvl2pPr marL="628650" indent="-171450" eaLnBrk="0" hangingPunct="0">
                <a:spcBef>
                  <a:spcPct val="25000"/>
                </a:spcBef>
                <a:spcAft>
                  <a:spcPct val="25000"/>
                </a:spcAft>
                <a:buClr>
                  <a:srgbClr val="500093"/>
                </a:buClr>
                <a:buChar char="–"/>
                <a:defRPr sz="2000" b="1">
                  <a:solidFill>
                    <a:schemeClr val="tx1"/>
                  </a:solidFill>
                  <a:latin typeface="Arial" pitchFamily="34" charset="0"/>
                </a:defRPr>
              </a:lvl2pPr>
              <a:lvl3pPr marL="1143000" indent="-228600" eaLnBrk="0" hangingPunct="0">
                <a:spcBef>
                  <a:spcPct val="25000"/>
                </a:spcBef>
                <a:spcAft>
                  <a:spcPct val="25000"/>
                </a:spcAft>
                <a:buClr>
                  <a:srgbClr val="500093"/>
                </a:buClr>
                <a:buChar char="•"/>
                <a:defRPr sz="1600" b="1">
                  <a:solidFill>
                    <a:schemeClr val="tx1"/>
                  </a:solidFill>
                  <a:latin typeface="Arial" pitchFamily="34" charset="0"/>
                </a:defRPr>
              </a:lvl3pPr>
              <a:lvl4pPr marL="1600200" indent="-228600" eaLnBrk="0" hangingPunct="0">
                <a:spcBef>
                  <a:spcPct val="25000"/>
                </a:spcBef>
                <a:spcAft>
                  <a:spcPct val="25000"/>
                </a:spcAft>
                <a:buChar char="–"/>
                <a:defRPr sz="1400" b="1">
                  <a:solidFill>
                    <a:schemeClr val="tx1"/>
                  </a:solidFill>
                  <a:latin typeface="Arial" pitchFamily="34"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spcAft>
                  <a:spcPct val="0"/>
                </a:spcAft>
                <a:buClrTx/>
                <a:buSzTx/>
                <a:buFont typeface="Arial" pitchFamily="34" charset="0"/>
                <a:buChar char="•"/>
                <a:defRPr/>
              </a:pPr>
              <a:r>
                <a:rPr lang="en-US" altLang="en-US" sz="1300" dirty="0">
                  <a:latin typeface="+mn-lt"/>
                </a:rPr>
                <a:t>House/Senate return from recess on  8 Sep 15</a:t>
              </a:r>
            </a:p>
            <a:p>
              <a:pPr eaLnBrk="1" hangingPunct="1">
                <a:spcBef>
                  <a:spcPct val="0"/>
                </a:spcBef>
                <a:spcAft>
                  <a:spcPct val="0"/>
                </a:spcAft>
                <a:buClrTx/>
                <a:buSzTx/>
                <a:buFont typeface="Arial" pitchFamily="34" charset="0"/>
                <a:buChar char="•"/>
                <a:defRPr/>
              </a:pPr>
              <a:endParaRPr lang="en-US" sz="1300" b="0" dirty="0">
                <a:latin typeface="+mn-lt"/>
              </a:endParaRPr>
            </a:p>
            <a:p>
              <a:pPr eaLnBrk="1" hangingPunct="1">
                <a:spcBef>
                  <a:spcPct val="0"/>
                </a:spcBef>
                <a:spcAft>
                  <a:spcPct val="0"/>
                </a:spcAft>
                <a:buClrTx/>
                <a:buSzTx/>
                <a:buFont typeface="Arial" pitchFamily="34" charset="0"/>
                <a:buChar char="•"/>
                <a:defRPr/>
              </a:pPr>
              <a:r>
                <a:rPr lang="en-US" sz="1300" dirty="0">
                  <a:latin typeface="+mn-lt"/>
                </a:rPr>
                <a:t>MILCON and Veterans Affairs Appropriations – H.R. 2029</a:t>
              </a:r>
            </a:p>
            <a:p>
              <a:pPr lvl="1" eaLnBrk="1" hangingPunct="1">
                <a:spcBef>
                  <a:spcPct val="0"/>
                </a:spcBef>
                <a:spcAft>
                  <a:spcPct val="0"/>
                </a:spcAft>
                <a:buClrTx/>
                <a:buFont typeface="Arial" pitchFamily="34" charset="0"/>
                <a:buChar char="•"/>
                <a:defRPr/>
              </a:pPr>
              <a:r>
                <a:rPr lang="en-US" sz="1300" b="0" dirty="0">
                  <a:latin typeface="+mn-lt"/>
                </a:rPr>
                <a:t>30 Apr 15:  Passed House</a:t>
              </a:r>
            </a:p>
            <a:p>
              <a:pPr lvl="1" eaLnBrk="1" hangingPunct="1">
                <a:spcBef>
                  <a:spcPct val="0"/>
                </a:spcBef>
                <a:spcAft>
                  <a:spcPct val="0"/>
                </a:spcAft>
                <a:buClrTx/>
                <a:buFont typeface="Arial" pitchFamily="34" charset="0"/>
                <a:buChar char="•"/>
                <a:defRPr/>
              </a:pPr>
              <a:r>
                <a:rPr lang="en-US" sz="1300" b="0" dirty="0">
                  <a:latin typeface="+mn-lt"/>
                </a:rPr>
                <a:t>21 May 15: Senate Legislative Calendar</a:t>
              </a:r>
              <a:endParaRPr lang="en-US" altLang="en-US" sz="1300" b="0" dirty="0">
                <a:latin typeface="+mn-lt"/>
              </a:endParaRPr>
            </a:p>
          </p:txBody>
        </p:sp>
        <p:sp>
          <p:nvSpPr>
            <p:cNvPr id="34" name="TextBox 3"/>
            <p:cNvSpPr txBox="1">
              <a:spLocks noChangeArrowheads="1"/>
            </p:cNvSpPr>
            <p:nvPr/>
          </p:nvSpPr>
          <p:spPr bwMode="auto">
            <a:xfrm>
              <a:off x="6101209" y="4087556"/>
              <a:ext cx="4524374" cy="1525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indent="0" eaLnBrk="1" hangingPunct="1"/>
              <a:r>
                <a:rPr lang="en-US" altLang="en-US" sz="1300" b="1" dirty="0">
                  <a:latin typeface="+mn-lt"/>
                </a:rPr>
                <a:t>3 Nov 15 – Election Day</a:t>
              </a:r>
            </a:p>
            <a:p>
              <a:pPr marL="664546" lvl="1" indent="-181240" eaLnBrk="1" hangingPunct="1">
                <a:buFont typeface="Arial" panose="020B0604020202020204" pitchFamily="34" charset="0"/>
                <a:buChar char="•"/>
              </a:pPr>
              <a:r>
                <a:rPr lang="en-US" altLang="en-US" sz="1300" dirty="0">
                  <a:latin typeface="+mn-lt"/>
                </a:rPr>
                <a:t>Need to register to vote? You can now do so online by going to www.register.votesPA.com. Please note the voter registration deadline for  this election cycle is 5 Oct 15. Questions? Call 1-877-VOTESPA or visit www.votesPA.com.</a:t>
              </a:r>
            </a:p>
          </p:txBody>
        </p:sp>
      </p:grpSp>
      <p:sp>
        <p:nvSpPr>
          <p:cNvPr id="36" name="TextBox 1"/>
          <p:cNvSpPr txBox="1">
            <a:spLocks noChangeArrowheads="1"/>
          </p:cNvSpPr>
          <p:nvPr/>
        </p:nvSpPr>
        <p:spPr bwMode="auto">
          <a:xfrm>
            <a:off x="504464" y="4067652"/>
            <a:ext cx="4249887" cy="1497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61" tIns="48331" rIns="96661" bIns="48331">
            <a:spAutoFit/>
          </a:bodyPr>
          <a:lstStyle>
            <a:lvl1pPr marL="171450" indent="-17145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0">
              <a:buFont typeface="Arial" panose="020B0604020202020204" pitchFamily="34" charset="0"/>
              <a:buChar char="•"/>
            </a:pPr>
            <a:r>
              <a:rPr lang="en-US" sz="1300" dirty="0">
                <a:latin typeface="+mn-lt"/>
              </a:rPr>
              <a:t>Preparing executive order on the Governor’s Advisory Council for Veterans Services (GAC-VS) to incorporate lessons learned since the GAC-VS inception.</a:t>
            </a:r>
          </a:p>
          <a:p>
            <a:pPr lvl="0">
              <a:buFont typeface="Arial" panose="020B0604020202020204" pitchFamily="34" charset="0"/>
              <a:buChar char="•"/>
            </a:pPr>
            <a:endParaRPr lang="en-US" sz="1300" b="1" dirty="0">
              <a:latin typeface="+mn-lt"/>
            </a:endParaRPr>
          </a:p>
          <a:p>
            <a:pPr eaLnBrk="1" hangingPunct="1">
              <a:buFont typeface="Arial" panose="020B0604020202020204" pitchFamily="34" charset="0"/>
              <a:buChar char="•"/>
              <a:defRPr/>
            </a:pPr>
            <a:r>
              <a:rPr lang="en-US" altLang="en-US" sz="1300" dirty="0">
                <a:latin typeface="+mn-lt"/>
              </a:rPr>
              <a:t>Coordinating with Policy, Legislative Affairs, and Senate staff regarding the extension of the Persian Gulf Bonus program</a:t>
            </a:r>
            <a:r>
              <a:rPr lang="en-US" altLang="en-US" sz="1300" dirty="0">
                <a:solidFill>
                  <a:schemeClr val="accent1">
                    <a:lumMod val="50000"/>
                  </a:schemeClr>
                </a:solidFill>
                <a:latin typeface="+mn-lt"/>
              </a:rPr>
              <a:t>.  </a:t>
            </a:r>
          </a:p>
        </p:txBody>
      </p:sp>
    </p:spTree>
    <p:extLst>
      <p:ext uri="{BB962C8B-B14F-4D97-AF65-F5344CB8AC3E}">
        <p14:creationId xmlns:p14="http://schemas.microsoft.com/office/powerpoint/2010/main" val="3715145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sp>
        <p:nvSpPr>
          <p:cNvPr id="2050" name="Text Box 4"/>
          <p:cNvSpPr txBox="1">
            <a:spLocks noChangeArrowheads="1"/>
          </p:cNvSpPr>
          <p:nvPr/>
        </p:nvSpPr>
        <p:spPr bwMode="auto">
          <a:xfrm>
            <a:off x="480060" y="467296"/>
            <a:ext cx="6080760" cy="743927"/>
          </a:xfrm>
          <a:prstGeom prst="rect">
            <a:avLst/>
          </a:prstGeom>
          <a:noFill/>
          <a:ln w="9525">
            <a:noFill/>
            <a:miter lim="800000"/>
            <a:headEnd/>
            <a:tailEnd/>
          </a:ln>
        </p:spPr>
        <p:txBody>
          <a:bodyPr wrap="square" lIns="96653" tIns="48326" rIns="96653" bIns="48326">
            <a:spAutoFit/>
          </a:bodyPr>
          <a:lstStyle/>
          <a:p>
            <a:pPr algn="ctr">
              <a:lnSpc>
                <a:spcPct val="100000"/>
              </a:lnSpc>
              <a:spcBef>
                <a:spcPct val="0"/>
              </a:spcBef>
              <a:buClrTx/>
              <a:buFontTx/>
              <a:buNone/>
            </a:pPr>
            <a:r>
              <a:rPr lang="en-US" sz="2100" b="1" dirty="0">
                <a:solidFill>
                  <a:schemeClr val="bg1"/>
                </a:solidFill>
              </a:rPr>
              <a:t>POLICY, PLANNING AND LEGISLATIVE AFFAIRS</a:t>
            </a:r>
          </a:p>
        </p:txBody>
      </p:sp>
      <p:grpSp>
        <p:nvGrpSpPr>
          <p:cNvPr id="9" name="Group 17"/>
          <p:cNvGrpSpPr/>
          <p:nvPr/>
        </p:nvGrpSpPr>
        <p:grpSpPr>
          <a:xfrm>
            <a:off x="400050" y="6421120"/>
            <a:ext cx="8881110" cy="406400"/>
            <a:chOff x="381000" y="6019800"/>
            <a:chExt cx="8458200" cy="381000"/>
          </a:xfrm>
        </p:grpSpPr>
        <p:pic>
          <p:nvPicPr>
            <p:cNvPr id="10"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11" name="Rectangle 8"/>
            <p:cNvSpPr>
              <a:spLocks noChangeArrowheads="1"/>
            </p:cNvSpPr>
            <p:nvPr/>
          </p:nvSpPr>
          <p:spPr bwMode="auto">
            <a:xfrm>
              <a:off x="7620000" y="6019800"/>
              <a:ext cx="1219200" cy="381000"/>
            </a:xfrm>
            <a:prstGeom prst="rect">
              <a:avLst/>
            </a:prstGeom>
            <a:noFill/>
            <a:ln w="9525">
              <a:noFill/>
              <a:miter lim="800000"/>
              <a:headEnd/>
              <a:tailEnd/>
            </a:ln>
          </p:spPr>
          <p:txBody>
            <a:bodyPr anchor="ctr"/>
            <a:lstStyle/>
            <a:p>
              <a:r>
                <a:rPr lang="en-US" sz="1300" dirty="0">
                  <a:solidFill>
                    <a:schemeClr val="bg1"/>
                  </a:solidFill>
                  <a:latin typeface="Verdana" pitchFamily="34" charset="0"/>
                </a:rPr>
                <a:t>&gt; country</a:t>
              </a:r>
            </a:p>
          </p:txBody>
        </p:sp>
        <p:sp>
          <p:nvSpPr>
            <p:cNvPr id="12"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dirty="0">
                  <a:solidFill>
                    <a:schemeClr val="bg1"/>
                  </a:solidFill>
                  <a:latin typeface="Verdana" pitchFamily="34" charset="0"/>
                </a:rPr>
                <a:t>  &gt; community &gt; commonwealth </a:t>
              </a:r>
            </a:p>
          </p:txBody>
        </p:sp>
        <p:sp>
          <p:nvSpPr>
            <p:cNvPr id="13" name="Text Box 15"/>
            <p:cNvSpPr txBox="1">
              <a:spLocks noChangeArrowheads="1"/>
            </p:cNvSpPr>
            <p:nvPr/>
          </p:nvSpPr>
          <p:spPr bwMode="auto">
            <a:xfrm>
              <a:off x="381000" y="6019800"/>
              <a:ext cx="1905000" cy="338554"/>
            </a:xfrm>
            <a:prstGeom prst="rect">
              <a:avLst/>
            </a:prstGeom>
            <a:noFill/>
            <a:ln w="9525">
              <a:noFill/>
              <a:miter lim="800000"/>
              <a:headEnd/>
              <a:tailEnd/>
            </a:ln>
          </p:spPr>
          <p:txBody>
            <a:bodyPr wrap="square" anchor="ctr">
              <a:spAutoFit/>
            </a:bodyPr>
            <a:lstStyle/>
            <a:p>
              <a:pPr eaLnBrk="0" hangingPunct="0">
                <a:spcBef>
                  <a:spcPct val="50000"/>
                </a:spcBef>
                <a:defRPr/>
              </a:pPr>
              <a:r>
                <a:rPr lang="en-US" sz="1700" dirty="0">
                  <a:solidFill>
                    <a:schemeClr val="bg1"/>
                  </a:solidFill>
                  <a:latin typeface="+mj-lt"/>
                </a:rPr>
                <a:t>  As of 2 Sep 15</a:t>
              </a:r>
            </a:p>
          </p:txBody>
        </p:sp>
      </p:grpSp>
      <p:graphicFrame>
        <p:nvGraphicFramePr>
          <p:cNvPr id="15" name="Content Placeholder 5"/>
          <p:cNvGraphicFramePr>
            <a:graphicFrameLocks/>
          </p:cNvGraphicFramePr>
          <p:nvPr>
            <p:extLst>
              <p:ext uri="{D42A27DB-BD31-4B8C-83A1-F6EECF244321}">
                <p14:modId xmlns:p14="http://schemas.microsoft.com/office/powerpoint/2010/main" val="3427401828"/>
              </p:ext>
            </p:extLst>
          </p:nvPr>
        </p:nvGraphicFramePr>
        <p:xfrm>
          <a:off x="480060" y="1788164"/>
          <a:ext cx="8801100" cy="4411392"/>
        </p:xfrm>
        <a:graphic>
          <a:graphicData uri="http://schemas.openxmlformats.org/drawingml/2006/table">
            <a:tbl>
              <a:tblPr firstRow="1" firstCol="1" bandRow="1">
                <a:tableStyleId>{5C22544A-7EE6-4342-B048-85BDC9FD1C3A}</a:tableStyleId>
              </a:tblPr>
              <a:tblGrid>
                <a:gridCol w="1990529"/>
                <a:gridCol w="6810571"/>
              </a:tblGrid>
              <a:tr h="318867">
                <a:tc>
                  <a:txBody>
                    <a:bodyPr/>
                    <a:lstStyle/>
                    <a:p>
                      <a:pPr marL="0" marR="0">
                        <a:spcBef>
                          <a:spcPts val="0"/>
                        </a:spcBef>
                        <a:spcAft>
                          <a:spcPts val="0"/>
                        </a:spcAft>
                      </a:pPr>
                      <a:r>
                        <a:rPr lang="en-US" sz="1300" dirty="0">
                          <a:effectLst/>
                        </a:rPr>
                        <a:t>Act</a:t>
                      </a:r>
                      <a:endParaRPr lang="en-US" sz="1300" dirty="0">
                        <a:effectLst/>
                        <a:latin typeface="Times New Roman"/>
                        <a:ea typeface="Times New Roman"/>
                      </a:endParaRPr>
                    </a:p>
                  </a:txBody>
                  <a:tcPr marL="47433" marR="47433" marT="0" marB="0"/>
                </a:tc>
                <a:tc>
                  <a:txBody>
                    <a:bodyPr/>
                    <a:lstStyle/>
                    <a:p>
                      <a:pPr marL="0" marR="0">
                        <a:spcBef>
                          <a:spcPts val="0"/>
                        </a:spcBef>
                        <a:spcAft>
                          <a:spcPts val="0"/>
                        </a:spcAft>
                      </a:pPr>
                      <a:r>
                        <a:rPr lang="en-US" sz="1300">
                          <a:effectLst/>
                        </a:rPr>
                        <a:t>Description</a:t>
                      </a:r>
                      <a:endParaRPr lang="en-US" sz="1300">
                        <a:effectLst/>
                        <a:latin typeface="Times New Roman"/>
                        <a:ea typeface="Times New Roman"/>
                      </a:endParaRPr>
                    </a:p>
                  </a:txBody>
                  <a:tcPr marL="47433" marR="47433" marT="0" marB="0"/>
                </a:tc>
              </a:tr>
              <a:tr h="390144">
                <a:tc>
                  <a:txBody>
                    <a:bodyPr/>
                    <a:lstStyle/>
                    <a:p>
                      <a:pPr marL="0" marR="0">
                        <a:spcBef>
                          <a:spcPts val="0"/>
                        </a:spcBef>
                        <a:spcAft>
                          <a:spcPts val="0"/>
                        </a:spcAft>
                      </a:pPr>
                      <a:r>
                        <a:rPr lang="en-US" sz="1300" dirty="0">
                          <a:effectLst/>
                        </a:rPr>
                        <a:t>Act 9 (HB 863/</a:t>
                      </a:r>
                      <a:r>
                        <a:rPr lang="en-US" sz="1300" dirty="0" err="1">
                          <a:effectLst/>
                        </a:rPr>
                        <a:t>Benninghoff</a:t>
                      </a:r>
                      <a:r>
                        <a:rPr lang="en-US" sz="1300" dirty="0">
                          <a:effectLst/>
                        </a:rPr>
                        <a:t>)</a:t>
                      </a:r>
                      <a:endParaRPr lang="en-US" sz="1300" dirty="0">
                        <a:effectLst/>
                        <a:latin typeface="Times New Roman"/>
                        <a:ea typeface="Times New Roman"/>
                      </a:endParaRPr>
                    </a:p>
                  </a:txBody>
                  <a:tcPr marL="47433" marR="47433" marT="0" marB="0"/>
                </a:tc>
                <a:tc>
                  <a:txBody>
                    <a:bodyPr/>
                    <a:lstStyle/>
                    <a:p>
                      <a:pPr marL="0" marR="0">
                        <a:spcBef>
                          <a:spcPts val="0"/>
                        </a:spcBef>
                        <a:spcAft>
                          <a:spcPts val="0"/>
                        </a:spcAft>
                      </a:pPr>
                      <a:r>
                        <a:rPr lang="en-US" sz="1300" dirty="0">
                          <a:effectLst/>
                        </a:rPr>
                        <a:t>Designates a bridge on that portion of State Route 3006 over Spring Creek, Bellefonte Borough, Centre County, as the </a:t>
                      </a:r>
                      <a:r>
                        <a:rPr lang="en-US" sz="1300" dirty="0" smtClean="0">
                          <a:effectLst/>
                        </a:rPr>
                        <a:t>Bellefonte </a:t>
                      </a:r>
                      <a:r>
                        <a:rPr lang="en-US" sz="1300" dirty="0">
                          <a:effectLst/>
                        </a:rPr>
                        <a:t>Veterans Bridge</a:t>
                      </a:r>
                      <a:r>
                        <a:rPr lang="en-US" sz="1300" dirty="0" smtClean="0">
                          <a:effectLst/>
                        </a:rPr>
                        <a:t>.</a:t>
                      </a:r>
                      <a:endParaRPr lang="en-US" sz="1300" dirty="0">
                        <a:effectLst/>
                        <a:latin typeface="Times New Roman"/>
                        <a:ea typeface="Times New Roman"/>
                      </a:endParaRPr>
                    </a:p>
                  </a:txBody>
                  <a:tcPr marL="47433" marR="47433" marT="0" marB="0"/>
                </a:tc>
              </a:tr>
              <a:tr h="390144">
                <a:tc>
                  <a:txBody>
                    <a:bodyPr/>
                    <a:lstStyle/>
                    <a:p>
                      <a:pPr marL="0" marR="0">
                        <a:spcBef>
                          <a:spcPts val="0"/>
                        </a:spcBef>
                        <a:spcAft>
                          <a:spcPts val="0"/>
                        </a:spcAft>
                      </a:pPr>
                      <a:r>
                        <a:rPr lang="en-US" sz="1300" dirty="0">
                          <a:effectLst/>
                        </a:rPr>
                        <a:t>Act 11 (HB 131/</a:t>
                      </a:r>
                      <a:r>
                        <a:rPr lang="en-US" sz="1300" dirty="0" err="1">
                          <a:effectLst/>
                        </a:rPr>
                        <a:t>Barrar</a:t>
                      </a:r>
                      <a:r>
                        <a:rPr lang="en-US" sz="1300" dirty="0">
                          <a:effectLst/>
                        </a:rPr>
                        <a:t>)</a:t>
                      </a:r>
                      <a:endParaRPr lang="en-US" sz="1300" dirty="0">
                        <a:effectLst/>
                        <a:latin typeface="Times New Roman"/>
                        <a:ea typeface="Times New Roman"/>
                      </a:endParaRPr>
                    </a:p>
                  </a:txBody>
                  <a:tcPr marL="47433" marR="47433" marT="0" marB="0"/>
                </a:tc>
                <a:tc>
                  <a:txBody>
                    <a:bodyPr/>
                    <a:lstStyle/>
                    <a:p>
                      <a:pPr marL="0" marR="0">
                        <a:spcBef>
                          <a:spcPts val="0"/>
                        </a:spcBef>
                        <a:spcAft>
                          <a:spcPts val="0"/>
                        </a:spcAft>
                      </a:pPr>
                      <a:r>
                        <a:rPr lang="en-US" sz="1300" b="1" dirty="0">
                          <a:effectLst/>
                        </a:rPr>
                        <a:t>Amends Act 287 of 1982 to provide reduced tuition rates at community colleges and state related/state-owned institutions for Veterans, their spouses and dependent children.</a:t>
                      </a:r>
                      <a:endParaRPr lang="en-US" sz="1300" b="1" dirty="0">
                        <a:effectLst/>
                        <a:latin typeface="Times New Roman"/>
                        <a:ea typeface="Times New Roman"/>
                      </a:endParaRPr>
                    </a:p>
                  </a:txBody>
                  <a:tcPr marL="47433" marR="47433" marT="0" marB="0"/>
                </a:tc>
              </a:tr>
              <a:tr h="637735">
                <a:tc>
                  <a:txBody>
                    <a:bodyPr/>
                    <a:lstStyle/>
                    <a:p>
                      <a:pPr marL="0" marR="0">
                        <a:spcBef>
                          <a:spcPts val="0"/>
                        </a:spcBef>
                        <a:spcAft>
                          <a:spcPts val="0"/>
                        </a:spcAft>
                      </a:pPr>
                      <a:r>
                        <a:rPr lang="en-US" sz="1300" b="1">
                          <a:effectLst/>
                        </a:rPr>
                        <a:t>Act 17 (SB 284/Baker)</a:t>
                      </a:r>
                      <a:endParaRPr lang="en-US" sz="1300" b="1">
                        <a:effectLst/>
                        <a:latin typeface="Times New Roman"/>
                        <a:ea typeface="Times New Roman"/>
                      </a:endParaRPr>
                    </a:p>
                  </a:txBody>
                  <a:tcPr marL="47433" marR="47433" marT="0" marB="0"/>
                </a:tc>
                <a:tc>
                  <a:txBody>
                    <a:bodyPr/>
                    <a:lstStyle/>
                    <a:p>
                      <a:pPr marL="0" marR="0">
                        <a:spcBef>
                          <a:spcPts val="0"/>
                        </a:spcBef>
                        <a:spcAft>
                          <a:spcPts val="0"/>
                        </a:spcAft>
                      </a:pPr>
                      <a:r>
                        <a:rPr lang="en-US" sz="1300" b="1" dirty="0" smtClean="0">
                          <a:effectLst/>
                        </a:rPr>
                        <a:t>Non-Veterans </a:t>
                      </a:r>
                      <a:r>
                        <a:rPr lang="en-US" sz="1300" b="1" dirty="0">
                          <a:effectLst/>
                        </a:rPr>
                        <a:t>will be given the opportunity to express their support for </a:t>
                      </a:r>
                      <a:r>
                        <a:rPr lang="en-US" sz="1300" b="1" dirty="0" smtClean="0">
                          <a:effectLst/>
                        </a:rPr>
                        <a:t>Veterans </a:t>
                      </a:r>
                      <a:r>
                        <a:rPr lang="en-US" sz="1300" b="1" dirty="0">
                          <a:effectLst/>
                        </a:rPr>
                        <a:t>by ordering the </a:t>
                      </a:r>
                      <a:r>
                        <a:rPr lang="en-US" sz="1300" b="1" dirty="0" smtClean="0">
                          <a:effectLst/>
                        </a:rPr>
                        <a:t>Honoring </a:t>
                      </a:r>
                      <a:r>
                        <a:rPr lang="en-US" sz="1300" b="1" dirty="0">
                          <a:effectLst/>
                        </a:rPr>
                        <a:t>Our </a:t>
                      </a:r>
                      <a:r>
                        <a:rPr lang="en-US" sz="1300" b="1" dirty="0" smtClean="0">
                          <a:effectLst/>
                        </a:rPr>
                        <a:t>Veterans </a:t>
                      </a:r>
                      <a:r>
                        <a:rPr lang="en-US" sz="1300" b="1" dirty="0">
                          <a:effectLst/>
                        </a:rPr>
                        <a:t>license plate for their motorcycles for $35; $15 of that $35 is then donated to the Veterans Trust Fund.  Veterans can obtain the plate for only $20.</a:t>
                      </a:r>
                      <a:endParaRPr lang="en-US" sz="1300" b="1" dirty="0">
                        <a:effectLst/>
                        <a:latin typeface="Times New Roman"/>
                        <a:ea typeface="Times New Roman"/>
                      </a:endParaRPr>
                    </a:p>
                  </a:txBody>
                  <a:tcPr marL="47433" marR="47433" marT="0" marB="0"/>
                </a:tc>
              </a:tr>
              <a:tr h="390144">
                <a:tc>
                  <a:txBody>
                    <a:bodyPr/>
                    <a:lstStyle/>
                    <a:p>
                      <a:pPr marL="0" marR="0">
                        <a:spcBef>
                          <a:spcPts val="0"/>
                        </a:spcBef>
                        <a:spcAft>
                          <a:spcPts val="0"/>
                        </a:spcAft>
                      </a:pPr>
                      <a:r>
                        <a:rPr lang="en-US" sz="1300" dirty="0">
                          <a:effectLst/>
                        </a:rPr>
                        <a:t>Act 18 (SB 285/Baker)</a:t>
                      </a:r>
                      <a:endParaRPr lang="en-US" sz="1300" dirty="0">
                        <a:effectLst/>
                        <a:latin typeface="Times New Roman"/>
                        <a:ea typeface="Times New Roman"/>
                      </a:endParaRPr>
                    </a:p>
                  </a:txBody>
                  <a:tcPr marL="47433" marR="47433" marT="0" marB="0"/>
                </a:tc>
                <a:tc>
                  <a:txBody>
                    <a:bodyPr/>
                    <a:lstStyle/>
                    <a:p>
                      <a:pPr marL="0" marR="0">
                        <a:spcBef>
                          <a:spcPts val="0"/>
                        </a:spcBef>
                        <a:spcAft>
                          <a:spcPts val="0"/>
                        </a:spcAft>
                      </a:pPr>
                      <a:r>
                        <a:rPr lang="en-US" sz="1300" b="1" dirty="0">
                          <a:effectLst/>
                        </a:rPr>
                        <a:t>Amends Title 51 to allow for the money collected from the </a:t>
                      </a:r>
                      <a:r>
                        <a:rPr lang="en-US" sz="1300" b="1" dirty="0" smtClean="0">
                          <a:effectLst/>
                        </a:rPr>
                        <a:t>Honoring </a:t>
                      </a:r>
                      <a:r>
                        <a:rPr lang="en-US" sz="1300" b="1" dirty="0">
                          <a:effectLst/>
                        </a:rPr>
                        <a:t>Our </a:t>
                      </a:r>
                      <a:r>
                        <a:rPr lang="en-US" sz="1300" b="1" dirty="0" smtClean="0">
                          <a:effectLst/>
                        </a:rPr>
                        <a:t>Veterans </a:t>
                      </a:r>
                      <a:r>
                        <a:rPr lang="en-US" sz="1300" b="1" dirty="0">
                          <a:effectLst/>
                        </a:rPr>
                        <a:t>license plates for motorcycles to be transferred to the Veterans Trust Fund.</a:t>
                      </a:r>
                      <a:endParaRPr lang="en-US" sz="1300" b="1" dirty="0">
                        <a:effectLst/>
                        <a:latin typeface="Times New Roman"/>
                        <a:ea typeface="Times New Roman"/>
                      </a:endParaRPr>
                    </a:p>
                  </a:txBody>
                  <a:tcPr marL="47433" marR="47433" marT="0" marB="0"/>
                </a:tc>
              </a:tr>
              <a:tr h="637735">
                <a:tc>
                  <a:txBody>
                    <a:bodyPr/>
                    <a:lstStyle/>
                    <a:p>
                      <a:pPr marL="0" marR="0">
                        <a:spcBef>
                          <a:spcPts val="0"/>
                        </a:spcBef>
                        <a:spcAft>
                          <a:spcPts val="0"/>
                        </a:spcAft>
                      </a:pPr>
                      <a:r>
                        <a:rPr lang="en-US" sz="1300" dirty="0">
                          <a:effectLst/>
                        </a:rPr>
                        <a:t>Act 21 (HB 88/Day)</a:t>
                      </a:r>
                      <a:endParaRPr lang="en-US" sz="1300" dirty="0">
                        <a:effectLst/>
                        <a:latin typeface="Times New Roman"/>
                        <a:ea typeface="Times New Roman"/>
                      </a:endParaRPr>
                    </a:p>
                  </a:txBody>
                  <a:tcPr marL="47433" marR="47433" marT="0" marB="0"/>
                </a:tc>
                <a:tc>
                  <a:txBody>
                    <a:bodyPr/>
                    <a:lstStyle/>
                    <a:p>
                      <a:pPr marL="0" marR="0">
                        <a:spcBef>
                          <a:spcPts val="0"/>
                        </a:spcBef>
                        <a:spcAft>
                          <a:spcPts val="0"/>
                        </a:spcAft>
                      </a:pPr>
                      <a:r>
                        <a:rPr lang="en-US" sz="1300" dirty="0">
                          <a:effectLst/>
                        </a:rPr>
                        <a:t>Designates a portion of State Route 309 North in Lynn Township, Lehigh County, between the intersections of Northwest Road and Long Court and </a:t>
                      </a:r>
                      <a:r>
                        <a:rPr lang="en-US" sz="1300" dirty="0" err="1">
                          <a:effectLst/>
                        </a:rPr>
                        <a:t>Mosserville</a:t>
                      </a:r>
                      <a:r>
                        <a:rPr lang="en-US" sz="1300" dirty="0">
                          <a:effectLst/>
                        </a:rPr>
                        <a:t> Road and Mountain Road, as the </a:t>
                      </a:r>
                      <a:r>
                        <a:rPr lang="en-US" sz="1300" dirty="0" smtClean="0">
                          <a:effectLst/>
                        </a:rPr>
                        <a:t>Lance </a:t>
                      </a:r>
                      <a:r>
                        <a:rPr lang="en-US" sz="1300" dirty="0">
                          <a:effectLst/>
                        </a:rPr>
                        <a:t>Corporal Brandon J. Van Parys Memorial Road</a:t>
                      </a:r>
                      <a:r>
                        <a:rPr lang="en-US" sz="1300" dirty="0" smtClean="0">
                          <a:effectLst/>
                        </a:rPr>
                        <a:t>.</a:t>
                      </a:r>
                      <a:endParaRPr lang="en-US" sz="1300" dirty="0">
                        <a:effectLst/>
                        <a:latin typeface="Times New Roman"/>
                        <a:ea typeface="Times New Roman"/>
                      </a:endParaRPr>
                    </a:p>
                  </a:txBody>
                  <a:tcPr marL="47433" marR="47433" marT="0" marB="0"/>
                </a:tc>
              </a:tr>
              <a:tr h="637735">
                <a:tc>
                  <a:txBody>
                    <a:bodyPr/>
                    <a:lstStyle/>
                    <a:p>
                      <a:pPr marL="0" marR="0">
                        <a:spcBef>
                          <a:spcPts val="0"/>
                        </a:spcBef>
                        <a:spcAft>
                          <a:spcPts val="0"/>
                        </a:spcAft>
                      </a:pPr>
                      <a:r>
                        <a:rPr lang="en-US" sz="1300" b="1">
                          <a:effectLst/>
                        </a:rPr>
                        <a:t>Act 23 (HB 157/Heffley)</a:t>
                      </a:r>
                      <a:endParaRPr lang="en-US" sz="1300" b="1">
                        <a:effectLst/>
                        <a:latin typeface="Times New Roman"/>
                        <a:ea typeface="Times New Roman"/>
                      </a:endParaRPr>
                    </a:p>
                  </a:txBody>
                  <a:tcPr marL="47433" marR="47433" marT="0" marB="0"/>
                </a:tc>
                <a:tc>
                  <a:txBody>
                    <a:bodyPr/>
                    <a:lstStyle/>
                    <a:p>
                      <a:pPr marL="0" marR="0">
                        <a:spcBef>
                          <a:spcPts val="0"/>
                        </a:spcBef>
                        <a:spcAft>
                          <a:spcPts val="0"/>
                        </a:spcAft>
                      </a:pPr>
                      <a:r>
                        <a:rPr lang="en-US" sz="1300" b="1" dirty="0">
                          <a:effectLst/>
                        </a:rPr>
                        <a:t>Amends Chapter 75 of Title 51 (Military Affairs) by requiring certain Commonwealth agencies to strongly consider a Veteran's military education, training and experience, for the purpose of receiving possible waivers from requirements for professional credentials.</a:t>
                      </a:r>
                      <a:endParaRPr lang="en-US" sz="1300" b="1" dirty="0">
                        <a:effectLst/>
                        <a:latin typeface="Times New Roman"/>
                        <a:ea typeface="Times New Roman"/>
                      </a:endParaRPr>
                    </a:p>
                  </a:txBody>
                  <a:tcPr marL="47433" marR="47433" marT="0" marB="0"/>
                </a:tc>
              </a:tr>
              <a:tr h="417651">
                <a:tc>
                  <a:txBody>
                    <a:bodyPr/>
                    <a:lstStyle/>
                    <a:p>
                      <a:pPr marL="0" marR="0">
                        <a:spcBef>
                          <a:spcPts val="0"/>
                        </a:spcBef>
                        <a:spcAft>
                          <a:spcPts val="0"/>
                        </a:spcAft>
                      </a:pPr>
                      <a:r>
                        <a:rPr lang="en-US" sz="1300">
                          <a:effectLst/>
                        </a:rPr>
                        <a:t>Act 29 (HB 501/Keller)</a:t>
                      </a:r>
                      <a:endParaRPr lang="en-US" sz="1300">
                        <a:effectLst/>
                        <a:latin typeface="Times New Roman"/>
                        <a:ea typeface="Times New Roman"/>
                      </a:endParaRPr>
                    </a:p>
                  </a:txBody>
                  <a:tcPr marL="47433" marR="47433" marT="0" marB="0"/>
                </a:tc>
                <a:tc>
                  <a:txBody>
                    <a:bodyPr/>
                    <a:lstStyle/>
                    <a:p>
                      <a:pPr marL="0" marR="0">
                        <a:spcBef>
                          <a:spcPts val="0"/>
                        </a:spcBef>
                        <a:spcAft>
                          <a:spcPts val="0"/>
                        </a:spcAft>
                      </a:pPr>
                      <a:r>
                        <a:rPr lang="en-US" sz="1300" dirty="0">
                          <a:effectLst/>
                        </a:rPr>
                        <a:t>Designates the </a:t>
                      </a:r>
                      <a:r>
                        <a:rPr lang="en-US" sz="1300" dirty="0" err="1">
                          <a:effectLst/>
                        </a:rPr>
                        <a:t>Conodoguinet</a:t>
                      </a:r>
                      <a:r>
                        <a:rPr lang="en-US" sz="1300" dirty="0">
                          <a:effectLst/>
                        </a:rPr>
                        <a:t> Bridge on that portion of State Route 641 over the </a:t>
                      </a:r>
                      <a:r>
                        <a:rPr lang="en-US" sz="1300" dirty="0" err="1">
                          <a:effectLst/>
                        </a:rPr>
                        <a:t>Conodoguinet</a:t>
                      </a:r>
                      <a:r>
                        <a:rPr lang="en-US" sz="1300" dirty="0">
                          <a:effectLst/>
                        </a:rPr>
                        <a:t> Creek, Hopewell Township, Cumberland County, as the </a:t>
                      </a:r>
                      <a:r>
                        <a:rPr lang="en-US" sz="1300" dirty="0" smtClean="0">
                          <a:effectLst/>
                        </a:rPr>
                        <a:t>PFC Harold ‘Sam’ </a:t>
                      </a:r>
                      <a:r>
                        <a:rPr lang="en-US" sz="1300" dirty="0">
                          <a:effectLst/>
                        </a:rPr>
                        <a:t>E. </a:t>
                      </a:r>
                      <a:r>
                        <a:rPr lang="en-US" sz="1300" dirty="0" err="1">
                          <a:effectLst/>
                        </a:rPr>
                        <a:t>Barrick</a:t>
                      </a:r>
                      <a:r>
                        <a:rPr lang="en-US" sz="1300" dirty="0">
                          <a:effectLst/>
                        </a:rPr>
                        <a:t> Memorial Bridge</a:t>
                      </a:r>
                      <a:r>
                        <a:rPr lang="en-US" sz="1300" dirty="0" smtClean="0">
                          <a:effectLst/>
                        </a:rPr>
                        <a:t>.</a:t>
                      </a:r>
                      <a:endParaRPr lang="en-US" sz="1300" dirty="0">
                        <a:effectLst/>
                        <a:latin typeface="Times New Roman"/>
                        <a:ea typeface="Times New Roman"/>
                      </a:endParaRPr>
                    </a:p>
                  </a:txBody>
                  <a:tcPr marL="47433" marR="47433" marT="0" marB="0"/>
                </a:tc>
              </a:tr>
              <a:tr h="390144">
                <a:tc>
                  <a:txBody>
                    <a:bodyPr/>
                    <a:lstStyle/>
                    <a:p>
                      <a:pPr marL="0" marR="0">
                        <a:spcBef>
                          <a:spcPts val="0"/>
                        </a:spcBef>
                        <a:spcAft>
                          <a:spcPts val="0"/>
                        </a:spcAft>
                      </a:pPr>
                      <a:r>
                        <a:rPr lang="en-US" sz="1300" b="1" dirty="0">
                          <a:effectLst/>
                        </a:rPr>
                        <a:t>Act 32 (SB 42/Baker)</a:t>
                      </a:r>
                      <a:endParaRPr lang="en-US" sz="1300" b="1" dirty="0">
                        <a:effectLst/>
                        <a:latin typeface="Times New Roman"/>
                        <a:ea typeface="Times New Roman"/>
                      </a:endParaRPr>
                    </a:p>
                  </a:txBody>
                  <a:tcPr marL="47433" marR="47433" marT="0" marB="0"/>
                </a:tc>
                <a:tc>
                  <a:txBody>
                    <a:bodyPr/>
                    <a:lstStyle/>
                    <a:p>
                      <a:pPr marL="0" marR="0">
                        <a:spcBef>
                          <a:spcPts val="0"/>
                        </a:spcBef>
                        <a:spcAft>
                          <a:spcPts val="0"/>
                        </a:spcAft>
                      </a:pPr>
                      <a:r>
                        <a:rPr lang="en-US" sz="1300" b="1" dirty="0">
                          <a:effectLst/>
                        </a:rPr>
                        <a:t>Provides penalties for anyone falsely claiming to be a Veteran to obtain Veterans status on a driver’s license. </a:t>
                      </a:r>
                      <a:endParaRPr lang="en-US" sz="1300" b="1" dirty="0">
                        <a:effectLst/>
                        <a:latin typeface="Times New Roman"/>
                        <a:ea typeface="Times New Roman"/>
                      </a:endParaRPr>
                    </a:p>
                  </a:txBody>
                  <a:tcPr marL="47433" marR="47433" marT="0" marB="0"/>
                </a:tc>
              </a:tr>
            </a:tbl>
          </a:graphicData>
        </a:graphic>
      </p:graphicFrame>
      <p:sp>
        <p:nvSpPr>
          <p:cNvPr id="16" name="Title 3"/>
          <p:cNvSpPr txBox="1">
            <a:spLocks/>
          </p:cNvSpPr>
          <p:nvPr/>
        </p:nvSpPr>
        <p:spPr>
          <a:xfrm>
            <a:off x="400050" y="752687"/>
            <a:ext cx="8641080" cy="1219200"/>
          </a:xfrm>
          <a:prstGeom prst="rect">
            <a:avLst/>
          </a:prstGeom>
        </p:spPr>
        <p:txBody>
          <a:bodyPr vert="horz" lIns="96661" tIns="48331" rIns="96661" bIns="4833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dirty="0"/>
              <a:t>Enacted State Legislation</a:t>
            </a:r>
          </a:p>
        </p:txBody>
      </p:sp>
    </p:spTree>
    <p:extLst>
      <p:ext uri="{BB962C8B-B14F-4D97-AF65-F5344CB8AC3E}">
        <p14:creationId xmlns:p14="http://schemas.microsoft.com/office/powerpoint/2010/main" val="899256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sp>
        <p:nvSpPr>
          <p:cNvPr id="2050" name="Text Box 4"/>
          <p:cNvSpPr txBox="1">
            <a:spLocks noChangeArrowheads="1"/>
          </p:cNvSpPr>
          <p:nvPr/>
        </p:nvSpPr>
        <p:spPr bwMode="auto">
          <a:xfrm>
            <a:off x="480060" y="467296"/>
            <a:ext cx="6080760" cy="743927"/>
          </a:xfrm>
          <a:prstGeom prst="rect">
            <a:avLst/>
          </a:prstGeom>
          <a:noFill/>
          <a:ln w="9525">
            <a:noFill/>
            <a:miter lim="800000"/>
            <a:headEnd/>
            <a:tailEnd/>
          </a:ln>
        </p:spPr>
        <p:txBody>
          <a:bodyPr wrap="square" lIns="96653" tIns="48326" rIns="96653" bIns="48326">
            <a:spAutoFit/>
          </a:bodyPr>
          <a:lstStyle/>
          <a:p>
            <a:pPr algn="ctr">
              <a:lnSpc>
                <a:spcPct val="100000"/>
              </a:lnSpc>
              <a:spcBef>
                <a:spcPct val="0"/>
              </a:spcBef>
              <a:buClrTx/>
              <a:buFontTx/>
              <a:buNone/>
            </a:pPr>
            <a:r>
              <a:rPr lang="en-US" sz="2100" b="1" dirty="0">
                <a:solidFill>
                  <a:schemeClr val="bg1"/>
                </a:solidFill>
              </a:rPr>
              <a:t>POLICY, PLANNING AND LEGISLATIVE AFFAIRS</a:t>
            </a:r>
          </a:p>
        </p:txBody>
      </p:sp>
      <p:grpSp>
        <p:nvGrpSpPr>
          <p:cNvPr id="9" name="Group 17"/>
          <p:cNvGrpSpPr/>
          <p:nvPr/>
        </p:nvGrpSpPr>
        <p:grpSpPr>
          <a:xfrm>
            <a:off x="400050" y="6421120"/>
            <a:ext cx="8881110" cy="406400"/>
            <a:chOff x="381000" y="6019800"/>
            <a:chExt cx="8458200" cy="381000"/>
          </a:xfrm>
        </p:grpSpPr>
        <p:pic>
          <p:nvPicPr>
            <p:cNvPr id="10"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11" name="Rectangle 8"/>
            <p:cNvSpPr>
              <a:spLocks noChangeArrowheads="1"/>
            </p:cNvSpPr>
            <p:nvPr/>
          </p:nvSpPr>
          <p:spPr bwMode="auto">
            <a:xfrm>
              <a:off x="7620000" y="6019800"/>
              <a:ext cx="1219200" cy="381000"/>
            </a:xfrm>
            <a:prstGeom prst="rect">
              <a:avLst/>
            </a:prstGeom>
            <a:noFill/>
            <a:ln w="9525">
              <a:noFill/>
              <a:miter lim="800000"/>
              <a:headEnd/>
              <a:tailEnd/>
            </a:ln>
          </p:spPr>
          <p:txBody>
            <a:bodyPr anchor="ctr"/>
            <a:lstStyle/>
            <a:p>
              <a:r>
                <a:rPr lang="en-US" sz="1300" dirty="0">
                  <a:solidFill>
                    <a:schemeClr val="bg1"/>
                  </a:solidFill>
                  <a:latin typeface="Verdana" pitchFamily="34" charset="0"/>
                </a:rPr>
                <a:t>&gt; country</a:t>
              </a:r>
            </a:p>
          </p:txBody>
        </p:sp>
        <p:sp>
          <p:nvSpPr>
            <p:cNvPr id="12"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dirty="0">
                  <a:solidFill>
                    <a:schemeClr val="bg1"/>
                  </a:solidFill>
                  <a:latin typeface="Verdana" pitchFamily="34" charset="0"/>
                </a:rPr>
                <a:t>  &gt; community &gt; commonwealth </a:t>
              </a:r>
            </a:p>
          </p:txBody>
        </p:sp>
        <p:sp>
          <p:nvSpPr>
            <p:cNvPr id="13" name="Text Box 15"/>
            <p:cNvSpPr txBox="1">
              <a:spLocks noChangeArrowheads="1"/>
            </p:cNvSpPr>
            <p:nvPr/>
          </p:nvSpPr>
          <p:spPr bwMode="auto">
            <a:xfrm>
              <a:off x="381000" y="6019800"/>
              <a:ext cx="1905000" cy="338554"/>
            </a:xfrm>
            <a:prstGeom prst="rect">
              <a:avLst/>
            </a:prstGeom>
            <a:noFill/>
            <a:ln w="9525">
              <a:noFill/>
              <a:miter lim="800000"/>
              <a:headEnd/>
              <a:tailEnd/>
            </a:ln>
          </p:spPr>
          <p:txBody>
            <a:bodyPr wrap="square" anchor="ctr">
              <a:spAutoFit/>
            </a:bodyPr>
            <a:lstStyle/>
            <a:p>
              <a:pPr eaLnBrk="0" hangingPunct="0">
                <a:spcBef>
                  <a:spcPct val="50000"/>
                </a:spcBef>
                <a:defRPr/>
              </a:pPr>
              <a:r>
                <a:rPr lang="en-US" sz="1700" dirty="0">
                  <a:solidFill>
                    <a:schemeClr val="bg1"/>
                  </a:solidFill>
                  <a:latin typeface="+mj-lt"/>
                </a:rPr>
                <a:t>  As of 2 Sep 15</a:t>
              </a:r>
            </a:p>
          </p:txBody>
        </p:sp>
      </p:grpSp>
      <p:graphicFrame>
        <p:nvGraphicFramePr>
          <p:cNvPr id="15" name="Content Placeholder 5"/>
          <p:cNvGraphicFramePr>
            <a:graphicFrameLocks/>
          </p:cNvGraphicFramePr>
          <p:nvPr>
            <p:extLst>
              <p:ext uri="{D42A27DB-BD31-4B8C-83A1-F6EECF244321}">
                <p14:modId xmlns:p14="http://schemas.microsoft.com/office/powerpoint/2010/main" val="3560792009"/>
              </p:ext>
            </p:extLst>
          </p:nvPr>
        </p:nvGraphicFramePr>
        <p:xfrm>
          <a:off x="480060" y="1788163"/>
          <a:ext cx="8721090" cy="2706052"/>
        </p:xfrm>
        <a:graphic>
          <a:graphicData uri="http://schemas.openxmlformats.org/drawingml/2006/table">
            <a:tbl>
              <a:tblPr firstRow="1" firstCol="1" bandRow="1">
                <a:tableStyleId>{5C22544A-7EE6-4342-B048-85BDC9FD1C3A}</a:tableStyleId>
              </a:tblPr>
              <a:tblGrid>
                <a:gridCol w="2000250"/>
                <a:gridCol w="6720840"/>
              </a:tblGrid>
              <a:tr h="307657">
                <a:tc>
                  <a:txBody>
                    <a:bodyPr/>
                    <a:lstStyle/>
                    <a:p>
                      <a:pPr marL="0" marR="0">
                        <a:spcBef>
                          <a:spcPts val="0"/>
                        </a:spcBef>
                        <a:spcAft>
                          <a:spcPts val="0"/>
                        </a:spcAft>
                      </a:pPr>
                      <a:r>
                        <a:rPr lang="en-US" sz="1300" dirty="0">
                          <a:effectLst/>
                        </a:rPr>
                        <a:t>Act</a:t>
                      </a:r>
                      <a:endParaRPr lang="en-US" sz="1300" dirty="0">
                        <a:effectLst/>
                        <a:latin typeface="Times New Roman"/>
                        <a:ea typeface="Times New Roman"/>
                      </a:endParaRPr>
                    </a:p>
                  </a:txBody>
                  <a:tcPr marL="47433" marR="47433" marT="0" marB="0"/>
                </a:tc>
                <a:tc>
                  <a:txBody>
                    <a:bodyPr/>
                    <a:lstStyle/>
                    <a:p>
                      <a:pPr marL="0" marR="0">
                        <a:spcBef>
                          <a:spcPts val="0"/>
                        </a:spcBef>
                        <a:spcAft>
                          <a:spcPts val="0"/>
                        </a:spcAft>
                      </a:pPr>
                      <a:r>
                        <a:rPr lang="en-US" sz="1300">
                          <a:effectLst/>
                        </a:rPr>
                        <a:t>Description</a:t>
                      </a:r>
                      <a:endParaRPr lang="en-US" sz="1300">
                        <a:effectLst/>
                        <a:latin typeface="Times New Roman"/>
                        <a:ea typeface="Times New Roman"/>
                      </a:endParaRPr>
                    </a:p>
                  </a:txBody>
                  <a:tcPr marL="47433" marR="47433" marT="0" marB="0"/>
                </a:tc>
              </a:tr>
              <a:tr h="615315">
                <a:tc>
                  <a:txBody>
                    <a:bodyPr/>
                    <a:lstStyle/>
                    <a:p>
                      <a:pPr marL="0" marR="0">
                        <a:spcBef>
                          <a:spcPts val="0"/>
                        </a:spcBef>
                        <a:spcAft>
                          <a:spcPts val="0"/>
                        </a:spcAft>
                      </a:pPr>
                      <a:r>
                        <a:rPr lang="en-US" sz="1300" dirty="0" smtClean="0">
                          <a:effectLst/>
                          <a:latin typeface="+mn-lt"/>
                          <a:ea typeface="Times New Roman"/>
                        </a:rPr>
                        <a:t>P.L. 114-31 (H.R. 91)</a:t>
                      </a:r>
                      <a:endParaRPr lang="en-US" sz="1300" dirty="0">
                        <a:effectLst/>
                        <a:latin typeface="+mn-lt"/>
                        <a:ea typeface="Times New Roman"/>
                      </a:endParaRPr>
                    </a:p>
                  </a:txBody>
                  <a:tcPr marL="47433" marR="47433" marT="0" marB="0"/>
                </a:tc>
                <a:tc>
                  <a:txBody>
                    <a:bodyPr/>
                    <a:lstStyle/>
                    <a:p>
                      <a:pPr marL="0" marR="0">
                        <a:spcBef>
                          <a:spcPts val="0"/>
                        </a:spcBef>
                        <a:spcAft>
                          <a:spcPts val="0"/>
                        </a:spcAft>
                      </a:pPr>
                      <a:r>
                        <a:rPr lang="en-US" sz="1300" dirty="0" smtClean="0">
                          <a:latin typeface="+mn-lt"/>
                        </a:rPr>
                        <a:t>The “Veterans Identification Card Act 2015,” requires the Department of Veterans Affairs to issue general purpose identification cards to all Veterans without regard to the Veterans' eligibility for Government benefits.</a:t>
                      </a:r>
                      <a:r>
                        <a:rPr lang="en-US" sz="1300" baseline="0" dirty="0" smtClean="0">
                          <a:latin typeface="+mn-lt"/>
                        </a:rPr>
                        <a:t> </a:t>
                      </a:r>
                      <a:endParaRPr lang="en-US" sz="1300" dirty="0">
                        <a:effectLst/>
                        <a:latin typeface="+mn-lt"/>
                        <a:ea typeface="Times New Roman"/>
                      </a:endParaRPr>
                    </a:p>
                  </a:txBody>
                  <a:tcPr marL="47433" marR="47433" marT="0" marB="0"/>
                </a:tc>
              </a:tr>
              <a:tr h="780288">
                <a:tc>
                  <a:txBody>
                    <a:bodyPr/>
                    <a:lstStyle/>
                    <a:p>
                      <a:pPr marL="0" marR="0">
                        <a:spcBef>
                          <a:spcPts val="0"/>
                        </a:spcBef>
                        <a:spcAft>
                          <a:spcPts val="0"/>
                        </a:spcAft>
                      </a:pPr>
                      <a:r>
                        <a:rPr lang="en-US" sz="1300" dirty="0" smtClean="0">
                          <a:effectLst/>
                          <a:latin typeface="+mn-lt"/>
                          <a:ea typeface="Times New Roman"/>
                        </a:rPr>
                        <a:t>P.L. 114-38 (H.R. 2499)</a:t>
                      </a:r>
                      <a:endParaRPr lang="en-US" sz="1300" dirty="0">
                        <a:effectLst/>
                        <a:latin typeface="+mn-lt"/>
                        <a:ea typeface="Times New Roman"/>
                      </a:endParaRPr>
                    </a:p>
                  </a:txBody>
                  <a:tcPr marL="47433" marR="47433" marT="0" marB="0"/>
                </a:tc>
                <a:tc>
                  <a:txBody>
                    <a:bodyPr/>
                    <a:lstStyle/>
                    <a:p>
                      <a:pPr marL="0" marR="0">
                        <a:spcBef>
                          <a:spcPts val="0"/>
                        </a:spcBef>
                        <a:spcAft>
                          <a:spcPts val="0"/>
                        </a:spcAft>
                      </a:pPr>
                      <a:r>
                        <a:rPr lang="en-US" sz="1300" dirty="0" smtClean="0">
                          <a:effectLst/>
                          <a:latin typeface="+mn-lt"/>
                          <a:ea typeface="Times New Roman"/>
                        </a:rPr>
                        <a:t>The “Veterans Entrepreneurship Act of</a:t>
                      </a:r>
                      <a:r>
                        <a:rPr lang="en-US" sz="1300" baseline="0" dirty="0" smtClean="0">
                          <a:effectLst/>
                          <a:latin typeface="+mn-lt"/>
                          <a:ea typeface="Times New Roman"/>
                        </a:rPr>
                        <a:t> 2015,” w</a:t>
                      </a:r>
                      <a:r>
                        <a:rPr lang="en-US" sz="1300" dirty="0" smtClean="0">
                          <a:effectLst/>
                          <a:latin typeface="+mn-lt"/>
                          <a:ea typeface="Times New Roman"/>
                        </a:rPr>
                        <a:t>aives the upfront guarantee fee for Veterans applying for 7(a) express loans through the Small Business Administration (SBA), helping recently discharged service members and other Veterans with opportunities to start new businesses. According to the SBA, one out of 10 small businesses across the U.S. Is Veteran-owned.</a:t>
                      </a:r>
                      <a:endParaRPr lang="en-US" sz="1300" dirty="0">
                        <a:effectLst/>
                        <a:latin typeface="+mn-lt"/>
                        <a:ea typeface="Times New Roman"/>
                      </a:endParaRPr>
                    </a:p>
                  </a:txBody>
                  <a:tcPr marL="47433" marR="47433" marT="0" marB="0"/>
                </a:tc>
              </a:tr>
              <a:tr h="975360">
                <a:tc>
                  <a:txBody>
                    <a:bodyPr/>
                    <a:lstStyle/>
                    <a:p>
                      <a:pPr marL="0" marR="0">
                        <a:spcBef>
                          <a:spcPts val="0"/>
                        </a:spcBef>
                        <a:spcAft>
                          <a:spcPts val="0"/>
                        </a:spcAft>
                      </a:pPr>
                      <a:r>
                        <a:rPr lang="en-US" sz="1300" dirty="0" smtClean="0">
                          <a:effectLst/>
                          <a:latin typeface="+mn-lt"/>
                          <a:ea typeface="Times New Roman"/>
                        </a:rPr>
                        <a:t>P.L. 114-41 (H.R. 3236)</a:t>
                      </a:r>
                      <a:endParaRPr lang="en-US" sz="1300" dirty="0">
                        <a:effectLst/>
                        <a:latin typeface="+mn-lt"/>
                        <a:ea typeface="Times New Roman"/>
                      </a:endParaRPr>
                    </a:p>
                  </a:txBody>
                  <a:tcPr marL="47433" marR="47433" marT="0" marB="0"/>
                </a:tc>
                <a:tc>
                  <a:txBody>
                    <a:bodyPr/>
                    <a:lstStyle/>
                    <a:p>
                      <a:pPr marL="0" marR="0">
                        <a:spcBef>
                          <a:spcPts val="0"/>
                        </a:spcBef>
                        <a:spcAft>
                          <a:spcPts val="0"/>
                        </a:spcAft>
                      </a:pPr>
                      <a:r>
                        <a:rPr lang="en-US" sz="1300" dirty="0" smtClean="0">
                          <a:latin typeface="+mn-lt"/>
                        </a:rPr>
                        <a:t>The "Surface Transportation and Veterans Health Care Choice Improvement Act of 2015," extends through October 29, 2015, authority and funding for the Department of Transportation's surface transportation programs and transfers $8.1 billion from the Treasury General Fund to the Highway Trust Fund; and provides resource flexibility to the Department of Veterans Affairs for health care services and makes a number of changes to the Veterans Access, Choice and Accountability Act.</a:t>
                      </a:r>
                      <a:endParaRPr lang="en-US" sz="1300" dirty="0">
                        <a:effectLst/>
                        <a:latin typeface="+mn-lt"/>
                        <a:ea typeface="Times New Roman"/>
                      </a:endParaRPr>
                    </a:p>
                  </a:txBody>
                  <a:tcPr marL="47433" marR="47433" marT="0" marB="0"/>
                </a:tc>
              </a:tr>
            </a:tbl>
          </a:graphicData>
        </a:graphic>
      </p:graphicFrame>
      <p:sp>
        <p:nvSpPr>
          <p:cNvPr id="16" name="Title 3"/>
          <p:cNvSpPr txBox="1">
            <a:spLocks/>
          </p:cNvSpPr>
          <p:nvPr/>
        </p:nvSpPr>
        <p:spPr>
          <a:xfrm>
            <a:off x="400050" y="752687"/>
            <a:ext cx="8641080" cy="1219200"/>
          </a:xfrm>
          <a:prstGeom prst="rect">
            <a:avLst/>
          </a:prstGeom>
        </p:spPr>
        <p:txBody>
          <a:bodyPr vert="horz" lIns="96661" tIns="48331" rIns="96661" bIns="4833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dirty="0"/>
              <a:t>Enacted Federal Legislation</a:t>
            </a:r>
          </a:p>
        </p:txBody>
      </p:sp>
    </p:spTree>
    <p:extLst>
      <p:ext uri="{BB962C8B-B14F-4D97-AF65-F5344CB8AC3E}">
        <p14:creationId xmlns:p14="http://schemas.microsoft.com/office/powerpoint/2010/main" val="1026227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2180" tIns="51091" rIns="102180" bIns="51091" anchor="ctr"/>
          <a:lstStyle/>
          <a:p>
            <a:r>
              <a:rPr lang="en-US" sz="1400" dirty="0">
                <a:solidFill>
                  <a:schemeClr val="bg1"/>
                </a:solidFill>
                <a:latin typeface="Verdana" pitchFamily="34" charset="0"/>
              </a:rPr>
              <a:t>&gt; country</a:t>
            </a:r>
          </a:p>
        </p:txBody>
      </p:sp>
      <p:sp>
        <p:nvSpPr>
          <p:cNvPr id="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2180" tIns="51091" rIns="102180" bIns="51091" anchor="ctr"/>
          <a:lstStyle/>
          <a:p>
            <a:pPr algn="r"/>
            <a:r>
              <a:rPr lang="en-US" sz="1400" dirty="0">
                <a:solidFill>
                  <a:schemeClr val="bg1"/>
                </a:solidFill>
                <a:latin typeface="Verdana" pitchFamily="34" charset="0"/>
              </a:rPr>
              <a:t>  &gt; community &gt; commonwealth </a:t>
            </a:r>
          </a:p>
        </p:txBody>
      </p:sp>
      <p:sp>
        <p:nvSpPr>
          <p:cNvPr id="8" name="Rectangle 7"/>
          <p:cNvSpPr>
            <a:spLocks noChangeArrowheads="1"/>
          </p:cNvSpPr>
          <p:nvPr/>
        </p:nvSpPr>
        <p:spPr bwMode="auto">
          <a:xfrm>
            <a:off x="3178398" y="3691920"/>
            <a:ext cx="206420" cy="395568"/>
          </a:xfrm>
          <a:prstGeom prst="rect">
            <a:avLst/>
          </a:prstGeom>
          <a:noFill/>
          <a:ln w="9525">
            <a:noFill/>
            <a:miter lim="800000"/>
            <a:headEnd/>
            <a:tailEnd/>
          </a:ln>
        </p:spPr>
        <p:txBody>
          <a:bodyPr wrap="none" lIns="102180" tIns="51091" rIns="102180" bIns="51091">
            <a:spAutoFit/>
          </a:bodyPr>
          <a:lstStyle/>
          <a:p>
            <a:endParaRPr lang="en-US"/>
          </a:p>
        </p:txBody>
      </p:sp>
      <p:sp>
        <p:nvSpPr>
          <p:cNvPr id="10"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2180" tIns="51091" rIns="102180" bIns="51091" anchor="ctr">
            <a:spAutoFit/>
          </a:bodyPr>
          <a:lstStyle/>
          <a:p>
            <a:pPr eaLnBrk="0" hangingPunct="0">
              <a:spcBef>
                <a:spcPct val="50000"/>
              </a:spcBef>
              <a:defRPr/>
            </a:pPr>
            <a:r>
              <a:rPr lang="en-US" sz="1800" b="1" dirty="0">
                <a:solidFill>
                  <a:schemeClr val="bg1"/>
                </a:solidFill>
              </a:rPr>
              <a:t>  </a:t>
            </a:r>
            <a:r>
              <a:rPr lang="en-US" sz="1800" dirty="0">
                <a:solidFill>
                  <a:schemeClr val="bg1"/>
                </a:solidFill>
                <a:latin typeface="+mj-lt"/>
              </a:rPr>
              <a:t>As of 31 May 15</a:t>
            </a:r>
          </a:p>
        </p:txBody>
      </p:sp>
      <p:pic>
        <p:nvPicPr>
          <p:cNvPr id="13" name="Picture 26" descr="Military Vet logo banner"/>
          <p:cNvPicPr>
            <a:picLocks noChangeAspect="1" noChangeArrowheads="1"/>
          </p:cNvPicPr>
          <p:nvPr/>
        </p:nvPicPr>
        <p:blipFill>
          <a:blip r:embed="rId2" cstate="print"/>
          <a:srcRect/>
          <a:stretch>
            <a:fillRect/>
          </a:stretch>
        </p:blipFill>
        <p:spPr bwMode="auto">
          <a:xfrm>
            <a:off x="502314" y="433493"/>
            <a:ext cx="9076635" cy="738746"/>
          </a:xfrm>
          <a:prstGeom prst="rect">
            <a:avLst/>
          </a:prstGeom>
          <a:noFill/>
          <a:ln w="9525">
            <a:noFill/>
            <a:miter lim="800000"/>
            <a:headEnd/>
            <a:tailEnd/>
          </a:ln>
        </p:spPr>
      </p:pic>
      <p:pic>
        <p:nvPicPr>
          <p:cNvPr id="15" name="Picture 25" descr="red bottom banner"/>
          <p:cNvPicPr>
            <a:picLocks noChangeAspect="1" noChangeArrowheads="1"/>
          </p:cNvPicPr>
          <p:nvPr/>
        </p:nvPicPr>
        <p:blipFill>
          <a:blip r:embed="rId3" cstate="print"/>
          <a:srcRect/>
          <a:stretch>
            <a:fillRect/>
          </a:stretch>
        </p:blipFill>
        <p:spPr bwMode="auto">
          <a:xfrm>
            <a:off x="240030" y="6766109"/>
            <a:ext cx="9241155" cy="429881"/>
          </a:xfrm>
          <a:prstGeom prst="rect">
            <a:avLst/>
          </a:prstGeom>
          <a:noFill/>
          <a:ln w="9525">
            <a:noFill/>
            <a:miter lim="800000"/>
            <a:headEnd/>
            <a:tailEnd/>
          </a:ln>
        </p:spPr>
      </p:pic>
      <p:sp>
        <p:nvSpPr>
          <p:cNvPr id="1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2180" tIns="51091" rIns="102180" bIns="51091" anchor="ctr"/>
          <a:lstStyle/>
          <a:p>
            <a:r>
              <a:rPr lang="en-US" sz="1400" dirty="0">
                <a:solidFill>
                  <a:schemeClr val="bg1"/>
                </a:solidFill>
                <a:latin typeface="Verdana" pitchFamily="34" charset="0"/>
              </a:rPr>
              <a:t>&gt; country</a:t>
            </a:r>
          </a:p>
        </p:txBody>
      </p:sp>
      <p:sp>
        <p:nvSpPr>
          <p:cNvPr id="1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2180" tIns="51091" rIns="102180" bIns="51091" anchor="ctr"/>
          <a:lstStyle/>
          <a:p>
            <a:pPr algn="r"/>
            <a:r>
              <a:rPr lang="en-US" sz="1400" dirty="0">
                <a:solidFill>
                  <a:schemeClr val="bg1"/>
                </a:solidFill>
                <a:latin typeface="Verdana" pitchFamily="34" charset="0"/>
              </a:rPr>
              <a:t>  &gt; community &gt; commonwealth </a:t>
            </a:r>
          </a:p>
        </p:txBody>
      </p:sp>
      <p:sp>
        <p:nvSpPr>
          <p:cNvPr id="18" name="Rectangle 17"/>
          <p:cNvSpPr>
            <a:spLocks noChangeArrowheads="1"/>
          </p:cNvSpPr>
          <p:nvPr/>
        </p:nvSpPr>
        <p:spPr bwMode="auto">
          <a:xfrm>
            <a:off x="3178398" y="3691920"/>
            <a:ext cx="206420" cy="395568"/>
          </a:xfrm>
          <a:prstGeom prst="rect">
            <a:avLst/>
          </a:prstGeom>
          <a:noFill/>
          <a:ln w="9525">
            <a:noFill/>
            <a:miter lim="800000"/>
            <a:headEnd/>
            <a:tailEnd/>
          </a:ln>
        </p:spPr>
        <p:txBody>
          <a:bodyPr wrap="none" lIns="102180" tIns="51091" rIns="102180" bIns="51091">
            <a:spAutoFit/>
          </a:bodyPr>
          <a:lstStyle/>
          <a:p>
            <a:endParaRPr lang="en-US"/>
          </a:p>
        </p:txBody>
      </p:sp>
      <p:sp>
        <p:nvSpPr>
          <p:cNvPr id="19" name="Rectangle 5"/>
          <p:cNvSpPr txBox="1">
            <a:spLocks noChangeArrowheads="1"/>
          </p:cNvSpPr>
          <p:nvPr/>
        </p:nvSpPr>
        <p:spPr>
          <a:xfrm>
            <a:off x="504063" y="520192"/>
            <a:ext cx="6300788" cy="455168"/>
          </a:xfrm>
          <a:prstGeom prst="rect">
            <a:avLst/>
          </a:prstGeom>
          <a:noFill/>
        </p:spPr>
        <p:txBody>
          <a:bodyPr vert="horz" lIns="102180" tIns="51091" rIns="102180" bIns="51091"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200" b="1" dirty="0">
                <a:solidFill>
                  <a:schemeClr val="bg1"/>
                </a:solidFill>
              </a:rPr>
              <a:t>BUREAU OF VETERANS’ HOMES</a:t>
            </a:r>
          </a:p>
        </p:txBody>
      </p:sp>
      <p:sp>
        <p:nvSpPr>
          <p:cNvPr id="20"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2180" tIns="51091" rIns="102180" bIns="51091" anchor="ctr">
            <a:spAutoFit/>
          </a:bodyPr>
          <a:lstStyle/>
          <a:p>
            <a:pPr eaLnBrk="0" hangingPunct="0">
              <a:spcBef>
                <a:spcPct val="50000"/>
              </a:spcBef>
              <a:defRPr/>
            </a:pPr>
            <a:r>
              <a:rPr lang="en-US" sz="1800" b="1" dirty="0">
                <a:solidFill>
                  <a:schemeClr val="bg1"/>
                </a:solidFill>
              </a:rPr>
              <a:t>  </a:t>
            </a:r>
            <a:r>
              <a:rPr lang="en-US" sz="1800" dirty="0">
                <a:solidFill>
                  <a:schemeClr val="bg1"/>
                </a:solidFill>
                <a:latin typeface="+mj-lt"/>
              </a:rPr>
              <a:t>As of 31 AUG 15</a:t>
            </a:r>
          </a:p>
        </p:txBody>
      </p:sp>
      <p:sp>
        <p:nvSpPr>
          <p:cNvPr id="21" name="Rectangle 3"/>
          <p:cNvSpPr txBox="1">
            <a:spLocks noChangeArrowheads="1"/>
          </p:cNvSpPr>
          <p:nvPr/>
        </p:nvSpPr>
        <p:spPr bwMode="auto">
          <a:xfrm>
            <a:off x="504063" y="1300480"/>
            <a:ext cx="8989124" cy="2427563"/>
          </a:xfrm>
          <a:prstGeom prst="rect">
            <a:avLst/>
          </a:prstGeom>
          <a:noFill/>
          <a:ln w="9525">
            <a:noFill/>
            <a:miter lim="800000"/>
            <a:headEnd/>
            <a:tailEnd/>
          </a:ln>
        </p:spPr>
        <p:txBody>
          <a:bodyPr lIns="102180" tIns="51091" rIns="102180" bIns="51091"/>
          <a:lstStyle/>
          <a:p>
            <a:pPr marL="383178" indent="-383178">
              <a:spcBef>
                <a:spcPct val="20000"/>
              </a:spcBef>
              <a:buFont typeface="Arial" charset="0"/>
              <a:buChar char="•"/>
              <a:defRPr/>
            </a:pPr>
            <a:r>
              <a:rPr lang="en-US" dirty="0">
                <a:latin typeface="+mn-lt"/>
                <a:cs typeface="+mn-cs"/>
              </a:rPr>
              <a:t>Total State Veterans’ Homes Occupancy:  </a:t>
            </a:r>
            <a:r>
              <a:rPr lang="en-US" b="1" dirty="0" smtClean="0">
                <a:solidFill>
                  <a:srgbClr val="000099"/>
                </a:solidFill>
              </a:rPr>
              <a:t>92</a:t>
            </a:r>
            <a:r>
              <a:rPr lang="en-US" b="1" dirty="0" smtClean="0">
                <a:solidFill>
                  <a:srgbClr val="000099"/>
                </a:solidFill>
                <a:latin typeface="+mn-lt"/>
                <a:cs typeface="+mn-cs"/>
              </a:rPr>
              <a:t>%      </a:t>
            </a:r>
          </a:p>
          <a:p>
            <a:pPr marL="383178" indent="-383178">
              <a:spcBef>
                <a:spcPct val="20000"/>
              </a:spcBef>
              <a:defRPr/>
            </a:pPr>
            <a:r>
              <a:rPr lang="en-US" b="1" dirty="0" smtClean="0">
                <a:solidFill>
                  <a:srgbClr val="000099"/>
                </a:solidFill>
              </a:rPr>
              <a:t>      </a:t>
            </a:r>
            <a:r>
              <a:rPr lang="en-US" b="1" dirty="0" smtClean="0"/>
              <a:t> -  </a:t>
            </a:r>
            <a:r>
              <a:rPr lang="en-US" dirty="0" smtClean="0">
                <a:latin typeface="+mn-lt"/>
                <a:cs typeface="+mn-cs"/>
              </a:rPr>
              <a:t>Total </a:t>
            </a:r>
            <a:r>
              <a:rPr lang="en-US" dirty="0">
                <a:latin typeface="+mn-lt"/>
                <a:cs typeface="+mn-cs"/>
              </a:rPr>
              <a:t>State Veterans’ Homes Non-Veteran Census Percentage:  </a:t>
            </a:r>
            <a:r>
              <a:rPr lang="en-US" b="1" dirty="0">
                <a:solidFill>
                  <a:schemeClr val="accent2"/>
                </a:solidFill>
                <a:latin typeface="+mn-lt"/>
                <a:cs typeface="+mn-cs"/>
              </a:rPr>
              <a:t>10</a:t>
            </a:r>
            <a:r>
              <a:rPr lang="en-US" b="1" dirty="0" smtClean="0">
                <a:solidFill>
                  <a:schemeClr val="accent2"/>
                </a:solidFill>
                <a:latin typeface="+mn-lt"/>
                <a:cs typeface="+mn-cs"/>
              </a:rPr>
              <a:t>%</a:t>
            </a:r>
          </a:p>
          <a:p>
            <a:pPr marL="383178" indent="-383178">
              <a:spcBef>
                <a:spcPct val="20000"/>
              </a:spcBef>
              <a:defRPr/>
            </a:pPr>
            <a:endParaRPr lang="en-US" sz="400" b="1" dirty="0">
              <a:solidFill>
                <a:schemeClr val="accent2"/>
              </a:solidFill>
            </a:endParaRPr>
          </a:p>
          <a:p>
            <a:pPr marL="383178" indent="-383178">
              <a:spcBef>
                <a:spcPct val="20000"/>
              </a:spcBef>
              <a:buFont typeface="Arial" charset="0"/>
              <a:buChar char="•"/>
              <a:defRPr/>
            </a:pPr>
            <a:r>
              <a:rPr lang="en-US" dirty="0">
                <a:latin typeface="+mn-lt"/>
                <a:cs typeface="+mn-cs"/>
              </a:rPr>
              <a:t>State Veterans’ Homes Nursing Care (NC) / Dementia (DEM) Occupancy:  </a:t>
            </a:r>
            <a:r>
              <a:rPr lang="en-US" b="1" dirty="0" smtClean="0">
                <a:solidFill>
                  <a:srgbClr val="000099"/>
                </a:solidFill>
                <a:latin typeface="+mn-lt"/>
                <a:cs typeface="+mn-cs"/>
              </a:rPr>
              <a:t>95%</a:t>
            </a:r>
          </a:p>
          <a:p>
            <a:pPr marL="383178" indent="-383178">
              <a:spcBef>
                <a:spcPct val="20000"/>
              </a:spcBef>
              <a:defRPr/>
            </a:pPr>
            <a:endParaRPr lang="en-US" sz="600" b="1" dirty="0">
              <a:solidFill>
                <a:srgbClr val="000099"/>
              </a:solidFill>
            </a:endParaRPr>
          </a:p>
          <a:p>
            <a:pPr marL="383178" indent="-383178">
              <a:spcBef>
                <a:spcPct val="20000"/>
              </a:spcBef>
              <a:buFont typeface="Arial" charset="0"/>
              <a:buChar char="•"/>
              <a:defRPr/>
            </a:pPr>
            <a:r>
              <a:rPr lang="en-US" dirty="0">
                <a:latin typeface="+mn-lt"/>
                <a:cs typeface="+mn-cs"/>
              </a:rPr>
              <a:t>State Veterans’ Homes Personal Care (PC) / Domiciliary (DOM) Occupancy:  </a:t>
            </a:r>
            <a:r>
              <a:rPr lang="en-US" b="1" dirty="0" smtClean="0">
                <a:solidFill>
                  <a:srgbClr val="000099"/>
                </a:solidFill>
                <a:latin typeface="+mn-lt"/>
                <a:cs typeface="+mn-cs"/>
              </a:rPr>
              <a:t>81%</a:t>
            </a:r>
            <a:endParaRPr lang="en-US" b="1" dirty="0">
              <a:solidFill>
                <a:srgbClr val="000099"/>
              </a:solidFill>
              <a:latin typeface="+mn-lt"/>
              <a:cs typeface="+mn-cs"/>
            </a:endParaRPr>
          </a:p>
        </p:txBody>
      </p:sp>
      <p:sp>
        <p:nvSpPr>
          <p:cNvPr id="22" name="Rectangle 21"/>
          <p:cNvSpPr/>
          <p:nvPr/>
        </p:nvSpPr>
        <p:spPr>
          <a:xfrm>
            <a:off x="504063" y="5852160"/>
            <a:ext cx="9241155" cy="842777"/>
          </a:xfrm>
          <a:prstGeom prst="rect">
            <a:avLst/>
          </a:prstGeom>
        </p:spPr>
        <p:txBody>
          <a:bodyPr wrap="square" lIns="102180" tIns="51091" rIns="102180" bIns="51091">
            <a:spAutoFit/>
          </a:bodyPr>
          <a:lstStyle/>
          <a:p>
            <a:pPr>
              <a:defRPr/>
            </a:pPr>
            <a:endParaRPr lang="en-US" sz="1600" i="1" u="sng" dirty="0"/>
          </a:p>
          <a:p>
            <a:pPr>
              <a:defRPr/>
            </a:pPr>
            <a:r>
              <a:rPr lang="en-US" sz="1600" i="1" u="sng" dirty="0"/>
              <a:t>Source of National Data</a:t>
            </a:r>
            <a:r>
              <a:rPr lang="en-US" sz="1600" dirty="0"/>
              <a:t>:  Department of Veterans Affairs’ nation-wide census report for State Veterans’ Homes.</a:t>
            </a:r>
          </a:p>
        </p:txBody>
      </p:sp>
      <p:graphicFrame>
        <p:nvGraphicFramePr>
          <p:cNvPr id="23" name="Chart 22"/>
          <p:cNvGraphicFramePr/>
          <p:nvPr>
            <p:extLst>
              <p:ext uri="{D42A27DB-BD31-4B8C-83A1-F6EECF244321}">
                <p14:modId xmlns:p14="http://schemas.microsoft.com/office/powerpoint/2010/main" val="2647645905"/>
              </p:ext>
            </p:extLst>
          </p:nvPr>
        </p:nvGraphicFramePr>
        <p:xfrm>
          <a:off x="2160270" y="3088640"/>
          <a:ext cx="4704588" cy="29260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7461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502314" y="433493"/>
            <a:ext cx="9076635" cy="738746"/>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40030" y="6766109"/>
            <a:ext cx="9241155" cy="429881"/>
          </a:xfrm>
          <a:prstGeom prst="rect">
            <a:avLst/>
          </a:prstGeom>
          <a:noFill/>
          <a:ln w="9525">
            <a:noFill/>
            <a:miter lim="800000"/>
            <a:headEnd/>
            <a:tailEnd/>
          </a:ln>
        </p:spPr>
      </p:pic>
      <p:sp>
        <p:nvSpPr>
          <p:cNvPr id="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2180" tIns="51091" rIns="102180" bIns="51091" anchor="ctr"/>
          <a:lstStyle/>
          <a:p>
            <a:r>
              <a:rPr lang="en-US" sz="1400" dirty="0">
                <a:solidFill>
                  <a:schemeClr val="bg1"/>
                </a:solidFill>
                <a:latin typeface="Verdana" pitchFamily="34" charset="0"/>
              </a:rPr>
              <a:t>&gt; country</a:t>
            </a:r>
          </a:p>
        </p:txBody>
      </p:sp>
      <p:sp>
        <p:nvSpPr>
          <p:cNvPr id="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2180" tIns="51091" rIns="102180" bIns="51091" anchor="ctr"/>
          <a:lstStyle/>
          <a:p>
            <a:pPr algn="r"/>
            <a:r>
              <a:rPr lang="en-US" sz="1400" dirty="0">
                <a:solidFill>
                  <a:schemeClr val="bg1"/>
                </a:solidFill>
                <a:latin typeface="Verdana" pitchFamily="34" charset="0"/>
              </a:rPr>
              <a:t>  &gt; community &gt; commonwealth </a:t>
            </a:r>
          </a:p>
        </p:txBody>
      </p:sp>
      <p:sp>
        <p:nvSpPr>
          <p:cNvPr id="8" name="Rectangle 5"/>
          <p:cNvSpPr txBox="1">
            <a:spLocks noChangeArrowheads="1"/>
          </p:cNvSpPr>
          <p:nvPr/>
        </p:nvSpPr>
        <p:spPr>
          <a:xfrm>
            <a:off x="504063" y="520192"/>
            <a:ext cx="6300788" cy="455168"/>
          </a:xfrm>
          <a:prstGeom prst="rect">
            <a:avLst/>
          </a:prstGeom>
          <a:noFill/>
        </p:spPr>
        <p:txBody>
          <a:bodyPr vert="horz" lIns="102180" tIns="51091" rIns="102180" bIns="51091"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200" b="1" dirty="0">
                <a:solidFill>
                  <a:schemeClr val="bg1"/>
                </a:solidFill>
              </a:rPr>
              <a:t>BUREAU OF VETERANS’ HOMES</a:t>
            </a:r>
          </a:p>
        </p:txBody>
      </p:sp>
      <p:sp>
        <p:nvSpPr>
          <p:cNvPr id="9"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2180" tIns="51091" rIns="102180" bIns="51091" anchor="ctr">
            <a:spAutoFit/>
          </a:bodyPr>
          <a:lstStyle/>
          <a:p>
            <a:pPr eaLnBrk="0" hangingPunct="0">
              <a:spcBef>
                <a:spcPct val="50000"/>
              </a:spcBef>
              <a:defRPr/>
            </a:pPr>
            <a:r>
              <a:rPr lang="en-US" sz="1800" b="1" dirty="0">
                <a:solidFill>
                  <a:schemeClr val="bg1"/>
                </a:solidFill>
              </a:rPr>
              <a:t>  </a:t>
            </a:r>
            <a:r>
              <a:rPr lang="en-US" sz="1800" dirty="0">
                <a:solidFill>
                  <a:schemeClr val="bg1"/>
                </a:solidFill>
                <a:latin typeface="+mj-lt"/>
              </a:rPr>
              <a:t>As of 31 AUG 15</a:t>
            </a:r>
          </a:p>
        </p:txBody>
      </p:sp>
      <p:sp>
        <p:nvSpPr>
          <p:cNvPr id="2" name="Rectangle 1"/>
          <p:cNvSpPr/>
          <p:nvPr/>
        </p:nvSpPr>
        <p:spPr>
          <a:xfrm>
            <a:off x="160020" y="1370394"/>
            <a:ext cx="9321165" cy="3113816"/>
          </a:xfrm>
          <a:prstGeom prst="rect">
            <a:avLst/>
          </a:prstGeom>
        </p:spPr>
        <p:txBody>
          <a:bodyPr wrap="square" lIns="96661" tIns="48331" rIns="96661" bIns="48331">
            <a:spAutoFit/>
          </a:bodyPr>
          <a:lstStyle/>
          <a:p>
            <a:pPr algn="ctr"/>
            <a:r>
              <a:rPr lang="en-US" sz="2500" b="1" dirty="0"/>
              <a:t>Licensure Updates </a:t>
            </a:r>
          </a:p>
          <a:p>
            <a:pPr algn="ctr"/>
            <a:endParaRPr lang="en-US" b="1" dirty="0"/>
          </a:p>
          <a:p>
            <a:pPr algn="ctr"/>
            <a:endParaRPr lang="en-US" b="1" dirty="0" smtClean="0"/>
          </a:p>
          <a:p>
            <a:pPr algn="ctr"/>
            <a:endParaRPr lang="en-US" b="1" dirty="0"/>
          </a:p>
          <a:p>
            <a:r>
              <a:rPr lang="en-US" b="1" dirty="0"/>
              <a:t>Gino J. </a:t>
            </a:r>
            <a:r>
              <a:rPr lang="en-US" b="1" dirty="0" err="1"/>
              <a:t>Merli</a:t>
            </a:r>
            <a:r>
              <a:rPr lang="en-US" b="1" dirty="0"/>
              <a:t> Veterans’ Center </a:t>
            </a:r>
            <a:r>
              <a:rPr lang="en-US" b="1" dirty="0" smtClean="0"/>
              <a:t>(GMVC) -  </a:t>
            </a:r>
            <a:r>
              <a:rPr lang="en-US" b="1" dirty="0"/>
              <a:t>Scranton PA</a:t>
            </a:r>
          </a:p>
          <a:p>
            <a:endParaRPr lang="en-US" dirty="0" smtClean="0"/>
          </a:p>
          <a:p>
            <a:r>
              <a:rPr lang="en-US" dirty="0" smtClean="0"/>
              <a:t>GMVC remains on Provisional Licensure and is currently in compliance with all Department of Health (DOH) Regulations.  The facility is awaiting another unannounced inspection from DOH to verify compliance and then remove the provisional license.</a:t>
            </a:r>
            <a:endParaRPr lang="en-US" dirty="0"/>
          </a:p>
        </p:txBody>
      </p:sp>
    </p:spTree>
    <p:extLst>
      <p:ext uri="{BB962C8B-B14F-4D97-AF65-F5344CB8AC3E}">
        <p14:creationId xmlns:p14="http://schemas.microsoft.com/office/powerpoint/2010/main" val="2821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502314" y="433493"/>
            <a:ext cx="9076635" cy="738746"/>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40030" y="6766109"/>
            <a:ext cx="9241155" cy="429881"/>
          </a:xfrm>
          <a:prstGeom prst="rect">
            <a:avLst/>
          </a:prstGeom>
          <a:noFill/>
          <a:ln w="9525">
            <a:noFill/>
            <a:miter lim="800000"/>
            <a:headEnd/>
            <a:tailEnd/>
          </a:ln>
        </p:spPr>
      </p:pic>
      <p:sp>
        <p:nvSpPr>
          <p:cNvPr id="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2180" tIns="51091" rIns="102180" bIns="51091" anchor="ctr"/>
          <a:lstStyle/>
          <a:p>
            <a:r>
              <a:rPr lang="en-US" sz="1400" dirty="0">
                <a:solidFill>
                  <a:schemeClr val="bg1"/>
                </a:solidFill>
                <a:latin typeface="Verdana" pitchFamily="34" charset="0"/>
              </a:rPr>
              <a:t>&gt; country</a:t>
            </a:r>
          </a:p>
        </p:txBody>
      </p:sp>
      <p:sp>
        <p:nvSpPr>
          <p:cNvPr id="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2180" tIns="51091" rIns="102180" bIns="51091" anchor="ctr"/>
          <a:lstStyle/>
          <a:p>
            <a:pPr algn="r"/>
            <a:r>
              <a:rPr lang="en-US" sz="1400" dirty="0">
                <a:solidFill>
                  <a:schemeClr val="bg1"/>
                </a:solidFill>
                <a:latin typeface="Verdana" pitchFamily="34" charset="0"/>
              </a:rPr>
              <a:t>  &gt; community &gt; commonwealth </a:t>
            </a:r>
          </a:p>
        </p:txBody>
      </p:sp>
      <p:sp>
        <p:nvSpPr>
          <p:cNvPr id="8" name="Rectangle 5"/>
          <p:cNvSpPr txBox="1">
            <a:spLocks noChangeArrowheads="1"/>
          </p:cNvSpPr>
          <p:nvPr/>
        </p:nvSpPr>
        <p:spPr>
          <a:xfrm>
            <a:off x="504063" y="520192"/>
            <a:ext cx="6300788" cy="455168"/>
          </a:xfrm>
          <a:prstGeom prst="rect">
            <a:avLst/>
          </a:prstGeom>
          <a:noFill/>
        </p:spPr>
        <p:txBody>
          <a:bodyPr vert="horz" lIns="102180" tIns="51091" rIns="102180" bIns="51091"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200" b="1" dirty="0">
                <a:solidFill>
                  <a:schemeClr val="bg1"/>
                </a:solidFill>
              </a:rPr>
              <a:t>BUREAU OF VETERANS’ HOMES</a:t>
            </a:r>
          </a:p>
        </p:txBody>
      </p:sp>
      <p:sp>
        <p:nvSpPr>
          <p:cNvPr id="9"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2180" tIns="51091" rIns="102180" bIns="51091" anchor="ctr">
            <a:spAutoFit/>
          </a:bodyPr>
          <a:lstStyle/>
          <a:p>
            <a:pPr eaLnBrk="0" hangingPunct="0">
              <a:spcBef>
                <a:spcPct val="50000"/>
              </a:spcBef>
              <a:defRPr/>
            </a:pPr>
            <a:r>
              <a:rPr lang="en-US" sz="1800" b="1" dirty="0">
                <a:solidFill>
                  <a:schemeClr val="bg1"/>
                </a:solidFill>
              </a:rPr>
              <a:t>  </a:t>
            </a:r>
            <a:r>
              <a:rPr lang="en-US" sz="1800" dirty="0">
                <a:solidFill>
                  <a:schemeClr val="bg1"/>
                </a:solidFill>
                <a:latin typeface="+mj-lt"/>
              </a:rPr>
              <a:t>As of 31 AUG 15</a:t>
            </a:r>
          </a:p>
        </p:txBody>
      </p:sp>
      <p:sp>
        <p:nvSpPr>
          <p:cNvPr id="13" name="TextBox 12"/>
          <p:cNvSpPr txBox="1"/>
          <p:nvPr/>
        </p:nvSpPr>
        <p:spPr>
          <a:xfrm>
            <a:off x="504063" y="1376998"/>
            <a:ext cx="8802765" cy="492443"/>
          </a:xfrm>
          <a:prstGeom prst="rect">
            <a:avLst/>
          </a:prstGeom>
          <a:noFill/>
        </p:spPr>
        <p:txBody>
          <a:bodyPr wrap="square" lIns="96661" tIns="48331" rIns="96661" bIns="48331" rtlCol="0">
            <a:spAutoFit/>
          </a:bodyPr>
          <a:lstStyle/>
          <a:p>
            <a:pPr algn="ctr"/>
            <a:r>
              <a:rPr lang="en-US" sz="2500" b="1" dirty="0"/>
              <a:t>Monthly Maintenance Fees </a:t>
            </a:r>
          </a:p>
        </p:txBody>
      </p:sp>
      <p:sp>
        <p:nvSpPr>
          <p:cNvPr id="16" name="TextBox 15"/>
          <p:cNvSpPr txBox="1"/>
          <p:nvPr/>
        </p:nvSpPr>
        <p:spPr>
          <a:xfrm>
            <a:off x="240030" y="2067497"/>
            <a:ext cx="9241154" cy="3348609"/>
          </a:xfrm>
          <a:prstGeom prst="rect">
            <a:avLst/>
          </a:prstGeom>
          <a:noFill/>
        </p:spPr>
        <p:txBody>
          <a:bodyPr wrap="square" lIns="96661" tIns="48331" rIns="96661" bIns="48331" rtlCol="0">
            <a:spAutoFit/>
          </a:bodyPr>
          <a:lstStyle/>
          <a:p>
            <a:r>
              <a:rPr lang="en-US" dirty="0">
                <a:cs typeface="Arial" pitchFamily="34" charset="0"/>
              </a:rPr>
              <a:t>Definition </a:t>
            </a:r>
          </a:p>
          <a:p>
            <a:r>
              <a:rPr lang="en-US" dirty="0">
                <a:cs typeface="Arial" pitchFamily="34" charset="0"/>
              </a:rPr>
              <a:t>The </a:t>
            </a:r>
            <a:r>
              <a:rPr lang="en-US" i="1" u="sng" dirty="0">
                <a:cs typeface="Arial" pitchFamily="34" charset="0"/>
              </a:rPr>
              <a:t>portion</a:t>
            </a:r>
            <a:r>
              <a:rPr lang="en-US" dirty="0">
                <a:cs typeface="Arial" pitchFamily="34" charset="0"/>
              </a:rPr>
              <a:t> of the Cost of Care that is the resident’s monthly payment obligation.  This is based upon what the resident can afford to pay out of pocket.  </a:t>
            </a:r>
          </a:p>
          <a:p>
            <a:endParaRPr lang="en-US" dirty="0">
              <a:cs typeface="Arial" pitchFamily="34" charset="0"/>
            </a:endParaRPr>
          </a:p>
          <a:p>
            <a:r>
              <a:rPr lang="en-US" dirty="0">
                <a:cs typeface="Arial" pitchFamily="34" charset="0"/>
              </a:rPr>
              <a:t>Residents must pay for the cost of their care to the extent of their ability to pay</a:t>
            </a:r>
            <a:r>
              <a:rPr lang="en-US" dirty="0" smtClean="0">
                <a:cs typeface="Arial" pitchFamily="34" charset="0"/>
              </a:rPr>
              <a:t>.</a:t>
            </a:r>
          </a:p>
          <a:p>
            <a:endParaRPr lang="en-US" dirty="0">
              <a:cs typeface="Arial" pitchFamily="34" charset="0"/>
            </a:endParaRPr>
          </a:p>
          <a:p>
            <a:r>
              <a:rPr lang="en-US" dirty="0">
                <a:cs typeface="Arial" pitchFamily="34" charset="0"/>
              </a:rPr>
              <a:t>As we discussed in our last meeting the veterans’ home recalculates the residents’ monthly obligation annually and upon changes in individual financial matters. The portion of their cost of care may increase or decrease based on that recalculation.  </a:t>
            </a:r>
            <a:endParaRPr lang="en-US" dirty="0"/>
          </a:p>
          <a:p>
            <a:endParaRPr lang="en-US" dirty="0">
              <a:cs typeface="Arial" pitchFamily="34" charset="0"/>
            </a:endParaRPr>
          </a:p>
          <a:p>
            <a:endParaRPr lang="en-US" dirty="0">
              <a:cs typeface="Arial" pitchFamily="34" charset="0"/>
            </a:endParaRPr>
          </a:p>
        </p:txBody>
      </p:sp>
    </p:spTree>
    <p:extLst>
      <p:ext uri="{BB962C8B-B14F-4D97-AF65-F5344CB8AC3E}">
        <p14:creationId xmlns:p14="http://schemas.microsoft.com/office/powerpoint/2010/main" val="2264037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9DC47195621748943E419562098934" ma:contentTypeVersion="7" ma:contentTypeDescription="Create a new document." ma:contentTypeScope="" ma:versionID="ff287e84c5cfdc416dca88a5926d5aea">
  <xsd:schema xmlns:xsd="http://www.w3.org/2001/XMLSchema" xmlns:xs="http://www.w3.org/2001/XMLSchema" xmlns:p="http://schemas.microsoft.com/office/2006/metadata/properties" xmlns:ns1="http://schemas.microsoft.com/sharepoint/v3" xmlns:ns2="http://schemas.microsoft.com/sharepoint/v4" targetNamespace="http://schemas.microsoft.com/office/2006/metadata/properties" ma:root="true" ma:fieldsID="5da2308a0b4d714a3f08d4204759b388" ns1:_="" ns2:_="">
    <xsd:import namespace="http://schemas.microsoft.com/sharepoint/v3"/>
    <xsd:import namespace="http://schemas.microsoft.com/sharepoint/v4"/>
    <xsd:element name="properties">
      <xsd:complexType>
        <xsd:sequence>
          <xsd:element name="documentManagement">
            <xsd:complexType>
              <xsd:all>
                <xsd:element ref="ns1:PublishingStartDate" minOccurs="0"/>
                <xsd:element ref="ns1:PublishingExpirationDate" minOccurs="0"/>
                <xsd:element ref="ns1:EmailSender" minOccurs="0"/>
                <xsd:element ref="ns1:EmailTo" minOccurs="0"/>
                <xsd:element ref="ns1:EmailCc" minOccurs="0"/>
                <xsd:element ref="ns1:EmailFrom" minOccurs="0"/>
                <xsd:element ref="ns1:EmailSubject" minOccurs="0"/>
                <xsd:element ref="ns2:EmailHead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element name="EmailSender" ma:index="10" nillable="true" ma:displayName="E-Mail Sender" ma:hidden="true" ma:internalName="EmailSender">
      <xsd:simpleType>
        <xsd:restriction base="dms:Note">
          <xsd:maxLength value="255"/>
        </xsd:restriction>
      </xsd:simpleType>
    </xsd:element>
    <xsd:element name="EmailTo" ma:index="11" nillable="true" ma:displayName="E-Mail To" ma:hidden="true" ma:internalName="EmailTo">
      <xsd:simpleType>
        <xsd:restriction base="dms:Note">
          <xsd:maxLength value="255"/>
        </xsd:restriction>
      </xsd:simpleType>
    </xsd:element>
    <xsd:element name="EmailCc" ma:index="12" nillable="true" ma:displayName="E-Mail Cc" ma:hidden="true" ma:internalName="EmailCc">
      <xsd:simpleType>
        <xsd:restriction base="dms:Note">
          <xsd:maxLength value="255"/>
        </xsd:restriction>
      </xsd:simpleType>
    </xsd:element>
    <xsd:element name="EmailFrom" ma:index="13" nillable="true" ma:displayName="E-Mail From" ma:hidden="true" ma:internalName="EmailFrom">
      <xsd:simpleType>
        <xsd:restriction base="dms:Text"/>
      </xsd:simpleType>
    </xsd:element>
    <xsd:element name="EmailSubject" ma:index="14" nillable="true" ma:displayName="E-Mail Subject" ma:hidden="true" ma:internalName="Email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EmailHeaders" ma:index="15" nillable="true" ma:displayName="E-Mail Headers" ma:hidden="true" ma:internalName="EmailHeader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mailTo xmlns="http://schemas.microsoft.com/sharepoint/v3" xsi:nil="true"/>
    <EmailHeaders xmlns="http://schemas.microsoft.com/sharepoint/v4" xsi:nil="true"/>
    <EmailSender xmlns="http://schemas.microsoft.com/sharepoint/v3" xsi:nil="true"/>
    <EmailFrom xmlns="http://schemas.microsoft.com/sharepoint/v3" xsi:nil="true"/>
    <EmailSubject xmlns="http://schemas.microsoft.com/sharepoint/v3" xsi:nil="true"/>
    <EmailCc xmlns="http://schemas.microsoft.com/sharepoint/v3" xsi:nil="true"/>
  </documentManagement>
</p:properties>
</file>

<file path=customXml/itemProps1.xml><?xml version="1.0" encoding="utf-8"?>
<ds:datastoreItem xmlns:ds="http://schemas.openxmlformats.org/officeDocument/2006/customXml" ds:itemID="{1DCEE0BD-BE19-4533-969C-2DDF4E0AB6B2}"/>
</file>

<file path=customXml/itemProps2.xml><?xml version="1.0" encoding="utf-8"?>
<ds:datastoreItem xmlns:ds="http://schemas.openxmlformats.org/officeDocument/2006/customXml" ds:itemID="{A0C89B8B-AB7F-4D8F-9DE4-3AA1735C39B3}"/>
</file>

<file path=customXml/itemProps3.xml><?xml version="1.0" encoding="utf-8"?>
<ds:datastoreItem xmlns:ds="http://schemas.openxmlformats.org/officeDocument/2006/customXml" ds:itemID="{BB51AD78-7243-4541-9BB8-041F089B7B8E}"/>
</file>

<file path=docProps/app.xml><?xml version="1.0" encoding="utf-8"?>
<Properties xmlns="http://schemas.openxmlformats.org/officeDocument/2006/extended-properties" xmlns:vt="http://schemas.openxmlformats.org/officeDocument/2006/docPropsVTypes">
  <TotalTime>7185</TotalTime>
  <Words>2828</Words>
  <Application>Microsoft Office PowerPoint</Application>
  <PresentationFormat>Custom</PresentationFormat>
  <Paragraphs>517</Paragraphs>
  <Slides>25</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Worksheet</vt:lpstr>
      <vt:lpstr>CURRENT AND FUTURE UNIT MOBILIZATIONS</vt:lpstr>
      <vt:lpstr>CURRENT MOBILIZATIONS &amp; TOTAL DEPLOYMENTS</vt:lpstr>
      <vt:lpstr>Air National Guard Update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PERSIAN GULF BONUS PROGRAM SUMMARY</vt:lpstr>
      <vt:lpstr>PERSIAN GULF BONUS PROGRAM SUMMARY</vt:lpstr>
      <vt:lpstr>PowerPoint Presentation</vt:lpstr>
      <vt:lpstr>PERSIAN GULF BONUS PROGRAM SUMMARY</vt:lpstr>
      <vt:lpstr>PERSIAN GULF BONUS PROGRAM SUMMARY</vt:lpstr>
      <vt:lpstr>PERSIAN GULF BONUS PROGRAM SUMMARY</vt:lpstr>
      <vt:lpstr>PERSIAN GULF BONUS PROGRAM SUMMARY</vt:lpstr>
      <vt:lpstr>PERSIAN GULF BONUS PROGRAM SUMMARY</vt:lpstr>
      <vt:lpstr>ODAGVA / ACT 66 SUMMARY</vt:lpstr>
      <vt:lpstr>OUTREACH ENGAGEMENTS</vt:lpstr>
      <vt:lpstr>PowerPoint Presentation</vt:lpstr>
    </vt:vector>
  </TitlesOfParts>
  <Company>DMVA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sukenney</dc:creator>
  <cp:lastModifiedBy>joygibson</cp:lastModifiedBy>
  <cp:revision>131</cp:revision>
  <cp:lastPrinted>2015-09-04T14:13:55Z</cp:lastPrinted>
  <dcterms:created xsi:type="dcterms:W3CDTF">2014-09-22T14:18:28Z</dcterms:created>
  <dcterms:modified xsi:type="dcterms:W3CDTF">2015-09-08T14:03:49Z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0x010100FF9DC47195621748943E419562098934</vt:lpwstr>
  </property>
  <property fmtid="{D5CDD505-2E9C-101B-9397-08002B2CF9AE}" pid="3" name="Order">
    <vt:r8>16700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