
<file path=[Content_Types].xml><?xml version="1.0" encoding="utf-8"?>
<Types xmlns="http://schemas.openxmlformats.org/package/2006/content-types">
  <Default Extension="png" ContentType="image/png"/>
  <Default Extension="xls" ContentType="application/vnd.ms-excel"/>
  <Default Extension="rels" ContentType="application/vnd.openxmlformats-package.relationships+xml"/>
  <Default Extension="jpeg" ContentType="image/jpeg"/>
  <Default Extension="emf" ContentType="image/x-emf"/>
  <Default Extension="xml" ContentType="application/xml"/>
  <Default Extension="vml" ContentType="application/vnd.openxmlformats-officedocument.vmlDrawing"/>
  <Default Extension="xlsx" ContentType="application/vnd.openxmlformats-officedocument.spreadsheetml.sheet"/>
  <Override PartName="/ppt/drawings/drawing1.xml" ContentType="application/vnd.openxmlformats-officedocument.drawingml.chartshapes+xml"/>
  <Override PartName="/ppt/presentation.xml" ContentType="application/vnd.openxmlformats-officedocument.presentationml.presentation.main+xml"/>
  <Override PartName="/ppt/slides/slide1.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61" r:id="rId2"/>
    <p:sldId id="349" r:id="rId3"/>
    <p:sldId id="351" r:id="rId4"/>
    <p:sldId id="352" r:id="rId5"/>
    <p:sldId id="350" r:id="rId6"/>
    <p:sldId id="353" r:id="rId7"/>
    <p:sldId id="257" r:id="rId8"/>
    <p:sldId id="297" r:id="rId9"/>
    <p:sldId id="323" r:id="rId10"/>
    <p:sldId id="324" r:id="rId11"/>
    <p:sldId id="325" r:id="rId12"/>
    <p:sldId id="263" r:id="rId13"/>
    <p:sldId id="327" r:id="rId14"/>
    <p:sldId id="328" r:id="rId15"/>
    <p:sldId id="329" r:id="rId16"/>
    <p:sldId id="330" r:id="rId17"/>
    <p:sldId id="331" r:id="rId18"/>
    <p:sldId id="332" r:id="rId19"/>
    <p:sldId id="333" r:id="rId20"/>
    <p:sldId id="334" r:id="rId21"/>
    <p:sldId id="335" r:id="rId22"/>
    <p:sldId id="336" r:id="rId23"/>
    <p:sldId id="345" r:id="rId24"/>
    <p:sldId id="337" r:id="rId25"/>
    <p:sldId id="338" r:id="rId26"/>
    <p:sldId id="313" r:id="rId27"/>
    <p:sldId id="315" r:id="rId28"/>
    <p:sldId id="316" r:id="rId29"/>
    <p:sldId id="317" r:id="rId30"/>
    <p:sldId id="318" r:id="rId31"/>
    <p:sldId id="319" r:id="rId32"/>
    <p:sldId id="320" r:id="rId33"/>
    <p:sldId id="321" r:id="rId34"/>
    <p:sldId id="322" r:id="rId35"/>
    <p:sldId id="340" r:id="rId36"/>
    <p:sldId id="341" r:id="rId37"/>
    <p:sldId id="342" r:id="rId38"/>
    <p:sldId id="346" r:id="rId39"/>
    <p:sldId id="347" r:id="rId40"/>
    <p:sldId id="348" r:id="rId41"/>
    <p:sldId id="339" r:id="rId42"/>
    <p:sldId id="343" r:id="rId43"/>
    <p:sldId id="344" r:id="rId44"/>
  </p:sldIdLst>
  <p:sldSz cx="9601200" cy="7315200"/>
  <p:notesSz cx="6858000" cy="9220200"/>
  <p:defaultTextStyle>
    <a:defPPr>
      <a:defRPr lang="en-US"/>
    </a:defPPr>
    <a:lvl1pPr marL="0" algn="l" defTabSz="964718" rtl="0" eaLnBrk="1" latinLnBrk="0" hangingPunct="1">
      <a:defRPr sz="1900" kern="1200">
        <a:solidFill>
          <a:schemeClr val="tx1"/>
        </a:solidFill>
        <a:latin typeface="+mn-lt"/>
        <a:ea typeface="+mn-ea"/>
        <a:cs typeface="+mn-cs"/>
      </a:defRPr>
    </a:lvl1pPr>
    <a:lvl2pPr marL="482358" algn="l" defTabSz="964718" rtl="0" eaLnBrk="1" latinLnBrk="0" hangingPunct="1">
      <a:defRPr sz="1900" kern="1200">
        <a:solidFill>
          <a:schemeClr val="tx1"/>
        </a:solidFill>
        <a:latin typeface="+mn-lt"/>
        <a:ea typeface="+mn-ea"/>
        <a:cs typeface="+mn-cs"/>
      </a:defRPr>
    </a:lvl2pPr>
    <a:lvl3pPr marL="964718" algn="l" defTabSz="964718" rtl="0" eaLnBrk="1" latinLnBrk="0" hangingPunct="1">
      <a:defRPr sz="1900" kern="1200">
        <a:solidFill>
          <a:schemeClr val="tx1"/>
        </a:solidFill>
        <a:latin typeface="+mn-lt"/>
        <a:ea typeface="+mn-ea"/>
        <a:cs typeface="+mn-cs"/>
      </a:defRPr>
    </a:lvl3pPr>
    <a:lvl4pPr marL="1447073" algn="l" defTabSz="964718" rtl="0" eaLnBrk="1" latinLnBrk="0" hangingPunct="1">
      <a:defRPr sz="1900" kern="1200">
        <a:solidFill>
          <a:schemeClr val="tx1"/>
        </a:solidFill>
        <a:latin typeface="+mn-lt"/>
        <a:ea typeface="+mn-ea"/>
        <a:cs typeface="+mn-cs"/>
      </a:defRPr>
    </a:lvl4pPr>
    <a:lvl5pPr marL="1929436" algn="l" defTabSz="964718" rtl="0" eaLnBrk="1" latinLnBrk="0" hangingPunct="1">
      <a:defRPr sz="1900" kern="1200">
        <a:solidFill>
          <a:schemeClr val="tx1"/>
        </a:solidFill>
        <a:latin typeface="+mn-lt"/>
        <a:ea typeface="+mn-ea"/>
        <a:cs typeface="+mn-cs"/>
      </a:defRPr>
    </a:lvl5pPr>
    <a:lvl6pPr marL="2411798" algn="l" defTabSz="964718" rtl="0" eaLnBrk="1" latinLnBrk="0" hangingPunct="1">
      <a:defRPr sz="1900" kern="1200">
        <a:solidFill>
          <a:schemeClr val="tx1"/>
        </a:solidFill>
        <a:latin typeface="+mn-lt"/>
        <a:ea typeface="+mn-ea"/>
        <a:cs typeface="+mn-cs"/>
      </a:defRPr>
    </a:lvl6pPr>
    <a:lvl7pPr marL="2894153" algn="l" defTabSz="964718" rtl="0" eaLnBrk="1" latinLnBrk="0" hangingPunct="1">
      <a:defRPr sz="1900" kern="1200">
        <a:solidFill>
          <a:schemeClr val="tx1"/>
        </a:solidFill>
        <a:latin typeface="+mn-lt"/>
        <a:ea typeface="+mn-ea"/>
        <a:cs typeface="+mn-cs"/>
      </a:defRPr>
    </a:lvl7pPr>
    <a:lvl8pPr marL="3376516" algn="l" defTabSz="964718" rtl="0" eaLnBrk="1" latinLnBrk="0" hangingPunct="1">
      <a:defRPr sz="1900" kern="1200">
        <a:solidFill>
          <a:schemeClr val="tx1"/>
        </a:solidFill>
        <a:latin typeface="+mn-lt"/>
        <a:ea typeface="+mn-ea"/>
        <a:cs typeface="+mn-cs"/>
      </a:defRPr>
    </a:lvl8pPr>
    <a:lvl9pPr marL="3858877" algn="l" defTabSz="964718"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2" autoAdjust="0"/>
    <p:restoredTop sz="94198" autoAdjust="0"/>
  </p:normalViewPr>
  <p:slideViewPr>
    <p:cSldViewPr>
      <p:cViewPr varScale="1">
        <p:scale>
          <a:sx n="90" d="100"/>
          <a:sy n="90" d="100"/>
        </p:scale>
        <p:origin x="-1104" y="-67"/>
      </p:cViewPr>
      <p:guideLst>
        <p:guide orient="horz" pos="2304"/>
        <p:guide pos="30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2990" y="-96"/>
      </p:cViewPr>
      <p:guideLst>
        <p:guide orient="horz" pos="2904"/>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mvfigclstrfs\fig_dept_folders\VA_Share\PROGRAMS\Program%20Slides\Oct%202013\Oct%2013%20Updated%20PVP%20Chart%20in%20Microsoft%20Office%20PowerPoin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5378061767838133E-2"/>
          <c:y val="0.21142857142857138"/>
          <c:w val="0.77422790202342995"/>
          <c:h val="0.70666666666666667"/>
        </c:manualLayout>
      </c:layout>
      <c:barChart>
        <c:barDir val="col"/>
        <c:grouping val="stacked"/>
        <c:ser>
          <c:idx val="0"/>
          <c:order val="0"/>
          <c:tx>
            <c:strRef>
              <c:f>Sheet1!$E$14</c:f>
              <c:strCache>
                <c:ptCount val="1"/>
                <c:pt idx="0">
                  <c:v>Expended</c:v>
                </c:pt>
              </c:strCache>
            </c:strRef>
          </c:tx>
          <c:dLbls>
            <c:dLbl>
              <c:idx val="0"/>
              <c:layout>
                <c:manualLayout>
                  <c:x val="-1.4637083646651743E-3"/>
                  <c:y val="-5.0793650793650898E-2"/>
                </c:manualLayout>
              </c:layout>
              <c:tx>
                <c:rich>
                  <a:bodyPr/>
                  <a:lstStyle/>
                  <a:p>
                    <a:endParaRPr lang="en-US" sz="1050" b="0" i="0" u="none" strike="noStrike" baseline="0" dirty="0">
                      <a:solidFill>
                        <a:srgbClr val="000000"/>
                      </a:solidFill>
                      <a:latin typeface="Arial"/>
                      <a:cs typeface="Arial"/>
                    </a:endParaRPr>
                  </a:p>
                  <a:p>
                    <a:r>
                      <a:rPr lang="en-US" sz="1050" b="0" i="0" u="none" strike="noStrike" baseline="0" dirty="0">
                        <a:solidFill>
                          <a:srgbClr val="000000"/>
                        </a:solidFill>
                        <a:latin typeface="Arial"/>
                        <a:cs typeface="Arial"/>
                      </a:rPr>
                      <a:t>$4,850 Lapse</a:t>
                    </a:r>
                  </a:p>
                  <a:p>
                    <a:r>
                      <a:rPr lang="en-US" sz="1050" b="0" i="0" u="none" strike="noStrike" baseline="0" dirty="0">
                        <a:solidFill>
                          <a:srgbClr val="000000"/>
                        </a:solidFill>
                        <a:latin typeface="Arial"/>
                        <a:cs typeface="Arial"/>
                      </a:rPr>
                      <a:t>236 Claimants</a:t>
                    </a:r>
                  </a:p>
                  <a:p>
                    <a:r>
                      <a:rPr lang="en-US" sz="1050" b="0" i="0" u="none" strike="noStrike" baseline="0" dirty="0">
                        <a:solidFill>
                          <a:srgbClr val="000000"/>
                        </a:solidFill>
                        <a:latin typeface="Arial"/>
                        <a:cs typeface="Arial"/>
                      </a:rPr>
                      <a:t> $414, 150 Expended</a:t>
                    </a:r>
                  </a:p>
                  <a:p>
                    <a:endParaRPr lang="en-US" sz="1050" b="0" i="0" u="none" strike="noStrike" baseline="0" dirty="0">
                      <a:solidFill>
                        <a:srgbClr val="000000"/>
                      </a:solidFill>
                      <a:latin typeface="Arial"/>
                      <a:cs typeface="Arial"/>
                    </a:endParaRPr>
                  </a:p>
                  <a:p>
                    <a:endParaRPr lang="en-US" sz="1050" b="0" i="0" u="none" strike="noStrike" baseline="0" dirty="0">
                      <a:solidFill>
                        <a:srgbClr val="000000"/>
                      </a:solidFill>
                      <a:latin typeface="Arial"/>
                      <a:cs typeface="Arial"/>
                    </a:endParaRPr>
                  </a:p>
                </c:rich>
              </c:tx>
              <c:dLblPos val="ctr"/>
            </c:dLbl>
            <c:dLbl>
              <c:idx val="1"/>
              <c:tx>
                <c:rich>
                  <a:bodyPr/>
                  <a:lstStyle/>
                  <a:p>
                    <a:r>
                      <a:rPr lang="en-US" sz="1050" b="0" i="0" u="none" strike="noStrike" baseline="0" dirty="0">
                        <a:solidFill>
                          <a:srgbClr val="000000"/>
                        </a:solidFill>
                        <a:latin typeface="Arial"/>
                        <a:cs typeface="Arial"/>
                      </a:rPr>
                      <a:t>245 Claimants</a:t>
                    </a:r>
                  </a:p>
                  <a:p>
                    <a:r>
                      <a:rPr lang="en-US" sz="1050" b="0" i="0" u="none" strike="noStrike" baseline="0" dirty="0">
                        <a:solidFill>
                          <a:srgbClr val="000000"/>
                        </a:solidFill>
                        <a:latin typeface="Arial"/>
                        <a:cs typeface="Arial"/>
                      </a:rPr>
                      <a:t>$531,150 Expended </a:t>
                    </a:r>
                  </a:p>
                  <a:p>
                    <a:r>
                      <a:rPr lang="en-US" sz="1050" b="0" i="0" u="none" strike="noStrike" baseline="0" dirty="0">
                        <a:solidFill>
                          <a:srgbClr val="000000"/>
                        </a:solidFill>
                        <a:latin typeface="Arial"/>
                        <a:cs typeface="Arial"/>
                      </a:rPr>
                      <a:t>(exceeded appropriation by $106,150)</a:t>
                    </a:r>
                  </a:p>
                  <a:p>
                    <a:endParaRPr lang="en-US" sz="1050" b="0" i="0" u="none" strike="noStrike" baseline="0" dirty="0">
                      <a:solidFill>
                        <a:srgbClr val="000000"/>
                      </a:solidFill>
                      <a:latin typeface="Arial"/>
                      <a:cs typeface="Arial"/>
                    </a:endParaRPr>
                  </a:p>
                  <a:p>
                    <a:endParaRPr lang="en-US" sz="1050" b="0" i="0" u="none" strike="noStrike" baseline="0" dirty="0">
                      <a:solidFill>
                        <a:srgbClr val="000000"/>
                      </a:solidFill>
                      <a:latin typeface="Arial"/>
                      <a:cs typeface="Arial"/>
                    </a:endParaRPr>
                  </a:p>
                </c:rich>
              </c:tx>
            </c:dLbl>
            <c:dLbl>
              <c:idx val="2"/>
              <c:layout>
                <c:manualLayout>
                  <c:x val="1.4635931211123333E-3"/>
                  <c:y val="-0.10920634920634963"/>
                </c:manualLayout>
              </c:layout>
              <c:tx>
                <c:rich>
                  <a:bodyPr/>
                  <a:lstStyle/>
                  <a:p>
                    <a:endParaRPr lang="en-US" sz="1050" b="0" i="0" u="none" strike="noStrike" baseline="0" dirty="0">
                      <a:solidFill>
                        <a:srgbClr val="000000"/>
                      </a:solidFill>
                      <a:latin typeface="Arial"/>
                      <a:cs typeface="Arial"/>
                    </a:endParaRPr>
                  </a:p>
                  <a:p>
                    <a:endParaRPr lang="en-US" sz="1050" b="0" i="0" u="none" strike="noStrike" baseline="0" dirty="0">
                      <a:solidFill>
                        <a:srgbClr val="000000"/>
                      </a:solidFill>
                      <a:latin typeface="Arial"/>
                      <a:cs typeface="Arial"/>
                    </a:endParaRPr>
                  </a:p>
                  <a:p>
                    <a:r>
                      <a:rPr lang="en-US" sz="1050" b="0" i="0" u="none" strike="noStrike" baseline="0" dirty="0">
                        <a:solidFill>
                          <a:srgbClr val="000000"/>
                        </a:solidFill>
                        <a:latin typeface="Arial"/>
                        <a:cs typeface="Arial"/>
                      </a:rPr>
                      <a:t>810 Claimants </a:t>
                    </a:r>
                  </a:p>
                  <a:p>
                    <a:endParaRPr lang="en-US" sz="1050" b="0" i="0" u="none" strike="noStrike" baseline="0" dirty="0">
                      <a:solidFill>
                        <a:srgbClr val="000000"/>
                      </a:solidFill>
                      <a:latin typeface="Arial"/>
                      <a:cs typeface="Arial"/>
                    </a:endParaRPr>
                  </a:p>
                  <a:p>
                    <a:endParaRPr lang="en-US" sz="1050" b="0" i="0" u="none" strike="noStrike" baseline="0" dirty="0">
                      <a:solidFill>
                        <a:srgbClr val="000000"/>
                      </a:solidFill>
                      <a:latin typeface="Arial"/>
                      <a:cs typeface="Arial"/>
                    </a:endParaRPr>
                  </a:p>
                  <a:p>
                    <a:r>
                      <a:rPr lang="en-US" sz="1050" b="0" i="0" u="none" strike="noStrike" baseline="0" dirty="0">
                        <a:solidFill>
                          <a:srgbClr val="000000"/>
                        </a:solidFill>
                        <a:latin typeface="Arial"/>
                        <a:cs typeface="Arial"/>
                      </a:rPr>
                      <a:t>$1,192,650 Expended</a:t>
                    </a:r>
                  </a:p>
                  <a:p>
                    <a:endParaRPr lang="en-US" sz="1050" b="0" i="0" u="none" strike="noStrike" baseline="0" dirty="0">
                      <a:solidFill>
                        <a:srgbClr val="000000"/>
                      </a:solidFill>
                      <a:latin typeface="Arial"/>
                      <a:cs typeface="Arial"/>
                    </a:endParaRPr>
                  </a:p>
                  <a:p>
                    <a:endParaRPr lang="en-US" sz="1050" b="0" i="0" u="none" strike="noStrike" baseline="0" dirty="0">
                      <a:solidFill>
                        <a:srgbClr val="000000"/>
                      </a:solidFill>
                      <a:latin typeface="Arial"/>
                      <a:cs typeface="Arial"/>
                    </a:endParaRPr>
                  </a:p>
                  <a:p>
                    <a:endParaRPr lang="en-US" sz="1050" b="0" i="0" u="none" strike="noStrike" baseline="0" dirty="0">
                      <a:solidFill>
                        <a:srgbClr val="000000"/>
                      </a:solidFill>
                      <a:latin typeface="Arial"/>
                      <a:cs typeface="Arial"/>
                    </a:endParaRPr>
                  </a:p>
                  <a:p>
                    <a:r>
                      <a:rPr lang="en-US" sz="1050" b="0" i="0" u="none" strike="noStrike" baseline="0" dirty="0">
                        <a:solidFill>
                          <a:srgbClr val="000000"/>
                        </a:solidFill>
                        <a:latin typeface="Arial"/>
                        <a:cs typeface="Arial"/>
                      </a:rPr>
                      <a:t>(exceeded Appropriation </a:t>
                    </a:r>
                  </a:p>
                  <a:p>
                    <a:r>
                      <a:rPr lang="en-US" sz="1050" b="0" i="0" u="none" strike="noStrike" baseline="0" dirty="0">
                        <a:solidFill>
                          <a:srgbClr val="000000"/>
                        </a:solidFill>
                        <a:latin typeface="Arial"/>
                        <a:cs typeface="Arial"/>
                      </a:rPr>
                      <a:t>by</a:t>
                    </a:r>
                  </a:p>
                  <a:p>
                    <a:r>
                      <a:rPr lang="en-US" sz="1050" b="0" i="0" u="none" strike="noStrike" baseline="0" dirty="0">
                        <a:solidFill>
                          <a:srgbClr val="000000"/>
                        </a:solidFill>
                        <a:latin typeface="Arial"/>
                        <a:cs typeface="Arial"/>
                      </a:rPr>
                      <a:t>$737,650</a:t>
                    </a:r>
                  </a:p>
                </c:rich>
              </c:tx>
              <c:dLblPos val="ctr"/>
            </c:dLbl>
            <c:dLbl>
              <c:idx val="3"/>
              <c:layout>
                <c:manualLayout>
                  <c:x val="5.8224670797939393E-3"/>
                  <c:y val="8.1269841269841298E-2"/>
                </c:manualLayout>
              </c:layout>
              <c:tx>
                <c:rich>
                  <a:bodyPr/>
                  <a:lstStyle/>
                  <a:p>
                    <a:r>
                      <a:rPr lang="en-US" dirty="0"/>
                      <a:t>Exceded Appropriation by 
$843,000</a:t>
                    </a:r>
                  </a:p>
                </c:rich>
              </c:tx>
              <c:dLblPos val="ctr"/>
            </c:dLbl>
            <c:dLbl>
              <c:idx val="4"/>
              <c:tx>
                <c:rich>
                  <a:bodyPr/>
                  <a:lstStyle/>
                  <a:p>
                    <a:r>
                      <a:rPr lang="en-US" dirty="0" smtClean="0"/>
                      <a:t>Expended</a:t>
                    </a:r>
                  </a:p>
                  <a:p>
                    <a:r>
                      <a:rPr lang="en-US" dirty="0" smtClean="0"/>
                      <a:t>FY </a:t>
                    </a:r>
                    <a:r>
                      <a:rPr lang="en-US" dirty="0"/>
                      <a:t>14-15, 83%</a:t>
                    </a:r>
                  </a:p>
                </c:rich>
              </c:tx>
              <c:showVal val="1"/>
              <c:showCatName val="1"/>
              <c:showSerName val="1"/>
            </c:dLbl>
            <c:txPr>
              <a:bodyPr/>
              <a:lstStyle/>
              <a:p>
                <a:pPr>
                  <a:defRPr sz="1050" b="0" i="0" u="none" strike="noStrike" baseline="0">
                    <a:solidFill>
                      <a:srgbClr val="000000"/>
                    </a:solidFill>
                    <a:latin typeface="Arial"/>
                    <a:ea typeface="Arial"/>
                    <a:cs typeface="Arial"/>
                  </a:defRPr>
                </a:pPr>
                <a:endParaRPr lang="en-US"/>
              </a:p>
            </c:txPr>
            <c:showVal val="1"/>
            <c:showCatName val="1"/>
            <c:showSerName val="1"/>
          </c:dLbls>
          <c:cat>
            <c:strRef>
              <c:f>Sheet1!$F$13:$J$13</c:f>
              <c:strCache>
                <c:ptCount val="5"/>
                <c:pt idx="0">
                  <c:v>FY 10-11</c:v>
                </c:pt>
                <c:pt idx="1">
                  <c:v>FY 11-12</c:v>
                </c:pt>
                <c:pt idx="2">
                  <c:v>FY 12-13</c:v>
                </c:pt>
                <c:pt idx="3">
                  <c:v>FY 13-14</c:v>
                </c:pt>
                <c:pt idx="4">
                  <c:v> FY 14-15</c:v>
                </c:pt>
              </c:strCache>
            </c:strRef>
          </c:cat>
          <c:val>
            <c:numRef>
              <c:f>Sheet1!$F$14:$J$14</c:f>
              <c:numCache>
                <c:formatCode>0%</c:formatCode>
                <c:ptCount val="5"/>
                <c:pt idx="0">
                  <c:v>0.99</c:v>
                </c:pt>
                <c:pt idx="1">
                  <c:v>1.25</c:v>
                </c:pt>
                <c:pt idx="2">
                  <c:v>2.6212087912087907</c:v>
                </c:pt>
                <c:pt idx="3">
                  <c:v>1.6545031055900621</c:v>
                </c:pt>
                <c:pt idx="4">
                  <c:v>0.82756921633036162</c:v>
                </c:pt>
              </c:numCache>
            </c:numRef>
          </c:val>
        </c:ser>
        <c:ser>
          <c:idx val="1"/>
          <c:order val="1"/>
          <c:tx>
            <c:strRef>
              <c:f>Sheet1!$E$15</c:f>
              <c:strCache>
                <c:ptCount val="1"/>
                <c:pt idx="0">
                  <c:v>Projected Expenditure</c:v>
                </c:pt>
              </c:strCache>
            </c:strRef>
          </c:tx>
          <c:spPr>
            <a:solidFill>
              <a:srgbClr val="92D050"/>
            </a:solidFill>
          </c:spPr>
          <c:cat>
            <c:strRef>
              <c:f>Sheet1!$F$13:$J$13</c:f>
              <c:strCache>
                <c:ptCount val="5"/>
                <c:pt idx="0">
                  <c:v>FY 10-11</c:v>
                </c:pt>
                <c:pt idx="1">
                  <c:v>FY 11-12</c:v>
                </c:pt>
                <c:pt idx="2">
                  <c:v>FY 12-13</c:v>
                </c:pt>
                <c:pt idx="3">
                  <c:v>FY 13-14</c:v>
                </c:pt>
                <c:pt idx="4">
                  <c:v> FY 14-15</c:v>
                </c:pt>
              </c:strCache>
            </c:strRef>
          </c:cat>
          <c:val>
            <c:numRef>
              <c:f>Sheet1!$F$15:$J$15</c:f>
              <c:numCache>
                <c:formatCode>#,##0</c:formatCode>
                <c:ptCount val="5"/>
                <c:pt idx="0" formatCode="General">
                  <c:v>0</c:v>
                </c:pt>
                <c:pt idx="1">
                  <c:v>0</c:v>
                </c:pt>
                <c:pt idx="2" formatCode="0%">
                  <c:v>0</c:v>
                </c:pt>
                <c:pt idx="3" formatCode="0%">
                  <c:v>0</c:v>
                </c:pt>
                <c:pt idx="4" formatCode="0%">
                  <c:v>0.66182543406851735</c:v>
                </c:pt>
              </c:numCache>
            </c:numRef>
          </c:val>
        </c:ser>
        <c:ser>
          <c:idx val="2"/>
          <c:order val="2"/>
          <c:tx>
            <c:strRef>
              <c:f>Sheet1!$E$16</c:f>
              <c:strCache>
                <c:ptCount val="1"/>
                <c:pt idx="0">
                  <c:v>Lapse</c:v>
                </c:pt>
              </c:strCache>
            </c:strRef>
          </c:tx>
          <c:spPr>
            <a:solidFill>
              <a:srgbClr val="C00000"/>
            </a:solidFill>
          </c:spPr>
          <c:cat>
            <c:strRef>
              <c:f>Sheet1!$F$13:$J$13</c:f>
              <c:strCache>
                <c:ptCount val="5"/>
                <c:pt idx="0">
                  <c:v>FY 10-11</c:v>
                </c:pt>
                <c:pt idx="1">
                  <c:v>FY 11-12</c:v>
                </c:pt>
                <c:pt idx="2">
                  <c:v>FY 12-13</c:v>
                </c:pt>
                <c:pt idx="3">
                  <c:v>FY 13-14</c:v>
                </c:pt>
                <c:pt idx="4">
                  <c:v> FY 14-15</c:v>
                </c:pt>
              </c:strCache>
            </c:strRef>
          </c:cat>
          <c:val>
            <c:numRef>
              <c:f>Sheet1!$F$16:$H$16</c:f>
              <c:numCache>
                <c:formatCode>General</c:formatCode>
                <c:ptCount val="3"/>
                <c:pt idx="0" formatCode="0%">
                  <c:v>1.0000000000000026E-2</c:v>
                </c:pt>
                <c:pt idx="1">
                  <c:v>0</c:v>
                </c:pt>
                <c:pt idx="2">
                  <c:v>0</c:v>
                </c:pt>
              </c:numCache>
            </c:numRef>
          </c:val>
        </c:ser>
        <c:gapWidth val="22"/>
        <c:overlap val="100"/>
        <c:axId val="59061376"/>
        <c:axId val="59062912"/>
      </c:barChart>
      <c:catAx>
        <c:axId val="59061376"/>
        <c:scaling>
          <c:orientation val="minMax"/>
        </c:scaling>
        <c:axPos val="b"/>
        <c:numFmt formatCode="General" sourceLinked="1"/>
        <c:tickLblPos val="nextTo"/>
        <c:txPr>
          <a:bodyPr rot="0" vert="horz"/>
          <a:lstStyle/>
          <a:p>
            <a:pPr>
              <a:defRPr sz="1050" b="0" i="0" u="none" strike="noStrike" baseline="0">
                <a:solidFill>
                  <a:srgbClr val="000000"/>
                </a:solidFill>
                <a:latin typeface="Arial"/>
                <a:ea typeface="Arial"/>
                <a:cs typeface="Arial"/>
              </a:defRPr>
            </a:pPr>
            <a:endParaRPr lang="en-US"/>
          </a:p>
        </c:txPr>
        <c:crossAx val="59062912"/>
        <c:crosses val="autoZero"/>
        <c:auto val="1"/>
        <c:lblAlgn val="ctr"/>
        <c:lblOffset val="100"/>
      </c:catAx>
      <c:valAx>
        <c:axId val="59062912"/>
        <c:scaling>
          <c:orientation val="minMax"/>
        </c:scaling>
        <c:axPos val="l"/>
        <c:majorGridlines/>
        <c:numFmt formatCode="0%" sourceLinked="1"/>
        <c:tickLblPos val="nextTo"/>
        <c:txPr>
          <a:bodyPr rot="0" vert="horz"/>
          <a:lstStyle/>
          <a:p>
            <a:pPr>
              <a:defRPr sz="1050" b="0" i="0" u="none" strike="noStrike" baseline="0">
                <a:solidFill>
                  <a:srgbClr val="000000"/>
                </a:solidFill>
                <a:latin typeface="Arial"/>
                <a:ea typeface="Arial"/>
                <a:cs typeface="Arial"/>
              </a:defRPr>
            </a:pPr>
            <a:endParaRPr lang="en-US"/>
          </a:p>
        </c:txPr>
        <c:crossAx val="59061376"/>
        <c:crosses val="autoZero"/>
        <c:crossBetween val="between"/>
      </c:valAx>
    </c:plotArea>
    <c:legend>
      <c:legendPos val="r"/>
      <c:txPr>
        <a:bodyPr/>
        <a:lstStyle/>
        <a:p>
          <a:pPr>
            <a:defRPr sz="965" b="0" i="0" u="none" strike="noStrike" baseline="0">
              <a:solidFill>
                <a:srgbClr val="000000"/>
              </a:solidFill>
              <a:latin typeface="Arial"/>
              <a:ea typeface="Arial"/>
              <a:cs typeface="Arial"/>
            </a:defRPr>
          </a:pPr>
          <a:endParaRPr lang="en-US"/>
        </a:p>
      </c:txPr>
    </c:legend>
    <c:plotVisOnly val="1"/>
    <c:dispBlanksAs val="gap"/>
  </c:chart>
  <c:txPr>
    <a:bodyPr/>
    <a:lstStyle/>
    <a:p>
      <a:pPr>
        <a:defRPr sz="1050" b="0" i="0" u="none" strike="noStrike" baseline="0">
          <a:solidFill>
            <a:srgbClr val="000000"/>
          </a:solidFill>
          <a:latin typeface="Arial"/>
          <a:ea typeface="Arial"/>
          <a:cs typeface="Arial"/>
        </a:defRPr>
      </a:pPr>
      <a:endParaRPr lang="en-US"/>
    </a:p>
  </c:txPr>
  <c:externalData r:id="rId1"/>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0.53607</cdr:x>
      <cdr:y>0.55047</cdr:y>
    </cdr:from>
    <cdr:to>
      <cdr:x>0.66816</cdr:x>
      <cdr:y>0.75238</cdr:y>
    </cdr:to>
    <cdr:sp macro="" textlink="">
      <cdr:nvSpPr>
        <cdr:cNvPr id="4" name="TextBox 3"/>
        <cdr:cNvSpPr txBox="1"/>
      </cdr:nvSpPr>
      <cdr:spPr>
        <a:xfrm xmlns:a="http://schemas.openxmlformats.org/drawingml/2006/main">
          <a:off x="4794594" y="2752700"/>
          <a:ext cx="1181409" cy="10096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1,444 Claimants</a:t>
          </a:r>
          <a:br>
            <a:rPr lang="en-US" sz="1100" dirty="0"/>
          </a:br>
          <a:r>
            <a:rPr lang="en-US" sz="1100" dirty="0"/>
            <a:t/>
          </a:r>
          <a:br>
            <a:rPr lang="en-US" sz="1100" dirty="0"/>
          </a:br>
          <a:r>
            <a:rPr lang="en-US" sz="1100" dirty="0"/>
            <a:t>Total Expended</a:t>
          </a:r>
          <a:br>
            <a:rPr lang="en-US" sz="1100" dirty="0"/>
          </a:br>
          <a:r>
            <a:rPr lang="en-US" sz="1100" dirty="0"/>
            <a:t>$2,131,000</a:t>
          </a:r>
          <a:br>
            <a:rPr lang="en-US" sz="1100" dirty="0"/>
          </a:br>
          <a:r>
            <a:rPr lang="en-US" sz="1100" dirty="0"/>
            <a:t/>
          </a:r>
          <a:br>
            <a:rPr lang="en-US" sz="1100" dirty="0"/>
          </a:br>
          <a:endParaRPr lang="en-US" sz="1100" dirty="0"/>
        </a:p>
      </cdr:txBody>
    </cdr:sp>
  </cdr:relSizeAnchor>
  <cdr:relSizeAnchor xmlns:cdr="http://schemas.openxmlformats.org/drawingml/2006/chartDrawing">
    <cdr:from>
      <cdr:x>0.05131</cdr:x>
      <cdr:y>0.01333</cdr:y>
    </cdr:from>
    <cdr:to>
      <cdr:x>0.93559</cdr:x>
      <cdr:y>0.19619</cdr:y>
    </cdr:to>
    <cdr:sp macro="" textlink="">
      <cdr:nvSpPr>
        <cdr:cNvPr id="5" name="TextBox 4"/>
        <cdr:cNvSpPr txBox="1"/>
      </cdr:nvSpPr>
      <cdr:spPr>
        <a:xfrm xmlns:a="http://schemas.openxmlformats.org/drawingml/2006/main">
          <a:off x="447675" y="66675"/>
          <a:ext cx="7715249"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dirty="0"/>
        </a:p>
      </cdr:txBody>
    </cdr:sp>
  </cdr:relSizeAnchor>
  <cdr:relSizeAnchor xmlns:cdr="http://schemas.openxmlformats.org/drawingml/2006/chartDrawing">
    <cdr:from>
      <cdr:x>0.03384</cdr:x>
      <cdr:y>0.00762</cdr:y>
    </cdr:from>
    <cdr:to>
      <cdr:x>0.96507</cdr:x>
      <cdr:y>0.22476</cdr:y>
    </cdr:to>
    <cdr:sp macro="" textlink="">
      <cdr:nvSpPr>
        <cdr:cNvPr id="6" name="TextBox 5"/>
        <cdr:cNvSpPr txBox="1"/>
      </cdr:nvSpPr>
      <cdr:spPr>
        <a:xfrm xmlns:a="http://schemas.openxmlformats.org/drawingml/2006/main">
          <a:off x="295275" y="38099"/>
          <a:ext cx="8124825" cy="10858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3200" b="1" dirty="0" smtClean="0"/>
            <a:t>$2,131,000</a:t>
          </a:r>
          <a:endParaRPr lang="en-US" sz="3200" b="1" dirty="0"/>
        </a:p>
      </cdr:txBody>
    </cdr:sp>
  </cdr:relSizeAnchor>
  <cdr:relSizeAnchor xmlns:cdr="http://schemas.openxmlformats.org/drawingml/2006/chartDrawing">
    <cdr:from>
      <cdr:x>0</cdr:x>
      <cdr:y>0</cdr:y>
    </cdr:from>
    <cdr:to>
      <cdr:x>0.00273</cdr:x>
      <cdr:y>0.00488</cdr:y>
    </cdr:to>
    <cdr:pic>
      <cdr:nvPicPr>
        <cdr:cNvPr id="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0.00273</cdr:x>
      <cdr:y>0.00488</cdr:y>
    </cdr:to>
    <cdr:pic>
      <cdr:nvPicPr>
        <cdr:cNvPr id="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0.68966</cdr:x>
      <cdr:y>0.6129</cdr:y>
    </cdr:from>
    <cdr:to>
      <cdr:x>0.81852</cdr:x>
      <cdr:y>0.84147</cdr:y>
    </cdr:to>
    <cdr:sp macro="" textlink="">
      <cdr:nvSpPr>
        <cdr:cNvPr id="9" name="TextBox 8"/>
        <cdr:cNvSpPr txBox="1"/>
      </cdr:nvSpPr>
      <cdr:spPr>
        <a:xfrm xmlns:a="http://schemas.openxmlformats.org/drawingml/2006/main">
          <a:off x="6096000" y="2895600"/>
          <a:ext cx="1139019" cy="10798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1724 Claimants</a:t>
          </a:r>
        </a:p>
        <a:p xmlns:a="http://schemas.openxmlformats.org/drawingml/2006/main">
          <a:endParaRPr lang="en-US" sz="1100" dirty="0"/>
        </a:p>
        <a:p xmlns:a="http://schemas.openxmlformats.org/drawingml/2006/main">
          <a:r>
            <a:rPr lang="en-US" sz="1100" dirty="0"/>
            <a:t>Total Expended</a:t>
          </a:r>
        </a:p>
        <a:p xmlns:a="http://schemas.openxmlformats.org/drawingml/2006/main">
          <a:r>
            <a:rPr lang="en-US" sz="1100" dirty="0"/>
            <a:t>$1,763.550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756985"/>
            <a:ext cx="2971800" cy="461641"/>
          </a:xfrm>
          <a:prstGeom prst="rect">
            <a:avLst/>
          </a:prstGeom>
        </p:spPr>
        <p:txBody>
          <a:bodyPr vert="horz" lIns="91440" tIns="45720" rIns="91440" bIns="45720" rtlCol="0" anchor="b"/>
          <a:lstStyle>
            <a:lvl1pPr algn="r">
              <a:defRPr sz="1200"/>
            </a:lvl1pPr>
          </a:lstStyle>
          <a:p>
            <a:fld id="{77B3B2D3-C869-4821-A09F-0EC1E66912DD}"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1010"/>
          </a:xfrm>
          <a:prstGeom prst="rect">
            <a:avLst/>
          </a:prstGeom>
        </p:spPr>
        <p:txBody>
          <a:bodyPr vert="horz" lIns="91440" tIns="45720" rIns="91440" bIns="45720" rtlCol="0"/>
          <a:lstStyle>
            <a:lvl1pPr algn="l">
              <a:defRPr sz="1200"/>
            </a:lvl1pPr>
          </a:lstStyle>
          <a:p>
            <a:r>
              <a:rPr lang="en-US" dirty="0" smtClean="0"/>
              <a:t>State Veterans Commission Meeting</a:t>
            </a:r>
            <a:endParaRPr lang="en-US" dirty="0"/>
          </a:p>
        </p:txBody>
      </p:sp>
      <p:sp>
        <p:nvSpPr>
          <p:cNvPr id="3" name="Date Placeholder 2"/>
          <p:cNvSpPr>
            <a:spLocks noGrp="1"/>
          </p:cNvSpPr>
          <p:nvPr>
            <p:ph type="dt" idx="1"/>
          </p:nvPr>
        </p:nvSpPr>
        <p:spPr>
          <a:xfrm>
            <a:off x="3884613" y="2"/>
            <a:ext cx="2971800" cy="461010"/>
          </a:xfrm>
          <a:prstGeom prst="rect">
            <a:avLst/>
          </a:prstGeom>
        </p:spPr>
        <p:txBody>
          <a:bodyPr vert="horz" lIns="91440" tIns="45720" rIns="91440" bIns="45720" rtlCol="0"/>
          <a:lstStyle>
            <a:lvl1pPr algn="r">
              <a:defRPr sz="1200"/>
            </a:lvl1pPr>
          </a:lstStyle>
          <a:p>
            <a:fld id="{FDB39732-FEE1-471F-B655-C6263DD0B929}" type="datetime6">
              <a:rPr lang="en-US" smtClean="0"/>
              <a:pPr/>
              <a:t>February 15</a:t>
            </a:fld>
            <a:endParaRPr lang="en-US" dirty="0"/>
          </a:p>
        </p:txBody>
      </p:sp>
      <p:sp>
        <p:nvSpPr>
          <p:cNvPr id="4" name="Slide Image Placeholder 3"/>
          <p:cNvSpPr>
            <a:spLocks noGrp="1" noRot="1" noChangeAspect="1"/>
          </p:cNvSpPr>
          <p:nvPr>
            <p:ph type="sldImg" idx="2"/>
          </p:nvPr>
        </p:nvSpPr>
        <p:spPr>
          <a:xfrm>
            <a:off x="1160463" y="692150"/>
            <a:ext cx="4537075" cy="34559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79597"/>
            <a:ext cx="5486400" cy="41490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1"/>
            <a:ext cx="2971800" cy="46101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757591"/>
            <a:ext cx="2971800" cy="461010"/>
          </a:xfrm>
          <a:prstGeom prst="rect">
            <a:avLst/>
          </a:prstGeom>
        </p:spPr>
        <p:txBody>
          <a:bodyPr vert="horz" lIns="91440" tIns="45720" rIns="91440" bIns="45720" rtlCol="0" anchor="b"/>
          <a:lstStyle>
            <a:lvl1pPr algn="r">
              <a:defRPr sz="1200"/>
            </a:lvl1pPr>
          </a:lstStyle>
          <a:p>
            <a:fld id="{E2FBA102-9FFC-44CF-9A03-94EB8D1F205B}" type="slidenum">
              <a:rPr lang="en-US" smtClean="0"/>
              <a:pPr/>
              <a:t>‹#›</a:t>
            </a:fld>
            <a:endParaRPr lang="en-US" dirty="0"/>
          </a:p>
        </p:txBody>
      </p:sp>
    </p:spTree>
    <p:extLst>
      <p:ext uri="{BB962C8B-B14F-4D97-AF65-F5344CB8AC3E}">
        <p14:creationId xmlns="" xmlns:p14="http://schemas.microsoft.com/office/powerpoint/2010/main" val="3520765538"/>
      </p:ext>
    </p:extLst>
  </p:cSld>
  <p:clrMap bg1="lt1" tx1="dk1" bg2="lt2" tx2="dk2" accent1="accent1" accent2="accent2" accent3="accent3" accent4="accent4" accent5="accent5" accent6="accent6" hlink="hlink" folHlink="folHlink"/>
  <p:hf hdr="0" ftr="0" dt="0"/>
  <p:notesStyle>
    <a:lvl1pPr marL="0" algn="l" defTabSz="964718" rtl="0" eaLnBrk="1" latinLnBrk="0" hangingPunct="1">
      <a:defRPr sz="1300" kern="1200">
        <a:solidFill>
          <a:schemeClr val="tx1"/>
        </a:solidFill>
        <a:latin typeface="+mn-lt"/>
        <a:ea typeface="+mn-ea"/>
        <a:cs typeface="+mn-cs"/>
      </a:defRPr>
    </a:lvl1pPr>
    <a:lvl2pPr marL="482358" algn="l" defTabSz="964718" rtl="0" eaLnBrk="1" latinLnBrk="0" hangingPunct="1">
      <a:defRPr sz="1300" kern="1200">
        <a:solidFill>
          <a:schemeClr val="tx1"/>
        </a:solidFill>
        <a:latin typeface="+mn-lt"/>
        <a:ea typeface="+mn-ea"/>
        <a:cs typeface="+mn-cs"/>
      </a:defRPr>
    </a:lvl2pPr>
    <a:lvl3pPr marL="964718" algn="l" defTabSz="964718" rtl="0" eaLnBrk="1" latinLnBrk="0" hangingPunct="1">
      <a:defRPr sz="1300" kern="1200">
        <a:solidFill>
          <a:schemeClr val="tx1"/>
        </a:solidFill>
        <a:latin typeface="+mn-lt"/>
        <a:ea typeface="+mn-ea"/>
        <a:cs typeface="+mn-cs"/>
      </a:defRPr>
    </a:lvl3pPr>
    <a:lvl4pPr marL="1447073" algn="l" defTabSz="964718" rtl="0" eaLnBrk="1" latinLnBrk="0" hangingPunct="1">
      <a:defRPr sz="1300" kern="1200">
        <a:solidFill>
          <a:schemeClr val="tx1"/>
        </a:solidFill>
        <a:latin typeface="+mn-lt"/>
        <a:ea typeface="+mn-ea"/>
        <a:cs typeface="+mn-cs"/>
      </a:defRPr>
    </a:lvl4pPr>
    <a:lvl5pPr marL="1929436" algn="l" defTabSz="964718" rtl="0" eaLnBrk="1" latinLnBrk="0" hangingPunct="1">
      <a:defRPr sz="1300" kern="1200">
        <a:solidFill>
          <a:schemeClr val="tx1"/>
        </a:solidFill>
        <a:latin typeface="+mn-lt"/>
        <a:ea typeface="+mn-ea"/>
        <a:cs typeface="+mn-cs"/>
      </a:defRPr>
    </a:lvl5pPr>
    <a:lvl6pPr marL="2411798" algn="l" defTabSz="964718" rtl="0" eaLnBrk="1" latinLnBrk="0" hangingPunct="1">
      <a:defRPr sz="1300" kern="1200">
        <a:solidFill>
          <a:schemeClr val="tx1"/>
        </a:solidFill>
        <a:latin typeface="+mn-lt"/>
        <a:ea typeface="+mn-ea"/>
        <a:cs typeface="+mn-cs"/>
      </a:defRPr>
    </a:lvl6pPr>
    <a:lvl7pPr marL="2894153" algn="l" defTabSz="964718" rtl="0" eaLnBrk="1" latinLnBrk="0" hangingPunct="1">
      <a:defRPr sz="1300" kern="1200">
        <a:solidFill>
          <a:schemeClr val="tx1"/>
        </a:solidFill>
        <a:latin typeface="+mn-lt"/>
        <a:ea typeface="+mn-ea"/>
        <a:cs typeface="+mn-cs"/>
      </a:defRPr>
    </a:lvl7pPr>
    <a:lvl8pPr marL="3376516" algn="l" defTabSz="964718" rtl="0" eaLnBrk="1" latinLnBrk="0" hangingPunct="1">
      <a:defRPr sz="1300" kern="1200">
        <a:solidFill>
          <a:schemeClr val="tx1"/>
        </a:solidFill>
        <a:latin typeface="+mn-lt"/>
        <a:ea typeface="+mn-ea"/>
        <a:cs typeface="+mn-cs"/>
      </a:defRPr>
    </a:lvl8pPr>
    <a:lvl9pPr marL="3858877" algn="l" defTabSz="96471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1160463" y="692150"/>
            <a:ext cx="4537075" cy="3455988"/>
          </a:xfrm>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60463" y="692150"/>
            <a:ext cx="4537075" cy="3455988"/>
          </a:xfrm>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160463" y="692150"/>
            <a:ext cx="4537075" cy="3455988"/>
          </a:xfrm>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DC462B-F0B5-4BD4-B84E-6F3638DA116F}" type="slidenum">
              <a:rPr lang="en-US" smtClean="0"/>
              <a:pPr/>
              <a:t>32</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60463" y="692150"/>
            <a:ext cx="4537075" cy="3455988"/>
          </a:xfrm>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60463" y="692150"/>
            <a:ext cx="4537075" cy="3455988"/>
          </a:xfrm>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60463" y="692150"/>
            <a:ext cx="4537075" cy="3455988"/>
          </a:xfrm>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1160463" y="692150"/>
            <a:ext cx="4537075" cy="3455988"/>
          </a:xfrm>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92150"/>
            <a:ext cx="4537075" cy="3455988"/>
          </a:xfrm>
        </p:spPr>
      </p:sp>
      <p:sp>
        <p:nvSpPr>
          <p:cNvPr id="3" name="Notes Placeholder 2"/>
          <p:cNvSpPr>
            <a:spLocks noGrp="1"/>
          </p:cNvSpPr>
          <p:nvPr>
            <p:ph type="body" idx="1"/>
          </p:nvPr>
        </p:nvSpPr>
        <p:spPr/>
        <p:txBody>
          <a:bodyPr>
            <a:normAutofit/>
          </a:bodyPr>
          <a:lstStyle/>
          <a:p>
            <a:r>
              <a:rPr lang="en-US" baseline="0" dirty="0" smtClean="0"/>
              <a:t>CHANGES SINCE LAST UPDATE:</a:t>
            </a:r>
          </a:p>
          <a:p>
            <a:endParaRPr lang="en-US" baseline="0" dirty="0" smtClean="0"/>
          </a:p>
          <a:p>
            <a:r>
              <a:rPr lang="en-US" b="1" baseline="0" dirty="0" smtClean="0"/>
              <a:t>WLC MTT at MOB site FT Bliss as of 31 JAN 15</a:t>
            </a:r>
          </a:p>
          <a:p>
            <a:r>
              <a:rPr lang="en-US" baseline="0" dirty="0" smtClean="0"/>
              <a:t>Air:</a:t>
            </a:r>
          </a:p>
          <a:p>
            <a:endParaRPr lang="en-US" baseline="0" dirty="0" smtClean="0"/>
          </a:p>
          <a:p>
            <a:r>
              <a:rPr lang="en-US" baseline="0" dirty="0" smtClean="0"/>
              <a:t>111</a:t>
            </a:r>
            <a:r>
              <a:rPr lang="en-US" baseline="30000" dirty="0" smtClean="0"/>
              <a:t>th</a:t>
            </a:r>
            <a:r>
              <a:rPr lang="en-US" baseline="0" dirty="0" smtClean="0"/>
              <a:t> ATKW 35 </a:t>
            </a:r>
            <a:r>
              <a:rPr lang="en-US" baseline="0" dirty="0" err="1" smtClean="0"/>
              <a:t>pax</a:t>
            </a:r>
            <a:r>
              <a:rPr lang="en-US" baseline="0" dirty="0" smtClean="0"/>
              <a:t> 24 FEB 15- 14 MAR 15 to </a:t>
            </a:r>
            <a:r>
              <a:rPr lang="en-US" baseline="0" dirty="0" err="1" smtClean="0"/>
              <a:t>Osan</a:t>
            </a:r>
            <a:r>
              <a:rPr lang="en-US" baseline="0" dirty="0" smtClean="0"/>
              <a:t> Air Base, SK</a:t>
            </a:r>
          </a:p>
          <a:p>
            <a:endParaRPr lang="en-US" baseline="0" dirty="0" smtClean="0"/>
          </a:p>
          <a:p>
            <a:r>
              <a:rPr lang="en-US" baseline="0" dirty="0" smtClean="0"/>
              <a:t>**ANG numbers are as of 29 JAN 15.  Defer to ANG for discrepancies in their numbers or any questions.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2FBA102-9FFC-44CF-9A03-94EB8D1F205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BA102-9FFC-44CF-9A03-94EB8D1F205B}"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1160463" y="692150"/>
            <a:ext cx="4537075" cy="3455988"/>
          </a:xfrm>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FBA102-9FFC-44CF-9A03-94EB8D1F205B}"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60463" y="692150"/>
            <a:ext cx="4537075" cy="3455988"/>
          </a:xfrm>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92150"/>
            <a:ext cx="4537075" cy="34559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FBA102-9FFC-44CF-9A03-94EB8D1F205B}"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60463" y="692150"/>
            <a:ext cx="4537075" cy="3455988"/>
          </a:xfrm>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272477"/>
            <a:ext cx="8161020" cy="1568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440180" y="4145280"/>
            <a:ext cx="6720840" cy="1869440"/>
          </a:xfrm>
        </p:spPr>
        <p:txBody>
          <a:bodyPr/>
          <a:lstStyle>
            <a:lvl1pPr marL="0" indent="0" algn="ctr">
              <a:buNone/>
              <a:defRPr>
                <a:solidFill>
                  <a:schemeClr val="tx1">
                    <a:tint val="75000"/>
                  </a:schemeClr>
                </a:solidFill>
              </a:defRPr>
            </a:lvl1pPr>
            <a:lvl2pPr marL="482358" indent="0" algn="ctr">
              <a:buNone/>
              <a:defRPr>
                <a:solidFill>
                  <a:schemeClr val="tx1">
                    <a:tint val="75000"/>
                  </a:schemeClr>
                </a:solidFill>
              </a:defRPr>
            </a:lvl2pPr>
            <a:lvl3pPr marL="964718" indent="0" algn="ctr">
              <a:buNone/>
              <a:defRPr>
                <a:solidFill>
                  <a:schemeClr val="tx1">
                    <a:tint val="75000"/>
                  </a:schemeClr>
                </a:solidFill>
              </a:defRPr>
            </a:lvl3pPr>
            <a:lvl4pPr marL="1447073" indent="0" algn="ctr">
              <a:buNone/>
              <a:defRPr>
                <a:solidFill>
                  <a:schemeClr val="tx1">
                    <a:tint val="75000"/>
                  </a:schemeClr>
                </a:solidFill>
              </a:defRPr>
            </a:lvl4pPr>
            <a:lvl5pPr marL="1929436" indent="0" algn="ctr">
              <a:buNone/>
              <a:defRPr>
                <a:solidFill>
                  <a:schemeClr val="tx1">
                    <a:tint val="75000"/>
                  </a:schemeClr>
                </a:solidFill>
              </a:defRPr>
            </a:lvl5pPr>
            <a:lvl6pPr marL="2411798" indent="0" algn="ctr">
              <a:buNone/>
              <a:defRPr>
                <a:solidFill>
                  <a:schemeClr val="tx1">
                    <a:tint val="75000"/>
                  </a:schemeClr>
                </a:solidFill>
              </a:defRPr>
            </a:lvl6pPr>
            <a:lvl7pPr marL="2894153" indent="0" algn="ctr">
              <a:buNone/>
              <a:defRPr>
                <a:solidFill>
                  <a:schemeClr val="tx1">
                    <a:tint val="75000"/>
                  </a:schemeClr>
                </a:solidFill>
              </a:defRPr>
            </a:lvl7pPr>
            <a:lvl8pPr marL="3376516" indent="0" algn="ctr">
              <a:buNone/>
              <a:defRPr>
                <a:solidFill>
                  <a:schemeClr val="tx1">
                    <a:tint val="75000"/>
                  </a:schemeClr>
                </a:solidFill>
              </a:defRPr>
            </a:lvl8pPr>
            <a:lvl9pPr marL="385887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097879-F235-4676-AFBD-39BBD3E01E5F}" type="datetimeFigureOut">
              <a:rPr lang="en-US" smtClean="0"/>
              <a:pPr/>
              <a:t>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A8EF25-1E64-4379-9A9C-16859FCA2CA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097879-F235-4676-AFBD-39BBD3E01E5F}" type="datetimeFigureOut">
              <a:rPr lang="en-US" smtClean="0"/>
              <a:pPr/>
              <a:t>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A8EF25-1E64-4379-9A9C-16859FCA2CA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0870" y="292971"/>
            <a:ext cx="2160270" cy="62416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0060" y="292971"/>
            <a:ext cx="6320790" cy="6241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097879-F235-4676-AFBD-39BBD3E01E5F}" type="datetimeFigureOut">
              <a:rPr lang="en-US" smtClean="0"/>
              <a:pPr/>
              <a:t>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A8EF25-1E64-4379-9A9C-16859FCA2CA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097879-F235-4676-AFBD-39BBD3E01E5F}" type="datetimeFigureOut">
              <a:rPr lang="en-US" smtClean="0"/>
              <a:pPr/>
              <a:t>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A8EF25-1E64-4379-9A9C-16859FCA2CA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4700697"/>
            <a:ext cx="8161020" cy="1452880"/>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758429" y="3100518"/>
            <a:ext cx="8161020" cy="1600199"/>
          </a:xfrm>
        </p:spPr>
        <p:txBody>
          <a:bodyPr anchor="b"/>
          <a:lstStyle>
            <a:lvl1pPr marL="0" indent="0">
              <a:buNone/>
              <a:defRPr sz="2100">
                <a:solidFill>
                  <a:schemeClr val="tx1">
                    <a:tint val="75000"/>
                  </a:schemeClr>
                </a:solidFill>
              </a:defRPr>
            </a:lvl1pPr>
            <a:lvl2pPr marL="482358" indent="0">
              <a:buNone/>
              <a:defRPr sz="1900">
                <a:solidFill>
                  <a:schemeClr val="tx1">
                    <a:tint val="75000"/>
                  </a:schemeClr>
                </a:solidFill>
              </a:defRPr>
            </a:lvl2pPr>
            <a:lvl3pPr marL="964718" indent="0">
              <a:buNone/>
              <a:defRPr sz="1700">
                <a:solidFill>
                  <a:schemeClr val="tx1">
                    <a:tint val="75000"/>
                  </a:schemeClr>
                </a:solidFill>
              </a:defRPr>
            </a:lvl3pPr>
            <a:lvl4pPr marL="1447073" indent="0">
              <a:buNone/>
              <a:defRPr sz="1500">
                <a:solidFill>
                  <a:schemeClr val="tx1">
                    <a:tint val="75000"/>
                  </a:schemeClr>
                </a:solidFill>
              </a:defRPr>
            </a:lvl4pPr>
            <a:lvl5pPr marL="1929436" indent="0">
              <a:buNone/>
              <a:defRPr sz="1500">
                <a:solidFill>
                  <a:schemeClr val="tx1">
                    <a:tint val="75000"/>
                  </a:schemeClr>
                </a:solidFill>
              </a:defRPr>
            </a:lvl5pPr>
            <a:lvl6pPr marL="2411798" indent="0">
              <a:buNone/>
              <a:defRPr sz="1500">
                <a:solidFill>
                  <a:schemeClr val="tx1">
                    <a:tint val="75000"/>
                  </a:schemeClr>
                </a:solidFill>
              </a:defRPr>
            </a:lvl6pPr>
            <a:lvl7pPr marL="2894153" indent="0">
              <a:buNone/>
              <a:defRPr sz="1500">
                <a:solidFill>
                  <a:schemeClr val="tx1">
                    <a:tint val="75000"/>
                  </a:schemeClr>
                </a:solidFill>
              </a:defRPr>
            </a:lvl7pPr>
            <a:lvl8pPr marL="3376516" indent="0">
              <a:buNone/>
              <a:defRPr sz="1500">
                <a:solidFill>
                  <a:schemeClr val="tx1">
                    <a:tint val="75000"/>
                  </a:schemeClr>
                </a:solidFill>
              </a:defRPr>
            </a:lvl8pPr>
            <a:lvl9pPr marL="3858877"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097879-F235-4676-AFBD-39BBD3E01E5F}" type="datetimeFigureOut">
              <a:rPr lang="en-US" smtClean="0"/>
              <a:pPr/>
              <a:t>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A8EF25-1E64-4379-9A9C-16859FCA2CA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0060" y="1706880"/>
            <a:ext cx="4240530" cy="482769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0610" y="1706880"/>
            <a:ext cx="4240530" cy="482769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097879-F235-4676-AFBD-39BBD3E01E5F}" type="datetimeFigureOut">
              <a:rPr lang="en-US" smtClean="0"/>
              <a:pPr/>
              <a:t>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A8EF25-1E64-4379-9A9C-16859FCA2CA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0060" y="1637458"/>
            <a:ext cx="4242197" cy="682413"/>
          </a:xfrm>
        </p:spPr>
        <p:txBody>
          <a:bodyPr anchor="b"/>
          <a:lstStyle>
            <a:lvl1pPr marL="0" indent="0">
              <a:buNone/>
              <a:defRPr sz="2500" b="1"/>
            </a:lvl1pPr>
            <a:lvl2pPr marL="482358" indent="0">
              <a:buNone/>
              <a:defRPr sz="2100" b="1"/>
            </a:lvl2pPr>
            <a:lvl3pPr marL="964718" indent="0">
              <a:buNone/>
              <a:defRPr sz="1900" b="1"/>
            </a:lvl3pPr>
            <a:lvl4pPr marL="1447073" indent="0">
              <a:buNone/>
              <a:defRPr sz="1700" b="1"/>
            </a:lvl4pPr>
            <a:lvl5pPr marL="1929436" indent="0">
              <a:buNone/>
              <a:defRPr sz="1700" b="1"/>
            </a:lvl5pPr>
            <a:lvl6pPr marL="2411798" indent="0">
              <a:buNone/>
              <a:defRPr sz="1700" b="1"/>
            </a:lvl6pPr>
            <a:lvl7pPr marL="2894153" indent="0">
              <a:buNone/>
              <a:defRPr sz="1700" b="1"/>
            </a:lvl7pPr>
            <a:lvl8pPr marL="3376516" indent="0">
              <a:buNone/>
              <a:defRPr sz="1700" b="1"/>
            </a:lvl8pPr>
            <a:lvl9pPr marL="3858877"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80060" y="2319871"/>
            <a:ext cx="4242197"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7285" y="1637458"/>
            <a:ext cx="4243864" cy="682413"/>
          </a:xfrm>
        </p:spPr>
        <p:txBody>
          <a:bodyPr anchor="b"/>
          <a:lstStyle>
            <a:lvl1pPr marL="0" indent="0">
              <a:buNone/>
              <a:defRPr sz="2500" b="1"/>
            </a:lvl1pPr>
            <a:lvl2pPr marL="482358" indent="0">
              <a:buNone/>
              <a:defRPr sz="2100" b="1"/>
            </a:lvl2pPr>
            <a:lvl3pPr marL="964718" indent="0">
              <a:buNone/>
              <a:defRPr sz="1900" b="1"/>
            </a:lvl3pPr>
            <a:lvl4pPr marL="1447073" indent="0">
              <a:buNone/>
              <a:defRPr sz="1700" b="1"/>
            </a:lvl4pPr>
            <a:lvl5pPr marL="1929436" indent="0">
              <a:buNone/>
              <a:defRPr sz="1700" b="1"/>
            </a:lvl5pPr>
            <a:lvl6pPr marL="2411798" indent="0">
              <a:buNone/>
              <a:defRPr sz="1700" b="1"/>
            </a:lvl6pPr>
            <a:lvl7pPr marL="2894153" indent="0">
              <a:buNone/>
              <a:defRPr sz="1700" b="1"/>
            </a:lvl7pPr>
            <a:lvl8pPr marL="3376516" indent="0">
              <a:buNone/>
              <a:defRPr sz="1700" b="1"/>
            </a:lvl8pPr>
            <a:lvl9pPr marL="3858877"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4877285" y="2319871"/>
            <a:ext cx="4243864"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097879-F235-4676-AFBD-39BBD3E01E5F}" type="datetimeFigureOut">
              <a:rPr lang="en-US" smtClean="0"/>
              <a:pPr/>
              <a:t>2/6/2015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1A8EF25-1E64-4379-9A9C-16859FCA2CA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097879-F235-4676-AFBD-39BBD3E01E5F}" type="datetimeFigureOut">
              <a:rPr lang="en-US" smtClean="0"/>
              <a:pPr/>
              <a:t>2/6/2015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A8EF25-1E64-4379-9A9C-16859FCA2CA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097879-F235-4676-AFBD-39BBD3E01E5F}" type="datetimeFigureOut">
              <a:rPr lang="en-US" smtClean="0"/>
              <a:pPr/>
              <a:t>2/6/2015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A8EF25-1E64-4379-9A9C-16859FCA2CA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83" y="291253"/>
            <a:ext cx="3158729" cy="123952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753802" y="291267"/>
            <a:ext cx="5367338" cy="6243321"/>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0083" y="1530787"/>
            <a:ext cx="3158729" cy="5003801"/>
          </a:xfrm>
        </p:spPr>
        <p:txBody>
          <a:bodyPr/>
          <a:lstStyle>
            <a:lvl1pPr marL="0" indent="0">
              <a:buNone/>
              <a:defRPr sz="1500"/>
            </a:lvl1pPr>
            <a:lvl2pPr marL="482358" indent="0">
              <a:buNone/>
              <a:defRPr sz="1300"/>
            </a:lvl2pPr>
            <a:lvl3pPr marL="964718" indent="0">
              <a:buNone/>
              <a:defRPr sz="1100"/>
            </a:lvl3pPr>
            <a:lvl4pPr marL="1447073" indent="0">
              <a:buNone/>
              <a:defRPr sz="1000"/>
            </a:lvl4pPr>
            <a:lvl5pPr marL="1929436" indent="0">
              <a:buNone/>
              <a:defRPr sz="1000"/>
            </a:lvl5pPr>
            <a:lvl6pPr marL="2411798" indent="0">
              <a:buNone/>
              <a:defRPr sz="1000"/>
            </a:lvl6pPr>
            <a:lvl7pPr marL="2894153" indent="0">
              <a:buNone/>
              <a:defRPr sz="1000"/>
            </a:lvl7pPr>
            <a:lvl8pPr marL="3376516" indent="0">
              <a:buNone/>
              <a:defRPr sz="1000"/>
            </a:lvl8pPr>
            <a:lvl9pPr marL="385887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097879-F235-4676-AFBD-39BBD3E01E5F}" type="datetimeFigureOut">
              <a:rPr lang="en-US" smtClean="0"/>
              <a:pPr/>
              <a:t>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A8EF25-1E64-4379-9A9C-16859FCA2CA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902" y="5120644"/>
            <a:ext cx="5760720" cy="604521"/>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881902" y="653627"/>
            <a:ext cx="5760720" cy="4389120"/>
          </a:xfrm>
        </p:spPr>
        <p:txBody>
          <a:bodyPr/>
          <a:lstStyle>
            <a:lvl1pPr marL="0" indent="0">
              <a:buNone/>
              <a:defRPr sz="3400"/>
            </a:lvl1pPr>
            <a:lvl2pPr marL="482358" indent="0">
              <a:buNone/>
              <a:defRPr sz="3000"/>
            </a:lvl2pPr>
            <a:lvl3pPr marL="964718" indent="0">
              <a:buNone/>
              <a:defRPr sz="2500"/>
            </a:lvl3pPr>
            <a:lvl4pPr marL="1447073" indent="0">
              <a:buNone/>
              <a:defRPr sz="2100"/>
            </a:lvl4pPr>
            <a:lvl5pPr marL="1929436" indent="0">
              <a:buNone/>
              <a:defRPr sz="2100"/>
            </a:lvl5pPr>
            <a:lvl6pPr marL="2411798" indent="0">
              <a:buNone/>
              <a:defRPr sz="2100"/>
            </a:lvl6pPr>
            <a:lvl7pPr marL="2894153" indent="0">
              <a:buNone/>
              <a:defRPr sz="2100"/>
            </a:lvl7pPr>
            <a:lvl8pPr marL="3376516" indent="0">
              <a:buNone/>
              <a:defRPr sz="2100"/>
            </a:lvl8pPr>
            <a:lvl9pPr marL="3858877" indent="0">
              <a:buNone/>
              <a:defRPr sz="2100"/>
            </a:lvl9pPr>
          </a:lstStyle>
          <a:p>
            <a:endParaRPr lang="en-US" dirty="0"/>
          </a:p>
        </p:txBody>
      </p:sp>
      <p:sp>
        <p:nvSpPr>
          <p:cNvPr id="4" name="Text Placeholder 3"/>
          <p:cNvSpPr>
            <a:spLocks noGrp="1"/>
          </p:cNvSpPr>
          <p:nvPr>
            <p:ph type="body" sz="half" idx="2"/>
          </p:nvPr>
        </p:nvSpPr>
        <p:spPr>
          <a:xfrm>
            <a:off x="1881902" y="5725165"/>
            <a:ext cx="5760720" cy="858519"/>
          </a:xfrm>
        </p:spPr>
        <p:txBody>
          <a:bodyPr/>
          <a:lstStyle>
            <a:lvl1pPr marL="0" indent="0">
              <a:buNone/>
              <a:defRPr sz="1500"/>
            </a:lvl1pPr>
            <a:lvl2pPr marL="482358" indent="0">
              <a:buNone/>
              <a:defRPr sz="1300"/>
            </a:lvl2pPr>
            <a:lvl3pPr marL="964718" indent="0">
              <a:buNone/>
              <a:defRPr sz="1100"/>
            </a:lvl3pPr>
            <a:lvl4pPr marL="1447073" indent="0">
              <a:buNone/>
              <a:defRPr sz="1000"/>
            </a:lvl4pPr>
            <a:lvl5pPr marL="1929436" indent="0">
              <a:buNone/>
              <a:defRPr sz="1000"/>
            </a:lvl5pPr>
            <a:lvl6pPr marL="2411798" indent="0">
              <a:buNone/>
              <a:defRPr sz="1000"/>
            </a:lvl6pPr>
            <a:lvl7pPr marL="2894153" indent="0">
              <a:buNone/>
              <a:defRPr sz="1000"/>
            </a:lvl7pPr>
            <a:lvl8pPr marL="3376516" indent="0">
              <a:buNone/>
              <a:defRPr sz="1000"/>
            </a:lvl8pPr>
            <a:lvl9pPr marL="385887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097879-F235-4676-AFBD-39BBD3E01E5F}" type="datetimeFigureOut">
              <a:rPr lang="en-US" smtClean="0"/>
              <a:pPr/>
              <a:t>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A8EF25-1E64-4379-9A9C-16859FCA2CA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0060" y="292947"/>
            <a:ext cx="8641080" cy="1219200"/>
          </a:xfrm>
          <a:prstGeom prst="rect">
            <a:avLst/>
          </a:prstGeom>
        </p:spPr>
        <p:txBody>
          <a:bodyPr vert="horz" lIns="96470" tIns="48235" rIns="96470" bIns="4823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80060" y="1706880"/>
            <a:ext cx="8641080" cy="4827694"/>
          </a:xfrm>
          <a:prstGeom prst="rect">
            <a:avLst/>
          </a:prstGeom>
        </p:spPr>
        <p:txBody>
          <a:bodyPr vert="horz" lIns="96470" tIns="48235" rIns="96470" bIns="4823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80060" y="6780131"/>
            <a:ext cx="2240280" cy="389467"/>
          </a:xfrm>
          <a:prstGeom prst="rect">
            <a:avLst/>
          </a:prstGeom>
        </p:spPr>
        <p:txBody>
          <a:bodyPr vert="horz" lIns="96470" tIns="48235" rIns="96470" bIns="48235" rtlCol="0" anchor="ctr"/>
          <a:lstStyle>
            <a:lvl1pPr algn="l">
              <a:defRPr sz="1300">
                <a:solidFill>
                  <a:schemeClr val="tx1">
                    <a:tint val="75000"/>
                  </a:schemeClr>
                </a:solidFill>
              </a:defRPr>
            </a:lvl1pPr>
          </a:lstStyle>
          <a:p>
            <a:fld id="{EE097879-F235-4676-AFBD-39BBD3E01E5F}" type="datetimeFigureOut">
              <a:rPr lang="en-US" smtClean="0"/>
              <a:pPr/>
              <a:t>2/6/2015</a:t>
            </a:fld>
            <a:endParaRPr lang="en-US" dirty="0"/>
          </a:p>
        </p:txBody>
      </p:sp>
      <p:sp>
        <p:nvSpPr>
          <p:cNvPr id="5" name="Footer Placeholder 4"/>
          <p:cNvSpPr>
            <a:spLocks noGrp="1"/>
          </p:cNvSpPr>
          <p:nvPr>
            <p:ph type="ftr" sz="quarter" idx="3"/>
          </p:nvPr>
        </p:nvSpPr>
        <p:spPr>
          <a:xfrm>
            <a:off x="3280410" y="6780131"/>
            <a:ext cx="3040380" cy="389467"/>
          </a:xfrm>
          <a:prstGeom prst="rect">
            <a:avLst/>
          </a:prstGeom>
        </p:spPr>
        <p:txBody>
          <a:bodyPr vert="horz" lIns="96470" tIns="48235" rIns="96470" bIns="48235"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880860" y="6780131"/>
            <a:ext cx="2240280" cy="389467"/>
          </a:xfrm>
          <a:prstGeom prst="rect">
            <a:avLst/>
          </a:prstGeom>
        </p:spPr>
        <p:txBody>
          <a:bodyPr vert="horz" lIns="96470" tIns="48235" rIns="96470" bIns="48235" rtlCol="0" anchor="ctr"/>
          <a:lstStyle>
            <a:lvl1pPr algn="r">
              <a:defRPr sz="1300">
                <a:solidFill>
                  <a:schemeClr val="tx1">
                    <a:tint val="75000"/>
                  </a:schemeClr>
                </a:solidFill>
              </a:defRPr>
            </a:lvl1pPr>
          </a:lstStyle>
          <a:p>
            <a:fld id="{11A8EF25-1E64-4379-9A9C-16859FCA2CA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64718" rtl="0" eaLnBrk="1" latinLnBrk="0" hangingPunct="1">
        <a:spcBef>
          <a:spcPct val="0"/>
        </a:spcBef>
        <a:buNone/>
        <a:defRPr sz="4700" kern="1200">
          <a:solidFill>
            <a:schemeClr val="tx1"/>
          </a:solidFill>
          <a:latin typeface="+mj-lt"/>
          <a:ea typeface="+mj-ea"/>
          <a:cs typeface="+mj-cs"/>
        </a:defRPr>
      </a:lvl1pPr>
    </p:titleStyle>
    <p:bodyStyle>
      <a:lvl1pPr marL="361770" indent="-361770" algn="l" defTabSz="964718"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83834" indent="-301474" algn="l" defTabSz="964718"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05896" indent="-241182" algn="l" defTabSz="964718"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88261" indent="-241182" algn="l" defTabSz="964718"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70616" indent="-241182" algn="l" defTabSz="964718"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52977" indent="-241182" algn="l" defTabSz="96471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35340" indent="-241182" algn="l" defTabSz="96471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17695" indent="-241182" algn="l" defTabSz="96471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00055" indent="-241182" algn="l" defTabSz="96471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64718" rtl="0" eaLnBrk="1" latinLnBrk="0" hangingPunct="1">
        <a:defRPr sz="1900" kern="1200">
          <a:solidFill>
            <a:schemeClr val="tx1"/>
          </a:solidFill>
          <a:latin typeface="+mn-lt"/>
          <a:ea typeface="+mn-ea"/>
          <a:cs typeface="+mn-cs"/>
        </a:defRPr>
      </a:lvl1pPr>
      <a:lvl2pPr marL="482358" algn="l" defTabSz="964718" rtl="0" eaLnBrk="1" latinLnBrk="0" hangingPunct="1">
        <a:defRPr sz="1900" kern="1200">
          <a:solidFill>
            <a:schemeClr val="tx1"/>
          </a:solidFill>
          <a:latin typeface="+mn-lt"/>
          <a:ea typeface="+mn-ea"/>
          <a:cs typeface="+mn-cs"/>
        </a:defRPr>
      </a:lvl2pPr>
      <a:lvl3pPr marL="964718" algn="l" defTabSz="964718" rtl="0" eaLnBrk="1" latinLnBrk="0" hangingPunct="1">
        <a:defRPr sz="1900" kern="1200">
          <a:solidFill>
            <a:schemeClr val="tx1"/>
          </a:solidFill>
          <a:latin typeface="+mn-lt"/>
          <a:ea typeface="+mn-ea"/>
          <a:cs typeface="+mn-cs"/>
        </a:defRPr>
      </a:lvl3pPr>
      <a:lvl4pPr marL="1447073" algn="l" defTabSz="964718" rtl="0" eaLnBrk="1" latinLnBrk="0" hangingPunct="1">
        <a:defRPr sz="1900" kern="1200">
          <a:solidFill>
            <a:schemeClr val="tx1"/>
          </a:solidFill>
          <a:latin typeface="+mn-lt"/>
          <a:ea typeface="+mn-ea"/>
          <a:cs typeface="+mn-cs"/>
        </a:defRPr>
      </a:lvl4pPr>
      <a:lvl5pPr marL="1929436" algn="l" defTabSz="964718" rtl="0" eaLnBrk="1" latinLnBrk="0" hangingPunct="1">
        <a:defRPr sz="1900" kern="1200">
          <a:solidFill>
            <a:schemeClr val="tx1"/>
          </a:solidFill>
          <a:latin typeface="+mn-lt"/>
          <a:ea typeface="+mn-ea"/>
          <a:cs typeface="+mn-cs"/>
        </a:defRPr>
      </a:lvl5pPr>
      <a:lvl6pPr marL="2411798" algn="l" defTabSz="964718" rtl="0" eaLnBrk="1" latinLnBrk="0" hangingPunct="1">
        <a:defRPr sz="1900" kern="1200">
          <a:solidFill>
            <a:schemeClr val="tx1"/>
          </a:solidFill>
          <a:latin typeface="+mn-lt"/>
          <a:ea typeface="+mn-ea"/>
          <a:cs typeface="+mn-cs"/>
        </a:defRPr>
      </a:lvl6pPr>
      <a:lvl7pPr marL="2894153" algn="l" defTabSz="964718" rtl="0" eaLnBrk="1" latinLnBrk="0" hangingPunct="1">
        <a:defRPr sz="1900" kern="1200">
          <a:solidFill>
            <a:schemeClr val="tx1"/>
          </a:solidFill>
          <a:latin typeface="+mn-lt"/>
          <a:ea typeface="+mn-ea"/>
          <a:cs typeface="+mn-cs"/>
        </a:defRPr>
      </a:lvl7pPr>
      <a:lvl8pPr marL="3376516" algn="l" defTabSz="964718" rtl="0" eaLnBrk="1" latinLnBrk="0" hangingPunct="1">
        <a:defRPr sz="1900" kern="1200">
          <a:solidFill>
            <a:schemeClr val="tx1"/>
          </a:solidFill>
          <a:latin typeface="+mn-lt"/>
          <a:ea typeface="+mn-ea"/>
          <a:cs typeface="+mn-cs"/>
        </a:defRPr>
      </a:lvl8pPr>
      <a:lvl9pPr marL="3858877" algn="l" defTabSz="964718"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oleObject" Target="../embeddings/Microsoft_Office_Excel_97-2003_Worksheet1.xls"/><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oleObject" Target="../embeddings/Microsoft_Office_Excel_97-2003_Worksheet2.xls"/><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package" Target="../embeddings/Microsoft_Office_Excel_Worksheet1.xlsx"/><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oleObject" Target="../embeddings/Microsoft_Office_Excel_97-2003_Worksheet3.xls"/><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oleObject" Target="../embeddings/Microsoft_Office_Excel_97-2003_Worksheet4.xls"/><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Microsoft_Office_Excel_97-2003_Worksheet5.xls"/><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package" Target="../embeddings/Microsoft_Office_Excel_Worksheet2.xlsx"/><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http://www.donthatemiami.com/wp-content/uploads/2012/08/2009-usa-flag-graphics.jpg"/>
          <p:cNvPicPr>
            <a:picLocks noChangeAspect="1" noChangeArrowheads="1"/>
          </p:cNvPicPr>
          <p:nvPr/>
        </p:nvPicPr>
        <p:blipFill>
          <a:blip r:embed="rId3" cstate="print"/>
          <a:srcRect/>
          <a:stretch>
            <a:fillRect/>
          </a:stretch>
        </p:blipFill>
        <p:spPr bwMode="auto">
          <a:xfrm>
            <a:off x="960120" y="731520"/>
            <a:ext cx="7760970" cy="5770880"/>
          </a:xfrm>
          <a:prstGeom prst="rect">
            <a:avLst/>
          </a:prstGeom>
          <a:noFill/>
          <a:ln w="28575">
            <a:noFill/>
            <a:miter lim="800000"/>
            <a:headEnd/>
            <a:tailEnd/>
          </a:ln>
        </p:spPr>
      </p:pic>
      <p:sp>
        <p:nvSpPr>
          <p:cNvPr id="5" name="Rectangle 4"/>
          <p:cNvSpPr/>
          <p:nvPr/>
        </p:nvSpPr>
        <p:spPr>
          <a:xfrm>
            <a:off x="960120" y="2763537"/>
            <a:ext cx="7760970" cy="1590128"/>
          </a:xfrm>
          <a:prstGeom prst="rect">
            <a:avLst/>
          </a:prstGeom>
          <a:solidFill>
            <a:schemeClr val="bg1"/>
          </a:solidFill>
          <a:ln>
            <a:noFill/>
          </a:ln>
        </p:spPr>
        <p:txBody>
          <a:bodyPr lIns="96470" tIns="48235" rIns="96470" bIns="48235">
            <a:spAutoFit/>
          </a:bodyPr>
          <a:lstStyle/>
          <a:p>
            <a:pPr algn="ctr">
              <a:defRPr/>
            </a:pPr>
            <a:endParaRPr lang="en-US" sz="600" b="1" dirty="0">
              <a:latin typeface="+mj-lt"/>
            </a:endParaRPr>
          </a:p>
          <a:p>
            <a:pPr algn="ctr">
              <a:defRPr/>
            </a:pPr>
            <a:r>
              <a:rPr lang="en-US" sz="3800" b="1" dirty="0">
                <a:latin typeface="+mj-lt"/>
              </a:rPr>
              <a:t>State Veterans Commission Meeting</a:t>
            </a:r>
          </a:p>
          <a:p>
            <a:pPr algn="ctr">
              <a:defRPr/>
            </a:pPr>
            <a:r>
              <a:rPr lang="en-US" sz="3800" b="1" dirty="0" smtClean="0">
                <a:latin typeface="+mj-lt"/>
              </a:rPr>
              <a:t>February 6, 2015</a:t>
            </a:r>
            <a:endParaRPr lang="en-US" sz="3800" b="1" dirty="0">
              <a:latin typeface="+mj-lt"/>
            </a:endParaRPr>
          </a:p>
          <a:p>
            <a:pPr algn="ctr">
              <a:defRPr/>
            </a:pPr>
            <a:endParaRPr lang="en-US" sz="1500" b="1" dirty="0">
              <a:latin typeface="+mj-l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800100" y="741679"/>
            <a:ext cx="8161020" cy="5923281"/>
            <a:chOff x="762000" y="695324"/>
            <a:chExt cx="7772400" cy="5553076"/>
          </a:xfrm>
        </p:grpSpPr>
        <p:pic>
          <p:nvPicPr>
            <p:cNvPr id="1030" name="Picture 6" descr="http://www.donthatemiami.com/wp-content/uploads/2012/08/2009-usa-flag-graphics.jpg"/>
            <p:cNvPicPr>
              <a:picLocks noChangeAspect="1" noChangeArrowheads="1"/>
            </p:cNvPicPr>
            <p:nvPr/>
          </p:nvPicPr>
          <p:blipFill>
            <a:blip r:embed="rId2" cstate="print"/>
            <a:srcRect/>
            <a:stretch>
              <a:fillRect/>
            </a:stretch>
          </p:blipFill>
          <p:spPr bwMode="auto">
            <a:xfrm>
              <a:off x="762000" y="695324"/>
              <a:ext cx="7772400" cy="5553076"/>
            </a:xfrm>
            <a:prstGeom prst="rect">
              <a:avLst/>
            </a:prstGeom>
            <a:noFill/>
            <a:ln>
              <a:noFill/>
            </a:ln>
          </p:spPr>
        </p:pic>
        <p:sp>
          <p:nvSpPr>
            <p:cNvPr id="5" name="Rectangle 4"/>
            <p:cNvSpPr/>
            <p:nvPr/>
          </p:nvSpPr>
          <p:spPr>
            <a:xfrm>
              <a:off x="762000" y="2590800"/>
              <a:ext cx="7772400" cy="1947649"/>
            </a:xfrm>
            <a:prstGeom prst="rect">
              <a:avLst/>
            </a:prstGeom>
            <a:solidFill>
              <a:schemeClr val="bg1"/>
            </a:solidFill>
            <a:ln>
              <a:noFill/>
            </a:ln>
          </p:spPr>
          <p:txBody>
            <a:bodyPr wrap="square">
              <a:spAutoFit/>
            </a:bodyPr>
            <a:lstStyle/>
            <a:p>
              <a:pPr algn="ctr"/>
              <a:endParaRPr lang="en-US" b="1" dirty="0" smtClean="0">
                <a:latin typeface="+mj-lt"/>
              </a:endParaRPr>
            </a:p>
            <a:p>
              <a:pPr algn="ctr"/>
              <a:r>
                <a:rPr lang="en-US" sz="4000" b="1" dirty="0" smtClean="0">
                  <a:latin typeface="+mj-lt"/>
                </a:rPr>
                <a:t>Mr. Dusty Durand</a:t>
              </a:r>
              <a:endParaRPr lang="en-US" sz="5100" b="1" dirty="0" smtClean="0">
                <a:latin typeface="+mj-lt"/>
              </a:endParaRPr>
            </a:p>
            <a:p>
              <a:pPr algn="ctr"/>
              <a:r>
                <a:rPr lang="en-US" sz="4000" b="1" dirty="0" smtClean="0">
                  <a:latin typeface="+mj-lt"/>
                </a:rPr>
                <a:t>Policy, Planning &amp; Legislative Affairs</a:t>
              </a:r>
            </a:p>
            <a:p>
              <a:pPr algn="ctr"/>
              <a:endParaRPr lang="en-US" sz="3000" b="1" dirty="0">
                <a:latin typeface="+mj-lt"/>
              </a:endParaRPr>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6" descr="Military Vet logo banner"/>
          <p:cNvPicPr>
            <a:picLocks noChangeAspect="1" noChangeArrowheads="1"/>
          </p:cNvPicPr>
          <p:nvPr/>
        </p:nvPicPr>
        <p:blipFill>
          <a:blip r:embed="rId3" cstate="print"/>
          <a:srcRect/>
          <a:stretch>
            <a:fillRect/>
          </a:stretch>
        </p:blipFill>
        <p:spPr bwMode="auto">
          <a:xfrm>
            <a:off x="480060" y="243840"/>
            <a:ext cx="8642747" cy="692574"/>
          </a:xfrm>
          <a:prstGeom prst="rect">
            <a:avLst/>
          </a:prstGeom>
          <a:noFill/>
          <a:ln w="9525">
            <a:noFill/>
            <a:miter lim="800000"/>
            <a:headEnd/>
            <a:tailEnd/>
          </a:ln>
        </p:spPr>
      </p:pic>
      <p:pic>
        <p:nvPicPr>
          <p:cNvPr id="2052" name="Picture 25" descr="red bottom banner"/>
          <p:cNvPicPr>
            <a:picLocks noChangeAspect="1" noChangeArrowheads="1"/>
          </p:cNvPicPr>
          <p:nvPr/>
        </p:nvPicPr>
        <p:blipFill>
          <a:blip r:embed="rId4" cstate="print"/>
          <a:srcRect/>
          <a:stretch>
            <a:fillRect/>
          </a:stretch>
        </p:blipFill>
        <p:spPr bwMode="auto">
          <a:xfrm>
            <a:off x="480060" y="6583703"/>
            <a:ext cx="8801100" cy="403013"/>
          </a:xfrm>
          <a:prstGeom prst="rect">
            <a:avLst/>
          </a:prstGeom>
          <a:noFill/>
          <a:ln w="9525">
            <a:noFill/>
            <a:miter lim="800000"/>
            <a:headEnd/>
            <a:tailEnd/>
          </a:ln>
        </p:spPr>
      </p:pic>
      <p:grpSp>
        <p:nvGrpSpPr>
          <p:cNvPr id="2" name="Group 11"/>
          <p:cNvGrpSpPr>
            <a:grpSpLocks/>
          </p:cNvGrpSpPr>
          <p:nvPr/>
        </p:nvGrpSpPr>
        <p:grpSpPr bwMode="auto">
          <a:xfrm>
            <a:off x="3920490" y="6583680"/>
            <a:ext cx="5360670" cy="406400"/>
            <a:chOff x="3733800" y="5943600"/>
            <a:chExt cx="5105400" cy="381000"/>
          </a:xfrm>
        </p:grpSpPr>
        <p:sp>
          <p:nvSpPr>
            <p:cNvPr id="2061"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300" dirty="0">
                  <a:solidFill>
                    <a:schemeClr val="bg1"/>
                  </a:solidFill>
                  <a:latin typeface="Verdana" pitchFamily="34" charset="0"/>
                </a:rPr>
                <a:t>&gt; country</a:t>
              </a:r>
            </a:p>
          </p:txBody>
        </p:sp>
        <p:sp>
          <p:nvSpPr>
            <p:cNvPr id="2062" name="Rectangle 10"/>
            <p:cNvSpPr>
              <a:spLocks noChangeArrowheads="1"/>
            </p:cNvSpPr>
            <p:nvPr/>
          </p:nvSpPr>
          <p:spPr bwMode="auto">
            <a:xfrm>
              <a:off x="3733800" y="5943600"/>
              <a:ext cx="3962400" cy="381000"/>
            </a:xfrm>
            <a:prstGeom prst="rect">
              <a:avLst/>
            </a:prstGeom>
            <a:noFill/>
            <a:ln w="9525">
              <a:noFill/>
              <a:miter lim="800000"/>
              <a:headEnd/>
              <a:tailEnd/>
            </a:ln>
          </p:spPr>
          <p:txBody>
            <a:bodyPr anchor="ctr"/>
            <a:lstStyle/>
            <a:p>
              <a:pPr algn="r"/>
              <a:r>
                <a:rPr lang="en-US" sz="1300" dirty="0">
                  <a:solidFill>
                    <a:schemeClr val="bg1"/>
                  </a:solidFill>
                  <a:latin typeface="Verdana" pitchFamily="34" charset="0"/>
                </a:rPr>
                <a:t>  &gt; community &gt; commonwealth </a:t>
              </a:r>
            </a:p>
          </p:txBody>
        </p:sp>
      </p:grpSp>
      <p:sp>
        <p:nvSpPr>
          <p:cNvPr id="2054" name="Rectangle 2"/>
          <p:cNvSpPr>
            <a:spLocks noChangeArrowheads="1"/>
          </p:cNvSpPr>
          <p:nvPr/>
        </p:nvSpPr>
        <p:spPr bwMode="auto">
          <a:xfrm>
            <a:off x="400050" y="1950722"/>
            <a:ext cx="8721090" cy="3559909"/>
          </a:xfrm>
          <a:prstGeom prst="rect">
            <a:avLst/>
          </a:prstGeom>
          <a:noFill/>
          <a:ln w="9525">
            <a:noFill/>
            <a:miter lim="800000"/>
            <a:headEnd/>
            <a:tailEnd/>
          </a:ln>
        </p:spPr>
        <p:txBody>
          <a:bodyPr wrap="square" lIns="96479" tIns="48240" rIns="96479" bIns="48240">
            <a:spAutoFit/>
          </a:bodyPr>
          <a:lstStyle/>
          <a:p>
            <a:pPr marL="483004" indent="-483004">
              <a:lnSpc>
                <a:spcPts val="3040"/>
              </a:lnSpc>
              <a:buFont typeface="+mj-lt"/>
              <a:buAutoNum type="arabicPeriod"/>
            </a:pPr>
            <a:r>
              <a:rPr lang="en-US" sz="3400" dirty="0" smtClean="0"/>
              <a:t>HB 131/Rep Barrar: An act conferring limited residency status on military personnel, their dependents and civilian personnel assigned to an active duty station in Pennsylvania</a:t>
            </a:r>
          </a:p>
          <a:p>
            <a:pPr marL="483004" indent="-483004">
              <a:lnSpc>
                <a:spcPts val="3040"/>
              </a:lnSpc>
              <a:buFont typeface="+mj-lt"/>
              <a:buAutoNum type="arabicPeriod"/>
            </a:pPr>
            <a:endParaRPr lang="en-US" sz="3400" dirty="0" smtClean="0"/>
          </a:p>
          <a:p>
            <a:pPr marL="483004" indent="-483004">
              <a:lnSpc>
                <a:spcPts val="3040"/>
              </a:lnSpc>
              <a:buFont typeface="+mj-lt"/>
              <a:buAutoNum type="arabicPeriod"/>
            </a:pPr>
            <a:r>
              <a:rPr lang="en-US" sz="3400" dirty="0" smtClean="0"/>
              <a:t>HB 157/Rep Heffley: Amends Title 51, in professional &amp; occupational licenses, further providing for definitions and for retention and certification.</a:t>
            </a:r>
          </a:p>
        </p:txBody>
      </p:sp>
      <p:sp>
        <p:nvSpPr>
          <p:cNvPr id="2055" name="Rectangle 7"/>
          <p:cNvSpPr>
            <a:spLocks noChangeArrowheads="1"/>
          </p:cNvSpPr>
          <p:nvPr/>
        </p:nvSpPr>
        <p:spPr bwMode="auto">
          <a:xfrm>
            <a:off x="3027046" y="3461182"/>
            <a:ext cx="195025" cy="392853"/>
          </a:xfrm>
          <a:prstGeom prst="rect">
            <a:avLst/>
          </a:prstGeom>
          <a:noFill/>
          <a:ln w="9525">
            <a:noFill/>
            <a:miter lim="800000"/>
            <a:headEnd/>
            <a:tailEnd/>
          </a:ln>
        </p:spPr>
        <p:txBody>
          <a:bodyPr wrap="none" lIns="96479" tIns="48240" rIns="96479" bIns="48240">
            <a:spAutoFit/>
          </a:bodyPr>
          <a:lstStyle/>
          <a:p>
            <a:endParaRPr lang="en-US" dirty="0"/>
          </a:p>
        </p:txBody>
      </p:sp>
      <p:sp>
        <p:nvSpPr>
          <p:cNvPr id="2056" name="Rectangle 5"/>
          <p:cNvSpPr>
            <a:spLocks noGrp="1" noChangeArrowheads="1"/>
          </p:cNvSpPr>
          <p:nvPr>
            <p:ph type="ctrTitle"/>
          </p:nvPr>
        </p:nvSpPr>
        <p:spPr>
          <a:xfrm>
            <a:off x="480060" y="304800"/>
            <a:ext cx="6080760" cy="426720"/>
          </a:xfrm>
          <a:noFill/>
        </p:spPr>
        <p:txBody>
          <a:bodyPr>
            <a:spAutoFit/>
          </a:bodyPr>
          <a:lstStyle/>
          <a:p>
            <a:r>
              <a:rPr lang="en-US" sz="2100" b="1" dirty="0" smtClean="0">
                <a:solidFill>
                  <a:schemeClr val="bg1"/>
                </a:solidFill>
              </a:rPr>
              <a:t>Current Legislation of Interest</a:t>
            </a:r>
          </a:p>
        </p:txBody>
      </p:sp>
      <p:sp>
        <p:nvSpPr>
          <p:cNvPr id="2058" name="Text Box 15"/>
          <p:cNvSpPr txBox="1">
            <a:spLocks noChangeArrowheads="1"/>
          </p:cNvSpPr>
          <p:nvPr/>
        </p:nvSpPr>
        <p:spPr bwMode="auto">
          <a:xfrm>
            <a:off x="400050" y="6583697"/>
            <a:ext cx="2160270" cy="360940"/>
          </a:xfrm>
          <a:prstGeom prst="rect">
            <a:avLst/>
          </a:prstGeom>
          <a:noFill/>
          <a:ln w="9525">
            <a:noFill/>
            <a:miter lim="800000"/>
            <a:headEnd/>
            <a:tailEnd/>
          </a:ln>
        </p:spPr>
        <p:txBody>
          <a:bodyPr lIns="96479" tIns="48240" rIns="96479" bIns="48240" anchor="ctr">
            <a:spAutoFit/>
          </a:bodyPr>
          <a:lstStyle/>
          <a:p>
            <a:pPr eaLnBrk="0" hangingPunct="0">
              <a:spcBef>
                <a:spcPct val="50000"/>
              </a:spcBef>
              <a:defRPr/>
            </a:pPr>
            <a:r>
              <a:rPr lang="en-US" sz="1700" dirty="0">
                <a:solidFill>
                  <a:schemeClr val="bg1"/>
                </a:solidFill>
                <a:latin typeface="+mj-lt"/>
              </a:rPr>
              <a:t>  As of </a:t>
            </a:r>
            <a:r>
              <a:rPr lang="en-US" sz="1700" dirty="0" smtClean="0">
                <a:solidFill>
                  <a:schemeClr val="bg1"/>
                </a:solidFill>
                <a:latin typeface="+mj-lt"/>
              </a:rPr>
              <a:t>26 JAN 2015</a:t>
            </a:r>
            <a:endParaRPr lang="en-US" sz="1700" dirty="0">
              <a:solidFill>
                <a:schemeClr val="bg1"/>
              </a:solidFill>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http://www.donthatemiami.com/wp-content/uploads/2012/08/2009-usa-flag-graphics.jpg"/>
          <p:cNvPicPr>
            <a:picLocks noChangeAspect="1" noChangeArrowheads="1"/>
          </p:cNvPicPr>
          <p:nvPr/>
        </p:nvPicPr>
        <p:blipFill>
          <a:blip r:embed="rId3" cstate="print"/>
          <a:srcRect/>
          <a:stretch>
            <a:fillRect/>
          </a:stretch>
        </p:blipFill>
        <p:spPr bwMode="auto">
          <a:xfrm>
            <a:off x="720090" y="731520"/>
            <a:ext cx="8161020" cy="5852160"/>
          </a:xfrm>
          <a:prstGeom prst="rect">
            <a:avLst/>
          </a:prstGeom>
          <a:noFill/>
          <a:ln w="28575">
            <a:noFill/>
            <a:miter lim="800000"/>
            <a:headEnd/>
            <a:tailEnd/>
          </a:ln>
        </p:spPr>
      </p:pic>
      <p:sp>
        <p:nvSpPr>
          <p:cNvPr id="5" name="Rectangle 4"/>
          <p:cNvSpPr/>
          <p:nvPr/>
        </p:nvSpPr>
        <p:spPr>
          <a:xfrm>
            <a:off x="720090" y="2764073"/>
            <a:ext cx="8161020" cy="1590128"/>
          </a:xfrm>
          <a:prstGeom prst="rect">
            <a:avLst/>
          </a:prstGeom>
          <a:solidFill>
            <a:schemeClr val="bg1"/>
          </a:solidFill>
          <a:ln>
            <a:noFill/>
          </a:ln>
        </p:spPr>
        <p:txBody>
          <a:bodyPr wrap="square" lIns="96470" tIns="48235" rIns="96470" bIns="48235">
            <a:spAutoFit/>
          </a:bodyPr>
          <a:lstStyle/>
          <a:p>
            <a:pPr algn="ctr">
              <a:defRPr/>
            </a:pPr>
            <a:endParaRPr lang="en-US" sz="1100" b="1" dirty="0">
              <a:latin typeface="+mj-lt"/>
            </a:endParaRPr>
          </a:p>
          <a:p>
            <a:pPr algn="ctr">
              <a:defRPr/>
            </a:pPr>
            <a:r>
              <a:rPr lang="en-US" sz="3800" b="1" dirty="0" smtClean="0">
                <a:latin typeface="+mj-lt"/>
              </a:rPr>
              <a:t>Mr. Andrew Ruscavage</a:t>
            </a:r>
            <a:endParaRPr lang="en-US" sz="3800" b="1" dirty="0">
              <a:latin typeface="+mj-lt"/>
            </a:endParaRPr>
          </a:p>
          <a:p>
            <a:pPr algn="ctr">
              <a:defRPr/>
            </a:pPr>
            <a:r>
              <a:rPr lang="en-US" sz="3800" b="1" dirty="0" smtClean="0">
                <a:latin typeface="+mj-lt"/>
              </a:rPr>
              <a:t>State Veterans’ Homes</a:t>
            </a:r>
            <a:endParaRPr lang="en-US" sz="3800" b="1" dirty="0">
              <a:latin typeface="+mj-lt"/>
            </a:endParaRPr>
          </a:p>
          <a:p>
            <a:pPr algn="ctr">
              <a:defRPr/>
            </a:pPr>
            <a:endParaRPr lang="en-US" sz="1100" b="1" dirty="0">
              <a:latin typeface="+mj-lt"/>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ChangeArrowheads="1"/>
          </p:cNvSpPr>
          <p:nvPr/>
        </p:nvSpPr>
        <p:spPr bwMode="auto">
          <a:xfrm>
            <a:off x="3178731" y="3691467"/>
            <a:ext cx="205019" cy="399570"/>
          </a:xfrm>
          <a:prstGeom prst="rect">
            <a:avLst/>
          </a:prstGeom>
          <a:noFill/>
          <a:ln w="9525">
            <a:noFill/>
            <a:miter lim="800000"/>
            <a:headEnd/>
            <a:tailEnd/>
          </a:ln>
        </p:spPr>
        <p:txBody>
          <a:bodyPr wrap="none" lIns="102144" tIns="51073" rIns="102144" bIns="51073">
            <a:spAutoFit/>
          </a:bodyPr>
          <a:lstStyle/>
          <a:p>
            <a:endParaRPr lang="en-US" dirty="0"/>
          </a:p>
        </p:txBody>
      </p:sp>
      <p:grpSp>
        <p:nvGrpSpPr>
          <p:cNvPr id="2" name="Group 14"/>
          <p:cNvGrpSpPr>
            <a:grpSpLocks/>
          </p:cNvGrpSpPr>
          <p:nvPr/>
        </p:nvGrpSpPr>
        <p:grpSpPr bwMode="auto">
          <a:xfrm>
            <a:off x="320041" y="433498"/>
            <a:ext cx="9076135" cy="738293"/>
            <a:chOff x="478394" y="406400"/>
            <a:chExt cx="8644414" cy="692574"/>
          </a:xfrm>
        </p:grpSpPr>
        <p:pic>
          <p:nvPicPr>
            <p:cNvPr id="2060" name="Picture 26" descr="Military Vet logo banner"/>
            <p:cNvPicPr>
              <a:picLocks noChangeAspect="1" noChangeArrowheads="1"/>
            </p:cNvPicPr>
            <p:nvPr/>
          </p:nvPicPr>
          <p:blipFill>
            <a:blip r:embed="rId2" cstate="print"/>
            <a:srcRect/>
            <a:stretch>
              <a:fillRect/>
            </a:stretch>
          </p:blipFill>
          <p:spPr bwMode="auto">
            <a:xfrm>
              <a:off x="478394" y="406400"/>
              <a:ext cx="8644414" cy="692574"/>
            </a:xfrm>
            <a:prstGeom prst="rect">
              <a:avLst/>
            </a:prstGeom>
            <a:noFill/>
            <a:ln w="9525">
              <a:noFill/>
              <a:miter lim="800000"/>
              <a:headEnd/>
              <a:tailEnd/>
            </a:ln>
          </p:spPr>
        </p:pic>
        <p:sp>
          <p:nvSpPr>
            <p:cNvPr id="2061" name="Rectangle 5"/>
            <p:cNvSpPr txBox="1">
              <a:spLocks noChangeArrowheads="1"/>
            </p:cNvSpPr>
            <p:nvPr/>
          </p:nvSpPr>
          <p:spPr bwMode="auto">
            <a:xfrm>
              <a:off x="480060" y="481741"/>
              <a:ext cx="6000750" cy="421029"/>
            </a:xfrm>
            <a:prstGeom prst="rect">
              <a:avLst/>
            </a:prstGeom>
            <a:noFill/>
            <a:ln w="9525">
              <a:noFill/>
              <a:miter lim="800000"/>
              <a:headEnd/>
              <a:tailEnd/>
            </a:ln>
          </p:spPr>
          <p:txBody>
            <a:bodyPr lIns="96661" tIns="48331" rIns="96661" bIns="48331" anchor="ctr">
              <a:spAutoFit/>
            </a:bodyPr>
            <a:lstStyle/>
            <a:p>
              <a:pPr algn="ctr"/>
              <a:r>
                <a:rPr lang="en-US" sz="2200" b="1" dirty="0">
                  <a:solidFill>
                    <a:schemeClr val="bg1"/>
                  </a:solidFill>
                </a:rPr>
                <a:t>BUREAU OF VETERANS’ HOMES</a:t>
              </a:r>
            </a:p>
          </p:txBody>
        </p:sp>
      </p:grpSp>
      <p:grpSp>
        <p:nvGrpSpPr>
          <p:cNvPr id="3" name="Group 13"/>
          <p:cNvGrpSpPr>
            <a:grpSpLocks/>
          </p:cNvGrpSpPr>
          <p:nvPr/>
        </p:nvGrpSpPr>
        <p:grpSpPr bwMode="auto">
          <a:xfrm>
            <a:off x="116686" y="6763178"/>
            <a:ext cx="9324499" cy="433493"/>
            <a:chOff x="400050" y="6339840"/>
            <a:chExt cx="8881110" cy="406400"/>
          </a:xfrm>
        </p:grpSpPr>
        <p:pic>
          <p:nvPicPr>
            <p:cNvPr id="2056" name="Picture 25" descr="red bottom banner"/>
            <p:cNvPicPr>
              <a:picLocks noChangeAspect="1" noChangeArrowheads="1"/>
            </p:cNvPicPr>
            <p:nvPr/>
          </p:nvPicPr>
          <p:blipFill>
            <a:blip r:embed="rId3" cstate="print"/>
            <a:srcRect/>
            <a:stretch>
              <a:fillRect/>
            </a:stretch>
          </p:blipFill>
          <p:spPr bwMode="auto">
            <a:xfrm>
              <a:off x="480060" y="6343227"/>
              <a:ext cx="8801100" cy="403013"/>
            </a:xfrm>
            <a:prstGeom prst="rect">
              <a:avLst/>
            </a:prstGeom>
            <a:noFill/>
            <a:ln w="9525">
              <a:noFill/>
              <a:miter lim="800000"/>
              <a:headEnd/>
              <a:tailEnd/>
            </a:ln>
          </p:spPr>
        </p:pic>
        <p:sp>
          <p:nvSpPr>
            <p:cNvPr id="2057"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661" tIns="48331" rIns="96661" bIns="48331" anchor="ctr"/>
            <a:lstStyle/>
            <a:p>
              <a:r>
                <a:rPr lang="en-US" sz="1400" dirty="0">
                  <a:solidFill>
                    <a:schemeClr val="bg1"/>
                  </a:solidFill>
                  <a:latin typeface="Verdana" pitchFamily="34" charset="0"/>
                </a:rPr>
                <a:t>&gt; country</a:t>
              </a:r>
            </a:p>
          </p:txBody>
        </p:sp>
        <p:sp>
          <p:nvSpPr>
            <p:cNvPr id="2058"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661" tIns="48331" rIns="96661" bIns="48331" anchor="ctr"/>
            <a:lstStyle/>
            <a:p>
              <a:pPr algn="r"/>
              <a:r>
                <a:rPr lang="en-US" sz="1400" dirty="0">
                  <a:solidFill>
                    <a:schemeClr val="bg1"/>
                  </a:solidFill>
                  <a:latin typeface="Verdana" pitchFamily="34" charset="0"/>
                </a:rPr>
                <a:t>  &gt; community &gt; commonwealth </a:t>
              </a:r>
            </a:p>
          </p:txBody>
        </p:sp>
        <p:sp>
          <p:nvSpPr>
            <p:cNvPr id="10" name="Text Box 15"/>
            <p:cNvSpPr txBox="1">
              <a:spLocks noChangeArrowheads="1"/>
            </p:cNvSpPr>
            <p:nvPr/>
          </p:nvSpPr>
          <p:spPr bwMode="auto">
            <a:xfrm>
              <a:off x="400050" y="6340413"/>
              <a:ext cx="1840045" cy="359216"/>
            </a:xfrm>
            <a:prstGeom prst="rect">
              <a:avLst/>
            </a:prstGeom>
            <a:noFill/>
            <a:ln w="9525">
              <a:noFill/>
              <a:miter lim="800000"/>
              <a:headEnd/>
              <a:tailEnd/>
            </a:ln>
          </p:spPr>
          <p:txBody>
            <a:bodyPr lIns="96661" tIns="48331" rIns="96661" bIns="48331" anchor="ctr">
              <a:spAutoFit/>
            </a:bodyPr>
            <a:lstStyle/>
            <a:p>
              <a:pPr eaLnBrk="0" hangingPunct="0">
                <a:spcBef>
                  <a:spcPct val="50000"/>
                </a:spcBef>
                <a:defRPr/>
              </a:pPr>
              <a:r>
                <a:rPr lang="en-US" sz="1800" b="1" dirty="0">
                  <a:solidFill>
                    <a:schemeClr val="bg1"/>
                  </a:solidFill>
                </a:rPr>
                <a:t>  </a:t>
              </a:r>
              <a:r>
                <a:rPr lang="en-US" sz="1800" dirty="0">
                  <a:solidFill>
                    <a:schemeClr val="bg1"/>
                  </a:solidFill>
                  <a:latin typeface="+mj-lt"/>
                </a:rPr>
                <a:t>As of 31 JAN 15</a:t>
              </a:r>
            </a:p>
          </p:txBody>
        </p:sp>
      </p:grpSp>
      <p:sp>
        <p:nvSpPr>
          <p:cNvPr id="2053" name="Rectangle 3"/>
          <p:cNvSpPr txBox="1">
            <a:spLocks noChangeArrowheads="1"/>
          </p:cNvSpPr>
          <p:nvPr/>
        </p:nvSpPr>
        <p:spPr bwMode="auto">
          <a:xfrm>
            <a:off x="503396" y="1300485"/>
            <a:ext cx="8989457" cy="2428240"/>
          </a:xfrm>
          <a:prstGeom prst="rect">
            <a:avLst/>
          </a:prstGeom>
          <a:noFill/>
          <a:ln w="9525">
            <a:noFill/>
            <a:miter lim="800000"/>
            <a:headEnd/>
            <a:tailEnd/>
          </a:ln>
        </p:spPr>
        <p:txBody>
          <a:bodyPr lIns="102144" tIns="51073" rIns="102144" bIns="51073"/>
          <a:lstStyle/>
          <a:p>
            <a:pPr marL="382480" indent="-382480">
              <a:spcBef>
                <a:spcPct val="20000"/>
              </a:spcBef>
              <a:buFont typeface="Arial" charset="0"/>
              <a:buChar char="•"/>
            </a:pPr>
            <a:r>
              <a:rPr lang="en-US" dirty="0"/>
              <a:t>Total State Veterans’ Homes Occupancy:  </a:t>
            </a:r>
            <a:r>
              <a:rPr lang="en-US" b="1" dirty="0">
                <a:solidFill>
                  <a:srgbClr val="000099"/>
                </a:solidFill>
              </a:rPr>
              <a:t>91%      </a:t>
            </a:r>
          </a:p>
          <a:p>
            <a:pPr marL="382480" indent="-382480">
              <a:spcBef>
                <a:spcPct val="20000"/>
              </a:spcBef>
            </a:pPr>
            <a:r>
              <a:rPr lang="en-US" b="1" dirty="0">
                <a:solidFill>
                  <a:srgbClr val="000099"/>
                </a:solidFill>
              </a:rPr>
              <a:t>      </a:t>
            </a:r>
            <a:r>
              <a:rPr lang="en-US" b="1" dirty="0"/>
              <a:t> -  </a:t>
            </a:r>
            <a:r>
              <a:rPr lang="en-US" dirty="0"/>
              <a:t>Total State Veterans’ Homes Non-Veteran Census Percentage:  </a:t>
            </a:r>
            <a:r>
              <a:rPr lang="en-US" b="1" dirty="0">
                <a:solidFill>
                  <a:schemeClr val="accent2"/>
                </a:solidFill>
              </a:rPr>
              <a:t>10%</a:t>
            </a:r>
          </a:p>
          <a:p>
            <a:pPr marL="382480" indent="-382480">
              <a:spcBef>
                <a:spcPct val="20000"/>
              </a:spcBef>
            </a:pPr>
            <a:endParaRPr lang="en-US" sz="400" b="1" dirty="0">
              <a:solidFill>
                <a:schemeClr val="accent2"/>
              </a:solidFill>
            </a:endParaRPr>
          </a:p>
          <a:p>
            <a:pPr marL="382480" indent="-382480">
              <a:spcBef>
                <a:spcPct val="20000"/>
              </a:spcBef>
              <a:buFont typeface="Arial" charset="0"/>
              <a:buChar char="•"/>
            </a:pPr>
            <a:r>
              <a:rPr lang="en-US" dirty="0"/>
              <a:t>State Veterans’ Homes Nursing Care (NC) / Dementia (DEM) Occupancy:  </a:t>
            </a:r>
            <a:r>
              <a:rPr lang="en-US" b="1" dirty="0">
                <a:solidFill>
                  <a:srgbClr val="000099"/>
                </a:solidFill>
              </a:rPr>
              <a:t>95%</a:t>
            </a:r>
          </a:p>
          <a:p>
            <a:pPr marL="382480" indent="-382480">
              <a:spcBef>
                <a:spcPct val="20000"/>
              </a:spcBef>
            </a:pPr>
            <a:endParaRPr lang="en-US" sz="600" b="1" dirty="0">
              <a:solidFill>
                <a:srgbClr val="000099"/>
              </a:solidFill>
            </a:endParaRPr>
          </a:p>
          <a:p>
            <a:pPr marL="382480" indent="-382480">
              <a:spcBef>
                <a:spcPct val="20000"/>
              </a:spcBef>
              <a:buFont typeface="Arial" charset="0"/>
              <a:buChar char="•"/>
            </a:pPr>
            <a:r>
              <a:rPr lang="en-US" dirty="0"/>
              <a:t>State Veterans’ Homes Personal Care (PC) / Domiciliary (DOM) Occupancy:  </a:t>
            </a:r>
            <a:r>
              <a:rPr lang="en-US" b="1" dirty="0">
                <a:solidFill>
                  <a:srgbClr val="000099"/>
                </a:solidFill>
              </a:rPr>
              <a:t>83%</a:t>
            </a:r>
          </a:p>
        </p:txBody>
      </p:sp>
      <p:sp>
        <p:nvSpPr>
          <p:cNvPr id="2054" name="Rectangle 11"/>
          <p:cNvSpPr>
            <a:spLocks noChangeArrowheads="1"/>
          </p:cNvSpPr>
          <p:nvPr/>
        </p:nvSpPr>
        <p:spPr bwMode="auto">
          <a:xfrm>
            <a:off x="503396" y="5852165"/>
            <a:ext cx="9241155" cy="841807"/>
          </a:xfrm>
          <a:prstGeom prst="rect">
            <a:avLst/>
          </a:prstGeom>
          <a:noFill/>
          <a:ln w="9525">
            <a:noFill/>
            <a:miter lim="800000"/>
            <a:headEnd/>
            <a:tailEnd/>
          </a:ln>
        </p:spPr>
        <p:txBody>
          <a:bodyPr lIns="102144" tIns="51073" rIns="102144" bIns="51073">
            <a:spAutoFit/>
          </a:bodyPr>
          <a:lstStyle/>
          <a:p>
            <a:endParaRPr lang="en-US" sz="1600" i="1" u="sng" dirty="0"/>
          </a:p>
          <a:p>
            <a:r>
              <a:rPr lang="en-US" sz="1600" i="1" u="sng" dirty="0"/>
              <a:t>Source of National Data</a:t>
            </a:r>
            <a:r>
              <a:rPr lang="en-US" sz="1600" dirty="0"/>
              <a:t>:  Department of Veterans Affairs’ nation-wide census report for State Veterans’ Homes.</a:t>
            </a:r>
          </a:p>
        </p:txBody>
      </p:sp>
      <p:pic>
        <p:nvPicPr>
          <p:cNvPr id="16" name="Chart 15"/>
          <p:cNvPicPr>
            <a:picLocks noChangeArrowheads="1"/>
          </p:cNvPicPr>
          <p:nvPr/>
        </p:nvPicPr>
        <p:blipFill>
          <a:blip r:embed="rId4" cstate="print"/>
          <a:srcRect/>
          <a:stretch>
            <a:fillRect/>
          </a:stretch>
        </p:blipFill>
        <p:spPr bwMode="auto">
          <a:xfrm>
            <a:off x="1523524" y="3088640"/>
            <a:ext cx="6157436" cy="292608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3178398" y="3691924"/>
            <a:ext cx="205019" cy="399570"/>
          </a:xfrm>
          <a:prstGeom prst="rect">
            <a:avLst/>
          </a:prstGeom>
          <a:noFill/>
          <a:ln w="9525">
            <a:noFill/>
            <a:miter lim="800000"/>
            <a:headEnd/>
            <a:tailEnd/>
          </a:ln>
        </p:spPr>
        <p:txBody>
          <a:bodyPr wrap="none" lIns="102144" tIns="51073" rIns="102144" bIns="51073">
            <a:spAutoFit/>
          </a:bodyPr>
          <a:lstStyle/>
          <a:p>
            <a:endParaRPr lang="en-US" dirty="0"/>
          </a:p>
        </p:txBody>
      </p:sp>
      <p:grpSp>
        <p:nvGrpSpPr>
          <p:cNvPr id="2" name="Group 24"/>
          <p:cNvGrpSpPr/>
          <p:nvPr/>
        </p:nvGrpSpPr>
        <p:grpSpPr>
          <a:xfrm>
            <a:off x="320043" y="433493"/>
            <a:ext cx="9076635" cy="738746"/>
            <a:chOff x="478394" y="406400"/>
            <a:chExt cx="8644414" cy="692574"/>
          </a:xfrm>
        </p:grpSpPr>
        <p:pic>
          <p:nvPicPr>
            <p:cNvPr id="14" name="Picture 26" descr="Military Vet logo banner"/>
            <p:cNvPicPr>
              <a:picLocks noChangeAspect="1" noChangeArrowheads="1"/>
            </p:cNvPicPr>
            <p:nvPr/>
          </p:nvPicPr>
          <p:blipFill>
            <a:blip r:embed="rId2" cstate="print"/>
            <a:srcRect/>
            <a:stretch>
              <a:fillRect/>
            </a:stretch>
          </p:blipFill>
          <p:spPr bwMode="auto">
            <a:xfrm>
              <a:off x="478394" y="406400"/>
              <a:ext cx="8644414" cy="692574"/>
            </a:xfrm>
            <a:prstGeom prst="rect">
              <a:avLst/>
            </a:prstGeom>
            <a:noFill/>
            <a:ln w="9525">
              <a:noFill/>
              <a:miter lim="800000"/>
              <a:headEnd/>
              <a:tailEnd/>
            </a:ln>
          </p:spPr>
        </p:pic>
        <p:sp>
          <p:nvSpPr>
            <p:cNvPr id="16" name="Rectangle 5"/>
            <p:cNvSpPr txBox="1">
              <a:spLocks noChangeArrowheads="1"/>
            </p:cNvSpPr>
            <p:nvPr/>
          </p:nvSpPr>
          <p:spPr>
            <a:xfrm>
              <a:off x="480060" y="481745"/>
              <a:ext cx="6000750" cy="420771"/>
            </a:xfrm>
            <a:prstGeom prst="rect">
              <a:avLst/>
            </a:prstGeom>
            <a:noFill/>
          </p:spPr>
          <p:txBody>
            <a:bodyPr vert="horz" lIns="96661" tIns="48331" rIns="96661" bIns="48331"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smtClean="0">
                  <a:solidFill>
                    <a:schemeClr val="bg1"/>
                  </a:solidFill>
                </a:rPr>
                <a:t>BUREAU OF VETERANS’ HOMES</a:t>
              </a:r>
              <a:endParaRPr lang="en-US" sz="2200" b="1" dirty="0">
                <a:solidFill>
                  <a:schemeClr val="bg1"/>
                </a:solidFill>
              </a:endParaRPr>
            </a:p>
          </p:txBody>
        </p:sp>
      </p:grpSp>
      <p:grpSp>
        <p:nvGrpSpPr>
          <p:cNvPr id="3" name="Group 16"/>
          <p:cNvGrpSpPr/>
          <p:nvPr/>
        </p:nvGrpSpPr>
        <p:grpSpPr>
          <a:xfrm>
            <a:off x="116014" y="6762496"/>
            <a:ext cx="9325166" cy="433493"/>
            <a:chOff x="400050" y="6339840"/>
            <a:chExt cx="8881110" cy="406400"/>
          </a:xfrm>
        </p:grpSpPr>
        <p:pic>
          <p:nvPicPr>
            <p:cNvPr id="18" name="Picture 25" descr="red bottom banner"/>
            <p:cNvPicPr>
              <a:picLocks noChangeAspect="1" noChangeArrowheads="1"/>
            </p:cNvPicPr>
            <p:nvPr/>
          </p:nvPicPr>
          <p:blipFill>
            <a:blip r:embed="rId3" cstate="print"/>
            <a:srcRect/>
            <a:stretch>
              <a:fillRect/>
            </a:stretch>
          </p:blipFill>
          <p:spPr bwMode="auto">
            <a:xfrm>
              <a:off x="480060" y="6343227"/>
              <a:ext cx="8801100" cy="403013"/>
            </a:xfrm>
            <a:prstGeom prst="rect">
              <a:avLst/>
            </a:prstGeom>
            <a:noFill/>
            <a:ln w="9525">
              <a:noFill/>
              <a:miter lim="800000"/>
              <a:headEnd/>
              <a:tailEnd/>
            </a:ln>
          </p:spPr>
        </p:pic>
        <p:sp>
          <p:nvSpPr>
            <p:cNvPr id="19"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661" tIns="48331" rIns="96661" bIns="48331" anchor="ctr"/>
            <a:lstStyle/>
            <a:p>
              <a:r>
                <a:rPr lang="en-US" sz="1400" dirty="0">
                  <a:solidFill>
                    <a:schemeClr val="bg1"/>
                  </a:solidFill>
                  <a:latin typeface="Verdana" pitchFamily="34" charset="0"/>
                </a:rPr>
                <a:t>&gt; country</a:t>
              </a:r>
            </a:p>
          </p:txBody>
        </p:sp>
        <p:sp>
          <p:nvSpPr>
            <p:cNvPr id="20"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661" tIns="48331" rIns="96661" bIns="48331" anchor="ctr"/>
            <a:lstStyle/>
            <a:p>
              <a:pPr algn="r"/>
              <a:r>
                <a:rPr lang="en-US" sz="1400" dirty="0">
                  <a:solidFill>
                    <a:schemeClr val="bg1"/>
                  </a:solidFill>
                  <a:latin typeface="Verdana" pitchFamily="34" charset="0"/>
                </a:rPr>
                <a:t>  &gt; community &gt; commonwealth </a:t>
              </a:r>
            </a:p>
          </p:txBody>
        </p:sp>
        <p:sp>
          <p:nvSpPr>
            <p:cNvPr id="21" name="Text Box 15"/>
            <p:cNvSpPr txBox="1">
              <a:spLocks noChangeArrowheads="1"/>
            </p:cNvSpPr>
            <p:nvPr/>
          </p:nvSpPr>
          <p:spPr bwMode="auto">
            <a:xfrm>
              <a:off x="400050" y="6340572"/>
              <a:ext cx="1840230" cy="359216"/>
            </a:xfrm>
            <a:prstGeom prst="rect">
              <a:avLst/>
            </a:prstGeom>
            <a:noFill/>
            <a:ln w="9525">
              <a:noFill/>
              <a:miter lim="800000"/>
              <a:headEnd/>
              <a:tailEnd/>
            </a:ln>
          </p:spPr>
          <p:txBody>
            <a:bodyPr lIns="96661" tIns="48331" rIns="96661" bIns="48331" anchor="ctr">
              <a:spAutoFit/>
            </a:bodyPr>
            <a:lstStyle/>
            <a:p>
              <a:pPr eaLnBrk="0" hangingPunct="0">
                <a:spcBef>
                  <a:spcPct val="50000"/>
                </a:spcBef>
                <a:defRPr/>
              </a:pPr>
              <a:r>
                <a:rPr lang="en-US" sz="1800" b="1" dirty="0">
                  <a:solidFill>
                    <a:schemeClr val="bg1"/>
                  </a:solidFill>
                </a:rPr>
                <a:t>  </a:t>
              </a:r>
              <a:r>
                <a:rPr lang="en-US" sz="1800" dirty="0" smtClean="0">
                  <a:solidFill>
                    <a:schemeClr val="bg1"/>
                  </a:solidFill>
                  <a:latin typeface="+mj-lt"/>
                </a:rPr>
                <a:t>As of 31 JAN 15</a:t>
              </a:r>
              <a:endParaRPr lang="en-US" sz="1800" dirty="0">
                <a:solidFill>
                  <a:schemeClr val="bg1"/>
                </a:solidFill>
                <a:latin typeface="+mj-lt"/>
              </a:endParaRPr>
            </a:p>
          </p:txBody>
        </p:sp>
      </p:grpSp>
      <p:sp>
        <p:nvSpPr>
          <p:cNvPr id="26" name="TextBox 25"/>
          <p:cNvSpPr txBox="1"/>
          <p:nvPr/>
        </p:nvSpPr>
        <p:spPr>
          <a:xfrm>
            <a:off x="240030" y="1498289"/>
            <a:ext cx="9201150" cy="4729609"/>
          </a:xfrm>
          <a:prstGeom prst="rect">
            <a:avLst/>
          </a:prstGeom>
          <a:noFill/>
        </p:spPr>
        <p:txBody>
          <a:bodyPr wrap="square" lIns="96627" tIns="48314" rIns="96627" bIns="48314" rtlCol="0">
            <a:spAutoFit/>
          </a:bodyPr>
          <a:lstStyle/>
          <a:p>
            <a:pPr algn="ctr"/>
            <a:r>
              <a:rPr lang="en-US" b="1" dirty="0" smtClean="0"/>
              <a:t>Licensure Updates </a:t>
            </a:r>
          </a:p>
          <a:p>
            <a:pPr algn="ctr"/>
            <a:endParaRPr lang="en-US" b="1" dirty="0" smtClean="0"/>
          </a:p>
          <a:p>
            <a:r>
              <a:rPr lang="en-US" b="1" dirty="0" smtClean="0"/>
              <a:t>Gino J. Merli Veterans’ Center -  Scranton PA</a:t>
            </a:r>
          </a:p>
          <a:p>
            <a:r>
              <a:rPr lang="en-US" sz="1700" dirty="0"/>
              <a:t>Based on the DOH </a:t>
            </a:r>
            <a:r>
              <a:rPr lang="en-US" sz="1700" dirty="0" smtClean="0"/>
              <a:t>inspection </a:t>
            </a:r>
            <a:r>
              <a:rPr lang="en-US" sz="1700" dirty="0"/>
              <a:t>on </a:t>
            </a:r>
            <a:r>
              <a:rPr lang="en-US" sz="1700" dirty="0" smtClean="0"/>
              <a:t>10/23/2014 GMVC received ten (10) federal tags, scope and severity of tags did not indicate actual harm to any resident.  DOH subsequently issued a Provisional II license for six months effective December 20, 2014 to June 20, 2015. A Plan of Correction to remedy the deficiencies was developed by the GMVC management and staff and has been executed.  As of December 10, 2014 all deficiencies identified by DOH have been cleared.  No </a:t>
            </a:r>
            <a:r>
              <a:rPr lang="en-US" sz="1700" dirty="0"/>
              <a:t>denial of payment will be </a:t>
            </a:r>
            <a:r>
              <a:rPr lang="en-US" sz="1700" dirty="0" smtClean="0"/>
              <a:t>incurred however GMVC </a:t>
            </a:r>
            <a:r>
              <a:rPr lang="en-US" sz="1700" dirty="0"/>
              <a:t>remains on Provisional Licensure at this time with a compliance date of </a:t>
            </a:r>
            <a:r>
              <a:rPr lang="en-US" sz="1700" dirty="0" smtClean="0"/>
              <a:t>June </a:t>
            </a:r>
            <a:r>
              <a:rPr lang="en-US" sz="1700" dirty="0"/>
              <a:t>20, 2014.  </a:t>
            </a:r>
            <a:endParaRPr lang="en-US" sz="1700" dirty="0" smtClean="0"/>
          </a:p>
          <a:p>
            <a:r>
              <a:rPr lang="en-US" dirty="0" smtClean="0"/>
              <a:t> </a:t>
            </a:r>
          </a:p>
          <a:p>
            <a:endParaRPr lang="en-US" dirty="0"/>
          </a:p>
          <a:p>
            <a:r>
              <a:rPr lang="en-US" b="1" dirty="0" smtClean="0"/>
              <a:t>Southeastern Veterans’ Center- Spring City PA</a:t>
            </a:r>
          </a:p>
          <a:p>
            <a:r>
              <a:rPr lang="en-US" sz="1700" dirty="0"/>
              <a:t>Based on a Medicaid Recertification Compliance Survey completed on </a:t>
            </a:r>
            <a:r>
              <a:rPr lang="en-US" sz="1700" dirty="0" smtClean="0"/>
              <a:t>January 9, 2015, it </a:t>
            </a:r>
            <a:r>
              <a:rPr lang="en-US" sz="1700" dirty="0"/>
              <a:t>was determined that the Southeastern Veterans Center (SEVC) </a:t>
            </a:r>
            <a:r>
              <a:rPr lang="en-US" sz="1700" dirty="0" smtClean="0"/>
              <a:t>is now in substantial compliance </a:t>
            </a:r>
            <a:r>
              <a:rPr lang="en-US" sz="1700" dirty="0"/>
              <a:t>with the requirements for Long Term Care Facilities and the Commonwealth of Pennsylvania Long Term Licensure Regulations.  </a:t>
            </a:r>
            <a:r>
              <a:rPr lang="en-US" sz="1700" dirty="0" smtClean="0"/>
              <a:t>A regular license has been issued for SEVC. </a:t>
            </a:r>
            <a:endParaRPr lang="en-US" dirty="0" smtClean="0"/>
          </a:p>
        </p:txBody>
      </p:sp>
    </p:spTree>
    <p:extLst>
      <p:ext uri="{BB962C8B-B14F-4D97-AF65-F5344CB8AC3E}">
        <p14:creationId xmlns:p14="http://schemas.microsoft.com/office/powerpoint/2010/main" xmlns="" val="3993296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178398" y="3691924"/>
            <a:ext cx="205019" cy="399570"/>
          </a:xfrm>
          <a:prstGeom prst="rect">
            <a:avLst/>
          </a:prstGeom>
          <a:noFill/>
          <a:ln w="9525">
            <a:noFill/>
            <a:miter lim="800000"/>
            <a:headEnd/>
            <a:tailEnd/>
          </a:ln>
        </p:spPr>
        <p:txBody>
          <a:bodyPr wrap="none" lIns="102144" tIns="51073" rIns="102144" bIns="51073">
            <a:spAutoFit/>
          </a:bodyPr>
          <a:lstStyle/>
          <a:p>
            <a:endParaRPr lang="en-US" dirty="0"/>
          </a:p>
        </p:txBody>
      </p:sp>
      <p:grpSp>
        <p:nvGrpSpPr>
          <p:cNvPr id="2" name="Group 4"/>
          <p:cNvGrpSpPr/>
          <p:nvPr/>
        </p:nvGrpSpPr>
        <p:grpSpPr>
          <a:xfrm>
            <a:off x="320043" y="433493"/>
            <a:ext cx="9076635" cy="738746"/>
            <a:chOff x="478394" y="406400"/>
            <a:chExt cx="8644414" cy="692574"/>
          </a:xfrm>
        </p:grpSpPr>
        <p:pic>
          <p:nvPicPr>
            <p:cNvPr id="6" name="Picture 26" descr="Military Vet logo banner"/>
            <p:cNvPicPr>
              <a:picLocks noChangeAspect="1" noChangeArrowheads="1"/>
            </p:cNvPicPr>
            <p:nvPr/>
          </p:nvPicPr>
          <p:blipFill>
            <a:blip r:embed="rId2" cstate="print"/>
            <a:srcRect/>
            <a:stretch>
              <a:fillRect/>
            </a:stretch>
          </p:blipFill>
          <p:spPr bwMode="auto">
            <a:xfrm>
              <a:off x="478394" y="406400"/>
              <a:ext cx="8644414" cy="692574"/>
            </a:xfrm>
            <a:prstGeom prst="rect">
              <a:avLst/>
            </a:prstGeom>
            <a:noFill/>
            <a:ln w="9525">
              <a:noFill/>
              <a:miter lim="800000"/>
              <a:headEnd/>
              <a:tailEnd/>
            </a:ln>
          </p:spPr>
        </p:pic>
        <p:sp>
          <p:nvSpPr>
            <p:cNvPr id="7" name="Rectangle 5"/>
            <p:cNvSpPr txBox="1">
              <a:spLocks noChangeArrowheads="1"/>
            </p:cNvSpPr>
            <p:nvPr/>
          </p:nvSpPr>
          <p:spPr>
            <a:xfrm>
              <a:off x="480060" y="481745"/>
              <a:ext cx="6000750" cy="420771"/>
            </a:xfrm>
            <a:prstGeom prst="rect">
              <a:avLst/>
            </a:prstGeom>
            <a:noFill/>
          </p:spPr>
          <p:txBody>
            <a:bodyPr vert="horz" lIns="96661" tIns="48331" rIns="96661" bIns="48331"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smtClean="0">
                  <a:solidFill>
                    <a:schemeClr val="bg1"/>
                  </a:solidFill>
                </a:rPr>
                <a:t>BUREAU OF VETERANS’ HOMES</a:t>
              </a:r>
              <a:endParaRPr lang="en-US" sz="2200" b="1" dirty="0">
                <a:solidFill>
                  <a:schemeClr val="bg1"/>
                </a:solidFill>
              </a:endParaRPr>
            </a:p>
          </p:txBody>
        </p:sp>
      </p:grpSp>
      <p:grpSp>
        <p:nvGrpSpPr>
          <p:cNvPr id="3" name="Group 7"/>
          <p:cNvGrpSpPr/>
          <p:nvPr/>
        </p:nvGrpSpPr>
        <p:grpSpPr>
          <a:xfrm>
            <a:off x="116014" y="6762496"/>
            <a:ext cx="9325166" cy="433493"/>
            <a:chOff x="400050" y="6339840"/>
            <a:chExt cx="8881110" cy="406400"/>
          </a:xfrm>
        </p:grpSpPr>
        <p:pic>
          <p:nvPicPr>
            <p:cNvPr id="9" name="Picture 25" descr="red bottom banner"/>
            <p:cNvPicPr>
              <a:picLocks noChangeAspect="1" noChangeArrowheads="1"/>
            </p:cNvPicPr>
            <p:nvPr/>
          </p:nvPicPr>
          <p:blipFill>
            <a:blip r:embed="rId3" cstate="print"/>
            <a:srcRect/>
            <a:stretch>
              <a:fillRect/>
            </a:stretch>
          </p:blipFill>
          <p:spPr bwMode="auto">
            <a:xfrm>
              <a:off x="480060" y="6343227"/>
              <a:ext cx="8801100" cy="403013"/>
            </a:xfrm>
            <a:prstGeom prst="rect">
              <a:avLst/>
            </a:prstGeom>
            <a:noFill/>
            <a:ln w="9525">
              <a:noFill/>
              <a:miter lim="800000"/>
              <a:headEnd/>
              <a:tailEnd/>
            </a:ln>
          </p:spPr>
        </p:pic>
        <p:sp>
          <p:nvSpPr>
            <p:cNvPr id="10"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661" tIns="48331" rIns="96661" bIns="48331" anchor="ctr"/>
            <a:lstStyle/>
            <a:p>
              <a:r>
                <a:rPr lang="en-US" sz="1400" dirty="0">
                  <a:solidFill>
                    <a:schemeClr val="bg1"/>
                  </a:solidFill>
                  <a:latin typeface="Verdana" pitchFamily="34" charset="0"/>
                </a:rPr>
                <a:t>&gt; country</a:t>
              </a:r>
            </a:p>
          </p:txBody>
        </p:sp>
        <p:sp>
          <p:nvSpPr>
            <p:cNvPr id="11"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661" tIns="48331" rIns="96661" bIns="48331" anchor="ctr"/>
            <a:lstStyle/>
            <a:p>
              <a:pPr algn="r"/>
              <a:r>
                <a:rPr lang="en-US" sz="1400" dirty="0">
                  <a:solidFill>
                    <a:schemeClr val="bg1"/>
                  </a:solidFill>
                  <a:latin typeface="Verdana" pitchFamily="34" charset="0"/>
                </a:rPr>
                <a:t>  &gt; community &gt; commonwealth </a:t>
              </a:r>
            </a:p>
          </p:txBody>
        </p:sp>
        <p:sp>
          <p:nvSpPr>
            <p:cNvPr id="12" name="Text Box 15"/>
            <p:cNvSpPr txBox="1">
              <a:spLocks noChangeArrowheads="1"/>
            </p:cNvSpPr>
            <p:nvPr/>
          </p:nvSpPr>
          <p:spPr bwMode="auto">
            <a:xfrm>
              <a:off x="400050" y="6340572"/>
              <a:ext cx="1840230" cy="359216"/>
            </a:xfrm>
            <a:prstGeom prst="rect">
              <a:avLst/>
            </a:prstGeom>
            <a:noFill/>
            <a:ln w="9525">
              <a:noFill/>
              <a:miter lim="800000"/>
              <a:headEnd/>
              <a:tailEnd/>
            </a:ln>
          </p:spPr>
          <p:txBody>
            <a:bodyPr lIns="96661" tIns="48331" rIns="96661" bIns="48331" anchor="ctr">
              <a:spAutoFit/>
            </a:bodyPr>
            <a:lstStyle/>
            <a:p>
              <a:pPr eaLnBrk="0" hangingPunct="0">
                <a:spcBef>
                  <a:spcPct val="50000"/>
                </a:spcBef>
                <a:defRPr/>
              </a:pPr>
              <a:r>
                <a:rPr lang="en-US" sz="1800" b="1" dirty="0">
                  <a:solidFill>
                    <a:schemeClr val="bg1"/>
                  </a:solidFill>
                </a:rPr>
                <a:t>  </a:t>
              </a:r>
              <a:r>
                <a:rPr lang="en-US" sz="1800" dirty="0" smtClean="0">
                  <a:solidFill>
                    <a:schemeClr val="bg1"/>
                  </a:solidFill>
                  <a:latin typeface="+mj-lt"/>
                </a:rPr>
                <a:t>As of 31 JAN 15</a:t>
              </a:r>
              <a:endParaRPr lang="en-US" sz="1800" dirty="0">
                <a:solidFill>
                  <a:schemeClr val="bg1"/>
                </a:solidFill>
                <a:latin typeface="+mj-lt"/>
              </a:endParaRPr>
            </a:p>
          </p:txBody>
        </p:sp>
      </p:grpSp>
      <p:sp>
        <p:nvSpPr>
          <p:cNvPr id="13" name="TextBox 12"/>
          <p:cNvSpPr txBox="1"/>
          <p:nvPr/>
        </p:nvSpPr>
        <p:spPr>
          <a:xfrm>
            <a:off x="240030" y="1498288"/>
            <a:ext cx="9201150" cy="4530471"/>
          </a:xfrm>
          <a:prstGeom prst="rect">
            <a:avLst/>
          </a:prstGeom>
          <a:noFill/>
        </p:spPr>
        <p:txBody>
          <a:bodyPr wrap="square" lIns="96627" tIns="48314" rIns="96627" bIns="48314" rtlCol="0">
            <a:spAutoFit/>
          </a:bodyPr>
          <a:lstStyle/>
          <a:p>
            <a:pPr algn="ctr"/>
            <a:r>
              <a:rPr lang="en-US" b="1" dirty="0" smtClean="0"/>
              <a:t>Regulation Update  </a:t>
            </a:r>
          </a:p>
          <a:p>
            <a:pPr algn="ctr"/>
            <a:endParaRPr lang="en-US" b="1" dirty="0" smtClean="0"/>
          </a:p>
          <a:p>
            <a:r>
              <a:rPr lang="en-US" b="1" dirty="0" smtClean="0"/>
              <a:t>43 PA Code Chapter 7 – State Veterans Homes </a:t>
            </a:r>
          </a:p>
          <a:p>
            <a:endParaRPr lang="en-US" b="1" dirty="0" smtClean="0"/>
          </a:p>
          <a:p>
            <a:r>
              <a:rPr lang="en-US" dirty="0" smtClean="0"/>
              <a:t>The purpose of this chapter are as follows:</a:t>
            </a:r>
          </a:p>
          <a:p>
            <a:endParaRPr lang="en-US" dirty="0" smtClean="0"/>
          </a:p>
          <a:p>
            <a:pPr marL="362351" indent="-362351">
              <a:buAutoNum type="arabicParenBoth"/>
            </a:pPr>
            <a:r>
              <a:rPr lang="en-US" dirty="0" smtClean="0"/>
              <a:t>To provide standards and procedures for application and determination of eligibility for admission to a State Veterans’ Home. </a:t>
            </a:r>
          </a:p>
          <a:p>
            <a:pPr marL="362351" indent="-362351">
              <a:buAutoNum type="arabicParenBoth"/>
            </a:pPr>
            <a:endParaRPr lang="en-US" dirty="0" smtClean="0"/>
          </a:p>
          <a:p>
            <a:pPr marL="362351" indent="-362351">
              <a:buAutoNum type="arabicParenBoth"/>
            </a:pPr>
            <a:r>
              <a:rPr lang="en-US" dirty="0" smtClean="0"/>
              <a:t>To establish standards and procedures for the determination and payment of the monthly maintenance fees that residents shall be required to contribute toward their cost of care in accordance with their financial ability to pay.  The determination shall be based on the average daily cost of care as established by the provisions of this chapter.</a:t>
            </a:r>
          </a:p>
          <a:p>
            <a:pPr marL="362351" indent="-362351">
              <a:buAutoNum type="arabicParenBoth"/>
            </a:pPr>
            <a:endParaRPr lang="en-US" dirty="0" smtClean="0"/>
          </a:p>
          <a:p>
            <a:pPr marL="362351" indent="-362351">
              <a:buAutoNum type="arabicParenBoth"/>
            </a:pPr>
            <a:r>
              <a:rPr lang="en-US" dirty="0" smtClean="0"/>
              <a:t>To provide overall guidance for the operations of the State Veterans’ Homes. </a:t>
            </a:r>
          </a:p>
        </p:txBody>
      </p:sp>
    </p:spTree>
    <p:extLst>
      <p:ext uri="{BB962C8B-B14F-4D97-AF65-F5344CB8AC3E}">
        <p14:creationId xmlns:p14="http://schemas.microsoft.com/office/powerpoint/2010/main" xmlns="" val="195900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178398" y="3691924"/>
            <a:ext cx="205019" cy="399570"/>
          </a:xfrm>
          <a:prstGeom prst="rect">
            <a:avLst/>
          </a:prstGeom>
          <a:noFill/>
          <a:ln w="9525">
            <a:noFill/>
            <a:miter lim="800000"/>
            <a:headEnd/>
            <a:tailEnd/>
          </a:ln>
        </p:spPr>
        <p:txBody>
          <a:bodyPr wrap="none" lIns="102144" tIns="51073" rIns="102144" bIns="51073">
            <a:spAutoFit/>
          </a:bodyPr>
          <a:lstStyle/>
          <a:p>
            <a:endParaRPr lang="en-US" dirty="0"/>
          </a:p>
        </p:txBody>
      </p:sp>
      <p:grpSp>
        <p:nvGrpSpPr>
          <p:cNvPr id="2" name="Group 4"/>
          <p:cNvGrpSpPr/>
          <p:nvPr/>
        </p:nvGrpSpPr>
        <p:grpSpPr>
          <a:xfrm>
            <a:off x="320043" y="433493"/>
            <a:ext cx="9076635" cy="738746"/>
            <a:chOff x="478394" y="406400"/>
            <a:chExt cx="8644414" cy="692574"/>
          </a:xfrm>
        </p:grpSpPr>
        <p:pic>
          <p:nvPicPr>
            <p:cNvPr id="6" name="Picture 26" descr="Military Vet logo banner"/>
            <p:cNvPicPr>
              <a:picLocks noChangeAspect="1" noChangeArrowheads="1"/>
            </p:cNvPicPr>
            <p:nvPr/>
          </p:nvPicPr>
          <p:blipFill>
            <a:blip r:embed="rId2" cstate="print"/>
            <a:srcRect/>
            <a:stretch>
              <a:fillRect/>
            </a:stretch>
          </p:blipFill>
          <p:spPr bwMode="auto">
            <a:xfrm>
              <a:off x="478394" y="406400"/>
              <a:ext cx="8644414" cy="692574"/>
            </a:xfrm>
            <a:prstGeom prst="rect">
              <a:avLst/>
            </a:prstGeom>
            <a:noFill/>
            <a:ln w="9525">
              <a:noFill/>
              <a:miter lim="800000"/>
              <a:headEnd/>
              <a:tailEnd/>
            </a:ln>
          </p:spPr>
        </p:pic>
        <p:sp>
          <p:nvSpPr>
            <p:cNvPr id="7" name="Rectangle 5"/>
            <p:cNvSpPr txBox="1">
              <a:spLocks noChangeArrowheads="1"/>
            </p:cNvSpPr>
            <p:nvPr/>
          </p:nvSpPr>
          <p:spPr>
            <a:xfrm>
              <a:off x="480060" y="481745"/>
              <a:ext cx="6000750" cy="420771"/>
            </a:xfrm>
            <a:prstGeom prst="rect">
              <a:avLst/>
            </a:prstGeom>
            <a:noFill/>
          </p:spPr>
          <p:txBody>
            <a:bodyPr vert="horz" lIns="96661" tIns="48331" rIns="96661" bIns="48331"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smtClean="0">
                  <a:solidFill>
                    <a:schemeClr val="bg1"/>
                  </a:solidFill>
                </a:rPr>
                <a:t>BUREAU OF VETERANS’ HOMES</a:t>
              </a:r>
              <a:endParaRPr lang="en-US" sz="2200" b="1" dirty="0">
                <a:solidFill>
                  <a:schemeClr val="bg1"/>
                </a:solidFill>
              </a:endParaRPr>
            </a:p>
          </p:txBody>
        </p:sp>
      </p:grpSp>
      <p:grpSp>
        <p:nvGrpSpPr>
          <p:cNvPr id="3" name="Group 7"/>
          <p:cNvGrpSpPr/>
          <p:nvPr/>
        </p:nvGrpSpPr>
        <p:grpSpPr>
          <a:xfrm>
            <a:off x="116014" y="6762496"/>
            <a:ext cx="9325166" cy="433493"/>
            <a:chOff x="400050" y="6339840"/>
            <a:chExt cx="8881110" cy="406400"/>
          </a:xfrm>
        </p:grpSpPr>
        <p:pic>
          <p:nvPicPr>
            <p:cNvPr id="9" name="Picture 25" descr="red bottom banner"/>
            <p:cNvPicPr>
              <a:picLocks noChangeAspect="1" noChangeArrowheads="1"/>
            </p:cNvPicPr>
            <p:nvPr/>
          </p:nvPicPr>
          <p:blipFill>
            <a:blip r:embed="rId3" cstate="print"/>
            <a:srcRect/>
            <a:stretch>
              <a:fillRect/>
            </a:stretch>
          </p:blipFill>
          <p:spPr bwMode="auto">
            <a:xfrm>
              <a:off x="480060" y="6343227"/>
              <a:ext cx="8801100" cy="403013"/>
            </a:xfrm>
            <a:prstGeom prst="rect">
              <a:avLst/>
            </a:prstGeom>
            <a:noFill/>
            <a:ln w="9525">
              <a:noFill/>
              <a:miter lim="800000"/>
              <a:headEnd/>
              <a:tailEnd/>
            </a:ln>
          </p:spPr>
        </p:pic>
        <p:sp>
          <p:nvSpPr>
            <p:cNvPr id="10"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661" tIns="48331" rIns="96661" bIns="48331" anchor="ctr"/>
            <a:lstStyle/>
            <a:p>
              <a:r>
                <a:rPr lang="en-US" sz="1400" dirty="0">
                  <a:solidFill>
                    <a:schemeClr val="bg1"/>
                  </a:solidFill>
                  <a:latin typeface="Verdana" pitchFamily="34" charset="0"/>
                </a:rPr>
                <a:t>&gt; country</a:t>
              </a:r>
            </a:p>
          </p:txBody>
        </p:sp>
        <p:sp>
          <p:nvSpPr>
            <p:cNvPr id="11"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661" tIns="48331" rIns="96661" bIns="48331" anchor="ctr"/>
            <a:lstStyle/>
            <a:p>
              <a:pPr algn="r"/>
              <a:r>
                <a:rPr lang="en-US" sz="1400" dirty="0">
                  <a:solidFill>
                    <a:schemeClr val="bg1"/>
                  </a:solidFill>
                  <a:latin typeface="Verdana" pitchFamily="34" charset="0"/>
                </a:rPr>
                <a:t>  &gt; community &gt; commonwealth </a:t>
              </a:r>
            </a:p>
          </p:txBody>
        </p:sp>
        <p:sp>
          <p:nvSpPr>
            <p:cNvPr id="12" name="Text Box 15"/>
            <p:cNvSpPr txBox="1">
              <a:spLocks noChangeArrowheads="1"/>
            </p:cNvSpPr>
            <p:nvPr/>
          </p:nvSpPr>
          <p:spPr bwMode="auto">
            <a:xfrm>
              <a:off x="400050" y="6340572"/>
              <a:ext cx="1840230" cy="359216"/>
            </a:xfrm>
            <a:prstGeom prst="rect">
              <a:avLst/>
            </a:prstGeom>
            <a:noFill/>
            <a:ln w="9525">
              <a:noFill/>
              <a:miter lim="800000"/>
              <a:headEnd/>
              <a:tailEnd/>
            </a:ln>
          </p:spPr>
          <p:txBody>
            <a:bodyPr lIns="96661" tIns="48331" rIns="96661" bIns="48331" anchor="ctr">
              <a:spAutoFit/>
            </a:bodyPr>
            <a:lstStyle/>
            <a:p>
              <a:pPr eaLnBrk="0" hangingPunct="0">
                <a:spcBef>
                  <a:spcPct val="50000"/>
                </a:spcBef>
                <a:defRPr/>
              </a:pPr>
              <a:r>
                <a:rPr lang="en-US" sz="1800" b="1" dirty="0">
                  <a:solidFill>
                    <a:schemeClr val="bg1"/>
                  </a:solidFill>
                </a:rPr>
                <a:t>  </a:t>
              </a:r>
              <a:r>
                <a:rPr lang="en-US" sz="1800" dirty="0" smtClean="0">
                  <a:solidFill>
                    <a:schemeClr val="bg1"/>
                  </a:solidFill>
                  <a:latin typeface="+mj-lt"/>
                </a:rPr>
                <a:t>As of 31 JAN 15</a:t>
              </a:r>
              <a:endParaRPr lang="en-US" sz="1800" dirty="0">
                <a:solidFill>
                  <a:schemeClr val="bg1"/>
                </a:solidFill>
                <a:latin typeface="+mj-lt"/>
              </a:endParaRPr>
            </a:p>
          </p:txBody>
        </p:sp>
      </p:grpSp>
      <p:sp>
        <p:nvSpPr>
          <p:cNvPr id="13" name="TextBox 12"/>
          <p:cNvSpPr txBox="1"/>
          <p:nvPr/>
        </p:nvSpPr>
        <p:spPr>
          <a:xfrm>
            <a:off x="240030" y="1498284"/>
            <a:ext cx="9201150" cy="4344888"/>
          </a:xfrm>
          <a:prstGeom prst="rect">
            <a:avLst/>
          </a:prstGeom>
          <a:noFill/>
        </p:spPr>
        <p:txBody>
          <a:bodyPr wrap="square" lIns="96627" tIns="48314" rIns="96627" bIns="48314" rtlCol="0">
            <a:spAutoFit/>
          </a:bodyPr>
          <a:lstStyle/>
          <a:p>
            <a:pPr algn="ctr"/>
            <a:r>
              <a:rPr lang="en-US" b="1" dirty="0" smtClean="0"/>
              <a:t>Regulation Update  </a:t>
            </a:r>
          </a:p>
          <a:p>
            <a:pPr algn="ctr"/>
            <a:endParaRPr lang="en-US" b="1" dirty="0" smtClean="0"/>
          </a:p>
          <a:p>
            <a:r>
              <a:rPr lang="en-US" sz="2500" b="1" dirty="0" smtClean="0"/>
              <a:t>Veterans waiting list  </a:t>
            </a:r>
          </a:p>
          <a:p>
            <a:endParaRPr lang="en-US" sz="2500" b="1" dirty="0" smtClean="0"/>
          </a:p>
          <a:p>
            <a:r>
              <a:rPr lang="en-US" b="1" dirty="0" smtClean="0"/>
              <a:t>		</a:t>
            </a:r>
            <a:r>
              <a:rPr lang="en-US" sz="2100" b="1" dirty="0" smtClean="0"/>
              <a:t>WWII		Korean 		Other 		Non-Vet</a:t>
            </a:r>
          </a:p>
          <a:p>
            <a:r>
              <a:rPr lang="en-US" sz="2100" dirty="0" smtClean="0"/>
              <a:t>DVVH 		11		8		4		34</a:t>
            </a:r>
          </a:p>
          <a:p>
            <a:r>
              <a:rPr lang="en-US" sz="2100" dirty="0" smtClean="0"/>
              <a:t>GMVC		2		0		3		26</a:t>
            </a:r>
          </a:p>
          <a:p>
            <a:r>
              <a:rPr lang="en-US" sz="2100" dirty="0" smtClean="0"/>
              <a:t>HVH		0		0		0		3</a:t>
            </a:r>
          </a:p>
          <a:p>
            <a:r>
              <a:rPr lang="en-US" sz="2100" dirty="0" smtClean="0"/>
              <a:t>PSSH		11		3		26		14</a:t>
            </a:r>
          </a:p>
          <a:p>
            <a:r>
              <a:rPr lang="en-US" sz="2100" dirty="0" smtClean="0"/>
              <a:t>SEVC		28		17		37		14</a:t>
            </a:r>
          </a:p>
          <a:p>
            <a:r>
              <a:rPr lang="en-US" sz="2100" dirty="0" smtClean="0"/>
              <a:t>SWVC		9		8		29		5</a:t>
            </a:r>
          </a:p>
          <a:p>
            <a:endParaRPr lang="en-US" sz="2100" dirty="0"/>
          </a:p>
          <a:p>
            <a:r>
              <a:rPr lang="en-US" sz="2100" dirty="0" smtClean="0"/>
              <a:t>Totals 		61		36		99		96</a:t>
            </a:r>
          </a:p>
        </p:txBody>
      </p:sp>
    </p:spTree>
    <p:extLst>
      <p:ext uri="{BB962C8B-B14F-4D97-AF65-F5344CB8AC3E}">
        <p14:creationId xmlns:p14="http://schemas.microsoft.com/office/powerpoint/2010/main" xmlns="" val="534531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178398" y="3691924"/>
            <a:ext cx="205019" cy="399570"/>
          </a:xfrm>
          <a:prstGeom prst="rect">
            <a:avLst/>
          </a:prstGeom>
          <a:noFill/>
          <a:ln w="9525">
            <a:noFill/>
            <a:miter lim="800000"/>
            <a:headEnd/>
            <a:tailEnd/>
          </a:ln>
        </p:spPr>
        <p:txBody>
          <a:bodyPr wrap="none" lIns="102144" tIns="51073" rIns="102144" bIns="51073">
            <a:spAutoFit/>
          </a:bodyPr>
          <a:lstStyle/>
          <a:p>
            <a:endParaRPr lang="en-US" dirty="0"/>
          </a:p>
        </p:txBody>
      </p:sp>
      <p:grpSp>
        <p:nvGrpSpPr>
          <p:cNvPr id="2" name="Group 5"/>
          <p:cNvGrpSpPr/>
          <p:nvPr/>
        </p:nvGrpSpPr>
        <p:grpSpPr>
          <a:xfrm>
            <a:off x="320043" y="433493"/>
            <a:ext cx="9076635" cy="738746"/>
            <a:chOff x="478394" y="406400"/>
            <a:chExt cx="8644414" cy="692574"/>
          </a:xfrm>
        </p:grpSpPr>
        <p:pic>
          <p:nvPicPr>
            <p:cNvPr id="7" name="Picture 26" descr="Military Vet logo banner"/>
            <p:cNvPicPr>
              <a:picLocks noChangeAspect="1" noChangeArrowheads="1"/>
            </p:cNvPicPr>
            <p:nvPr/>
          </p:nvPicPr>
          <p:blipFill>
            <a:blip r:embed="rId2" cstate="print"/>
            <a:srcRect/>
            <a:stretch>
              <a:fillRect/>
            </a:stretch>
          </p:blipFill>
          <p:spPr bwMode="auto">
            <a:xfrm>
              <a:off x="478394" y="406400"/>
              <a:ext cx="8644414" cy="692574"/>
            </a:xfrm>
            <a:prstGeom prst="rect">
              <a:avLst/>
            </a:prstGeom>
            <a:noFill/>
            <a:ln w="9525">
              <a:noFill/>
              <a:miter lim="800000"/>
              <a:headEnd/>
              <a:tailEnd/>
            </a:ln>
          </p:spPr>
        </p:pic>
        <p:sp>
          <p:nvSpPr>
            <p:cNvPr id="8" name="Rectangle 5"/>
            <p:cNvSpPr txBox="1">
              <a:spLocks noChangeArrowheads="1"/>
            </p:cNvSpPr>
            <p:nvPr/>
          </p:nvSpPr>
          <p:spPr>
            <a:xfrm>
              <a:off x="480060" y="481745"/>
              <a:ext cx="6000750" cy="420771"/>
            </a:xfrm>
            <a:prstGeom prst="rect">
              <a:avLst/>
            </a:prstGeom>
            <a:noFill/>
          </p:spPr>
          <p:txBody>
            <a:bodyPr vert="horz" lIns="96661" tIns="48331" rIns="96661" bIns="48331"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smtClean="0">
                  <a:solidFill>
                    <a:schemeClr val="bg1"/>
                  </a:solidFill>
                </a:rPr>
                <a:t>BUREAU OF VETERANS’ HOMES</a:t>
              </a:r>
              <a:endParaRPr lang="en-US" sz="2200" b="1" dirty="0">
                <a:solidFill>
                  <a:schemeClr val="bg1"/>
                </a:solidFill>
              </a:endParaRPr>
            </a:p>
          </p:txBody>
        </p:sp>
      </p:grpSp>
      <p:grpSp>
        <p:nvGrpSpPr>
          <p:cNvPr id="3" name="Group 8"/>
          <p:cNvGrpSpPr/>
          <p:nvPr/>
        </p:nvGrpSpPr>
        <p:grpSpPr>
          <a:xfrm>
            <a:off x="116014" y="6762496"/>
            <a:ext cx="9325166" cy="433493"/>
            <a:chOff x="400050" y="6339840"/>
            <a:chExt cx="8881110" cy="406400"/>
          </a:xfrm>
        </p:grpSpPr>
        <p:pic>
          <p:nvPicPr>
            <p:cNvPr id="10" name="Picture 25" descr="red bottom banner"/>
            <p:cNvPicPr>
              <a:picLocks noChangeAspect="1" noChangeArrowheads="1"/>
            </p:cNvPicPr>
            <p:nvPr/>
          </p:nvPicPr>
          <p:blipFill>
            <a:blip r:embed="rId3" cstate="print"/>
            <a:srcRect/>
            <a:stretch>
              <a:fillRect/>
            </a:stretch>
          </p:blipFill>
          <p:spPr bwMode="auto">
            <a:xfrm>
              <a:off x="480060" y="6343227"/>
              <a:ext cx="8801100" cy="403013"/>
            </a:xfrm>
            <a:prstGeom prst="rect">
              <a:avLst/>
            </a:prstGeom>
            <a:noFill/>
            <a:ln w="9525">
              <a:noFill/>
              <a:miter lim="800000"/>
              <a:headEnd/>
              <a:tailEnd/>
            </a:ln>
          </p:spPr>
        </p:pic>
        <p:sp>
          <p:nvSpPr>
            <p:cNvPr id="11"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661" tIns="48331" rIns="96661" bIns="48331" anchor="ctr"/>
            <a:lstStyle/>
            <a:p>
              <a:r>
                <a:rPr lang="en-US" sz="1400" dirty="0">
                  <a:solidFill>
                    <a:schemeClr val="bg1"/>
                  </a:solidFill>
                  <a:latin typeface="Verdana" pitchFamily="34" charset="0"/>
                </a:rPr>
                <a:t>&gt; country</a:t>
              </a:r>
            </a:p>
          </p:txBody>
        </p:sp>
        <p:sp>
          <p:nvSpPr>
            <p:cNvPr id="12" name="Rectangle 11"/>
            <p:cNvSpPr>
              <a:spLocks noChangeArrowheads="1"/>
            </p:cNvSpPr>
            <p:nvPr/>
          </p:nvSpPr>
          <p:spPr bwMode="auto">
            <a:xfrm>
              <a:off x="3920490" y="6339840"/>
              <a:ext cx="4160520" cy="406400"/>
            </a:xfrm>
            <a:prstGeom prst="rect">
              <a:avLst/>
            </a:prstGeom>
            <a:noFill/>
            <a:ln w="9525">
              <a:noFill/>
              <a:miter lim="800000"/>
              <a:headEnd/>
              <a:tailEnd/>
            </a:ln>
          </p:spPr>
          <p:txBody>
            <a:bodyPr lIns="96661" tIns="48331" rIns="96661" bIns="48331" anchor="ctr"/>
            <a:lstStyle/>
            <a:p>
              <a:pPr algn="r"/>
              <a:r>
                <a:rPr lang="en-US" sz="1400" dirty="0">
                  <a:solidFill>
                    <a:schemeClr val="bg1"/>
                  </a:solidFill>
                  <a:latin typeface="Verdana" pitchFamily="34" charset="0"/>
                </a:rPr>
                <a:t>  &gt; community &gt; commonwealth </a:t>
              </a:r>
            </a:p>
          </p:txBody>
        </p:sp>
        <p:sp>
          <p:nvSpPr>
            <p:cNvPr id="13" name="Text Box 15"/>
            <p:cNvSpPr txBox="1">
              <a:spLocks noChangeArrowheads="1"/>
            </p:cNvSpPr>
            <p:nvPr/>
          </p:nvSpPr>
          <p:spPr bwMode="auto">
            <a:xfrm>
              <a:off x="400050" y="6340572"/>
              <a:ext cx="1840230" cy="359216"/>
            </a:xfrm>
            <a:prstGeom prst="rect">
              <a:avLst/>
            </a:prstGeom>
            <a:noFill/>
            <a:ln w="9525">
              <a:noFill/>
              <a:miter lim="800000"/>
              <a:headEnd/>
              <a:tailEnd/>
            </a:ln>
          </p:spPr>
          <p:txBody>
            <a:bodyPr lIns="96661" tIns="48331" rIns="96661" bIns="48331" anchor="ctr">
              <a:spAutoFit/>
            </a:bodyPr>
            <a:lstStyle/>
            <a:p>
              <a:pPr eaLnBrk="0" hangingPunct="0">
                <a:spcBef>
                  <a:spcPct val="50000"/>
                </a:spcBef>
                <a:defRPr/>
              </a:pPr>
              <a:r>
                <a:rPr lang="en-US" sz="1800" b="1" dirty="0">
                  <a:solidFill>
                    <a:schemeClr val="bg1"/>
                  </a:solidFill>
                </a:rPr>
                <a:t>  </a:t>
              </a:r>
              <a:r>
                <a:rPr lang="en-US" sz="1800" dirty="0" smtClean="0">
                  <a:solidFill>
                    <a:schemeClr val="bg1"/>
                  </a:solidFill>
                  <a:latin typeface="+mj-lt"/>
                </a:rPr>
                <a:t>As of 31 JAN 15</a:t>
              </a:r>
              <a:endParaRPr lang="en-US" sz="1800" dirty="0">
                <a:solidFill>
                  <a:schemeClr val="bg1"/>
                </a:solidFill>
                <a:latin typeface="+mj-lt"/>
              </a:endParaRPr>
            </a:p>
          </p:txBody>
        </p:sp>
      </p:grpSp>
      <p:sp>
        <p:nvSpPr>
          <p:cNvPr id="14" name="TextBox 13"/>
          <p:cNvSpPr txBox="1"/>
          <p:nvPr/>
        </p:nvSpPr>
        <p:spPr>
          <a:xfrm>
            <a:off x="240030" y="1498287"/>
            <a:ext cx="9201150" cy="4652665"/>
          </a:xfrm>
          <a:prstGeom prst="rect">
            <a:avLst/>
          </a:prstGeom>
          <a:noFill/>
        </p:spPr>
        <p:txBody>
          <a:bodyPr wrap="square" lIns="96627" tIns="48314" rIns="96627" bIns="48314" rtlCol="0">
            <a:spAutoFit/>
          </a:bodyPr>
          <a:lstStyle/>
          <a:p>
            <a:pPr algn="ctr"/>
            <a:r>
              <a:rPr lang="en-US" b="1" dirty="0" smtClean="0"/>
              <a:t>Regulation Update  </a:t>
            </a:r>
          </a:p>
          <a:p>
            <a:r>
              <a:rPr lang="en-US" sz="2500" b="1" dirty="0" smtClean="0"/>
              <a:t>Examples </a:t>
            </a:r>
          </a:p>
          <a:p>
            <a:r>
              <a:rPr lang="en-US" sz="2100" b="1" dirty="0" smtClean="0"/>
              <a:t>The following are examples of Veterans we are currently serving in our homes that could have been adversely affected by a change to the regulation for priority of admission.  </a:t>
            </a:r>
            <a:endParaRPr lang="en-US" sz="2100" b="1" dirty="0"/>
          </a:p>
          <a:p>
            <a:endParaRPr lang="en-US" sz="2100" b="1" dirty="0" smtClean="0"/>
          </a:p>
          <a:p>
            <a:r>
              <a:rPr lang="en-US" sz="2100" dirty="0"/>
              <a:t>Army Veteran- male- age 70-DOS-1962 to 1987- 100% SC for agent orange- </a:t>
            </a:r>
            <a:r>
              <a:rPr lang="en-US" sz="2100" dirty="0" smtClean="0"/>
              <a:t>hemiplegia</a:t>
            </a:r>
          </a:p>
          <a:p>
            <a:endParaRPr lang="en-US" sz="2100" dirty="0"/>
          </a:p>
          <a:p>
            <a:r>
              <a:rPr lang="en-US" sz="2100" dirty="0"/>
              <a:t>Army Veteran-male-age 62-DOS-1974 to 1975- 100% SC for early onset dementia and Parkinson ’s </a:t>
            </a:r>
          </a:p>
          <a:p>
            <a:endParaRPr lang="en-US" sz="2100" dirty="0" smtClean="0"/>
          </a:p>
          <a:p>
            <a:r>
              <a:rPr lang="en-US" sz="2100" dirty="0"/>
              <a:t>Marine Veteran- female- age 67- DOS 1976 to 1992 early onset dementia</a:t>
            </a:r>
          </a:p>
          <a:p>
            <a:endParaRPr lang="en-US" sz="2100" b="1" dirty="0" smtClean="0"/>
          </a:p>
        </p:txBody>
      </p:sp>
    </p:spTree>
    <p:extLst>
      <p:ext uri="{BB962C8B-B14F-4D97-AF65-F5344CB8AC3E}">
        <p14:creationId xmlns:p14="http://schemas.microsoft.com/office/powerpoint/2010/main" xmlns="" val="2722600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178398" y="3691924"/>
            <a:ext cx="205019" cy="399570"/>
          </a:xfrm>
          <a:prstGeom prst="rect">
            <a:avLst/>
          </a:prstGeom>
          <a:noFill/>
          <a:ln w="9525">
            <a:noFill/>
            <a:miter lim="800000"/>
            <a:headEnd/>
            <a:tailEnd/>
          </a:ln>
        </p:spPr>
        <p:txBody>
          <a:bodyPr wrap="none" lIns="102144" tIns="51073" rIns="102144" bIns="51073">
            <a:spAutoFit/>
          </a:bodyPr>
          <a:lstStyle/>
          <a:p>
            <a:endParaRPr lang="en-US" dirty="0"/>
          </a:p>
        </p:txBody>
      </p:sp>
      <p:grpSp>
        <p:nvGrpSpPr>
          <p:cNvPr id="2" name="Group 4"/>
          <p:cNvGrpSpPr/>
          <p:nvPr/>
        </p:nvGrpSpPr>
        <p:grpSpPr>
          <a:xfrm>
            <a:off x="320043" y="433493"/>
            <a:ext cx="9076635" cy="738746"/>
            <a:chOff x="478394" y="406400"/>
            <a:chExt cx="8644414" cy="692574"/>
          </a:xfrm>
        </p:grpSpPr>
        <p:pic>
          <p:nvPicPr>
            <p:cNvPr id="6" name="Picture 26" descr="Military Vet logo banner"/>
            <p:cNvPicPr>
              <a:picLocks noChangeAspect="1" noChangeArrowheads="1"/>
            </p:cNvPicPr>
            <p:nvPr/>
          </p:nvPicPr>
          <p:blipFill>
            <a:blip r:embed="rId2" cstate="print"/>
            <a:srcRect/>
            <a:stretch>
              <a:fillRect/>
            </a:stretch>
          </p:blipFill>
          <p:spPr bwMode="auto">
            <a:xfrm>
              <a:off x="478394" y="406400"/>
              <a:ext cx="8644414" cy="692574"/>
            </a:xfrm>
            <a:prstGeom prst="rect">
              <a:avLst/>
            </a:prstGeom>
            <a:noFill/>
            <a:ln w="9525">
              <a:noFill/>
              <a:miter lim="800000"/>
              <a:headEnd/>
              <a:tailEnd/>
            </a:ln>
          </p:spPr>
        </p:pic>
        <p:sp>
          <p:nvSpPr>
            <p:cNvPr id="7" name="Rectangle 5"/>
            <p:cNvSpPr txBox="1">
              <a:spLocks noChangeArrowheads="1"/>
            </p:cNvSpPr>
            <p:nvPr/>
          </p:nvSpPr>
          <p:spPr>
            <a:xfrm>
              <a:off x="480060" y="481745"/>
              <a:ext cx="6000750" cy="420771"/>
            </a:xfrm>
            <a:prstGeom prst="rect">
              <a:avLst/>
            </a:prstGeom>
            <a:noFill/>
          </p:spPr>
          <p:txBody>
            <a:bodyPr vert="horz" lIns="96661" tIns="48331" rIns="96661" bIns="48331"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smtClean="0">
                  <a:solidFill>
                    <a:schemeClr val="bg1"/>
                  </a:solidFill>
                </a:rPr>
                <a:t>BUREAU OF VETERANS’ HOMES</a:t>
              </a:r>
              <a:endParaRPr lang="en-US" sz="2200" b="1" dirty="0">
                <a:solidFill>
                  <a:schemeClr val="bg1"/>
                </a:solidFill>
              </a:endParaRPr>
            </a:p>
          </p:txBody>
        </p:sp>
      </p:grpSp>
      <p:grpSp>
        <p:nvGrpSpPr>
          <p:cNvPr id="3" name="Group 7"/>
          <p:cNvGrpSpPr/>
          <p:nvPr/>
        </p:nvGrpSpPr>
        <p:grpSpPr>
          <a:xfrm>
            <a:off x="116014" y="6762496"/>
            <a:ext cx="9325166" cy="433493"/>
            <a:chOff x="400050" y="6339840"/>
            <a:chExt cx="8881110" cy="406400"/>
          </a:xfrm>
        </p:grpSpPr>
        <p:pic>
          <p:nvPicPr>
            <p:cNvPr id="9" name="Picture 25" descr="red bottom banner"/>
            <p:cNvPicPr>
              <a:picLocks noChangeAspect="1" noChangeArrowheads="1"/>
            </p:cNvPicPr>
            <p:nvPr/>
          </p:nvPicPr>
          <p:blipFill>
            <a:blip r:embed="rId3" cstate="print"/>
            <a:srcRect/>
            <a:stretch>
              <a:fillRect/>
            </a:stretch>
          </p:blipFill>
          <p:spPr bwMode="auto">
            <a:xfrm>
              <a:off x="480060" y="6343227"/>
              <a:ext cx="8801100" cy="403013"/>
            </a:xfrm>
            <a:prstGeom prst="rect">
              <a:avLst/>
            </a:prstGeom>
            <a:noFill/>
            <a:ln w="9525">
              <a:noFill/>
              <a:miter lim="800000"/>
              <a:headEnd/>
              <a:tailEnd/>
            </a:ln>
          </p:spPr>
        </p:pic>
        <p:sp>
          <p:nvSpPr>
            <p:cNvPr id="10"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661" tIns="48331" rIns="96661" bIns="48331" anchor="ctr"/>
            <a:lstStyle/>
            <a:p>
              <a:r>
                <a:rPr lang="en-US" sz="1400" dirty="0">
                  <a:solidFill>
                    <a:schemeClr val="bg1"/>
                  </a:solidFill>
                  <a:latin typeface="Verdana" pitchFamily="34" charset="0"/>
                </a:rPr>
                <a:t>&gt; country</a:t>
              </a:r>
            </a:p>
          </p:txBody>
        </p:sp>
        <p:sp>
          <p:nvSpPr>
            <p:cNvPr id="11"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661" tIns="48331" rIns="96661" bIns="48331" anchor="ctr"/>
            <a:lstStyle/>
            <a:p>
              <a:pPr algn="r"/>
              <a:r>
                <a:rPr lang="en-US" sz="1400" dirty="0">
                  <a:solidFill>
                    <a:schemeClr val="bg1"/>
                  </a:solidFill>
                  <a:latin typeface="Verdana" pitchFamily="34" charset="0"/>
                </a:rPr>
                <a:t>  &gt; community &gt; commonwealth </a:t>
              </a:r>
            </a:p>
          </p:txBody>
        </p:sp>
        <p:sp>
          <p:nvSpPr>
            <p:cNvPr id="12" name="Text Box 15"/>
            <p:cNvSpPr txBox="1">
              <a:spLocks noChangeArrowheads="1"/>
            </p:cNvSpPr>
            <p:nvPr/>
          </p:nvSpPr>
          <p:spPr bwMode="auto">
            <a:xfrm>
              <a:off x="400050" y="6340572"/>
              <a:ext cx="1840230" cy="359216"/>
            </a:xfrm>
            <a:prstGeom prst="rect">
              <a:avLst/>
            </a:prstGeom>
            <a:noFill/>
            <a:ln w="9525">
              <a:noFill/>
              <a:miter lim="800000"/>
              <a:headEnd/>
              <a:tailEnd/>
            </a:ln>
          </p:spPr>
          <p:txBody>
            <a:bodyPr lIns="96661" tIns="48331" rIns="96661" bIns="48331" anchor="ctr">
              <a:spAutoFit/>
            </a:bodyPr>
            <a:lstStyle/>
            <a:p>
              <a:pPr eaLnBrk="0" hangingPunct="0">
                <a:spcBef>
                  <a:spcPct val="50000"/>
                </a:spcBef>
                <a:defRPr/>
              </a:pPr>
              <a:r>
                <a:rPr lang="en-US" sz="1800" b="1" dirty="0">
                  <a:solidFill>
                    <a:schemeClr val="bg1"/>
                  </a:solidFill>
                </a:rPr>
                <a:t>  </a:t>
              </a:r>
              <a:r>
                <a:rPr lang="en-US" sz="1800" dirty="0" smtClean="0">
                  <a:solidFill>
                    <a:schemeClr val="bg1"/>
                  </a:solidFill>
                  <a:latin typeface="+mj-lt"/>
                </a:rPr>
                <a:t>As of 31 JAN 15</a:t>
              </a:r>
              <a:endParaRPr lang="en-US" sz="1800" dirty="0">
                <a:solidFill>
                  <a:schemeClr val="bg1"/>
                </a:solidFill>
                <a:latin typeface="+mj-lt"/>
              </a:endParaRPr>
            </a:p>
          </p:txBody>
        </p:sp>
      </p:grpSp>
      <p:sp>
        <p:nvSpPr>
          <p:cNvPr id="13" name="TextBox 12"/>
          <p:cNvSpPr txBox="1"/>
          <p:nvPr/>
        </p:nvSpPr>
        <p:spPr>
          <a:xfrm>
            <a:off x="240030" y="1498285"/>
            <a:ext cx="9201150" cy="4960441"/>
          </a:xfrm>
          <a:prstGeom prst="rect">
            <a:avLst/>
          </a:prstGeom>
          <a:noFill/>
        </p:spPr>
        <p:txBody>
          <a:bodyPr wrap="square" lIns="96627" tIns="48314" rIns="96627" bIns="48314" rtlCol="0">
            <a:spAutoFit/>
          </a:bodyPr>
          <a:lstStyle/>
          <a:p>
            <a:pPr algn="ctr"/>
            <a:r>
              <a:rPr lang="en-US" b="1" dirty="0" smtClean="0"/>
              <a:t>Regulation Update  </a:t>
            </a:r>
          </a:p>
          <a:p>
            <a:r>
              <a:rPr lang="en-US" sz="2500" b="1" dirty="0" smtClean="0"/>
              <a:t>Examples cont.</a:t>
            </a:r>
            <a:endParaRPr lang="en-US" sz="2100" dirty="0" smtClean="0"/>
          </a:p>
          <a:p>
            <a:endParaRPr lang="en-US" sz="2100" b="1" dirty="0" smtClean="0"/>
          </a:p>
          <a:p>
            <a:r>
              <a:rPr lang="en-US" sz="2100" dirty="0"/>
              <a:t>Air force vet- male- age 47- DOS 1988 to 1991 – </a:t>
            </a:r>
            <a:r>
              <a:rPr lang="en-US" sz="2100" dirty="0" smtClean="0"/>
              <a:t>Hemiplegia</a:t>
            </a:r>
          </a:p>
          <a:p>
            <a:endParaRPr lang="en-US" sz="2100" dirty="0"/>
          </a:p>
          <a:p>
            <a:r>
              <a:rPr lang="en-US" sz="2100" dirty="0"/>
              <a:t>Navy Veteran- male-age 44- DOS- 1990 to 1994- Legally blind</a:t>
            </a:r>
          </a:p>
          <a:p>
            <a:endParaRPr lang="en-US" sz="2100" dirty="0" smtClean="0"/>
          </a:p>
          <a:p>
            <a:r>
              <a:rPr lang="en-US" sz="2100" dirty="0" smtClean="0"/>
              <a:t>Army </a:t>
            </a:r>
            <a:r>
              <a:rPr lang="en-US" sz="2100" dirty="0"/>
              <a:t>Veteran- male- age 46- DOS-1993 to 1997- 100% SC for multiple sclerosis, passed on 3-30-14 in SVH from his SC disability.</a:t>
            </a:r>
            <a:endParaRPr lang="en-US" sz="2100" b="1" dirty="0"/>
          </a:p>
          <a:p>
            <a:endParaRPr lang="en-US" sz="2100" b="1" dirty="0"/>
          </a:p>
          <a:p>
            <a:r>
              <a:rPr lang="en-US" sz="2100" dirty="0"/>
              <a:t>DVVH- 72 Vietnam/OEF/OIF </a:t>
            </a:r>
            <a:r>
              <a:rPr lang="en-US" sz="2100" dirty="0" smtClean="0"/>
              <a:t>Vets	</a:t>
            </a:r>
            <a:r>
              <a:rPr lang="en-US" sz="2100" dirty="0"/>
              <a:t>GMVC- 60 Vietnam/OEF/OIF Vets</a:t>
            </a:r>
          </a:p>
          <a:p>
            <a:r>
              <a:rPr lang="en-US" sz="2100" dirty="0"/>
              <a:t>HVH- 254 Vietnam/OEF/OIF </a:t>
            </a:r>
            <a:r>
              <a:rPr lang="en-US" sz="2100" dirty="0" smtClean="0"/>
              <a:t>Vets	</a:t>
            </a:r>
            <a:r>
              <a:rPr lang="en-US" sz="2100" dirty="0"/>
              <a:t>PSSH- 133 Vietnam/OEF/OIF Vets</a:t>
            </a:r>
          </a:p>
          <a:p>
            <a:r>
              <a:rPr lang="en-US" sz="2100" dirty="0"/>
              <a:t>SEVC- 86 Vietnam/OEF/OIF </a:t>
            </a:r>
            <a:r>
              <a:rPr lang="en-US" sz="2100" dirty="0" smtClean="0"/>
              <a:t>Vets	SWVC- </a:t>
            </a:r>
            <a:r>
              <a:rPr lang="en-US" sz="2100" dirty="0"/>
              <a:t>81 Vietnam/OEF/OIF Vets</a:t>
            </a:r>
          </a:p>
          <a:p>
            <a:endParaRPr lang="en-US" sz="2100" dirty="0"/>
          </a:p>
          <a:p>
            <a:endParaRPr lang="en-US" sz="2100" b="1" dirty="0" smtClean="0"/>
          </a:p>
        </p:txBody>
      </p:sp>
    </p:spTree>
    <p:extLst>
      <p:ext uri="{BB962C8B-B14F-4D97-AF65-F5344CB8AC3E}">
        <p14:creationId xmlns:p14="http://schemas.microsoft.com/office/powerpoint/2010/main" xmlns="" val="1604092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178398" y="3691924"/>
            <a:ext cx="205019" cy="399570"/>
          </a:xfrm>
          <a:prstGeom prst="rect">
            <a:avLst/>
          </a:prstGeom>
          <a:noFill/>
          <a:ln w="9525">
            <a:noFill/>
            <a:miter lim="800000"/>
            <a:headEnd/>
            <a:tailEnd/>
          </a:ln>
        </p:spPr>
        <p:txBody>
          <a:bodyPr wrap="none" lIns="102144" tIns="51073" rIns="102144" bIns="51073">
            <a:spAutoFit/>
          </a:bodyPr>
          <a:lstStyle/>
          <a:p>
            <a:endParaRPr lang="en-US" dirty="0"/>
          </a:p>
        </p:txBody>
      </p:sp>
      <p:grpSp>
        <p:nvGrpSpPr>
          <p:cNvPr id="2" name="Group 4"/>
          <p:cNvGrpSpPr/>
          <p:nvPr/>
        </p:nvGrpSpPr>
        <p:grpSpPr>
          <a:xfrm>
            <a:off x="320043" y="433493"/>
            <a:ext cx="9076635" cy="738746"/>
            <a:chOff x="478394" y="406400"/>
            <a:chExt cx="8644414" cy="692574"/>
          </a:xfrm>
        </p:grpSpPr>
        <p:pic>
          <p:nvPicPr>
            <p:cNvPr id="6" name="Picture 26" descr="Military Vet logo banner"/>
            <p:cNvPicPr>
              <a:picLocks noChangeAspect="1" noChangeArrowheads="1"/>
            </p:cNvPicPr>
            <p:nvPr/>
          </p:nvPicPr>
          <p:blipFill>
            <a:blip r:embed="rId2" cstate="print"/>
            <a:srcRect/>
            <a:stretch>
              <a:fillRect/>
            </a:stretch>
          </p:blipFill>
          <p:spPr bwMode="auto">
            <a:xfrm>
              <a:off x="478394" y="406400"/>
              <a:ext cx="8644414" cy="692574"/>
            </a:xfrm>
            <a:prstGeom prst="rect">
              <a:avLst/>
            </a:prstGeom>
            <a:noFill/>
            <a:ln w="9525">
              <a:noFill/>
              <a:miter lim="800000"/>
              <a:headEnd/>
              <a:tailEnd/>
            </a:ln>
          </p:spPr>
        </p:pic>
        <p:sp>
          <p:nvSpPr>
            <p:cNvPr id="7" name="Rectangle 5"/>
            <p:cNvSpPr txBox="1">
              <a:spLocks noChangeArrowheads="1"/>
            </p:cNvSpPr>
            <p:nvPr/>
          </p:nvSpPr>
          <p:spPr>
            <a:xfrm>
              <a:off x="480060" y="481745"/>
              <a:ext cx="6000750" cy="420771"/>
            </a:xfrm>
            <a:prstGeom prst="rect">
              <a:avLst/>
            </a:prstGeom>
            <a:noFill/>
          </p:spPr>
          <p:txBody>
            <a:bodyPr vert="horz" lIns="96661" tIns="48331" rIns="96661" bIns="48331"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smtClean="0">
                  <a:solidFill>
                    <a:schemeClr val="bg1"/>
                  </a:solidFill>
                </a:rPr>
                <a:t>BUREAU OF VETERANS’ HOMES</a:t>
              </a:r>
              <a:endParaRPr lang="en-US" sz="2200" b="1" dirty="0">
                <a:solidFill>
                  <a:schemeClr val="bg1"/>
                </a:solidFill>
              </a:endParaRPr>
            </a:p>
          </p:txBody>
        </p:sp>
      </p:grpSp>
      <p:grpSp>
        <p:nvGrpSpPr>
          <p:cNvPr id="3" name="Group 7"/>
          <p:cNvGrpSpPr/>
          <p:nvPr/>
        </p:nvGrpSpPr>
        <p:grpSpPr>
          <a:xfrm>
            <a:off x="116014" y="6762496"/>
            <a:ext cx="9325166" cy="433493"/>
            <a:chOff x="400050" y="6339840"/>
            <a:chExt cx="8881110" cy="406400"/>
          </a:xfrm>
        </p:grpSpPr>
        <p:pic>
          <p:nvPicPr>
            <p:cNvPr id="9" name="Picture 25" descr="red bottom banner"/>
            <p:cNvPicPr>
              <a:picLocks noChangeAspect="1" noChangeArrowheads="1"/>
            </p:cNvPicPr>
            <p:nvPr/>
          </p:nvPicPr>
          <p:blipFill>
            <a:blip r:embed="rId3" cstate="print"/>
            <a:srcRect/>
            <a:stretch>
              <a:fillRect/>
            </a:stretch>
          </p:blipFill>
          <p:spPr bwMode="auto">
            <a:xfrm>
              <a:off x="480060" y="6343227"/>
              <a:ext cx="8801100" cy="403013"/>
            </a:xfrm>
            <a:prstGeom prst="rect">
              <a:avLst/>
            </a:prstGeom>
            <a:noFill/>
            <a:ln w="9525">
              <a:noFill/>
              <a:miter lim="800000"/>
              <a:headEnd/>
              <a:tailEnd/>
            </a:ln>
          </p:spPr>
        </p:pic>
        <p:sp>
          <p:nvSpPr>
            <p:cNvPr id="10"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661" tIns="48331" rIns="96661" bIns="48331" anchor="ctr"/>
            <a:lstStyle/>
            <a:p>
              <a:r>
                <a:rPr lang="en-US" sz="1400" dirty="0">
                  <a:solidFill>
                    <a:schemeClr val="bg1"/>
                  </a:solidFill>
                  <a:latin typeface="Verdana" pitchFamily="34" charset="0"/>
                </a:rPr>
                <a:t>&gt; country</a:t>
              </a:r>
            </a:p>
          </p:txBody>
        </p:sp>
        <p:sp>
          <p:nvSpPr>
            <p:cNvPr id="11"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661" tIns="48331" rIns="96661" bIns="48331" anchor="ctr"/>
            <a:lstStyle/>
            <a:p>
              <a:pPr algn="r"/>
              <a:r>
                <a:rPr lang="en-US" sz="1400" dirty="0">
                  <a:solidFill>
                    <a:schemeClr val="bg1"/>
                  </a:solidFill>
                  <a:latin typeface="Verdana" pitchFamily="34" charset="0"/>
                </a:rPr>
                <a:t>  &gt; community &gt; commonwealth </a:t>
              </a:r>
            </a:p>
          </p:txBody>
        </p:sp>
        <p:sp>
          <p:nvSpPr>
            <p:cNvPr id="12" name="Text Box 15"/>
            <p:cNvSpPr txBox="1">
              <a:spLocks noChangeArrowheads="1"/>
            </p:cNvSpPr>
            <p:nvPr/>
          </p:nvSpPr>
          <p:spPr bwMode="auto">
            <a:xfrm>
              <a:off x="400050" y="6340572"/>
              <a:ext cx="1840230" cy="359216"/>
            </a:xfrm>
            <a:prstGeom prst="rect">
              <a:avLst/>
            </a:prstGeom>
            <a:noFill/>
            <a:ln w="9525">
              <a:noFill/>
              <a:miter lim="800000"/>
              <a:headEnd/>
              <a:tailEnd/>
            </a:ln>
          </p:spPr>
          <p:txBody>
            <a:bodyPr lIns="96661" tIns="48331" rIns="96661" bIns="48331" anchor="ctr">
              <a:spAutoFit/>
            </a:bodyPr>
            <a:lstStyle/>
            <a:p>
              <a:pPr eaLnBrk="0" hangingPunct="0">
                <a:spcBef>
                  <a:spcPct val="50000"/>
                </a:spcBef>
                <a:defRPr/>
              </a:pPr>
              <a:r>
                <a:rPr lang="en-US" sz="1800" b="1" dirty="0">
                  <a:solidFill>
                    <a:schemeClr val="bg1"/>
                  </a:solidFill>
                </a:rPr>
                <a:t>  </a:t>
              </a:r>
              <a:r>
                <a:rPr lang="en-US" sz="1800" dirty="0" smtClean="0">
                  <a:solidFill>
                    <a:schemeClr val="bg1"/>
                  </a:solidFill>
                  <a:latin typeface="+mj-lt"/>
                </a:rPr>
                <a:t>As of 31 JAN 15</a:t>
              </a:r>
              <a:endParaRPr lang="en-US" sz="1800" dirty="0">
                <a:solidFill>
                  <a:schemeClr val="bg1"/>
                </a:solidFill>
                <a:latin typeface="+mj-lt"/>
              </a:endParaRPr>
            </a:p>
          </p:txBody>
        </p:sp>
      </p:grpSp>
      <p:sp>
        <p:nvSpPr>
          <p:cNvPr id="13" name="TextBox 12"/>
          <p:cNvSpPr txBox="1"/>
          <p:nvPr/>
        </p:nvSpPr>
        <p:spPr>
          <a:xfrm>
            <a:off x="240030" y="1498282"/>
            <a:ext cx="9201150" cy="5121402"/>
          </a:xfrm>
          <a:prstGeom prst="rect">
            <a:avLst/>
          </a:prstGeom>
          <a:noFill/>
        </p:spPr>
        <p:txBody>
          <a:bodyPr wrap="square" lIns="96627" tIns="48314" rIns="96627" bIns="48314" rtlCol="0">
            <a:spAutoFit/>
          </a:bodyPr>
          <a:lstStyle/>
          <a:p>
            <a:pPr algn="ctr"/>
            <a:r>
              <a:rPr lang="en-US" b="1" dirty="0" smtClean="0"/>
              <a:t>Regulation Update  </a:t>
            </a:r>
          </a:p>
          <a:p>
            <a:pPr algn="ctr"/>
            <a:endParaRPr lang="en-US" b="1" dirty="0" smtClean="0"/>
          </a:p>
          <a:p>
            <a:r>
              <a:rPr lang="en-US" dirty="0" smtClean="0"/>
              <a:t>Section 7.11 Application for Admission </a:t>
            </a:r>
          </a:p>
          <a:p>
            <a:r>
              <a:rPr lang="en-US" dirty="0" smtClean="0"/>
              <a:t>The application for admission shall be delivered to the Department of Military and Veterans Affairs </a:t>
            </a:r>
          </a:p>
          <a:p>
            <a:endParaRPr lang="en-US" dirty="0" smtClean="0"/>
          </a:p>
          <a:p>
            <a:r>
              <a:rPr lang="en-US" dirty="0" smtClean="0"/>
              <a:t>Section 7.14 Priority of Admission </a:t>
            </a:r>
            <a:endParaRPr lang="en-US" dirty="0"/>
          </a:p>
          <a:p>
            <a:r>
              <a:rPr lang="en-US" i="1" dirty="0"/>
              <a:t>(a)</a:t>
            </a:r>
            <a:r>
              <a:rPr lang="en-US" dirty="0"/>
              <a:t> </a:t>
            </a:r>
            <a:r>
              <a:rPr lang="en-US" b="1" dirty="0"/>
              <a:t>General rule.</a:t>
            </a:r>
            <a:r>
              <a:rPr lang="en-US" dirty="0"/>
              <a:t>  Subject to the provisions of subsections (b), an eligible applicant shall be offered admission in the order the application for admission was received by the Department of Military and Veterans Affairs at Fort Indiantown Gap.  </a:t>
            </a:r>
          </a:p>
          <a:p>
            <a:endParaRPr lang="en-US" dirty="0" smtClean="0"/>
          </a:p>
          <a:p>
            <a:r>
              <a:rPr lang="en-US" dirty="0"/>
              <a:t>(1) A recipient of the Medal of Honor who is a bona fide resident of the Commonwealth of Pennsylvania at the time of application.</a:t>
            </a:r>
          </a:p>
          <a:p>
            <a:r>
              <a:rPr lang="en-US" dirty="0"/>
              <a:t> </a:t>
            </a:r>
          </a:p>
          <a:p>
            <a:r>
              <a:rPr lang="en-US" dirty="0"/>
              <a:t>(2) An eligible applicant for admission who is a World War II or Korean War veteran shall have higher priority than any other veterans.</a:t>
            </a:r>
          </a:p>
          <a:p>
            <a:endParaRPr lang="en-US" dirty="0" smtClean="0"/>
          </a:p>
        </p:txBody>
      </p:sp>
    </p:spTree>
    <p:extLst>
      <p:ext uri="{BB962C8B-B14F-4D97-AF65-F5344CB8AC3E}">
        <p14:creationId xmlns:p14="http://schemas.microsoft.com/office/powerpoint/2010/main" xmlns="" val="4136760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http://www.donthatemiami.com/wp-content/uploads/2012/08/2009-usa-flag-graphics.jpg"/>
          <p:cNvPicPr>
            <a:picLocks noChangeAspect="1" noChangeArrowheads="1"/>
          </p:cNvPicPr>
          <p:nvPr/>
        </p:nvPicPr>
        <p:blipFill>
          <a:blip r:embed="rId3" cstate="print"/>
          <a:srcRect/>
          <a:stretch>
            <a:fillRect/>
          </a:stretch>
        </p:blipFill>
        <p:spPr bwMode="auto">
          <a:xfrm>
            <a:off x="960120" y="731520"/>
            <a:ext cx="7760970" cy="5770880"/>
          </a:xfrm>
          <a:prstGeom prst="rect">
            <a:avLst/>
          </a:prstGeom>
          <a:noFill/>
          <a:ln w="28575">
            <a:noFill/>
            <a:miter lim="800000"/>
            <a:headEnd/>
            <a:tailEnd/>
          </a:ln>
        </p:spPr>
      </p:pic>
      <p:sp>
        <p:nvSpPr>
          <p:cNvPr id="5" name="Rectangle 4"/>
          <p:cNvSpPr/>
          <p:nvPr/>
        </p:nvSpPr>
        <p:spPr>
          <a:xfrm>
            <a:off x="960120" y="2763537"/>
            <a:ext cx="7760970" cy="1590128"/>
          </a:xfrm>
          <a:prstGeom prst="rect">
            <a:avLst/>
          </a:prstGeom>
          <a:solidFill>
            <a:schemeClr val="bg1"/>
          </a:solidFill>
          <a:ln>
            <a:noFill/>
          </a:ln>
        </p:spPr>
        <p:txBody>
          <a:bodyPr lIns="96470" tIns="48235" rIns="96470" bIns="48235">
            <a:spAutoFit/>
          </a:bodyPr>
          <a:lstStyle/>
          <a:p>
            <a:pPr algn="ctr">
              <a:defRPr/>
            </a:pPr>
            <a:endParaRPr lang="en-US" sz="600" b="1" dirty="0">
              <a:latin typeface="+mj-lt"/>
            </a:endParaRPr>
          </a:p>
          <a:p>
            <a:pPr algn="ctr">
              <a:defRPr/>
            </a:pPr>
            <a:r>
              <a:rPr lang="en-US" sz="3800" b="1" dirty="0" smtClean="0">
                <a:latin typeface="+mj-lt"/>
              </a:rPr>
              <a:t>COL Marc Ferraro</a:t>
            </a:r>
          </a:p>
          <a:p>
            <a:pPr algn="ctr">
              <a:defRPr/>
            </a:pPr>
            <a:r>
              <a:rPr lang="en-US" sz="3800" b="1" dirty="0" smtClean="0">
                <a:latin typeface="+mj-lt"/>
              </a:rPr>
              <a:t>Army National Guard</a:t>
            </a:r>
          </a:p>
          <a:p>
            <a:pPr algn="ctr">
              <a:defRPr/>
            </a:pPr>
            <a:endParaRPr lang="en-US" sz="1500" b="1" dirty="0">
              <a:latin typeface="+mj-lt"/>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178398" y="3691924"/>
            <a:ext cx="205019" cy="399570"/>
          </a:xfrm>
          <a:prstGeom prst="rect">
            <a:avLst/>
          </a:prstGeom>
          <a:noFill/>
          <a:ln w="9525">
            <a:noFill/>
            <a:miter lim="800000"/>
            <a:headEnd/>
            <a:tailEnd/>
          </a:ln>
        </p:spPr>
        <p:txBody>
          <a:bodyPr wrap="none" lIns="102144" tIns="51073" rIns="102144" bIns="51073">
            <a:spAutoFit/>
          </a:bodyPr>
          <a:lstStyle/>
          <a:p>
            <a:endParaRPr lang="en-US" dirty="0"/>
          </a:p>
        </p:txBody>
      </p:sp>
      <p:grpSp>
        <p:nvGrpSpPr>
          <p:cNvPr id="3" name="Group 4"/>
          <p:cNvGrpSpPr/>
          <p:nvPr/>
        </p:nvGrpSpPr>
        <p:grpSpPr>
          <a:xfrm>
            <a:off x="320043" y="433493"/>
            <a:ext cx="9076635" cy="738746"/>
            <a:chOff x="478394" y="406400"/>
            <a:chExt cx="8644414" cy="692574"/>
          </a:xfrm>
        </p:grpSpPr>
        <p:pic>
          <p:nvPicPr>
            <p:cNvPr id="6" name="Picture 26" descr="Military Vet logo banner"/>
            <p:cNvPicPr>
              <a:picLocks noChangeAspect="1" noChangeArrowheads="1"/>
            </p:cNvPicPr>
            <p:nvPr/>
          </p:nvPicPr>
          <p:blipFill>
            <a:blip r:embed="rId2" cstate="print"/>
            <a:srcRect/>
            <a:stretch>
              <a:fillRect/>
            </a:stretch>
          </p:blipFill>
          <p:spPr bwMode="auto">
            <a:xfrm>
              <a:off x="478394" y="406400"/>
              <a:ext cx="8644414" cy="692574"/>
            </a:xfrm>
            <a:prstGeom prst="rect">
              <a:avLst/>
            </a:prstGeom>
            <a:noFill/>
            <a:ln w="9525">
              <a:noFill/>
              <a:miter lim="800000"/>
              <a:headEnd/>
              <a:tailEnd/>
            </a:ln>
          </p:spPr>
        </p:pic>
        <p:sp>
          <p:nvSpPr>
            <p:cNvPr id="7" name="Rectangle 5"/>
            <p:cNvSpPr txBox="1">
              <a:spLocks noChangeArrowheads="1"/>
            </p:cNvSpPr>
            <p:nvPr/>
          </p:nvSpPr>
          <p:spPr>
            <a:xfrm>
              <a:off x="480060" y="481745"/>
              <a:ext cx="6000750" cy="420771"/>
            </a:xfrm>
            <a:prstGeom prst="rect">
              <a:avLst/>
            </a:prstGeom>
            <a:noFill/>
          </p:spPr>
          <p:txBody>
            <a:bodyPr vert="horz" lIns="96661" tIns="48331" rIns="96661" bIns="48331"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smtClean="0">
                  <a:solidFill>
                    <a:schemeClr val="bg1"/>
                  </a:solidFill>
                </a:rPr>
                <a:t>BUREAU OF VETERANS’ HOMES</a:t>
              </a:r>
              <a:endParaRPr lang="en-US" sz="2200" b="1" dirty="0">
                <a:solidFill>
                  <a:schemeClr val="bg1"/>
                </a:solidFill>
              </a:endParaRPr>
            </a:p>
          </p:txBody>
        </p:sp>
      </p:grpSp>
      <p:grpSp>
        <p:nvGrpSpPr>
          <p:cNvPr id="5" name="Group 7"/>
          <p:cNvGrpSpPr/>
          <p:nvPr/>
        </p:nvGrpSpPr>
        <p:grpSpPr>
          <a:xfrm>
            <a:off x="116014" y="6762496"/>
            <a:ext cx="9325166" cy="433493"/>
            <a:chOff x="400050" y="6339840"/>
            <a:chExt cx="8881110" cy="406400"/>
          </a:xfrm>
        </p:grpSpPr>
        <p:pic>
          <p:nvPicPr>
            <p:cNvPr id="9" name="Picture 25" descr="red bottom banner"/>
            <p:cNvPicPr>
              <a:picLocks noChangeAspect="1" noChangeArrowheads="1"/>
            </p:cNvPicPr>
            <p:nvPr/>
          </p:nvPicPr>
          <p:blipFill>
            <a:blip r:embed="rId3" cstate="print"/>
            <a:srcRect/>
            <a:stretch>
              <a:fillRect/>
            </a:stretch>
          </p:blipFill>
          <p:spPr bwMode="auto">
            <a:xfrm>
              <a:off x="480060" y="6343227"/>
              <a:ext cx="8801100" cy="403013"/>
            </a:xfrm>
            <a:prstGeom prst="rect">
              <a:avLst/>
            </a:prstGeom>
            <a:noFill/>
            <a:ln w="9525">
              <a:noFill/>
              <a:miter lim="800000"/>
              <a:headEnd/>
              <a:tailEnd/>
            </a:ln>
          </p:spPr>
        </p:pic>
        <p:sp>
          <p:nvSpPr>
            <p:cNvPr id="10"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661" tIns="48331" rIns="96661" bIns="48331" anchor="ctr"/>
            <a:lstStyle/>
            <a:p>
              <a:r>
                <a:rPr lang="en-US" sz="1400" dirty="0">
                  <a:solidFill>
                    <a:schemeClr val="bg1"/>
                  </a:solidFill>
                  <a:latin typeface="Verdana" pitchFamily="34" charset="0"/>
                </a:rPr>
                <a:t>&gt; country</a:t>
              </a:r>
            </a:p>
          </p:txBody>
        </p:sp>
        <p:sp>
          <p:nvSpPr>
            <p:cNvPr id="11"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661" tIns="48331" rIns="96661" bIns="48331" anchor="ctr"/>
            <a:lstStyle/>
            <a:p>
              <a:pPr algn="r"/>
              <a:r>
                <a:rPr lang="en-US" sz="1400" dirty="0">
                  <a:solidFill>
                    <a:schemeClr val="bg1"/>
                  </a:solidFill>
                  <a:latin typeface="Verdana" pitchFamily="34" charset="0"/>
                </a:rPr>
                <a:t>  &gt; community &gt; commonwealth </a:t>
              </a:r>
            </a:p>
          </p:txBody>
        </p:sp>
        <p:sp>
          <p:nvSpPr>
            <p:cNvPr id="12" name="Text Box 15"/>
            <p:cNvSpPr txBox="1">
              <a:spLocks noChangeArrowheads="1"/>
            </p:cNvSpPr>
            <p:nvPr/>
          </p:nvSpPr>
          <p:spPr bwMode="auto">
            <a:xfrm>
              <a:off x="400050" y="6340572"/>
              <a:ext cx="1840230" cy="359216"/>
            </a:xfrm>
            <a:prstGeom prst="rect">
              <a:avLst/>
            </a:prstGeom>
            <a:noFill/>
            <a:ln w="9525">
              <a:noFill/>
              <a:miter lim="800000"/>
              <a:headEnd/>
              <a:tailEnd/>
            </a:ln>
          </p:spPr>
          <p:txBody>
            <a:bodyPr lIns="96661" tIns="48331" rIns="96661" bIns="48331" anchor="ctr">
              <a:spAutoFit/>
            </a:bodyPr>
            <a:lstStyle/>
            <a:p>
              <a:pPr eaLnBrk="0" hangingPunct="0">
                <a:spcBef>
                  <a:spcPct val="50000"/>
                </a:spcBef>
                <a:defRPr/>
              </a:pPr>
              <a:r>
                <a:rPr lang="en-US" sz="1800" b="1" dirty="0">
                  <a:solidFill>
                    <a:schemeClr val="bg1"/>
                  </a:solidFill>
                </a:rPr>
                <a:t>  </a:t>
              </a:r>
              <a:r>
                <a:rPr lang="en-US" sz="1800" dirty="0" smtClean="0">
                  <a:solidFill>
                    <a:schemeClr val="bg1"/>
                  </a:solidFill>
                  <a:latin typeface="+mj-lt"/>
                </a:rPr>
                <a:t>As of 31 JAN 15</a:t>
              </a:r>
              <a:endParaRPr lang="en-US" sz="1800" dirty="0">
                <a:solidFill>
                  <a:schemeClr val="bg1"/>
                </a:solidFill>
                <a:latin typeface="+mj-lt"/>
              </a:endParaRPr>
            </a:p>
          </p:txBody>
        </p:sp>
      </p:grpSp>
      <p:sp>
        <p:nvSpPr>
          <p:cNvPr id="2" name="TextBox 1"/>
          <p:cNvSpPr txBox="1"/>
          <p:nvPr/>
        </p:nvSpPr>
        <p:spPr>
          <a:xfrm>
            <a:off x="1440181" y="3332480"/>
            <a:ext cx="6760469" cy="882436"/>
          </a:xfrm>
          <a:prstGeom prst="rect">
            <a:avLst/>
          </a:prstGeom>
          <a:noFill/>
        </p:spPr>
        <p:txBody>
          <a:bodyPr wrap="none" lIns="96627" tIns="48314" rIns="96627" bIns="48314" rtlCol="0">
            <a:spAutoFit/>
          </a:bodyPr>
          <a:lstStyle/>
          <a:p>
            <a:r>
              <a:rPr lang="en-US" sz="5100" dirty="0" smtClean="0"/>
              <a:t>Questions or Comments </a:t>
            </a:r>
            <a:endParaRPr lang="en-US" sz="5100" dirty="0"/>
          </a:p>
        </p:txBody>
      </p:sp>
    </p:spTree>
    <p:extLst>
      <p:ext uri="{BB962C8B-B14F-4D97-AF65-F5344CB8AC3E}">
        <p14:creationId xmlns:p14="http://schemas.microsoft.com/office/powerpoint/2010/main" xmlns="" val="40579157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http://www.donthatemiami.com/wp-content/uploads/2012/08/2009-usa-flag-graphics.jpg"/>
          <p:cNvPicPr>
            <a:picLocks noChangeAspect="1" noChangeArrowheads="1"/>
          </p:cNvPicPr>
          <p:nvPr/>
        </p:nvPicPr>
        <p:blipFill>
          <a:blip r:embed="rId3" cstate="print"/>
          <a:srcRect/>
          <a:stretch>
            <a:fillRect/>
          </a:stretch>
        </p:blipFill>
        <p:spPr bwMode="auto">
          <a:xfrm>
            <a:off x="720090" y="731520"/>
            <a:ext cx="8161020" cy="5852160"/>
          </a:xfrm>
          <a:prstGeom prst="rect">
            <a:avLst/>
          </a:prstGeom>
          <a:noFill/>
          <a:ln w="28575">
            <a:noFill/>
            <a:miter lim="800000"/>
            <a:headEnd/>
            <a:tailEnd/>
          </a:ln>
        </p:spPr>
      </p:pic>
      <p:sp>
        <p:nvSpPr>
          <p:cNvPr id="5" name="Rectangle 4"/>
          <p:cNvSpPr/>
          <p:nvPr/>
        </p:nvSpPr>
        <p:spPr>
          <a:xfrm>
            <a:off x="720090" y="2764072"/>
            <a:ext cx="8161020" cy="1590128"/>
          </a:xfrm>
          <a:prstGeom prst="rect">
            <a:avLst/>
          </a:prstGeom>
          <a:solidFill>
            <a:schemeClr val="bg1"/>
          </a:solidFill>
          <a:ln>
            <a:noFill/>
          </a:ln>
        </p:spPr>
        <p:txBody>
          <a:bodyPr wrap="square" lIns="96470" tIns="48235" rIns="96470" bIns="48235">
            <a:spAutoFit/>
          </a:bodyPr>
          <a:lstStyle/>
          <a:p>
            <a:pPr algn="ctr">
              <a:defRPr/>
            </a:pPr>
            <a:endParaRPr lang="en-US" sz="1100" b="1" dirty="0">
              <a:latin typeface="+mj-lt"/>
            </a:endParaRPr>
          </a:p>
          <a:p>
            <a:pPr algn="ctr">
              <a:defRPr/>
            </a:pPr>
            <a:r>
              <a:rPr lang="en-US" sz="3800" b="1" dirty="0" smtClean="0">
                <a:latin typeface="+mj-lt"/>
              </a:rPr>
              <a:t>Mr. Richard Hamp</a:t>
            </a:r>
          </a:p>
          <a:p>
            <a:pPr algn="ctr">
              <a:defRPr/>
            </a:pPr>
            <a:r>
              <a:rPr lang="en-US" sz="3800" b="1" dirty="0" smtClean="0">
                <a:latin typeface="+mj-lt"/>
              </a:rPr>
              <a:t>Veterans Trust Fund</a:t>
            </a:r>
            <a:endParaRPr lang="en-US" sz="3800" b="1" dirty="0">
              <a:latin typeface="+mj-lt"/>
            </a:endParaRPr>
          </a:p>
          <a:p>
            <a:pPr algn="ctr">
              <a:defRPr/>
            </a:pPr>
            <a:endParaRPr lang="en-US" sz="1100" b="1" dirty="0">
              <a:latin typeface="+mj-lt"/>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5" descr="red bottom banner"/>
          <p:cNvPicPr>
            <a:picLocks noChangeAspect="1" noChangeArrowheads="1"/>
          </p:cNvPicPr>
          <p:nvPr/>
        </p:nvPicPr>
        <p:blipFill>
          <a:blip r:embed="rId2" cstate="print"/>
          <a:srcRect/>
          <a:stretch>
            <a:fillRect/>
          </a:stretch>
        </p:blipFill>
        <p:spPr bwMode="auto">
          <a:xfrm>
            <a:off x="480060" y="6664965"/>
            <a:ext cx="8801100" cy="403013"/>
          </a:xfrm>
          <a:prstGeom prst="rect">
            <a:avLst/>
          </a:prstGeom>
          <a:noFill/>
          <a:ln w="9525">
            <a:noFill/>
            <a:miter lim="800000"/>
            <a:headEnd/>
            <a:tailEnd/>
          </a:ln>
        </p:spPr>
      </p:pic>
      <p:sp>
        <p:nvSpPr>
          <p:cNvPr id="13315" name="Rectangle 2"/>
          <p:cNvSpPr>
            <a:spLocks noChangeArrowheads="1"/>
          </p:cNvSpPr>
          <p:nvPr/>
        </p:nvSpPr>
        <p:spPr bwMode="auto">
          <a:xfrm>
            <a:off x="400050" y="2311405"/>
            <a:ext cx="8721090" cy="590973"/>
          </a:xfrm>
          <a:prstGeom prst="rect">
            <a:avLst/>
          </a:prstGeom>
          <a:noFill/>
          <a:ln w="9525">
            <a:noFill/>
            <a:miter lim="800000"/>
            <a:headEnd/>
            <a:tailEnd/>
          </a:ln>
        </p:spPr>
        <p:txBody>
          <a:bodyPr lIns="96627" tIns="48314" rIns="96627" bIns="48314">
            <a:spAutoFit/>
          </a:bodyPr>
          <a:lstStyle/>
          <a:p>
            <a:pPr algn="ctr"/>
            <a:endParaRPr lang="en-US" sz="3200" b="1" dirty="0"/>
          </a:p>
        </p:txBody>
      </p:sp>
      <p:sp>
        <p:nvSpPr>
          <p:cNvPr id="13316" name="Rectangle 7"/>
          <p:cNvSpPr>
            <a:spLocks noChangeArrowheads="1"/>
          </p:cNvSpPr>
          <p:nvPr/>
        </p:nvSpPr>
        <p:spPr bwMode="auto">
          <a:xfrm>
            <a:off x="3027046" y="3461178"/>
            <a:ext cx="195025" cy="392853"/>
          </a:xfrm>
          <a:prstGeom prst="rect">
            <a:avLst/>
          </a:prstGeom>
          <a:noFill/>
          <a:ln w="9525">
            <a:noFill/>
            <a:miter lim="800000"/>
            <a:headEnd/>
            <a:tailEnd/>
          </a:ln>
        </p:spPr>
        <p:txBody>
          <a:bodyPr wrap="none" lIns="96627" tIns="48314" rIns="96627" bIns="48314">
            <a:spAutoFit/>
          </a:bodyPr>
          <a:lstStyle/>
          <a:p>
            <a:endParaRPr lang="en-US" dirty="0"/>
          </a:p>
        </p:txBody>
      </p:sp>
      <p:sp>
        <p:nvSpPr>
          <p:cNvPr id="12295" name="Text Box 15"/>
          <p:cNvSpPr txBox="1">
            <a:spLocks noChangeArrowheads="1"/>
          </p:cNvSpPr>
          <p:nvPr/>
        </p:nvSpPr>
        <p:spPr bwMode="auto">
          <a:xfrm>
            <a:off x="400050" y="6339625"/>
            <a:ext cx="1840230" cy="361090"/>
          </a:xfrm>
          <a:prstGeom prst="rect">
            <a:avLst/>
          </a:prstGeom>
          <a:noFill/>
          <a:ln w="9525">
            <a:noFill/>
            <a:miter lim="800000"/>
            <a:headEnd/>
            <a:tailEnd/>
          </a:ln>
        </p:spPr>
        <p:txBody>
          <a:bodyPr lIns="96627" tIns="48314" rIns="96627" bIns="48314" anchor="ctr">
            <a:spAutoFit/>
          </a:bodyPr>
          <a:lstStyle/>
          <a:p>
            <a:pPr eaLnBrk="0" hangingPunct="0">
              <a:spcBef>
                <a:spcPct val="50000"/>
              </a:spcBef>
              <a:defRPr/>
            </a:pPr>
            <a:r>
              <a:rPr lang="en-US" sz="1700" dirty="0">
                <a:solidFill>
                  <a:srgbClr val="000000"/>
                </a:solidFill>
              </a:rPr>
              <a:t>  </a:t>
            </a:r>
            <a:r>
              <a:rPr lang="en-US" sz="1700" dirty="0">
                <a:solidFill>
                  <a:schemeClr val="bg1"/>
                </a:solidFill>
              </a:rPr>
              <a:t>As of 25 Mar14</a:t>
            </a:r>
          </a:p>
        </p:txBody>
      </p:sp>
      <p:grpSp>
        <p:nvGrpSpPr>
          <p:cNvPr id="2" name="Group 23"/>
          <p:cNvGrpSpPr>
            <a:grpSpLocks/>
          </p:cNvGrpSpPr>
          <p:nvPr/>
        </p:nvGrpSpPr>
        <p:grpSpPr bwMode="auto">
          <a:xfrm>
            <a:off x="478394" y="243840"/>
            <a:ext cx="8882776" cy="975360"/>
            <a:chOff x="455613" y="228600"/>
            <a:chExt cx="8459787" cy="838200"/>
          </a:xfrm>
        </p:grpSpPr>
        <p:pic>
          <p:nvPicPr>
            <p:cNvPr id="13358" name="Picture 26" descr="Military Vet logo banner"/>
            <p:cNvPicPr>
              <a:picLocks noChangeAspect="1" noChangeArrowheads="1"/>
            </p:cNvPicPr>
            <p:nvPr/>
          </p:nvPicPr>
          <p:blipFill>
            <a:blip r:embed="rId3" cstate="print"/>
            <a:srcRect/>
            <a:stretch>
              <a:fillRect/>
            </a:stretch>
          </p:blipFill>
          <p:spPr bwMode="auto">
            <a:xfrm>
              <a:off x="455613" y="381000"/>
              <a:ext cx="8232775" cy="649288"/>
            </a:xfrm>
            <a:prstGeom prst="rect">
              <a:avLst/>
            </a:prstGeom>
            <a:noFill/>
            <a:ln w="9525">
              <a:noFill/>
              <a:miter lim="800000"/>
              <a:headEnd/>
              <a:tailEnd/>
            </a:ln>
          </p:spPr>
        </p:pic>
        <p:sp>
          <p:nvSpPr>
            <p:cNvPr id="23" name="Rectangle 22"/>
            <p:cNvSpPr/>
            <p:nvPr/>
          </p:nvSpPr>
          <p:spPr>
            <a:xfrm>
              <a:off x="6248400" y="228600"/>
              <a:ext cx="26670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8" name="TextBox 4"/>
          <p:cNvSpPr txBox="1">
            <a:spLocks noChangeArrowheads="1"/>
          </p:cNvSpPr>
          <p:nvPr/>
        </p:nvSpPr>
        <p:spPr bwMode="auto">
          <a:xfrm>
            <a:off x="560070" y="499534"/>
            <a:ext cx="5920740" cy="426720"/>
          </a:xfrm>
          <a:prstGeom prst="rect">
            <a:avLst/>
          </a:prstGeom>
          <a:noFill/>
          <a:ln w="9525">
            <a:noFill/>
            <a:miter lim="800000"/>
            <a:headEnd/>
            <a:tailEnd/>
          </a:ln>
        </p:spPr>
        <p:txBody>
          <a:bodyPr lIns="96627" tIns="48314" rIns="96627" bIns="48314">
            <a:spAutoFit/>
          </a:bodyPr>
          <a:lstStyle/>
          <a:p>
            <a:pPr algn="ctr" eaLnBrk="0" hangingPunct="0">
              <a:defRPr/>
            </a:pPr>
            <a:r>
              <a:rPr lang="en-US" sz="2100" b="1" dirty="0">
                <a:solidFill>
                  <a:schemeClr val="bg1"/>
                </a:solidFill>
                <a:latin typeface="+mj-lt"/>
              </a:rPr>
              <a:t>VETERANS’ TRUST FUND</a:t>
            </a:r>
          </a:p>
        </p:txBody>
      </p:sp>
      <p:pic>
        <p:nvPicPr>
          <p:cNvPr id="13320" name="Picture 7" descr="PA-VTF left-rgb.jpg"/>
          <p:cNvPicPr>
            <a:picLocks noChangeAspect="1"/>
          </p:cNvPicPr>
          <p:nvPr/>
        </p:nvPicPr>
        <p:blipFill>
          <a:blip r:embed="rId4" cstate="print"/>
          <a:srcRect/>
          <a:stretch>
            <a:fillRect/>
          </a:stretch>
        </p:blipFill>
        <p:spPr bwMode="auto">
          <a:xfrm>
            <a:off x="6720840" y="487680"/>
            <a:ext cx="2320290" cy="650240"/>
          </a:xfrm>
          <a:prstGeom prst="rect">
            <a:avLst/>
          </a:prstGeom>
          <a:noFill/>
          <a:ln w="9525">
            <a:noFill/>
            <a:miter lim="800000"/>
            <a:headEnd/>
            <a:tailEnd/>
          </a:ln>
        </p:spPr>
      </p:pic>
      <p:sp>
        <p:nvSpPr>
          <p:cNvPr id="13321" name="Rectangle 8"/>
          <p:cNvSpPr>
            <a:spLocks noChangeArrowheads="1"/>
          </p:cNvSpPr>
          <p:nvPr/>
        </p:nvSpPr>
        <p:spPr bwMode="auto">
          <a:xfrm>
            <a:off x="8001000" y="6664960"/>
            <a:ext cx="1280160" cy="406400"/>
          </a:xfrm>
          <a:prstGeom prst="rect">
            <a:avLst/>
          </a:prstGeom>
          <a:noFill/>
          <a:ln w="9525">
            <a:noFill/>
            <a:miter lim="800000"/>
            <a:headEnd/>
            <a:tailEnd/>
          </a:ln>
        </p:spPr>
        <p:txBody>
          <a:bodyPr lIns="96627" tIns="48314" rIns="96627" bIns="48314" anchor="ctr"/>
          <a:lstStyle/>
          <a:p>
            <a:r>
              <a:rPr lang="en-US" sz="1300" dirty="0">
                <a:solidFill>
                  <a:schemeClr val="bg1"/>
                </a:solidFill>
                <a:latin typeface="Verdana" pitchFamily="34" charset="0"/>
              </a:rPr>
              <a:t>&gt; country</a:t>
            </a:r>
          </a:p>
        </p:txBody>
      </p:sp>
      <p:sp>
        <p:nvSpPr>
          <p:cNvPr id="13322" name="Rectangle 10"/>
          <p:cNvSpPr>
            <a:spLocks noChangeArrowheads="1"/>
          </p:cNvSpPr>
          <p:nvPr/>
        </p:nvSpPr>
        <p:spPr bwMode="auto">
          <a:xfrm>
            <a:off x="4000500" y="6664960"/>
            <a:ext cx="4160520" cy="406400"/>
          </a:xfrm>
          <a:prstGeom prst="rect">
            <a:avLst/>
          </a:prstGeom>
          <a:noFill/>
          <a:ln w="9525">
            <a:noFill/>
            <a:miter lim="800000"/>
            <a:headEnd/>
            <a:tailEnd/>
          </a:ln>
        </p:spPr>
        <p:txBody>
          <a:bodyPr lIns="96627" tIns="48314" rIns="96627" bIns="48314" anchor="ctr"/>
          <a:lstStyle/>
          <a:p>
            <a:pPr algn="r"/>
            <a:r>
              <a:rPr lang="en-US" sz="1300" dirty="0">
                <a:solidFill>
                  <a:schemeClr val="bg1"/>
                </a:solidFill>
                <a:latin typeface="Verdana" pitchFamily="34" charset="0"/>
              </a:rPr>
              <a:t>  &gt; community &gt; commonwealth   </a:t>
            </a:r>
          </a:p>
        </p:txBody>
      </p:sp>
      <p:graphicFrame>
        <p:nvGraphicFramePr>
          <p:cNvPr id="19" name="Table 18"/>
          <p:cNvGraphicFramePr>
            <a:graphicFrameLocks noGrp="1"/>
          </p:cNvGraphicFramePr>
          <p:nvPr/>
        </p:nvGraphicFramePr>
        <p:xfrm>
          <a:off x="480060" y="1381761"/>
          <a:ext cx="8721089" cy="3610515"/>
        </p:xfrm>
        <a:graphic>
          <a:graphicData uri="http://schemas.openxmlformats.org/drawingml/2006/table">
            <a:tbl>
              <a:tblPr firstRow="1" bandRow="1">
                <a:tableStyleId>{5C22544A-7EE6-4342-B048-85BDC9FD1C3A}</a:tableStyleId>
              </a:tblPr>
              <a:tblGrid>
                <a:gridCol w="2599464"/>
                <a:gridCol w="1850071"/>
                <a:gridCol w="2135777"/>
                <a:gridCol w="2135777"/>
              </a:tblGrid>
              <a:tr h="615696">
                <a:tc>
                  <a:txBody>
                    <a:bodyPr/>
                    <a:lstStyle/>
                    <a:p>
                      <a:r>
                        <a:rPr lang="en-US" sz="1700" dirty="0" smtClean="0"/>
                        <a:t>Revenue</a:t>
                      </a:r>
                      <a:endParaRPr lang="en-US" sz="1700" dirty="0"/>
                    </a:p>
                  </a:txBody>
                  <a:tcPr marL="96012" marR="96012" marT="48768" marB="48768">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r>
                        <a:rPr lang="en-US" sz="1700" dirty="0" smtClean="0"/>
                        <a:t>Since Last Meeting</a:t>
                      </a:r>
                      <a:endParaRPr lang="en-US" sz="1700" dirty="0"/>
                    </a:p>
                  </a:txBody>
                  <a:tcPr marL="96012" marR="96012" marT="48768" marB="48768">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r>
                        <a:rPr lang="en-US" sz="1700" dirty="0" smtClean="0"/>
                        <a:t>SFY 14-15</a:t>
                      </a:r>
                      <a:endParaRPr lang="en-US" sz="1700" dirty="0"/>
                    </a:p>
                  </a:txBody>
                  <a:tcPr marL="96012" marR="96012" marT="48768" marB="48768">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r>
                        <a:rPr lang="en-US" sz="1700" dirty="0" smtClean="0"/>
                        <a:t>Cumulative Total</a:t>
                      </a:r>
                    </a:p>
                  </a:txBody>
                  <a:tcPr marL="96012" marR="96012" marT="48768" marB="48768">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tcPr>
                </a:tc>
              </a:tr>
              <a:tr h="376741">
                <a:tc>
                  <a:txBody>
                    <a:bodyPr/>
                    <a:lstStyle/>
                    <a:p>
                      <a:r>
                        <a:rPr lang="en-US" sz="1700" dirty="0" smtClean="0"/>
                        <a:t>Checkoff</a:t>
                      </a:r>
                      <a:r>
                        <a:rPr lang="en-US" sz="1700" baseline="0" dirty="0" smtClean="0"/>
                        <a:t> &amp; Donations</a:t>
                      </a:r>
                      <a:endParaRPr lang="en-US" sz="1700" dirty="0"/>
                    </a:p>
                  </a:txBody>
                  <a:tcPr marL="96012" marR="96012" marT="48768" marB="48768">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700" dirty="0" smtClean="0">
                          <a:solidFill>
                            <a:schemeClr val="tx2">
                              <a:lumMod val="75000"/>
                            </a:schemeClr>
                          </a:solidFill>
                        </a:rPr>
                        <a:t>$176,335.50</a:t>
                      </a:r>
                      <a:endParaRPr lang="en-US" sz="1700" dirty="0">
                        <a:solidFill>
                          <a:schemeClr val="tx2">
                            <a:lumMod val="75000"/>
                          </a:schemeClr>
                        </a:solidFill>
                      </a:endParaRPr>
                    </a:p>
                  </a:txBody>
                  <a:tcPr marL="96012" marR="96012" marT="48768" marB="48768">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r"/>
                      <a:r>
                        <a:rPr lang="en-US" sz="1700" dirty="0" smtClean="0">
                          <a:solidFill>
                            <a:schemeClr val="tx2">
                              <a:lumMod val="75000"/>
                            </a:schemeClr>
                          </a:solidFill>
                        </a:rPr>
                        <a:t>$756,651.50</a:t>
                      </a:r>
                      <a:endParaRPr lang="en-US" sz="1700" dirty="0">
                        <a:solidFill>
                          <a:schemeClr val="tx2">
                            <a:lumMod val="75000"/>
                          </a:schemeClr>
                        </a:solidFill>
                      </a:endParaRPr>
                    </a:p>
                  </a:txBody>
                  <a:tcPr marL="96012" marR="96012" marT="48768" marB="48768">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2">
                              <a:lumMod val="75000"/>
                            </a:schemeClr>
                          </a:solidFill>
                        </a:rPr>
                        <a:t>$1,638,027.07</a:t>
                      </a:r>
                      <a:endParaRPr lang="en-US" sz="1700" dirty="0">
                        <a:solidFill>
                          <a:schemeClr val="tx2">
                            <a:lumMod val="75000"/>
                          </a:schemeClr>
                        </a:solidFill>
                      </a:endParaRPr>
                    </a:p>
                  </a:txBody>
                  <a:tcPr marL="96012" marR="96012" marT="48768" marB="48768">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376741">
                <a:tc>
                  <a:txBody>
                    <a:bodyPr/>
                    <a:lstStyle/>
                    <a:p>
                      <a:r>
                        <a:rPr lang="en-US" sz="1700" dirty="0" smtClean="0"/>
                        <a:t>HOV License Plate </a:t>
                      </a:r>
                      <a:endParaRPr lang="en-US" sz="1700" dirty="0"/>
                    </a:p>
                  </a:txBody>
                  <a:tcPr marL="96012" marR="96012" marT="48768" marB="48768">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700" dirty="0" smtClean="0">
                          <a:solidFill>
                            <a:schemeClr val="tx2">
                              <a:lumMod val="75000"/>
                            </a:schemeClr>
                          </a:solidFill>
                        </a:rPr>
                        <a:t>$285.00*</a:t>
                      </a:r>
                      <a:endParaRPr lang="en-US" sz="1700" dirty="0">
                        <a:solidFill>
                          <a:schemeClr val="tx2">
                            <a:lumMod val="75000"/>
                          </a:schemeClr>
                        </a:solidFill>
                      </a:endParaRPr>
                    </a:p>
                  </a:txBody>
                  <a:tcPr marL="96012" marR="96012" marT="48768" marB="4876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700" dirty="0" smtClean="0">
                          <a:solidFill>
                            <a:schemeClr val="tx2">
                              <a:lumMod val="75000"/>
                            </a:schemeClr>
                          </a:solidFill>
                        </a:rPr>
                        <a:t>$5,205.00</a:t>
                      </a:r>
                      <a:endParaRPr lang="en-US" sz="1700" dirty="0">
                        <a:solidFill>
                          <a:schemeClr val="tx2">
                            <a:lumMod val="75000"/>
                          </a:schemeClr>
                        </a:solidFill>
                      </a:endParaRPr>
                    </a:p>
                  </a:txBody>
                  <a:tcPr marL="96012" marR="96012" marT="48768" marB="4876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2">
                              <a:lumMod val="75000"/>
                            </a:schemeClr>
                          </a:solidFill>
                        </a:rPr>
                        <a:t>$30,165.00</a:t>
                      </a:r>
                      <a:endParaRPr lang="en-US" sz="1700" dirty="0">
                        <a:solidFill>
                          <a:schemeClr val="tx2">
                            <a:lumMod val="75000"/>
                          </a:schemeClr>
                        </a:solidFill>
                      </a:endParaRPr>
                    </a:p>
                  </a:txBody>
                  <a:tcPr marL="96012" marR="96012" marT="48768" marB="48768">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76741">
                <a:tc>
                  <a:txBody>
                    <a:bodyPr/>
                    <a:lstStyle/>
                    <a:p>
                      <a:r>
                        <a:rPr lang="en-US" sz="1700" dirty="0" smtClean="0"/>
                        <a:t>Interest</a:t>
                      </a:r>
                      <a:endParaRPr lang="en-US" sz="1700" dirty="0"/>
                    </a:p>
                  </a:txBody>
                  <a:tcPr marL="96012" marR="96012" marT="48768" marB="48768">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smtClean="0">
                          <a:solidFill>
                            <a:schemeClr val="tx2">
                              <a:lumMod val="75000"/>
                            </a:schemeClr>
                          </a:solidFill>
                        </a:rPr>
                        <a:t>$1,293.57</a:t>
                      </a:r>
                      <a:endParaRPr lang="en-US" sz="1700" dirty="0">
                        <a:solidFill>
                          <a:schemeClr val="tx2">
                            <a:lumMod val="75000"/>
                          </a:schemeClr>
                        </a:solidFill>
                      </a:endParaRPr>
                    </a:p>
                  </a:txBody>
                  <a:tcPr marL="96012" marR="96012" marT="48768" marB="4876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700" dirty="0" smtClean="0">
                          <a:solidFill>
                            <a:schemeClr val="tx2">
                              <a:lumMod val="75000"/>
                            </a:schemeClr>
                          </a:solidFill>
                        </a:rPr>
                        <a:t>$1,496.81</a:t>
                      </a:r>
                      <a:endParaRPr lang="en-US" sz="1700" dirty="0">
                        <a:solidFill>
                          <a:schemeClr val="tx2">
                            <a:lumMod val="75000"/>
                          </a:schemeClr>
                        </a:solidFill>
                      </a:endParaRPr>
                    </a:p>
                  </a:txBody>
                  <a:tcPr marL="96012" marR="96012" marT="48768" marB="4876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2">
                              <a:lumMod val="75000"/>
                            </a:schemeClr>
                          </a:solidFill>
                        </a:rPr>
                        <a:t>$4,231.68</a:t>
                      </a:r>
                      <a:endParaRPr lang="en-US" sz="1700" dirty="0">
                        <a:solidFill>
                          <a:schemeClr val="tx2">
                            <a:lumMod val="75000"/>
                          </a:schemeClr>
                        </a:solidFill>
                      </a:endParaRPr>
                    </a:p>
                  </a:txBody>
                  <a:tcPr marL="96012" marR="96012" marT="48768" marB="48768">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57632">
                <a:tc>
                  <a:txBody>
                    <a:bodyPr/>
                    <a:lstStyle/>
                    <a:p>
                      <a:endParaRPr lang="en-US" sz="1700" dirty="0">
                        <a:solidFill>
                          <a:srgbClr val="0070C0"/>
                        </a:solidFill>
                      </a:endParaRPr>
                    </a:p>
                  </a:txBody>
                  <a:tcPr marL="96012" marR="96012" marT="48768" marB="48768">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700" dirty="0">
                        <a:solidFill>
                          <a:srgbClr val="0070C0"/>
                        </a:solidFill>
                      </a:endParaRPr>
                    </a:p>
                  </a:txBody>
                  <a:tcPr marL="96012" marR="96012" marT="48768" marB="48768">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endParaRPr lang="en-US" sz="1700" dirty="0">
                        <a:solidFill>
                          <a:srgbClr val="0070C0"/>
                        </a:solidFill>
                      </a:endParaRPr>
                    </a:p>
                  </a:txBody>
                  <a:tcPr marL="96012" marR="96012" marT="48768" marB="48768">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700" dirty="0">
                        <a:solidFill>
                          <a:srgbClr val="0070C0"/>
                        </a:solidFill>
                      </a:endParaRPr>
                    </a:p>
                  </a:txBody>
                  <a:tcPr marL="96012" marR="96012" marT="48768" marB="48768">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76741">
                <a:tc>
                  <a:txBody>
                    <a:bodyPr/>
                    <a:lstStyle/>
                    <a:p>
                      <a:r>
                        <a:rPr lang="en-US" sz="1700" b="1" dirty="0" smtClean="0">
                          <a:solidFill>
                            <a:schemeClr val="bg1"/>
                          </a:solidFill>
                        </a:rPr>
                        <a:t>Disbursements</a:t>
                      </a:r>
                      <a:endParaRPr lang="en-US" sz="1700" b="1" dirty="0">
                        <a:solidFill>
                          <a:schemeClr val="bg1"/>
                        </a:solidFill>
                      </a:endParaRPr>
                    </a:p>
                  </a:txBody>
                  <a:tcPr marL="96012" marR="96012" marT="48768" marB="48768">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endParaRPr lang="en-US" sz="1700" dirty="0">
                        <a:solidFill>
                          <a:srgbClr val="00B050"/>
                        </a:solidFill>
                      </a:endParaRPr>
                    </a:p>
                  </a:txBody>
                  <a:tcPr marL="96012" marR="96012" marT="48768" marB="48768">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r"/>
                      <a:endParaRPr lang="en-US" sz="1700" dirty="0">
                        <a:solidFill>
                          <a:srgbClr val="00B050"/>
                        </a:solidFill>
                      </a:endParaRPr>
                    </a:p>
                  </a:txBody>
                  <a:tcPr marL="96012" marR="96012" marT="48768" marB="48768">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700" dirty="0">
                        <a:solidFill>
                          <a:srgbClr val="00B050"/>
                        </a:solidFill>
                      </a:endParaRPr>
                    </a:p>
                  </a:txBody>
                  <a:tcPr marL="96012" marR="96012" marT="48768" marB="48768">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r>
              <a:tr h="376741">
                <a:tc>
                  <a:txBody>
                    <a:bodyPr/>
                    <a:lstStyle/>
                    <a:p>
                      <a:r>
                        <a:rPr lang="en-US" sz="1700" dirty="0" smtClean="0"/>
                        <a:t>VTF Grants</a:t>
                      </a:r>
                      <a:endParaRPr lang="en-US" sz="1700" dirty="0"/>
                    </a:p>
                  </a:txBody>
                  <a:tcPr marL="96012" marR="96012" marT="48768" marB="48768">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700" dirty="0" smtClean="0">
                          <a:solidFill>
                            <a:srgbClr val="FF0000"/>
                          </a:solidFill>
                        </a:rPr>
                        <a:t>$0.00**</a:t>
                      </a:r>
                      <a:endParaRPr lang="en-US" sz="1700" dirty="0">
                        <a:solidFill>
                          <a:srgbClr val="FF0000"/>
                        </a:solidFill>
                      </a:endParaRPr>
                    </a:p>
                  </a:txBody>
                  <a:tcPr marL="96012" marR="96012" marT="48768" marB="4876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700" dirty="0" smtClean="0">
                          <a:solidFill>
                            <a:srgbClr val="FF0000"/>
                          </a:solidFill>
                        </a:rPr>
                        <a:t>$0.00</a:t>
                      </a:r>
                      <a:endParaRPr lang="en-US" sz="1700" dirty="0">
                        <a:solidFill>
                          <a:srgbClr val="FF0000"/>
                        </a:solidFill>
                      </a:endParaRPr>
                    </a:p>
                  </a:txBody>
                  <a:tcPr marL="96012" marR="96012" marT="48768" marB="4876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700" dirty="0" smtClean="0">
                          <a:solidFill>
                            <a:srgbClr val="FF0000"/>
                          </a:solidFill>
                        </a:rPr>
                        <a:t>$0.00</a:t>
                      </a:r>
                      <a:endParaRPr lang="en-US" sz="1700" dirty="0">
                        <a:solidFill>
                          <a:srgbClr val="FF0000"/>
                        </a:solidFill>
                      </a:endParaRPr>
                    </a:p>
                  </a:txBody>
                  <a:tcPr marL="96012" marR="96012" marT="48768" marB="48768">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76741">
                <a:tc>
                  <a:txBody>
                    <a:bodyPr/>
                    <a:lstStyle/>
                    <a:p>
                      <a:r>
                        <a:rPr lang="en-US" sz="1700" dirty="0" smtClean="0"/>
                        <a:t>VTA </a:t>
                      </a:r>
                      <a:endParaRPr lang="en-US" sz="1700" dirty="0"/>
                    </a:p>
                  </a:txBody>
                  <a:tcPr marL="96012" marR="96012" marT="48768" marB="48768">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700" dirty="0" smtClean="0">
                          <a:solidFill>
                            <a:srgbClr val="FF0000"/>
                          </a:solidFill>
                        </a:rPr>
                        <a:t>$95,208.50</a:t>
                      </a:r>
                      <a:endParaRPr lang="en-US" sz="1700" dirty="0">
                        <a:solidFill>
                          <a:srgbClr val="FF0000"/>
                        </a:solidFill>
                      </a:endParaRPr>
                    </a:p>
                  </a:txBody>
                  <a:tcPr marL="96012" marR="96012" marT="48768" marB="4876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700" dirty="0" smtClean="0">
                          <a:solidFill>
                            <a:srgbClr val="FF0000"/>
                          </a:solidFill>
                        </a:rPr>
                        <a:t>$309,197.32</a:t>
                      </a:r>
                      <a:endParaRPr lang="en-US" sz="1700" dirty="0">
                        <a:solidFill>
                          <a:srgbClr val="FF0000"/>
                        </a:solidFill>
                      </a:endParaRPr>
                    </a:p>
                  </a:txBody>
                  <a:tcPr marL="96012" marR="96012" marT="48768" marB="4876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solidFill>
                            <a:srgbClr val="FF0000"/>
                          </a:solidFill>
                        </a:rPr>
                        <a:t>$309,197.32</a:t>
                      </a:r>
                      <a:endParaRPr lang="en-US" sz="1700" dirty="0">
                        <a:solidFill>
                          <a:srgbClr val="FF0000"/>
                        </a:solidFill>
                      </a:endParaRPr>
                    </a:p>
                  </a:txBody>
                  <a:tcPr marL="96012" marR="96012" marT="48768" marB="48768">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767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PENN DOT Costs</a:t>
                      </a:r>
                      <a:endParaRPr lang="en-US" sz="1700" dirty="0"/>
                    </a:p>
                  </a:txBody>
                  <a:tcPr marL="96012" marR="96012" marT="48768" marB="48768">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smtClean="0">
                          <a:solidFill>
                            <a:srgbClr val="FF0000"/>
                          </a:solidFill>
                        </a:rPr>
                        <a:t>$0.00***</a:t>
                      </a:r>
                      <a:endParaRPr lang="en-US" sz="1700" dirty="0">
                        <a:solidFill>
                          <a:srgbClr val="FF0000"/>
                        </a:solidFill>
                      </a:endParaRPr>
                    </a:p>
                  </a:txBody>
                  <a:tcPr marL="96012" marR="96012" marT="48768" marB="4876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700" dirty="0" smtClean="0">
                          <a:solidFill>
                            <a:srgbClr val="FF0000"/>
                          </a:solidFill>
                        </a:rPr>
                        <a:t>$0.00</a:t>
                      </a:r>
                      <a:endParaRPr lang="en-US" sz="1700" dirty="0">
                        <a:solidFill>
                          <a:srgbClr val="FF0000"/>
                        </a:solidFill>
                      </a:endParaRPr>
                    </a:p>
                  </a:txBody>
                  <a:tcPr marL="96012" marR="96012" marT="48768" marB="4876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700" dirty="0" smtClean="0">
                          <a:solidFill>
                            <a:srgbClr val="FF0000"/>
                          </a:solidFill>
                        </a:rPr>
                        <a:t>$384,000.00</a:t>
                      </a:r>
                      <a:endParaRPr lang="en-US" sz="1700" dirty="0">
                        <a:solidFill>
                          <a:srgbClr val="FF0000"/>
                        </a:solidFill>
                      </a:endParaRPr>
                    </a:p>
                  </a:txBody>
                  <a:tcPr marL="96012" marR="96012" marT="48768" marB="48768">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2" name="TextBox 21"/>
          <p:cNvSpPr txBox="1"/>
          <p:nvPr/>
        </p:nvSpPr>
        <p:spPr>
          <a:xfrm>
            <a:off x="480060" y="4876804"/>
            <a:ext cx="8881110" cy="1621066"/>
          </a:xfrm>
          <a:prstGeom prst="rect">
            <a:avLst/>
          </a:prstGeom>
          <a:noFill/>
        </p:spPr>
        <p:txBody>
          <a:bodyPr wrap="square" lIns="96627" tIns="48314" rIns="96627" bIns="48314">
            <a:spAutoFit/>
          </a:bodyPr>
          <a:lstStyle/>
          <a:p>
            <a:pPr>
              <a:defRPr/>
            </a:pPr>
            <a:r>
              <a:rPr lang="en-US" sz="1700" b="1" dirty="0" smtClean="0"/>
              <a:t>*</a:t>
            </a:r>
            <a:r>
              <a:rPr lang="en-US" sz="1700" dirty="0" smtClean="0"/>
              <a:t> </a:t>
            </a:r>
            <a:r>
              <a:rPr lang="en-US" sz="1500" dirty="0" smtClean="0"/>
              <a:t>       Total </a:t>
            </a:r>
            <a:r>
              <a:rPr lang="en-US" sz="1500" dirty="0"/>
              <a:t>number of HOV License plates </a:t>
            </a:r>
            <a:r>
              <a:rPr lang="en-US" sz="1500" dirty="0" smtClean="0"/>
              <a:t>sold since last meeting  = 32   (Total since inception = 2,011)</a:t>
            </a:r>
          </a:p>
          <a:p>
            <a:pPr>
              <a:defRPr/>
            </a:pPr>
            <a:endParaRPr lang="en-US" sz="800" dirty="0"/>
          </a:p>
          <a:p>
            <a:pPr>
              <a:defRPr/>
            </a:pPr>
            <a:endParaRPr lang="en-US" sz="200" dirty="0"/>
          </a:p>
          <a:p>
            <a:pPr>
              <a:defRPr/>
            </a:pPr>
            <a:r>
              <a:rPr lang="en-US" sz="1700" b="1" dirty="0" smtClean="0"/>
              <a:t>**    </a:t>
            </a:r>
            <a:r>
              <a:rPr lang="en-US" sz="1500" dirty="0" smtClean="0"/>
              <a:t>Grant Applications have been reviewed and we are currently processing ACT 71 Grant Applications.  We anticipate Grant Award Announcements in late February 2015</a:t>
            </a:r>
            <a:endParaRPr lang="en-US" sz="1500" dirty="0"/>
          </a:p>
          <a:p>
            <a:pPr>
              <a:defRPr/>
            </a:pPr>
            <a:endParaRPr lang="en-US" sz="800" b="1" dirty="0"/>
          </a:p>
          <a:p>
            <a:r>
              <a:rPr lang="en-US" sz="1700" b="1" dirty="0" smtClean="0"/>
              <a:t>***</a:t>
            </a:r>
            <a:r>
              <a:rPr lang="en-US" sz="1500" b="1" dirty="0" smtClean="0"/>
              <a:t>   </a:t>
            </a:r>
            <a:r>
              <a:rPr lang="en-US" sz="1500" dirty="0" smtClean="0"/>
              <a:t>PENNDOT PAYMENT/INVOICING – DMVA has Agreed to pay $194,000/FY over four years.   Current Balance is $582,000. DOT will issue invoices at the beginning of April for Annual Payments.</a:t>
            </a:r>
            <a:r>
              <a:rPr lang="en-US" sz="1200" b="1" i="1" dirty="0" smtClean="0"/>
              <a:t> </a:t>
            </a:r>
            <a:r>
              <a:rPr lang="en-US" sz="1200" i="1" dirty="0" smtClean="0"/>
              <a:t> </a:t>
            </a:r>
            <a:r>
              <a:rPr lang="en-US" sz="1500" i="1" dirty="0" smtClean="0"/>
              <a:t>(Total Cost was 966,000.00)</a:t>
            </a:r>
            <a:endParaRPr lang="en-US" sz="1200" dirty="0" smtClean="0"/>
          </a:p>
        </p:txBody>
      </p:sp>
      <p:sp>
        <p:nvSpPr>
          <p:cNvPr id="16" name="TextBox 15"/>
          <p:cNvSpPr txBox="1"/>
          <p:nvPr/>
        </p:nvSpPr>
        <p:spPr>
          <a:xfrm>
            <a:off x="480064" y="6664964"/>
            <a:ext cx="2132729" cy="359216"/>
          </a:xfrm>
          <a:prstGeom prst="rect">
            <a:avLst/>
          </a:prstGeom>
          <a:noFill/>
        </p:spPr>
        <p:txBody>
          <a:bodyPr wrap="none" lIns="96627" tIns="48314" rIns="96627" bIns="48314" rtlCol="0">
            <a:spAutoFit/>
          </a:bodyPr>
          <a:lstStyle/>
          <a:p>
            <a:r>
              <a:rPr lang="en-US" sz="1700" dirty="0" smtClean="0">
                <a:solidFill>
                  <a:schemeClr val="bg1"/>
                </a:solidFill>
                <a:latin typeface="+mj-lt"/>
              </a:rPr>
              <a:t>As of 21 January 2015</a:t>
            </a:r>
            <a:endParaRPr lang="en-US" sz="1700" dirty="0">
              <a:solidFill>
                <a:schemeClr val="bg1"/>
              </a:solidFill>
              <a:latin typeface="+mj-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00100" y="731529"/>
            <a:ext cx="8161020" cy="5923280"/>
            <a:chOff x="762000" y="695324"/>
            <a:chExt cx="7772400" cy="5553076"/>
          </a:xfrm>
        </p:grpSpPr>
        <p:pic>
          <p:nvPicPr>
            <p:cNvPr id="27651" name="Picture 6" descr="http://www.donthatemiami.com/wp-content/uploads/2012/08/2009-usa-flag-graphics.jpg"/>
            <p:cNvPicPr>
              <a:picLocks noChangeAspect="1" noChangeArrowheads="1"/>
            </p:cNvPicPr>
            <p:nvPr/>
          </p:nvPicPr>
          <p:blipFill>
            <a:blip r:embed="rId2" cstate="print"/>
            <a:srcRect/>
            <a:stretch>
              <a:fillRect/>
            </a:stretch>
          </p:blipFill>
          <p:spPr bwMode="auto">
            <a:xfrm>
              <a:off x="762000" y="695324"/>
              <a:ext cx="7772400" cy="5553076"/>
            </a:xfrm>
            <a:prstGeom prst="rect">
              <a:avLst/>
            </a:prstGeom>
            <a:noFill/>
            <a:ln w="9525">
              <a:noFill/>
              <a:miter lim="800000"/>
              <a:headEnd/>
              <a:tailEnd/>
            </a:ln>
          </p:spPr>
        </p:pic>
        <p:sp>
          <p:nvSpPr>
            <p:cNvPr id="5" name="Rectangle 4"/>
            <p:cNvSpPr/>
            <p:nvPr/>
          </p:nvSpPr>
          <p:spPr>
            <a:xfrm>
              <a:off x="762000" y="2524124"/>
              <a:ext cx="7772400" cy="2063065"/>
            </a:xfrm>
            <a:prstGeom prst="rect">
              <a:avLst/>
            </a:prstGeom>
            <a:solidFill>
              <a:schemeClr val="bg1"/>
            </a:solidFill>
            <a:ln>
              <a:noFill/>
            </a:ln>
          </p:spPr>
          <p:txBody>
            <a:bodyPr>
              <a:spAutoFit/>
            </a:bodyPr>
            <a:lstStyle/>
            <a:p>
              <a:pPr algn="ctr">
                <a:defRPr/>
              </a:pPr>
              <a:endParaRPr lang="en-US" b="1" dirty="0">
                <a:latin typeface="+mj-lt"/>
              </a:endParaRPr>
            </a:p>
            <a:p>
              <a:pPr algn="ctr">
                <a:defRPr/>
              </a:pPr>
              <a:r>
                <a:rPr lang="en-US" sz="4400" b="1" dirty="0" smtClean="0">
                  <a:latin typeface="+mj-lt"/>
                </a:rPr>
                <a:t>Mr. “Chip” Gilliland</a:t>
              </a:r>
            </a:p>
            <a:p>
              <a:pPr algn="ctr">
                <a:defRPr/>
              </a:pPr>
              <a:r>
                <a:rPr lang="en-US" sz="4400" b="1" dirty="0" smtClean="0">
                  <a:latin typeface="+mj-lt"/>
                </a:rPr>
                <a:t>Outreach and Reintegration</a:t>
              </a:r>
              <a:endParaRPr lang="en-US" sz="4400" b="1" dirty="0">
                <a:latin typeface="+mj-lt"/>
              </a:endParaRPr>
            </a:p>
            <a:p>
              <a:pPr algn="ctr">
                <a:defRPr/>
              </a:pPr>
              <a:endParaRPr lang="en-US" sz="3000" b="1" dirty="0">
                <a:latin typeface="+mj-lt"/>
              </a:endParaRPr>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6" descr="Military Vet logo banner"/>
          <p:cNvPicPr>
            <a:picLocks noChangeAspect="1" noChangeArrowheads="1"/>
          </p:cNvPicPr>
          <p:nvPr/>
        </p:nvPicPr>
        <p:blipFill>
          <a:blip r:embed="rId2" cstate="print"/>
          <a:srcRect/>
          <a:stretch>
            <a:fillRect/>
          </a:stretch>
        </p:blipFill>
        <p:spPr bwMode="auto">
          <a:xfrm>
            <a:off x="478394" y="406400"/>
            <a:ext cx="8644414" cy="692574"/>
          </a:xfrm>
          <a:prstGeom prst="rect">
            <a:avLst/>
          </a:prstGeom>
          <a:noFill/>
          <a:ln w="9525">
            <a:noFill/>
            <a:miter lim="800000"/>
            <a:headEnd/>
            <a:tailEnd/>
          </a:ln>
        </p:spPr>
      </p:pic>
      <p:pic>
        <p:nvPicPr>
          <p:cNvPr id="2051" name="Picture 25" descr="red bottom banner"/>
          <p:cNvPicPr>
            <a:picLocks noChangeAspect="1" noChangeArrowheads="1"/>
          </p:cNvPicPr>
          <p:nvPr/>
        </p:nvPicPr>
        <p:blipFill>
          <a:blip r:embed="rId3" cstate="print"/>
          <a:srcRect/>
          <a:stretch>
            <a:fillRect/>
          </a:stretch>
        </p:blipFill>
        <p:spPr bwMode="auto">
          <a:xfrm>
            <a:off x="480060" y="6343250"/>
            <a:ext cx="8801100" cy="403013"/>
          </a:xfrm>
          <a:prstGeom prst="rect">
            <a:avLst/>
          </a:prstGeom>
          <a:noFill/>
          <a:ln w="9525">
            <a:noFill/>
            <a:miter lim="800000"/>
            <a:headEnd/>
            <a:tailEnd/>
          </a:ln>
        </p:spPr>
      </p:pic>
      <p:sp>
        <p:nvSpPr>
          <p:cNvPr id="2052"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479" tIns="48240" rIns="96479" bIns="48240" anchor="ctr"/>
          <a:lstStyle/>
          <a:p>
            <a:r>
              <a:rPr lang="en-US" sz="1300" dirty="0">
                <a:solidFill>
                  <a:schemeClr val="bg1"/>
                </a:solidFill>
                <a:latin typeface="Verdana" pitchFamily="34" charset="0"/>
              </a:rPr>
              <a:t>&gt; country</a:t>
            </a:r>
          </a:p>
        </p:txBody>
      </p:sp>
      <p:sp>
        <p:nvSpPr>
          <p:cNvPr id="2053" name="Rectangle 10"/>
          <p:cNvSpPr>
            <a:spLocks noChangeArrowheads="1"/>
          </p:cNvSpPr>
          <p:nvPr/>
        </p:nvSpPr>
        <p:spPr bwMode="auto">
          <a:xfrm>
            <a:off x="4000500" y="6339840"/>
            <a:ext cx="4160520" cy="406400"/>
          </a:xfrm>
          <a:prstGeom prst="rect">
            <a:avLst/>
          </a:prstGeom>
          <a:noFill/>
          <a:ln w="9525">
            <a:noFill/>
            <a:miter lim="800000"/>
            <a:headEnd/>
            <a:tailEnd/>
          </a:ln>
        </p:spPr>
        <p:txBody>
          <a:bodyPr lIns="96479" tIns="48240" rIns="96479" bIns="48240" anchor="ctr"/>
          <a:lstStyle/>
          <a:p>
            <a:pPr algn="r"/>
            <a:r>
              <a:rPr lang="en-US" sz="1300" dirty="0">
                <a:solidFill>
                  <a:schemeClr val="bg1"/>
                </a:solidFill>
                <a:latin typeface="Verdana" pitchFamily="34" charset="0"/>
              </a:rPr>
              <a:t>  &gt; community &gt; commonwealth </a:t>
            </a:r>
          </a:p>
        </p:txBody>
      </p:sp>
      <p:sp>
        <p:nvSpPr>
          <p:cNvPr id="2054" name="Rectangle 2"/>
          <p:cNvSpPr>
            <a:spLocks noChangeArrowheads="1"/>
          </p:cNvSpPr>
          <p:nvPr/>
        </p:nvSpPr>
        <p:spPr bwMode="auto">
          <a:xfrm>
            <a:off x="400050" y="2311423"/>
            <a:ext cx="8721090" cy="590973"/>
          </a:xfrm>
          <a:prstGeom prst="rect">
            <a:avLst/>
          </a:prstGeom>
          <a:noFill/>
          <a:ln w="9525">
            <a:noFill/>
            <a:miter lim="800000"/>
            <a:headEnd/>
            <a:tailEnd/>
          </a:ln>
        </p:spPr>
        <p:txBody>
          <a:bodyPr lIns="96479" tIns="48240" rIns="96479" bIns="48240">
            <a:spAutoFit/>
          </a:bodyPr>
          <a:lstStyle/>
          <a:p>
            <a:pPr algn="ctr"/>
            <a:endParaRPr lang="en-US" sz="3200" b="1" dirty="0"/>
          </a:p>
        </p:txBody>
      </p:sp>
      <p:sp>
        <p:nvSpPr>
          <p:cNvPr id="2055" name="Rectangle 7"/>
          <p:cNvSpPr>
            <a:spLocks noChangeArrowheads="1"/>
          </p:cNvSpPr>
          <p:nvPr/>
        </p:nvSpPr>
        <p:spPr bwMode="auto">
          <a:xfrm>
            <a:off x="3027046" y="3461182"/>
            <a:ext cx="195025" cy="392853"/>
          </a:xfrm>
          <a:prstGeom prst="rect">
            <a:avLst/>
          </a:prstGeom>
          <a:noFill/>
          <a:ln w="9525">
            <a:noFill/>
            <a:miter lim="800000"/>
            <a:headEnd/>
            <a:tailEnd/>
          </a:ln>
        </p:spPr>
        <p:txBody>
          <a:bodyPr wrap="none" lIns="96479" tIns="48240" rIns="96479" bIns="48240">
            <a:spAutoFit/>
          </a:bodyPr>
          <a:lstStyle/>
          <a:p>
            <a:endParaRPr lang="en-US" dirty="0"/>
          </a:p>
        </p:txBody>
      </p:sp>
      <p:sp>
        <p:nvSpPr>
          <p:cNvPr id="2056" name="Rectangle 5"/>
          <p:cNvSpPr>
            <a:spLocks noGrp="1" noChangeArrowheads="1"/>
          </p:cNvSpPr>
          <p:nvPr>
            <p:ph type="ctrTitle"/>
          </p:nvPr>
        </p:nvSpPr>
        <p:spPr>
          <a:xfrm>
            <a:off x="480060" y="487680"/>
            <a:ext cx="6080760" cy="458894"/>
          </a:xfrm>
          <a:noFill/>
        </p:spPr>
        <p:txBody>
          <a:bodyPr>
            <a:spAutoFit/>
          </a:bodyPr>
          <a:lstStyle/>
          <a:p>
            <a:r>
              <a:rPr lang="en-US" sz="2300" b="1" dirty="0" smtClean="0">
                <a:solidFill>
                  <a:schemeClr val="bg1"/>
                </a:solidFill>
              </a:rPr>
              <a:t>ACT 66 SUMMARY</a:t>
            </a:r>
          </a:p>
        </p:txBody>
      </p:sp>
      <p:sp>
        <p:nvSpPr>
          <p:cNvPr id="13332" name="TextBox 13"/>
          <p:cNvSpPr txBox="1">
            <a:spLocks noChangeArrowheads="1"/>
          </p:cNvSpPr>
          <p:nvPr/>
        </p:nvSpPr>
        <p:spPr bwMode="auto">
          <a:xfrm>
            <a:off x="480060" y="6339840"/>
            <a:ext cx="3040380" cy="394547"/>
          </a:xfrm>
          <a:prstGeom prst="rect">
            <a:avLst/>
          </a:prstGeom>
          <a:noFill/>
          <a:ln w="9525">
            <a:noFill/>
            <a:miter lim="800000"/>
            <a:headEnd/>
            <a:tailEnd/>
          </a:ln>
        </p:spPr>
        <p:txBody>
          <a:bodyPr lIns="96479" tIns="48240" rIns="96479" bIns="48240">
            <a:spAutoFit/>
          </a:bodyPr>
          <a:lstStyle/>
          <a:p>
            <a:pPr>
              <a:defRPr/>
            </a:pPr>
            <a:r>
              <a:rPr lang="en-US" b="1" dirty="0">
                <a:solidFill>
                  <a:schemeClr val="bg1"/>
                </a:solidFill>
                <a:latin typeface="+mn-lt"/>
              </a:rPr>
              <a:t>As of </a:t>
            </a:r>
            <a:r>
              <a:rPr lang="en-US" b="1" dirty="0" smtClean="0">
                <a:solidFill>
                  <a:schemeClr val="bg1"/>
                </a:solidFill>
                <a:latin typeface="+mn-lt"/>
              </a:rPr>
              <a:t>22 Jan 15</a:t>
            </a:r>
            <a:endParaRPr lang="en-US" b="1" dirty="0">
              <a:solidFill>
                <a:schemeClr val="bg1"/>
              </a:solidFill>
              <a:latin typeface="+mn-lt"/>
            </a:endParaRPr>
          </a:p>
        </p:txBody>
      </p:sp>
      <p:graphicFrame>
        <p:nvGraphicFramePr>
          <p:cNvPr id="16" name="Table 15"/>
          <p:cNvGraphicFramePr>
            <a:graphicFrameLocks noGrp="1"/>
          </p:cNvGraphicFramePr>
          <p:nvPr/>
        </p:nvGraphicFramePr>
        <p:xfrm>
          <a:off x="2640330" y="1300502"/>
          <a:ext cx="4560570" cy="2388033"/>
        </p:xfrm>
        <a:graphic>
          <a:graphicData uri="http://schemas.openxmlformats.org/drawingml/2006/table">
            <a:tbl>
              <a:tblPr/>
              <a:tblGrid>
                <a:gridCol w="2240280"/>
                <a:gridCol w="2320290"/>
              </a:tblGrid>
              <a:tr h="603964">
                <a:tc>
                  <a:txBody>
                    <a:bodyPr/>
                    <a:lstStyle/>
                    <a:p>
                      <a:pPr algn="ctr" fontAlgn="b"/>
                      <a:r>
                        <a:rPr lang="en-US" sz="1300" b="1" i="0" u="none" strike="noStrike" dirty="0" smtClean="0">
                          <a:solidFill>
                            <a:srgbClr val="000000"/>
                          </a:solidFill>
                          <a:latin typeface="Tahoma" pitchFamily="34" charset="0"/>
                          <a:ea typeface="Tahoma" pitchFamily="34" charset="0"/>
                          <a:cs typeface="Tahoma" pitchFamily="34" charset="0"/>
                        </a:rPr>
                        <a:t>FY 14</a:t>
                      </a:r>
                      <a:r>
                        <a:rPr lang="en-US" sz="1300" b="1" i="0" u="none" strike="noStrike" baseline="0" dirty="0" smtClean="0">
                          <a:solidFill>
                            <a:srgbClr val="000000"/>
                          </a:solidFill>
                          <a:latin typeface="Tahoma" pitchFamily="34" charset="0"/>
                          <a:ea typeface="Tahoma" pitchFamily="34" charset="0"/>
                          <a:cs typeface="Tahoma" pitchFamily="34" charset="0"/>
                        </a:rPr>
                        <a:t> - 15</a:t>
                      </a:r>
                      <a:endParaRPr lang="en-US" sz="1300" b="1" i="0" u="none" strike="noStrike" dirty="0" smtClean="0">
                        <a:solidFill>
                          <a:srgbClr val="000000"/>
                        </a:solidFill>
                        <a:latin typeface="Tahoma" pitchFamily="34" charset="0"/>
                        <a:ea typeface="Tahoma" pitchFamily="34" charset="0"/>
                        <a:cs typeface="Tahoma" pitchFamily="34" charset="0"/>
                      </a:endParaRPr>
                    </a:p>
                    <a:p>
                      <a:pPr algn="ctr" fontAlgn="b"/>
                      <a:r>
                        <a:rPr lang="en-US" sz="1300" b="1" i="0" u="none" strike="noStrike" dirty="0" smtClean="0">
                          <a:solidFill>
                            <a:srgbClr val="000000"/>
                          </a:solidFill>
                          <a:latin typeface="Tahoma" pitchFamily="34" charset="0"/>
                          <a:ea typeface="Tahoma" pitchFamily="34" charset="0"/>
                          <a:cs typeface="Tahoma" pitchFamily="34" charset="0"/>
                        </a:rPr>
                        <a:t>Claims, Compensation and Pension Summary </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300" b="1" i="0" u="none" strike="noStrike" dirty="0">
                          <a:solidFill>
                            <a:srgbClr val="000000"/>
                          </a:solidFill>
                          <a:latin typeface="Tahoma" pitchFamily="34" charset="0"/>
                          <a:ea typeface="Tahoma" pitchFamily="34" charset="0"/>
                          <a:cs typeface="Tahoma" pitchFamily="34" charset="0"/>
                        </a:rPr>
                        <a:t>Year to Date</a:t>
                      </a: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07724">
                <a:tc>
                  <a:txBody>
                    <a:bodyPr/>
                    <a:lstStyle/>
                    <a:p>
                      <a:pPr algn="l" fontAlgn="b"/>
                      <a:r>
                        <a:rPr lang="en-US" sz="1100" b="0" i="0" u="none" strike="noStrike" dirty="0">
                          <a:solidFill>
                            <a:srgbClr val="000000"/>
                          </a:solidFill>
                          <a:latin typeface="Calibri"/>
                        </a:rPr>
                        <a:t> </a:t>
                      </a: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0" u="none" strike="noStrike" dirty="0">
                          <a:solidFill>
                            <a:srgbClr val="000000"/>
                          </a:solidFill>
                          <a:latin typeface="Tahoma" pitchFamily="34" charset="0"/>
                          <a:ea typeface="Tahoma" pitchFamily="34" charset="0"/>
                          <a:cs typeface="Tahoma" pitchFamily="34" charset="0"/>
                        </a:rPr>
                        <a:t> </a:t>
                      </a: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724">
                <a:tc>
                  <a:txBody>
                    <a:bodyPr/>
                    <a:lstStyle/>
                    <a:p>
                      <a:pPr algn="l" fontAlgn="b"/>
                      <a:r>
                        <a:rPr lang="en-US" sz="1300" b="0" i="0" u="none" strike="noStrike" dirty="0">
                          <a:solidFill>
                            <a:srgbClr val="000000"/>
                          </a:solidFill>
                          <a:latin typeface="Tahoma" pitchFamily="34" charset="0"/>
                          <a:ea typeface="Tahoma" pitchFamily="34" charset="0"/>
                          <a:cs typeface="Tahoma" pitchFamily="34" charset="0"/>
                        </a:rPr>
                        <a:t>ODAGVA</a:t>
                      </a: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smtClean="0">
                          <a:solidFill>
                            <a:srgbClr val="000000"/>
                          </a:solidFill>
                          <a:latin typeface="Tahoma" pitchFamily="34" charset="0"/>
                          <a:ea typeface="Tahoma" pitchFamily="34" charset="0"/>
                          <a:cs typeface="Tahoma" pitchFamily="34" charset="0"/>
                        </a:rPr>
                        <a:t>3,735</a:t>
                      </a:r>
                      <a:endParaRPr lang="en-US" sz="1300" b="0"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724">
                <a:tc>
                  <a:txBody>
                    <a:bodyPr/>
                    <a:lstStyle/>
                    <a:p>
                      <a:pPr algn="l" fontAlgn="b"/>
                      <a:r>
                        <a:rPr lang="en-US" sz="1300" b="0" i="0" u="none" strike="noStrike" dirty="0">
                          <a:solidFill>
                            <a:srgbClr val="000000"/>
                          </a:solidFill>
                          <a:latin typeface="Tahoma" pitchFamily="34" charset="0"/>
                          <a:ea typeface="Tahoma" pitchFamily="34" charset="0"/>
                          <a:cs typeface="Tahoma" pitchFamily="34" charset="0"/>
                        </a:rPr>
                        <a:t>Act 66</a:t>
                      </a: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smtClean="0">
                          <a:solidFill>
                            <a:srgbClr val="000000"/>
                          </a:solidFill>
                          <a:latin typeface="Tahoma" pitchFamily="34" charset="0"/>
                          <a:ea typeface="Tahoma" pitchFamily="34" charset="0"/>
                          <a:cs typeface="Tahoma" pitchFamily="34" charset="0"/>
                        </a:rPr>
                        <a:t>7,609</a:t>
                      </a:r>
                      <a:endParaRPr lang="en-US" sz="1300" b="0"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724">
                <a:tc>
                  <a:txBody>
                    <a:bodyPr/>
                    <a:lstStyle/>
                    <a:p>
                      <a:pPr algn="l" fontAlgn="b"/>
                      <a:r>
                        <a:rPr lang="en-US" sz="1300" b="0" i="0" u="none" strike="noStrike" dirty="0">
                          <a:solidFill>
                            <a:srgbClr val="000000"/>
                          </a:solidFill>
                          <a:latin typeface="Tahoma" pitchFamily="34" charset="0"/>
                          <a:ea typeface="Tahoma" pitchFamily="34" charset="0"/>
                          <a:cs typeface="Tahoma" pitchFamily="34" charset="0"/>
                        </a:rPr>
                        <a:t>Total</a:t>
                      </a: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300" b="1" i="0" u="none" strike="noStrike" dirty="0" smtClean="0">
                          <a:solidFill>
                            <a:srgbClr val="000000"/>
                          </a:solidFill>
                          <a:latin typeface="Tahoma" pitchFamily="34" charset="0"/>
                          <a:ea typeface="Tahoma" pitchFamily="34" charset="0"/>
                          <a:cs typeface="Tahoma" pitchFamily="34" charset="0"/>
                        </a:rPr>
                        <a:t>11,344</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ED5"/>
                    </a:solidFill>
                  </a:tcPr>
                </a:tc>
              </a:tr>
              <a:tr h="330001">
                <a:tc>
                  <a:txBody>
                    <a:bodyPr/>
                    <a:lstStyle/>
                    <a:p>
                      <a:pPr algn="ctr" fontAlgn="b"/>
                      <a:r>
                        <a:rPr lang="en-US" sz="1300" b="0" i="0" u="none" strike="noStrike" dirty="0">
                          <a:solidFill>
                            <a:srgbClr val="000000"/>
                          </a:solidFill>
                          <a:latin typeface="Tahoma" pitchFamily="34" charset="0"/>
                          <a:ea typeface="Tahoma" pitchFamily="34" charset="0"/>
                          <a:cs typeface="Tahoma" pitchFamily="34" charset="0"/>
                        </a:rPr>
                        <a:t>Year to Date Recoveries</a:t>
                      </a: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b"/>
                      <a:r>
                        <a:rPr lang="en-US" sz="1300" b="0" i="0" u="none" strike="noStrike" dirty="0">
                          <a:solidFill>
                            <a:srgbClr val="000000"/>
                          </a:solidFill>
                          <a:latin typeface="Tahoma" pitchFamily="34" charset="0"/>
                          <a:ea typeface="Tahoma" pitchFamily="34" charset="0"/>
                          <a:cs typeface="Tahoma" pitchFamily="34" charset="0"/>
                        </a:rPr>
                        <a:t> </a:t>
                      </a: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07724">
                <a:tc>
                  <a:txBody>
                    <a:bodyPr/>
                    <a:lstStyle/>
                    <a:p>
                      <a:pPr algn="l" fontAlgn="b"/>
                      <a:r>
                        <a:rPr lang="en-US" sz="1300" b="0" i="0" u="none" strike="noStrike" dirty="0">
                          <a:solidFill>
                            <a:srgbClr val="000000"/>
                          </a:solidFill>
                          <a:latin typeface="Tahoma" pitchFamily="34" charset="0"/>
                          <a:ea typeface="Tahoma" pitchFamily="34" charset="0"/>
                          <a:cs typeface="Tahoma" pitchFamily="34" charset="0"/>
                        </a:rPr>
                        <a:t>ODAGVA</a:t>
                      </a: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smtClean="0">
                          <a:solidFill>
                            <a:srgbClr val="000000"/>
                          </a:solidFill>
                          <a:latin typeface="Tahoma" pitchFamily="34" charset="0"/>
                          <a:ea typeface="Tahoma" pitchFamily="34" charset="0"/>
                          <a:cs typeface="Tahoma" pitchFamily="34" charset="0"/>
                        </a:rPr>
                        <a:t>$37,702,614.00</a:t>
                      </a:r>
                      <a:endParaRPr lang="en-US" sz="1300" b="0"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724">
                <a:tc>
                  <a:txBody>
                    <a:bodyPr/>
                    <a:lstStyle/>
                    <a:p>
                      <a:pPr algn="l" fontAlgn="b"/>
                      <a:r>
                        <a:rPr lang="en-US" sz="1300" b="0" i="0" u="none" strike="noStrike" dirty="0">
                          <a:solidFill>
                            <a:srgbClr val="000000"/>
                          </a:solidFill>
                          <a:latin typeface="Tahoma" pitchFamily="34" charset="0"/>
                          <a:ea typeface="Tahoma" pitchFamily="34" charset="0"/>
                          <a:cs typeface="Tahoma" pitchFamily="34" charset="0"/>
                        </a:rPr>
                        <a:t>Act 66</a:t>
                      </a: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smtClean="0">
                          <a:solidFill>
                            <a:srgbClr val="000000"/>
                          </a:solidFill>
                          <a:latin typeface="Tahoma" pitchFamily="34" charset="0"/>
                          <a:ea typeface="Tahoma" pitchFamily="34" charset="0"/>
                          <a:cs typeface="Tahoma" pitchFamily="34" charset="0"/>
                        </a:rPr>
                        <a:t>$37,824,997.00</a:t>
                      </a:r>
                      <a:endParaRPr lang="en-US" sz="1300" b="0"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724">
                <a:tc>
                  <a:txBody>
                    <a:bodyPr/>
                    <a:lstStyle/>
                    <a:p>
                      <a:pPr algn="l" fontAlgn="b"/>
                      <a:r>
                        <a:rPr lang="en-US" sz="1300" b="0" i="0" u="none" strike="noStrike" dirty="0">
                          <a:solidFill>
                            <a:srgbClr val="000000"/>
                          </a:solidFill>
                          <a:latin typeface="Tahoma" pitchFamily="34" charset="0"/>
                          <a:ea typeface="Tahoma" pitchFamily="34" charset="0"/>
                          <a:cs typeface="Tahoma" pitchFamily="34" charset="0"/>
                        </a:rPr>
                        <a:t>Total</a:t>
                      </a: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300" b="1" i="0" u="none" strike="noStrike" dirty="0" smtClean="0">
                          <a:solidFill>
                            <a:srgbClr val="000000"/>
                          </a:solidFill>
                          <a:latin typeface="Tahoma" pitchFamily="34" charset="0"/>
                          <a:ea typeface="Tahoma" pitchFamily="34" charset="0"/>
                          <a:cs typeface="Tahoma" pitchFamily="34" charset="0"/>
                        </a:rPr>
                        <a:t>$75,527,611.00</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ED5"/>
                    </a:solidFill>
                  </a:tcPr>
                </a:tc>
              </a:tr>
            </a:tbl>
          </a:graphicData>
        </a:graphic>
      </p:graphicFrame>
      <p:graphicFrame>
        <p:nvGraphicFramePr>
          <p:cNvPr id="17" name="Table 16"/>
          <p:cNvGraphicFramePr>
            <a:graphicFrameLocks noGrp="1"/>
          </p:cNvGraphicFramePr>
          <p:nvPr/>
        </p:nvGraphicFramePr>
        <p:xfrm>
          <a:off x="560093" y="3901440"/>
          <a:ext cx="8561073" cy="2322003"/>
        </p:xfrm>
        <a:graphic>
          <a:graphicData uri="http://schemas.openxmlformats.org/drawingml/2006/table">
            <a:tbl>
              <a:tblPr/>
              <a:tblGrid>
                <a:gridCol w="993696"/>
                <a:gridCol w="1452325"/>
                <a:gridCol w="1452325"/>
                <a:gridCol w="1528763"/>
                <a:gridCol w="1826466"/>
                <a:gridCol w="1307498"/>
              </a:tblGrid>
              <a:tr h="405844">
                <a:tc gridSpan="5">
                  <a:txBody>
                    <a:bodyPr/>
                    <a:lstStyle/>
                    <a:p>
                      <a:pPr algn="ctr" fontAlgn="b"/>
                      <a:r>
                        <a:rPr lang="en-US" sz="1300" b="1" i="0" u="none" strike="noStrike" dirty="0" smtClean="0">
                          <a:solidFill>
                            <a:srgbClr val="000000"/>
                          </a:solidFill>
                          <a:latin typeface="Tahoma" pitchFamily="34" charset="0"/>
                          <a:ea typeface="Tahoma" pitchFamily="34" charset="0"/>
                          <a:cs typeface="Tahoma" pitchFamily="34" charset="0"/>
                        </a:rPr>
                        <a:t>FY 13</a:t>
                      </a:r>
                      <a:r>
                        <a:rPr lang="en-US" sz="1300" b="1" i="0" u="none" strike="noStrike" baseline="0" dirty="0" smtClean="0">
                          <a:solidFill>
                            <a:srgbClr val="000000"/>
                          </a:solidFill>
                          <a:latin typeface="Tahoma" pitchFamily="34" charset="0"/>
                          <a:ea typeface="Tahoma" pitchFamily="34" charset="0"/>
                          <a:cs typeface="Tahoma" pitchFamily="34" charset="0"/>
                        </a:rPr>
                        <a:t> – 14 </a:t>
                      </a:r>
                    </a:p>
                    <a:p>
                      <a:pPr algn="ctr" fontAlgn="b"/>
                      <a:r>
                        <a:rPr lang="en-US" sz="1300" b="1" i="0" u="none" strike="noStrike" dirty="0" smtClean="0">
                          <a:solidFill>
                            <a:srgbClr val="000000"/>
                          </a:solidFill>
                          <a:latin typeface="Tahoma" pitchFamily="34" charset="0"/>
                          <a:ea typeface="Tahoma" pitchFamily="34" charset="0"/>
                          <a:cs typeface="Tahoma" pitchFamily="34" charset="0"/>
                        </a:rPr>
                        <a:t>Claims, Compensation and Pension Summary </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300" b="1" i="0" u="none" strike="noStrike" dirty="0">
                          <a:solidFill>
                            <a:srgbClr val="000000"/>
                          </a:solidFill>
                          <a:latin typeface="Tahoma" pitchFamily="34" charset="0"/>
                          <a:ea typeface="Tahoma" pitchFamily="34" charset="0"/>
                          <a:cs typeface="Tahoma" pitchFamily="34" charset="0"/>
                        </a:rPr>
                        <a:t>Year to Date</a:t>
                      </a: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07724">
                <a:tc>
                  <a:txBody>
                    <a:bodyPr/>
                    <a:lstStyle/>
                    <a:p>
                      <a:pPr algn="l" fontAlgn="b"/>
                      <a:r>
                        <a:rPr lang="en-US" sz="1100" b="0" i="0" u="none" strike="noStrike" dirty="0">
                          <a:solidFill>
                            <a:srgbClr val="000000"/>
                          </a:solidFill>
                          <a:latin typeface="Calibri"/>
                        </a:rPr>
                        <a:t> </a:t>
                      </a: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rgbClr val="000000"/>
                          </a:solidFill>
                          <a:latin typeface="Tahoma" pitchFamily="34" charset="0"/>
                          <a:ea typeface="Tahoma" pitchFamily="34" charset="0"/>
                          <a:cs typeface="Tahoma" pitchFamily="34" charset="0"/>
                        </a:rPr>
                        <a:t>1st Qtr</a:t>
                      </a: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rgbClr val="000000"/>
                          </a:solidFill>
                          <a:latin typeface="Tahoma" pitchFamily="34" charset="0"/>
                          <a:ea typeface="Tahoma" pitchFamily="34" charset="0"/>
                          <a:cs typeface="Tahoma" pitchFamily="34" charset="0"/>
                        </a:rPr>
                        <a:t>2nd Qtr</a:t>
                      </a: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rgbClr val="000000"/>
                          </a:solidFill>
                          <a:latin typeface="Tahoma" pitchFamily="34" charset="0"/>
                          <a:ea typeface="Tahoma" pitchFamily="34" charset="0"/>
                          <a:cs typeface="Tahoma" pitchFamily="34" charset="0"/>
                        </a:rPr>
                        <a:t>3rd Qtr</a:t>
                      </a: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rgbClr val="000000"/>
                          </a:solidFill>
                          <a:latin typeface="Tahoma" pitchFamily="34" charset="0"/>
                          <a:ea typeface="Tahoma" pitchFamily="34" charset="0"/>
                          <a:cs typeface="Tahoma" pitchFamily="34" charset="0"/>
                        </a:rPr>
                        <a:t>4th Qtr</a:t>
                      </a: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0" u="none" strike="noStrike" dirty="0">
                          <a:solidFill>
                            <a:srgbClr val="000000"/>
                          </a:solidFill>
                          <a:latin typeface="Tahoma" pitchFamily="34" charset="0"/>
                          <a:ea typeface="Tahoma" pitchFamily="34" charset="0"/>
                          <a:cs typeface="Tahoma" pitchFamily="34" charset="0"/>
                        </a:rPr>
                        <a:t> </a:t>
                      </a: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001">
                <a:tc>
                  <a:txBody>
                    <a:bodyPr/>
                    <a:lstStyle/>
                    <a:p>
                      <a:pPr algn="l" fontAlgn="b"/>
                      <a:r>
                        <a:rPr lang="en-US" sz="1300" b="0" i="0" u="none" strike="noStrike" dirty="0">
                          <a:solidFill>
                            <a:srgbClr val="000000"/>
                          </a:solidFill>
                          <a:latin typeface="Tahoma" pitchFamily="34" charset="0"/>
                          <a:ea typeface="Tahoma" pitchFamily="34" charset="0"/>
                          <a:cs typeface="Tahoma" pitchFamily="34" charset="0"/>
                        </a:rPr>
                        <a:t>ODAGVA</a:t>
                      </a: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smtClean="0">
                          <a:solidFill>
                            <a:srgbClr val="000000"/>
                          </a:solidFill>
                          <a:latin typeface="Tahoma" pitchFamily="34" charset="0"/>
                          <a:ea typeface="Tahoma" pitchFamily="34" charset="0"/>
                          <a:cs typeface="Tahoma" pitchFamily="34" charset="0"/>
                        </a:rPr>
                        <a:t>1,648</a:t>
                      </a:r>
                      <a:endParaRPr lang="en-US" sz="1300" b="0"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smtClean="0">
                          <a:solidFill>
                            <a:srgbClr val="000000"/>
                          </a:solidFill>
                          <a:latin typeface="Tahoma" pitchFamily="34" charset="0"/>
                          <a:ea typeface="Tahoma" pitchFamily="34" charset="0"/>
                          <a:cs typeface="Tahoma" pitchFamily="34" charset="0"/>
                        </a:rPr>
                        <a:t>1,601</a:t>
                      </a:r>
                      <a:endParaRPr lang="en-US" sz="1300" b="0"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smtClean="0">
                          <a:solidFill>
                            <a:srgbClr val="000000"/>
                          </a:solidFill>
                          <a:latin typeface="Tahoma" pitchFamily="34" charset="0"/>
                          <a:ea typeface="Tahoma" pitchFamily="34" charset="0"/>
                          <a:cs typeface="Tahoma" pitchFamily="34" charset="0"/>
                        </a:rPr>
                        <a:t>1,683</a:t>
                      </a:r>
                      <a:endParaRPr lang="en-US" sz="1300" b="0"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smtClean="0">
                          <a:solidFill>
                            <a:srgbClr val="000000"/>
                          </a:solidFill>
                          <a:latin typeface="Tahoma" pitchFamily="34" charset="0"/>
                          <a:ea typeface="Tahoma" pitchFamily="34" charset="0"/>
                          <a:cs typeface="Tahoma" pitchFamily="34" charset="0"/>
                        </a:rPr>
                        <a:t>1,798</a:t>
                      </a:r>
                      <a:endParaRPr lang="en-US" sz="1300" b="0"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smtClean="0">
                          <a:solidFill>
                            <a:srgbClr val="000000"/>
                          </a:solidFill>
                          <a:latin typeface="Tahoma" pitchFamily="34" charset="0"/>
                          <a:ea typeface="Tahoma" pitchFamily="34" charset="0"/>
                          <a:cs typeface="Tahoma" pitchFamily="34" charset="0"/>
                        </a:rPr>
                        <a:t>6,730</a:t>
                      </a:r>
                      <a:endParaRPr lang="en-US" sz="1300" b="0"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8615">
                <a:tc>
                  <a:txBody>
                    <a:bodyPr/>
                    <a:lstStyle/>
                    <a:p>
                      <a:pPr algn="l" fontAlgn="b"/>
                      <a:r>
                        <a:rPr lang="en-US" sz="1300" b="0" i="0" u="none" strike="noStrike" dirty="0">
                          <a:solidFill>
                            <a:srgbClr val="000000"/>
                          </a:solidFill>
                          <a:latin typeface="Tahoma" pitchFamily="34" charset="0"/>
                          <a:ea typeface="Tahoma" pitchFamily="34" charset="0"/>
                          <a:cs typeface="Tahoma" pitchFamily="34" charset="0"/>
                        </a:rPr>
                        <a:t>Act 66</a:t>
                      </a: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smtClean="0">
                          <a:solidFill>
                            <a:srgbClr val="000000"/>
                          </a:solidFill>
                          <a:latin typeface="Tahoma" pitchFamily="34" charset="0"/>
                          <a:ea typeface="Tahoma" pitchFamily="34" charset="0"/>
                          <a:cs typeface="Tahoma" pitchFamily="34" charset="0"/>
                        </a:rPr>
                        <a:t>3,828</a:t>
                      </a:r>
                      <a:endParaRPr lang="en-US" sz="1300" b="0"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smtClean="0">
                          <a:solidFill>
                            <a:srgbClr val="000000"/>
                          </a:solidFill>
                          <a:latin typeface="Tahoma" pitchFamily="34" charset="0"/>
                          <a:ea typeface="Tahoma" pitchFamily="34" charset="0"/>
                          <a:cs typeface="Tahoma" pitchFamily="34" charset="0"/>
                        </a:rPr>
                        <a:t>3,078</a:t>
                      </a:r>
                      <a:endParaRPr lang="en-US" sz="1300" b="0"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smtClean="0">
                          <a:solidFill>
                            <a:srgbClr val="000000"/>
                          </a:solidFill>
                          <a:latin typeface="Tahoma" pitchFamily="34" charset="0"/>
                          <a:ea typeface="Tahoma" pitchFamily="34" charset="0"/>
                          <a:cs typeface="Tahoma" pitchFamily="34" charset="0"/>
                        </a:rPr>
                        <a:t>3,239</a:t>
                      </a:r>
                      <a:endParaRPr lang="en-US" sz="1300" b="0"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smtClean="0">
                          <a:solidFill>
                            <a:srgbClr val="000000"/>
                          </a:solidFill>
                          <a:latin typeface="Tahoma" pitchFamily="34" charset="0"/>
                          <a:ea typeface="Tahoma" pitchFamily="34" charset="0"/>
                          <a:cs typeface="Tahoma" pitchFamily="34" charset="0"/>
                        </a:rPr>
                        <a:t>3,956</a:t>
                      </a:r>
                      <a:endParaRPr lang="en-US" sz="1300" b="0"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smtClean="0">
                          <a:solidFill>
                            <a:srgbClr val="000000"/>
                          </a:solidFill>
                          <a:latin typeface="Tahoma" pitchFamily="34" charset="0"/>
                          <a:ea typeface="Tahoma" pitchFamily="34" charset="0"/>
                          <a:cs typeface="Tahoma" pitchFamily="34" charset="0"/>
                        </a:rPr>
                        <a:t>14,101</a:t>
                      </a:r>
                      <a:endParaRPr lang="en-US" sz="1300" b="0"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8615">
                <a:tc>
                  <a:txBody>
                    <a:bodyPr/>
                    <a:lstStyle/>
                    <a:p>
                      <a:pPr algn="l" fontAlgn="b"/>
                      <a:r>
                        <a:rPr lang="en-US" sz="1300" b="0" i="0" u="none" strike="noStrike" dirty="0">
                          <a:solidFill>
                            <a:srgbClr val="000000"/>
                          </a:solidFill>
                          <a:latin typeface="Tahoma" pitchFamily="34" charset="0"/>
                          <a:ea typeface="Tahoma" pitchFamily="34" charset="0"/>
                          <a:cs typeface="Tahoma" pitchFamily="34" charset="0"/>
                        </a:rPr>
                        <a:t>Total</a:t>
                      </a: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300" b="0" i="0" u="none" strike="noStrike" dirty="0" smtClean="0">
                          <a:solidFill>
                            <a:srgbClr val="000000"/>
                          </a:solidFill>
                          <a:latin typeface="Tahoma" pitchFamily="34" charset="0"/>
                          <a:ea typeface="Tahoma" pitchFamily="34" charset="0"/>
                          <a:cs typeface="Tahoma" pitchFamily="34" charset="0"/>
                        </a:rPr>
                        <a:t>5,476</a:t>
                      </a:r>
                      <a:endParaRPr lang="en-US" sz="1300" b="0"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300" b="0" i="0" u="none" strike="noStrike" dirty="0" smtClean="0">
                          <a:solidFill>
                            <a:srgbClr val="000000"/>
                          </a:solidFill>
                          <a:latin typeface="Tahoma" pitchFamily="34" charset="0"/>
                          <a:ea typeface="Tahoma" pitchFamily="34" charset="0"/>
                          <a:cs typeface="Tahoma" pitchFamily="34" charset="0"/>
                        </a:rPr>
                        <a:t>4,679</a:t>
                      </a:r>
                      <a:endParaRPr lang="en-US" sz="1300" b="0"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300" b="0" i="0" u="none" strike="noStrike" dirty="0" smtClean="0">
                          <a:solidFill>
                            <a:srgbClr val="000000"/>
                          </a:solidFill>
                          <a:latin typeface="Tahoma" pitchFamily="34" charset="0"/>
                          <a:ea typeface="Tahoma" pitchFamily="34" charset="0"/>
                          <a:cs typeface="Tahoma" pitchFamily="34" charset="0"/>
                        </a:rPr>
                        <a:t>4,922</a:t>
                      </a:r>
                      <a:endParaRPr lang="en-US" sz="1300" b="0"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300" b="0" i="0" u="none" strike="noStrike" dirty="0" smtClean="0">
                          <a:solidFill>
                            <a:srgbClr val="000000"/>
                          </a:solidFill>
                          <a:latin typeface="Tahoma" pitchFamily="34" charset="0"/>
                          <a:ea typeface="Tahoma" pitchFamily="34" charset="0"/>
                          <a:cs typeface="Tahoma" pitchFamily="34" charset="0"/>
                        </a:rPr>
                        <a:t>5,754</a:t>
                      </a:r>
                      <a:endParaRPr lang="en-US" sz="1300" b="0"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300" b="0" i="0" u="none" strike="noStrike" dirty="0" smtClean="0">
                          <a:solidFill>
                            <a:srgbClr val="000000"/>
                          </a:solidFill>
                          <a:latin typeface="Tahoma" pitchFamily="34" charset="0"/>
                          <a:ea typeface="Tahoma" pitchFamily="34" charset="0"/>
                          <a:cs typeface="Tahoma" pitchFamily="34" charset="0"/>
                        </a:rPr>
                        <a:t>20,831</a:t>
                      </a:r>
                      <a:endParaRPr lang="en-US" sz="1300" b="0"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ED5"/>
                    </a:solidFill>
                  </a:tcPr>
                </a:tc>
              </a:tr>
              <a:tr h="280671">
                <a:tc gridSpan="5">
                  <a:txBody>
                    <a:bodyPr/>
                    <a:lstStyle/>
                    <a:p>
                      <a:pPr algn="ctr" fontAlgn="b"/>
                      <a:r>
                        <a:rPr lang="en-US" sz="1300" b="0" i="0" u="none" strike="noStrike" dirty="0">
                          <a:solidFill>
                            <a:srgbClr val="000000"/>
                          </a:solidFill>
                          <a:latin typeface="Tahoma" pitchFamily="34" charset="0"/>
                          <a:ea typeface="Tahoma" pitchFamily="34" charset="0"/>
                          <a:cs typeface="Tahoma" pitchFamily="34" charset="0"/>
                        </a:rPr>
                        <a:t>Year to Date Recoveries</a:t>
                      </a: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300" b="0" i="0" u="none" strike="noStrike" dirty="0">
                          <a:solidFill>
                            <a:srgbClr val="000000"/>
                          </a:solidFill>
                          <a:latin typeface="Tahoma" pitchFamily="34" charset="0"/>
                          <a:ea typeface="Tahoma" pitchFamily="34" charset="0"/>
                          <a:cs typeface="Tahoma" pitchFamily="34" charset="0"/>
                        </a:rPr>
                        <a:t> </a:t>
                      </a: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62338">
                <a:tc>
                  <a:txBody>
                    <a:bodyPr/>
                    <a:lstStyle/>
                    <a:p>
                      <a:pPr algn="l" fontAlgn="b"/>
                      <a:r>
                        <a:rPr lang="en-US" sz="1300" b="0" i="0" u="none" strike="noStrike" dirty="0">
                          <a:solidFill>
                            <a:srgbClr val="000000"/>
                          </a:solidFill>
                          <a:latin typeface="Tahoma" pitchFamily="34" charset="0"/>
                          <a:ea typeface="Tahoma" pitchFamily="34" charset="0"/>
                          <a:cs typeface="Tahoma" pitchFamily="34" charset="0"/>
                        </a:rPr>
                        <a:t>ODAGVA</a:t>
                      </a: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smtClean="0">
                          <a:solidFill>
                            <a:srgbClr val="000000"/>
                          </a:solidFill>
                          <a:latin typeface="Tahoma" pitchFamily="34" charset="0"/>
                          <a:ea typeface="Tahoma" pitchFamily="34" charset="0"/>
                          <a:cs typeface="Tahoma" pitchFamily="34" charset="0"/>
                        </a:rPr>
                        <a:t>$19,123,495.00</a:t>
                      </a:r>
                      <a:endParaRPr lang="en-US" sz="1300" b="0"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smtClean="0">
                          <a:solidFill>
                            <a:srgbClr val="000000"/>
                          </a:solidFill>
                          <a:latin typeface="Tahoma" pitchFamily="34" charset="0"/>
                          <a:ea typeface="Tahoma" pitchFamily="34" charset="0"/>
                          <a:cs typeface="Tahoma" pitchFamily="34" charset="0"/>
                        </a:rPr>
                        <a:t>$18,806,739.00</a:t>
                      </a:r>
                      <a:endParaRPr lang="en-US" sz="1300" b="0"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smtClean="0">
                          <a:solidFill>
                            <a:srgbClr val="000000"/>
                          </a:solidFill>
                          <a:latin typeface="Tahoma" pitchFamily="34" charset="0"/>
                          <a:ea typeface="Tahoma" pitchFamily="34" charset="0"/>
                          <a:cs typeface="Tahoma" pitchFamily="34" charset="0"/>
                        </a:rPr>
                        <a:t>$18,288,671.00</a:t>
                      </a:r>
                      <a:endParaRPr lang="en-US" sz="1300" b="0"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smtClean="0">
                          <a:solidFill>
                            <a:srgbClr val="000000"/>
                          </a:solidFill>
                          <a:latin typeface="Tahoma" pitchFamily="34" charset="0"/>
                          <a:ea typeface="Tahoma" pitchFamily="34" charset="0"/>
                          <a:cs typeface="Tahoma" pitchFamily="34" charset="0"/>
                        </a:rPr>
                        <a:t>$17,630,846.00</a:t>
                      </a:r>
                      <a:endParaRPr lang="en-US" sz="1300" b="0"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smtClean="0">
                          <a:solidFill>
                            <a:srgbClr val="000000"/>
                          </a:solidFill>
                          <a:latin typeface="Tahoma" pitchFamily="34" charset="0"/>
                          <a:ea typeface="Tahoma" pitchFamily="34" charset="0"/>
                          <a:cs typeface="Tahoma" pitchFamily="34" charset="0"/>
                        </a:rPr>
                        <a:t>$73,849,751.00</a:t>
                      </a:r>
                      <a:endParaRPr lang="en-US" sz="1300" b="0"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338">
                <a:tc>
                  <a:txBody>
                    <a:bodyPr/>
                    <a:lstStyle/>
                    <a:p>
                      <a:pPr algn="l" fontAlgn="b"/>
                      <a:r>
                        <a:rPr lang="en-US" sz="1300" b="0" i="0" u="none" strike="noStrike" dirty="0">
                          <a:solidFill>
                            <a:srgbClr val="000000"/>
                          </a:solidFill>
                          <a:latin typeface="Tahoma" pitchFamily="34" charset="0"/>
                          <a:ea typeface="Tahoma" pitchFamily="34" charset="0"/>
                          <a:cs typeface="Tahoma" pitchFamily="34" charset="0"/>
                        </a:rPr>
                        <a:t>Act 66</a:t>
                      </a: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smtClean="0">
                          <a:solidFill>
                            <a:srgbClr val="000000"/>
                          </a:solidFill>
                          <a:latin typeface="Tahoma" pitchFamily="34" charset="0"/>
                          <a:ea typeface="Tahoma" pitchFamily="34" charset="0"/>
                          <a:cs typeface="Tahoma" pitchFamily="34" charset="0"/>
                        </a:rPr>
                        <a:t>$25,974,879.00</a:t>
                      </a:r>
                      <a:endParaRPr lang="en-US" sz="1300" b="0"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smtClean="0">
                          <a:solidFill>
                            <a:srgbClr val="000000"/>
                          </a:solidFill>
                          <a:latin typeface="Tahoma" pitchFamily="34" charset="0"/>
                          <a:ea typeface="Tahoma" pitchFamily="34" charset="0"/>
                          <a:cs typeface="Tahoma" pitchFamily="34" charset="0"/>
                        </a:rPr>
                        <a:t>$20,670,859.00</a:t>
                      </a:r>
                      <a:endParaRPr lang="en-US" sz="1300" b="0"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smtClean="0">
                          <a:solidFill>
                            <a:srgbClr val="000000"/>
                          </a:solidFill>
                          <a:latin typeface="Tahoma" pitchFamily="34" charset="0"/>
                          <a:ea typeface="Tahoma" pitchFamily="34" charset="0"/>
                          <a:cs typeface="Tahoma" pitchFamily="34" charset="0"/>
                        </a:rPr>
                        <a:t>$16,610,648.00</a:t>
                      </a:r>
                      <a:endParaRPr lang="en-US" sz="1300" b="0"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smtClean="0">
                          <a:solidFill>
                            <a:srgbClr val="000000"/>
                          </a:solidFill>
                          <a:latin typeface="Tahoma" pitchFamily="34" charset="0"/>
                          <a:ea typeface="Tahoma" pitchFamily="34" charset="0"/>
                          <a:cs typeface="Tahoma" pitchFamily="34" charset="0"/>
                        </a:rPr>
                        <a:t>$14,411,848.00</a:t>
                      </a:r>
                      <a:endParaRPr lang="en-US" sz="1300" b="0"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smtClean="0">
                          <a:solidFill>
                            <a:srgbClr val="000000"/>
                          </a:solidFill>
                          <a:latin typeface="Tahoma" pitchFamily="34" charset="0"/>
                          <a:ea typeface="Tahoma" pitchFamily="34" charset="0"/>
                          <a:cs typeface="Tahoma" pitchFamily="34" charset="0"/>
                        </a:rPr>
                        <a:t>$77,668,234.00</a:t>
                      </a:r>
                      <a:endParaRPr lang="en-US" sz="1300" b="0"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4857">
                <a:tc>
                  <a:txBody>
                    <a:bodyPr/>
                    <a:lstStyle/>
                    <a:p>
                      <a:pPr algn="l" fontAlgn="b"/>
                      <a:r>
                        <a:rPr lang="en-US" sz="1300" b="0" i="0" u="none" strike="noStrike" dirty="0">
                          <a:solidFill>
                            <a:srgbClr val="000000"/>
                          </a:solidFill>
                          <a:latin typeface="Tahoma" pitchFamily="34" charset="0"/>
                          <a:ea typeface="Tahoma" pitchFamily="34" charset="0"/>
                          <a:cs typeface="Tahoma" pitchFamily="34" charset="0"/>
                        </a:rPr>
                        <a:t>Total</a:t>
                      </a: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300" b="0" i="0" u="none" strike="noStrike" dirty="0" smtClean="0">
                          <a:solidFill>
                            <a:srgbClr val="000000"/>
                          </a:solidFill>
                          <a:latin typeface="Tahoma" pitchFamily="34" charset="0"/>
                          <a:ea typeface="Tahoma" pitchFamily="34" charset="0"/>
                          <a:cs typeface="Tahoma" pitchFamily="34" charset="0"/>
                        </a:rPr>
                        <a:t>$45,098,374.00</a:t>
                      </a:r>
                      <a:endParaRPr lang="en-US" sz="1300" b="0"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300" b="0" i="0" u="none" strike="noStrike" dirty="0" smtClean="0">
                          <a:solidFill>
                            <a:srgbClr val="000000"/>
                          </a:solidFill>
                          <a:latin typeface="Tahoma" pitchFamily="34" charset="0"/>
                          <a:ea typeface="Tahoma" pitchFamily="34" charset="0"/>
                          <a:cs typeface="Tahoma" pitchFamily="34" charset="0"/>
                        </a:rPr>
                        <a:t>$39,477,598.00</a:t>
                      </a:r>
                      <a:endParaRPr lang="en-US" sz="1300" b="0"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300" b="0" i="0" u="none" strike="noStrike" dirty="0" smtClean="0">
                          <a:solidFill>
                            <a:srgbClr val="000000"/>
                          </a:solidFill>
                          <a:latin typeface="Tahoma" pitchFamily="34" charset="0"/>
                          <a:ea typeface="Tahoma" pitchFamily="34" charset="0"/>
                          <a:cs typeface="Tahoma" pitchFamily="34" charset="0"/>
                        </a:rPr>
                        <a:t>$34,899,319.00</a:t>
                      </a:r>
                      <a:endParaRPr lang="en-US" sz="1300" b="0"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300" b="0" i="0" u="none" strike="noStrike" dirty="0" smtClean="0">
                          <a:solidFill>
                            <a:srgbClr val="000000"/>
                          </a:solidFill>
                          <a:latin typeface="Tahoma" pitchFamily="34" charset="0"/>
                          <a:ea typeface="Tahoma" pitchFamily="34" charset="0"/>
                          <a:cs typeface="Tahoma" pitchFamily="34" charset="0"/>
                        </a:rPr>
                        <a:t>$32,042,694.00</a:t>
                      </a:r>
                      <a:endParaRPr lang="en-US" sz="1300" b="0"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300" b="0" i="0" u="none" strike="noStrike" dirty="0" smtClean="0">
                          <a:solidFill>
                            <a:srgbClr val="000000"/>
                          </a:solidFill>
                          <a:latin typeface="Tahoma" pitchFamily="34" charset="0"/>
                          <a:ea typeface="Tahoma" pitchFamily="34" charset="0"/>
                          <a:cs typeface="Tahoma" pitchFamily="34" charset="0"/>
                        </a:rPr>
                        <a:t>$151,517,985.00</a:t>
                      </a:r>
                      <a:endParaRPr lang="en-US" sz="1300" b="0"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ED5"/>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6" descr="Military Vet logo banner"/>
          <p:cNvPicPr>
            <a:picLocks noChangeAspect="1" noChangeArrowheads="1"/>
          </p:cNvPicPr>
          <p:nvPr/>
        </p:nvPicPr>
        <p:blipFill>
          <a:blip r:embed="rId2" cstate="print"/>
          <a:srcRect/>
          <a:stretch>
            <a:fillRect/>
          </a:stretch>
        </p:blipFill>
        <p:spPr bwMode="auto">
          <a:xfrm>
            <a:off x="478394" y="406400"/>
            <a:ext cx="8644414" cy="692574"/>
          </a:xfrm>
          <a:prstGeom prst="rect">
            <a:avLst/>
          </a:prstGeom>
          <a:noFill/>
          <a:ln w="9525">
            <a:noFill/>
            <a:miter lim="800000"/>
            <a:headEnd/>
            <a:tailEnd/>
          </a:ln>
        </p:spPr>
      </p:pic>
      <p:pic>
        <p:nvPicPr>
          <p:cNvPr id="3075" name="Picture 25" descr="red bottom banner"/>
          <p:cNvPicPr>
            <a:picLocks noChangeAspect="1" noChangeArrowheads="1"/>
          </p:cNvPicPr>
          <p:nvPr/>
        </p:nvPicPr>
        <p:blipFill>
          <a:blip r:embed="rId3" cstate="print"/>
          <a:srcRect/>
          <a:stretch>
            <a:fillRect/>
          </a:stretch>
        </p:blipFill>
        <p:spPr bwMode="auto">
          <a:xfrm>
            <a:off x="480060" y="6343249"/>
            <a:ext cx="8801100" cy="403013"/>
          </a:xfrm>
          <a:prstGeom prst="rect">
            <a:avLst/>
          </a:prstGeom>
          <a:noFill/>
          <a:ln w="9525">
            <a:noFill/>
            <a:miter lim="800000"/>
            <a:headEnd/>
            <a:tailEnd/>
          </a:ln>
        </p:spPr>
      </p:pic>
      <p:sp>
        <p:nvSpPr>
          <p:cNvPr id="3076"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488" tIns="48244" rIns="96488" bIns="48244" anchor="ctr"/>
          <a:lstStyle/>
          <a:p>
            <a:r>
              <a:rPr lang="en-US" sz="1300" dirty="0">
                <a:solidFill>
                  <a:schemeClr val="bg1"/>
                </a:solidFill>
                <a:latin typeface="Verdana" pitchFamily="34" charset="0"/>
              </a:rPr>
              <a:t>&gt; country</a:t>
            </a:r>
          </a:p>
        </p:txBody>
      </p:sp>
      <p:sp>
        <p:nvSpPr>
          <p:cNvPr id="3077" name="Rectangle 10"/>
          <p:cNvSpPr>
            <a:spLocks noChangeArrowheads="1"/>
          </p:cNvSpPr>
          <p:nvPr/>
        </p:nvSpPr>
        <p:spPr bwMode="auto">
          <a:xfrm>
            <a:off x="4000500" y="6339840"/>
            <a:ext cx="4160520" cy="406400"/>
          </a:xfrm>
          <a:prstGeom prst="rect">
            <a:avLst/>
          </a:prstGeom>
          <a:noFill/>
          <a:ln w="9525">
            <a:noFill/>
            <a:miter lim="800000"/>
            <a:headEnd/>
            <a:tailEnd/>
          </a:ln>
        </p:spPr>
        <p:txBody>
          <a:bodyPr lIns="96488" tIns="48244" rIns="96488" bIns="48244" anchor="ctr"/>
          <a:lstStyle/>
          <a:p>
            <a:pPr algn="r"/>
            <a:r>
              <a:rPr lang="en-US" sz="1300" dirty="0">
                <a:solidFill>
                  <a:schemeClr val="bg1"/>
                </a:solidFill>
                <a:latin typeface="Verdana" pitchFamily="34" charset="0"/>
              </a:rPr>
              <a:t>  &gt; community &gt; commonwealth </a:t>
            </a:r>
          </a:p>
        </p:txBody>
      </p:sp>
      <p:sp>
        <p:nvSpPr>
          <p:cNvPr id="3078" name="Rectangle 2"/>
          <p:cNvSpPr>
            <a:spLocks noChangeArrowheads="1"/>
          </p:cNvSpPr>
          <p:nvPr/>
        </p:nvSpPr>
        <p:spPr bwMode="auto">
          <a:xfrm>
            <a:off x="400050" y="2311422"/>
            <a:ext cx="8721090" cy="590973"/>
          </a:xfrm>
          <a:prstGeom prst="rect">
            <a:avLst/>
          </a:prstGeom>
          <a:noFill/>
          <a:ln w="9525">
            <a:noFill/>
            <a:miter lim="800000"/>
            <a:headEnd/>
            <a:tailEnd/>
          </a:ln>
        </p:spPr>
        <p:txBody>
          <a:bodyPr lIns="96488" tIns="48244" rIns="96488" bIns="48244">
            <a:spAutoFit/>
          </a:bodyPr>
          <a:lstStyle/>
          <a:p>
            <a:pPr algn="ctr"/>
            <a:endParaRPr lang="en-US" sz="3200" b="1" dirty="0"/>
          </a:p>
        </p:txBody>
      </p:sp>
      <p:sp>
        <p:nvSpPr>
          <p:cNvPr id="3079" name="Rectangle 7"/>
          <p:cNvSpPr>
            <a:spLocks noChangeArrowheads="1"/>
          </p:cNvSpPr>
          <p:nvPr/>
        </p:nvSpPr>
        <p:spPr bwMode="auto">
          <a:xfrm>
            <a:off x="3027046" y="3461182"/>
            <a:ext cx="195025" cy="392853"/>
          </a:xfrm>
          <a:prstGeom prst="rect">
            <a:avLst/>
          </a:prstGeom>
          <a:noFill/>
          <a:ln w="9525">
            <a:noFill/>
            <a:miter lim="800000"/>
            <a:headEnd/>
            <a:tailEnd/>
          </a:ln>
        </p:spPr>
        <p:txBody>
          <a:bodyPr wrap="none" lIns="96488" tIns="48244" rIns="96488" bIns="48244">
            <a:spAutoFit/>
          </a:bodyPr>
          <a:lstStyle/>
          <a:p>
            <a:endParaRPr lang="en-US" dirty="0"/>
          </a:p>
        </p:txBody>
      </p:sp>
      <p:sp>
        <p:nvSpPr>
          <p:cNvPr id="3080" name="Rectangle 5"/>
          <p:cNvSpPr>
            <a:spLocks noGrp="1" noChangeArrowheads="1"/>
          </p:cNvSpPr>
          <p:nvPr>
            <p:ph type="ctrTitle"/>
          </p:nvPr>
        </p:nvSpPr>
        <p:spPr>
          <a:xfrm>
            <a:off x="480060" y="487680"/>
            <a:ext cx="6080760" cy="458894"/>
          </a:xfrm>
        </p:spPr>
        <p:txBody>
          <a:bodyPr>
            <a:spAutoFit/>
          </a:bodyPr>
          <a:lstStyle/>
          <a:p>
            <a:r>
              <a:rPr lang="en-US" sz="2300" b="1" dirty="0" smtClean="0">
                <a:solidFill>
                  <a:schemeClr val="bg1"/>
                </a:solidFill>
              </a:rPr>
              <a:t>OUTREACH ENGAGEMENTS</a:t>
            </a:r>
          </a:p>
        </p:txBody>
      </p:sp>
      <p:sp>
        <p:nvSpPr>
          <p:cNvPr id="13332" name="TextBox 13"/>
          <p:cNvSpPr txBox="1">
            <a:spLocks noChangeArrowheads="1"/>
          </p:cNvSpPr>
          <p:nvPr/>
        </p:nvSpPr>
        <p:spPr bwMode="auto">
          <a:xfrm>
            <a:off x="480060" y="6339840"/>
            <a:ext cx="3040380" cy="394547"/>
          </a:xfrm>
          <a:prstGeom prst="rect">
            <a:avLst/>
          </a:prstGeom>
          <a:noFill/>
          <a:ln w="9525">
            <a:noFill/>
            <a:miter lim="800000"/>
            <a:headEnd/>
            <a:tailEnd/>
          </a:ln>
        </p:spPr>
        <p:txBody>
          <a:bodyPr lIns="96488" tIns="48244" rIns="96488" bIns="48244">
            <a:spAutoFit/>
          </a:bodyPr>
          <a:lstStyle/>
          <a:p>
            <a:pPr>
              <a:defRPr/>
            </a:pPr>
            <a:r>
              <a:rPr lang="en-US" b="1" dirty="0">
                <a:solidFill>
                  <a:schemeClr val="bg1"/>
                </a:solidFill>
                <a:latin typeface="+mn-lt"/>
              </a:rPr>
              <a:t>As </a:t>
            </a:r>
            <a:r>
              <a:rPr lang="en-US" b="1" dirty="0" smtClean="0">
                <a:solidFill>
                  <a:schemeClr val="bg1"/>
                </a:solidFill>
                <a:latin typeface="+mn-lt"/>
              </a:rPr>
              <a:t>of 22 Jan 15</a:t>
            </a:r>
            <a:endParaRPr lang="en-US" b="1" dirty="0">
              <a:solidFill>
                <a:schemeClr val="bg1"/>
              </a:solidFill>
              <a:latin typeface="+mn-lt"/>
            </a:endParaRPr>
          </a:p>
        </p:txBody>
      </p:sp>
      <p:graphicFrame>
        <p:nvGraphicFramePr>
          <p:cNvPr id="14" name="Table 13"/>
          <p:cNvGraphicFramePr>
            <a:graphicFrameLocks noGrp="1"/>
          </p:cNvGraphicFramePr>
          <p:nvPr/>
        </p:nvGraphicFramePr>
        <p:xfrm>
          <a:off x="720090" y="1219207"/>
          <a:ext cx="8225554" cy="5012148"/>
        </p:xfrm>
        <a:graphic>
          <a:graphicData uri="http://schemas.openxmlformats.org/drawingml/2006/table">
            <a:tbl>
              <a:tblPr/>
              <a:tblGrid>
                <a:gridCol w="3374777"/>
                <a:gridCol w="941798"/>
                <a:gridCol w="941799"/>
                <a:gridCol w="863315"/>
                <a:gridCol w="863316"/>
                <a:gridCol w="1240549"/>
              </a:tblGrid>
              <a:tr h="335280">
                <a:tc gridSpan="6">
                  <a:txBody>
                    <a:bodyPr/>
                    <a:lstStyle/>
                    <a:p>
                      <a:pPr algn="ctr" fontAlgn="b"/>
                      <a:r>
                        <a:rPr lang="en-US" sz="2100" b="1" i="0" u="none" strike="noStrike" dirty="0" smtClean="0">
                          <a:solidFill>
                            <a:srgbClr val="000000"/>
                          </a:solidFill>
                          <a:latin typeface="+mn-lt"/>
                          <a:ea typeface="Tahoma" pitchFamily="34" charset="0"/>
                          <a:cs typeface="Tahoma" pitchFamily="34" charset="0"/>
                        </a:rPr>
                        <a:t>Outreach Statistics </a:t>
                      </a:r>
                      <a:endParaRPr lang="en-US" sz="2100" b="1"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600" b="1"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r>
              <a:tr h="246684">
                <a:tc>
                  <a:txBody>
                    <a:bodyPr/>
                    <a:lstStyle/>
                    <a:p>
                      <a:pPr algn="l" fontAlgn="b"/>
                      <a:r>
                        <a:rPr lang="en-US" sz="1300" b="0" i="0" u="none" strike="noStrike" dirty="0">
                          <a:solidFill>
                            <a:srgbClr val="000000"/>
                          </a:solidFill>
                          <a:latin typeface="+mn-lt"/>
                          <a:ea typeface="Tahoma" pitchFamily="34" charset="0"/>
                          <a:cs typeface="Tahoma" pitchFamily="34" charset="0"/>
                        </a:rPr>
                        <a:t> </a:t>
                      </a: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500" b="1" i="0" u="none" strike="noStrike" dirty="0">
                          <a:solidFill>
                            <a:srgbClr val="000000"/>
                          </a:solidFill>
                          <a:latin typeface="+mn-lt"/>
                          <a:ea typeface="Tahoma" pitchFamily="34" charset="0"/>
                          <a:cs typeface="Tahoma" pitchFamily="34" charset="0"/>
                        </a:rPr>
                        <a:t>1st Qtr</a:t>
                      </a: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500" b="1" i="0" u="none" strike="noStrike" dirty="0">
                          <a:solidFill>
                            <a:srgbClr val="000000"/>
                          </a:solidFill>
                          <a:latin typeface="+mn-lt"/>
                          <a:ea typeface="Tahoma" pitchFamily="34" charset="0"/>
                          <a:cs typeface="Tahoma" pitchFamily="34" charset="0"/>
                        </a:rPr>
                        <a:t>2nd Qtr</a:t>
                      </a: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500" b="1" i="0" u="none" strike="noStrike" dirty="0">
                          <a:solidFill>
                            <a:srgbClr val="000000"/>
                          </a:solidFill>
                          <a:latin typeface="+mn-lt"/>
                          <a:ea typeface="Tahoma" pitchFamily="34" charset="0"/>
                          <a:cs typeface="Tahoma" pitchFamily="34" charset="0"/>
                        </a:rPr>
                        <a:t>3rd Qtr</a:t>
                      </a: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500" b="1" i="0" u="none" strike="noStrike" dirty="0">
                          <a:solidFill>
                            <a:srgbClr val="000000"/>
                          </a:solidFill>
                          <a:latin typeface="+mn-lt"/>
                          <a:ea typeface="Tahoma" pitchFamily="34" charset="0"/>
                          <a:cs typeface="Tahoma" pitchFamily="34" charset="0"/>
                        </a:rPr>
                        <a:t>4th Qtr</a:t>
                      </a: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500" b="0" i="0" u="none" strike="noStrike" dirty="0">
                          <a:solidFill>
                            <a:srgbClr val="000000"/>
                          </a:solidFill>
                          <a:latin typeface="+mn-lt"/>
                          <a:ea typeface="Tahoma" pitchFamily="34" charset="0"/>
                          <a:cs typeface="Tahoma" pitchFamily="34" charset="0"/>
                        </a:rPr>
                        <a:t> </a:t>
                      </a:r>
                      <a:r>
                        <a:rPr lang="en-US" sz="1500" b="1" i="0" u="none" strike="noStrike" dirty="0" smtClean="0">
                          <a:solidFill>
                            <a:srgbClr val="000000"/>
                          </a:solidFill>
                          <a:latin typeface="+mn-lt"/>
                          <a:ea typeface="Tahoma" pitchFamily="34" charset="0"/>
                          <a:cs typeface="Tahoma" pitchFamily="34" charset="0"/>
                        </a:rPr>
                        <a:t>Year to Date</a:t>
                      </a:r>
                      <a:endParaRPr lang="en-US" sz="1500" b="1"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46684">
                <a:tc>
                  <a:txBody>
                    <a:bodyPr/>
                    <a:lstStyle/>
                    <a:p>
                      <a:pPr algn="l" fontAlgn="b"/>
                      <a:r>
                        <a:rPr lang="en-US" sz="1500" b="0" i="0" u="none" strike="noStrike" dirty="0" smtClean="0">
                          <a:solidFill>
                            <a:srgbClr val="000000"/>
                          </a:solidFill>
                          <a:latin typeface="+mn-lt"/>
                          <a:ea typeface="Tahoma" pitchFamily="34" charset="0"/>
                          <a:cs typeface="Tahoma" pitchFamily="34" charset="0"/>
                        </a:rPr>
                        <a:t>Outreach Events</a:t>
                      </a:r>
                      <a:r>
                        <a:rPr lang="en-US" sz="1500" b="0" i="0" u="none" strike="noStrike" baseline="0" dirty="0" smtClean="0">
                          <a:solidFill>
                            <a:srgbClr val="000000"/>
                          </a:solidFill>
                          <a:latin typeface="+mn-lt"/>
                          <a:ea typeface="Tahoma" pitchFamily="34" charset="0"/>
                          <a:cs typeface="Tahoma" pitchFamily="34" charset="0"/>
                        </a:rPr>
                        <a:t> Supported</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38</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35</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1</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1" i="0" u="none" strike="noStrike" dirty="0" smtClean="0">
                          <a:solidFill>
                            <a:srgbClr val="000000"/>
                          </a:solidFill>
                          <a:latin typeface="+mn-lt"/>
                          <a:ea typeface="Tahoma" pitchFamily="34" charset="0"/>
                          <a:cs typeface="Tahoma" pitchFamily="34" charset="0"/>
                        </a:rPr>
                        <a:t>74</a:t>
                      </a:r>
                      <a:endParaRPr lang="en-US" sz="1500" b="1"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6684">
                <a:tc>
                  <a:txBody>
                    <a:bodyPr/>
                    <a:lstStyle/>
                    <a:p>
                      <a:pPr algn="l" fontAlgn="b"/>
                      <a:r>
                        <a:rPr lang="en-US" sz="1500" b="0" i="0" u="none" strike="noStrike" dirty="0" smtClean="0">
                          <a:solidFill>
                            <a:srgbClr val="000000"/>
                          </a:solidFill>
                          <a:latin typeface="+mn-lt"/>
                          <a:ea typeface="Tahoma" pitchFamily="34" charset="0"/>
                          <a:cs typeface="Tahoma" pitchFamily="34" charset="0"/>
                        </a:rPr>
                        <a:t>Mobile Outreach Van Events</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32</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23</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0</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1" i="0" u="none" strike="noStrike" dirty="0" smtClean="0">
                          <a:solidFill>
                            <a:srgbClr val="000000"/>
                          </a:solidFill>
                          <a:latin typeface="+mn-lt"/>
                          <a:ea typeface="Tahoma" pitchFamily="34" charset="0"/>
                          <a:cs typeface="Tahoma" pitchFamily="34" charset="0"/>
                        </a:rPr>
                        <a:t>55</a:t>
                      </a:r>
                      <a:endParaRPr lang="en-US" sz="1500" b="1"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6684">
                <a:tc>
                  <a:txBody>
                    <a:bodyPr/>
                    <a:lstStyle/>
                    <a:p>
                      <a:pPr algn="l" fontAlgn="b"/>
                      <a:r>
                        <a:rPr lang="en-US" sz="1500" b="0" i="0" u="none" strike="noStrike" dirty="0" smtClean="0">
                          <a:solidFill>
                            <a:srgbClr val="000000"/>
                          </a:solidFill>
                          <a:latin typeface="+mn-lt"/>
                          <a:ea typeface="Tahoma" pitchFamily="34" charset="0"/>
                          <a:cs typeface="Tahoma" pitchFamily="34" charset="0"/>
                        </a:rPr>
                        <a:t>Veteran</a:t>
                      </a:r>
                      <a:r>
                        <a:rPr lang="en-US" sz="1500" b="0" i="0" u="none" strike="noStrike" baseline="0" dirty="0" smtClean="0">
                          <a:solidFill>
                            <a:srgbClr val="000000"/>
                          </a:solidFill>
                          <a:latin typeface="+mn-lt"/>
                          <a:ea typeface="Tahoma" pitchFamily="34" charset="0"/>
                          <a:cs typeface="Tahoma" pitchFamily="34" charset="0"/>
                        </a:rPr>
                        <a:t> Interactions</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1,402</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1,508</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120</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1" i="0" u="none" strike="noStrike" dirty="0" smtClean="0">
                          <a:solidFill>
                            <a:srgbClr val="000000"/>
                          </a:solidFill>
                          <a:latin typeface="+mn-lt"/>
                          <a:ea typeface="Tahoma" pitchFamily="34" charset="0"/>
                          <a:cs typeface="Tahoma" pitchFamily="34" charset="0"/>
                        </a:rPr>
                        <a:t>3,030</a:t>
                      </a:r>
                      <a:endParaRPr lang="en-US" sz="1500" b="1"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82825">
                <a:tc>
                  <a:txBody>
                    <a:bodyPr/>
                    <a:lstStyle/>
                    <a:p>
                      <a:pPr algn="l" fontAlgn="b"/>
                      <a:r>
                        <a:rPr lang="en-US" sz="1500" b="0" i="0" u="none" strike="noStrike" dirty="0" smtClean="0">
                          <a:solidFill>
                            <a:srgbClr val="000000"/>
                          </a:solidFill>
                          <a:latin typeface="+mn-lt"/>
                          <a:ea typeface="Tahoma" pitchFamily="34" charset="0"/>
                          <a:cs typeface="Tahoma" pitchFamily="34" charset="0"/>
                        </a:rPr>
                        <a:t>Claim</a:t>
                      </a:r>
                      <a:r>
                        <a:rPr lang="en-US" sz="1500" b="0" i="0" u="none" strike="noStrike" baseline="0" dirty="0" smtClean="0">
                          <a:solidFill>
                            <a:srgbClr val="000000"/>
                          </a:solidFill>
                          <a:latin typeface="+mn-lt"/>
                          <a:ea typeface="Tahoma" pitchFamily="34" charset="0"/>
                          <a:cs typeface="Tahoma" pitchFamily="34" charset="0"/>
                        </a:rPr>
                        <a:t> referrals to County Directors and Service Organizations</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419</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447</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35</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1" i="0" u="none" strike="noStrike" dirty="0" smtClean="0">
                          <a:solidFill>
                            <a:srgbClr val="000000"/>
                          </a:solidFill>
                          <a:latin typeface="+mn-lt"/>
                          <a:ea typeface="Tahoma" pitchFamily="34" charset="0"/>
                          <a:cs typeface="Tahoma" pitchFamily="34" charset="0"/>
                        </a:rPr>
                        <a:t>901</a:t>
                      </a:r>
                      <a:endParaRPr lang="en-US" sz="1500" b="1"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6684">
                <a:tc>
                  <a:txBody>
                    <a:bodyPr/>
                    <a:lstStyle/>
                    <a:p>
                      <a:pPr algn="l" fontAlgn="b"/>
                      <a:r>
                        <a:rPr lang="en-US" sz="1500" b="0" i="0" u="none" strike="noStrike" dirty="0" smtClean="0">
                          <a:solidFill>
                            <a:srgbClr val="000000"/>
                          </a:solidFill>
                          <a:latin typeface="+mn-lt"/>
                          <a:ea typeface="Tahoma" pitchFamily="34" charset="0"/>
                          <a:cs typeface="Tahoma" pitchFamily="34" charset="0"/>
                        </a:rPr>
                        <a:t>Legislator</a:t>
                      </a:r>
                      <a:r>
                        <a:rPr lang="en-US" sz="1500" b="0" i="0" u="none" strike="noStrike" baseline="0" dirty="0" smtClean="0">
                          <a:solidFill>
                            <a:srgbClr val="000000"/>
                          </a:solidFill>
                          <a:latin typeface="+mn-lt"/>
                          <a:ea typeface="Tahoma" pitchFamily="34" charset="0"/>
                          <a:cs typeface="Tahoma" pitchFamily="34" charset="0"/>
                        </a:rPr>
                        <a:t> Attended Events</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17</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14</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0</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1" i="0" u="none" strike="noStrike" dirty="0" smtClean="0">
                          <a:solidFill>
                            <a:srgbClr val="000000"/>
                          </a:solidFill>
                          <a:latin typeface="+mn-lt"/>
                          <a:ea typeface="Tahoma" pitchFamily="34" charset="0"/>
                          <a:cs typeface="Tahoma" pitchFamily="34" charset="0"/>
                        </a:rPr>
                        <a:t>31</a:t>
                      </a:r>
                      <a:endParaRPr lang="en-US" sz="1500" b="1"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60623">
                <a:tc gridSpan="6">
                  <a:txBody>
                    <a:bodyPr/>
                    <a:lstStyle/>
                    <a:p>
                      <a:pPr algn="l" fontAlgn="b"/>
                      <a:endParaRPr lang="en-US" sz="1100" b="0" i="0" u="none" strike="noStrike" baseline="0" dirty="0" smtClean="0">
                        <a:solidFill>
                          <a:srgbClr val="000000"/>
                        </a:solidFill>
                        <a:latin typeface="+mn-lt"/>
                        <a:ea typeface="Tahoma" pitchFamily="34" charset="0"/>
                        <a:cs typeface="Tahoma" pitchFamily="34" charset="0"/>
                      </a:endParaRPr>
                    </a:p>
                    <a:p>
                      <a:pPr algn="l" fontAlgn="b"/>
                      <a:r>
                        <a:rPr lang="en-US" sz="1500" b="0" i="0" u="none" strike="noStrike" baseline="0" dirty="0" smtClean="0">
                          <a:solidFill>
                            <a:srgbClr val="000000"/>
                          </a:solidFill>
                          <a:latin typeface="+mn-lt"/>
                          <a:ea typeface="Tahoma" pitchFamily="34" charset="0"/>
                          <a:cs typeface="Tahoma" pitchFamily="34" charset="0"/>
                        </a:rPr>
                        <a:t>      </a:t>
                      </a:r>
                      <a:r>
                        <a:rPr lang="en-US" sz="1500" b="0" i="0" u="sng" strike="noStrike" dirty="0" smtClean="0">
                          <a:solidFill>
                            <a:srgbClr val="000000"/>
                          </a:solidFill>
                          <a:latin typeface="+mn-lt"/>
                          <a:ea typeface="Tahoma" pitchFamily="34" charset="0"/>
                          <a:cs typeface="Tahoma" pitchFamily="34" charset="0"/>
                        </a:rPr>
                        <a:t>Notes</a:t>
                      </a:r>
                    </a:p>
                    <a:p>
                      <a:pPr algn="l" fontAlgn="b">
                        <a:buFont typeface="Arial" pitchFamily="34" charset="0"/>
                        <a:buChar char="•"/>
                      </a:pPr>
                      <a:r>
                        <a:rPr lang="en-US" sz="1500" b="0" i="0" u="none" strike="noStrike" baseline="0" dirty="0" smtClean="0">
                          <a:solidFill>
                            <a:srgbClr val="000000"/>
                          </a:solidFill>
                          <a:latin typeface="+mn-lt"/>
                          <a:ea typeface="Tahoma" pitchFamily="34" charset="0"/>
                          <a:cs typeface="Tahoma" pitchFamily="34" charset="0"/>
                        </a:rPr>
                        <a:t>  Two outreach vans are operational and supporting outreach events</a:t>
                      </a:r>
                    </a:p>
                    <a:p>
                      <a:pPr algn="l" fontAlgn="b">
                        <a:buFont typeface="Arial" pitchFamily="34" charset="0"/>
                        <a:buNone/>
                      </a:pPr>
                      <a:r>
                        <a:rPr lang="en-US" sz="1500" b="0" i="0" u="none" strike="noStrike" baseline="0" dirty="0" smtClean="0">
                          <a:solidFill>
                            <a:srgbClr val="000000"/>
                          </a:solidFill>
                          <a:latin typeface="+mn-lt"/>
                          <a:ea typeface="Tahoma" pitchFamily="34" charset="0"/>
                          <a:cs typeface="Tahoma" pitchFamily="34" charset="0"/>
                        </a:rPr>
                        <a:t>   </a:t>
                      </a:r>
                    </a:p>
                    <a:p>
                      <a:pPr algn="l" fontAlgn="b">
                        <a:buFont typeface="Arial" pitchFamily="34" charset="0"/>
                        <a:buNone/>
                      </a:pPr>
                      <a:r>
                        <a:rPr lang="en-US" sz="1500" b="0" i="0" u="none" strike="noStrike" baseline="0" dirty="0" smtClean="0">
                          <a:solidFill>
                            <a:srgbClr val="000000"/>
                          </a:solidFill>
                          <a:latin typeface="+mn-lt"/>
                          <a:ea typeface="Tahoma" pitchFamily="34" charset="0"/>
                          <a:cs typeface="Tahoma" pitchFamily="34" charset="0"/>
                        </a:rPr>
                        <a:t>    </a:t>
                      </a:r>
                      <a:r>
                        <a:rPr lang="en-US" sz="1500" b="0" i="0" u="sng" strike="noStrike" baseline="0" dirty="0" smtClean="0">
                          <a:solidFill>
                            <a:srgbClr val="000000"/>
                          </a:solidFill>
                          <a:latin typeface="+mn-lt"/>
                          <a:ea typeface="Tahoma" pitchFamily="34" charset="0"/>
                          <a:cs typeface="Tahoma" pitchFamily="34" charset="0"/>
                        </a:rPr>
                        <a:t>Upcoming Events - February</a:t>
                      </a:r>
                    </a:p>
                    <a:p>
                      <a:pPr algn="l" fontAlgn="b">
                        <a:buFont typeface="Arial" pitchFamily="34" charset="0"/>
                        <a:buNone/>
                      </a:pPr>
                      <a:r>
                        <a:rPr lang="en-US" sz="1500" b="0" i="0" u="none" strike="noStrike" baseline="0" dirty="0" smtClean="0">
                          <a:solidFill>
                            <a:srgbClr val="000000"/>
                          </a:solidFill>
                          <a:latin typeface="+mn-lt"/>
                          <a:ea typeface="Tahoma" pitchFamily="34" charset="0"/>
                          <a:cs typeface="Tahoma" pitchFamily="34" charset="0"/>
                        </a:rPr>
                        <a:t>    State Senate and Representative Events (Various) – None</a:t>
                      </a:r>
                    </a:p>
                    <a:p>
                      <a:pPr algn="l" fontAlgn="b">
                        <a:buFont typeface="Arial" pitchFamily="34" charset="0"/>
                        <a:buNone/>
                      </a:pPr>
                      <a:r>
                        <a:rPr lang="en-US" sz="1500" b="0" i="0" u="none" strike="noStrike" baseline="0" dirty="0" smtClean="0">
                          <a:solidFill>
                            <a:srgbClr val="000000"/>
                          </a:solidFill>
                          <a:latin typeface="+mn-lt"/>
                          <a:ea typeface="Tahoma" pitchFamily="34" charset="0"/>
                          <a:cs typeface="Tahoma" pitchFamily="34" charset="0"/>
                        </a:rPr>
                        <a:t>    Ground Hog Day Celebration, Punxsutawney- Harrisburg Annual Homeless Veteran Stand Down- Veteran </a:t>
                      </a:r>
                    </a:p>
                    <a:p>
                      <a:pPr algn="l" fontAlgn="b">
                        <a:buFont typeface="Arial" pitchFamily="34" charset="0"/>
                        <a:buNone/>
                      </a:pPr>
                      <a:r>
                        <a:rPr lang="en-US" sz="1500" b="0" i="0" u="none" strike="noStrike" baseline="0" dirty="0" smtClean="0">
                          <a:solidFill>
                            <a:srgbClr val="000000"/>
                          </a:solidFill>
                          <a:latin typeface="+mn-lt"/>
                          <a:ea typeface="Tahoma" pitchFamily="34" charset="0"/>
                          <a:cs typeface="Tahoma" pitchFamily="34" charset="0"/>
                        </a:rPr>
                        <a:t>    Education Fair, Moravian College – Veteran Seminar, Boyertown</a:t>
                      </a:r>
                    </a:p>
                    <a:p>
                      <a:pPr algn="l" fontAlgn="b">
                        <a:buFont typeface="Arial" pitchFamily="34" charset="0"/>
                        <a:buNone/>
                      </a:pPr>
                      <a:r>
                        <a:rPr lang="en-US" sz="1500" b="0" i="0" u="none" strike="noStrike" baseline="0" dirty="0" smtClean="0">
                          <a:solidFill>
                            <a:srgbClr val="000000"/>
                          </a:solidFill>
                          <a:latin typeface="+mn-lt"/>
                          <a:ea typeface="Tahoma" pitchFamily="34" charset="0"/>
                          <a:cs typeface="Tahoma" pitchFamily="34" charset="0"/>
                        </a:rPr>
                        <a:t>    </a:t>
                      </a:r>
                      <a:endParaRPr lang="en-US" sz="1500" b="0" i="0" u="none" strike="noStrike" baseline="0" dirty="0" smtClean="0">
                        <a:solidFill>
                          <a:srgbClr val="000000"/>
                        </a:solidFill>
                        <a:latin typeface="Tahoma" pitchFamily="34" charset="0"/>
                        <a:ea typeface="Tahoma" pitchFamily="34" charset="0"/>
                        <a:cs typeface="Tahoma" pitchFamily="34" charset="0"/>
                      </a:endParaRPr>
                    </a:p>
                    <a:p>
                      <a:pPr algn="l" fontAlgn="b">
                        <a:buFont typeface="Arial" pitchFamily="34" charset="0"/>
                        <a:buNone/>
                      </a:pPr>
                      <a:endParaRPr lang="en-US" sz="1500" b="0" i="0" u="none" strike="noStrike" baseline="0" dirty="0" smtClean="0">
                        <a:solidFill>
                          <a:srgbClr val="000000"/>
                        </a:solidFill>
                        <a:latin typeface="+mn-lt"/>
                        <a:ea typeface="Tahoma" pitchFamily="34" charset="0"/>
                        <a:cs typeface="Tahoma" pitchFamily="34" charset="0"/>
                      </a:endParaRPr>
                    </a:p>
                  </a:txBody>
                  <a:tcPr marL="10001" marR="10001" marT="101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00100" y="731529"/>
            <a:ext cx="8161020" cy="5923280"/>
            <a:chOff x="762000" y="695324"/>
            <a:chExt cx="7772400" cy="5553076"/>
          </a:xfrm>
        </p:grpSpPr>
        <p:pic>
          <p:nvPicPr>
            <p:cNvPr id="27651" name="Picture 6" descr="http://www.donthatemiami.com/wp-content/uploads/2012/08/2009-usa-flag-graphics.jpg"/>
            <p:cNvPicPr>
              <a:picLocks noChangeAspect="1" noChangeArrowheads="1"/>
            </p:cNvPicPr>
            <p:nvPr/>
          </p:nvPicPr>
          <p:blipFill>
            <a:blip r:embed="rId2" cstate="print"/>
            <a:srcRect/>
            <a:stretch>
              <a:fillRect/>
            </a:stretch>
          </p:blipFill>
          <p:spPr bwMode="auto">
            <a:xfrm>
              <a:off x="762000" y="695324"/>
              <a:ext cx="7772400" cy="5553076"/>
            </a:xfrm>
            <a:prstGeom prst="rect">
              <a:avLst/>
            </a:prstGeom>
            <a:noFill/>
            <a:ln w="9525">
              <a:noFill/>
              <a:miter lim="800000"/>
              <a:headEnd/>
              <a:tailEnd/>
            </a:ln>
          </p:spPr>
        </p:pic>
        <p:sp>
          <p:nvSpPr>
            <p:cNvPr id="5" name="Rectangle 4"/>
            <p:cNvSpPr/>
            <p:nvPr/>
          </p:nvSpPr>
          <p:spPr>
            <a:xfrm>
              <a:off x="762000" y="2524124"/>
              <a:ext cx="7772400" cy="2063065"/>
            </a:xfrm>
            <a:prstGeom prst="rect">
              <a:avLst/>
            </a:prstGeom>
            <a:solidFill>
              <a:schemeClr val="bg1"/>
            </a:solidFill>
            <a:ln>
              <a:noFill/>
            </a:ln>
          </p:spPr>
          <p:txBody>
            <a:bodyPr>
              <a:spAutoFit/>
            </a:bodyPr>
            <a:lstStyle/>
            <a:p>
              <a:pPr algn="ctr">
                <a:defRPr/>
              </a:pPr>
              <a:endParaRPr lang="en-US" b="1" dirty="0">
                <a:latin typeface="+mj-lt"/>
              </a:endParaRPr>
            </a:p>
            <a:p>
              <a:pPr algn="ctr">
                <a:defRPr/>
              </a:pPr>
              <a:r>
                <a:rPr lang="en-US" sz="4400" b="1" dirty="0" smtClean="0">
                  <a:latin typeface="+mj-lt"/>
                </a:rPr>
                <a:t>Mr. Brian Natali</a:t>
              </a:r>
            </a:p>
            <a:p>
              <a:pPr algn="ctr">
                <a:defRPr/>
              </a:pPr>
              <a:r>
                <a:rPr lang="en-US" sz="4400" b="1" dirty="0" smtClean="0">
                  <a:latin typeface="+mj-lt"/>
                </a:rPr>
                <a:t>Veterans</a:t>
              </a:r>
              <a:r>
                <a:rPr lang="en-US" sz="4400" b="1" dirty="0">
                  <a:latin typeface="+mj-lt"/>
                </a:rPr>
                <a:t>’ Programs and </a:t>
              </a:r>
              <a:r>
                <a:rPr lang="en-US" sz="4400" b="1" dirty="0" smtClean="0">
                  <a:latin typeface="+mj-lt"/>
                </a:rPr>
                <a:t>Services</a:t>
              </a:r>
              <a:endParaRPr lang="en-US" sz="4400" b="1" dirty="0">
                <a:latin typeface="+mj-lt"/>
              </a:endParaRPr>
            </a:p>
            <a:p>
              <a:pPr algn="ctr">
                <a:defRPr/>
              </a:pPr>
              <a:endParaRPr lang="en-US" sz="3000" b="1" dirty="0">
                <a:latin typeface="+mj-lt"/>
              </a:endParaRPr>
            </a:p>
          </p:txBody>
        </p:sp>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6" descr="Military Vet logo banner"/>
          <p:cNvPicPr>
            <a:picLocks noChangeAspect="1" noChangeArrowheads="1"/>
          </p:cNvPicPr>
          <p:nvPr/>
        </p:nvPicPr>
        <p:blipFill>
          <a:blip r:embed="rId3" cstate="print"/>
          <a:srcRect/>
          <a:stretch>
            <a:fillRect/>
          </a:stretch>
        </p:blipFill>
        <p:spPr bwMode="auto">
          <a:xfrm>
            <a:off x="478394" y="406400"/>
            <a:ext cx="8644414" cy="692574"/>
          </a:xfrm>
          <a:prstGeom prst="rect">
            <a:avLst/>
          </a:prstGeom>
          <a:noFill/>
          <a:ln w="9525">
            <a:noFill/>
            <a:miter lim="800000"/>
            <a:headEnd/>
            <a:tailEnd/>
          </a:ln>
        </p:spPr>
      </p:pic>
      <p:pic>
        <p:nvPicPr>
          <p:cNvPr id="2052" name="Picture 25" descr="red bottom banner"/>
          <p:cNvPicPr>
            <a:picLocks noChangeAspect="1" noChangeArrowheads="1"/>
          </p:cNvPicPr>
          <p:nvPr/>
        </p:nvPicPr>
        <p:blipFill>
          <a:blip r:embed="rId4" cstate="print"/>
          <a:srcRect/>
          <a:stretch>
            <a:fillRect/>
          </a:stretch>
        </p:blipFill>
        <p:spPr bwMode="auto">
          <a:xfrm>
            <a:off x="480060" y="6343244"/>
            <a:ext cx="8801100" cy="403013"/>
          </a:xfrm>
          <a:prstGeom prst="rect">
            <a:avLst/>
          </a:prstGeom>
          <a:noFill/>
          <a:ln w="9525">
            <a:noFill/>
            <a:miter lim="800000"/>
            <a:headEnd/>
            <a:tailEnd/>
          </a:ln>
        </p:spPr>
      </p:pic>
      <p:sp>
        <p:nvSpPr>
          <p:cNvPr id="2053"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522" tIns="48261" rIns="96522" bIns="48261" anchor="ctr"/>
          <a:lstStyle/>
          <a:p>
            <a:r>
              <a:rPr lang="en-US" sz="1300" dirty="0">
                <a:solidFill>
                  <a:schemeClr val="bg1"/>
                </a:solidFill>
                <a:latin typeface="Verdana" pitchFamily="34" charset="0"/>
              </a:rPr>
              <a:t>&gt; Technology</a:t>
            </a:r>
          </a:p>
        </p:txBody>
      </p:sp>
      <p:sp>
        <p:nvSpPr>
          <p:cNvPr id="2054"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522" tIns="48261" rIns="96522" bIns="48261" anchor="ctr"/>
          <a:lstStyle/>
          <a:p>
            <a:pPr algn="r"/>
            <a:r>
              <a:rPr lang="en-US" sz="1300" dirty="0">
                <a:solidFill>
                  <a:schemeClr val="bg1"/>
                </a:solidFill>
                <a:latin typeface="Verdana" pitchFamily="34" charset="0"/>
              </a:rPr>
              <a:t>  &gt; People &gt; Processes </a:t>
            </a:r>
          </a:p>
        </p:txBody>
      </p:sp>
      <p:sp>
        <p:nvSpPr>
          <p:cNvPr id="2055" name="Rectangle 2"/>
          <p:cNvSpPr>
            <a:spLocks noChangeArrowheads="1"/>
          </p:cNvSpPr>
          <p:nvPr/>
        </p:nvSpPr>
        <p:spPr bwMode="auto">
          <a:xfrm>
            <a:off x="400050" y="2311418"/>
            <a:ext cx="8721090" cy="590973"/>
          </a:xfrm>
          <a:prstGeom prst="rect">
            <a:avLst/>
          </a:prstGeom>
          <a:noFill/>
          <a:ln w="9525">
            <a:noFill/>
            <a:miter lim="800000"/>
            <a:headEnd/>
            <a:tailEnd/>
          </a:ln>
        </p:spPr>
        <p:txBody>
          <a:bodyPr lIns="96522" tIns="48261" rIns="96522" bIns="48261">
            <a:spAutoFit/>
          </a:bodyPr>
          <a:lstStyle/>
          <a:p>
            <a:pPr algn="ctr"/>
            <a:endParaRPr lang="en-US" sz="3200" b="1" dirty="0"/>
          </a:p>
        </p:txBody>
      </p:sp>
      <p:sp>
        <p:nvSpPr>
          <p:cNvPr id="2056" name="Rectangle 7"/>
          <p:cNvSpPr>
            <a:spLocks noChangeArrowheads="1"/>
          </p:cNvSpPr>
          <p:nvPr/>
        </p:nvSpPr>
        <p:spPr bwMode="auto">
          <a:xfrm>
            <a:off x="3027046" y="3461182"/>
            <a:ext cx="195025" cy="392853"/>
          </a:xfrm>
          <a:prstGeom prst="rect">
            <a:avLst/>
          </a:prstGeom>
          <a:noFill/>
          <a:ln w="9525">
            <a:noFill/>
            <a:miter lim="800000"/>
            <a:headEnd/>
            <a:tailEnd/>
          </a:ln>
        </p:spPr>
        <p:txBody>
          <a:bodyPr wrap="none" lIns="96522" tIns="48261" rIns="96522" bIns="48261">
            <a:spAutoFit/>
          </a:bodyPr>
          <a:lstStyle/>
          <a:p>
            <a:endParaRPr lang="en-US" dirty="0"/>
          </a:p>
        </p:txBody>
      </p:sp>
      <p:sp>
        <p:nvSpPr>
          <p:cNvPr id="2057" name="Rectangle 5"/>
          <p:cNvSpPr>
            <a:spLocks noGrp="1" noChangeArrowheads="1"/>
          </p:cNvSpPr>
          <p:nvPr>
            <p:ph type="ctrTitle"/>
          </p:nvPr>
        </p:nvSpPr>
        <p:spPr>
          <a:xfrm>
            <a:off x="480060" y="487680"/>
            <a:ext cx="6080760" cy="426720"/>
          </a:xfrm>
          <a:noFill/>
        </p:spPr>
        <p:txBody>
          <a:bodyPr>
            <a:spAutoFit/>
          </a:bodyPr>
          <a:lstStyle/>
          <a:p>
            <a:r>
              <a:rPr lang="en-US" sz="2100" b="1" dirty="0" smtClean="0">
                <a:solidFill>
                  <a:schemeClr val="bg1"/>
                </a:solidFill>
              </a:rPr>
              <a:t>PERSIAN GULF BONUS PROGRAM SUMMARY</a:t>
            </a:r>
          </a:p>
        </p:txBody>
      </p:sp>
      <p:sp>
        <p:nvSpPr>
          <p:cNvPr id="17" name="Text Box 15"/>
          <p:cNvSpPr txBox="1">
            <a:spLocks noChangeArrowheads="1"/>
          </p:cNvSpPr>
          <p:nvPr/>
        </p:nvSpPr>
        <p:spPr bwMode="auto">
          <a:xfrm>
            <a:off x="480060" y="6339840"/>
            <a:ext cx="1840230" cy="394547"/>
          </a:xfrm>
          <a:prstGeom prst="rect">
            <a:avLst/>
          </a:prstGeom>
          <a:noFill/>
          <a:ln w="9525">
            <a:noFill/>
            <a:miter lim="800000"/>
            <a:headEnd/>
            <a:tailEnd/>
          </a:ln>
        </p:spPr>
        <p:txBody>
          <a:bodyPr lIns="96522" tIns="48261" rIns="96522" bIns="48261"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300" dirty="0" smtClean="0">
                <a:solidFill>
                  <a:prstClr val="black"/>
                </a:solidFill>
                <a:latin typeface="Arial" pitchFamily="34" charset="0"/>
                <a:cs typeface="Arial" pitchFamily="34" charset="0"/>
              </a:rPr>
              <a:t> </a:t>
            </a:r>
            <a:endParaRPr lang="en-US" sz="1300" dirty="0">
              <a:solidFill>
                <a:schemeClr val="bg1">
                  <a:lumMod val="50000"/>
                </a:schemeClr>
              </a:solidFill>
              <a:latin typeface="Arial" pitchFamily="34" charset="0"/>
              <a:cs typeface="Arial" pitchFamily="34" charset="0"/>
            </a:endParaRPr>
          </a:p>
        </p:txBody>
      </p:sp>
      <p:grpSp>
        <p:nvGrpSpPr>
          <p:cNvPr id="2" name="Group 13"/>
          <p:cNvGrpSpPr>
            <a:grpSpLocks/>
          </p:cNvGrpSpPr>
          <p:nvPr/>
        </p:nvGrpSpPr>
        <p:grpSpPr bwMode="auto">
          <a:xfrm>
            <a:off x="480060" y="406400"/>
            <a:ext cx="8644414" cy="692574"/>
            <a:chOff x="457200" y="381000"/>
            <a:chExt cx="8232775" cy="649288"/>
          </a:xfrm>
        </p:grpSpPr>
        <p:pic>
          <p:nvPicPr>
            <p:cNvPr id="2071" name="Picture 26" descr="Military Vet logo banner"/>
            <p:cNvPicPr>
              <a:picLocks noChangeAspect="1" noChangeArrowheads="1"/>
            </p:cNvPicPr>
            <p:nvPr/>
          </p:nvPicPr>
          <p:blipFill>
            <a:blip r:embed="rId3"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eaLnBrk="0" hangingPunct="0">
                <a:defRPr/>
              </a:pPr>
              <a:r>
                <a:rPr lang="en-US" sz="2100" b="1" dirty="0" smtClean="0">
                  <a:solidFill>
                    <a:schemeClr val="bg1"/>
                  </a:solidFill>
                  <a:latin typeface="+mj-lt"/>
                  <a:ea typeface="+mj-ea"/>
                  <a:cs typeface="+mj-cs"/>
                </a:rPr>
                <a:t>VETERANS TEMPORARY ASSISTANCE</a:t>
              </a:r>
              <a:endParaRPr lang="en-US" sz="2100" b="1" dirty="0">
                <a:solidFill>
                  <a:schemeClr val="bg1"/>
                </a:solidFill>
                <a:latin typeface="+mj-lt"/>
                <a:ea typeface="+mj-ea"/>
                <a:cs typeface="+mj-cs"/>
              </a:endParaRPr>
            </a:p>
          </p:txBody>
        </p:sp>
      </p:grpSp>
      <p:sp>
        <p:nvSpPr>
          <p:cNvPr id="14" name="Title 1"/>
          <p:cNvSpPr txBox="1">
            <a:spLocks/>
          </p:cNvSpPr>
          <p:nvPr/>
        </p:nvSpPr>
        <p:spPr bwMode="auto">
          <a:xfrm>
            <a:off x="320040" y="1219200"/>
            <a:ext cx="8961120" cy="455507"/>
          </a:xfrm>
          <a:prstGeom prst="rect">
            <a:avLst/>
          </a:prstGeom>
          <a:noFill/>
          <a:ln w="9525">
            <a:noFill/>
            <a:miter lim="800000"/>
            <a:headEnd/>
            <a:tailEnd/>
          </a:ln>
        </p:spPr>
        <p:txBody>
          <a:bodyPr lIns="96522" tIns="48261" rIns="96522" bIns="48261" anchor="ctr">
            <a:normAutofit fontScale="25000" lnSpcReduction="20000"/>
          </a:bodyPr>
          <a:lstStyle/>
          <a:p>
            <a:pPr algn="ctr">
              <a:defRPr/>
            </a:pPr>
            <a:r>
              <a:rPr lang="en-US" sz="4700" dirty="0">
                <a:latin typeface="+mj-lt"/>
                <a:ea typeface="+mj-ea"/>
                <a:cs typeface="+mj-cs"/>
              </a:rPr>
              <a:t/>
            </a:r>
            <a:br>
              <a:rPr lang="en-US" sz="4700" dirty="0">
                <a:latin typeface="+mj-lt"/>
                <a:ea typeface="+mj-ea"/>
                <a:cs typeface="+mj-cs"/>
              </a:rPr>
            </a:br>
            <a:r>
              <a:rPr lang="en-US" sz="13500" dirty="0" smtClean="0">
                <a:latin typeface="+mj-lt"/>
                <a:ea typeface="+mj-ea"/>
                <a:cs typeface="+mj-cs"/>
              </a:rPr>
              <a:t>$400,000</a:t>
            </a:r>
            <a:endParaRPr lang="en-US" sz="4700" dirty="0">
              <a:latin typeface="+mj-lt"/>
              <a:ea typeface="+mj-ea"/>
              <a:cs typeface="+mj-cs"/>
            </a:endParaRPr>
          </a:p>
        </p:txBody>
      </p:sp>
      <p:graphicFrame>
        <p:nvGraphicFramePr>
          <p:cNvPr id="2050" name="Content Placeholder 3"/>
          <p:cNvGraphicFramePr>
            <a:graphicFrameLocks noGrp="1"/>
          </p:cNvGraphicFramePr>
          <p:nvPr/>
        </p:nvGraphicFramePr>
        <p:xfrm>
          <a:off x="240030" y="1625602"/>
          <a:ext cx="9047798" cy="3894667"/>
        </p:xfrm>
        <a:graphic>
          <a:graphicData uri="http://schemas.openxmlformats.org/presentationml/2006/ole">
            <p:oleObj spid="_x0000_s39938" name="Worksheet" r:id="rId5" imgW="7496258" imgH="2504984" progId="Excel.Sheet.8">
              <p:embed/>
            </p:oleObj>
          </a:graphicData>
        </a:graphic>
      </p:graphicFrame>
      <p:sp>
        <p:nvSpPr>
          <p:cNvPr id="2062" name="TextBox 5"/>
          <p:cNvSpPr txBox="1">
            <a:spLocks noChangeArrowheads="1"/>
          </p:cNvSpPr>
          <p:nvPr/>
        </p:nvSpPr>
        <p:spPr bwMode="auto">
          <a:xfrm>
            <a:off x="3520440" y="5608320"/>
            <a:ext cx="1600200" cy="689420"/>
          </a:xfrm>
          <a:prstGeom prst="rect">
            <a:avLst/>
          </a:prstGeom>
          <a:noFill/>
          <a:ln w="9525">
            <a:noFill/>
            <a:miter lim="800000"/>
            <a:headEnd/>
            <a:tailEnd/>
          </a:ln>
        </p:spPr>
        <p:txBody>
          <a:bodyPr lIns="96522" tIns="48261" rIns="96522" bIns="48261">
            <a:spAutoFit/>
          </a:bodyPr>
          <a:lstStyle/>
          <a:p>
            <a:r>
              <a:rPr lang="en-US" dirty="0" smtClean="0">
                <a:latin typeface="Calibri" pitchFamily="34" charset="0"/>
              </a:rPr>
              <a:t>400 Claimants</a:t>
            </a:r>
            <a:br>
              <a:rPr lang="en-US" dirty="0" smtClean="0">
                <a:latin typeface="Calibri" pitchFamily="34" charset="0"/>
              </a:rPr>
            </a:br>
            <a:r>
              <a:rPr lang="en-US" dirty="0" smtClean="0">
                <a:latin typeface="Calibri" pitchFamily="34" charset="0"/>
              </a:rPr>
              <a:t>Projected</a:t>
            </a:r>
            <a:endParaRPr lang="en-US" dirty="0">
              <a:latin typeface="Calibri" pitchFamily="34" charset="0"/>
            </a:endParaRPr>
          </a:p>
        </p:txBody>
      </p:sp>
      <p:sp>
        <p:nvSpPr>
          <p:cNvPr id="2064" name="TextBox 7"/>
          <p:cNvSpPr txBox="1">
            <a:spLocks noChangeArrowheads="1"/>
          </p:cNvSpPr>
          <p:nvPr/>
        </p:nvSpPr>
        <p:spPr bwMode="auto">
          <a:xfrm>
            <a:off x="6640830" y="4121581"/>
            <a:ext cx="2640330" cy="743795"/>
          </a:xfrm>
          <a:prstGeom prst="rect">
            <a:avLst/>
          </a:prstGeom>
          <a:noFill/>
          <a:ln w="9525">
            <a:noFill/>
            <a:miter lim="800000"/>
            <a:headEnd/>
            <a:tailEnd/>
          </a:ln>
        </p:spPr>
        <p:txBody>
          <a:bodyPr lIns="96522" tIns="48261" rIns="96522" bIns="48261">
            <a:spAutoFit/>
          </a:bodyPr>
          <a:lstStyle/>
          <a:p>
            <a:pPr algn="ctr"/>
            <a:r>
              <a:rPr lang="en-US" sz="2100" dirty="0" smtClean="0">
                <a:latin typeface="Calibri" pitchFamily="34" charset="0"/>
              </a:rPr>
              <a:t>210 Claimants </a:t>
            </a:r>
            <a:endParaRPr lang="en-US" sz="2100" dirty="0">
              <a:latin typeface="Calibri" pitchFamily="34" charset="0"/>
            </a:endParaRPr>
          </a:p>
          <a:p>
            <a:pPr algn="ctr"/>
            <a:r>
              <a:rPr lang="en-US" sz="2100" dirty="0">
                <a:latin typeface="Calibri" pitchFamily="34" charset="0"/>
              </a:rPr>
              <a:t>on the program</a:t>
            </a:r>
          </a:p>
        </p:txBody>
      </p:sp>
      <p:sp>
        <p:nvSpPr>
          <p:cNvPr id="2065" name="TextBox 11"/>
          <p:cNvSpPr txBox="1">
            <a:spLocks noChangeArrowheads="1"/>
          </p:cNvSpPr>
          <p:nvPr/>
        </p:nvSpPr>
        <p:spPr bwMode="auto">
          <a:xfrm>
            <a:off x="6560820" y="1869443"/>
            <a:ext cx="2720340" cy="2167467"/>
          </a:xfrm>
          <a:prstGeom prst="rect">
            <a:avLst/>
          </a:prstGeom>
          <a:noFill/>
          <a:ln w="9525">
            <a:noFill/>
            <a:miter lim="800000"/>
            <a:headEnd/>
            <a:tailEnd/>
          </a:ln>
        </p:spPr>
        <p:txBody>
          <a:bodyPr lIns="96522" tIns="48261" rIns="96522" bIns="48261">
            <a:spAutoFit/>
          </a:bodyPr>
          <a:lstStyle/>
          <a:p>
            <a:pPr algn="ctr"/>
            <a:r>
              <a:rPr lang="en-US" dirty="0"/>
              <a:t>Lapse </a:t>
            </a:r>
            <a:r>
              <a:rPr lang="en-US" dirty="0" smtClean="0"/>
              <a:t>$0</a:t>
            </a:r>
            <a:endParaRPr lang="en-US" dirty="0"/>
          </a:p>
          <a:p>
            <a:pPr algn="ctr"/>
            <a:endParaRPr lang="en-US" dirty="0"/>
          </a:p>
          <a:p>
            <a:pPr algn="ctr"/>
            <a:r>
              <a:rPr lang="en-US" dirty="0"/>
              <a:t>Projected Expenditures</a:t>
            </a:r>
          </a:p>
          <a:p>
            <a:pPr algn="ctr"/>
            <a:r>
              <a:rPr lang="en-US" dirty="0" smtClean="0"/>
              <a:t>$ 90,803</a:t>
            </a:r>
            <a:endParaRPr lang="en-US" dirty="0"/>
          </a:p>
          <a:p>
            <a:pPr algn="ctr"/>
            <a:endParaRPr lang="en-US" dirty="0"/>
          </a:p>
          <a:p>
            <a:pPr algn="ctr"/>
            <a:endParaRPr lang="en-US" dirty="0"/>
          </a:p>
          <a:p>
            <a:pPr algn="ctr"/>
            <a:r>
              <a:rPr lang="en-US" dirty="0"/>
              <a:t>Expended </a:t>
            </a:r>
            <a:r>
              <a:rPr lang="en-US" dirty="0" smtClean="0"/>
              <a:t>$ 309,197</a:t>
            </a:r>
            <a:endParaRPr lang="en-US" sz="1700" dirty="0"/>
          </a:p>
        </p:txBody>
      </p:sp>
      <p:grpSp>
        <p:nvGrpSpPr>
          <p:cNvPr id="3" name="Group 20"/>
          <p:cNvGrpSpPr>
            <a:grpSpLocks/>
          </p:cNvGrpSpPr>
          <p:nvPr/>
        </p:nvGrpSpPr>
        <p:grpSpPr bwMode="auto">
          <a:xfrm>
            <a:off x="480060" y="6421120"/>
            <a:ext cx="8801100" cy="406400"/>
            <a:chOff x="457200" y="6019800"/>
            <a:chExt cx="8382000" cy="381000"/>
          </a:xfrm>
        </p:grpSpPr>
        <p:pic>
          <p:nvPicPr>
            <p:cNvPr id="2067" name="Picture 25" descr="red bottom banner"/>
            <p:cNvPicPr>
              <a:picLocks noChangeAspect="1" noChangeArrowheads="1"/>
            </p:cNvPicPr>
            <p:nvPr/>
          </p:nvPicPr>
          <p:blipFill>
            <a:blip r:embed="rId4" cstate="print"/>
            <a:srcRect/>
            <a:stretch>
              <a:fillRect/>
            </a:stretch>
          </p:blipFill>
          <p:spPr bwMode="auto">
            <a:xfrm>
              <a:off x="457200" y="6022975"/>
              <a:ext cx="8382000" cy="377825"/>
            </a:xfrm>
            <a:prstGeom prst="rect">
              <a:avLst/>
            </a:prstGeom>
            <a:noFill/>
            <a:ln w="9525">
              <a:noFill/>
              <a:miter lim="800000"/>
              <a:headEnd/>
              <a:tailEnd/>
            </a:ln>
          </p:spPr>
        </p:pic>
        <p:sp>
          <p:nvSpPr>
            <p:cNvPr id="2068"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300" dirty="0">
                  <a:solidFill>
                    <a:schemeClr val="bg1"/>
                  </a:solidFill>
                  <a:latin typeface="Verdana" pitchFamily="34" charset="0"/>
                </a:rPr>
                <a:t>&gt; country</a:t>
              </a:r>
            </a:p>
          </p:txBody>
        </p:sp>
        <p:sp>
          <p:nvSpPr>
            <p:cNvPr id="2069"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300" dirty="0">
                  <a:solidFill>
                    <a:schemeClr val="bg1"/>
                  </a:solidFill>
                  <a:latin typeface="Verdana" pitchFamily="34" charset="0"/>
                </a:rPr>
                <a:t>  &gt; community &gt; commonwealth </a:t>
              </a:r>
            </a:p>
          </p:txBody>
        </p:sp>
        <p:sp>
          <p:nvSpPr>
            <p:cNvPr id="25" name="Rectangle 24"/>
            <p:cNvSpPr/>
            <p:nvPr/>
          </p:nvSpPr>
          <p:spPr>
            <a:xfrm>
              <a:off x="457200" y="6019800"/>
              <a:ext cx="2037737" cy="369332"/>
            </a:xfrm>
            <a:prstGeom prst="rect">
              <a:avLst/>
            </a:prstGeom>
          </p:spPr>
          <p:txBody>
            <a:bodyPr wrap="none">
              <a:spAutoFit/>
            </a:bodyPr>
            <a:lstStyle/>
            <a:p>
              <a:pPr>
                <a:defRPr/>
              </a:pPr>
              <a:r>
                <a:rPr lang="en-US" dirty="0">
                  <a:solidFill>
                    <a:schemeClr val="bg1"/>
                  </a:solidFill>
                  <a:latin typeface="Times New Roman" pitchFamily="18" charset="0"/>
                  <a:cs typeface="Times New Roman" pitchFamily="18" charset="0"/>
                </a:rPr>
                <a:t>As of </a:t>
              </a:r>
              <a:r>
                <a:rPr lang="en-US" dirty="0" smtClean="0">
                  <a:solidFill>
                    <a:schemeClr val="bg1"/>
                  </a:solidFill>
                  <a:latin typeface="Times New Roman" pitchFamily="18" charset="0"/>
                  <a:cs typeface="Times New Roman" pitchFamily="18" charset="0"/>
                </a:rPr>
                <a:t> 21 JAN 2015</a:t>
              </a:r>
              <a:endParaRPr lang="en-US" dirty="0">
                <a:solidFill>
                  <a:schemeClr val="bg1"/>
                </a:solidFill>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3" cstate="print"/>
          <a:srcRect/>
          <a:stretch>
            <a:fillRect/>
          </a:stretch>
        </p:blipFill>
        <p:spPr bwMode="auto">
          <a:xfrm>
            <a:off x="478394" y="406400"/>
            <a:ext cx="8644414" cy="692574"/>
          </a:xfrm>
          <a:prstGeom prst="rect">
            <a:avLst/>
          </a:prstGeom>
          <a:noFill/>
          <a:ln w="9525">
            <a:noFill/>
            <a:miter lim="800000"/>
            <a:headEnd/>
            <a:tailEnd/>
          </a:ln>
        </p:spPr>
      </p:pic>
      <p:pic>
        <p:nvPicPr>
          <p:cNvPr id="1028" name="Picture 25" descr="red bottom banner"/>
          <p:cNvPicPr>
            <a:picLocks noChangeAspect="1" noChangeArrowheads="1"/>
          </p:cNvPicPr>
          <p:nvPr/>
        </p:nvPicPr>
        <p:blipFill>
          <a:blip r:embed="rId4" cstate="print"/>
          <a:srcRect/>
          <a:stretch>
            <a:fillRect/>
          </a:stretch>
        </p:blipFill>
        <p:spPr bwMode="auto">
          <a:xfrm>
            <a:off x="480060" y="6343243"/>
            <a:ext cx="8801100" cy="403013"/>
          </a:xfrm>
          <a:prstGeom prst="rect">
            <a:avLst/>
          </a:prstGeom>
          <a:noFill/>
          <a:ln w="9525">
            <a:noFill/>
            <a:miter lim="800000"/>
            <a:headEnd/>
            <a:tailEnd/>
          </a:ln>
        </p:spPr>
      </p:pic>
      <p:sp>
        <p:nvSpPr>
          <p:cNvPr id="1029"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530" tIns="48265" rIns="96530" bIns="48265" anchor="ctr"/>
          <a:lstStyle/>
          <a:p>
            <a:r>
              <a:rPr lang="en-US" sz="1300" dirty="0">
                <a:solidFill>
                  <a:schemeClr val="bg1"/>
                </a:solidFill>
                <a:latin typeface="Verdana" pitchFamily="34" charset="0"/>
              </a:rPr>
              <a:t>&gt; Technology</a:t>
            </a:r>
          </a:p>
        </p:txBody>
      </p:sp>
      <p:sp>
        <p:nvSpPr>
          <p:cNvPr id="1030"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530" tIns="48265" rIns="96530" bIns="48265" anchor="ctr"/>
          <a:lstStyle/>
          <a:p>
            <a:pPr algn="r"/>
            <a:r>
              <a:rPr lang="en-US" sz="1300" dirty="0">
                <a:solidFill>
                  <a:schemeClr val="bg1"/>
                </a:solidFill>
                <a:latin typeface="Verdana" pitchFamily="34" charset="0"/>
              </a:rPr>
              <a:t>  &gt; People &gt; Processes </a:t>
            </a:r>
          </a:p>
        </p:txBody>
      </p:sp>
      <p:sp>
        <p:nvSpPr>
          <p:cNvPr id="1031" name="Rectangle 2"/>
          <p:cNvSpPr>
            <a:spLocks noChangeArrowheads="1"/>
          </p:cNvSpPr>
          <p:nvPr/>
        </p:nvSpPr>
        <p:spPr bwMode="auto">
          <a:xfrm>
            <a:off x="400050" y="2311417"/>
            <a:ext cx="8721090" cy="590973"/>
          </a:xfrm>
          <a:prstGeom prst="rect">
            <a:avLst/>
          </a:prstGeom>
          <a:noFill/>
          <a:ln w="9525">
            <a:noFill/>
            <a:miter lim="800000"/>
            <a:headEnd/>
            <a:tailEnd/>
          </a:ln>
        </p:spPr>
        <p:txBody>
          <a:bodyPr lIns="96530" tIns="48265" rIns="96530" bIns="48265">
            <a:spAutoFit/>
          </a:bodyPr>
          <a:lstStyle/>
          <a:p>
            <a:pPr algn="ctr"/>
            <a:endParaRPr lang="en-US" sz="3200" b="1" dirty="0"/>
          </a:p>
        </p:txBody>
      </p:sp>
      <p:sp>
        <p:nvSpPr>
          <p:cNvPr id="1032" name="Rectangle 7"/>
          <p:cNvSpPr>
            <a:spLocks noChangeArrowheads="1"/>
          </p:cNvSpPr>
          <p:nvPr/>
        </p:nvSpPr>
        <p:spPr bwMode="auto">
          <a:xfrm>
            <a:off x="3027046" y="3461182"/>
            <a:ext cx="195025" cy="392853"/>
          </a:xfrm>
          <a:prstGeom prst="rect">
            <a:avLst/>
          </a:prstGeom>
          <a:noFill/>
          <a:ln w="9525">
            <a:noFill/>
            <a:miter lim="800000"/>
            <a:headEnd/>
            <a:tailEnd/>
          </a:ln>
        </p:spPr>
        <p:txBody>
          <a:bodyPr wrap="none" lIns="96530" tIns="48265" rIns="96530" bIns="48265">
            <a:spAutoFit/>
          </a:bodyPr>
          <a:lstStyle/>
          <a:p>
            <a:endParaRPr lang="en-US" dirty="0"/>
          </a:p>
        </p:txBody>
      </p:sp>
      <p:sp>
        <p:nvSpPr>
          <p:cNvPr id="1033" name="Rectangle 5"/>
          <p:cNvSpPr>
            <a:spLocks noGrp="1" noChangeArrowheads="1"/>
          </p:cNvSpPr>
          <p:nvPr>
            <p:ph type="ctrTitle"/>
          </p:nvPr>
        </p:nvSpPr>
        <p:spPr>
          <a:xfrm>
            <a:off x="480060" y="487680"/>
            <a:ext cx="6080760" cy="426720"/>
          </a:xfrm>
          <a:noFill/>
        </p:spPr>
        <p:txBody>
          <a:bodyPr>
            <a:spAutoFit/>
          </a:bodyPr>
          <a:lstStyle/>
          <a:p>
            <a:r>
              <a:rPr lang="en-US" sz="2100" b="1" dirty="0" smtClean="0">
                <a:solidFill>
                  <a:schemeClr val="bg1"/>
                </a:solidFill>
              </a:rPr>
              <a:t>PERSIAN GULF BONUS PROGRAM SUMMARY</a:t>
            </a:r>
          </a:p>
        </p:txBody>
      </p:sp>
      <p:sp>
        <p:nvSpPr>
          <p:cNvPr id="17" name="Text Box 15"/>
          <p:cNvSpPr txBox="1">
            <a:spLocks noChangeArrowheads="1"/>
          </p:cNvSpPr>
          <p:nvPr/>
        </p:nvSpPr>
        <p:spPr bwMode="auto">
          <a:xfrm>
            <a:off x="480060" y="6339840"/>
            <a:ext cx="1840230" cy="394547"/>
          </a:xfrm>
          <a:prstGeom prst="rect">
            <a:avLst/>
          </a:prstGeom>
          <a:noFill/>
          <a:ln w="9525">
            <a:noFill/>
            <a:miter lim="800000"/>
            <a:headEnd/>
            <a:tailEnd/>
          </a:ln>
        </p:spPr>
        <p:txBody>
          <a:bodyPr lIns="96530" tIns="48265" rIns="96530" bIns="48265"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300" dirty="0" smtClean="0">
                <a:solidFill>
                  <a:prstClr val="black"/>
                </a:solidFill>
                <a:latin typeface="Arial" pitchFamily="34" charset="0"/>
                <a:cs typeface="Arial" pitchFamily="34" charset="0"/>
              </a:rPr>
              <a:t> </a:t>
            </a:r>
            <a:endParaRPr lang="en-US" sz="1300" dirty="0">
              <a:solidFill>
                <a:schemeClr val="bg1">
                  <a:lumMod val="50000"/>
                </a:schemeClr>
              </a:solidFill>
              <a:latin typeface="Arial" pitchFamily="34" charset="0"/>
              <a:cs typeface="Arial" pitchFamily="34" charset="0"/>
            </a:endParaRPr>
          </a:p>
        </p:txBody>
      </p:sp>
      <p:grpSp>
        <p:nvGrpSpPr>
          <p:cNvPr id="2" name="Group 13"/>
          <p:cNvGrpSpPr>
            <a:grpSpLocks/>
          </p:cNvGrpSpPr>
          <p:nvPr/>
        </p:nvGrpSpPr>
        <p:grpSpPr bwMode="auto">
          <a:xfrm>
            <a:off x="480060" y="406400"/>
            <a:ext cx="8644414" cy="692574"/>
            <a:chOff x="457200" y="381000"/>
            <a:chExt cx="8232775" cy="649288"/>
          </a:xfrm>
        </p:grpSpPr>
        <p:pic>
          <p:nvPicPr>
            <p:cNvPr id="1049" name="Picture 26" descr="Military Vet logo banner"/>
            <p:cNvPicPr>
              <a:picLocks noChangeAspect="1" noChangeArrowheads="1"/>
            </p:cNvPicPr>
            <p:nvPr/>
          </p:nvPicPr>
          <p:blipFill>
            <a:blip r:embed="rId3"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eaLnBrk="0" hangingPunct="0">
                <a:defRPr/>
              </a:pPr>
              <a:r>
                <a:rPr lang="en-US" sz="2100" b="1" dirty="0">
                  <a:solidFill>
                    <a:schemeClr val="bg1"/>
                  </a:solidFill>
                  <a:latin typeface="+mj-lt"/>
                  <a:ea typeface="+mj-ea"/>
                  <a:cs typeface="+mj-cs"/>
                </a:rPr>
                <a:t>BLIND VETERANS PENSION</a:t>
              </a:r>
            </a:p>
          </p:txBody>
        </p:sp>
      </p:grpSp>
      <p:sp>
        <p:nvSpPr>
          <p:cNvPr id="14" name="Title 1"/>
          <p:cNvSpPr txBox="1">
            <a:spLocks/>
          </p:cNvSpPr>
          <p:nvPr/>
        </p:nvSpPr>
        <p:spPr bwMode="auto">
          <a:xfrm>
            <a:off x="240030" y="1219200"/>
            <a:ext cx="9041130" cy="455507"/>
          </a:xfrm>
          <a:prstGeom prst="rect">
            <a:avLst/>
          </a:prstGeom>
          <a:noFill/>
          <a:ln w="9525">
            <a:noFill/>
            <a:miter lim="800000"/>
            <a:headEnd/>
            <a:tailEnd/>
          </a:ln>
        </p:spPr>
        <p:txBody>
          <a:bodyPr lIns="96530" tIns="48265" rIns="96530" bIns="48265" anchor="ctr">
            <a:normAutofit fontScale="25000" lnSpcReduction="20000"/>
          </a:bodyPr>
          <a:lstStyle/>
          <a:p>
            <a:pPr algn="ctr">
              <a:defRPr/>
            </a:pPr>
            <a:r>
              <a:rPr lang="en-US" sz="4700" dirty="0">
                <a:latin typeface="+mj-lt"/>
                <a:ea typeface="+mj-ea"/>
                <a:cs typeface="+mj-cs"/>
              </a:rPr>
              <a:t/>
            </a:r>
            <a:br>
              <a:rPr lang="en-US" sz="4700" dirty="0">
                <a:latin typeface="+mj-lt"/>
                <a:ea typeface="+mj-ea"/>
                <a:cs typeface="+mj-cs"/>
              </a:rPr>
            </a:br>
            <a:r>
              <a:rPr lang="en-US" sz="4700" dirty="0">
                <a:latin typeface="+mj-lt"/>
                <a:ea typeface="+mj-ea"/>
                <a:cs typeface="+mj-cs"/>
              </a:rPr>
              <a:t>       </a:t>
            </a:r>
            <a:r>
              <a:rPr lang="en-US" sz="13500" dirty="0">
                <a:latin typeface="+mj-lt"/>
                <a:ea typeface="+mj-ea"/>
                <a:cs typeface="+mj-cs"/>
              </a:rPr>
              <a:t>$222,000</a:t>
            </a:r>
            <a:endParaRPr lang="en-US" sz="4700" dirty="0">
              <a:latin typeface="+mj-lt"/>
              <a:ea typeface="+mj-ea"/>
              <a:cs typeface="+mj-cs"/>
            </a:endParaRPr>
          </a:p>
        </p:txBody>
      </p:sp>
      <p:graphicFrame>
        <p:nvGraphicFramePr>
          <p:cNvPr id="1026" name="Content Placeholder 5"/>
          <p:cNvGraphicFramePr>
            <a:graphicFrameLocks noGrp="1"/>
          </p:cNvGraphicFramePr>
          <p:nvPr/>
        </p:nvGraphicFramePr>
        <p:xfrm>
          <a:off x="480060" y="2032000"/>
          <a:ext cx="9014460" cy="3657600"/>
        </p:xfrm>
        <a:graphic>
          <a:graphicData uri="http://schemas.openxmlformats.org/presentationml/2006/ole">
            <p:oleObj spid="_x0000_s40962" name="Worksheet" r:id="rId5" imgW="6019681" imgH="1724066" progId="Excel.Sheet.8">
              <p:embed/>
            </p:oleObj>
          </a:graphicData>
        </a:graphic>
      </p:graphicFrame>
      <p:sp>
        <p:nvSpPr>
          <p:cNvPr id="1037" name="TextBox 8"/>
          <p:cNvSpPr txBox="1">
            <a:spLocks noChangeArrowheads="1"/>
          </p:cNvSpPr>
          <p:nvPr/>
        </p:nvSpPr>
        <p:spPr bwMode="auto">
          <a:xfrm>
            <a:off x="6800850" y="2113289"/>
            <a:ext cx="2400300" cy="1790244"/>
          </a:xfrm>
          <a:prstGeom prst="rect">
            <a:avLst/>
          </a:prstGeom>
          <a:noFill/>
          <a:ln w="9525">
            <a:noFill/>
            <a:miter lim="800000"/>
            <a:headEnd/>
            <a:tailEnd/>
          </a:ln>
        </p:spPr>
        <p:txBody>
          <a:bodyPr lIns="96530" tIns="48265" rIns="96530" bIns="48265">
            <a:spAutoFit/>
          </a:bodyPr>
          <a:lstStyle/>
          <a:p>
            <a:r>
              <a:rPr lang="en-US" sz="1500" dirty="0"/>
              <a:t>Lapse </a:t>
            </a:r>
            <a:r>
              <a:rPr lang="en-US" sz="1500" dirty="0" smtClean="0"/>
              <a:t>$450</a:t>
            </a:r>
            <a:endParaRPr lang="en-US" sz="1500" dirty="0"/>
          </a:p>
          <a:p>
            <a:endParaRPr lang="en-US" sz="1700" dirty="0"/>
          </a:p>
          <a:p>
            <a:r>
              <a:rPr lang="en-US" sz="1500" dirty="0"/>
              <a:t>Projected Expenditure</a:t>
            </a:r>
          </a:p>
          <a:p>
            <a:r>
              <a:rPr lang="en-US" sz="1500" dirty="0" smtClean="0"/>
              <a:t>$ 74,850</a:t>
            </a:r>
            <a:endParaRPr lang="en-US" sz="1500" dirty="0"/>
          </a:p>
          <a:p>
            <a:endParaRPr lang="en-US" sz="1500" dirty="0"/>
          </a:p>
          <a:p>
            <a:r>
              <a:rPr lang="en-US" sz="1500" dirty="0"/>
              <a:t>Expended </a:t>
            </a:r>
            <a:r>
              <a:rPr lang="en-US" sz="1500" dirty="0" smtClean="0"/>
              <a:t>$ 147,150</a:t>
            </a:r>
            <a:endParaRPr lang="en-US" sz="1500" dirty="0"/>
          </a:p>
          <a:p>
            <a:endParaRPr lang="en-US" dirty="0"/>
          </a:p>
        </p:txBody>
      </p:sp>
      <p:sp>
        <p:nvSpPr>
          <p:cNvPr id="18" name="Rectangle 17"/>
          <p:cNvSpPr/>
          <p:nvPr/>
        </p:nvSpPr>
        <p:spPr>
          <a:xfrm>
            <a:off x="6640830" y="2194560"/>
            <a:ext cx="166688" cy="15070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530" tIns="48265" rIns="96530" bIns="48265"/>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dirty="0"/>
          </a:p>
        </p:txBody>
      </p:sp>
      <p:sp>
        <p:nvSpPr>
          <p:cNvPr id="19" name="Rectangle 18"/>
          <p:cNvSpPr/>
          <p:nvPr/>
        </p:nvSpPr>
        <p:spPr>
          <a:xfrm>
            <a:off x="6634162" y="2694094"/>
            <a:ext cx="166688" cy="150706"/>
          </a:xfrm>
          <a:prstGeom prst="rect">
            <a:avLst/>
          </a:prstGeom>
          <a:solidFill>
            <a:schemeClr val="accent1">
              <a:lumMod val="40000"/>
              <a:lumOff val="60000"/>
            </a:schemeClr>
          </a:solidFill>
          <a:ln w="317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6530" tIns="48265" rIns="96530" bIns="48265"/>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dirty="0"/>
          </a:p>
        </p:txBody>
      </p:sp>
      <p:sp>
        <p:nvSpPr>
          <p:cNvPr id="20" name="Rectangle 19"/>
          <p:cNvSpPr/>
          <p:nvPr/>
        </p:nvSpPr>
        <p:spPr>
          <a:xfrm>
            <a:off x="6639164" y="3332480"/>
            <a:ext cx="161686" cy="162560"/>
          </a:xfrm>
          <a:prstGeom prst="rect">
            <a:avLst/>
          </a:prstGeom>
          <a:solidFill>
            <a:srgbClr val="0070C0"/>
          </a:solidFill>
          <a:ln w="254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6530" tIns="48265" rIns="96530" bIns="48265"/>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dirty="0"/>
          </a:p>
        </p:txBody>
      </p:sp>
      <p:grpSp>
        <p:nvGrpSpPr>
          <p:cNvPr id="3" name="Group 20"/>
          <p:cNvGrpSpPr>
            <a:grpSpLocks/>
          </p:cNvGrpSpPr>
          <p:nvPr/>
        </p:nvGrpSpPr>
        <p:grpSpPr bwMode="auto">
          <a:xfrm>
            <a:off x="480060" y="6421120"/>
            <a:ext cx="8801100" cy="406400"/>
            <a:chOff x="457200" y="6019800"/>
            <a:chExt cx="8382000" cy="381000"/>
          </a:xfrm>
        </p:grpSpPr>
        <p:pic>
          <p:nvPicPr>
            <p:cNvPr id="1045" name="Picture 25" descr="red bottom banner"/>
            <p:cNvPicPr>
              <a:picLocks noChangeAspect="1" noChangeArrowheads="1"/>
            </p:cNvPicPr>
            <p:nvPr/>
          </p:nvPicPr>
          <p:blipFill>
            <a:blip r:embed="rId4" cstate="print"/>
            <a:srcRect/>
            <a:stretch>
              <a:fillRect/>
            </a:stretch>
          </p:blipFill>
          <p:spPr bwMode="auto">
            <a:xfrm>
              <a:off x="457200" y="6022975"/>
              <a:ext cx="8382000" cy="377825"/>
            </a:xfrm>
            <a:prstGeom prst="rect">
              <a:avLst/>
            </a:prstGeom>
            <a:noFill/>
            <a:ln w="9525">
              <a:noFill/>
              <a:miter lim="800000"/>
              <a:headEnd/>
              <a:tailEnd/>
            </a:ln>
          </p:spPr>
        </p:pic>
        <p:sp>
          <p:nvSpPr>
            <p:cNvPr id="1046"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300" dirty="0">
                  <a:solidFill>
                    <a:schemeClr val="bg1"/>
                  </a:solidFill>
                  <a:latin typeface="Verdana" pitchFamily="34" charset="0"/>
                </a:rPr>
                <a:t>&gt; country</a:t>
              </a:r>
            </a:p>
          </p:txBody>
        </p:sp>
        <p:sp>
          <p:nvSpPr>
            <p:cNvPr id="1047"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300" dirty="0">
                  <a:solidFill>
                    <a:schemeClr val="bg1"/>
                  </a:solidFill>
                  <a:latin typeface="Verdana" pitchFamily="34" charset="0"/>
                </a:rPr>
                <a:t>  &gt; community &gt; commonwealth </a:t>
              </a:r>
            </a:p>
          </p:txBody>
        </p:sp>
        <p:sp>
          <p:nvSpPr>
            <p:cNvPr id="25" name="Rectangle 24"/>
            <p:cNvSpPr/>
            <p:nvPr/>
          </p:nvSpPr>
          <p:spPr>
            <a:xfrm>
              <a:off x="457200" y="6019800"/>
              <a:ext cx="1980029" cy="369332"/>
            </a:xfrm>
            <a:prstGeom prst="rect">
              <a:avLst/>
            </a:prstGeom>
          </p:spPr>
          <p:txBody>
            <a:bodyPr wrap="none">
              <a:spAutoFit/>
            </a:bodyPr>
            <a:lstStyle/>
            <a:p>
              <a:pPr>
                <a:defRPr/>
              </a:pPr>
              <a:r>
                <a:rPr lang="en-US" dirty="0">
                  <a:solidFill>
                    <a:schemeClr val="bg1"/>
                  </a:solidFill>
                  <a:latin typeface="Times New Roman" pitchFamily="18" charset="0"/>
                  <a:cs typeface="Times New Roman" pitchFamily="18" charset="0"/>
                </a:rPr>
                <a:t>As of </a:t>
              </a:r>
              <a:r>
                <a:rPr lang="en-US" dirty="0" smtClean="0">
                  <a:solidFill>
                    <a:schemeClr val="bg1"/>
                  </a:solidFill>
                  <a:latin typeface="Times New Roman" pitchFamily="18" charset="0"/>
                  <a:cs typeface="Times New Roman" pitchFamily="18" charset="0"/>
                </a:rPr>
                <a:t>21 JAN 2015</a:t>
              </a:r>
              <a:endParaRPr lang="en-US" dirty="0">
                <a:solidFill>
                  <a:schemeClr val="bg1"/>
                </a:solidFill>
                <a:latin typeface="Times New Roman" pitchFamily="18" charset="0"/>
                <a:cs typeface="Times New Roman" pitchFamily="18" charset="0"/>
              </a:endParaRPr>
            </a:p>
          </p:txBody>
        </p:sp>
      </p:grpSp>
      <p:sp>
        <p:nvSpPr>
          <p:cNvPr id="1042" name="TextBox 23"/>
          <p:cNvSpPr txBox="1">
            <a:spLocks noChangeArrowheads="1"/>
          </p:cNvSpPr>
          <p:nvPr/>
        </p:nvSpPr>
        <p:spPr bwMode="auto">
          <a:xfrm>
            <a:off x="1280160" y="5781045"/>
            <a:ext cx="1520190" cy="328161"/>
          </a:xfrm>
          <a:prstGeom prst="rect">
            <a:avLst/>
          </a:prstGeom>
          <a:noFill/>
          <a:ln w="9525">
            <a:noFill/>
            <a:miter lim="800000"/>
            <a:headEnd/>
            <a:tailEnd/>
          </a:ln>
        </p:spPr>
        <p:txBody>
          <a:bodyPr lIns="96530" tIns="48265" rIns="96530" bIns="48265">
            <a:spAutoFit/>
          </a:bodyPr>
          <a:lstStyle/>
          <a:p>
            <a:r>
              <a:rPr lang="en-US" sz="1500" dirty="0" smtClean="0"/>
              <a:t>116 </a:t>
            </a:r>
            <a:r>
              <a:rPr lang="en-US" sz="1500" dirty="0"/>
              <a:t>Claimants</a:t>
            </a:r>
          </a:p>
        </p:txBody>
      </p:sp>
      <p:sp>
        <p:nvSpPr>
          <p:cNvPr id="1043" name="Rectangle 25"/>
          <p:cNvSpPr>
            <a:spLocks noChangeArrowheads="1"/>
          </p:cNvSpPr>
          <p:nvPr/>
        </p:nvSpPr>
        <p:spPr bwMode="auto">
          <a:xfrm>
            <a:off x="3041084" y="5781044"/>
            <a:ext cx="1299222" cy="328305"/>
          </a:xfrm>
          <a:prstGeom prst="rect">
            <a:avLst/>
          </a:prstGeom>
          <a:noFill/>
          <a:ln w="9525">
            <a:noFill/>
            <a:miter lim="800000"/>
            <a:headEnd/>
            <a:tailEnd/>
          </a:ln>
        </p:spPr>
        <p:txBody>
          <a:bodyPr wrap="none" lIns="96530" tIns="48265" rIns="96530" bIns="48265">
            <a:spAutoFit/>
          </a:bodyPr>
          <a:lstStyle/>
          <a:p>
            <a:r>
              <a:rPr lang="en-US" sz="1500" dirty="0" smtClean="0"/>
              <a:t>119 </a:t>
            </a:r>
            <a:r>
              <a:rPr lang="en-US" sz="1500" dirty="0"/>
              <a:t>Claimants</a:t>
            </a:r>
          </a:p>
        </p:txBody>
      </p:sp>
      <p:sp>
        <p:nvSpPr>
          <p:cNvPr id="1044" name="Rectangle 26"/>
          <p:cNvSpPr>
            <a:spLocks noChangeArrowheads="1"/>
          </p:cNvSpPr>
          <p:nvPr/>
        </p:nvSpPr>
        <p:spPr bwMode="auto">
          <a:xfrm>
            <a:off x="4599197" y="5770896"/>
            <a:ext cx="1342768" cy="559271"/>
          </a:xfrm>
          <a:prstGeom prst="rect">
            <a:avLst/>
          </a:prstGeom>
          <a:noFill/>
          <a:ln w="9525">
            <a:noFill/>
            <a:miter lim="800000"/>
            <a:headEnd/>
            <a:tailEnd/>
          </a:ln>
        </p:spPr>
        <p:txBody>
          <a:bodyPr wrap="none" lIns="96530" tIns="48265" rIns="96530" bIns="48265">
            <a:spAutoFit/>
          </a:bodyPr>
          <a:lstStyle/>
          <a:p>
            <a:pPr algn="ctr"/>
            <a:r>
              <a:rPr lang="en-US" sz="1500" dirty="0" smtClean="0"/>
              <a:t>121 Claimants </a:t>
            </a:r>
            <a:br>
              <a:rPr lang="en-US" sz="1500" dirty="0" smtClean="0"/>
            </a:br>
            <a:r>
              <a:rPr lang="en-US" sz="1500" dirty="0" smtClean="0"/>
              <a:t>Projected</a:t>
            </a:r>
            <a:endParaRPr lang="en-US" sz="15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20040" y="1625615"/>
          <a:ext cx="9281160" cy="5039359"/>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Group 13"/>
          <p:cNvGrpSpPr>
            <a:grpSpLocks noGrp="1"/>
          </p:cNvGrpSpPr>
          <p:nvPr>
            <p:ph type="title"/>
          </p:nvPr>
        </p:nvGrpSpPr>
        <p:grpSpPr bwMode="auto">
          <a:xfrm>
            <a:off x="480060" y="292947"/>
            <a:ext cx="8641080" cy="1219200"/>
            <a:chOff x="457200" y="381000"/>
            <a:chExt cx="8232775" cy="649288"/>
          </a:xfrm>
        </p:grpSpPr>
        <p:pic>
          <p:nvPicPr>
            <p:cNvPr id="6" name="Picture 26" descr="Military Vet logo banner"/>
            <p:cNvPicPr>
              <a:picLocks noChangeAspect="1" noChangeArrowheads="1"/>
            </p:cNvPicPr>
            <p:nvPr/>
          </p:nvPicPr>
          <p:blipFill>
            <a:blip r:embed="rId3" cstate="print"/>
            <a:srcRect/>
            <a:stretch>
              <a:fillRect/>
            </a:stretch>
          </p:blipFill>
          <p:spPr bwMode="auto">
            <a:xfrm>
              <a:off x="457200" y="381000"/>
              <a:ext cx="8232775" cy="649288"/>
            </a:xfrm>
            <a:prstGeom prst="rect">
              <a:avLst/>
            </a:prstGeom>
            <a:noFill/>
            <a:ln w="9525">
              <a:noFill/>
              <a:miter lim="800000"/>
              <a:headEnd/>
              <a:tailEnd/>
            </a:ln>
          </p:spPr>
        </p:pic>
        <p:sp>
          <p:nvSpPr>
            <p:cNvPr id="7" name="Rectangle 5"/>
            <p:cNvSpPr txBox="1">
              <a:spLocks noChangeArrowheads="1"/>
            </p:cNvSpPr>
            <p:nvPr/>
          </p:nvSpPr>
          <p:spPr bwMode="auto">
            <a:xfrm>
              <a:off x="458788" y="543583"/>
              <a:ext cx="5791200" cy="221274"/>
            </a:xfrm>
            <a:prstGeom prst="rect">
              <a:avLst/>
            </a:prstGeom>
            <a:noFill/>
            <a:ln w="9525">
              <a:noFill/>
              <a:miter lim="800000"/>
              <a:headEnd/>
              <a:tailEnd/>
            </a:ln>
          </p:spPr>
          <p:txBody>
            <a:bodyPr anchor="ctr">
              <a:spAutoFit/>
            </a:bodyPr>
            <a:lstStyle/>
            <a:p>
              <a:pPr algn="ctr" eaLnBrk="0" hangingPunct="0">
                <a:defRPr/>
              </a:pPr>
              <a:r>
                <a:rPr lang="en-US" sz="2100" b="1" dirty="0" smtClean="0">
                  <a:solidFill>
                    <a:schemeClr val="bg1"/>
                  </a:solidFill>
                  <a:latin typeface="+mj-lt"/>
                  <a:ea typeface="+mj-ea"/>
                  <a:cs typeface="+mj-cs"/>
                </a:rPr>
                <a:t>PARALYZED VETERANS </a:t>
              </a:r>
              <a:r>
                <a:rPr lang="en-US" sz="2100" b="1" dirty="0">
                  <a:solidFill>
                    <a:schemeClr val="bg1"/>
                  </a:solidFill>
                  <a:latin typeface="+mj-lt"/>
                  <a:ea typeface="+mj-ea"/>
                  <a:cs typeface="+mj-cs"/>
                </a:rPr>
                <a:t>PENSION</a:t>
              </a:r>
            </a:p>
          </p:txBody>
        </p:sp>
      </p:grpSp>
      <p:grpSp>
        <p:nvGrpSpPr>
          <p:cNvPr id="3" name="Group 20"/>
          <p:cNvGrpSpPr>
            <a:grpSpLocks/>
          </p:cNvGrpSpPr>
          <p:nvPr/>
        </p:nvGrpSpPr>
        <p:grpSpPr bwMode="auto">
          <a:xfrm>
            <a:off x="480060" y="6746240"/>
            <a:ext cx="8801100" cy="406400"/>
            <a:chOff x="457200" y="6019800"/>
            <a:chExt cx="8382000" cy="381000"/>
          </a:xfrm>
        </p:grpSpPr>
        <p:pic>
          <p:nvPicPr>
            <p:cNvPr id="9" name="Picture 25" descr="red bottom banner"/>
            <p:cNvPicPr>
              <a:picLocks noChangeAspect="1" noChangeArrowheads="1"/>
            </p:cNvPicPr>
            <p:nvPr/>
          </p:nvPicPr>
          <p:blipFill>
            <a:blip r:embed="rId4" cstate="print"/>
            <a:srcRect/>
            <a:stretch>
              <a:fillRect/>
            </a:stretch>
          </p:blipFill>
          <p:spPr bwMode="auto">
            <a:xfrm>
              <a:off x="457200" y="6022975"/>
              <a:ext cx="8382000" cy="377825"/>
            </a:xfrm>
            <a:prstGeom prst="rect">
              <a:avLst/>
            </a:prstGeom>
            <a:noFill/>
            <a:ln w="9525">
              <a:noFill/>
              <a:miter lim="800000"/>
              <a:headEnd/>
              <a:tailEnd/>
            </a:ln>
          </p:spPr>
        </p:pic>
        <p:sp>
          <p:nvSpPr>
            <p:cNvPr id="10"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300" dirty="0">
                  <a:solidFill>
                    <a:schemeClr val="bg1"/>
                  </a:solidFill>
                  <a:latin typeface="Verdana" pitchFamily="34" charset="0"/>
                </a:rPr>
                <a:t>&gt; country</a:t>
              </a:r>
            </a:p>
          </p:txBody>
        </p:sp>
        <p:sp>
          <p:nvSpPr>
            <p:cNvPr id="11"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300" dirty="0">
                  <a:solidFill>
                    <a:schemeClr val="bg1"/>
                  </a:solidFill>
                  <a:latin typeface="Verdana" pitchFamily="34" charset="0"/>
                </a:rPr>
                <a:t>  &gt; community &gt; commonwealth </a:t>
              </a:r>
            </a:p>
          </p:txBody>
        </p:sp>
        <p:sp>
          <p:nvSpPr>
            <p:cNvPr id="12" name="Rectangle 11"/>
            <p:cNvSpPr/>
            <p:nvPr/>
          </p:nvSpPr>
          <p:spPr>
            <a:xfrm>
              <a:off x="457200" y="6019800"/>
              <a:ext cx="1980029" cy="369332"/>
            </a:xfrm>
            <a:prstGeom prst="rect">
              <a:avLst/>
            </a:prstGeom>
          </p:spPr>
          <p:txBody>
            <a:bodyPr wrap="none">
              <a:spAutoFit/>
            </a:bodyPr>
            <a:lstStyle/>
            <a:p>
              <a:pPr>
                <a:defRPr/>
              </a:pPr>
              <a:r>
                <a:rPr lang="en-US" dirty="0">
                  <a:solidFill>
                    <a:schemeClr val="bg1"/>
                  </a:solidFill>
                  <a:latin typeface="Times New Roman" pitchFamily="18" charset="0"/>
                  <a:cs typeface="Times New Roman" pitchFamily="18" charset="0"/>
                </a:rPr>
                <a:t>As of </a:t>
              </a:r>
              <a:r>
                <a:rPr lang="en-US" dirty="0" smtClean="0">
                  <a:solidFill>
                    <a:schemeClr val="bg1"/>
                  </a:solidFill>
                  <a:latin typeface="Times New Roman" pitchFamily="18" charset="0"/>
                  <a:cs typeface="Times New Roman" pitchFamily="18" charset="0"/>
                </a:rPr>
                <a:t>21 JAN 2015</a:t>
              </a:r>
              <a:endParaRPr lang="en-US" dirty="0">
                <a:solidFill>
                  <a:schemeClr val="bg1"/>
                </a:solidFill>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6" descr="Military Vet logo banner"/>
          <p:cNvPicPr>
            <a:picLocks noChangeAspect="1" noChangeArrowheads="1"/>
          </p:cNvPicPr>
          <p:nvPr/>
        </p:nvPicPr>
        <p:blipFill>
          <a:blip r:embed="rId4" cstate="print"/>
          <a:srcRect/>
          <a:stretch>
            <a:fillRect/>
          </a:stretch>
        </p:blipFill>
        <p:spPr bwMode="auto">
          <a:xfrm>
            <a:off x="478394" y="243840"/>
            <a:ext cx="8644414" cy="692574"/>
          </a:xfrm>
          <a:prstGeom prst="rect">
            <a:avLst/>
          </a:prstGeom>
          <a:noFill/>
          <a:ln w="9525">
            <a:noFill/>
            <a:miter lim="800000"/>
            <a:headEnd/>
            <a:tailEnd/>
          </a:ln>
        </p:spPr>
      </p:pic>
      <p:pic>
        <p:nvPicPr>
          <p:cNvPr id="2052" name="Picture 25" descr="red bottom banner"/>
          <p:cNvPicPr>
            <a:picLocks noChangeAspect="1" noChangeArrowheads="1"/>
          </p:cNvPicPr>
          <p:nvPr/>
        </p:nvPicPr>
        <p:blipFill>
          <a:blip r:embed="rId5" cstate="print"/>
          <a:srcRect/>
          <a:stretch>
            <a:fillRect/>
          </a:stretch>
        </p:blipFill>
        <p:spPr bwMode="auto">
          <a:xfrm>
            <a:off x="400050" y="6583683"/>
            <a:ext cx="8801100" cy="403013"/>
          </a:xfrm>
          <a:prstGeom prst="rect">
            <a:avLst/>
          </a:prstGeom>
          <a:noFill/>
          <a:ln w="9525">
            <a:noFill/>
            <a:miter lim="800000"/>
            <a:headEnd/>
            <a:tailEnd/>
          </a:ln>
        </p:spPr>
      </p:pic>
      <p:grpSp>
        <p:nvGrpSpPr>
          <p:cNvPr id="2" name="Group 11"/>
          <p:cNvGrpSpPr>
            <a:grpSpLocks/>
          </p:cNvGrpSpPr>
          <p:nvPr/>
        </p:nvGrpSpPr>
        <p:grpSpPr bwMode="auto">
          <a:xfrm>
            <a:off x="3920490" y="6583680"/>
            <a:ext cx="5360670" cy="406400"/>
            <a:chOff x="3733800" y="5943600"/>
            <a:chExt cx="5105400" cy="381000"/>
          </a:xfrm>
        </p:grpSpPr>
        <p:sp>
          <p:nvSpPr>
            <p:cNvPr id="2061"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300" dirty="0">
                  <a:solidFill>
                    <a:schemeClr val="bg1"/>
                  </a:solidFill>
                  <a:latin typeface="Verdana" pitchFamily="34" charset="0"/>
                </a:rPr>
                <a:t>&gt; country</a:t>
              </a:r>
            </a:p>
          </p:txBody>
        </p:sp>
        <p:sp>
          <p:nvSpPr>
            <p:cNvPr id="2062" name="Rectangle 10"/>
            <p:cNvSpPr>
              <a:spLocks noChangeArrowheads="1"/>
            </p:cNvSpPr>
            <p:nvPr/>
          </p:nvSpPr>
          <p:spPr bwMode="auto">
            <a:xfrm>
              <a:off x="3733800" y="5943600"/>
              <a:ext cx="3962400" cy="381000"/>
            </a:xfrm>
            <a:prstGeom prst="rect">
              <a:avLst/>
            </a:prstGeom>
            <a:noFill/>
            <a:ln w="9525">
              <a:noFill/>
              <a:miter lim="800000"/>
              <a:headEnd/>
              <a:tailEnd/>
            </a:ln>
          </p:spPr>
          <p:txBody>
            <a:bodyPr anchor="ctr"/>
            <a:lstStyle/>
            <a:p>
              <a:pPr algn="r"/>
              <a:r>
                <a:rPr lang="en-US" sz="1300" dirty="0">
                  <a:solidFill>
                    <a:schemeClr val="bg1"/>
                  </a:solidFill>
                  <a:latin typeface="Verdana" pitchFamily="34" charset="0"/>
                </a:rPr>
                <a:t>  &gt; community &gt; commonwealth </a:t>
              </a:r>
            </a:p>
          </p:txBody>
        </p:sp>
      </p:grpSp>
      <p:sp>
        <p:nvSpPr>
          <p:cNvPr id="2054" name="Rectangle 2"/>
          <p:cNvSpPr>
            <a:spLocks noChangeArrowheads="1"/>
          </p:cNvSpPr>
          <p:nvPr/>
        </p:nvSpPr>
        <p:spPr bwMode="auto">
          <a:xfrm>
            <a:off x="400050" y="2311403"/>
            <a:ext cx="8721090" cy="590973"/>
          </a:xfrm>
          <a:prstGeom prst="rect">
            <a:avLst/>
          </a:prstGeom>
          <a:noFill/>
          <a:ln w="9525">
            <a:noFill/>
            <a:miter lim="800000"/>
            <a:headEnd/>
            <a:tailEnd/>
          </a:ln>
        </p:spPr>
        <p:txBody>
          <a:bodyPr lIns="96644" tIns="48322" rIns="96644" bIns="48322">
            <a:spAutoFit/>
          </a:bodyPr>
          <a:lstStyle/>
          <a:p>
            <a:pPr algn="ctr"/>
            <a:endParaRPr lang="en-US" sz="3200" b="1" dirty="0"/>
          </a:p>
        </p:txBody>
      </p:sp>
      <p:sp>
        <p:nvSpPr>
          <p:cNvPr id="2055" name="Rectangle 7"/>
          <p:cNvSpPr>
            <a:spLocks noChangeArrowheads="1"/>
          </p:cNvSpPr>
          <p:nvPr/>
        </p:nvSpPr>
        <p:spPr bwMode="auto">
          <a:xfrm>
            <a:off x="3027046" y="3461176"/>
            <a:ext cx="195025" cy="392853"/>
          </a:xfrm>
          <a:prstGeom prst="rect">
            <a:avLst/>
          </a:prstGeom>
          <a:noFill/>
          <a:ln w="9525">
            <a:noFill/>
            <a:miter lim="800000"/>
            <a:headEnd/>
            <a:tailEnd/>
          </a:ln>
        </p:spPr>
        <p:txBody>
          <a:bodyPr wrap="none" lIns="96644" tIns="48322" rIns="96644" bIns="48322">
            <a:spAutoFit/>
          </a:bodyPr>
          <a:lstStyle/>
          <a:p>
            <a:endParaRPr lang="en-US"/>
          </a:p>
        </p:txBody>
      </p:sp>
      <p:sp>
        <p:nvSpPr>
          <p:cNvPr id="2056" name="Rectangle 5"/>
          <p:cNvSpPr>
            <a:spLocks noGrp="1" noChangeArrowheads="1"/>
          </p:cNvSpPr>
          <p:nvPr>
            <p:ph type="ctrTitle"/>
          </p:nvPr>
        </p:nvSpPr>
        <p:spPr>
          <a:xfrm>
            <a:off x="480060" y="304800"/>
            <a:ext cx="6080760" cy="426720"/>
          </a:xfrm>
          <a:noFill/>
        </p:spPr>
        <p:txBody>
          <a:bodyPr>
            <a:spAutoFit/>
          </a:bodyPr>
          <a:lstStyle/>
          <a:p>
            <a:r>
              <a:rPr lang="en-US" sz="2100" b="1" dirty="0" smtClean="0">
                <a:solidFill>
                  <a:schemeClr val="bg1"/>
                </a:solidFill>
              </a:rPr>
              <a:t>UNIT MOBILIZATIONS / TOTAL DEPLOYMENTS</a:t>
            </a:r>
          </a:p>
        </p:txBody>
      </p:sp>
      <p:sp>
        <p:nvSpPr>
          <p:cNvPr id="2058" name="Text Box 15"/>
          <p:cNvSpPr txBox="1">
            <a:spLocks noChangeArrowheads="1"/>
          </p:cNvSpPr>
          <p:nvPr/>
        </p:nvSpPr>
        <p:spPr bwMode="auto">
          <a:xfrm>
            <a:off x="400050" y="6583681"/>
            <a:ext cx="2160270" cy="361107"/>
          </a:xfrm>
          <a:prstGeom prst="rect">
            <a:avLst/>
          </a:prstGeom>
          <a:noFill/>
          <a:ln w="9525">
            <a:noFill/>
            <a:miter lim="800000"/>
            <a:headEnd/>
            <a:tailEnd/>
          </a:ln>
        </p:spPr>
        <p:txBody>
          <a:bodyPr lIns="96644" tIns="48322" rIns="96644" bIns="48322" anchor="ctr">
            <a:spAutoFit/>
          </a:bodyPr>
          <a:lstStyle/>
          <a:p>
            <a:pPr eaLnBrk="0" hangingPunct="0">
              <a:spcBef>
                <a:spcPct val="50000"/>
              </a:spcBef>
              <a:defRPr/>
            </a:pPr>
            <a:r>
              <a:rPr lang="en-US" sz="1700" dirty="0">
                <a:solidFill>
                  <a:schemeClr val="bg1"/>
                </a:solidFill>
                <a:latin typeface="+mj-lt"/>
              </a:rPr>
              <a:t>  As of </a:t>
            </a:r>
            <a:r>
              <a:rPr lang="en-US" sz="1700" dirty="0" smtClean="0">
                <a:solidFill>
                  <a:schemeClr val="bg1"/>
                </a:solidFill>
                <a:latin typeface="+mj-lt"/>
              </a:rPr>
              <a:t>03 FEB 15</a:t>
            </a:r>
            <a:endParaRPr lang="en-US" sz="1700" dirty="0">
              <a:solidFill>
                <a:schemeClr val="bg1"/>
              </a:solidFill>
              <a:latin typeface="+mj-lt"/>
            </a:endParaRPr>
          </a:p>
        </p:txBody>
      </p:sp>
      <p:graphicFrame>
        <p:nvGraphicFramePr>
          <p:cNvPr id="18438" name="Object 2"/>
          <p:cNvGraphicFramePr>
            <a:graphicFrameLocks noChangeAspect="1"/>
          </p:cNvGraphicFramePr>
          <p:nvPr/>
        </p:nvGraphicFramePr>
        <p:xfrm>
          <a:off x="400050" y="1056640"/>
          <a:ext cx="8754428" cy="4226560"/>
        </p:xfrm>
        <a:graphic>
          <a:graphicData uri="http://schemas.openxmlformats.org/presentationml/2006/ole">
            <p:oleObj spid="_x0000_s93186" name="Worksheet" r:id="rId6" imgW="10687069" imgH="6619746" progId="Excel.Sheet.12">
              <p:embed/>
            </p:oleObj>
          </a:graphicData>
        </a:graphic>
      </p:graphicFrame>
      <p:sp>
        <p:nvSpPr>
          <p:cNvPr id="17" name="TextBox 16"/>
          <p:cNvSpPr txBox="1"/>
          <p:nvPr/>
        </p:nvSpPr>
        <p:spPr>
          <a:xfrm>
            <a:off x="240030" y="5364482"/>
            <a:ext cx="3600450" cy="1020917"/>
          </a:xfrm>
          <a:prstGeom prst="rect">
            <a:avLst/>
          </a:prstGeom>
          <a:solidFill>
            <a:schemeClr val="accent3">
              <a:lumMod val="75000"/>
            </a:schemeClr>
          </a:solidFill>
          <a:ln>
            <a:solidFill>
              <a:schemeClr val="tx1"/>
            </a:solidFill>
          </a:ln>
        </p:spPr>
        <p:txBody>
          <a:bodyPr wrap="square" lIns="96644" tIns="48322" rIns="96644" bIns="48322" rtlCol="0">
            <a:spAutoFit/>
          </a:bodyPr>
          <a:lstStyle/>
          <a:p>
            <a:pPr algn="r"/>
            <a:r>
              <a:rPr lang="en-US" sz="1500" b="1" dirty="0" smtClean="0">
                <a:solidFill>
                  <a:schemeClr val="bg1"/>
                </a:solidFill>
                <a:latin typeface="Arial" pitchFamily="34" charset="0"/>
                <a:cs typeface="Arial" pitchFamily="34" charset="0"/>
              </a:rPr>
              <a:t>ARNG Units in Theater: 83</a:t>
            </a:r>
          </a:p>
          <a:p>
            <a:pPr algn="r"/>
            <a:r>
              <a:rPr lang="en-US" sz="1500" b="1" dirty="0" smtClean="0">
                <a:solidFill>
                  <a:schemeClr val="bg1"/>
                </a:solidFill>
                <a:latin typeface="Arial" pitchFamily="34" charset="0"/>
                <a:cs typeface="Arial" pitchFamily="34" charset="0"/>
              </a:rPr>
              <a:t>ARNG Units at MOB/DEMOB Site: 2</a:t>
            </a:r>
          </a:p>
          <a:p>
            <a:pPr algn="r"/>
            <a:r>
              <a:rPr lang="en-US" sz="1500" b="1" dirty="0" smtClean="0">
                <a:solidFill>
                  <a:schemeClr val="bg1"/>
                </a:solidFill>
                <a:latin typeface="Arial" pitchFamily="34" charset="0"/>
                <a:cs typeface="Arial" pitchFamily="34" charset="0"/>
              </a:rPr>
              <a:t>ARNG Individual Mob: 9</a:t>
            </a:r>
          </a:p>
          <a:p>
            <a:pPr algn="r"/>
            <a:r>
              <a:rPr lang="en-US" sz="1500" b="1" dirty="0" smtClean="0">
                <a:solidFill>
                  <a:schemeClr val="bg1"/>
                </a:solidFill>
                <a:latin typeface="Arial" pitchFamily="34" charset="0"/>
                <a:cs typeface="Arial" pitchFamily="34" charset="0"/>
              </a:rPr>
              <a:t>Total ARNG Mob: 94</a:t>
            </a:r>
            <a:endParaRPr lang="en-US" sz="1500" b="1" dirty="0">
              <a:solidFill>
                <a:schemeClr val="bg1"/>
              </a:solidFill>
              <a:latin typeface="Arial" pitchFamily="34" charset="0"/>
              <a:cs typeface="Arial" pitchFamily="34" charset="0"/>
            </a:endParaRPr>
          </a:p>
        </p:txBody>
      </p:sp>
      <p:sp>
        <p:nvSpPr>
          <p:cNvPr id="18" name="TextBox 17"/>
          <p:cNvSpPr txBox="1"/>
          <p:nvPr/>
        </p:nvSpPr>
        <p:spPr>
          <a:xfrm>
            <a:off x="5760720" y="5527040"/>
            <a:ext cx="3520440" cy="787891"/>
          </a:xfrm>
          <a:prstGeom prst="rect">
            <a:avLst/>
          </a:prstGeom>
          <a:solidFill>
            <a:srgbClr val="0000FF"/>
          </a:solidFill>
          <a:ln>
            <a:solidFill>
              <a:schemeClr val="tx1"/>
            </a:solidFill>
          </a:ln>
        </p:spPr>
        <p:txBody>
          <a:bodyPr wrap="square" lIns="96644" tIns="48322" rIns="96644" bIns="48322" rtlCol="0">
            <a:spAutoFit/>
          </a:bodyPr>
          <a:lstStyle/>
          <a:p>
            <a:r>
              <a:rPr lang="en-US" sz="1500" b="1" dirty="0" smtClean="0">
                <a:solidFill>
                  <a:schemeClr val="bg1"/>
                </a:solidFill>
                <a:latin typeface="Arial" pitchFamily="34" charset="0"/>
                <a:cs typeface="Arial" pitchFamily="34" charset="0"/>
              </a:rPr>
              <a:t>Current ANG Unit Airmen Mob: 57 </a:t>
            </a:r>
          </a:p>
          <a:p>
            <a:r>
              <a:rPr lang="en-US" sz="1500" b="1" dirty="0" smtClean="0">
                <a:solidFill>
                  <a:schemeClr val="bg1"/>
                </a:solidFill>
                <a:latin typeface="Arial" pitchFamily="34" charset="0"/>
                <a:cs typeface="Arial" pitchFamily="34" charset="0"/>
              </a:rPr>
              <a:t>Current ANG Individual Mob: 8</a:t>
            </a:r>
          </a:p>
          <a:p>
            <a:r>
              <a:rPr lang="en-US" sz="1500" b="1" dirty="0" smtClean="0">
                <a:solidFill>
                  <a:schemeClr val="bg1"/>
                </a:solidFill>
                <a:latin typeface="Arial" pitchFamily="34" charset="0"/>
                <a:cs typeface="Arial" pitchFamily="34" charset="0"/>
              </a:rPr>
              <a:t>Total: ANG Mob: 65</a:t>
            </a:r>
          </a:p>
        </p:txBody>
      </p:sp>
      <p:sp>
        <p:nvSpPr>
          <p:cNvPr id="19" name="TextBox 18"/>
          <p:cNvSpPr txBox="1"/>
          <p:nvPr/>
        </p:nvSpPr>
        <p:spPr>
          <a:xfrm>
            <a:off x="3920490" y="5608320"/>
            <a:ext cx="1760220" cy="558101"/>
          </a:xfrm>
          <a:prstGeom prst="rect">
            <a:avLst/>
          </a:prstGeom>
          <a:solidFill>
            <a:srgbClr val="7030A0"/>
          </a:solidFill>
          <a:ln>
            <a:solidFill>
              <a:schemeClr val="tx1"/>
            </a:solidFill>
          </a:ln>
        </p:spPr>
        <p:txBody>
          <a:bodyPr wrap="square" lIns="96644" tIns="48322" rIns="96644" bIns="48322" rtlCol="0">
            <a:spAutoFit/>
          </a:bodyPr>
          <a:lstStyle/>
          <a:p>
            <a:pPr algn="ctr"/>
            <a:r>
              <a:rPr lang="en-US" sz="1500" b="1" dirty="0" smtClean="0">
                <a:solidFill>
                  <a:schemeClr val="bg1"/>
                </a:solidFill>
                <a:latin typeface="Arial" pitchFamily="34" charset="0"/>
                <a:cs typeface="Arial" pitchFamily="34" charset="0"/>
              </a:rPr>
              <a:t>Total PANG Mobilized: 159</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6" descr="Military Vet logo banner"/>
          <p:cNvPicPr>
            <a:picLocks noChangeAspect="1" noChangeArrowheads="1"/>
          </p:cNvPicPr>
          <p:nvPr/>
        </p:nvPicPr>
        <p:blipFill>
          <a:blip r:embed="rId3" cstate="print"/>
          <a:srcRect/>
          <a:stretch>
            <a:fillRect/>
          </a:stretch>
        </p:blipFill>
        <p:spPr bwMode="auto">
          <a:xfrm>
            <a:off x="478394" y="406400"/>
            <a:ext cx="8644414" cy="692574"/>
          </a:xfrm>
          <a:prstGeom prst="rect">
            <a:avLst/>
          </a:prstGeom>
          <a:noFill/>
          <a:ln w="9525">
            <a:noFill/>
            <a:miter lim="800000"/>
            <a:headEnd/>
            <a:tailEnd/>
          </a:ln>
        </p:spPr>
      </p:pic>
      <p:pic>
        <p:nvPicPr>
          <p:cNvPr id="3076" name="Picture 25" descr="red bottom banner"/>
          <p:cNvPicPr>
            <a:picLocks noChangeAspect="1" noChangeArrowheads="1"/>
          </p:cNvPicPr>
          <p:nvPr/>
        </p:nvPicPr>
        <p:blipFill>
          <a:blip r:embed="rId4" cstate="print"/>
          <a:srcRect/>
          <a:stretch>
            <a:fillRect/>
          </a:stretch>
        </p:blipFill>
        <p:spPr bwMode="auto">
          <a:xfrm>
            <a:off x="480060" y="6343241"/>
            <a:ext cx="8801100" cy="403013"/>
          </a:xfrm>
          <a:prstGeom prst="rect">
            <a:avLst/>
          </a:prstGeom>
          <a:noFill/>
          <a:ln w="9525">
            <a:noFill/>
            <a:miter lim="800000"/>
            <a:headEnd/>
            <a:tailEnd/>
          </a:ln>
        </p:spPr>
      </p:pic>
      <p:sp>
        <p:nvSpPr>
          <p:cNvPr id="3077"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547" tIns="48274" rIns="96547" bIns="48274" anchor="ctr"/>
          <a:lstStyle/>
          <a:p>
            <a:r>
              <a:rPr lang="en-US" sz="1300" dirty="0">
                <a:solidFill>
                  <a:schemeClr val="bg1"/>
                </a:solidFill>
                <a:latin typeface="Verdana" pitchFamily="34" charset="0"/>
              </a:rPr>
              <a:t>&gt; Technology</a:t>
            </a:r>
          </a:p>
        </p:txBody>
      </p:sp>
      <p:sp>
        <p:nvSpPr>
          <p:cNvPr id="3078"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547" tIns="48274" rIns="96547" bIns="48274" anchor="ctr"/>
          <a:lstStyle/>
          <a:p>
            <a:pPr algn="r"/>
            <a:r>
              <a:rPr lang="en-US" sz="1300" dirty="0">
                <a:solidFill>
                  <a:schemeClr val="bg1"/>
                </a:solidFill>
                <a:latin typeface="Verdana" pitchFamily="34" charset="0"/>
              </a:rPr>
              <a:t>  &gt; People &gt; Processes </a:t>
            </a:r>
          </a:p>
        </p:txBody>
      </p:sp>
      <p:sp>
        <p:nvSpPr>
          <p:cNvPr id="3079" name="Rectangle 2"/>
          <p:cNvSpPr>
            <a:spLocks noChangeArrowheads="1"/>
          </p:cNvSpPr>
          <p:nvPr/>
        </p:nvSpPr>
        <p:spPr bwMode="auto">
          <a:xfrm>
            <a:off x="400050" y="2311415"/>
            <a:ext cx="8721090" cy="590973"/>
          </a:xfrm>
          <a:prstGeom prst="rect">
            <a:avLst/>
          </a:prstGeom>
          <a:noFill/>
          <a:ln w="9525">
            <a:noFill/>
            <a:miter lim="800000"/>
            <a:headEnd/>
            <a:tailEnd/>
          </a:ln>
        </p:spPr>
        <p:txBody>
          <a:bodyPr lIns="96547" tIns="48274" rIns="96547" bIns="48274">
            <a:spAutoFit/>
          </a:bodyPr>
          <a:lstStyle/>
          <a:p>
            <a:pPr algn="ctr"/>
            <a:endParaRPr lang="en-US" sz="3200" b="1" dirty="0"/>
          </a:p>
        </p:txBody>
      </p:sp>
      <p:sp>
        <p:nvSpPr>
          <p:cNvPr id="3080" name="Rectangle 7"/>
          <p:cNvSpPr>
            <a:spLocks noChangeArrowheads="1"/>
          </p:cNvSpPr>
          <p:nvPr/>
        </p:nvSpPr>
        <p:spPr bwMode="auto">
          <a:xfrm>
            <a:off x="3027046" y="3461182"/>
            <a:ext cx="195025" cy="392853"/>
          </a:xfrm>
          <a:prstGeom prst="rect">
            <a:avLst/>
          </a:prstGeom>
          <a:noFill/>
          <a:ln w="9525">
            <a:noFill/>
            <a:miter lim="800000"/>
            <a:headEnd/>
            <a:tailEnd/>
          </a:ln>
        </p:spPr>
        <p:txBody>
          <a:bodyPr wrap="none" lIns="96547" tIns="48274" rIns="96547" bIns="48274">
            <a:spAutoFit/>
          </a:bodyPr>
          <a:lstStyle/>
          <a:p>
            <a:endParaRPr lang="en-US" dirty="0"/>
          </a:p>
        </p:txBody>
      </p:sp>
      <p:sp>
        <p:nvSpPr>
          <p:cNvPr id="3081" name="Rectangle 5"/>
          <p:cNvSpPr>
            <a:spLocks noGrp="1" noChangeArrowheads="1"/>
          </p:cNvSpPr>
          <p:nvPr>
            <p:ph type="ctrTitle"/>
          </p:nvPr>
        </p:nvSpPr>
        <p:spPr>
          <a:xfrm>
            <a:off x="480060" y="487680"/>
            <a:ext cx="6080760" cy="426720"/>
          </a:xfrm>
          <a:noFill/>
        </p:spPr>
        <p:txBody>
          <a:bodyPr>
            <a:spAutoFit/>
          </a:bodyPr>
          <a:lstStyle/>
          <a:p>
            <a:r>
              <a:rPr lang="en-US" sz="2100" b="1" dirty="0" smtClean="0">
                <a:solidFill>
                  <a:schemeClr val="bg1"/>
                </a:solidFill>
              </a:rPr>
              <a:t>PERSIAN GULF BONUS PROGRAM SUMMARY</a:t>
            </a:r>
          </a:p>
        </p:txBody>
      </p:sp>
      <p:sp>
        <p:nvSpPr>
          <p:cNvPr id="17" name="Text Box 15"/>
          <p:cNvSpPr txBox="1">
            <a:spLocks noChangeArrowheads="1"/>
          </p:cNvSpPr>
          <p:nvPr/>
        </p:nvSpPr>
        <p:spPr bwMode="auto">
          <a:xfrm>
            <a:off x="480060" y="6339840"/>
            <a:ext cx="1840230" cy="394547"/>
          </a:xfrm>
          <a:prstGeom prst="rect">
            <a:avLst/>
          </a:prstGeom>
          <a:noFill/>
          <a:ln w="9525">
            <a:noFill/>
            <a:miter lim="800000"/>
            <a:headEnd/>
            <a:tailEnd/>
          </a:ln>
        </p:spPr>
        <p:txBody>
          <a:bodyPr lIns="96547" tIns="48274" rIns="96547" bIns="48274"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300" dirty="0" smtClean="0">
                <a:solidFill>
                  <a:prstClr val="black"/>
                </a:solidFill>
                <a:latin typeface="Arial" pitchFamily="34" charset="0"/>
                <a:cs typeface="Arial" pitchFamily="34" charset="0"/>
              </a:rPr>
              <a:t> </a:t>
            </a:r>
            <a:endParaRPr lang="en-US" sz="1300" dirty="0">
              <a:solidFill>
                <a:schemeClr val="bg1">
                  <a:lumMod val="50000"/>
                </a:schemeClr>
              </a:solidFill>
              <a:latin typeface="Arial" pitchFamily="34" charset="0"/>
              <a:cs typeface="Arial" pitchFamily="34" charset="0"/>
            </a:endParaRPr>
          </a:p>
        </p:txBody>
      </p:sp>
      <p:grpSp>
        <p:nvGrpSpPr>
          <p:cNvPr id="2" name="Group 13"/>
          <p:cNvGrpSpPr>
            <a:grpSpLocks/>
          </p:cNvGrpSpPr>
          <p:nvPr/>
        </p:nvGrpSpPr>
        <p:grpSpPr bwMode="auto">
          <a:xfrm>
            <a:off x="480060" y="406400"/>
            <a:ext cx="8644414" cy="692574"/>
            <a:chOff x="457200" y="381000"/>
            <a:chExt cx="8232775" cy="649288"/>
          </a:xfrm>
        </p:grpSpPr>
        <p:pic>
          <p:nvPicPr>
            <p:cNvPr id="3099" name="Picture 26" descr="Military Vet logo banner"/>
            <p:cNvPicPr>
              <a:picLocks noChangeAspect="1" noChangeArrowheads="1"/>
            </p:cNvPicPr>
            <p:nvPr/>
          </p:nvPicPr>
          <p:blipFill>
            <a:blip r:embed="rId3"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eaLnBrk="0" hangingPunct="0">
                <a:defRPr/>
              </a:pPr>
              <a:r>
                <a:rPr lang="en-US" sz="2100" b="1" dirty="0">
                  <a:solidFill>
                    <a:schemeClr val="bg1"/>
                  </a:solidFill>
                  <a:latin typeface="+mj-lt"/>
                  <a:ea typeface="+mj-ea"/>
                  <a:cs typeface="+mj-cs"/>
                </a:rPr>
                <a:t>EDUCATIONAL GRATUITY</a:t>
              </a:r>
            </a:p>
          </p:txBody>
        </p:sp>
      </p:grpSp>
      <p:sp>
        <p:nvSpPr>
          <p:cNvPr id="3084" name="TextBox 12"/>
          <p:cNvSpPr txBox="1">
            <a:spLocks noChangeArrowheads="1"/>
          </p:cNvSpPr>
          <p:nvPr/>
        </p:nvSpPr>
        <p:spPr bwMode="auto">
          <a:xfrm>
            <a:off x="400050" y="4226560"/>
            <a:ext cx="2240280" cy="394547"/>
          </a:xfrm>
          <a:prstGeom prst="rect">
            <a:avLst/>
          </a:prstGeom>
          <a:noFill/>
          <a:ln w="9525">
            <a:noFill/>
            <a:miter lim="800000"/>
            <a:headEnd/>
            <a:tailEnd/>
          </a:ln>
        </p:spPr>
        <p:txBody>
          <a:bodyPr lIns="96547" tIns="48274" rIns="96547" bIns="48274">
            <a:spAutoFit/>
          </a:bodyPr>
          <a:lstStyle/>
          <a:p>
            <a:r>
              <a:rPr lang="en-US" dirty="0">
                <a:solidFill>
                  <a:schemeClr val="bg1"/>
                </a:solidFill>
              </a:rPr>
              <a:t>As of 15 Jan 14</a:t>
            </a:r>
          </a:p>
        </p:txBody>
      </p:sp>
      <p:grpSp>
        <p:nvGrpSpPr>
          <p:cNvPr id="3" name="Group 14"/>
          <p:cNvGrpSpPr>
            <a:grpSpLocks/>
          </p:cNvGrpSpPr>
          <p:nvPr/>
        </p:nvGrpSpPr>
        <p:grpSpPr bwMode="auto">
          <a:xfrm>
            <a:off x="480060" y="6421120"/>
            <a:ext cx="8801100" cy="406400"/>
            <a:chOff x="457200" y="6019800"/>
            <a:chExt cx="8382000" cy="381000"/>
          </a:xfrm>
        </p:grpSpPr>
        <p:pic>
          <p:nvPicPr>
            <p:cNvPr id="3095" name="Picture 25" descr="red bottom banner"/>
            <p:cNvPicPr>
              <a:picLocks noChangeAspect="1" noChangeArrowheads="1"/>
            </p:cNvPicPr>
            <p:nvPr/>
          </p:nvPicPr>
          <p:blipFill>
            <a:blip r:embed="rId4" cstate="print"/>
            <a:srcRect/>
            <a:stretch>
              <a:fillRect/>
            </a:stretch>
          </p:blipFill>
          <p:spPr bwMode="auto">
            <a:xfrm>
              <a:off x="457200" y="6022975"/>
              <a:ext cx="8382000" cy="377825"/>
            </a:xfrm>
            <a:prstGeom prst="rect">
              <a:avLst/>
            </a:prstGeom>
            <a:noFill/>
            <a:ln w="9525">
              <a:noFill/>
              <a:miter lim="800000"/>
              <a:headEnd/>
              <a:tailEnd/>
            </a:ln>
          </p:spPr>
        </p:pic>
        <p:sp>
          <p:nvSpPr>
            <p:cNvPr id="3096"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300" dirty="0">
                  <a:solidFill>
                    <a:schemeClr val="bg1"/>
                  </a:solidFill>
                  <a:latin typeface="Verdana" pitchFamily="34" charset="0"/>
                </a:rPr>
                <a:t>&gt; country</a:t>
              </a:r>
            </a:p>
          </p:txBody>
        </p:sp>
        <p:sp>
          <p:nvSpPr>
            <p:cNvPr id="3097"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300" dirty="0">
                  <a:solidFill>
                    <a:schemeClr val="bg1"/>
                  </a:solidFill>
                  <a:latin typeface="Verdana" pitchFamily="34" charset="0"/>
                </a:rPr>
                <a:t>  &gt; community &gt; commonwealth </a:t>
              </a:r>
            </a:p>
          </p:txBody>
        </p:sp>
        <p:sp>
          <p:nvSpPr>
            <p:cNvPr id="3098" name="Rectangle 19"/>
            <p:cNvSpPr>
              <a:spLocks noChangeArrowheads="1"/>
            </p:cNvSpPr>
            <p:nvPr/>
          </p:nvSpPr>
          <p:spPr bwMode="auto">
            <a:xfrm>
              <a:off x="457200" y="6019800"/>
              <a:ext cx="2037737" cy="369332"/>
            </a:xfrm>
            <a:prstGeom prst="rect">
              <a:avLst/>
            </a:prstGeom>
            <a:noFill/>
            <a:ln w="9525">
              <a:noFill/>
              <a:miter lim="800000"/>
              <a:headEnd/>
              <a:tailEnd/>
            </a:ln>
          </p:spPr>
          <p:txBody>
            <a:bodyPr wrap="none">
              <a:spAutoFit/>
            </a:bodyPr>
            <a:lstStyle/>
            <a:p>
              <a:pPr>
                <a:defRPr/>
              </a:pPr>
              <a:r>
                <a:rPr lang="en-US" dirty="0">
                  <a:solidFill>
                    <a:schemeClr val="bg1"/>
                  </a:solidFill>
                  <a:latin typeface="Times New Roman" pitchFamily="18" charset="0"/>
                  <a:cs typeface="Times New Roman" pitchFamily="18" charset="0"/>
                </a:rPr>
                <a:t>As of </a:t>
              </a:r>
              <a:r>
                <a:rPr lang="en-US" dirty="0" smtClean="0">
                  <a:solidFill>
                    <a:schemeClr val="bg1"/>
                  </a:solidFill>
                  <a:latin typeface="Times New Roman" pitchFamily="18" charset="0"/>
                  <a:cs typeface="Times New Roman" pitchFamily="18" charset="0"/>
                </a:rPr>
                <a:t> 21 JAN 2015</a:t>
              </a:r>
              <a:endParaRPr lang="en-US" dirty="0">
                <a:solidFill>
                  <a:schemeClr val="bg1"/>
                </a:solidFill>
                <a:latin typeface="Times New Roman" pitchFamily="18" charset="0"/>
                <a:cs typeface="Times New Roman" pitchFamily="18" charset="0"/>
              </a:endParaRPr>
            </a:p>
          </p:txBody>
        </p:sp>
      </p:grpSp>
      <p:graphicFrame>
        <p:nvGraphicFramePr>
          <p:cNvPr id="3074" name="Content Placeholder 3"/>
          <p:cNvGraphicFramePr>
            <a:graphicFrameLocks noGrp="1"/>
          </p:cNvGraphicFramePr>
          <p:nvPr/>
        </p:nvGraphicFramePr>
        <p:xfrm>
          <a:off x="400064" y="1869444"/>
          <a:ext cx="8966121" cy="3530601"/>
        </p:xfrm>
        <a:graphic>
          <a:graphicData uri="http://schemas.openxmlformats.org/presentationml/2006/ole">
            <p:oleObj spid="_x0000_s41986" name="Worksheet" r:id="rId5" imgW="7153163" imgH="1733513" progId="Excel.Sheet.8">
              <p:embed/>
            </p:oleObj>
          </a:graphicData>
        </a:graphic>
      </p:graphicFrame>
      <p:sp>
        <p:nvSpPr>
          <p:cNvPr id="22" name="Title 1"/>
          <p:cNvSpPr txBox="1">
            <a:spLocks/>
          </p:cNvSpPr>
          <p:nvPr/>
        </p:nvSpPr>
        <p:spPr bwMode="auto">
          <a:xfrm>
            <a:off x="480060" y="1137920"/>
            <a:ext cx="8641080" cy="844974"/>
          </a:xfrm>
          <a:prstGeom prst="rect">
            <a:avLst/>
          </a:prstGeom>
          <a:noFill/>
          <a:ln w="9525">
            <a:noFill/>
            <a:miter lim="800000"/>
            <a:headEnd/>
            <a:tailEnd/>
          </a:ln>
        </p:spPr>
        <p:txBody>
          <a:bodyPr lIns="96547" tIns="48274" rIns="96547" bIns="48274" anchor="ctr">
            <a:normAutofit/>
          </a:bodyPr>
          <a:lstStyle/>
          <a:p>
            <a:pPr algn="ctr">
              <a:defRPr/>
            </a:pPr>
            <a:r>
              <a:rPr lang="en-US" sz="4700" dirty="0">
                <a:latin typeface="+mj-lt"/>
                <a:ea typeface="+mj-ea"/>
                <a:cs typeface="+mj-cs"/>
              </a:rPr>
              <a:t>$101,000</a:t>
            </a:r>
          </a:p>
        </p:txBody>
      </p:sp>
      <p:sp>
        <p:nvSpPr>
          <p:cNvPr id="3087" name="TextBox 4"/>
          <p:cNvSpPr txBox="1">
            <a:spLocks noChangeArrowheads="1"/>
          </p:cNvSpPr>
          <p:nvPr/>
        </p:nvSpPr>
        <p:spPr bwMode="auto">
          <a:xfrm>
            <a:off x="1680210" y="5852168"/>
            <a:ext cx="1520190" cy="394546"/>
          </a:xfrm>
          <a:prstGeom prst="rect">
            <a:avLst/>
          </a:prstGeom>
          <a:noFill/>
          <a:ln w="9525">
            <a:noFill/>
            <a:miter lim="800000"/>
            <a:headEnd/>
            <a:tailEnd/>
          </a:ln>
        </p:spPr>
        <p:txBody>
          <a:bodyPr lIns="96547" tIns="48274" rIns="96547" bIns="48274">
            <a:spAutoFit/>
          </a:bodyPr>
          <a:lstStyle/>
          <a:p>
            <a:pPr algn="ctr"/>
            <a:r>
              <a:rPr lang="en-US" dirty="0" smtClean="0">
                <a:latin typeface="Calibri" pitchFamily="34" charset="0"/>
              </a:rPr>
              <a:t>91 </a:t>
            </a:r>
            <a:r>
              <a:rPr lang="en-US" dirty="0">
                <a:latin typeface="Calibri" pitchFamily="34" charset="0"/>
              </a:rPr>
              <a:t>Claimants</a:t>
            </a:r>
          </a:p>
        </p:txBody>
      </p:sp>
      <p:sp>
        <p:nvSpPr>
          <p:cNvPr id="3088" name="TextBox 5"/>
          <p:cNvSpPr txBox="1">
            <a:spLocks noChangeArrowheads="1"/>
          </p:cNvSpPr>
          <p:nvPr/>
        </p:nvSpPr>
        <p:spPr bwMode="auto">
          <a:xfrm>
            <a:off x="3760470" y="5852168"/>
            <a:ext cx="1600200" cy="394546"/>
          </a:xfrm>
          <a:prstGeom prst="rect">
            <a:avLst/>
          </a:prstGeom>
          <a:noFill/>
          <a:ln w="9525">
            <a:noFill/>
            <a:miter lim="800000"/>
            <a:headEnd/>
            <a:tailEnd/>
          </a:ln>
        </p:spPr>
        <p:txBody>
          <a:bodyPr lIns="96547" tIns="48274" rIns="96547" bIns="48274">
            <a:spAutoFit/>
          </a:bodyPr>
          <a:lstStyle/>
          <a:p>
            <a:pPr algn="ctr"/>
            <a:r>
              <a:rPr lang="en-US" dirty="0" smtClean="0">
                <a:latin typeface="Calibri" pitchFamily="34" charset="0"/>
              </a:rPr>
              <a:t>104 </a:t>
            </a:r>
            <a:r>
              <a:rPr lang="en-US" dirty="0">
                <a:latin typeface="Calibri" pitchFamily="34" charset="0"/>
              </a:rPr>
              <a:t>Claimants</a:t>
            </a:r>
          </a:p>
        </p:txBody>
      </p:sp>
      <p:sp>
        <p:nvSpPr>
          <p:cNvPr id="3089" name="TextBox 6"/>
          <p:cNvSpPr txBox="1">
            <a:spLocks noChangeArrowheads="1"/>
          </p:cNvSpPr>
          <p:nvPr/>
        </p:nvSpPr>
        <p:spPr bwMode="auto">
          <a:xfrm>
            <a:off x="5520690" y="5852160"/>
            <a:ext cx="2880360" cy="689420"/>
          </a:xfrm>
          <a:prstGeom prst="rect">
            <a:avLst/>
          </a:prstGeom>
          <a:noFill/>
          <a:ln w="9525">
            <a:noFill/>
            <a:miter lim="800000"/>
            <a:headEnd/>
            <a:tailEnd/>
          </a:ln>
        </p:spPr>
        <p:txBody>
          <a:bodyPr wrap="square" lIns="96547" tIns="48274" rIns="96547" bIns="48274">
            <a:spAutoFit/>
          </a:bodyPr>
          <a:lstStyle/>
          <a:p>
            <a:pPr algn="ctr"/>
            <a:r>
              <a:rPr lang="en-US" dirty="0" smtClean="0">
                <a:latin typeface="Calibri" pitchFamily="34" charset="0"/>
              </a:rPr>
              <a:t>100 Claimants Projected</a:t>
            </a:r>
            <a:r>
              <a:rPr lang="en-US" dirty="0">
                <a:latin typeface="Calibri" pitchFamily="34" charset="0"/>
              </a:rPr>
              <a:t/>
            </a:r>
            <a:br>
              <a:rPr lang="en-US" dirty="0">
                <a:latin typeface="Calibri" pitchFamily="34" charset="0"/>
              </a:rPr>
            </a:br>
            <a:endParaRPr lang="en-US" dirty="0">
              <a:latin typeface="Calibri" pitchFamily="34" charset="0"/>
            </a:endParaRPr>
          </a:p>
        </p:txBody>
      </p:sp>
      <p:sp>
        <p:nvSpPr>
          <p:cNvPr id="3090" name="TextBox 9"/>
          <p:cNvSpPr txBox="1">
            <a:spLocks noChangeArrowheads="1"/>
          </p:cNvSpPr>
          <p:nvPr/>
        </p:nvSpPr>
        <p:spPr bwMode="auto">
          <a:xfrm>
            <a:off x="7600950" y="2357127"/>
            <a:ext cx="1840230" cy="1328597"/>
          </a:xfrm>
          <a:prstGeom prst="rect">
            <a:avLst/>
          </a:prstGeom>
          <a:noFill/>
          <a:ln w="9525">
            <a:noFill/>
            <a:miter lim="800000"/>
            <a:headEnd/>
            <a:tailEnd/>
          </a:ln>
        </p:spPr>
        <p:txBody>
          <a:bodyPr lIns="96547" tIns="48274" rIns="96547" bIns="48274">
            <a:spAutoFit/>
          </a:bodyPr>
          <a:lstStyle/>
          <a:p>
            <a:r>
              <a:rPr lang="en-US" sz="1200" dirty="0"/>
              <a:t>Lapse </a:t>
            </a:r>
            <a:r>
              <a:rPr lang="en-US" sz="1200" dirty="0" smtClean="0"/>
              <a:t>0</a:t>
            </a:r>
            <a:endParaRPr lang="en-US" sz="1200" dirty="0"/>
          </a:p>
          <a:p>
            <a:endParaRPr lang="en-US" dirty="0"/>
          </a:p>
          <a:p>
            <a:r>
              <a:rPr lang="en-US" sz="1200" dirty="0"/>
              <a:t>Projected Expenditure    </a:t>
            </a:r>
            <a:r>
              <a:rPr lang="en-US" sz="1200" dirty="0" smtClean="0"/>
              <a:t>$35,803.08</a:t>
            </a:r>
            <a:endParaRPr lang="en-US" sz="1200" dirty="0"/>
          </a:p>
          <a:p>
            <a:endParaRPr lang="en-US" sz="1300" dirty="0"/>
          </a:p>
          <a:p>
            <a:r>
              <a:rPr lang="en-US" sz="1200" dirty="0"/>
              <a:t>Expended </a:t>
            </a:r>
            <a:r>
              <a:rPr lang="en-US" sz="1200" dirty="0" smtClean="0"/>
              <a:t>$65,196.92</a:t>
            </a:r>
            <a:endParaRPr lang="en-US" sz="1200" dirty="0"/>
          </a:p>
        </p:txBody>
      </p:sp>
      <p:sp>
        <p:nvSpPr>
          <p:cNvPr id="29" name="Rectangle 28"/>
          <p:cNvSpPr/>
          <p:nvPr/>
        </p:nvSpPr>
        <p:spPr>
          <a:xfrm>
            <a:off x="7440930" y="3495040"/>
            <a:ext cx="160020" cy="16256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6547" tIns="48274" rIns="96547" bIns="48274" anchor="ctr"/>
          <a:lstStyle/>
          <a:p>
            <a:pPr algn="ctr">
              <a:defRPr/>
            </a:pPr>
            <a:endParaRPr lang="en-US" dirty="0"/>
          </a:p>
        </p:txBody>
      </p:sp>
      <p:sp>
        <p:nvSpPr>
          <p:cNvPr id="30" name="Rectangle 29"/>
          <p:cNvSpPr/>
          <p:nvPr/>
        </p:nvSpPr>
        <p:spPr>
          <a:xfrm>
            <a:off x="7440930" y="2926080"/>
            <a:ext cx="160020" cy="162560"/>
          </a:xfrm>
          <a:prstGeom prst="rect">
            <a:avLst/>
          </a:prstGeom>
          <a:solidFill>
            <a:schemeClr val="accent1">
              <a:lumMod val="40000"/>
              <a:lumOff val="6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547" tIns="48274" rIns="96547" bIns="48274" anchor="ctr"/>
          <a:lstStyle/>
          <a:p>
            <a:pPr algn="ctr">
              <a:defRPr/>
            </a:pPr>
            <a:r>
              <a:rPr lang="en-US" dirty="0"/>
              <a:t>                     </a:t>
            </a:r>
          </a:p>
        </p:txBody>
      </p:sp>
      <p:sp>
        <p:nvSpPr>
          <p:cNvPr id="31" name="Rectangle 30"/>
          <p:cNvSpPr/>
          <p:nvPr/>
        </p:nvSpPr>
        <p:spPr>
          <a:xfrm>
            <a:off x="7440930" y="2438400"/>
            <a:ext cx="160020" cy="162560"/>
          </a:xfrm>
          <a:prstGeom prst="rect">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547" tIns="48274" rIns="96547" bIns="48274" anchor="ctr"/>
          <a:lstStyle/>
          <a:p>
            <a:pPr algn="ctr">
              <a:defRPr/>
            </a:pPr>
            <a:r>
              <a:rPr lang="en-US" dirty="0"/>
              <a:t>         </a:t>
            </a:r>
          </a:p>
        </p:txBody>
      </p:sp>
      <p:sp>
        <p:nvSpPr>
          <p:cNvPr id="3094" name="TextBox 27"/>
          <p:cNvSpPr txBox="1">
            <a:spLocks noChangeArrowheads="1"/>
          </p:cNvSpPr>
          <p:nvPr/>
        </p:nvSpPr>
        <p:spPr bwMode="auto">
          <a:xfrm>
            <a:off x="7520940" y="3901446"/>
            <a:ext cx="1520190" cy="497600"/>
          </a:xfrm>
          <a:prstGeom prst="rect">
            <a:avLst/>
          </a:prstGeom>
          <a:noFill/>
          <a:ln w="9525">
            <a:noFill/>
            <a:miter lim="800000"/>
            <a:headEnd/>
            <a:tailEnd/>
          </a:ln>
        </p:spPr>
        <p:txBody>
          <a:bodyPr lIns="96547" tIns="48274" rIns="96547" bIns="48274">
            <a:spAutoFit/>
          </a:bodyPr>
          <a:lstStyle/>
          <a:p>
            <a:pPr algn="ctr"/>
            <a:r>
              <a:rPr lang="en-US" sz="1300" dirty="0" smtClean="0"/>
              <a:t>41 </a:t>
            </a:r>
            <a:r>
              <a:rPr lang="en-US" sz="1300" dirty="0"/>
              <a:t>C</a:t>
            </a:r>
            <a:r>
              <a:rPr lang="en-US" sz="1300" dirty="0" smtClean="0"/>
              <a:t>laimants </a:t>
            </a:r>
            <a:r>
              <a:rPr lang="en-US" sz="1300" dirty="0"/>
              <a:t>on the  program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6" descr="Military Vet logo banner"/>
          <p:cNvPicPr>
            <a:picLocks noChangeAspect="1" noChangeArrowheads="1"/>
          </p:cNvPicPr>
          <p:nvPr/>
        </p:nvPicPr>
        <p:blipFill>
          <a:blip r:embed="rId3" cstate="print"/>
          <a:srcRect/>
          <a:stretch>
            <a:fillRect/>
          </a:stretch>
        </p:blipFill>
        <p:spPr bwMode="auto">
          <a:xfrm>
            <a:off x="478394" y="406400"/>
            <a:ext cx="8644414" cy="692574"/>
          </a:xfrm>
          <a:prstGeom prst="rect">
            <a:avLst/>
          </a:prstGeom>
          <a:noFill/>
          <a:ln w="9525">
            <a:noFill/>
            <a:miter lim="800000"/>
            <a:headEnd/>
            <a:tailEnd/>
          </a:ln>
        </p:spPr>
      </p:pic>
      <p:pic>
        <p:nvPicPr>
          <p:cNvPr id="4100" name="Picture 25" descr="red bottom banner"/>
          <p:cNvPicPr>
            <a:picLocks noChangeAspect="1" noChangeArrowheads="1"/>
          </p:cNvPicPr>
          <p:nvPr/>
        </p:nvPicPr>
        <p:blipFill>
          <a:blip r:embed="rId4" cstate="print"/>
          <a:srcRect/>
          <a:stretch>
            <a:fillRect/>
          </a:stretch>
        </p:blipFill>
        <p:spPr bwMode="auto">
          <a:xfrm>
            <a:off x="480060" y="6343240"/>
            <a:ext cx="8801100" cy="403013"/>
          </a:xfrm>
          <a:prstGeom prst="rect">
            <a:avLst/>
          </a:prstGeom>
          <a:noFill/>
          <a:ln w="9525">
            <a:noFill/>
            <a:miter lim="800000"/>
            <a:headEnd/>
            <a:tailEnd/>
          </a:ln>
        </p:spPr>
      </p:pic>
      <p:sp>
        <p:nvSpPr>
          <p:cNvPr id="4101"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556" tIns="48278" rIns="96556" bIns="48278" anchor="ctr"/>
          <a:lstStyle/>
          <a:p>
            <a:r>
              <a:rPr lang="en-US" sz="1300" dirty="0">
                <a:solidFill>
                  <a:schemeClr val="bg1"/>
                </a:solidFill>
                <a:latin typeface="Verdana" pitchFamily="34" charset="0"/>
              </a:rPr>
              <a:t>&gt; Technology</a:t>
            </a:r>
          </a:p>
        </p:txBody>
      </p:sp>
      <p:sp>
        <p:nvSpPr>
          <p:cNvPr id="4102"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556" tIns="48278" rIns="96556" bIns="48278" anchor="ctr"/>
          <a:lstStyle/>
          <a:p>
            <a:pPr algn="r"/>
            <a:r>
              <a:rPr lang="en-US" sz="1300" dirty="0">
                <a:solidFill>
                  <a:schemeClr val="bg1"/>
                </a:solidFill>
                <a:latin typeface="Verdana" pitchFamily="34" charset="0"/>
              </a:rPr>
              <a:t>  &gt; People &gt; Processes </a:t>
            </a:r>
          </a:p>
        </p:txBody>
      </p:sp>
      <p:sp>
        <p:nvSpPr>
          <p:cNvPr id="4103" name="Rectangle 2"/>
          <p:cNvSpPr>
            <a:spLocks noChangeArrowheads="1"/>
          </p:cNvSpPr>
          <p:nvPr/>
        </p:nvSpPr>
        <p:spPr bwMode="auto">
          <a:xfrm>
            <a:off x="400050" y="2311414"/>
            <a:ext cx="8721090" cy="590973"/>
          </a:xfrm>
          <a:prstGeom prst="rect">
            <a:avLst/>
          </a:prstGeom>
          <a:noFill/>
          <a:ln w="9525">
            <a:noFill/>
            <a:miter lim="800000"/>
            <a:headEnd/>
            <a:tailEnd/>
          </a:ln>
        </p:spPr>
        <p:txBody>
          <a:bodyPr lIns="96556" tIns="48278" rIns="96556" bIns="48278">
            <a:spAutoFit/>
          </a:bodyPr>
          <a:lstStyle/>
          <a:p>
            <a:pPr algn="ctr"/>
            <a:endParaRPr lang="en-US" sz="3200" b="1" dirty="0"/>
          </a:p>
        </p:txBody>
      </p:sp>
      <p:sp>
        <p:nvSpPr>
          <p:cNvPr id="4104" name="Rectangle 7"/>
          <p:cNvSpPr>
            <a:spLocks noChangeArrowheads="1"/>
          </p:cNvSpPr>
          <p:nvPr/>
        </p:nvSpPr>
        <p:spPr bwMode="auto">
          <a:xfrm>
            <a:off x="3027046" y="3461182"/>
            <a:ext cx="195025" cy="392853"/>
          </a:xfrm>
          <a:prstGeom prst="rect">
            <a:avLst/>
          </a:prstGeom>
          <a:noFill/>
          <a:ln w="9525">
            <a:noFill/>
            <a:miter lim="800000"/>
            <a:headEnd/>
            <a:tailEnd/>
          </a:ln>
        </p:spPr>
        <p:txBody>
          <a:bodyPr wrap="none" lIns="96556" tIns="48278" rIns="96556" bIns="48278">
            <a:spAutoFit/>
          </a:bodyPr>
          <a:lstStyle/>
          <a:p>
            <a:endParaRPr lang="en-US" dirty="0"/>
          </a:p>
        </p:txBody>
      </p:sp>
      <p:sp>
        <p:nvSpPr>
          <p:cNvPr id="4105" name="Rectangle 5"/>
          <p:cNvSpPr>
            <a:spLocks noGrp="1" noChangeArrowheads="1"/>
          </p:cNvSpPr>
          <p:nvPr>
            <p:ph type="ctrTitle"/>
          </p:nvPr>
        </p:nvSpPr>
        <p:spPr>
          <a:xfrm>
            <a:off x="480060" y="487680"/>
            <a:ext cx="6080760" cy="426720"/>
          </a:xfrm>
          <a:noFill/>
        </p:spPr>
        <p:txBody>
          <a:bodyPr>
            <a:spAutoFit/>
          </a:bodyPr>
          <a:lstStyle/>
          <a:p>
            <a:r>
              <a:rPr lang="en-US" sz="2100" b="1" dirty="0" smtClean="0">
                <a:solidFill>
                  <a:schemeClr val="bg1"/>
                </a:solidFill>
              </a:rPr>
              <a:t>PERSIAN GULF BONUS PROGRAM SUMMARY</a:t>
            </a:r>
          </a:p>
        </p:txBody>
      </p:sp>
      <p:sp>
        <p:nvSpPr>
          <p:cNvPr id="17" name="Text Box 15"/>
          <p:cNvSpPr txBox="1">
            <a:spLocks noChangeArrowheads="1"/>
          </p:cNvSpPr>
          <p:nvPr/>
        </p:nvSpPr>
        <p:spPr bwMode="auto">
          <a:xfrm>
            <a:off x="480060" y="6339840"/>
            <a:ext cx="1840230" cy="394547"/>
          </a:xfrm>
          <a:prstGeom prst="rect">
            <a:avLst/>
          </a:prstGeom>
          <a:noFill/>
          <a:ln w="9525">
            <a:noFill/>
            <a:miter lim="800000"/>
            <a:headEnd/>
            <a:tailEnd/>
          </a:ln>
        </p:spPr>
        <p:txBody>
          <a:bodyPr lIns="96556" tIns="48278" rIns="96556" bIns="48278"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300" dirty="0" smtClean="0">
                <a:solidFill>
                  <a:prstClr val="black"/>
                </a:solidFill>
                <a:latin typeface="Arial" pitchFamily="34" charset="0"/>
                <a:cs typeface="Arial" pitchFamily="34" charset="0"/>
              </a:rPr>
              <a:t> </a:t>
            </a:r>
            <a:endParaRPr lang="en-US" sz="1300" dirty="0">
              <a:solidFill>
                <a:schemeClr val="bg1">
                  <a:lumMod val="50000"/>
                </a:schemeClr>
              </a:solidFill>
              <a:latin typeface="Arial" pitchFamily="34" charset="0"/>
              <a:cs typeface="Arial" pitchFamily="34" charset="0"/>
            </a:endParaRPr>
          </a:p>
        </p:txBody>
      </p:sp>
      <p:grpSp>
        <p:nvGrpSpPr>
          <p:cNvPr id="2" name="Group 13"/>
          <p:cNvGrpSpPr>
            <a:grpSpLocks/>
          </p:cNvGrpSpPr>
          <p:nvPr/>
        </p:nvGrpSpPr>
        <p:grpSpPr bwMode="auto">
          <a:xfrm>
            <a:off x="480060" y="406400"/>
            <a:ext cx="8644414" cy="692574"/>
            <a:chOff x="457200" y="381000"/>
            <a:chExt cx="8232775" cy="649288"/>
          </a:xfrm>
        </p:grpSpPr>
        <p:pic>
          <p:nvPicPr>
            <p:cNvPr id="4114" name="Picture 26" descr="Military Vet logo banner"/>
            <p:cNvPicPr>
              <a:picLocks noChangeAspect="1" noChangeArrowheads="1"/>
            </p:cNvPicPr>
            <p:nvPr/>
          </p:nvPicPr>
          <p:blipFill>
            <a:blip r:embed="rId3"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389529"/>
            </a:xfrm>
            <a:prstGeom prst="rect">
              <a:avLst/>
            </a:prstGeom>
            <a:noFill/>
            <a:ln w="9525">
              <a:noFill/>
              <a:miter lim="800000"/>
              <a:headEnd/>
              <a:tailEnd/>
            </a:ln>
          </p:spPr>
          <p:txBody>
            <a:bodyPr anchor="ctr">
              <a:spAutoFit/>
            </a:bodyPr>
            <a:lstStyle/>
            <a:p>
              <a:pPr algn="ctr" eaLnBrk="0" hangingPunct="0">
                <a:defRPr/>
              </a:pPr>
              <a:r>
                <a:rPr lang="en-US" sz="2100" b="1" dirty="0">
                  <a:solidFill>
                    <a:schemeClr val="bg1"/>
                  </a:solidFill>
                  <a:latin typeface="+mj-lt"/>
                  <a:ea typeface="+mj-ea"/>
                  <a:cs typeface="+mj-cs"/>
                </a:rPr>
                <a:t>DISABLED </a:t>
              </a:r>
              <a:r>
                <a:rPr lang="en-US" sz="2100" b="1" dirty="0" smtClean="0">
                  <a:solidFill>
                    <a:schemeClr val="bg1"/>
                  </a:solidFill>
                  <a:latin typeface="+mj-lt"/>
                  <a:ea typeface="+mj-ea"/>
                  <a:cs typeface="+mj-cs"/>
                </a:rPr>
                <a:t>VETERANS TAX EXEMPTION PROGRAM</a:t>
              </a:r>
              <a:endParaRPr lang="en-US" sz="2100" b="1" dirty="0">
                <a:solidFill>
                  <a:schemeClr val="bg1"/>
                </a:solidFill>
                <a:latin typeface="+mj-lt"/>
                <a:ea typeface="+mj-ea"/>
                <a:cs typeface="+mj-cs"/>
              </a:endParaRPr>
            </a:p>
          </p:txBody>
        </p:sp>
      </p:grpSp>
      <p:sp>
        <p:nvSpPr>
          <p:cNvPr id="4108" name="TextBox 12"/>
          <p:cNvSpPr txBox="1">
            <a:spLocks noChangeArrowheads="1"/>
          </p:cNvSpPr>
          <p:nvPr/>
        </p:nvSpPr>
        <p:spPr bwMode="auto">
          <a:xfrm>
            <a:off x="400050" y="4226560"/>
            <a:ext cx="2240280" cy="394547"/>
          </a:xfrm>
          <a:prstGeom prst="rect">
            <a:avLst/>
          </a:prstGeom>
          <a:noFill/>
          <a:ln w="9525">
            <a:noFill/>
            <a:miter lim="800000"/>
            <a:headEnd/>
            <a:tailEnd/>
          </a:ln>
        </p:spPr>
        <p:txBody>
          <a:bodyPr lIns="96556" tIns="48278" rIns="96556" bIns="48278">
            <a:spAutoFit/>
          </a:bodyPr>
          <a:lstStyle/>
          <a:p>
            <a:r>
              <a:rPr lang="en-US" dirty="0">
                <a:solidFill>
                  <a:schemeClr val="bg1"/>
                </a:solidFill>
              </a:rPr>
              <a:t>As of 15 Jan 14</a:t>
            </a:r>
          </a:p>
        </p:txBody>
      </p:sp>
      <p:grpSp>
        <p:nvGrpSpPr>
          <p:cNvPr id="3" name="Group 14"/>
          <p:cNvGrpSpPr>
            <a:grpSpLocks/>
          </p:cNvGrpSpPr>
          <p:nvPr/>
        </p:nvGrpSpPr>
        <p:grpSpPr bwMode="auto">
          <a:xfrm>
            <a:off x="480060" y="6421120"/>
            <a:ext cx="8801100" cy="406400"/>
            <a:chOff x="457200" y="6019800"/>
            <a:chExt cx="8382000" cy="381000"/>
          </a:xfrm>
        </p:grpSpPr>
        <p:pic>
          <p:nvPicPr>
            <p:cNvPr id="4110" name="Picture 25" descr="red bottom banner"/>
            <p:cNvPicPr>
              <a:picLocks noChangeAspect="1" noChangeArrowheads="1"/>
            </p:cNvPicPr>
            <p:nvPr/>
          </p:nvPicPr>
          <p:blipFill>
            <a:blip r:embed="rId4" cstate="print"/>
            <a:srcRect/>
            <a:stretch>
              <a:fillRect/>
            </a:stretch>
          </p:blipFill>
          <p:spPr bwMode="auto">
            <a:xfrm>
              <a:off x="457200" y="6022975"/>
              <a:ext cx="8382000" cy="377825"/>
            </a:xfrm>
            <a:prstGeom prst="rect">
              <a:avLst/>
            </a:prstGeom>
            <a:noFill/>
            <a:ln w="9525">
              <a:noFill/>
              <a:miter lim="800000"/>
              <a:headEnd/>
              <a:tailEnd/>
            </a:ln>
          </p:spPr>
        </p:pic>
        <p:sp>
          <p:nvSpPr>
            <p:cNvPr id="4111"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300" dirty="0">
                  <a:solidFill>
                    <a:schemeClr val="bg1"/>
                  </a:solidFill>
                  <a:latin typeface="Verdana" pitchFamily="34" charset="0"/>
                </a:rPr>
                <a:t>&gt; country</a:t>
              </a:r>
            </a:p>
          </p:txBody>
        </p:sp>
        <p:sp>
          <p:nvSpPr>
            <p:cNvPr id="4112"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300" dirty="0">
                  <a:solidFill>
                    <a:schemeClr val="bg1"/>
                  </a:solidFill>
                  <a:latin typeface="Verdana" pitchFamily="34" charset="0"/>
                </a:rPr>
                <a:t>  &gt; community &gt; commonwealth </a:t>
              </a:r>
            </a:p>
          </p:txBody>
        </p:sp>
        <p:sp>
          <p:nvSpPr>
            <p:cNvPr id="20" name="Rectangle 19"/>
            <p:cNvSpPr/>
            <p:nvPr/>
          </p:nvSpPr>
          <p:spPr>
            <a:xfrm>
              <a:off x="457200" y="6019800"/>
              <a:ext cx="2037737" cy="369332"/>
            </a:xfrm>
            <a:prstGeom prst="rect">
              <a:avLst/>
            </a:prstGeom>
          </p:spPr>
          <p:txBody>
            <a:bodyPr wrap="none">
              <a:spAutoFit/>
            </a:bodyPr>
            <a:lstStyle/>
            <a:p>
              <a:pPr>
                <a:defRPr/>
              </a:pPr>
              <a:r>
                <a:rPr lang="en-US" dirty="0">
                  <a:solidFill>
                    <a:schemeClr val="bg1"/>
                  </a:solidFill>
                  <a:latin typeface="Times New Roman" pitchFamily="18" charset="0"/>
                  <a:cs typeface="Times New Roman" pitchFamily="18" charset="0"/>
                </a:rPr>
                <a:t>As of </a:t>
              </a:r>
              <a:r>
                <a:rPr lang="en-US" dirty="0" smtClean="0">
                  <a:solidFill>
                    <a:schemeClr val="bg1"/>
                  </a:solidFill>
                  <a:latin typeface="Times New Roman" pitchFamily="18" charset="0"/>
                  <a:cs typeface="Times New Roman" pitchFamily="18" charset="0"/>
                </a:rPr>
                <a:t> 21 JAN 2015</a:t>
              </a:r>
              <a:endParaRPr lang="en-US" dirty="0">
                <a:solidFill>
                  <a:schemeClr val="bg1"/>
                </a:solidFill>
                <a:latin typeface="Times New Roman" pitchFamily="18" charset="0"/>
                <a:cs typeface="Times New Roman" pitchFamily="18" charset="0"/>
              </a:endParaRPr>
            </a:p>
          </p:txBody>
        </p:sp>
      </p:grpSp>
      <p:graphicFrame>
        <p:nvGraphicFramePr>
          <p:cNvPr id="4098" name="Chart 5"/>
          <p:cNvGraphicFramePr>
            <a:graphicFrameLocks/>
          </p:cNvGraphicFramePr>
          <p:nvPr/>
        </p:nvGraphicFramePr>
        <p:xfrm>
          <a:off x="350044" y="1137923"/>
          <a:ext cx="8877776" cy="5064761"/>
        </p:xfrm>
        <a:graphic>
          <a:graphicData uri="http://schemas.openxmlformats.org/presentationml/2006/ole">
            <p:oleObj spid="_x0000_s43010" name="Worksheet" r:id="rId5" imgW="7667743" imgH="3629096" progId="Excel.Sheet.8">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6" descr="Military Vet logo banner"/>
          <p:cNvPicPr>
            <a:picLocks noChangeAspect="1" noChangeArrowheads="1"/>
          </p:cNvPicPr>
          <p:nvPr/>
        </p:nvPicPr>
        <p:blipFill>
          <a:blip r:embed="rId4" cstate="print"/>
          <a:srcRect/>
          <a:stretch>
            <a:fillRect/>
          </a:stretch>
        </p:blipFill>
        <p:spPr bwMode="auto">
          <a:xfrm>
            <a:off x="478394" y="406400"/>
            <a:ext cx="8644414" cy="692574"/>
          </a:xfrm>
          <a:prstGeom prst="rect">
            <a:avLst/>
          </a:prstGeom>
          <a:noFill/>
          <a:ln w="9525">
            <a:noFill/>
            <a:miter lim="800000"/>
            <a:headEnd/>
            <a:tailEnd/>
          </a:ln>
        </p:spPr>
      </p:pic>
      <p:pic>
        <p:nvPicPr>
          <p:cNvPr id="5124" name="Picture 25" descr="red bottom banner"/>
          <p:cNvPicPr>
            <a:picLocks noChangeAspect="1" noChangeArrowheads="1"/>
          </p:cNvPicPr>
          <p:nvPr/>
        </p:nvPicPr>
        <p:blipFill>
          <a:blip r:embed="rId5" cstate="print"/>
          <a:srcRect/>
          <a:stretch>
            <a:fillRect/>
          </a:stretch>
        </p:blipFill>
        <p:spPr bwMode="auto">
          <a:xfrm>
            <a:off x="480060" y="6343239"/>
            <a:ext cx="8801100" cy="403013"/>
          </a:xfrm>
          <a:prstGeom prst="rect">
            <a:avLst/>
          </a:prstGeom>
          <a:noFill/>
          <a:ln w="9525">
            <a:noFill/>
            <a:miter lim="800000"/>
            <a:headEnd/>
            <a:tailEnd/>
          </a:ln>
        </p:spPr>
      </p:pic>
      <p:sp>
        <p:nvSpPr>
          <p:cNvPr id="5125"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564" tIns="48282" rIns="96564" bIns="48282" anchor="ctr"/>
          <a:lstStyle/>
          <a:p>
            <a:r>
              <a:rPr lang="en-US" sz="1300" dirty="0">
                <a:solidFill>
                  <a:schemeClr val="bg1"/>
                </a:solidFill>
                <a:latin typeface="Verdana" pitchFamily="34" charset="0"/>
              </a:rPr>
              <a:t>&gt; Technology</a:t>
            </a:r>
          </a:p>
        </p:txBody>
      </p:sp>
      <p:sp>
        <p:nvSpPr>
          <p:cNvPr id="5126"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564" tIns="48282" rIns="96564" bIns="48282" anchor="ctr"/>
          <a:lstStyle/>
          <a:p>
            <a:pPr algn="r"/>
            <a:r>
              <a:rPr lang="en-US" sz="1300" dirty="0">
                <a:solidFill>
                  <a:schemeClr val="bg1"/>
                </a:solidFill>
                <a:latin typeface="Verdana" pitchFamily="34" charset="0"/>
              </a:rPr>
              <a:t>  &gt; People &gt; Processes </a:t>
            </a:r>
          </a:p>
        </p:txBody>
      </p:sp>
      <p:sp>
        <p:nvSpPr>
          <p:cNvPr id="5127" name="Rectangle 2"/>
          <p:cNvSpPr>
            <a:spLocks noChangeArrowheads="1"/>
          </p:cNvSpPr>
          <p:nvPr/>
        </p:nvSpPr>
        <p:spPr bwMode="auto">
          <a:xfrm>
            <a:off x="400050" y="2311413"/>
            <a:ext cx="8721090" cy="590973"/>
          </a:xfrm>
          <a:prstGeom prst="rect">
            <a:avLst/>
          </a:prstGeom>
          <a:noFill/>
          <a:ln w="9525">
            <a:noFill/>
            <a:miter lim="800000"/>
            <a:headEnd/>
            <a:tailEnd/>
          </a:ln>
        </p:spPr>
        <p:txBody>
          <a:bodyPr lIns="96564" tIns="48282" rIns="96564" bIns="48282">
            <a:spAutoFit/>
          </a:bodyPr>
          <a:lstStyle/>
          <a:p>
            <a:pPr algn="ctr"/>
            <a:endParaRPr lang="en-US" sz="3200" b="1" dirty="0"/>
          </a:p>
        </p:txBody>
      </p:sp>
      <p:sp>
        <p:nvSpPr>
          <p:cNvPr id="5128" name="Rectangle 7"/>
          <p:cNvSpPr>
            <a:spLocks noChangeArrowheads="1"/>
          </p:cNvSpPr>
          <p:nvPr/>
        </p:nvSpPr>
        <p:spPr bwMode="auto">
          <a:xfrm>
            <a:off x="3027046" y="3461182"/>
            <a:ext cx="195025" cy="392853"/>
          </a:xfrm>
          <a:prstGeom prst="rect">
            <a:avLst/>
          </a:prstGeom>
          <a:noFill/>
          <a:ln w="9525">
            <a:noFill/>
            <a:miter lim="800000"/>
            <a:headEnd/>
            <a:tailEnd/>
          </a:ln>
        </p:spPr>
        <p:txBody>
          <a:bodyPr wrap="none" lIns="96564" tIns="48282" rIns="96564" bIns="48282">
            <a:spAutoFit/>
          </a:bodyPr>
          <a:lstStyle/>
          <a:p>
            <a:endParaRPr lang="en-US" dirty="0"/>
          </a:p>
        </p:txBody>
      </p:sp>
      <p:sp>
        <p:nvSpPr>
          <p:cNvPr id="5129" name="Rectangle 5"/>
          <p:cNvSpPr>
            <a:spLocks noGrp="1" noChangeArrowheads="1"/>
          </p:cNvSpPr>
          <p:nvPr>
            <p:ph type="ctrTitle"/>
          </p:nvPr>
        </p:nvSpPr>
        <p:spPr>
          <a:xfrm>
            <a:off x="480060" y="487680"/>
            <a:ext cx="6080760" cy="426720"/>
          </a:xfrm>
          <a:noFill/>
        </p:spPr>
        <p:txBody>
          <a:bodyPr>
            <a:spAutoFit/>
          </a:bodyPr>
          <a:lstStyle/>
          <a:p>
            <a:r>
              <a:rPr lang="en-US" sz="2100" b="1" dirty="0" smtClean="0">
                <a:solidFill>
                  <a:schemeClr val="bg1"/>
                </a:solidFill>
              </a:rPr>
              <a:t>PERSIAN GULF BONUS PROGRAM SUMMARY</a:t>
            </a:r>
          </a:p>
        </p:txBody>
      </p:sp>
      <p:sp>
        <p:nvSpPr>
          <p:cNvPr id="17" name="Text Box 15"/>
          <p:cNvSpPr txBox="1">
            <a:spLocks noChangeArrowheads="1"/>
          </p:cNvSpPr>
          <p:nvPr/>
        </p:nvSpPr>
        <p:spPr bwMode="auto">
          <a:xfrm>
            <a:off x="480060" y="6339840"/>
            <a:ext cx="1840230" cy="394547"/>
          </a:xfrm>
          <a:prstGeom prst="rect">
            <a:avLst/>
          </a:prstGeom>
          <a:noFill/>
          <a:ln w="9525">
            <a:noFill/>
            <a:miter lim="800000"/>
            <a:headEnd/>
            <a:tailEnd/>
          </a:ln>
        </p:spPr>
        <p:txBody>
          <a:bodyPr lIns="96564" tIns="48282" rIns="96564" bIns="48282"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300" dirty="0" smtClean="0">
                <a:solidFill>
                  <a:prstClr val="black"/>
                </a:solidFill>
                <a:latin typeface="Arial" pitchFamily="34" charset="0"/>
                <a:cs typeface="Arial" pitchFamily="34" charset="0"/>
              </a:rPr>
              <a:t> </a:t>
            </a:r>
            <a:endParaRPr lang="en-US" sz="1300" dirty="0">
              <a:solidFill>
                <a:schemeClr val="bg1">
                  <a:lumMod val="50000"/>
                </a:schemeClr>
              </a:solidFill>
              <a:latin typeface="Arial" pitchFamily="34" charset="0"/>
              <a:cs typeface="Arial" pitchFamily="34" charset="0"/>
            </a:endParaRPr>
          </a:p>
        </p:txBody>
      </p:sp>
      <p:grpSp>
        <p:nvGrpSpPr>
          <p:cNvPr id="2" name="Group 13"/>
          <p:cNvGrpSpPr>
            <a:grpSpLocks/>
          </p:cNvGrpSpPr>
          <p:nvPr/>
        </p:nvGrpSpPr>
        <p:grpSpPr bwMode="auto">
          <a:xfrm>
            <a:off x="480060" y="406400"/>
            <a:ext cx="8644414" cy="692574"/>
            <a:chOff x="457200" y="381000"/>
            <a:chExt cx="8232775" cy="649288"/>
          </a:xfrm>
        </p:grpSpPr>
        <p:pic>
          <p:nvPicPr>
            <p:cNvPr id="5139" name="Picture 26" descr="Military Vet logo banner"/>
            <p:cNvPicPr>
              <a:picLocks noChangeAspect="1" noChangeArrowheads="1"/>
            </p:cNvPicPr>
            <p:nvPr/>
          </p:nvPicPr>
          <p:blipFill>
            <a:blip r:embed="rId4"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eaLnBrk="0" hangingPunct="0">
                <a:defRPr/>
              </a:pPr>
              <a:r>
                <a:rPr lang="en-US" sz="2100" b="1" dirty="0">
                  <a:solidFill>
                    <a:schemeClr val="bg1"/>
                  </a:solidFill>
                  <a:latin typeface="+mj-lt"/>
                  <a:ea typeface="+mj-ea"/>
                  <a:cs typeface="+mj-cs"/>
                </a:rPr>
                <a:t>DISABLED VETERANS’ RETX PROGRAM</a:t>
              </a:r>
            </a:p>
          </p:txBody>
        </p:sp>
      </p:grpSp>
      <p:sp>
        <p:nvSpPr>
          <p:cNvPr id="5132" name="TextBox 12"/>
          <p:cNvSpPr txBox="1">
            <a:spLocks noChangeArrowheads="1"/>
          </p:cNvSpPr>
          <p:nvPr/>
        </p:nvSpPr>
        <p:spPr bwMode="auto">
          <a:xfrm>
            <a:off x="400050" y="4226560"/>
            <a:ext cx="2240280" cy="394547"/>
          </a:xfrm>
          <a:prstGeom prst="rect">
            <a:avLst/>
          </a:prstGeom>
          <a:noFill/>
          <a:ln w="9525">
            <a:noFill/>
            <a:miter lim="800000"/>
            <a:headEnd/>
            <a:tailEnd/>
          </a:ln>
        </p:spPr>
        <p:txBody>
          <a:bodyPr lIns="96564" tIns="48282" rIns="96564" bIns="48282">
            <a:spAutoFit/>
          </a:bodyPr>
          <a:lstStyle/>
          <a:p>
            <a:r>
              <a:rPr lang="en-US" dirty="0">
                <a:solidFill>
                  <a:schemeClr val="bg1"/>
                </a:solidFill>
              </a:rPr>
              <a:t>As of 15 Jan 14</a:t>
            </a:r>
          </a:p>
        </p:txBody>
      </p:sp>
      <p:grpSp>
        <p:nvGrpSpPr>
          <p:cNvPr id="3" name="Group 14"/>
          <p:cNvGrpSpPr>
            <a:grpSpLocks/>
          </p:cNvGrpSpPr>
          <p:nvPr/>
        </p:nvGrpSpPr>
        <p:grpSpPr bwMode="auto">
          <a:xfrm>
            <a:off x="480060" y="6421120"/>
            <a:ext cx="8801100" cy="689420"/>
            <a:chOff x="457200" y="6019799"/>
            <a:chExt cx="8382000" cy="646549"/>
          </a:xfrm>
        </p:grpSpPr>
        <p:pic>
          <p:nvPicPr>
            <p:cNvPr id="5135" name="Picture 25" descr="red bottom banner"/>
            <p:cNvPicPr>
              <a:picLocks noChangeAspect="1" noChangeArrowheads="1"/>
            </p:cNvPicPr>
            <p:nvPr/>
          </p:nvPicPr>
          <p:blipFill>
            <a:blip r:embed="rId5" cstate="print"/>
            <a:srcRect/>
            <a:stretch>
              <a:fillRect/>
            </a:stretch>
          </p:blipFill>
          <p:spPr bwMode="auto">
            <a:xfrm>
              <a:off x="457200" y="6022975"/>
              <a:ext cx="8382000" cy="377825"/>
            </a:xfrm>
            <a:prstGeom prst="rect">
              <a:avLst/>
            </a:prstGeom>
            <a:noFill/>
            <a:ln w="9525">
              <a:noFill/>
              <a:miter lim="800000"/>
              <a:headEnd/>
              <a:tailEnd/>
            </a:ln>
          </p:spPr>
        </p:pic>
        <p:sp>
          <p:nvSpPr>
            <p:cNvPr id="5136"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300" dirty="0">
                  <a:solidFill>
                    <a:schemeClr val="bg1"/>
                  </a:solidFill>
                  <a:latin typeface="Verdana" pitchFamily="34" charset="0"/>
                </a:rPr>
                <a:t>&gt; country</a:t>
              </a:r>
            </a:p>
          </p:txBody>
        </p:sp>
        <p:sp>
          <p:nvSpPr>
            <p:cNvPr id="5137"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300" dirty="0">
                  <a:solidFill>
                    <a:schemeClr val="bg1"/>
                  </a:solidFill>
                  <a:latin typeface="Verdana" pitchFamily="34" charset="0"/>
                </a:rPr>
                <a:t>  &gt; community &gt; commonwealth </a:t>
              </a:r>
            </a:p>
          </p:txBody>
        </p:sp>
        <p:sp>
          <p:nvSpPr>
            <p:cNvPr id="20" name="Rectangle 19"/>
            <p:cNvSpPr/>
            <p:nvPr/>
          </p:nvSpPr>
          <p:spPr>
            <a:xfrm>
              <a:off x="457200" y="6019799"/>
              <a:ext cx="2037737" cy="646549"/>
            </a:xfrm>
            <a:prstGeom prst="rect">
              <a:avLst/>
            </a:prstGeom>
          </p:spPr>
          <p:txBody>
            <a:bodyPr wrap="none">
              <a:spAutoFit/>
            </a:bodyPr>
            <a:lstStyle/>
            <a:p>
              <a:pPr>
                <a:defRPr/>
              </a:pPr>
              <a:r>
                <a:rPr lang="en-US" dirty="0">
                  <a:solidFill>
                    <a:schemeClr val="bg1"/>
                  </a:solidFill>
                  <a:latin typeface="Times New Roman" pitchFamily="18" charset="0"/>
                  <a:cs typeface="Times New Roman" pitchFamily="18" charset="0"/>
                </a:rPr>
                <a:t>As of </a:t>
              </a:r>
              <a:r>
                <a:rPr lang="en-US" dirty="0" smtClean="0">
                  <a:solidFill>
                    <a:schemeClr val="bg1"/>
                  </a:solidFill>
                  <a:latin typeface="Times New Roman" pitchFamily="18" charset="0"/>
                  <a:cs typeface="Times New Roman" pitchFamily="18" charset="0"/>
                </a:rPr>
                <a:t> 21 JAN 2015</a:t>
              </a:r>
              <a:endParaRPr lang="en-US" dirty="0">
                <a:solidFill>
                  <a:schemeClr val="bg1"/>
                </a:solidFill>
                <a:latin typeface="Times New Roman" pitchFamily="18" charset="0"/>
                <a:cs typeface="Times New Roman" pitchFamily="18" charset="0"/>
              </a:endParaRPr>
            </a:p>
            <a:p>
              <a:pPr>
                <a:defRPr/>
              </a:pPr>
              <a:r>
                <a:rPr lang="en-US" dirty="0">
                  <a:solidFill>
                    <a:schemeClr val="bg1"/>
                  </a:solidFill>
                  <a:latin typeface="+mn-lt"/>
                  <a:cs typeface="Arial" pitchFamily="34" charset="0"/>
                </a:rPr>
                <a:t> MAY 14</a:t>
              </a:r>
              <a:endParaRPr lang="en-US" dirty="0">
                <a:solidFill>
                  <a:schemeClr val="bg1"/>
                </a:solidFill>
                <a:latin typeface="+mn-lt"/>
              </a:endParaRPr>
            </a:p>
          </p:txBody>
        </p:sp>
      </p:grpSp>
      <p:sp>
        <p:nvSpPr>
          <p:cNvPr id="21" name="TextBox 5"/>
          <p:cNvSpPr txBox="1">
            <a:spLocks noChangeArrowheads="1"/>
          </p:cNvSpPr>
          <p:nvPr/>
        </p:nvSpPr>
        <p:spPr bwMode="auto">
          <a:xfrm>
            <a:off x="400050" y="5933444"/>
            <a:ext cx="8481060" cy="360681"/>
          </a:xfrm>
          <a:prstGeom prst="rect">
            <a:avLst/>
          </a:prstGeom>
          <a:noFill/>
          <a:ln w="9525">
            <a:noFill/>
            <a:miter lim="800000"/>
            <a:headEnd/>
            <a:tailEnd/>
          </a:ln>
        </p:spPr>
        <p:txBody>
          <a:bodyPr lIns="96564" tIns="48282" rIns="96564" bIns="48282">
            <a:spAutoFit/>
          </a:bodyPr>
          <a:lstStyle/>
          <a:p>
            <a:pPr algn="ctr">
              <a:defRPr/>
            </a:pPr>
            <a:r>
              <a:rPr lang="en-US" sz="1700" dirty="0" smtClean="0"/>
              <a:t>*404</a:t>
            </a:r>
            <a:r>
              <a:rPr lang="en-US" sz="1500" dirty="0" smtClean="0"/>
              <a:t> Applications </a:t>
            </a:r>
            <a:r>
              <a:rPr lang="en-US" sz="1500" dirty="0"/>
              <a:t>Received since </a:t>
            </a:r>
            <a:r>
              <a:rPr lang="en-US" sz="1500" dirty="0" smtClean="0"/>
              <a:t>Nov 15, </a:t>
            </a:r>
            <a:r>
              <a:rPr lang="en-US" sz="1500" dirty="0"/>
              <a:t>2014</a:t>
            </a:r>
          </a:p>
        </p:txBody>
      </p:sp>
      <p:graphicFrame>
        <p:nvGraphicFramePr>
          <p:cNvPr id="5122" name="Content Placeholder 3"/>
          <p:cNvGraphicFramePr>
            <a:graphicFrameLocks noGrp="1"/>
          </p:cNvGraphicFramePr>
          <p:nvPr/>
        </p:nvGraphicFramePr>
        <p:xfrm>
          <a:off x="838201" y="1295399"/>
          <a:ext cx="7924800" cy="4648201"/>
        </p:xfrm>
        <a:graphic>
          <a:graphicData uri="http://schemas.openxmlformats.org/presentationml/2006/ole">
            <p:oleObj spid="_x0000_s44034" name="Worksheet" r:id="rId6" imgW="7078996" imgH="4450080" progId="Excel.Sheet.8">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6" descr="Military Vet logo banner"/>
          <p:cNvPicPr>
            <a:picLocks noChangeAspect="1" noChangeArrowheads="1"/>
          </p:cNvPicPr>
          <p:nvPr/>
        </p:nvPicPr>
        <p:blipFill>
          <a:blip r:embed="rId2" cstate="print"/>
          <a:srcRect/>
          <a:stretch>
            <a:fillRect/>
          </a:stretch>
        </p:blipFill>
        <p:spPr bwMode="auto">
          <a:xfrm>
            <a:off x="478394" y="406400"/>
            <a:ext cx="8644414" cy="692574"/>
          </a:xfrm>
          <a:prstGeom prst="rect">
            <a:avLst/>
          </a:prstGeom>
          <a:noFill/>
          <a:ln w="9525">
            <a:noFill/>
            <a:miter lim="800000"/>
            <a:headEnd/>
            <a:tailEnd/>
          </a:ln>
        </p:spPr>
      </p:pic>
      <p:pic>
        <p:nvPicPr>
          <p:cNvPr id="15363" name="Picture 25" descr="red bottom banner"/>
          <p:cNvPicPr>
            <a:picLocks noChangeAspect="1" noChangeArrowheads="1"/>
          </p:cNvPicPr>
          <p:nvPr/>
        </p:nvPicPr>
        <p:blipFill>
          <a:blip r:embed="rId3" cstate="print"/>
          <a:srcRect/>
          <a:stretch>
            <a:fillRect/>
          </a:stretch>
        </p:blipFill>
        <p:spPr bwMode="auto">
          <a:xfrm>
            <a:off x="480060" y="6343238"/>
            <a:ext cx="8801100" cy="403013"/>
          </a:xfrm>
          <a:prstGeom prst="rect">
            <a:avLst/>
          </a:prstGeom>
          <a:noFill/>
          <a:ln w="9525">
            <a:noFill/>
            <a:miter lim="800000"/>
            <a:headEnd/>
            <a:tailEnd/>
          </a:ln>
        </p:spPr>
      </p:pic>
      <p:sp>
        <p:nvSpPr>
          <p:cNvPr id="15364"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573" tIns="48286" rIns="96573" bIns="48286" anchor="ctr"/>
          <a:lstStyle/>
          <a:p>
            <a:r>
              <a:rPr lang="en-US" sz="1300" dirty="0">
                <a:solidFill>
                  <a:schemeClr val="bg1"/>
                </a:solidFill>
                <a:latin typeface="Verdana" pitchFamily="34" charset="0"/>
              </a:rPr>
              <a:t>&gt; Technology</a:t>
            </a:r>
          </a:p>
        </p:txBody>
      </p:sp>
      <p:sp>
        <p:nvSpPr>
          <p:cNvPr id="15365"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573" tIns="48286" rIns="96573" bIns="48286" anchor="ctr"/>
          <a:lstStyle/>
          <a:p>
            <a:pPr algn="r"/>
            <a:r>
              <a:rPr lang="en-US" sz="1300" dirty="0">
                <a:solidFill>
                  <a:schemeClr val="bg1"/>
                </a:solidFill>
                <a:latin typeface="Verdana" pitchFamily="34" charset="0"/>
              </a:rPr>
              <a:t>  &gt; People &gt; Processes </a:t>
            </a:r>
          </a:p>
        </p:txBody>
      </p:sp>
      <p:sp>
        <p:nvSpPr>
          <p:cNvPr id="15366" name="Rectangle 2"/>
          <p:cNvSpPr>
            <a:spLocks noChangeArrowheads="1"/>
          </p:cNvSpPr>
          <p:nvPr/>
        </p:nvSpPr>
        <p:spPr bwMode="auto">
          <a:xfrm>
            <a:off x="400050" y="2311412"/>
            <a:ext cx="8721090" cy="590973"/>
          </a:xfrm>
          <a:prstGeom prst="rect">
            <a:avLst/>
          </a:prstGeom>
          <a:noFill/>
          <a:ln w="9525">
            <a:noFill/>
            <a:miter lim="800000"/>
            <a:headEnd/>
            <a:tailEnd/>
          </a:ln>
        </p:spPr>
        <p:txBody>
          <a:bodyPr lIns="96573" tIns="48286" rIns="96573" bIns="48286">
            <a:spAutoFit/>
          </a:bodyPr>
          <a:lstStyle/>
          <a:p>
            <a:pPr algn="ctr"/>
            <a:endParaRPr lang="en-US" sz="3200" b="1" dirty="0"/>
          </a:p>
        </p:txBody>
      </p:sp>
      <p:sp>
        <p:nvSpPr>
          <p:cNvPr id="15367" name="Rectangle 7"/>
          <p:cNvSpPr>
            <a:spLocks noChangeArrowheads="1"/>
          </p:cNvSpPr>
          <p:nvPr/>
        </p:nvSpPr>
        <p:spPr bwMode="auto">
          <a:xfrm>
            <a:off x="3027046" y="3461182"/>
            <a:ext cx="195025" cy="392853"/>
          </a:xfrm>
          <a:prstGeom prst="rect">
            <a:avLst/>
          </a:prstGeom>
          <a:noFill/>
          <a:ln w="9525">
            <a:noFill/>
            <a:miter lim="800000"/>
            <a:headEnd/>
            <a:tailEnd/>
          </a:ln>
        </p:spPr>
        <p:txBody>
          <a:bodyPr wrap="none" lIns="96573" tIns="48286" rIns="96573" bIns="48286">
            <a:spAutoFit/>
          </a:bodyPr>
          <a:lstStyle/>
          <a:p>
            <a:endParaRPr lang="en-US" dirty="0"/>
          </a:p>
        </p:txBody>
      </p:sp>
      <p:sp>
        <p:nvSpPr>
          <p:cNvPr id="15368" name="Rectangle 5"/>
          <p:cNvSpPr>
            <a:spLocks noGrp="1" noChangeArrowheads="1"/>
          </p:cNvSpPr>
          <p:nvPr>
            <p:ph type="ctrTitle"/>
          </p:nvPr>
        </p:nvSpPr>
        <p:spPr>
          <a:xfrm>
            <a:off x="480060" y="487680"/>
            <a:ext cx="6080760" cy="426720"/>
          </a:xfrm>
          <a:noFill/>
        </p:spPr>
        <p:txBody>
          <a:bodyPr>
            <a:spAutoFit/>
          </a:bodyPr>
          <a:lstStyle/>
          <a:p>
            <a:r>
              <a:rPr lang="en-US" sz="2100" b="1" dirty="0" smtClean="0">
                <a:solidFill>
                  <a:schemeClr val="bg1"/>
                </a:solidFill>
              </a:rPr>
              <a:t>PERSIAN GULF BONUS PROGRAM SUMMARY</a:t>
            </a:r>
          </a:p>
        </p:txBody>
      </p:sp>
      <p:sp>
        <p:nvSpPr>
          <p:cNvPr id="17" name="Text Box 15"/>
          <p:cNvSpPr txBox="1">
            <a:spLocks noChangeArrowheads="1"/>
          </p:cNvSpPr>
          <p:nvPr/>
        </p:nvSpPr>
        <p:spPr bwMode="auto">
          <a:xfrm>
            <a:off x="480060" y="6339840"/>
            <a:ext cx="1840230" cy="394547"/>
          </a:xfrm>
          <a:prstGeom prst="rect">
            <a:avLst/>
          </a:prstGeom>
          <a:noFill/>
          <a:ln w="9525">
            <a:noFill/>
            <a:miter lim="800000"/>
            <a:headEnd/>
            <a:tailEnd/>
          </a:ln>
        </p:spPr>
        <p:txBody>
          <a:bodyPr lIns="96573" tIns="48286" rIns="96573" bIns="48286"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300" dirty="0" smtClean="0">
                <a:solidFill>
                  <a:prstClr val="black"/>
                </a:solidFill>
                <a:latin typeface="Arial" pitchFamily="34" charset="0"/>
                <a:cs typeface="Arial" pitchFamily="34" charset="0"/>
              </a:rPr>
              <a:t> </a:t>
            </a:r>
            <a:endParaRPr lang="en-US" sz="1300" dirty="0">
              <a:solidFill>
                <a:schemeClr val="bg1">
                  <a:lumMod val="50000"/>
                </a:schemeClr>
              </a:solidFill>
              <a:latin typeface="Arial" pitchFamily="34" charset="0"/>
              <a:cs typeface="Arial" pitchFamily="34" charset="0"/>
            </a:endParaRPr>
          </a:p>
        </p:txBody>
      </p:sp>
      <p:grpSp>
        <p:nvGrpSpPr>
          <p:cNvPr id="2" name="Group 13"/>
          <p:cNvGrpSpPr>
            <a:grpSpLocks/>
          </p:cNvGrpSpPr>
          <p:nvPr/>
        </p:nvGrpSpPr>
        <p:grpSpPr bwMode="auto">
          <a:xfrm>
            <a:off x="480060" y="406400"/>
            <a:ext cx="8644414" cy="692574"/>
            <a:chOff x="457200" y="381000"/>
            <a:chExt cx="8232775" cy="649288"/>
          </a:xfrm>
        </p:grpSpPr>
        <p:pic>
          <p:nvPicPr>
            <p:cNvPr id="15379" name="Picture 26" descr="Military Vet logo banner"/>
            <p:cNvPicPr>
              <a:picLocks noChangeAspect="1" noChangeArrowheads="1"/>
            </p:cNvPicPr>
            <p:nvPr/>
          </p:nvPicPr>
          <p:blipFill>
            <a:blip r:embed="rId2"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eaLnBrk="0" hangingPunct="0">
                <a:defRPr/>
              </a:pPr>
              <a:r>
                <a:rPr lang="en-US" sz="2100" b="1" dirty="0">
                  <a:solidFill>
                    <a:schemeClr val="bg1"/>
                  </a:solidFill>
                  <a:latin typeface="+mj-lt"/>
                  <a:ea typeface="+mj-ea"/>
                  <a:cs typeface="+mj-cs"/>
                </a:rPr>
                <a:t>PERSIAN GULF VETERANS BENEFIT PROGRAM</a:t>
              </a:r>
            </a:p>
          </p:txBody>
        </p:sp>
      </p:grpSp>
      <p:grpSp>
        <p:nvGrpSpPr>
          <p:cNvPr id="3" name="Group 14"/>
          <p:cNvGrpSpPr>
            <a:grpSpLocks/>
          </p:cNvGrpSpPr>
          <p:nvPr/>
        </p:nvGrpSpPr>
        <p:grpSpPr bwMode="auto">
          <a:xfrm>
            <a:off x="480060" y="6421120"/>
            <a:ext cx="8801100" cy="406400"/>
            <a:chOff x="457200" y="6019800"/>
            <a:chExt cx="8382000" cy="381000"/>
          </a:xfrm>
        </p:grpSpPr>
        <p:pic>
          <p:nvPicPr>
            <p:cNvPr id="15375" name="Picture 25" descr="red bottom banner"/>
            <p:cNvPicPr>
              <a:picLocks noChangeAspect="1" noChangeArrowheads="1"/>
            </p:cNvPicPr>
            <p:nvPr/>
          </p:nvPicPr>
          <p:blipFill>
            <a:blip r:embed="rId3" cstate="print"/>
            <a:srcRect/>
            <a:stretch>
              <a:fillRect/>
            </a:stretch>
          </p:blipFill>
          <p:spPr bwMode="auto">
            <a:xfrm>
              <a:off x="457200" y="6022975"/>
              <a:ext cx="8382000" cy="377825"/>
            </a:xfrm>
            <a:prstGeom prst="rect">
              <a:avLst/>
            </a:prstGeom>
            <a:noFill/>
            <a:ln w="9525">
              <a:noFill/>
              <a:miter lim="800000"/>
              <a:headEnd/>
              <a:tailEnd/>
            </a:ln>
          </p:spPr>
        </p:pic>
        <p:sp>
          <p:nvSpPr>
            <p:cNvPr id="15376" name="Rectangle 8"/>
            <p:cNvSpPr>
              <a:spLocks noChangeArrowheads="1"/>
            </p:cNvSpPr>
            <p:nvPr/>
          </p:nvSpPr>
          <p:spPr bwMode="auto">
            <a:xfrm>
              <a:off x="7696200" y="6019800"/>
              <a:ext cx="1066800" cy="381000"/>
            </a:xfrm>
            <a:prstGeom prst="rect">
              <a:avLst/>
            </a:prstGeom>
            <a:noFill/>
            <a:ln w="9525">
              <a:noFill/>
              <a:miter lim="800000"/>
              <a:headEnd/>
              <a:tailEnd/>
            </a:ln>
          </p:spPr>
          <p:txBody>
            <a:bodyPr anchor="ctr"/>
            <a:lstStyle/>
            <a:p>
              <a:r>
                <a:rPr lang="en-US" sz="1300" dirty="0">
                  <a:solidFill>
                    <a:schemeClr val="bg1"/>
                  </a:solidFill>
                  <a:latin typeface="Verdana" pitchFamily="34" charset="0"/>
                </a:rPr>
                <a:t>&gt; country</a:t>
              </a:r>
            </a:p>
          </p:txBody>
        </p:sp>
        <p:sp>
          <p:nvSpPr>
            <p:cNvPr id="15377"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300" dirty="0">
                  <a:solidFill>
                    <a:schemeClr val="bg1"/>
                  </a:solidFill>
                  <a:latin typeface="Verdana" pitchFamily="34" charset="0"/>
                </a:rPr>
                <a:t>  &gt; community &gt; commonwealth </a:t>
              </a:r>
            </a:p>
          </p:txBody>
        </p:sp>
        <p:sp>
          <p:nvSpPr>
            <p:cNvPr id="20" name="Rectangle 19"/>
            <p:cNvSpPr/>
            <p:nvPr/>
          </p:nvSpPr>
          <p:spPr>
            <a:xfrm>
              <a:off x="485775" y="6019800"/>
              <a:ext cx="2037737" cy="369332"/>
            </a:xfrm>
            <a:prstGeom prst="rect">
              <a:avLst/>
            </a:prstGeom>
          </p:spPr>
          <p:txBody>
            <a:bodyPr wrap="none">
              <a:spAutoFit/>
            </a:bodyPr>
            <a:lstStyle/>
            <a:p>
              <a:pPr>
                <a:defRPr/>
              </a:pPr>
              <a:r>
                <a:rPr lang="en-US" dirty="0">
                  <a:solidFill>
                    <a:schemeClr val="bg1"/>
                  </a:solidFill>
                  <a:latin typeface="Times New Roman" pitchFamily="18" charset="0"/>
                  <a:cs typeface="Times New Roman" pitchFamily="18" charset="0"/>
                </a:rPr>
                <a:t>As of </a:t>
              </a:r>
              <a:r>
                <a:rPr lang="en-US" dirty="0" smtClean="0">
                  <a:solidFill>
                    <a:schemeClr val="bg1"/>
                  </a:solidFill>
                  <a:latin typeface="Times New Roman" pitchFamily="18" charset="0"/>
                  <a:cs typeface="Times New Roman" pitchFamily="18" charset="0"/>
                </a:rPr>
                <a:t> 21 JAN 2015</a:t>
              </a:r>
              <a:endParaRPr lang="en-US" dirty="0">
                <a:solidFill>
                  <a:schemeClr val="bg1"/>
                </a:solidFill>
                <a:latin typeface="Times New Roman" pitchFamily="18" charset="0"/>
                <a:cs typeface="Times New Roman" pitchFamily="18" charset="0"/>
              </a:endParaRPr>
            </a:p>
          </p:txBody>
        </p:sp>
      </p:grpSp>
      <p:sp>
        <p:nvSpPr>
          <p:cNvPr id="21" name="Text Box 4"/>
          <p:cNvSpPr txBox="1">
            <a:spLocks noChangeArrowheads="1"/>
          </p:cNvSpPr>
          <p:nvPr/>
        </p:nvSpPr>
        <p:spPr bwMode="auto">
          <a:xfrm>
            <a:off x="1680210" y="1432566"/>
            <a:ext cx="6400800" cy="559172"/>
          </a:xfrm>
          <a:prstGeom prst="rect">
            <a:avLst/>
          </a:prstGeom>
          <a:noFill/>
          <a:ln w="9525">
            <a:noFill/>
            <a:miter lim="800000"/>
            <a:headEnd/>
            <a:tailEnd/>
          </a:ln>
        </p:spPr>
        <p:txBody>
          <a:bodyPr lIns="96564" tIns="48282" rIns="96564" bIns="48282">
            <a:spAutoFit/>
          </a:bodyPr>
          <a:lstStyle/>
          <a:p>
            <a:pPr>
              <a:lnSpc>
                <a:spcPct val="120000"/>
              </a:lnSpc>
              <a:tabLst>
                <a:tab pos="784673" algn="l"/>
              </a:tabLst>
              <a:defRPr/>
            </a:pPr>
            <a:endParaRPr lang="en-US" sz="2500" b="1" dirty="0">
              <a:solidFill>
                <a:srgbClr val="000000"/>
              </a:solidFill>
            </a:endParaRPr>
          </a:p>
        </p:txBody>
      </p:sp>
      <p:sp>
        <p:nvSpPr>
          <p:cNvPr id="15374" name="Rectangle 21"/>
          <p:cNvSpPr>
            <a:spLocks noChangeArrowheads="1"/>
          </p:cNvSpPr>
          <p:nvPr/>
        </p:nvSpPr>
        <p:spPr bwMode="auto">
          <a:xfrm>
            <a:off x="1920240" y="1706887"/>
            <a:ext cx="5440680" cy="3901633"/>
          </a:xfrm>
          <a:prstGeom prst="rect">
            <a:avLst/>
          </a:prstGeom>
          <a:noFill/>
          <a:ln w="9525">
            <a:noFill/>
            <a:miter lim="800000"/>
            <a:headEnd/>
            <a:tailEnd/>
          </a:ln>
        </p:spPr>
        <p:txBody>
          <a:bodyPr wrap="square" lIns="96573" tIns="48286" rIns="96573" bIns="48286">
            <a:spAutoFit/>
          </a:bodyPr>
          <a:lstStyle/>
          <a:p>
            <a:pPr>
              <a:lnSpc>
                <a:spcPct val="120000"/>
              </a:lnSpc>
              <a:tabLst>
                <a:tab pos="784673" algn="l"/>
              </a:tabLst>
            </a:pPr>
            <a:r>
              <a:rPr lang="en-US" sz="2100" b="1" dirty="0">
                <a:solidFill>
                  <a:srgbClr val="000000"/>
                </a:solidFill>
              </a:rPr>
              <a:t>Total Applications:  	</a:t>
            </a:r>
            <a:r>
              <a:rPr lang="en-US" sz="2100" b="1" dirty="0" smtClean="0">
                <a:solidFill>
                  <a:srgbClr val="000000"/>
                </a:solidFill>
              </a:rPr>
              <a:t>10,869</a:t>
            </a:r>
            <a:endParaRPr lang="en-US" sz="2100" b="1" dirty="0">
              <a:solidFill>
                <a:srgbClr val="000000"/>
              </a:solidFill>
            </a:endParaRPr>
          </a:p>
          <a:p>
            <a:pPr>
              <a:lnSpc>
                <a:spcPct val="120000"/>
              </a:lnSpc>
              <a:tabLst>
                <a:tab pos="784673" algn="l"/>
              </a:tabLst>
            </a:pPr>
            <a:endParaRPr lang="en-US" sz="2100" b="1" dirty="0">
              <a:solidFill>
                <a:srgbClr val="000000"/>
              </a:solidFill>
            </a:endParaRPr>
          </a:p>
          <a:p>
            <a:pPr>
              <a:lnSpc>
                <a:spcPct val="120000"/>
              </a:lnSpc>
              <a:tabLst>
                <a:tab pos="784673" algn="l"/>
              </a:tabLst>
            </a:pPr>
            <a:r>
              <a:rPr lang="en-US" sz="2100" b="1" dirty="0"/>
              <a:t>Payments Sent:  		</a:t>
            </a:r>
            <a:r>
              <a:rPr lang="en-US" sz="2100" b="1" dirty="0" smtClean="0"/>
              <a:t>8,436</a:t>
            </a:r>
            <a:endParaRPr lang="en-US" sz="2100" dirty="0"/>
          </a:p>
          <a:p>
            <a:pPr>
              <a:lnSpc>
                <a:spcPct val="120000"/>
              </a:lnSpc>
              <a:tabLst>
                <a:tab pos="784673" algn="l"/>
              </a:tabLst>
            </a:pPr>
            <a:endParaRPr lang="en-US" sz="2100" b="1" dirty="0">
              <a:solidFill>
                <a:srgbClr val="000000"/>
              </a:solidFill>
            </a:endParaRPr>
          </a:p>
          <a:p>
            <a:pPr>
              <a:lnSpc>
                <a:spcPct val="120000"/>
              </a:lnSpc>
              <a:tabLst>
                <a:tab pos="784673" algn="l"/>
              </a:tabLst>
            </a:pPr>
            <a:r>
              <a:rPr lang="en-US" sz="2100" b="1" dirty="0">
                <a:solidFill>
                  <a:srgbClr val="000000"/>
                </a:solidFill>
              </a:rPr>
              <a:t>Total Payments:  		</a:t>
            </a:r>
            <a:r>
              <a:rPr lang="en-US" sz="2100" b="1" dirty="0" smtClean="0"/>
              <a:t>$3,611,137.50 </a:t>
            </a:r>
            <a:endParaRPr lang="en-US" sz="2100" b="1" dirty="0">
              <a:solidFill>
                <a:srgbClr val="000000"/>
              </a:solidFill>
            </a:endParaRPr>
          </a:p>
          <a:p>
            <a:pPr>
              <a:lnSpc>
                <a:spcPct val="120000"/>
              </a:lnSpc>
              <a:tabLst>
                <a:tab pos="784673" algn="l"/>
              </a:tabLst>
            </a:pPr>
            <a:endParaRPr lang="en-US" sz="2100" b="1" dirty="0">
              <a:solidFill>
                <a:srgbClr val="000000"/>
              </a:solidFill>
            </a:endParaRPr>
          </a:p>
          <a:p>
            <a:pPr>
              <a:lnSpc>
                <a:spcPct val="120000"/>
              </a:lnSpc>
              <a:tabLst>
                <a:tab pos="784673" algn="l"/>
              </a:tabLst>
            </a:pPr>
            <a:r>
              <a:rPr lang="en-US" sz="2100" b="1" dirty="0">
                <a:solidFill>
                  <a:srgbClr val="000000"/>
                </a:solidFill>
              </a:rPr>
              <a:t>Average Payment:  </a:t>
            </a:r>
            <a:r>
              <a:rPr lang="en-US" sz="2100" b="1" dirty="0" smtClean="0">
                <a:solidFill>
                  <a:srgbClr val="000000"/>
                </a:solidFill>
              </a:rPr>
              <a:t> </a:t>
            </a:r>
            <a:r>
              <a:rPr lang="en-US" sz="2100" b="1" dirty="0">
                <a:solidFill>
                  <a:srgbClr val="000000"/>
                </a:solidFill>
              </a:rPr>
              <a:t>	</a:t>
            </a:r>
            <a:r>
              <a:rPr lang="en-US" sz="2100" b="1" dirty="0"/>
              <a:t>$</a:t>
            </a:r>
            <a:r>
              <a:rPr lang="en-US" sz="2100" b="1" dirty="0" smtClean="0"/>
              <a:t>424.99</a:t>
            </a:r>
            <a:endParaRPr lang="en-US" sz="2100" b="1" dirty="0">
              <a:solidFill>
                <a:srgbClr val="000000"/>
              </a:solidFill>
            </a:endParaRPr>
          </a:p>
          <a:p>
            <a:pPr>
              <a:lnSpc>
                <a:spcPct val="120000"/>
              </a:lnSpc>
              <a:tabLst>
                <a:tab pos="784673" algn="l"/>
              </a:tabLst>
            </a:pPr>
            <a:endParaRPr lang="en-US" sz="2100" b="1" dirty="0">
              <a:solidFill>
                <a:srgbClr val="000000"/>
              </a:solidFill>
            </a:endParaRPr>
          </a:p>
          <a:p>
            <a:pPr>
              <a:lnSpc>
                <a:spcPct val="120000"/>
              </a:lnSpc>
              <a:tabLst>
                <a:tab pos="784673" algn="l"/>
              </a:tabLst>
            </a:pPr>
            <a:r>
              <a:rPr lang="en-US" sz="2100" b="1" dirty="0">
                <a:solidFill>
                  <a:srgbClr val="000000"/>
                </a:solidFill>
              </a:rPr>
              <a:t>Average Processing Time: 	 </a:t>
            </a:r>
            <a:r>
              <a:rPr lang="en-US" sz="2100" b="1" dirty="0" smtClean="0">
                <a:solidFill>
                  <a:srgbClr val="000000"/>
                </a:solidFill>
              </a:rPr>
              <a:t>4.65 </a:t>
            </a:r>
            <a:r>
              <a:rPr lang="en-US" sz="2100" b="1" dirty="0">
                <a:solidFill>
                  <a:srgbClr val="000000"/>
                </a:solidFill>
              </a:rPr>
              <a:t>days</a:t>
            </a:r>
          </a:p>
          <a:p>
            <a:pPr>
              <a:lnSpc>
                <a:spcPct val="120000"/>
              </a:lnSpc>
              <a:tabLst>
                <a:tab pos="784673" algn="l"/>
              </a:tabLst>
            </a:pPr>
            <a:r>
              <a:rPr lang="en-US" b="1" dirty="0">
                <a:solidFill>
                  <a:srgbClr val="000000"/>
                </a:solidFill>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6" descr="Military Vet logo banner"/>
          <p:cNvPicPr>
            <a:picLocks noChangeAspect="1" noChangeArrowheads="1"/>
          </p:cNvPicPr>
          <p:nvPr/>
        </p:nvPicPr>
        <p:blipFill>
          <a:blip r:embed="rId2" cstate="print"/>
          <a:srcRect/>
          <a:stretch>
            <a:fillRect/>
          </a:stretch>
        </p:blipFill>
        <p:spPr bwMode="auto">
          <a:xfrm>
            <a:off x="478394" y="406400"/>
            <a:ext cx="8644414" cy="692574"/>
          </a:xfrm>
          <a:prstGeom prst="rect">
            <a:avLst/>
          </a:prstGeom>
          <a:noFill/>
          <a:ln w="9525">
            <a:noFill/>
            <a:miter lim="800000"/>
            <a:headEnd/>
            <a:tailEnd/>
          </a:ln>
        </p:spPr>
      </p:pic>
      <p:pic>
        <p:nvPicPr>
          <p:cNvPr id="16387" name="Picture 25" descr="red bottom banner"/>
          <p:cNvPicPr>
            <a:picLocks noChangeAspect="1" noChangeArrowheads="1"/>
          </p:cNvPicPr>
          <p:nvPr/>
        </p:nvPicPr>
        <p:blipFill>
          <a:blip r:embed="rId3" cstate="print"/>
          <a:srcRect/>
          <a:stretch>
            <a:fillRect/>
          </a:stretch>
        </p:blipFill>
        <p:spPr bwMode="auto">
          <a:xfrm>
            <a:off x="480060" y="6343237"/>
            <a:ext cx="8801100" cy="403013"/>
          </a:xfrm>
          <a:prstGeom prst="rect">
            <a:avLst/>
          </a:prstGeom>
          <a:noFill/>
          <a:ln w="9525">
            <a:noFill/>
            <a:miter lim="800000"/>
            <a:headEnd/>
            <a:tailEnd/>
          </a:ln>
        </p:spPr>
      </p:pic>
      <p:sp>
        <p:nvSpPr>
          <p:cNvPr id="16388"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582" tIns="48291" rIns="96582" bIns="48291" anchor="ctr"/>
          <a:lstStyle/>
          <a:p>
            <a:r>
              <a:rPr lang="en-US" sz="1300" dirty="0">
                <a:solidFill>
                  <a:schemeClr val="bg1"/>
                </a:solidFill>
                <a:latin typeface="Verdana" pitchFamily="34" charset="0"/>
              </a:rPr>
              <a:t>&gt; Technology</a:t>
            </a:r>
          </a:p>
        </p:txBody>
      </p:sp>
      <p:sp>
        <p:nvSpPr>
          <p:cNvPr id="16389"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582" tIns="48291" rIns="96582" bIns="48291" anchor="ctr"/>
          <a:lstStyle/>
          <a:p>
            <a:pPr algn="r"/>
            <a:r>
              <a:rPr lang="en-US" sz="1300" dirty="0">
                <a:solidFill>
                  <a:schemeClr val="bg1"/>
                </a:solidFill>
                <a:latin typeface="Verdana" pitchFamily="34" charset="0"/>
              </a:rPr>
              <a:t>  &gt; People &gt; Processes </a:t>
            </a:r>
          </a:p>
        </p:txBody>
      </p:sp>
      <p:sp>
        <p:nvSpPr>
          <p:cNvPr id="16390" name="Rectangle 2"/>
          <p:cNvSpPr>
            <a:spLocks noChangeArrowheads="1"/>
          </p:cNvSpPr>
          <p:nvPr/>
        </p:nvSpPr>
        <p:spPr bwMode="auto">
          <a:xfrm>
            <a:off x="400050" y="2311411"/>
            <a:ext cx="8721090" cy="590973"/>
          </a:xfrm>
          <a:prstGeom prst="rect">
            <a:avLst/>
          </a:prstGeom>
          <a:noFill/>
          <a:ln w="9525">
            <a:noFill/>
            <a:miter lim="800000"/>
            <a:headEnd/>
            <a:tailEnd/>
          </a:ln>
        </p:spPr>
        <p:txBody>
          <a:bodyPr lIns="96582" tIns="48291" rIns="96582" bIns="48291">
            <a:spAutoFit/>
          </a:bodyPr>
          <a:lstStyle/>
          <a:p>
            <a:pPr algn="ctr"/>
            <a:endParaRPr lang="en-US" sz="3200" b="1" dirty="0"/>
          </a:p>
        </p:txBody>
      </p:sp>
      <p:sp>
        <p:nvSpPr>
          <p:cNvPr id="16391" name="Rectangle 7"/>
          <p:cNvSpPr>
            <a:spLocks noChangeArrowheads="1"/>
          </p:cNvSpPr>
          <p:nvPr/>
        </p:nvSpPr>
        <p:spPr bwMode="auto">
          <a:xfrm>
            <a:off x="3027046" y="3461182"/>
            <a:ext cx="195025" cy="392853"/>
          </a:xfrm>
          <a:prstGeom prst="rect">
            <a:avLst/>
          </a:prstGeom>
          <a:noFill/>
          <a:ln w="9525">
            <a:noFill/>
            <a:miter lim="800000"/>
            <a:headEnd/>
            <a:tailEnd/>
          </a:ln>
        </p:spPr>
        <p:txBody>
          <a:bodyPr wrap="none" lIns="96582" tIns="48291" rIns="96582" bIns="48291">
            <a:spAutoFit/>
          </a:bodyPr>
          <a:lstStyle/>
          <a:p>
            <a:endParaRPr lang="en-US" dirty="0"/>
          </a:p>
        </p:txBody>
      </p:sp>
      <p:sp>
        <p:nvSpPr>
          <p:cNvPr id="16392" name="Rectangle 5"/>
          <p:cNvSpPr>
            <a:spLocks noGrp="1" noChangeArrowheads="1"/>
          </p:cNvSpPr>
          <p:nvPr>
            <p:ph type="ctrTitle"/>
          </p:nvPr>
        </p:nvSpPr>
        <p:spPr>
          <a:xfrm>
            <a:off x="480060" y="487680"/>
            <a:ext cx="6080760" cy="426720"/>
          </a:xfrm>
          <a:noFill/>
        </p:spPr>
        <p:txBody>
          <a:bodyPr>
            <a:spAutoFit/>
          </a:bodyPr>
          <a:lstStyle/>
          <a:p>
            <a:r>
              <a:rPr lang="en-US" sz="2100" b="1" dirty="0" smtClean="0">
                <a:solidFill>
                  <a:schemeClr val="bg1"/>
                </a:solidFill>
              </a:rPr>
              <a:t>PERSIAN GULF BONUS PROGRAM SUMMARY</a:t>
            </a:r>
          </a:p>
        </p:txBody>
      </p:sp>
      <p:sp>
        <p:nvSpPr>
          <p:cNvPr id="17" name="Text Box 15"/>
          <p:cNvSpPr txBox="1">
            <a:spLocks noChangeArrowheads="1"/>
          </p:cNvSpPr>
          <p:nvPr/>
        </p:nvSpPr>
        <p:spPr bwMode="auto">
          <a:xfrm>
            <a:off x="480060" y="6339840"/>
            <a:ext cx="1840230" cy="394547"/>
          </a:xfrm>
          <a:prstGeom prst="rect">
            <a:avLst/>
          </a:prstGeom>
          <a:noFill/>
          <a:ln w="9525">
            <a:noFill/>
            <a:miter lim="800000"/>
            <a:headEnd/>
            <a:tailEnd/>
          </a:ln>
        </p:spPr>
        <p:txBody>
          <a:bodyPr lIns="96582" tIns="48291" rIns="96582" bIns="48291"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300" dirty="0" smtClean="0">
                <a:solidFill>
                  <a:prstClr val="black"/>
                </a:solidFill>
                <a:latin typeface="Arial" pitchFamily="34" charset="0"/>
                <a:cs typeface="Arial" pitchFamily="34" charset="0"/>
              </a:rPr>
              <a:t> </a:t>
            </a:r>
            <a:endParaRPr lang="en-US" sz="1300" dirty="0">
              <a:solidFill>
                <a:schemeClr val="bg1">
                  <a:lumMod val="50000"/>
                </a:schemeClr>
              </a:solidFill>
              <a:latin typeface="Arial" pitchFamily="34" charset="0"/>
              <a:cs typeface="Arial" pitchFamily="34" charset="0"/>
            </a:endParaRPr>
          </a:p>
        </p:txBody>
      </p:sp>
      <p:grpSp>
        <p:nvGrpSpPr>
          <p:cNvPr id="2" name="Group 13"/>
          <p:cNvGrpSpPr>
            <a:grpSpLocks/>
          </p:cNvGrpSpPr>
          <p:nvPr/>
        </p:nvGrpSpPr>
        <p:grpSpPr bwMode="auto">
          <a:xfrm>
            <a:off x="480060" y="406400"/>
            <a:ext cx="8644414" cy="692574"/>
            <a:chOff x="457200" y="381000"/>
            <a:chExt cx="8232775" cy="649288"/>
          </a:xfrm>
        </p:grpSpPr>
        <p:pic>
          <p:nvPicPr>
            <p:cNvPr id="16432" name="Picture 26" descr="Military Vet logo banner"/>
            <p:cNvPicPr>
              <a:picLocks noChangeAspect="1" noChangeArrowheads="1"/>
            </p:cNvPicPr>
            <p:nvPr/>
          </p:nvPicPr>
          <p:blipFill>
            <a:blip r:embed="rId2"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eaLnBrk="0" hangingPunct="0">
                <a:defRPr/>
              </a:pPr>
              <a:r>
                <a:rPr lang="en-US" sz="2100" b="1" dirty="0">
                  <a:solidFill>
                    <a:schemeClr val="bg1"/>
                  </a:solidFill>
                  <a:latin typeface="+mj-lt"/>
                  <a:ea typeface="+mj-ea"/>
                  <a:cs typeface="+mj-cs"/>
                </a:rPr>
                <a:t>MILITARY FAMILY RELIEF ASSISTANCE PROGRAM</a:t>
              </a:r>
            </a:p>
          </p:txBody>
        </p:sp>
      </p:grpSp>
      <p:sp>
        <p:nvSpPr>
          <p:cNvPr id="16395" name="TextBox 12"/>
          <p:cNvSpPr txBox="1">
            <a:spLocks noChangeArrowheads="1"/>
          </p:cNvSpPr>
          <p:nvPr/>
        </p:nvSpPr>
        <p:spPr bwMode="auto">
          <a:xfrm>
            <a:off x="400050" y="4226560"/>
            <a:ext cx="2240280" cy="394547"/>
          </a:xfrm>
          <a:prstGeom prst="rect">
            <a:avLst/>
          </a:prstGeom>
          <a:noFill/>
          <a:ln w="9525">
            <a:noFill/>
            <a:miter lim="800000"/>
            <a:headEnd/>
            <a:tailEnd/>
          </a:ln>
        </p:spPr>
        <p:txBody>
          <a:bodyPr lIns="96582" tIns="48291" rIns="96582" bIns="48291">
            <a:spAutoFit/>
          </a:bodyPr>
          <a:lstStyle/>
          <a:p>
            <a:r>
              <a:rPr lang="en-US" dirty="0">
                <a:solidFill>
                  <a:schemeClr val="bg1"/>
                </a:solidFill>
              </a:rPr>
              <a:t>As of 15 Jan 14</a:t>
            </a:r>
          </a:p>
        </p:txBody>
      </p:sp>
      <p:grpSp>
        <p:nvGrpSpPr>
          <p:cNvPr id="3" name="Group 14"/>
          <p:cNvGrpSpPr>
            <a:grpSpLocks/>
          </p:cNvGrpSpPr>
          <p:nvPr/>
        </p:nvGrpSpPr>
        <p:grpSpPr bwMode="auto">
          <a:xfrm>
            <a:off x="480060" y="6421120"/>
            <a:ext cx="8801100" cy="406400"/>
            <a:chOff x="457200" y="6019800"/>
            <a:chExt cx="8382000" cy="381000"/>
          </a:xfrm>
        </p:grpSpPr>
        <p:pic>
          <p:nvPicPr>
            <p:cNvPr id="16428" name="Picture 25" descr="red bottom banner"/>
            <p:cNvPicPr>
              <a:picLocks noChangeAspect="1" noChangeArrowheads="1"/>
            </p:cNvPicPr>
            <p:nvPr/>
          </p:nvPicPr>
          <p:blipFill>
            <a:blip r:embed="rId3" cstate="print"/>
            <a:srcRect/>
            <a:stretch>
              <a:fillRect/>
            </a:stretch>
          </p:blipFill>
          <p:spPr bwMode="auto">
            <a:xfrm>
              <a:off x="457200" y="6022975"/>
              <a:ext cx="8382000" cy="377825"/>
            </a:xfrm>
            <a:prstGeom prst="rect">
              <a:avLst/>
            </a:prstGeom>
            <a:noFill/>
            <a:ln w="9525">
              <a:noFill/>
              <a:miter lim="800000"/>
              <a:headEnd/>
              <a:tailEnd/>
            </a:ln>
          </p:spPr>
        </p:pic>
        <p:sp>
          <p:nvSpPr>
            <p:cNvPr id="16429"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300" dirty="0">
                  <a:solidFill>
                    <a:schemeClr val="bg1"/>
                  </a:solidFill>
                  <a:latin typeface="Verdana" pitchFamily="34" charset="0"/>
                </a:rPr>
                <a:t>&gt; country</a:t>
              </a:r>
            </a:p>
          </p:txBody>
        </p:sp>
        <p:sp>
          <p:nvSpPr>
            <p:cNvPr id="16430"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300" dirty="0">
                  <a:solidFill>
                    <a:schemeClr val="bg1"/>
                  </a:solidFill>
                  <a:latin typeface="Verdana" pitchFamily="34" charset="0"/>
                </a:rPr>
                <a:t>  &gt; community &gt; commonwealth </a:t>
              </a:r>
            </a:p>
          </p:txBody>
        </p:sp>
        <p:sp>
          <p:nvSpPr>
            <p:cNvPr id="20" name="Rectangle 19"/>
            <p:cNvSpPr/>
            <p:nvPr/>
          </p:nvSpPr>
          <p:spPr>
            <a:xfrm>
              <a:off x="457200" y="6030913"/>
              <a:ext cx="2037737" cy="369332"/>
            </a:xfrm>
            <a:prstGeom prst="rect">
              <a:avLst/>
            </a:prstGeom>
          </p:spPr>
          <p:txBody>
            <a:bodyPr wrap="none">
              <a:spAutoFit/>
            </a:bodyPr>
            <a:lstStyle/>
            <a:p>
              <a:pPr>
                <a:defRPr/>
              </a:pPr>
              <a:r>
                <a:rPr lang="en-US" dirty="0">
                  <a:solidFill>
                    <a:schemeClr val="bg1"/>
                  </a:solidFill>
                  <a:latin typeface="Times New Roman" pitchFamily="18" charset="0"/>
                  <a:cs typeface="Times New Roman" pitchFamily="18" charset="0"/>
                </a:rPr>
                <a:t>As of </a:t>
              </a:r>
              <a:r>
                <a:rPr lang="en-US" dirty="0" smtClean="0">
                  <a:solidFill>
                    <a:schemeClr val="bg1"/>
                  </a:solidFill>
                  <a:latin typeface="Times New Roman" pitchFamily="18" charset="0"/>
                  <a:cs typeface="Times New Roman" pitchFamily="18" charset="0"/>
                </a:rPr>
                <a:t> 21 JAN 2015</a:t>
              </a:r>
              <a:endParaRPr lang="en-US" dirty="0">
                <a:solidFill>
                  <a:schemeClr val="bg1"/>
                </a:solidFill>
                <a:latin typeface="Times New Roman" pitchFamily="18" charset="0"/>
                <a:cs typeface="Times New Roman" pitchFamily="18" charset="0"/>
              </a:endParaRPr>
            </a:p>
          </p:txBody>
        </p:sp>
      </p:grpSp>
      <p:graphicFrame>
        <p:nvGraphicFramePr>
          <p:cNvPr id="22" name="Table 21"/>
          <p:cNvGraphicFramePr>
            <a:graphicFrameLocks noGrp="1"/>
          </p:cNvGraphicFramePr>
          <p:nvPr/>
        </p:nvGraphicFramePr>
        <p:xfrm>
          <a:off x="560070" y="1788160"/>
          <a:ext cx="8001000" cy="3941688"/>
        </p:xfrm>
        <a:graphic>
          <a:graphicData uri="http://schemas.openxmlformats.org/drawingml/2006/table">
            <a:tbl>
              <a:tblPr>
                <a:tableStyleId>{2D5ABB26-0587-4C30-8999-92F81FD0307C}</a:tableStyleId>
              </a:tblPr>
              <a:tblGrid>
                <a:gridCol w="6279744"/>
                <a:gridCol w="1721256"/>
              </a:tblGrid>
              <a:tr h="556899">
                <a:tc gridSpan="2">
                  <a:txBody>
                    <a:bodyPr/>
                    <a:lstStyle/>
                    <a:p>
                      <a:pPr algn="ctr" fontAlgn="b"/>
                      <a:r>
                        <a:rPr lang="en-US" sz="2100" b="1" u="none" strike="noStrike" dirty="0"/>
                        <a:t>OVERALL MFRAP CONTRIBUTIONS - FY 2005 THRU </a:t>
                      </a:r>
                      <a:r>
                        <a:rPr lang="en-US" sz="2100" b="1" u="none" strike="noStrike" dirty="0" smtClean="0"/>
                        <a:t>JAN 2015</a:t>
                      </a:r>
                      <a:endParaRPr lang="en-US" sz="2100" b="1" i="0" u="none" strike="noStrike" dirty="0">
                        <a:latin typeface="Arial"/>
                      </a:endParaRPr>
                    </a:p>
                  </a:txBody>
                  <a:tcPr marL="10001" marR="10001" marT="10160" marB="0" anchor="ctr"/>
                </a:tc>
                <a:tc hMerge="1">
                  <a:txBody>
                    <a:bodyPr/>
                    <a:lstStyle/>
                    <a:p>
                      <a:endParaRPr lang="en-US"/>
                    </a:p>
                  </a:txBody>
                  <a:tcPr/>
                </a:tc>
              </a:tr>
              <a:tr h="525961">
                <a:tc>
                  <a:txBody>
                    <a:bodyPr/>
                    <a:lstStyle/>
                    <a:p>
                      <a:pPr algn="l" fontAlgn="ctr"/>
                      <a:r>
                        <a:rPr lang="en-US" sz="1900" u="none" strike="noStrike" dirty="0" smtClean="0"/>
                        <a:t>TOTAL PRIVATE CONTRIBUTIONS </a:t>
                      </a:r>
                      <a:endParaRPr lang="en-US" sz="1900" b="0" i="0" u="none" strike="noStrike" dirty="0">
                        <a:latin typeface="Arial"/>
                      </a:endParaRPr>
                    </a:p>
                  </a:txBody>
                  <a:tcPr marL="10001" marR="10001" marT="10160" marB="0" anchor="ctr"/>
                </a:tc>
                <a:tc>
                  <a:txBody>
                    <a:bodyPr/>
                    <a:lstStyle/>
                    <a:p>
                      <a:pPr algn="r" fontAlgn="b"/>
                      <a:r>
                        <a:rPr lang="en-US" sz="1900" u="none" strike="noStrike" dirty="0"/>
                        <a:t> </a:t>
                      </a:r>
                      <a:r>
                        <a:rPr lang="en-US" sz="1900" u="none" strike="noStrike" dirty="0" smtClean="0"/>
                        <a:t>$      110,483.00 </a:t>
                      </a:r>
                      <a:endParaRPr lang="en-US" sz="1900" b="0" i="0" u="none" strike="noStrike" dirty="0">
                        <a:latin typeface="Arial"/>
                      </a:endParaRPr>
                    </a:p>
                  </a:txBody>
                  <a:tcPr marL="10001" marR="10001" marT="10160" marB="0" anchor="ctr"/>
                </a:tc>
              </a:tr>
              <a:tr h="88798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900" u="none" strike="noStrike" dirty="0" smtClean="0"/>
                    </a:p>
                    <a:p>
                      <a:pPr marL="0" marR="0" indent="0" algn="l" defTabSz="914400" rtl="0" eaLnBrk="1" fontAlgn="ctr" latinLnBrk="0" hangingPunct="1">
                        <a:lnSpc>
                          <a:spcPct val="100000"/>
                        </a:lnSpc>
                        <a:spcBef>
                          <a:spcPts val="0"/>
                        </a:spcBef>
                        <a:spcAft>
                          <a:spcPts val="0"/>
                        </a:spcAft>
                        <a:buClrTx/>
                        <a:buSzTx/>
                        <a:buFontTx/>
                        <a:buNone/>
                        <a:tabLst/>
                        <a:defRPr/>
                      </a:pPr>
                      <a:r>
                        <a:rPr lang="en-US" sz="1900" u="none" strike="noStrike" dirty="0" smtClean="0"/>
                        <a:t>DEPT OF REVENUE - PIT DONATIONS </a:t>
                      </a:r>
                    </a:p>
                    <a:p>
                      <a:pPr algn="l" fontAlgn="ctr"/>
                      <a:endParaRPr lang="en-US" sz="1900" b="0" i="0" u="none" strike="noStrike" dirty="0">
                        <a:latin typeface="Arial"/>
                      </a:endParaRPr>
                    </a:p>
                  </a:txBody>
                  <a:tcPr marL="10001" marR="10001" marT="10160" marB="0" anchor="ctr"/>
                </a:tc>
                <a:tc>
                  <a:txBody>
                    <a:bodyPr/>
                    <a:lstStyle/>
                    <a:p>
                      <a:pPr algn="r" fontAlgn="b"/>
                      <a:r>
                        <a:rPr lang="en-US" sz="1900" u="none" strike="noStrike" dirty="0"/>
                        <a:t> </a:t>
                      </a:r>
                      <a:r>
                        <a:rPr lang="en-US" sz="1900" u="none" strike="noStrike" dirty="0" smtClean="0"/>
                        <a:t>$    1,393,704.15</a:t>
                      </a:r>
                      <a:endParaRPr lang="en-US" sz="1900" b="0" i="0" u="none" strike="noStrike" dirty="0">
                        <a:latin typeface="Arial"/>
                      </a:endParaRPr>
                    </a:p>
                  </a:txBody>
                  <a:tcPr marL="10001" marR="10001" marT="10160" marB="0" anchor="ctr"/>
                </a:tc>
              </a:tr>
              <a:tr h="88798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900" u="none" strike="noStrike" dirty="0" smtClean="0"/>
                    </a:p>
                    <a:p>
                      <a:pPr marL="0" marR="0" indent="0" algn="l" defTabSz="914400" rtl="0" eaLnBrk="1" fontAlgn="ctr" latinLnBrk="0" hangingPunct="1">
                        <a:lnSpc>
                          <a:spcPct val="100000"/>
                        </a:lnSpc>
                        <a:spcBef>
                          <a:spcPts val="0"/>
                        </a:spcBef>
                        <a:spcAft>
                          <a:spcPts val="0"/>
                        </a:spcAft>
                        <a:buClrTx/>
                        <a:buSzTx/>
                        <a:buFontTx/>
                        <a:buNone/>
                        <a:tabLst/>
                        <a:defRPr/>
                      </a:pPr>
                      <a:r>
                        <a:rPr lang="en-US" sz="1900" u="none" strike="noStrike" dirty="0" smtClean="0"/>
                        <a:t>TOTAL ALL CONTRIBUTIONS - PRIVATE &amp; PIT DONATIONS</a:t>
                      </a:r>
                    </a:p>
                    <a:p>
                      <a:pPr algn="l" fontAlgn="ctr"/>
                      <a:endParaRPr lang="en-US" sz="1900" b="0" i="0" u="none" strike="noStrike" dirty="0">
                        <a:latin typeface="Arial"/>
                      </a:endParaRPr>
                    </a:p>
                  </a:txBody>
                  <a:tcPr marL="10001" marR="10001" marT="10160"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900" u="none" strike="noStrike" dirty="0"/>
                        <a:t> </a:t>
                      </a:r>
                      <a:r>
                        <a:rPr lang="en-US" sz="1900" u="none" strike="noStrike" dirty="0" smtClean="0"/>
                        <a:t>$    1,504,187.15 </a:t>
                      </a:r>
                    </a:p>
                    <a:p>
                      <a:pPr algn="r" fontAlgn="b"/>
                      <a:r>
                        <a:rPr lang="en-US" sz="1900" u="none" strike="noStrike" dirty="0" smtClean="0"/>
                        <a:t>  </a:t>
                      </a:r>
                      <a:endParaRPr lang="en-US" sz="1900" b="0" i="0" u="none" strike="noStrike" dirty="0">
                        <a:latin typeface="Arial"/>
                      </a:endParaRPr>
                    </a:p>
                  </a:txBody>
                  <a:tcPr marL="10001" marR="10001" marT="10160" marB="0" anchor="ctr"/>
                </a:tc>
              </a:tr>
              <a:tr h="525961">
                <a:tc>
                  <a:txBody>
                    <a:bodyPr/>
                    <a:lstStyle/>
                    <a:p>
                      <a:pPr algn="l" fontAlgn="ctr"/>
                      <a:r>
                        <a:rPr lang="en-US" sz="1900" u="none" strike="noStrike" dirty="0"/>
                        <a:t>APPROVED GRANT APPLICATION PAYMENTS </a:t>
                      </a:r>
                      <a:endParaRPr lang="en-US" sz="1900" b="0" i="0" u="none" strike="noStrike" dirty="0">
                        <a:latin typeface="Arial"/>
                      </a:endParaRPr>
                    </a:p>
                  </a:txBody>
                  <a:tcPr marL="10001" marR="10001" marT="10160" marB="0" anchor="ctr"/>
                </a:tc>
                <a:tc>
                  <a:txBody>
                    <a:bodyPr/>
                    <a:lstStyle/>
                    <a:p>
                      <a:pPr algn="r" fontAlgn="b"/>
                      <a:r>
                        <a:rPr lang="en-US" sz="1900" u="none" strike="noStrike" dirty="0"/>
                        <a:t> $      </a:t>
                      </a:r>
                      <a:r>
                        <a:rPr lang="en-US" sz="1900" u="none" strike="noStrike" dirty="0" smtClean="0"/>
                        <a:t>605,636.13 </a:t>
                      </a:r>
                      <a:endParaRPr lang="en-US" sz="1900" b="0" i="0" u="none" strike="noStrike" dirty="0">
                        <a:latin typeface="Arial"/>
                      </a:endParaRPr>
                    </a:p>
                  </a:txBody>
                  <a:tcPr marL="10001" marR="10001" marT="10160" marB="0" anchor="ctr"/>
                </a:tc>
              </a:tr>
              <a:tr h="556899">
                <a:tc>
                  <a:txBody>
                    <a:bodyPr/>
                    <a:lstStyle/>
                    <a:p>
                      <a:pPr algn="l" fontAlgn="ctr"/>
                      <a:r>
                        <a:rPr lang="en-US" sz="1900" u="none" strike="noStrike" dirty="0"/>
                        <a:t>ACCOUNT BALANCE </a:t>
                      </a:r>
                      <a:endParaRPr lang="en-US" sz="1900" b="0" i="0" u="none" strike="noStrike" dirty="0">
                        <a:latin typeface="Arial"/>
                      </a:endParaRPr>
                    </a:p>
                  </a:txBody>
                  <a:tcPr marL="10001" marR="10001" marT="10160" marB="0" anchor="ctr"/>
                </a:tc>
                <a:tc>
                  <a:txBody>
                    <a:bodyPr/>
                    <a:lstStyle/>
                    <a:p>
                      <a:pPr algn="r" fontAlgn="b"/>
                      <a:r>
                        <a:rPr lang="en-US" sz="1900" u="none" strike="noStrike" dirty="0"/>
                        <a:t> $   </a:t>
                      </a:r>
                      <a:r>
                        <a:rPr lang="en-US" sz="1900" u="none" strike="noStrike" baseline="0" dirty="0" smtClean="0"/>
                        <a:t>   898,551.02</a:t>
                      </a:r>
                      <a:r>
                        <a:rPr lang="en-US" sz="1900" u="none" strike="noStrike" dirty="0" smtClean="0"/>
                        <a:t> </a:t>
                      </a:r>
                      <a:endParaRPr lang="en-US" sz="1900" b="0" i="0" u="none" strike="noStrike" dirty="0">
                        <a:latin typeface="Arial"/>
                      </a:endParaRPr>
                    </a:p>
                  </a:txBody>
                  <a:tcPr marL="10001" marR="10001" marT="10160" marB="0" anchor="ct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00100" y="731529"/>
            <a:ext cx="8161020" cy="5923280"/>
            <a:chOff x="762000" y="695324"/>
            <a:chExt cx="7772400" cy="5553076"/>
          </a:xfrm>
        </p:grpSpPr>
        <p:pic>
          <p:nvPicPr>
            <p:cNvPr id="27651" name="Picture 6" descr="http://www.donthatemiami.com/wp-content/uploads/2012/08/2009-usa-flag-graphics.jpg"/>
            <p:cNvPicPr>
              <a:picLocks noChangeAspect="1" noChangeArrowheads="1"/>
            </p:cNvPicPr>
            <p:nvPr/>
          </p:nvPicPr>
          <p:blipFill>
            <a:blip r:embed="rId2" cstate="print"/>
            <a:srcRect/>
            <a:stretch>
              <a:fillRect/>
            </a:stretch>
          </p:blipFill>
          <p:spPr bwMode="auto">
            <a:xfrm>
              <a:off x="762000" y="695324"/>
              <a:ext cx="7772400" cy="5553076"/>
            </a:xfrm>
            <a:prstGeom prst="rect">
              <a:avLst/>
            </a:prstGeom>
            <a:noFill/>
            <a:ln w="9525">
              <a:noFill/>
              <a:miter lim="800000"/>
              <a:headEnd/>
              <a:tailEnd/>
            </a:ln>
          </p:spPr>
        </p:pic>
        <p:sp>
          <p:nvSpPr>
            <p:cNvPr id="5" name="Rectangle 4"/>
            <p:cNvSpPr/>
            <p:nvPr/>
          </p:nvSpPr>
          <p:spPr>
            <a:xfrm>
              <a:off x="762000" y="2524124"/>
              <a:ext cx="7772400" cy="1428276"/>
            </a:xfrm>
            <a:prstGeom prst="rect">
              <a:avLst/>
            </a:prstGeom>
            <a:solidFill>
              <a:schemeClr val="bg1"/>
            </a:solidFill>
            <a:ln>
              <a:noFill/>
            </a:ln>
          </p:spPr>
          <p:txBody>
            <a:bodyPr>
              <a:spAutoFit/>
            </a:bodyPr>
            <a:lstStyle/>
            <a:p>
              <a:pPr algn="ctr">
                <a:defRPr/>
              </a:pPr>
              <a:endParaRPr lang="en-US" b="1" dirty="0">
                <a:latin typeface="+mj-lt"/>
              </a:endParaRPr>
            </a:p>
            <a:p>
              <a:pPr algn="ctr">
                <a:defRPr/>
              </a:pPr>
              <a:r>
                <a:rPr lang="en-US" sz="4400" b="1" dirty="0" smtClean="0">
                  <a:latin typeface="+mj-lt"/>
                </a:rPr>
                <a:t>New Business</a:t>
              </a:r>
              <a:endParaRPr lang="en-US" sz="4400" b="1" dirty="0">
                <a:latin typeface="+mj-lt"/>
              </a:endParaRPr>
            </a:p>
            <a:p>
              <a:pPr algn="ctr">
                <a:defRPr/>
              </a:pPr>
              <a:endParaRPr lang="en-US" sz="3000" b="1" dirty="0">
                <a:latin typeface="+mj-lt"/>
              </a:endParaRPr>
            </a:p>
          </p:txBody>
        </p:sp>
      </p:gr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00100" y="731529"/>
            <a:ext cx="8161020" cy="5923280"/>
            <a:chOff x="762000" y="695324"/>
            <a:chExt cx="7772400" cy="5553076"/>
          </a:xfrm>
        </p:grpSpPr>
        <p:pic>
          <p:nvPicPr>
            <p:cNvPr id="27651" name="Picture 6" descr="http://www.donthatemiami.com/wp-content/uploads/2012/08/2009-usa-flag-graphics.jpg"/>
            <p:cNvPicPr>
              <a:picLocks noChangeAspect="1" noChangeArrowheads="1"/>
            </p:cNvPicPr>
            <p:nvPr/>
          </p:nvPicPr>
          <p:blipFill>
            <a:blip r:embed="rId2" cstate="print"/>
            <a:srcRect/>
            <a:stretch>
              <a:fillRect/>
            </a:stretch>
          </p:blipFill>
          <p:spPr bwMode="auto">
            <a:xfrm>
              <a:off x="762000" y="695324"/>
              <a:ext cx="7772400" cy="5553076"/>
            </a:xfrm>
            <a:prstGeom prst="rect">
              <a:avLst/>
            </a:prstGeom>
            <a:noFill/>
            <a:ln w="9525">
              <a:noFill/>
              <a:miter lim="800000"/>
              <a:headEnd/>
              <a:tailEnd/>
            </a:ln>
          </p:spPr>
        </p:pic>
        <p:sp>
          <p:nvSpPr>
            <p:cNvPr id="5" name="Rectangle 4"/>
            <p:cNvSpPr/>
            <p:nvPr/>
          </p:nvSpPr>
          <p:spPr>
            <a:xfrm>
              <a:off x="762000" y="2524124"/>
              <a:ext cx="7772400" cy="2524730"/>
            </a:xfrm>
            <a:prstGeom prst="rect">
              <a:avLst/>
            </a:prstGeom>
            <a:solidFill>
              <a:schemeClr val="bg1"/>
            </a:solidFill>
            <a:ln>
              <a:noFill/>
            </a:ln>
          </p:spPr>
          <p:txBody>
            <a:bodyPr>
              <a:spAutoFit/>
            </a:bodyPr>
            <a:lstStyle/>
            <a:p>
              <a:pPr algn="ctr">
                <a:defRPr/>
              </a:pPr>
              <a:endParaRPr lang="en-US" b="1" dirty="0">
                <a:latin typeface="+mj-lt"/>
              </a:endParaRPr>
            </a:p>
            <a:p>
              <a:pPr algn="ctr">
                <a:defRPr/>
              </a:pPr>
              <a:r>
                <a:rPr lang="en-US" sz="4000" b="1" dirty="0" smtClean="0">
                  <a:latin typeface="+mj-lt"/>
                </a:rPr>
                <a:t>Mr. Frank Mazza</a:t>
              </a:r>
            </a:p>
            <a:p>
              <a:pPr algn="ctr">
                <a:defRPr/>
              </a:pPr>
              <a:r>
                <a:rPr lang="en-US" sz="4000" b="1" dirty="0" smtClean="0">
                  <a:latin typeface="+mj-lt"/>
                </a:rPr>
                <a:t>Central PA Regional Manager</a:t>
              </a:r>
            </a:p>
            <a:p>
              <a:pPr algn="ctr">
                <a:defRPr/>
              </a:pPr>
              <a:r>
                <a:rPr lang="en-US" sz="4000" b="1" dirty="0" smtClean="0">
                  <a:latin typeface="+mj-lt"/>
                </a:rPr>
                <a:t>Office of Senator Toomey</a:t>
              </a:r>
              <a:endParaRPr lang="en-US" sz="4000" b="1" dirty="0">
                <a:latin typeface="+mj-lt"/>
              </a:endParaRPr>
            </a:p>
            <a:p>
              <a:pPr algn="ctr">
                <a:defRPr/>
              </a:pPr>
              <a:endParaRPr lang="en-US" sz="3000" b="1" dirty="0">
                <a:latin typeface="+mj-lt"/>
              </a:endParaRPr>
            </a:p>
          </p:txBody>
        </p:sp>
      </p:gr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http://www.donthatemiami.com/wp-content/uploads/2012/08/2009-usa-flag-graphics.jpg"/>
          <p:cNvPicPr>
            <a:picLocks noChangeAspect="1" noChangeArrowheads="1"/>
          </p:cNvPicPr>
          <p:nvPr/>
        </p:nvPicPr>
        <p:blipFill>
          <a:blip r:embed="rId3" cstate="print"/>
          <a:srcRect/>
          <a:stretch>
            <a:fillRect/>
          </a:stretch>
        </p:blipFill>
        <p:spPr bwMode="auto">
          <a:xfrm>
            <a:off x="720090" y="731520"/>
            <a:ext cx="8161020" cy="5852160"/>
          </a:xfrm>
          <a:prstGeom prst="rect">
            <a:avLst/>
          </a:prstGeom>
          <a:noFill/>
          <a:ln w="28575">
            <a:noFill/>
            <a:miter lim="800000"/>
            <a:headEnd/>
            <a:tailEnd/>
          </a:ln>
        </p:spPr>
      </p:pic>
      <p:sp>
        <p:nvSpPr>
          <p:cNvPr id="5" name="Rectangle 4"/>
          <p:cNvSpPr/>
          <p:nvPr/>
        </p:nvSpPr>
        <p:spPr>
          <a:xfrm>
            <a:off x="720090" y="2764073"/>
            <a:ext cx="8161020" cy="1590128"/>
          </a:xfrm>
          <a:prstGeom prst="rect">
            <a:avLst/>
          </a:prstGeom>
          <a:solidFill>
            <a:schemeClr val="bg1"/>
          </a:solidFill>
          <a:ln>
            <a:noFill/>
          </a:ln>
        </p:spPr>
        <p:txBody>
          <a:bodyPr wrap="square" lIns="96470" tIns="48235" rIns="96470" bIns="48235">
            <a:spAutoFit/>
          </a:bodyPr>
          <a:lstStyle/>
          <a:p>
            <a:pPr algn="ctr">
              <a:defRPr/>
            </a:pPr>
            <a:endParaRPr lang="en-US" sz="1100" b="1" dirty="0">
              <a:latin typeface="+mj-lt"/>
            </a:endParaRPr>
          </a:p>
          <a:p>
            <a:pPr algn="ctr">
              <a:defRPr/>
            </a:pPr>
            <a:r>
              <a:rPr lang="en-US" sz="3800" b="1" dirty="0" smtClean="0">
                <a:latin typeface="+mj-lt"/>
              </a:rPr>
              <a:t>Mr. Richard Hamp</a:t>
            </a:r>
            <a:endParaRPr lang="en-US" sz="3800" b="1" dirty="0">
              <a:latin typeface="+mj-lt"/>
            </a:endParaRPr>
          </a:p>
          <a:p>
            <a:pPr algn="ctr">
              <a:defRPr/>
            </a:pPr>
            <a:r>
              <a:rPr lang="en-US" sz="3800" b="1" dirty="0" smtClean="0">
                <a:latin typeface="+mj-lt"/>
              </a:rPr>
              <a:t>Veterans Advocacy Opportunities</a:t>
            </a:r>
            <a:endParaRPr lang="en-US" sz="3800" b="1" dirty="0">
              <a:latin typeface="+mj-lt"/>
            </a:endParaRPr>
          </a:p>
          <a:p>
            <a:pPr algn="ctr">
              <a:defRPr/>
            </a:pPr>
            <a:endParaRPr lang="en-US" sz="1100" b="1" dirty="0">
              <a:latin typeface="+mj-lt"/>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6" descr="Military Vet logo banner"/>
          <p:cNvPicPr>
            <a:picLocks noChangeAspect="1" noChangeArrowheads="1"/>
          </p:cNvPicPr>
          <p:nvPr/>
        </p:nvPicPr>
        <p:blipFill>
          <a:blip r:embed="rId2" cstate="print"/>
          <a:srcRect/>
          <a:stretch>
            <a:fillRect/>
          </a:stretch>
        </p:blipFill>
        <p:spPr bwMode="auto">
          <a:xfrm>
            <a:off x="240033" y="162560"/>
            <a:ext cx="9076635" cy="738746"/>
          </a:xfrm>
          <a:prstGeom prst="rect">
            <a:avLst/>
          </a:prstGeom>
          <a:noFill/>
          <a:ln w="9525">
            <a:noFill/>
            <a:miter lim="800000"/>
            <a:headEnd/>
            <a:tailEnd/>
          </a:ln>
        </p:spPr>
      </p:pic>
      <p:grpSp>
        <p:nvGrpSpPr>
          <p:cNvPr id="2" name="Group 6"/>
          <p:cNvGrpSpPr/>
          <p:nvPr/>
        </p:nvGrpSpPr>
        <p:grpSpPr>
          <a:xfrm>
            <a:off x="116014" y="6746240"/>
            <a:ext cx="9325166" cy="433493"/>
            <a:chOff x="381000" y="6019800"/>
            <a:chExt cx="8458200" cy="381000"/>
          </a:xfrm>
        </p:grpSpPr>
        <p:pic>
          <p:nvPicPr>
            <p:cNvPr id="8" name="Picture 25" descr="red bottom banner"/>
            <p:cNvPicPr>
              <a:picLocks noChangeAspect="1" noChangeArrowheads="1"/>
            </p:cNvPicPr>
            <p:nvPr/>
          </p:nvPicPr>
          <p:blipFill>
            <a:blip r:embed="rId3" cstate="print"/>
            <a:srcRect/>
            <a:stretch>
              <a:fillRect/>
            </a:stretch>
          </p:blipFill>
          <p:spPr bwMode="auto">
            <a:xfrm>
              <a:off x="457200" y="6022975"/>
              <a:ext cx="8382000" cy="377825"/>
            </a:xfrm>
            <a:prstGeom prst="rect">
              <a:avLst/>
            </a:prstGeom>
            <a:noFill/>
            <a:ln w="9525">
              <a:noFill/>
              <a:miter lim="800000"/>
              <a:headEnd/>
              <a:tailEnd/>
            </a:ln>
          </p:spPr>
        </p:pic>
        <p:sp>
          <p:nvSpPr>
            <p:cNvPr id="9" name="Rectangle 8"/>
            <p:cNvSpPr>
              <a:spLocks noChangeArrowheads="1"/>
            </p:cNvSpPr>
            <p:nvPr/>
          </p:nvSpPr>
          <p:spPr bwMode="auto">
            <a:xfrm>
              <a:off x="7620000" y="6019800"/>
              <a:ext cx="1219200" cy="381000"/>
            </a:xfrm>
            <a:prstGeom prst="rect">
              <a:avLst/>
            </a:prstGeom>
            <a:noFill/>
            <a:ln w="9525">
              <a:noFill/>
              <a:miter lim="800000"/>
              <a:headEnd/>
              <a:tailEnd/>
            </a:ln>
          </p:spPr>
          <p:txBody>
            <a:bodyPr anchor="ctr"/>
            <a:lstStyle/>
            <a:p>
              <a:r>
                <a:rPr lang="en-US" sz="1400" dirty="0">
                  <a:solidFill>
                    <a:schemeClr val="bg1"/>
                  </a:solidFill>
                  <a:latin typeface="Verdana" pitchFamily="34" charset="0"/>
                </a:rPr>
                <a:t>&gt; country</a:t>
              </a:r>
            </a:p>
          </p:txBody>
        </p:sp>
        <p:sp>
          <p:nvSpPr>
            <p:cNvPr id="10"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&gt; community &gt; commonwealth </a:t>
              </a:r>
            </a:p>
          </p:txBody>
        </p:sp>
        <p:sp>
          <p:nvSpPr>
            <p:cNvPr id="11" name="Text Box 15"/>
            <p:cNvSpPr txBox="1">
              <a:spLocks noChangeArrowheads="1"/>
            </p:cNvSpPr>
            <p:nvPr/>
          </p:nvSpPr>
          <p:spPr bwMode="auto">
            <a:xfrm>
              <a:off x="381000" y="6026565"/>
              <a:ext cx="1752600" cy="331821"/>
            </a:xfrm>
            <a:prstGeom prst="rect">
              <a:avLst/>
            </a:prstGeom>
            <a:noFill/>
            <a:ln w="9525">
              <a:noFill/>
              <a:miter lim="800000"/>
              <a:headEnd/>
              <a:tailEnd/>
            </a:ln>
          </p:spPr>
          <p:txBody>
            <a:bodyPr anchor="ctr">
              <a:spAutoFit/>
            </a:bodyPr>
            <a:lstStyle/>
            <a:p>
              <a:pPr eaLnBrk="0" hangingPunct="0">
                <a:spcBef>
                  <a:spcPct val="50000"/>
                </a:spcBef>
                <a:defRPr/>
              </a:pPr>
              <a:r>
                <a:rPr lang="en-US" sz="1800" dirty="0">
                  <a:solidFill>
                    <a:schemeClr val="bg1"/>
                  </a:solidFill>
                  <a:latin typeface="+mj-lt"/>
                </a:rPr>
                <a:t>  As of </a:t>
              </a:r>
              <a:r>
                <a:rPr lang="en-US" sz="1800" dirty="0" smtClean="0">
                  <a:solidFill>
                    <a:schemeClr val="bg1"/>
                  </a:solidFill>
                  <a:latin typeface="+mj-lt"/>
                </a:rPr>
                <a:t>30 Jan 2015</a:t>
              </a:r>
              <a:endParaRPr lang="en-US" sz="1800" dirty="0">
                <a:solidFill>
                  <a:schemeClr val="bg1"/>
                </a:solidFill>
                <a:latin typeface="+mj-lt"/>
              </a:endParaRPr>
            </a:p>
          </p:txBody>
        </p:sp>
      </p:grpSp>
      <p:sp>
        <p:nvSpPr>
          <p:cNvPr id="12" name="TextBox 11"/>
          <p:cNvSpPr txBox="1"/>
          <p:nvPr/>
        </p:nvSpPr>
        <p:spPr>
          <a:xfrm>
            <a:off x="320043" y="274321"/>
            <a:ext cx="1847025" cy="459613"/>
          </a:xfrm>
          <a:prstGeom prst="rect">
            <a:avLst/>
          </a:prstGeom>
          <a:noFill/>
        </p:spPr>
        <p:txBody>
          <a:bodyPr wrap="none" lIns="96636" tIns="48318" rIns="96636" bIns="48318" rtlCol="0">
            <a:spAutoFit/>
          </a:bodyPr>
          <a:lstStyle/>
          <a:p>
            <a:r>
              <a:rPr lang="en-US" sz="2300" dirty="0" smtClean="0">
                <a:solidFill>
                  <a:schemeClr val="bg1"/>
                </a:solidFill>
              </a:rPr>
              <a:t>New Business</a:t>
            </a:r>
            <a:endParaRPr lang="en-US" sz="2300" dirty="0">
              <a:solidFill>
                <a:schemeClr val="bg1"/>
              </a:solidFill>
            </a:endParaRPr>
          </a:p>
        </p:txBody>
      </p:sp>
      <p:sp>
        <p:nvSpPr>
          <p:cNvPr id="14" name="TextBox 13"/>
          <p:cNvSpPr txBox="1"/>
          <p:nvPr/>
        </p:nvSpPr>
        <p:spPr>
          <a:xfrm>
            <a:off x="160021" y="1137921"/>
            <a:ext cx="9570483" cy="4606506"/>
          </a:xfrm>
          <a:prstGeom prst="rect">
            <a:avLst/>
          </a:prstGeom>
          <a:noFill/>
        </p:spPr>
        <p:txBody>
          <a:bodyPr wrap="none" lIns="96636" tIns="48318" rIns="96636" bIns="48318" rtlCol="0">
            <a:spAutoFit/>
          </a:bodyPr>
          <a:lstStyle/>
          <a:p>
            <a:r>
              <a:rPr lang="en-US" sz="2100" b="1" dirty="0" smtClean="0"/>
              <a:t>Mental Health First Aid Certification Training Opportunity </a:t>
            </a:r>
            <a:r>
              <a:rPr lang="en-US" sz="2100" dirty="0" smtClean="0"/>
              <a:t>– This training opportunity</a:t>
            </a:r>
          </a:p>
          <a:p>
            <a:r>
              <a:rPr lang="en-US" sz="2100" dirty="0" smtClean="0"/>
              <a:t>Is presented in partnership with the Office of Mental Health and Substance Abuse </a:t>
            </a:r>
          </a:p>
          <a:p>
            <a:r>
              <a:rPr lang="en-US" sz="2100" dirty="0" smtClean="0"/>
              <a:t>Services (OMHSAS).</a:t>
            </a:r>
          </a:p>
          <a:p>
            <a:r>
              <a:rPr lang="en-US" sz="2100" dirty="0"/>
              <a:t>	</a:t>
            </a:r>
            <a:r>
              <a:rPr lang="en-US" sz="2100" dirty="0" smtClean="0"/>
              <a:t>8 Hour Training Session (1 or2 Day Flexible POI)</a:t>
            </a:r>
          </a:p>
          <a:p>
            <a:r>
              <a:rPr lang="en-US" sz="2100" dirty="0"/>
              <a:t>	</a:t>
            </a:r>
            <a:r>
              <a:rPr lang="en-US" sz="2100" dirty="0" smtClean="0"/>
              <a:t>Graduate is Certified as MHFA First Responder</a:t>
            </a:r>
          </a:p>
          <a:p>
            <a:r>
              <a:rPr lang="en-US" sz="2100" dirty="0"/>
              <a:t>	</a:t>
            </a:r>
            <a:r>
              <a:rPr lang="en-US" sz="2100" dirty="0" smtClean="0"/>
              <a:t>Target Audience = Community centric, Anyone who may interact with a</a:t>
            </a:r>
          </a:p>
          <a:p>
            <a:r>
              <a:rPr lang="en-US" sz="2100" dirty="0"/>
              <a:t>	</a:t>
            </a:r>
            <a:r>
              <a:rPr lang="en-US" sz="2100" dirty="0" smtClean="0"/>
              <a:t>	Veteran.</a:t>
            </a:r>
          </a:p>
          <a:p>
            <a:endParaRPr lang="en-US" sz="2100" dirty="0"/>
          </a:p>
          <a:p>
            <a:r>
              <a:rPr lang="en-US" sz="2100" b="1" dirty="0" smtClean="0"/>
              <a:t>Applied Suicide Intervention Skills Training (ASIST) Training Opportunity – </a:t>
            </a:r>
            <a:r>
              <a:rPr lang="en-US" sz="2100" dirty="0" smtClean="0"/>
              <a:t>This </a:t>
            </a:r>
          </a:p>
          <a:p>
            <a:r>
              <a:rPr lang="en-US" sz="2100" dirty="0" smtClean="0"/>
              <a:t>Training is presented in partnership with the Office of Mental Health and </a:t>
            </a:r>
          </a:p>
          <a:p>
            <a:r>
              <a:rPr lang="en-US" sz="2100" dirty="0" smtClean="0"/>
              <a:t>Substance Abuse Services (OMHSAS).</a:t>
            </a:r>
          </a:p>
          <a:p>
            <a:r>
              <a:rPr lang="en-US" sz="2100" dirty="0"/>
              <a:t>	</a:t>
            </a:r>
            <a:r>
              <a:rPr lang="en-US" sz="2100" dirty="0" smtClean="0"/>
              <a:t>16 hour Suicide Prevention Training Session</a:t>
            </a:r>
          </a:p>
          <a:p>
            <a:r>
              <a:rPr lang="en-US" sz="2100" dirty="0"/>
              <a:t>	</a:t>
            </a:r>
            <a:r>
              <a:rPr lang="en-US" sz="2100" dirty="0" smtClean="0"/>
              <a:t>More involved than MHFA</a:t>
            </a:r>
          </a:p>
          <a:p>
            <a:r>
              <a:rPr lang="en-US" sz="2100" dirty="0"/>
              <a:t>	</a:t>
            </a:r>
            <a:r>
              <a:rPr lang="en-US" sz="2100" dirty="0" smtClean="0"/>
              <a:t>Target Audience = Bureau of Veterans Homes Professional Staff.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5" y="1137925"/>
            <a:ext cx="9340805" cy="5576003"/>
          </a:xfrm>
          <a:prstGeom prst="rect">
            <a:avLst/>
          </a:prstGeom>
          <a:noFill/>
        </p:spPr>
        <p:txBody>
          <a:bodyPr wrap="none" lIns="96636" tIns="48318" rIns="96636" bIns="48318" rtlCol="0">
            <a:spAutoFit/>
          </a:bodyPr>
          <a:lstStyle/>
          <a:p>
            <a:r>
              <a:rPr lang="en-US" sz="2100" b="1" dirty="0" smtClean="0"/>
              <a:t>2015 Veterans’ Appreciation Day – </a:t>
            </a:r>
            <a:r>
              <a:rPr lang="en-US" sz="2100" dirty="0" smtClean="0"/>
              <a:t>1 Day Appreciation Event for all Veterans of the</a:t>
            </a:r>
          </a:p>
          <a:p>
            <a:r>
              <a:rPr lang="en-US" sz="2100" dirty="0" smtClean="0"/>
              <a:t>Commonwealth.  Appreciation, Education, Awareness and Access.  Concept of the</a:t>
            </a:r>
          </a:p>
          <a:p>
            <a:r>
              <a:rPr lang="en-US" sz="2100" dirty="0" smtClean="0"/>
              <a:t> Operation is to recognize and honor our Veterans’ with Special emphasis on our </a:t>
            </a:r>
          </a:p>
          <a:p>
            <a:r>
              <a:rPr lang="en-US" sz="2100" dirty="0" smtClean="0"/>
              <a:t>Viet Nam War Veterans and our Gold Star Families from all eras.</a:t>
            </a:r>
          </a:p>
          <a:p>
            <a:r>
              <a:rPr lang="en-US" sz="2100" dirty="0"/>
              <a:t>	</a:t>
            </a:r>
            <a:r>
              <a:rPr lang="en-US" sz="2100" dirty="0" smtClean="0"/>
              <a:t>-26 Sep 2015, Area 14, FTIG (start and end times)</a:t>
            </a:r>
          </a:p>
          <a:p>
            <a:r>
              <a:rPr lang="en-US" sz="2100" dirty="0"/>
              <a:t>	</a:t>
            </a:r>
            <a:r>
              <a:rPr lang="en-US" sz="2100" dirty="0" smtClean="0"/>
              <a:t>-Hosted by DMVA (our Service Organization Partners) and FTIG</a:t>
            </a:r>
          </a:p>
          <a:p>
            <a:r>
              <a:rPr lang="en-US" sz="2100" dirty="0"/>
              <a:t>	</a:t>
            </a:r>
            <a:r>
              <a:rPr lang="en-US" sz="2100" dirty="0" smtClean="0"/>
              <a:t>	-Veteran Appreciation Day</a:t>
            </a:r>
          </a:p>
          <a:p>
            <a:r>
              <a:rPr lang="en-US" sz="2100" dirty="0"/>
              <a:t>	</a:t>
            </a:r>
            <a:r>
              <a:rPr lang="en-US" sz="2100" dirty="0" smtClean="0"/>
              <a:t>	-Viet Nam War Veterans Commemoration </a:t>
            </a:r>
          </a:p>
          <a:p>
            <a:r>
              <a:rPr lang="en-US" sz="2100" dirty="0"/>
              <a:t>	</a:t>
            </a:r>
            <a:r>
              <a:rPr lang="en-US" sz="2100" dirty="0" smtClean="0"/>
              <a:t>	-March for the Fallen</a:t>
            </a:r>
          </a:p>
          <a:p>
            <a:r>
              <a:rPr lang="en-US" sz="2100" dirty="0"/>
              <a:t>	</a:t>
            </a:r>
            <a:r>
              <a:rPr lang="en-US" sz="2100" dirty="0" smtClean="0"/>
              <a:t>	-Gold Star Families Recognition</a:t>
            </a:r>
            <a:endParaRPr lang="en-US" sz="2100" dirty="0"/>
          </a:p>
          <a:p>
            <a:r>
              <a:rPr lang="en-US" sz="2100" dirty="0" smtClean="0"/>
              <a:t>	-DMVA will coordinate with our Sister Agencies to muster information </a:t>
            </a:r>
          </a:p>
          <a:p>
            <a:r>
              <a:rPr lang="en-US" sz="2100" dirty="0" smtClean="0"/>
              <a:t>Booths from all aspects of State Government that provide a benefit to our Veterans.</a:t>
            </a:r>
          </a:p>
          <a:p>
            <a:r>
              <a:rPr lang="en-US" sz="2100" dirty="0" smtClean="0"/>
              <a:t>(We will also invite our Federal VA Partners)</a:t>
            </a:r>
          </a:p>
          <a:p>
            <a:r>
              <a:rPr lang="en-US" sz="2100" dirty="0"/>
              <a:t>	</a:t>
            </a:r>
            <a:r>
              <a:rPr lang="en-US" sz="2100" dirty="0" smtClean="0"/>
              <a:t>-Activities will begin with an early (0600) start of the March for the Fallen</a:t>
            </a:r>
          </a:p>
          <a:p>
            <a:r>
              <a:rPr lang="en-US" sz="2100" dirty="0"/>
              <a:t>	</a:t>
            </a:r>
            <a:r>
              <a:rPr lang="en-US" sz="2100" dirty="0" smtClean="0"/>
              <a:t>-Information Booths will be active all day</a:t>
            </a:r>
          </a:p>
          <a:p>
            <a:r>
              <a:rPr lang="en-US" sz="2100" dirty="0"/>
              <a:t>	</a:t>
            </a:r>
            <a:r>
              <a:rPr lang="en-US" sz="2100" dirty="0" smtClean="0"/>
              <a:t>-Various Activities and Displays will be available</a:t>
            </a:r>
          </a:p>
          <a:p>
            <a:r>
              <a:rPr lang="en-US" sz="2100" dirty="0"/>
              <a:t>	</a:t>
            </a:r>
            <a:r>
              <a:rPr lang="en-US" sz="2100" dirty="0" smtClean="0"/>
              <a:t>-Food and Beverage will be available</a:t>
            </a:r>
          </a:p>
        </p:txBody>
      </p:sp>
      <p:pic>
        <p:nvPicPr>
          <p:cNvPr id="5" name="Picture 26" descr="Military Vet logo banner"/>
          <p:cNvPicPr>
            <a:picLocks noChangeAspect="1" noChangeArrowheads="1"/>
          </p:cNvPicPr>
          <p:nvPr/>
        </p:nvPicPr>
        <p:blipFill>
          <a:blip r:embed="rId2" cstate="print"/>
          <a:srcRect/>
          <a:stretch>
            <a:fillRect/>
          </a:stretch>
        </p:blipFill>
        <p:spPr bwMode="auto">
          <a:xfrm>
            <a:off x="240033" y="162560"/>
            <a:ext cx="9076635" cy="738746"/>
          </a:xfrm>
          <a:prstGeom prst="rect">
            <a:avLst/>
          </a:prstGeom>
          <a:noFill/>
          <a:ln w="9525">
            <a:noFill/>
            <a:miter lim="800000"/>
            <a:headEnd/>
            <a:tailEnd/>
          </a:ln>
        </p:spPr>
      </p:pic>
      <p:grpSp>
        <p:nvGrpSpPr>
          <p:cNvPr id="2" name="Group 5"/>
          <p:cNvGrpSpPr/>
          <p:nvPr/>
        </p:nvGrpSpPr>
        <p:grpSpPr>
          <a:xfrm>
            <a:off x="116014" y="6746240"/>
            <a:ext cx="9325166" cy="433493"/>
            <a:chOff x="381000" y="6019800"/>
            <a:chExt cx="8458200" cy="381000"/>
          </a:xfrm>
        </p:grpSpPr>
        <p:pic>
          <p:nvPicPr>
            <p:cNvPr id="7" name="Picture 25" descr="red bottom banner"/>
            <p:cNvPicPr>
              <a:picLocks noChangeAspect="1" noChangeArrowheads="1"/>
            </p:cNvPicPr>
            <p:nvPr/>
          </p:nvPicPr>
          <p:blipFill>
            <a:blip r:embed="rId3" cstate="print"/>
            <a:srcRect/>
            <a:stretch>
              <a:fillRect/>
            </a:stretch>
          </p:blipFill>
          <p:spPr bwMode="auto">
            <a:xfrm>
              <a:off x="457200" y="6022975"/>
              <a:ext cx="8382000" cy="377825"/>
            </a:xfrm>
            <a:prstGeom prst="rect">
              <a:avLst/>
            </a:prstGeom>
            <a:noFill/>
            <a:ln w="9525">
              <a:noFill/>
              <a:miter lim="800000"/>
              <a:headEnd/>
              <a:tailEnd/>
            </a:ln>
          </p:spPr>
        </p:pic>
        <p:sp>
          <p:nvSpPr>
            <p:cNvPr id="8" name="Rectangle 7"/>
            <p:cNvSpPr>
              <a:spLocks noChangeArrowheads="1"/>
            </p:cNvSpPr>
            <p:nvPr/>
          </p:nvSpPr>
          <p:spPr bwMode="auto">
            <a:xfrm>
              <a:off x="7620000" y="6019800"/>
              <a:ext cx="1219200" cy="381000"/>
            </a:xfrm>
            <a:prstGeom prst="rect">
              <a:avLst/>
            </a:prstGeom>
            <a:noFill/>
            <a:ln w="9525">
              <a:noFill/>
              <a:miter lim="800000"/>
              <a:headEnd/>
              <a:tailEnd/>
            </a:ln>
          </p:spPr>
          <p:txBody>
            <a:bodyPr anchor="ctr"/>
            <a:lstStyle/>
            <a:p>
              <a:r>
                <a:rPr lang="en-US" sz="1400" dirty="0">
                  <a:solidFill>
                    <a:schemeClr val="bg1"/>
                  </a:solidFill>
                  <a:latin typeface="Verdana" pitchFamily="34" charset="0"/>
                </a:rPr>
                <a:t>&gt; country</a:t>
              </a:r>
            </a:p>
          </p:txBody>
        </p:sp>
        <p:sp>
          <p:nvSpPr>
            <p:cNvPr id="9"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&gt; community &gt; commonwealth </a:t>
              </a:r>
            </a:p>
          </p:txBody>
        </p:sp>
        <p:sp>
          <p:nvSpPr>
            <p:cNvPr id="10" name="Text Box 15"/>
            <p:cNvSpPr txBox="1">
              <a:spLocks noChangeArrowheads="1"/>
            </p:cNvSpPr>
            <p:nvPr/>
          </p:nvSpPr>
          <p:spPr bwMode="auto">
            <a:xfrm>
              <a:off x="381000" y="6026565"/>
              <a:ext cx="1752600" cy="331821"/>
            </a:xfrm>
            <a:prstGeom prst="rect">
              <a:avLst/>
            </a:prstGeom>
            <a:noFill/>
            <a:ln w="9525">
              <a:noFill/>
              <a:miter lim="800000"/>
              <a:headEnd/>
              <a:tailEnd/>
            </a:ln>
          </p:spPr>
          <p:txBody>
            <a:bodyPr anchor="ctr">
              <a:spAutoFit/>
            </a:bodyPr>
            <a:lstStyle/>
            <a:p>
              <a:pPr eaLnBrk="0" hangingPunct="0">
                <a:spcBef>
                  <a:spcPct val="50000"/>
                </a:spcBef>
                <a:defRPr/>
              </a:pPr>
              <a:r>
                <a:rPr lang="en-US" sz="1800" dirty="0">
                  <a:solidFill>
                    <a:schemeClr val="bg1"/>
                  </a:solidFill>
                  <a:latin typeface="+mj-lt"/>
                </a:rPr>
                <a:t>  As of </a:t>
              </a:r>
              <a:r>
                <a:rPr lang="en-US" sz="1800" dirty="0" smtClean="0">
                  <a:solidFill>
                    <a:schemeClr val="bg1"/>
                  </a:solidFill>
                  <a:latin typeface="+mj-lt"/>
                </a:rPr>
                <a:t>30 Jan 2015</a:t>
              </a:r>
              <a:endParaRPr lang="en-US" sz="1800" dirty="0">
                <a:solidFill>
                  <a:schemeClr val="bg1"/>
                </a:solidFill>
                <a:latin typeface="+mj-lt"/>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4" cstate="print"/>
          <a:srcRect/>
          <a:stretch>
            <a:fillRect/>
          </a:stretch>
        </p:blipFill>
        <p:spPr bwMode="auto">
          <a:xfrm>
            <a:off x="478394" y="406400"/>
            <a:ext cx="8644414" cy="692574"/>
          </a:xfrm>
          <a:prstGeom prst="rect">
            <a:avLst/>
          </a:prstGeom>
          <a:noFill/>
          <a:ln w="9525">
            <a:noFill/>
            <a:miter lim="800000"/>
            <a:headEnd/>
            <a:tailEnd/>
          </a:ln>
        </p:spPr>
      </p:pic>
      <p:pic>
        <p:nvPicPr>
          <p:cNvPr id="1028" name="Picture 25" descr="red bottom banner"/>
          <p:cNvPicPr>
            <a:picLocks noChangeAspect="1" noChangeArrowheads="1"/>
          </p:cNvPicPr>
          <p:nvPr/>
        </p:nvPicPr>
        <p:blipFill>
          <a:blip r:embed="rId5" cstate="print"/>
          <a:srcRect/>
          <a:stretch>
            <a:fillRect/>
          </a:stretch>
        </p:blipFill>
        <p:spPr bwMode="auto">
          <a:xfrm>
            <a:off x="480060" y="6343228"/>
            <a:ext cx="8801100" cy="403013"/>
          </a:xfrm>
          <a:prstGeom prst="rect">
            <a:avLst/>
          </a:prstGeom>
          <a:noFill/>
          <a:ln w="9525">
            <a:noFill/>
            <a:miter lim="800000"/>
            <a:headEnd/>
            <a:tailEnd/>
          </a:ln>
        </p:spPr>
      </p:pic>
      <p:sp>
        <p:nvSpPr>
          <p:cNvPr id="1029"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653" tIns="48326" rIns="96653" bIns="48326" anchor="ctr"/>
          <a:lstStyle/>
          <a:p>
            <a:r>
              <a:rPr lang="en-US" sz="1300" dirty="0">
                <a:solidFill>
                  <a:schemeClr val="bg1"/>
                </a:solidFill>
                <a:latin typeface="Verdana" pitchFamily="34" charset="0"/>
              </a:rPr>
              <a:t>&gt; country</a:t>
            </a:r>
          </a:p>
        </p:txBody>
      </p:sp>
      <p:sp>
        <p:nvSpPr>
          <p:cNvPr id="1030" name="Rectangle 10"/>
          <p:cNvSpPr>
            <a:spLocks noChangeArrowheads="1"/>
          </p:cNvSpPr>
          <p:nvPr/>
        </p:nvSpPr>
        <p:spPr bwMode="auto">
          <a:xfrm>
            <a:off x="4000500" y="6339840"/>
            <a:ext cx="4160520" cy="406400"/>
          </a:xfrm>
          <a:prstGeom prst="rect">
            <a:avLst/>
          </a:prstGeom>
          <a:noFill/>
          <a:ln w="9525">
            <a:noFill/>
            <a:miter lim="800000"/>
            <a:headEnd/>
            <a:tailEnd/>
          </a:ln>
        </p:spPr>
        <p:txBody>
          <a:bodyPr lIns="96653" tIns="48326" rIns="96653" bIns="48326" anchor="ctr"/>
          <a:lstStyle/>
          <a:p>
            <a:pPr algn="r"/>
            <a:r>
              <a:rPr lang="en-US" sz="1300" dirty="0">
                <a:solidFill>
                  <a:schemeClr val="bg1"/>
                </a:solidFill>
                <a:latin typeface="Verdana" pitchFamily="34" charset="0"/>
              </a:rPr>
              <a:t>  &gt; community &gt; commonwealth </a:t>
            </a:r>
          </a:p>
        </p:txBody>
      </p:sp>
      <p:sp>
        <p:nvSpPr>
          <p:cNvPr id="1031" name="Rectangle 2"/>
          <p:cNvSpPr>
            <a:spLocks noChangeArrowheads="1"/>
          </p:cNvSpPr>
          <p:nvPr/>
        </p:nvSpPr>
        <p:spPr bwMode="auto">
          <a:xfrm>
            <a:off x="400050" y="2311402"/>
            <a:ext cx="8721090" cy="590973"/>
          </a:xfrm>
          <a:prstGeom prst="rect">
            <a:avLst/>
          </a:prstGeom>
          <a:noFill/>
          <a:ln w="9525">
            <a:noFill/>
            <a:miter lim="800000"/>
            <a:headEnd/>
            <a:tailEnd/>
          </a:ln>
        </p:spPr>
        <p:txBody>
          <a:bodyPr lIns="96653" tIns="48326" rIns="96653" bIns="48326">
            <a:spAutoFit/>
          </a:bodyPr>
          <a:lstStyle/>
          <a:p>
            <a:pPr algn="ctr"/>
            <a:endParaRPr lang="en-US" sz="3200" b="1" dirty="0"/>
          </a:p>
        </p:txBody>
      </p:sp>
      <p:sp>
        <p:nvSpPr>
          <p:cNvPr id="1032" name="Rectangle 7"/>
          <p:cNvSpPr>
            <a:spLocks noChangeArrowheads="1"/>
          </p:cNvSpPr>
          <p:nvPr/>
        </p:nvSpPr>
        <p:spPr bwMode="auto">
          <a:xfrm>
            <a:off x="3027046" y="3461175"/>
            <a:ext cx="195025" cy="392853"/>
          </a:xfrm>
          <a:prstGeom prst="rect">
            <a:avLst/>
          </a:prstGeom>
          <a:noFill/>
          <a:ln w="9525">
            <a:noFill/>
            <a:miter lim="800000"/>
            <a:headEnd/>
            <a:tailEnd/>
          </a:ln>
        </p:spPr>
        <p:txBody>
          <a:bodyPr wrap="none" lIns="96653" tIns="48326" rIns="96653" bIns="48326">
            <a:spAutoFit/>
          </a:bodyPr>
          <a:lstStyle/>
          <a:p>
            <a:endParaRPr lang="en-US"/>
          </a:p>
        </p:txBody>
      </p:sp>
      <p:sp>
        <p:nvSpPr>
          <p:cNvPr id="1033" name="Rectangle 5"/>
          <p:cNvSpPr>
            <a:spLocks noGrp="1" noChangeArrowheads="1"/>
          </p:cNvSpPr>
          <p:nvPr>
            <p:ph type="ctrTitle"/>
          </p:nvPr>
        </p:nvSpPr>
        <p:spPr>
          <a:xfrm>
            <a:off x="480060" y="487680"/>
            <a:ext cx="6000750" cy="426720"/>
          </a:xfrm>
          <a:noFill/>
        </p:spPr>
        <p:txBody>
          <a:bodyPr>
            <a:spAutoFit/>
          </a:bodyPr>
          <a:lstStyle/>
          <a:p>
            <a:r>
              <a:rPr lang="en-US" sz="2100" b="1" dirty="0" smtClean="0">
                <a:solidFill>
                  <a:schemeClr val="bg1"/>
                </a:solidFill>
              </a:rPr>
              <a:t>CURRENT MOBILIZATIONS &amp; TOTAL DEPLOYMENTS</a:t>
            </a:r>
          </a:p>
        </p:txBody>
      </p:sp>
      <p:graphicFrame>
        <p:nvGraphicFramePr>
          <p:cNvPr id="10" name="Table 9"/>
          <p:cNvGraphicFramePr>
            <a:graphicFrameLocks noGrp="1"/>
          </p:cNvGraphicFramePr>
          <p:nvPr/>
        </p:nvGraphicFramePr>
        <p:xfrm>
          <a:off x="560070" y="1219201"/>
          <a:ext cx="8481060" cy="2858076"/>
        </p:xfrm>
        <a:graphic>
          <a:graphicData uri="http://schemas.openxmlformats.org/drawingml/2006/table">
            <a:tbl>
              <a:tblPr firstRow="1" bandRow="1">
                <a:tableStyleId>{5C22544A-7EE6-4342-B048-85BDC9FD1C3A}</a:tableStyleId>
              </a:tblPr>
              <a:tblGrid>
                <a:gridCol w="1200150"/>
                <a:gridCol w="1120140"/>
                <a:gridCol w="1760220"/>
                <a:gridCol w="960120"/>
                <a:gridCol w="560070"/>
                <a:gridCol w="1115486"/>
                <a:gridCol w="1764874"/>
              </a:tblGrid>
              <a:tr h="617728">
                <a:tc>
                  <a:txBody>
                    <a:bodyPr/>
                    <a:lstStyle/>
                    <a:p>
                      <a:pPr algn="ctr"/>
                      <a:r>
                        <a:rPr lang="en-US" sz="1700" b="1" dirty="0" smtClean="0">
                          <a:solidFill>
                            <a:schemeClr val="tx1"/>
                          </a:solidFill>
                          <a:latin typeface="+mn-lt"/>
                          <a:cs typeface="Arial" pitchFamily="34" charset="0"/>
                        </a:rPr>
                        <a:t>MDATE</a:t>
                      </a:r>
                      <a:endParaRPr lang="en-US" sz="1700" b="1" dirty="0">
                        <a:solidFill>
                          <a:schemeClr val="tx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sz="1700" b="1" dirty="0" smtClean="0">
                          <a:solidFill>
                            <a:schemeClr val="tx1"/>
                          </a:solidFill>
                          <a:latin typeface="+mn-lt"/>
                          <a:cs typeface="Arial" pitchFamily="34" charset="0"/>
                        </a:rPr>
                        <a:t>MSAD</a:t>
                      </a:r>
                      <a:endParaRPr lang="en-US" sz="1700" b="1" dirty="0">
                        <a:solidFill>
                          <a:schemeClr val="tx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sz="1700" b="1" dirty="0" smtClean="0">
                          <a:solidFill>
                            <a:schemeClr val="tx1"/>
                          </a:solidFill>
                          <a:latin typeface="+mn-lt"/>
                          <a:cs typeface="Arial" pitchFamily="34" charset="0"/>
                        </a:rPr>
                        <a:t>UNIT</a:t>
                      </a:r>
                      <a:endParaRPr lang="en-US" sz="1700" b="1" dirty="0">
                        <a:solidFill>
                          <a:schemeClr val="tx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sz="1700" b="1" dirty="0" smtClean="0">
                          <a:solidFill>
                            <a:schemeClr val="tx1"/>
                          </a:solidFill>
                          <a:latin typeface="+mn-lt"/>
                          <a:cs typeface="Arial" pitchFamily="34" charset="0"/>
                        </a:rPr>
                        <a:t>OPN</a:t>
                      </a:r>
                      <a:endParaRPr lang="en-US" sz="1700" b="1" dirty="0">
                        <a:solidFill>
                          <a:schemeClr val="tx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sz="1700" b="1" dirty="0" smtClean="0">
                          <a:solidFill>
                            <a:schemeClr val="tx1"/>
                          </a:solidFill>
                          <a:latin typeface="+mn-lt"/>
                          <a:cs typeface="Arial" pitchFamily="34" charset="0"/>
                        </a:rPr>
                        <a:t>PAX</a:t>
                      </a:r>
                      <a:endParaRPr lang="en-US" sz="1700" b="1" dirty="0">
                        <a:solidFill>
                          <a:schemeClr val="tx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sz="1700" b="1" dirty="0" smtClean="0">
                          <a:solidFill>
                            <a:schemeClr val="tx1"/>
                          </a:solidFill>
                          <a:latin typeface="+mn-lt"/>
                          <a:cs typeface="Arial" pitchFamily="34" charset="0"/>
                        </a:rPr>
                        <a:t>MISSION</a:t>
                      </a:r>
                      <a:endParaRPr lang="en-US" sz="1700" b="1" dirty="0">
                        <a:solidFill>
                          <a:schemeClr val="tx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sz="1700" b="1" dirty="0" smtClean="0">
                          <a:solidFill>
                            <a:schemeClr val="tx1"/>
                          </a:solidFill>
                          <a:latin typeface="+mn-lt"/>
                          <a:cs typeface="Arial" pitchFamily="34" charset="0"/>
                        </a:rPr>
                        <a:t>Projected Return</a:t>
                      </a:r>
                      <a:r>
                        <a:rPr lang="en-US" sz="1700" b="1" baseline="0" dirty="0" smtClean="0">
                          <a:solidFill>
                            <a:schemeClr val="tx1"/>
                          </a:solidFill>
                          <a:latin typeface="+mn-lt"/>
                          <a:cs typeface="Arial" pitchFamily="34" charset="0"/>
                        </a:rPr>
                        <a:t> Date</a:t>
                      </a:r>
                      <a:endParaRPr lang="en-US" sz="1700" b="1" dirty="0">
                        <a:solidFill>
                          <a:schemeClr val="tx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280416">
                <a:tc>
                  <a:txBody>
                    <a:bodyPr/>
                    <a:lstStyle/>
                    <a:p>
                      <a:pPr algn="ctr"/>
                      <a:r>
                        <a:rPr lang="en-US" sz="1200" b="0" dirty="0" smtClean="0">
                          <a:solidFill>
                            <a:schemeClr val="tx1"/>
                          </a:solidFill>
                          <a:latin typeface="Arial" pitchFamily="34" charset="0"/>
                          <a:cs typeface="Arial" pitchFamily="34" charset="0"/>
                        </a:rPr>
                        <a:t>05JUN14</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05JUN14</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DET 22 OSAA</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OEF-A</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8</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ISR</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05JUN15</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3296">
                <a:tc>
                  <a:txBody>
                    <a:bodyPr/>
                    <a:lstStyle/>
                    <a:p>
                      <a:pPr algn="ctr"/>
                      <a:r>
                        <a:rPr lang="en-US" sz="1200" b="0" dirty="0" smtClean="0">
                          <a:solidFill>
                            <a:schemeClr val="tx1"/>
                          </a:solidFill>
                          <a:latin typeface="Arial" pitchFamily="34" charset="0"/>
                          <a:cs typeface="Arial" pitchFamily="34" charset="0"/>
                        </a:rPr>
                        <a:t>24SEP14</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27SEP14</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213 HRC PLT</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OEF-RO</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21</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Personnel Support</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28OCT15</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3296">
                <a:tc>
                  <a:txBody>
                    <a:bodyPr/>
                    <a:lstStyle/>
                    <a:p>
                      <a:pPr algn="ctr"/>
                      <a:r>
                        <a:rPr lang="en-US" sz="1200" b="0" dirty="0" smtClean="0">
                          <a:solidFill>
                            <a:schemeClr val="tx1"/>
                          </a:solidFill>
                          <a:latin typeface="Arial" pitchFamily="34" charset="0"/>
                          <a:cs typeface="Arial" pitchFamily="34" charset="0"/>
                        </a:rPr>
                        <a:t>07OCT14</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10OCT14</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213 HRC HQS</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OEF-A</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24</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Personnel Support</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10NOV15</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3296">
                <a:tc>
                  <a:txBody>
                    <a:bodyPr/>
                    <a:lstStyle/>
                    <a:p>
                      <a:pPr algn="ctr"/>
                      <a:r>
                        <a:rPr lang="en-US" sz="1200" b="0" dirty="0" smtClean="0">
                          <a:solidFill>
                            <a:schemeClr val="tx1"/>
                          </a:solidFill>
                          <a:latin typeface="Arial" pitchFamily="34" charset="0"/>
                          <a:cs typeface="Arial" pitchFamily="34" charset="0"/>
                        </a:rPr>
                        <a:t>13OCT14</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16OCT14</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213 HRC PLT</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OEF-KU</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21</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Personnel Support</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16NOV15</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5022">
                <a:tc>
                  <a:txBody>
                    <a:bodyPr/>
                    <a:lstStyle/>
                    <a:p>
                      <a:pPr algn="ctr"/>
                      <a:r>
                        <a:rPr lang="en-US" sz="1200" b="0" dirty="0" smtClean="0">
                          <a:solidFill>
                            <a:schemeClr val="tx1"/>
                          </a:solidFill>
                          <a:latin typeface="Arial" pitchFamily="34" charset="0"/>
                          <a:cs typeface="Arial" pitchFamily="34" charset="0"/>
                        </a:rPr>
                        <a:t>30 JAN 15</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31 JAN 15</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WLC MTT</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OEF-KU</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2</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WLC</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24 OCT 15</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5022">
                <a:tc>
                  <a:txBody>
                    <a:bodyPr/>
                    <a:lstStyle/>
                    <a:p>
                      <a:pPr algn="ctr"/>
                      <a:r>
                        <a:rPr lang="en-US" sz="1200" b="0" dirty="0" smtClean="0">
                          <a:solidFill>
                            <a:schemeClr val="tx1"/>
                          </a:solidFill>
                          <a:latin typeface="Arial" pitchFamily="34" charset="0"/>
                          <a:cs typeface="Arial" pitchFamily="34" charset="0"/>
                        </a:rPr>
                        <a:t>09 JAN 15</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09 JAN 15</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28 CAB</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SWB</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9</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SWB</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30 JUN 15</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026" name="Object 3"/>
          <p:cNvGraphicFramePr>
            <a:graphicFrameLocks noChangeAspect="1"/>
          </p:cNvGraphicFramePr>
          <p:nvPr/>
        </p:nvGraphicFramePr>
        <p:xfrm>
          <a:off x="560071" y="4226560"/>
          <a:ext cx="4115515" cy="1706880"/>
        </p:xfrm>
        <a:graphic>
          <a:graphicData uri="http://schemas.openxmlformats.org/presentationml/2006/ole">
            <p:oleObj spid="_x0000_s94210" name="Worksheet" r:id="rId6" imgW="2590813" imgH="1057159" progId="Excel.Sheet.12">
              <p:embed/>
            </p:oleObj>
          </a:graphicData>
        </a:graphic>
      </p:graphicFrame>
      <p:grpSp>
        <p:nvGrpSpPr>
          <p:cNvPr id="2" name="Group 17"/>
          <p:cNvGrpSpPr>
            <a:grpSpLocks/>
          </p:cNvGrpSpPr>
          <p:nvPr/>
        </p:nvGrpSpPr>
        <p:grpSpPr bwMode="auto">
          <a:xfrm>
            <a:off x="5040630" y="4389118"/>
            <a:ext cx="4000500" cy="1827223"/>
            <a:chOff x="4572000" y="4234594"/>
            <a:chExt cx="3048000" cy="1145077"/>
          </a:xfrm>
        </p:grpSpPr>
        <p:sp>
          <p:nvSpPr>
            <p:cNvPr id="13" name="TextBox 12"/>
            <p:cNvSpPr txBox="1"/>
            <p:nvPr/>
          </p:nvSpPr>
          <p:spPr>
            <a:xfrm>
              <a:off x="4572000" y="4947628"/>
              <a:ext cx="3048000" cy="432043"/>
            </a:xfrm>
            <a:prstGeom prst="rect">
              <a:avLst/>
            </a:prstGeom>
          </p:spPr>
          <p:style>
            <a:lnRef idx="2">
              <a:schemeClr val="dk1"/>
            </a:lnRef>
            <a:fillRef idx="1">
              <a:schemeClr val="lt1"/>
            </a:fillRef>
            <a:effectRef idx="0">
              <a:schemeClr val="dk1"/>
            </a:effectRef>
            <a:fontRef idx="minor">
              <a:schemeClr val="dk1"/>
            </a:fontRef>
          </p:style>
          <p:txBody>
            <a:bodyPr anchor="ctr">
              <a:spAutoFit/>
            </a:bodyPr>
            <a:lstStyle/>
            <a:p>
              <a:pPr>
                <a:defRPr/>
              </a:pPr>
              <a:endParaRPr lang="en-US" dirty="0">
                <a:solidFill>
                  <a:prstClr val="black"/>
                </a:solidFill>
                <a:latin typeface="Arial" pitchFamily="34" charset="0"/>
                <a:cs typeface="Arial" pitchFamily="34" charset="0"/>
              </a:endParaRPr>
            </a:p>
            <a:p>
              <a:pPr>
                <a:defRPr/>
              </a:pPr>
              <a:r>
                <a:rPr lang="en-US" dirty="0">
                  <a:solidFill>
                    <a:prstClr val="black"/>
                  </a:solidFill>
                  <a:cs typeface="Arial" pitchFamily="34" charset="0"/>
                </a:rPr>
                <a:t>Total PANG </a:t>
              </a:r>
              <a:r>
                <a:rPr lang="en-US" dirty="0" smtClean="0">
                  <a:solidFill>
                    <a:schemeClr val="tx1"/>
                  </a:solidFill>
                  <a:cs typeface="Arial" pitchFamily="34" charset="0"/>
                </a:rPr>
                <a:t>Deployed     142</a:t>
              </a:r>
              <a:r>
                <a:rPr lang="en-US" dirty="0">
                  <a:solidFill>
                    <a:schemeClr val="tx1"/>
                  </a:solidFill>
                  <a:cs typeface="Arial" pitchFamily="34" charset="0"/>
                </a:rPr>
                <a:t>	</a:t>
              </a:r>
              <a:r>
                <a:rPr lang="en-US" dirty="0" smtClean="0">
                  <a:solidFill>
                    <a:schemeClr val="tx1"/>
                  </a:solidFill>
                  <a:cs typeface="Arial" pitchFamily="34" charset="0"/>
                </a:rPr>
                <a:t>            </a:t>
              </a:r>
              <a:endParaRPr lang="en-US" b="1" dirty="0">
                <a:solidFill>
                  <a:schemeClr val="tx1"/>
                </a:solidFill>
                <a:cs typeface="Arial" pitchFamily="34" charset="0"/>
              </a:endParaRPr>
            </a:p>
          </p:txBody>
        </p:sp>
        <p:sp>
          <p:nvSpPr>
            <p:cNvPr id="14" name="TextBox 13"/>
            <p:cNvSpPr txBox="1"/>
            <p:nvPr/>
          </p:nvSpPr>
          <p:spPr>
            <a:xfrm>
              <a:off x="4572000" y="4591000"/>
              <a:ext cx="3048000" cy="432043"/>
            </a:xfrm>
            <a:prstGeom prst="rect">
              <a:avLst/>
            </a:prstGeom>
          </p:spPr>
          <p:style>
            <a:lnRef idx="2">
              <a:schemeClr val="dk1"/>
            </a:lnRef>
            <a:fillRef idx="1">
              <a:schemeClr val="lt1"/>
            </a:fillRef>
            <a:effectRef idx="0">
              <a:schemeClr val="dk1"/>
            </a:effectRef>
            <a:fontRef idx="minor">
              <a:schemeClr val="dk1"/>
            </a:fontRef>
          </p:style>
          <p:txBody>
            <a:bodyPr anchor="b">
              <a:spAutoFit/>
            </a:bodyPr>
            <a:lstStyle/>
            <a:p>
              <a:pPr>
                <a:defRPr/>
              </a:pPr>
              <a:endParaRPr lang="en-US" dirty="0">
                <a:solidFill>
                  <a:prstClr val="black"/>
                </a:solidFill>
                <a:latin typeface="Arial" pitchFamily="34" charset="0"/>
                <a:cs typeface="Arial" pitchFamily="34" charset="0"/>
              </a:endParaRPr>
            </a:p>
            <a:p>
              <a:pPr>
                <a:defRPr/>
              </a:pPr>
              <a:r>
                <a:rPr lang="en-US" dirty="0">
                  <a:solidFill>
                    <a:prstClr val="black"/>
                  </a:solidFill>
                  <a:cs typeface="Arial" pitchFamily="34" charset="0"/>
                </a:rPr>
                <a:t>Total PAARNG </a:t>
              </a:r>
              <a:r>
                <a:rPr lang="en-US" dirty="0" smtClean="0">
                  <a:solidFill>
                    <a:prstClr val="black"/>
                  </a:solidFill>
                  <a:cs typeface="Arial" pitchFamily="34" charset="0"/>
                </a:rPr>
                <a:t>Units Deployed  83     </a:t>
              </a:r>
              <a:endParaRPr lang="en-US" b="1" dirty="0">
                <a:solidFill>
                  <a:schemeClr val="tx1"/>
                </a:solidFill>
                <a:cs typeface="Arial" pitchFamily="34" charset="0"/>
              </a:endParaRPr>
            </a:p>
          </p:txBody>
        </p:sp>
        <p:sp>
          <p:nvSpPr>
            <p:cNvPr id="15" name="TextBox 14"/>
            <p:cNvSpPr txBox="1"/>
            <p:nvPr/>
          </p:nvSpPr>
          <p:spPr>
            <a:xfrm>
              <a:off x="4572000" y="4234594"/>
              <a:ext cx="3048000" cy="431896"/>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solidFill>
                    <a:prstClr val="black"/>
                  </a:solidFill>
                  <a:cs typeface="Arial" pitchFamily="34" charset="0"/>
                </a:rPr>
                <a:t>Total </a:t>
              </a:r>
              <a:r>
                <a:rPr lang="en-US" dirty="0" err="1">
                  <a:solidFill>
                    <a:prstClr val="black"/>
                  </a:solidFill>
                  <a:cs typeface="Arial" pitchFamily="34" charset="0"/>
                </a:rPr>
                <a:t>MOB’ed</a:t>
              </a:r>
              <a:r>
                <a:rPr lang="en-US" dirty="0">
                  <a:solidFill>
                    <a:prstClr val="black"/>
                  </a:solidFill>
                  <a:cs typeface="Arial" pitchFamily="34" charset="0"/>
                </a:rPr>
                <a:t> PAARNG (at HS or MOB/DEMOB site)                    </a:t>
              </a:r>
              <a:r>
                <a:rPr lang="en-US" b="1" dirty="0" smtClean="0">
                  <a:solidFill>
                    <a:schemeClr val="tx1"/>
                  </a:solidFill>
                  <a:cs typeface="Arial" pitchFamily="34" charset="0"/>
                </a:rPr>
                <a:t>2</a:t>
              </a:r>
              <a:endParaRPr lang="en-US" b="1" dirty="0">
                <a:solidFill>
                  <a:srgbClr val="0000FF"/>
                </a:solidFill>
                <a:cs typeface="Arial" pitchFamily="34" charset="0"/>
              </a:endParaRPr>
            </a:p>
          </p:txBody>
        </p:sp>
      </p:grpSp>
      <p:sp>
        <p:nvSpPr>
          <p:cNvPr id="1062" name="Text Box 15"/>
          <p:cNvSpPr txBox="1">
            <a:spLocks noChangeArrowheads="1"/>
          </p:cNvSpPr>
          <p:nvPr/>
        </p:nvSpPr>
        <p:spPr bwMode="auto">
          <a:xfrm>
            <a:off x="400050" y="6339841"/>
            <a:ext cx="1840230" cy="361116"/>
          </a:xfrm>
          <a:prstGeom prst="rect">
            <a:avLst/>
          </a:prstGeom>
          <a:noFill/>
          <a:ln w="9525">
            <a:noFill/>
            <a:miter lim="800000"/>
            <a:headEnd/>
            <a:tailEnd/>
          </a:ln>
        </p:spPr>
        <p:txBody>
          <a:bodyPr lIns="96653" tIns="48326" rIns="96653" bIns="48326" anchor="ctr">
            <a:spAutoFit/>
          </a:bodyPr>
          <a:lstStyle/>
          <a:p>
            <a:pPr eaLnBrk="0" hangingPunct="0">
              <a:spcBef>
                <a:spcPct val="50000"/>
              </a:spcBef>
              <a:defRPr/>
            </a:pPr>
            <a:r>
              <a:rPr lang="en-US" sz="1700" dirty="0">
                <a:solidFill>
                  <a:schemeClr val="bg1"/>
                </a:solidFill>
                <a:latin typeface="+mj-lt"/>
              </a:rPr>
              <a:t>  As of </a:t>
            </a:r>
            <a:r>
              <a:rPr lang="en-US" sz="1700" dirty="0" smtClean="0">
                <a:solidFill>
                  <a:schemeClr val="bg1"/>
                </a:solidFill>
                <a:latin typeface="+mj-lt"/>
              </a:rPr>
              <a:t>03 FEB 15</a:t>
            </a:r>
            <a:endParaRPr lang="en-US" sz="1700" dirty="0">
              <a:solidFill>
                <a:schemeClr val="bg1"/>
              </a:solidFill>
              <a:latin typeface="+mj-lt"/>
            </a:endParaRPr>
          </a:p>
        </p:txBody>
      </p:sp>
      <p:sp>
        <p:nvSpPr>
          <p:cNvPr id="17" name="TextBox 26"/>
          <p:cNvSpPr txBox="1">
            <a:spLocks noChangeArrowheads="1"/>
          </p:cNvSpPr>
          <p:nvPr/>
        </p:nvSpPr>
        <p:spPr bwMode="auto">
          <a:xfrm>
            <a:off x="560070" y="5933441"/>
            <a:ext cx="3520440" cy="361116"/>
          </a:xfrm>
          <a:prstGeom prst="rect">
            <a:avLst/>
          </a:prstGeom>
          <a:noFill/>
          <a:ln w="9525">
            <a:noFill/>
            <a:miter lim="800000"/>
            <a:headEnd/>
            <a:tailEnd/>
          </a:ln>
        </p:spPr>
        <p:txBody>
          <a:bodyPr lIns="96653" tIns="48326" rIns="96653" bIns="48326">
            <a:spAutoFit/>
          </a:bodyPr>
          <a:lstStyle/>
          <a:p>
            <a:pPr>
              <a:defRPr/>
            </a:pPr>
            <a:r>
              <a:rPr lang="en-US" sz="1700" b="1" dirty="0">
                <a:solidFill>
                  <a:srgbClr val="000000"/>
                </a:solidFill>
              </a:rPr>
              <a:t>PAANG Total as of</a:t>
            </a:r>
            <a:r>
              <a:rPr lang="en-US" sz="1700" b="1" dirty="0"/>
              <a:t> </a:t>
            </a:r>
            <a:r>
              <a:rPr lang="en-US" sz="1700" b="1" dirty="0" smtClean="0"/>
              <a:t>29 JAN 15</a:t>
            </a:r>
            <a:endParaRPr lang="en-US" sz="17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5" y="1137921"/>
            <a:ext cx="8828228" cy="2990679"/>
          </a:xfrm>
          <a:prstGeom prst="rect">
            <a:avLst/>
          </a:prstGeom>
          <a:noFill/>
        </p:spPr>
        <p:txBody>
          <a:bodyPr wrap="none" lIns="96636" tIns="48318" rIns="96636" bIns="48318" rtlCol="0">
            <a:spAutoFit/>
          </a:bodyPr>
          <a:lstStyle/>
          <a:p>
            <a:r>
              <a:rPr lang="en-US" sz="2100" dirty="0"/>
              <a:t>	</a:t>
            </a:r>
            <a:r>
              <a:rPr lang="en-US" sz="2100" dirty="0" smtClean="0"/>
              <a:t>-Entertainment will be available</a:t>
            </a:r>
          </a:p>
          <a:p>
            <a:r>
              <a:rPr lang="en-US" sz="2100" dirty="0"/>
              <a:t>	</a:t>
            </a:r>
            <a:r>
              <a:rPr lang="en-US" sz="2100" dirty="0" smtClean="0"/>
              <a:t>-Veteran Service Organizations are invited to assist with daily activities</a:t>
            </a:r>
          </a:p>
          <a:p>
            <a:r>
              <a:rPr lang="en-US" sz="2100" dirty="0"/>
              <a:t>	</a:t>
            </a:r>
            <a:r>
              <a:rPr lang="en-US" sz="2100" dirty="0" smtClean="0"/>
              <a:t>	-VVA is invited to participate in Opening Ceremonies</a:t>
            </a:r>
          </a:p>
          <a:p>
            <a:r>
              <a:rPr lang="en-US" sz="2100" dirty="0"/>
              <a:t>	</a:t>
            </a:r>
            <a:r>
              <a:rPr lang="en-US" sz="2100" dirty="0" smtClean="0"/>
              <a:t>	-Veteran Service Organizations are invited to participate in </a:t>
            </a:r>
          </a:p>
          <a:p>
            <a:r>
              <a:rPr lang="en-US" sz="2100" dirty="0"/>
              <a:t>	</a:t>
            </a:r>
            <a:r>
              <a:rPr lang="en-US" sz="2100" dirty="0" smtClean="0"/>
              <a:t>	supporting  other daily activities</a:t>
            </a:r>
          </a:p>
          <a:p>
            <a:r>
              <a:rPr lang="en-US" sz="2100" dirty="0"/>
              <a:t>	</a:t>
            </a:r>
            <a:r>
              <a:rPr lang="en-US" sz="2100" dirty="0" smtClean="0"/>
              <a:t>		-March for the Fallen Water Points</a:t>
            </a:r>
          </a:p>
          <a:p>
            <a:r>
              <a:rPr lang="en-US" sz="2100" dirty="0"/>
              <a:t>	</a:t>
            </a:r>
            <a:r>
              <a:rPr lang="en-US" sz="2100" dirty="0" smtClean="0"/>
              <a:t>		-Reception at Course End </a:t>
            </a:r>
          </a:p>
          <a:p>
            <a:r>
              <a:rPr lang="en-US" sz="2100" dirty="0"/>
              <a:t>	</a:t>
            </a:r>
            <a:r>
              <a:rPr lang="en-US" sz="2100" dirty="0" smtClean="0"/>
              <a:t>		-Man Information Booths</a:t>
            </a:r>
          </a:p>
          <a:p>
            <a:r>
              <a:rPr lang="en-US" sz="2100" dirty="0"/>
              <a:t>	</a:t>
            </a:r>
            <a:endParaRPr lang="en-US" sz="2100" dirty="0" smtClean="0"/>
          </a:p>
        </p:txBody>
      </p:sp>
      <p:pic>
        <p:nvPicPr>
          <p:cNvPr id="5" name="Picture 26" descr="Military Vet logo banner"/>
          <p:cNvPicPr>
            <a:picLocks noChangeAspect="1" noChangeArrowheads="1"/>
          </p:cNvPicPr>
          <p:nvPr/>
        </p:nvPicPr>
        <p:blipFill>
          <a:blip r:embed="rId2" cstate="print"/>
          <a:srcRect/>
          <a:stretch>
            <a:fillRect/>
          </a:stretch>
        </p:blipFill>
        <p:spPr bwMode="auto">
          <a:xfrm>
            <a:off x="240033" y="162560"/>
            <a:ext cx="9076635" cy="738746"/>
          </a:xfrm>
          <a:prstGeom prst="rect">
            <a:avLst/>
          </a:prstGeom>
          <a:noFill/>
          <a:ln w="9525">
            <a:noFill/>
            <a:miter lim="800000"/>
            <a:headEnd/>
            <a:tailEnd/>
          </a:ln>
        </p:spPr>
      </p:pic>
      <p:grpSp>
        <p:nvGrpSpPr>
          <p:cNvPr id="2" name="Group 5"/>
          <p:cNvGrpSpPr/>
          <p:nvPr/>
        </p:nvGrpSpPr>
        <p:grpSpPr>
          <a:xfrm>
            <a:off x="116014" y="6746240"/>
            <a:ext cx="9325166" cy="433493"/>
            <a:chOff x="381000" y="6019800"/>
            <a:chExt cx="8458200" cy="381000"/>
          </a:xfrm>
        </p:grpSpPr>
        <p:pic>
          <p:nvPicPr>
            <p:cNvPr id="7" name="Picture 25" descr="red bottom banner"/>
            <p:cNvPicPr>
              <a:picLocks noChangeAspect="1" noChangeArrowheads="1"/>
            </p:cNvPicPr>
            <p:nvPr/>
          </p:nvPicPr>
          <p:blipFill>
            <a:blip r:embed="rId3" cstate="print"/>
            <a:srcRect/>
            <a:stretch>
              <a:fillRect/>
            </a:stretch>
          </p:blipFill>
          <p:spPr bwMode="auto">
            <a:xfrm>
              <a:off x="457200" y="6022975"/>
              <a:ext cx="8382000" cy="377825"/>
            </a:xfrm>
            <a:prstGeom prst="rect">
              <a:avLst/>
            </a:prstGeom>
            <a:noFill/>
            <a:ln w="9525">
              <a:noFill/>
              <a:miter lim="800000"/>
              <a:headEnd/>
              <a:tailEnd/>
            </a:ln>
          </p:spPr>
        </p:pic>
        <p:sp>
          <p:nvSpPr>
            <p:cNvPr id="8" name="Rectangle 7"/>
            <p:cNvSpPr>
              <a:spLocks noChangeArrowheads="1"/>
            </p:cNvSpPr>
            <p:nvPr/>
          </p:nvSpPr>
          <p:spPr bwMode="auto">
            <a:xfrm>
              <a:off x="7620000" y="6019800"/>
              <a:ext cx="1219200" cy="381000"/>
            </a:xfrm>
            <a:prstGeom prst="rect">
              <a:avLst/>
            </a:prstGeom>
            <a:noFill/>
            <a:ln w="9525">
              <a:noFill/>
              <a:miter lim="800000"/>
              <a:headEnd/>
              <a:tailEnd/>
            </a:ln>
          </p:spPr>
          <p:txBody>
            <a:bodyPr anchor="ctr"/>
            <a:lstStyle/>
            <a:p>
              <a:r>
                <a:rPr lang="en-US" sz="1400" dirty="0">
                  <a:solidFill>
                    <a:schemeClr val="bg1"/>
                  </a:solidFill>
                  <a:latin typeface="Verdana" pitchFamily="34" charset="0"/>
                </a:rPr>
                <a:t>&gt; country</a:t>
              </a:r>
            </a:p>
          </p:txBody>
        </p:sp>
        <p:sp>
          <p:nvSpPr>
            <p:cNvPr id="9"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&gt; community &gt; commonwealth </a:t>
              </a:r>
            </a:p>
          </p:txBody>
        </p:sp>
        <p:sp>
          <p:nvSpPr>
            <p:cNvPr id="10" name="Text Box 15"/>
            <p:cNvSpPr txBox="1">
              <a:spLocks noChangeArrowheads="1"/>
            </p:cNvSpPr>
            <p:nvPr/>
          </p:nvSpPr>
          <p:spPr bwMode="auto">
            <a:xfrm>
              <a:off x="381000" y="6026565"/>
              <a:ext cx="1752600" cy="331821"/>
            </a:xfrm>
            <a:prstGeom prst="rect">
              <a:avLst/>
            </a:prstGeom>
            <a:noFill/>
            <a:ln w="9525">
              <a:noFill/>
              <a:miter lim="800000"/>
              <a:headEnd/>
              <a:tailEnd/>
            </a:ln>
          </p:spPr>
          <p:txBody>
            <a:bodyPr anchor="ctr">
              <a:spAutoFit/>
            </a:bodyPr>
            <a:lstStyle/>
            <a:p>
              <a:pPr eaLnBrk="0" hangingPunct="0">
                <a:spcBef>
                  <a:spcPct val="50000"/>
                </a:spcBef>
                <a:defRPr/>
              </a:pPr>
              <a:r>
                <a:rPr lang="en-US" sz="1800" dirty="0">
                  <a:solidFill>
                    <a:schemeClr val="bg1"/>
                  </a:solidFill>
                  <a:latin typeface="+mj-lt"/>
                </a:rPr>
                <a:t>  As of </a:t>
              </a:r>
              <a:r>
                <a:rPr lang="en-US" sz="1800" dirty="0" smtClean="0">
                  <a:solidFill>
                    <a:schemeClr val="bg1"/>
                  </a:solidFill>
                  <a:latin typeface="+mj-lt"/>
                </a:rPr>
                <a:t>30 Jan 2015</a:t>
              </a:r>
              <a:endParaRPr lang="en-US" sz="1800" dirty="0">
                <a:solidFill>
                  <a:schemeClr val="bg1"/>
                </a:solidFill>
                <a:latin typeface="+mj-lt"/>
              </a:endParaRP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http://www.donthatemiami.com/wp-content/uploads/2012/08/2009-usa-flag-graphics.jpg"/>
          <p:cNvPicPr>
            <a:picLocks noChangeAspect="1" noChangeArrowheads="1"/>
          </p:cNvPicPr>
          <p:nvPr/>
        </p:nvPicPr>
        <p:blipFill>
          <a:blip r:embed="rId3" cstate="print"/>
          <a:srcRect/>
          <a:stretch>
            <a:fillRect/>
          </a:stretch>
        </p:blipFill>
        <p:spPr bwMode="auto">
          <a:xfrm>
            <a:off x="720090" y="731520"/>
            <a:ext cx="8161020" cy="5852160"/>
          </a:xfrm>
          <a:prstGeom prst="rect">
            <a:avLst/>
          </a:prstGeom>
          <a:noFill/>
          <a:ln w="28575">
            <a:noFill/>
            <a:miter lim="800000"/>
            <a:headEnd/>
            <a:tailEnd/>
          </a:ln>
        </p:spPr>
      </p:pic>
      <p:sp>
        <p:nvSpPr>
          <p:cNvPr id="5" name="Rectangle 4"/>
          <p:cNvSpPr/>
          <p:nvPr/>
        </p:nvSpPr>
        <p:spPr>
          <a:xfrm>
            <a:off x="720090" y="2764073"/>
            <a:ext cx="8161020" cy="1590128"/>
          </a:xfrm>
          <a:prstGeom prst="rect">
            <a:avLst/>
          </a:prstGeom>
          <a:solidFill>
            <a:schemeClr val="bg1"/>
          </a:solidFill>
          <a:ln>
            <a:noFill/>
          </a:ln>
        </p:spPr>
        <p:txBody>
          <a:bodyPr wrap="square" lIns="96470" tIns="48235" rIns="96470" bIns="48235">
            <a:spAutoFit/>
          </a:bodyPr>
          <a:lstStyle/>
          <a:p>
            <a:pPr algn="ctr">
              <a:defRPr/>
            </a:pPr>
            <a:endParaRPr lang="en-US" sz="1100" b="1" dirty="0">
              <a:latin typeface="+mj-lt"/>
            </a:endParaRPr>
          </a:p>
          <a:p>
            <a:pPr algn="ctr">
              <a:defRPr/>
            </a:pPr>
            <a:r>
              <a:rPr lang="en-US" sz="3800" b="1" dirty="0">
                <a:latin typeface="+mj-lt"/>
              </a:rPr>
              <a:t>MG </a:t>
            </a:r>
            <a:r>
              <a:rPr lang="en-US" sz="3800" b="1" dirty="0" smtClean="0">
                <a:latin typeface="+mj-lt"/>
              </a:rPr>
              <a:t>James R. Joseph</a:t>
            </a:r>
            <a:endParaRPr lang="en-US" sz="3800" b="1" dirty="0">
              <a:latin typeface="+mj-lt"/>
            </a:endParaRPr>
          </a:p>
          <a:p>
            <a:pPr algn="ctr">
              <a:defRPr/>
            </a:pPr>
            <a:r>
              <a:rPr lang="en-US" sz="3800" b="1" dirty="0" smtClean="0">
                <a:latin typeface="+mj-lt"/>
              </a:rPr>
              <a:t>Acting Adjutant General</a:t>
            </a:r>
            <a:endParaRPr lang="en-US" sz="3800" b="1" dirty="0">
              <a:latin typeface="+mj-lt"/>
            </a:endParaRPr>
          </a:p>
          <a:p>
            <a:pPr algn="ctr">
              <a:defRPr/>
            </a:pPr>
            <a:endParaRPr lang="en-US" sz="1100" b="1" dirty="0">
              <a:latin typeface="+mj-lt"/>
            </a:endParaRPr>
          </a:p>
        </p:txBody>
      </p:sp>
      <p:pic>
        <p:nvPicPr>
          <p:cNvPr id="6" name="Picture 8" descr="PANG_Lion_Facing_Left"/>
          <p:cNvPicPr>
            <a:picLocks noChangeAspect="1" noChangeArrowheads="1"/>
          </p:cNvPicPr>
          <p:nvPr/>
        </p:nvPicPr>
        <p:blipFill>
          <a:blip r:embed="rId4" cstate="print"/>
          <a:srcRect/>
          <a:stretch>
            <a:fillRect/>
          </a:stretch>
        </p:blipFill>
        <p:spPr bwMode="auto">
          <a:xfrm>
            <a:off x="3200400" y="4145279"/>
            <a:ext cx="3211486" cy="2658126"/>
          </a:xfrm>
          <a:prstGeom prst="rect">
            <a:avLst/>
          </a:prstGeom>
          <a:noFill/>
          <a:ln w="9525">
            <a:noFill/>
            <a:miter lim="800000"/>
            <a:headEnd/>
            <a:tailEnd/>
          </a:ln>
          <a:effectLst>
            <a:softEdge rad="12700"/>
          </a:effec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http://www.donthatemiami.com/wp-content/uploads/2012/08/2009-usa-flag-graphics.jpg"/>
          <p:cNvPicPr>
            <a:picLocks noChangeAspect="1" noChangeArrowheads="1"/>
          </p:cNvPicPr>
          <p:nvPr/>
        </p:nvPicPr>
        <p:blipFill>
          <a:blip r:embed="rId3" cstate="print"/>
          <a:srcRect/>
          <a:stretch>
            <a:fillRect/>
          </a:stretch>
        </p:blipFill>
        <p:spPr bwMode="auto">
          <a:xfrm>
            <a:off x="720090" y="731520"/>
            <a:ext cx="8161020" cy="5852160"/>
          </a:xfrm>
          <a:prstGeom prst="rect">
            <a:avLst/>
          </a:prstGeom>
          <a:noFill/>
          <a:ln w="28575">
            <a:noFill/>
            <a:miter lim="800000"/>
            <a:headEnd/>
            <a:tailEnd/>
          </a:ln>
        </p:spPr>
      </p:pic>
      <p:sp>
        <p:nvSpPr>
          <p:cNvPr id="5" name="Rectangle 4"/>
          <p:cNvSpPr/>
          <p:nvPr/>
        </p:nvSpPr>
        <p:spPr>
          <a:xfrm>
            <a:off x="720090" y="2764073"/>
            <a:ext cx="8161020" cy="1590128"/>
          </a:xfrm>
          <a:prstGeom prst="rect">
            <a:avLst/>
          </a:prstGeom>
          <a:solidFill>
            <a:schemeClr val="bg1"/>
          </a:solidFill>
          <a:ln>
            <a:noFill/>
          </a:ln>
        </p:spPr>
        <p:txBody>
          <a:bodyPr wrap="square" lIns="96470" tIns="48235" rIns="96470" bIns="48235">
            <a:spAutoFit/>
          </a:bodyPr>
          <a:lstStyle/>
          <a:p>
            <a:pPr algn="ctr">
              <a:defRPr/>
            </a:pPr>
            <a:endParaRPr lang="en-US" sz="1100" b="1" dirty="0">
              <a:latin typeface="+mj-lt"/>
            </a:endParaRPr>
          </a:p>
          <a:p>
            <a:pPr algn="ctr">
              <a:defRPr/>
            </a:pPr>
            <a:r>
              <a:rPr lang="en-US" sz="3800" b="1" dirty="0" smtClean="0">
                <a:latin typeface="+mj-lt"/>
              </a:rPr>
              <a:t>Good of the Order</a:t>
            </a:r>
          </a:p>
          <a:p>
            <a:pPr algn="ctr">
              <a:defRPr/>
            </a:pPr>
            <a:r>
              <a:rPr lang="en-US" sz="3800" b="1" dirty="0" smtClean="0">
                <a:latin typeface="+mj-lt"/>
              </a:rPr>
              <a:t>Announcements</a:t>
            </a:r>
            <a:endParaRPr lang="en-US" sz="3800" b="1" dirty="0">
              <a:latin typeface="+mj-lt"/>
            </a:endParaRPr>
          </a:p>
          <a:p>
            <a:pPr algn="ctr">
              <a:defRPr/>
            </a:pPr>
            <a:endParaRPr lang="en-US" sz="1100" b="1" dirty="0">
              <a:latin typeface="+mj-lt"/>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178398" y="3691924"/>
            <a:ext cx="205019" cy="399570"/>
          </a:xfrm>
          <a:prstGeom prst="rect">
            <a:avLst/>
          </a:prstGeom>
          <a:noFill/>
          <a:ln w="9525">
            <a:noFill/>
            <a:miter lim="800000"/>
            <a:headEnd/>
            <a:tailEnd/>
          </a:ln>
        </p:spPr>
        <p:txBody>
          <a:bodyPr wrap="none" lIns="102144" tIns="51073" rIns="102144" bIns="51073">
            <a:spAutoFit/>
          </a:bodyPr>
          <a:lstStyle/>
          <a:p>
            <a:endParaRPr lang="en-US" dirty="0"/>
          </a:p>
        </p:txBody>
      </p:sp>
      <p:grpSp>
        <p:nvGrpSpPr>
          <p:cNvPr id="3" name="Group 4"/>
          <p:cNvGrpSpPr/>
          <p:nvPr/>
        </p:nvGrpSpPr>
        <p:grpSpPr>
          <a:xfrm>
            <a:off x="320043" y="433493"/>
            <a:ext cx="9076635" cy="738746"/>
            <a:chOff x="478394" y="406400"/>
            <a:chExt cx="8644414" cy="692574"/>
          </a:xfrm>
        </p:grpSpPr>
        <p:pic>
          <p:nvPicPr>
            <p:cNvPr id="6" name="Picture 26" descr="Military Vet logo banner"/>
            <p:cNvPicPr>
              <a:picLocks noChangeAspect="1" noChangeArrowheads="1"/>
            </p:cNvPicPr>
            <p:nvPr/>
          </p:nvPicPr>
          <p:blipFill>
            <a:blip r:embed="rId2" cstate="print"/>
            <a:srcRect/>
            <a:stretch>
              <a:fillRect/>
            </a:stretch>
          </p:blipFill>
          <p:spPr bwMode="auto">
            <a:xfrm>
              <a:off x="478394" y="406400"/>
              <a:ext cx="8644414" cy="692574"/>
            </a:xfrm>
            <a:prstGeom prst="rect">
              <a:avLst/>
            </a:prstGeom>
            <a:noFill/>
            <a:ln w="9525">
              <a:noFill/>
              <a:miter lim="800000"/>
              <a:headEnd/>
              <a:tailEnd/>
            </a:ln>
          </p:spPr>
        </p:pic>
        <p:sp>
          <p:nvSpPr>
            <p:cNvPr id="7" name="Rectangle 5"/>
            <p:cNvSpPr txBox="1">
              <a:spLocks noChangeArrowheads="1"/>
            </p:cNvSpPr>
            <p:nvPr/>
          </p:nvSpPr>
          <p:spPr>
            <a:xfrm>
              <a:off x="480060" y="481745"/>
              <a:ext cx="6000750" cy="420771"/>
            </a:xfrm>
            <a:prstGeom prst="rect">
              <a:avLst/>
            </a:prstGeom>
            <a:noFill/>
          </p:spPr>
          <p:txBody>
            <a:bodyPr vert="horz" lIns="96661" tIns="48331" rIns="96661" bIns="48331"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smtClean="0">
                  <a:solidFill>
                    <a:schemeClr val="bg1"/>
                  </a:solidFill>
                </a:rPr>
                <a:t>NEXT MEETING</a:t>
              </a:r>
              <a:endParaRPr lang="en-US" sz="2200" b="1" dirty="0">
                <a:solidFill>
                  <a:schemeClr val="bg1"/>
                </a:solidFill>
              </a:endParaRPr>
            </a:p>
          </p:txBody>
        </p:sp>
      </p:grpSp>
      <p:grpSp>
        <p:nvGrpSpPr>
          <p:cNvPr id="5" name="Group 7"/>
          <p:cNvGrpSpPr/>
          <p:nvPr/>
        </p:nvGrpSpPr>
        <p:grpSpPr>
          <a:xfrm>
            <a:off x="116014" y="6762496"/>
            <a:ext cx="9325166" cy="433493"/>
            <a:chOff x="400050" y="6339840"/>
            <a:chExt cx="8881110" cy="406400"/>
          </a:xfrm>
        </p:grpSpPr>
        <p:pic>
          <p:nvPicPr>
            <p:cNvPr id="9" name="Picture 25" descr="red bottom banner"/>
            <p:cNvPicPr>
              <a:picLocks noChangeAspect="1" noChangeArrowheads="1"/>
            </p:cNvPicPr>
            <p:nvPr/>
          </p:nvPicPr>
          <p:blipFill>
            <a:blip r:embed="rId3" cstate="print"/>
            <a:srcRect/>
            <a:stretch>
              <a:fillRect/>
            </a:stretch>
          </p:blipFill>
          <p:spPr bwMode="auto">
            <a:xfrm>
              <a:off x="480060" y="6343227"/>
              <a:ext cx="8801100" cy="403013"/>
            </a:xfrm>
            <a:prstGeom prst="rect">
              <a:avLst/>
            </a:prstGeom>
            <a:noFill/>
            <a:ln w="9525">
              <a:noFill/>
              <a:miter lim="800000"/>
              <a:headEnd/>
              <a:tailEnd/>
            </a:ln>
          </p:spPr>
        </p:pic>
        <p:sp>
          <p:nvSpPr>
            <p:cNvPr id="10"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661" tIns="48331" rIns="96661" bIns="48331" anchor="ctr"/>
            <a:lstStyle/>
            <a:p>
              <a:r>
                <a:rPr lang="en-US" sz="1400" dirty="0">
                  <a:solidFill>
                    <a:schemeClr val="bg1"/>
                  </a:solidFill>
                  <a:latin typeface="Verdana" pitchFamily="34" charset="0"/>
                </a:rPr>
                <a:t>&gt; country</a:t>
              </a:r>
            </a:p>
          </p:txBody>
        </p:sp>
        <p:sp>
          <p:nvSpPr>
            <p:cNvPr id="11"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661" tIns="48331" rIns="96661" bIns="48331" anchor="ctr"/>
            <a:lstStyle/>
            <a:p>
              <a:pPr algn="r"/>
              <a:r>
                <a:rPr lang="en-US" sz="1400" dirty="0">
                  <a:solidFill>
                    <a:schemeClr val="bg1"/>
                  </a:solidFill>
                  <a:latin typeface="Verdana" pitchFamily="34" charset="0"/>
                </a:rPr>
                <a:t>  &gt; community &gt; commonwealth </a:t>
              </a:r>
            </a:p>
          </p:txBody>
        </p:sp>
        <p:sp>
          <p:nvSpPr>
            <p:cNvPr id="12" name="Text Box 15"/>
            <p:cNvSpPr txBox="1">
              <a:spLocks noChangeArrowheads="1"/>
            </p:cNvSpPr>
            <p:nvPr/>
          </p:nvSpPr>
          <p:spPr bwMode="auto">
            <a:xfrm>
              <a:off x="400050" y="6340572"/>
              <a:ext cx="1840230" cy="359216"/>
            </a:xfrm>
            <a:prstGeom prst="rect">
              <a:avLst/>
            </a:prstGeom>
            <a:noFill/>
            <a:ln w="9525">
              <a:noFill/>
              <a:miter lim="800000"/>
              <a:headEnd/>
              <a:tailEnd/>
            </a:ln>
          </p:spPr>
          <p:txBody>
            <a:bodyPr lIns="96661" tIns="48331" rIns="96661" bIns="48331" anchor="ctr">
              <a:spAutoFit/>
            </a:bodyPr>
            <a:lstStyle/>
            <a:p>
              <a:pPr eaLnBrk="0" hangingPunct="0">
                <a:spcBef>
                  <a:spcPct val="50000"/>
                </a:spcBef>
                <a:defRPr/>
              </a:pPr>
              <a:r>
                <a:rPr lang="en-US" sz="1800" b="1" dirty="0">
                  <a:solidFill>
                    <a:schemeClr val="bg1"/>
                  </a:solidFill>
                </a:rPr>
                <a:t>  </a:t>
              </a:r>
              <a:r>
                <a:rPr lang="en-US" sz="1800" dirty="0" smtClean="0">
                  <a:solidFill>
                    <a:schemeClr val="bg1"/>
                  </a:solidFill>
                  <a:latin typeface="+mj-lt"/>
                </a:rPr>
                <a:t>As of 31 JAN 15</a:t>
              </a:r>
              <a:endParaRPr lang="en-US" sz="1800" dirty="0">
                <a:solidFill>
                  <a:schemeClr val="bg1"/>
                </a:solidFill>
                <a:latin typeface="+mj-lt"/>
              </a:endParaRPr>
            </a:p>
          </p:txBody>
        </p:sp>
      </p:grpSp>
      <p:sp>
        <p:nvSpPr>
          <p:cNvPr id="14" name="TextBox 13"/>
          <p:cNvSpPr txBox="1"/>
          <p:nvPr/>
        </p:nvSpPr>
        <p:spPr>
          <a:xfrm>
            <a:off x="0" y="2363212"/>
            <a:ext cx="9601200" cy="3046956"/>
          </a:xfrm>
          <a:prstGeom prst="rect">
            <a:avLst/>
          </a:prstGeom>
          <a:noFill/>
        </p:spPr>
        <p:txBody>
          <a:bodyPr wrap="square" lIns="91407" tIns="45704" rIns="91407" bIns="45704" rtlCol="0">
            <a:spAutoFit/>
          </a:bodyPr>
          <a:lstStyle/>
          <a:p>
            <a:pPr algn="ctr"/>
            <a:r>
              <a:rPr lang="en-US" sz="4800" dirty="0" smtClean="0">
                <a:solidFill>
                  <a:schemeClr val="tx2">
                    <a:lumMod val="75000"/>
                  </a:schemeClr>
                </a:solidFill>
              </a:rPr>
              <a:t>Friday, April 10, 2015 at 10:00AM</a:t>
            </a:r>
          </a:p>
          <a:p>
            <a:pPr algn="ctr"/>
            <a:r>
              <a:rPr lang="en-US" sz="4800" dirty="0" smtClean="0">
                <a:solidFill>
                  <a:schemeClr val="tx2">
                    <a:lumMod val="75000"/>
                  </a:schemeClr>
                </a:solidFill>
              </a:rPr>
              <a:t>Fort Indiantown Gap, Bldg 9-65</a:t>
            </a:r>
          </a:p>
          <a:p>
            <a:pPr algn="ctr"/>
            <a:r>
              <a:rPr lang="en-US" sz="4800" dirty="0" smtClean="0">
                <a:solidFill>
                  <a:schemeClr val="tx2">
                    <a:lumMod val="75000"/>
                  </a:schemeClr>
                </a:solidFill>
              </a:rPr>
              <a:t>Arrowheads Community Club</a:t>
            </a:r>
          </a:p>
          <a:p>
            <a:pPr algn="ctr"/>
            <a:r>
              <a:rPr lang="en-US" sz="4800" dirty="0" smtClean="0">
                <a:solidFill>
                  <a:schemeClr val="tx2">
                    <a:lumMod val="75000"/>
                  </a:schemeClr>
                </a:solidFill>
              </a:rPr>
              <a:t>Annville, PA 17003</a:t>
            </a:r>
            <a:endParaRPr lang="en-US" sz="4800" dirty="0">
              <a:solidFill>
                <a:schemeClr val="tx2">
                  <a:lumMod val="75000"/>
                </a:schemeClr>
              </a:solidFill>
            </a:endParaRPr>
          </a:p>
        </p:txBody>
      </p:sp>
    </p:spTree>
    <p:extLst>
      <p:ext uri="{BB962C8B-B14F-4D97-AF65-F5344CB8AC3E}">
        <p14:creationId xmlns:p14="http://schemas.microsoft.com/office/powerpoint/2010/main" xmlns="" val="4057915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http://www.donthatemiami.com/wp-content/uploads/2012/08/2009-usa-flag-graphics.jpg"/>
          <p:cNvPicPr>
            <a:picLocks noChangeAspect="1" noChangeArrowheads="1"/>
          </p:cNvPicPr>
          <p:nvPr/>
        </p:nvPicPr>
        <p:blipFill>
          <a:blip r:embed="rId3" cstate="print"/>
          <a:srcRect/>
          <a:stretch>
            <a:fillRect/>
          </a:stretch>
        </p:blipFill>
        <p:spPr bwMode="auto">
          <a:xfrm>
            <a:off x="960120" y="731520"/>
            <a:ext cx="7760970" cy="5770880"/>
          </a:xfrm>
          <a:prstGeom prst="rect">
            <a:avLst/>
          </a:prstGeom>
          <a:noFill/>
          <a:ln w="28575">
            <a:noFill/>
            <a:miter lim="800000"/>
            <a:headEnd/>
            <a:tailEnd/>
          </a:ln>
        </p:spPr>
      </p:pic>
      <p:sp>
        <p:nvSpPr>
          <p:cNvPr id="5" name="Rectangle 4"/>
          <p:cNvSpPr/>
          <p:nvPr/>
        </p:nvSpPr>
        <p:spPr>
          <a:xfrm>
            <a:off x="960120" y="2763537"/>
            <a:ext cx="7760970" cy="1590128"/>
          </a:xfrm>
          <a:prstGeom prst="rect">
            <a:avLst/>
          </a:prstGeom>
          <a:solidFill>
            <a:schemeClr val="bg1"/>
          </a:solidFill>
          <a:ln>
            <a:noFill/>
          </a:ln>
        </p:spPr>
        <p:txBody>
          <a:bodyPr lIns="96470" tIns="48235" rIns="96470" bIns="48235">
            <a:spAutoFit/>
          </a:bodyPr>
          <a:lstStyle/>
          <a:p>
            <a:pPr algn="ctr">
              <a:defRPr/>
            </a:pPr>
            <a:endParaRPr lang="en-US" sz="600" b="1" dirty="0">
              <a:latin typeface="+mj-lt"/>
            </a:endParaRPr>
          </a:p>
          <a:p>
            <a:pPr algn="ctr">
              <a:defRPr/>
            </a:pPr>
            <a:r>
              <a:rPr lang="en-US" sz="3800" b="1" dirty="0" smtClean="0">
                <a:latin typeface="+mj-lt"/>
              </a:rPr>
              <a:t>BG Anthony </a:t>
            </a:r>
            <a:r>
              <a:rPr lang="en-US" sz="3800" b="1" dirty="0" err="1" smtClean="0">
                <a:latin typeface="+mj-lt"/>
              </a:rPr>
              <a:t>Carrelli</a:t>
            </a:r>
            <a:endParaRPr lang="en-US" sz="3800" b="1" dirty="0" smtClean="0">
              <a:latin typeface="+mj-lt"/>
            </a:endParaRPr>
          </a:p>
          <a:p>
            <a:pPr algn="ctr">
              <a:defRPr/>
            </a:pPr>
            <a:r>
              <a:rPr lang="en-US" sz="3800" b="1" dirty="0" smtClean="0">
                <a:latin typeface="+mj-lt"/>
              </a:rPr>
              <a:t>Air National Guard</a:t>
            </a:r>
          </a:p>
          <a:p>
            <a:pPr algn="ctr">
              <a:defRPr/>
            </a:pPr>
            <a:endParaRPr lang="en-US" sz="1500" b="1" dirty="0">
              <a:latin typeface="+mj-lt"/>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3" cstate="print"/>
          <a:srcRect/>
          <a:stretch>
            <a:fillRect/>
          </a:stretch>
        </p:blipFill>
        <p:spPr bwMode="auto">
          <a:xfrm>
            <a:off x="478394" y="406400"/>
            <a:ext cx="8644414" cy="692574"/>
          </a:xfrm>
          <a:prstGeom prst="rect">
            <a:avLst/>
          </a:prstGeom>
          <a:noFill/>
          <a:ln w="9525">
            <a:noFill/>
            <a:miter lim="800000"/>
            <a:headEnd/>
            <a:tailEnd/>
          </a:ln>
        </p:spPr>
      </p:pic>
      <p:sp>
        <p:nvSpPr>
          <p:cNvPr id="1031" name="Rectangle 2"/>
          <p:cNvSpPr>
            <a:spLocks noChangeArrowheads="1"/>
          </p:cNvSpPr>
          <p:nvPr/>
        </p:nvSpPr>
        <p:spPr bwMode="auto">
          <a:xfrm>
            <a:off x="400050" y="2311421"/>
            <a:ext cx="8721090" cy="590973"/>
          </a:xfrm>
          <a:prstGeom prst="rect">
            <a:avLst/>
          </a:prstGeom>
          <a:noFill/>
          <a:ln w="9525">
            <a:noFill/>
            <a:miter lim="800000"/>
            <a:headEnd/>
            <a:tailEnd/>
          </a:ln>
        </p:spPr>
        <p:txBody>
          <a:bodyPr lIns="96496" tIns="48248" rIns="96496" bIns="48248">
            <a:spAutoFit/>
          </a:bodyPr>
          <a:lstStyle/>
          <a:p>
            <a:pPr algn="ctr"/>
            <a:endParaRPr lang="en-US" sz="3200" b="1" dirty="0"/>
          </a:p>
        </p:txBody>
      </p:sp>
      <p:sp>
        <p:nvSpPr>
          <p:cNvPr id="1032" name="Rectangle 7"/>
          <p:cNvSpPr>
            <a:spLocks noChangeArrowheads="1"/>
          </p:cNvSpPr>
          <p:nvPr/>
        </p:nvSpPr>
        <p:spPr bwMode="auto">
          <a:xfrm>
            <a:off x="3027046" y="3461182"/>
            <a:ext cx="195025" cy="392853"/>
          </a:xfrm>
          <a:prstGeom prst="rect">
            <a:avLst/>
          </a:prstGeom>
          <a:noFill/>
          <a:ln w="9525">
            <a:noFill/>
            <a:miter lim="800000"/>
            <a:headEnd/>
            <a:tailEnd/>
          </a:ln>
        </p:spPr>
        <p:txBody>
          <a:bodyPr wrap="none" lIns="96496" tIns="48248" rIns="96496" bIns="48248">
            <a:spAutoFit/>
          </a:bodyPr>
          <a:lstStyle/>
          <a:p>
            <a:endParaRPr lang="en-US"/>
          </a:p>
        </p:txBody>
      </p:sp>
      <p:sp>
        <p:nvSpPr>
          <p:cNvPr id="1033" name="Rectangle 5"/>
          <p:cNvSpPr>
            <a:spLocks noGrp="1" noChangeArrowheads="1"/>
          </p:cNvSpPr>
          <p:nvPr>
            <p:ph type="ctrTitle"/>
          </p:nvPr>
        </p:nvSpPr>
        <p:spPr>
          <a:xfrm>
            <a:off x="480060" y="487680"/>
            <a:ext cx="6000750" cy="426720"/>
          </a:xfrm>
          <a:noFill/>
        </p:spPr>
        <p:txBody>
          <a:bodyPr>
            <a:spAutoFit/>
          </a:bodyPr>
          <a:lstStyle/>
          <a:p>
            <a:r>
              <a:rPr lang="en-US" sz="2100" b="1" dirty="0" smtClean="0">
                <a:solidFill>
                  <a:schemeClr val="bg1"/>
                </a:solidFill>
              </a:rPr>
              <a:t>Air National Guard Update</a:t>
            </a:r>
            <a:endParaRPr lang="en-US" sz="2100" b="1" dirty="0">
              <a:solidFill>
                <a:schemeClr val="bg1"/>
              </a:solidFill>
            </a:endParaRPr>
          </a:p>
        </p:txBody>
      </p:sp>
      <p:grpSp>
        <p:nvGrpSpPr>
          <p:cNvPr id="3" name="Group 17"/>
          <p:cNvGrpSpPr/>
          <p:nvPr/>
        </p:nvGrpSpPr>
        <p:grpSpPr>
          <a:xfrm>
            <a:off x="400050" y="6421120"/>
            <a:ext cx="8881110" cy="406400"/>
            <a:chOff x="381000" y="6019800"/>
            <a:chExt cx="8458200" cy="381000"/>
          </a:xfrm>
        </p:grpSpPr>
        <p:pic>
          <p:nvPicPr>
            <p:cNvPr id="1028" name="Picture 25" descr="red bottom banner"/>
            <p:cNvPicPr>
              <a:picLocks noChangeAspect="1" noChangeArrowheads="1"/>
            </p:cNvPicPr>
            <p:nvPr/>
          </p:nvPicPr>
          <p:blipFill>
            <a:blip r:embed="rId4" cstate="print"/>
            <a:srcRect/>
            <a:stretch>
              <a:fillRect/>
            </a:stretch>
          </p:blipFill>
          <p:spPr bwMode="auto">
            <a:xfrm>
              <a:off x="457200" y="6022975"/>
              <a:ext cx="8382000" cy="377825"/>
            </a:xfrm>
            <a:prstGeom prst="rect">
              <a:avLst/>
            </a:prstGeom>
            <a:noFill/>
            <a:ln w="9525">
              <a:noFill/>
              <a:miter lim="800000"/>
              <a:headEnd/>
              <a:tailEnd/>
            </a:ln>
          </p:spPr>
        </p:pic>
        <p:sp>
          <p:nvSpPr>
            <p:cNvPr id="1029" name="Rectangle 8"/>
            <p:cNvSpPr>
              <a:spLocks noChangeArrowheads="1"/>
            </p:cNvSpPr>
            <p:nvPr/>
          </p:nvSpPr>
          <p:spPr bwMode="auto">
            <a:xfrm>
              <a:off x="7620000" y="6019800"/>
              <a:ext cx="1219200" cy="381000"/>
            </a:xfrm>
            <a:prstGeom prst="rect">
              <a:avLst/>
            </a:prstGeom>
            <a:noFill/>
            <a:ln w="9525">
              <a:noFill/>
              <a:miter lim="800000"/>
              <a:headEnd/>
              <a:tailEnd/>
            </a:ln>
          </p:spPr>
          <p:txBody>
            <a:bodyPr anchor="ctr"/>
            <a:lstStyle/>
            <a:p>
              <a:r>
                <a:rPr lang="en-US" sz="1300" dirty="0">
                  <a:solidFill>
                    <a:schemeClr val="bg1"/>
                  </a:solidFill>
                  <a:latin typeface="Verdana" pitchFamily="34" charset="0"/>
                </a:rPr>
                <a:t>&gt; country</a:t>
              </a:r>
            </a:p>
          </p:txBody>
        </p:sp>
        <p:sp>
          <p:nvSpPr>
            <p:cNvPr id="1030"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300" dirty="0">
                  <a:solidFill>
                    <a:schemeClr val="bg1"/>
                  </a:solidFill>
                  <a:latin typeface="Verdana" pitchFamily="34" charset="0"/>
                </a:rPr>
                <a:t>  &gt; community &gt; commonwealth </a:t>
              </a:r>
            </a:p>
          </p:txBody>
        </p:sp>
        <p:sp>
          <p:nvSpPr>
            <p:cNvPr id="1062" name="Text Box 15"/>
            <p:cNvSpPr txBox="1">
              <a:spLocks noChangeArrowheads="1"/>
            </p:cNvSpPr>
            <p:nvPr/>
          </p:nvSpPr>
          <p:spPr bwMode="auto">
            <a:xfrm>
              <a:off x="381000" y="6019800"/>
              <a:ext cx="1905000" cy="338554"/>
            </a:xfrm>
            <a:prstGeom prst="rect">
              <a:avLst/>
            </a:prstGeom>
            <a:noFill/>
            <a:ln w="9525">
              <a:noFill/>
              <a:miter lim="800000"/>
              <a:headEnd/>
              <a:tailEnd/>
            </a:ln>
          </p:spPr>
          <p:txBody>
            <a:bodyPr wrap="square" anchor="ctr">
              <a:spAutoFit/>
            </a:bodyPr>
            <a:lstStyle/>
            <a:p>
              <a:pPr eaLnBrk="0" hangingPunct="0">
                <a:spcBef>
                  <a:spcPct val="50000"/>
                </a:spcBef>
                <a:defRPr/>
              </a:pPr>
              <a:r>
                <a:rPr lang="en-US" sz="1700" dirty="0">
                  <a:solidFill>
                    <a:schemeClr val="bg1"/>
                  </a:solidFill>
                  <a:latin typeface="+mj-lt"/>
                </a:rPr>
                <a:t>  As of </a:t>
              </a:r>
              <a:r>
                <a:rPr lang="en-US" sz="1700" dirty="0" smtClean="0">
                  <a:solidFill>
                    <a:schemeClr val="bg1"/>
                  </a:solidFill>
                  <a:latin typeface="+mj-lt"/>
                </a:rPr>
                <a:t>29 JAN 2015</a:t>
              </a:r>
              <a:endParaRPr lang="en-US" sz="1700" dirty="0">
                <a:solidFill>
                  <a:schemeClr val="bg1"/>
                </a:solidFill>
                <a:latin typeface="+mj-lt"/>
              </a:endParaRPr>
            </a:p>
          </p:txBody>
        </p:sp>
      </p:grpSp>
      <p:sp>
        <p:nvSpPr>
          <p:cNvPr id="2" name="TextBox 1"/>
          <p:cNvSpPr txBox="1"/>
          <p:nvPr/>
        </p:nvSpPr>
        <p:spPr>
          <a:xfrm>
            <a:off x="480060" y="1544320"/>
            <a:ext cx="9041130" cy="3944813"/>
          </a:xfrm>
          <a:prstGeom prst="rect">
            <a:avLst/>
          </a:prstGeom>
          <a:noFill/>
        </p:spPr>
        <p:txBody>
          <a:bodyPr wrap="square" lIns="96661" tIns="48331" rIns="96661" bIns="48331" rtlCol="0">
            <a:spAutoFit/>
          </a:bodyPr>
          <a:lstStyle/>
          <a:p>
            <a:r>
              <a:rPr lang="en-US" sz="2500" dirty="0" smtClean="0"/>
              <a:t>Jun 14 – Feb 15	171</a:t>
            </a:r>
            <a:r>
              <a:rPr lang="en-US" sz="2500" baseline="30000" dirty="0" smtClean="0"/>
              <a:t>st</a:t>
            </a:r>
            <a:r>
              <a:rPr lang="en-US" sz="2500" dirty="0" smtClean="0"/>
              <a:t> ARW CE Squadron – Fire Fighters</a:t>
            </a:r>
          </a:p>
          <a:p>
            <a:r>
              <a:rPr lang="en-US" sz="2500" dirty="0" smtClean="0"/>
              <a:t>Sep 14 – May 15	211</a:t>
            </a:r>
            <a:r>
              <a:rPr lang="en-US" sz="2500" baseline="30000" dirty="0" smtClean="0"/>
              <a:t>th</a:t>
            </a:r>
            <a:r>
              <a:rPr lang="en-US" sz="2500" dirty="0" smtClean="0"/>
              <a:t> Engineering Installation Squadron</a:t>
            </a:r>
          </a:p>
          <a:p>
            <a:r>
              <a:rPr lang="en-US" sz="2500" dirty="0" smtClean="0"/>
              <a:t>Dec 14 – Mar 15	112</a:t>
            </a:r>
            <a:r>
              <a:rPr lang="en-US" sz="2500" baseline="30000" dirty="0" smtClean="0"/>
              <a:t>th</a:t>
            </a:r>
            <a:r>
              <a:rPr lang="en-US" sz="2500" dirty="0" smtClean="0"/>
              <a:t> Air Operations Squadron</a:t>
            </a:r>
          </a:p>
          <a:p>
            <a:r>
              <a:rPr lang="en-US" sz="2500" dirty="0" smtClean="0"/>
              <a:t>Feb – Mar 15		171</a:t>
            </a:r>
            <a:r>
              <a:rPr lang="en-US" sz="2500" baseline="30000" dirty="0" smtClean="0"/>
              <a:t>st</a:t>
            </a:r>
            <a:r>
              <a:rPr lang="en-US" sz="2500" dirty="0" smtClean="0"/>
              <a:t> ARW Aviation Package</a:t>
            </a:r>
          </a:p>
          <a:p>
            <a:r>
              <a:rPr lang="en-US" sz="2500" dirty="0" smtClean="0"/>
              <a:t>Oct 15 – Jan 16	171</a:t>
            </a:r>
            <a:r>
              <a:rPr lang="en-US" sz="2500" baseline="30000" dirty="0" smtClean="0"/>
              <a:t>st</a:t>
            </a:r>
            <a:r>
              <a:rPr lang="en-US" sz="2500" dirty="0" smtClean="0"/>
              <a:t> ARW Aviation Package</a:t>
            </a:r>
          </a:p>
          <a:p>
            <a:r>
              <a:rPr lang="en-US" sz="2500" dirty="0" smtClean="0"/>
              <a:t>Oct 15 – Jan 16	193</a:t>
            </a:r>
            <a:r>
              <a:rPr lang="en-US" sz="2500" baseline="30000" dirty="0" smtClean="0"/>
              <a:t>rd</a:t>
            </a:r>
            <a:r>
              <a:rPr lang="en-US" sz="2500" dirty="0" smtClean="0"/>
              <a:t> SOW Aviation Package</a:t>
            </a:r>
          </a:p>
          <a:p>
            <a:endParaRPr lang="en-US" sz="2500" dirty="0"/>
          </a:p>
          <a:p>
            <a:r>
              <a:rPr lang="en-US" sz="2500" dirty="0" smtClean="0"/>
              <a:t>2014 PaANG Rollup – 1037 deployed personnel, 21 countries</a:t>
            </a:r>
          </a:p>
          <a:p>
            <a:endParaRPr lang="en-US" sz="2500" dirty="0"/>
          </a:p>
          <a:p>
            <a:r>
              <a:rPr lang="en-US" sz="2500" dirty="0" smtClean="0"/>
              <a:t>65 Currently Deployed</a:t>
            </a:r>
            <a:endParaRPr lang="en-US" sz="25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http://www.donthatemiami.com/wp-content/uploads/2012/08/2009-usa-flag-graphics.jpg"/>
          <p:cNvPicPr>
            <a:picLocks noChangeAspect="1" noChangeArrowheads="1"/>
          </p:cNvPicPr>
          <p:nvPr/>
        </p:nvPicPr>
        <p:blipFill>
          <a:blip r:embed="rId3" cstate="print"/>
          <a:srcRect/>
          <a:stretch>
            <a:fillRect/>
          </a:stretch>
        </p:blipFill>
        <p:spPr bwMode="auto">
          <a:xfrm>
            <a:off x="720090" y="731520"/>
            <a:ext cx="8161020" cy="5852160"/>
          </a:xfrm>
          <a:prstGeom prst="rect">
            <a:avLst/>
          </a:prstGeom>
          <a:noFill/>
          <a:ln w="28575">
            <a:noFill/>
            <a:miter lim="800000"/>
            <a:headEnd/>
            <a:tailEnd/>
          </a:ln>
        </p:spPr>
      </p:pic>
      <p:sp>
        <p:nvSpPr>
          <p:cNvPr id="5" name="Rectangle 4"/>
          <p:cNvSpPr/>
          <p:nvPr/>
        </p:nvSpPr>
        <p:spPr>
          <a:xfrm>
            <a:off x="720090" y="2764076"/>
            <a:ext cx="8161020" cy="2190293"/>
          </a:xfrm>
          <a:prstGeom prst="rect">
            <a:avLst/>
          </a:prstGeom>
          <a:solidFill>
            <a:schemeClr val="bg1"/>
          </a:solidFill>
          <a:ln>
            <a:noFill/>
          </a:ln>
        </p:spPr>
        <p:txBody>
          <a:bodyPr wrap="square" lIns="96470" tIns="48235" rIns="96470" bIns="48235">
            <a:spAutoFit/>
          </a:bodyPr>
          <a:lstStyle/>
          <a:p>
            <a:pPr algn="ctr">
              <a:defRPr/>
            </a:pPr>
            <a:endParaRPr lang="en-US" sz="1100" b="1" dirty="0">
              <a:latin typeface="+mj-lt"/>
            </a:endParaRPr>
          </a:p>
          <a:p>
            <a:pPr algn="ctr">
              <a:defRPr/>
            </a:pPr>
            <a:r>
              <a:rPr lang="en-US" sz="3800" b="1" dirty="0" smtClean="0">
                <a:latin typeface="+mj-lt"/>
              </a:rPr>
              <a:t>Dr</a:t>
            </a:r>
            <a:r>
              <a:rPr lang="en-US" sz="3800" b="1" dirty="0" smtClean="0">
                <a:latin typeface="+mj-lt"/>
              </a:rPr>
              <a:t>. </a:t>
            </a:r>
            <a:r>
              <a:rPr lang="en-US" sz="3800" b="1" dirty="0" smtClean="0">
                <a:latin typeface="+mj-lt"/>
              </a:rPr>
              <a:t>William Mills</a:t>
            </a:r>
            <a:endParaRPr lang="en-US" sz="3800" b="1" dirty="0">
              <a:latin typeface="+mj-lt"/>
            </a:endParaRPr>
          </a:p>
          <a:p>
            <a:pPr algn="ctr">
              <a:defRPr/>
            </a:pPr>
            <a:r>
              <a:rPr lang="en-US" sz="3800" b="1" dirty="0" smtClean="0">
                <a:latin typeface="+mj-lt"/>
              </a:rPr>
              <a:t>Director, Altoona VAMC</a:t>
            </a:r>
          </a:p>
          <a:p>
            <a:pPr algn="ctr">
              <a:defRPr/>
            </a:pPr>
            <a:r>
              <a:rPr lang="en-US" sz="3800" b="1" dirty="0" smtClean="0">
                <a:latin typeface="+mj-lt"/>
              </a:rPr>
              <a:t>MyVA Region 1</a:t>
            </a:r>
            <a:endParaRPr lang="en-US" sz="3800" b="1" dirty="0">
              <a:latin typeface="+mj-lt"/>
            </a:endParaRPr>
          </a:p>
          <a:p>
            <a:pPr algn="ctr">
              <a:defRPr/>
            </a:pPr>
            <a:endParaRPr lang="en-US" sz="1100" b="1" dirty="0">
              <a:latin typeface="+mj-lt"/>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6" descr="Military Vet logo banner"/>
          <p:cNvPicPr>
            <a:picLocks noChangeAspect="1" noChangeArrowheads="1"/>
          </p:cNvPicPr>
          <p:nvPr/>
        </p:nvPicPr>
        <p:blipFill>
          <a:blip r:embed="rId2" cstate="print"/>
          <a:srcRect/>
          <a:stretch>
            <a:fillRect/>
          </a:stretch>
        </p:blipFill>
        <p:spPr bwMode="auto">
          <a:xfrm>
            <a:off x="478394" y="406400"/>
            <a:ext cx="8644414" cy="692574"/>
          </a:xfrm>
          <a:prstGeom prst="rect">
            <a:avLst/>
          </a:prstGeom>
          <a:noFill/>
          <a:ln w="9525">
            <a:noFill/>
            <a:miter lim="800000"/>
            <a:headEnd/>
            <a:tailEnd/>
          </a:ln>
        </p:spPr>
      </p:pic>
      <p:sp>
        <p:nvSpPr>
          <p:cNvPr id="5" name="Rectangle 5"/>
          <p:cNvSpPr txBox="1">
            <a:spLocks noChangeArrowheads="1"/>
          </p:cNvSpPr>
          <p:nvPr/>
        </p:nvSpPr>
        <p:spPr>
          <a:xfrm>
            <a:off x="480060" y="487680"/>
            <a:ext cx="6000750" cy="426720"/>
          </a:xfrm>
          <a:prstGeom prst="rect">
            <a:avLst/>
          </a:prstGeom>
          <a:noFill/>
        </p:spPr>
        <p:txBody>
          <a:bodyPr vert="horz" lIns="96470" tIns="48235" rIns="96470" bIns="48235"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100" b="1" dirty="0" smtClean="0">
                <a:solidFill>
                  <a:schemeClr val="bg1"/>
                </a:solidFill>
              </a:rPr>
              <a:t>MyVA Region 1 Update</a:t>
            </a:r>
            <a:endParaRPr lang="en-US" sz="2100" b="1" dirty="0">
              <a:solidFill>
                <a:schemeClr val="bg1"/>
              </a:solidFill>
            </a:endParaRPr>
          </a:p>
        </p:txBody>
      </p:sp>
      <p:pic>
        <p:nvPicPr>
          <p:cNvPr id="6" name="Picture 25" descr="red bottom banner"/>
          <p:cNvPicPr>
            <a:picLocks noChangeAspect="1" noChangeArrowheads="1"/>
          </p:cNvPicPr>
          <p:nvPr/>
        </p:nvPicPr>
        <p:blipFill>
          <a:blip r:embed="rId3" cstate="print"/>
          <a:srcRect/>
          <a:stretch>
            <a:fillRect/>
          </a:stretch>
        </p:blipFill>
        <p:spPr bwMode="auto">
          <a:xfrm>
            <a:off x="480060" y="6424531"/>
            <a:ext cx="8801100" cy="403013"/>
          </a:xfrm>
          <a:prstGeom prst="rect">
            <a:avLst/>
          </a:prstGeom>
          <a:noFill/>
          <a:ln w="9525">
            <a:noFill/>
            <a:miter lim="800000"/>
            <a:headEnd/>
            <a:tailEnd/>
          </a:ln>
        </p:spPr>
      </p:pic>
      <p:sp>
        <p:nvSpPr>
          <p:cNvPr id="7" name="Text Box 15"/>
          <p:cNvSpPr txBox="1">
            <a:spLocks noChangeArrowheads="1"/>
          </p:cNvSpPr>
          <p:nvPr/>
        </p:nvSpPr>
        <p:spPr bwMode="auto">
          <a:xfrm>
            <a:off x="400050" y="6420915"/>
            <a:ext cx="1840230" cy="360930"/>
          </a:xfrm>
          <a:prstGeom prst="rect">
            <a:avLst/>
          </a:prstGeom>
          <a:noFill/>
          <a:ln w="9525">
            <a:noFill/>
            <a:miter lim="800000"/>
            <a:headEnd/>
            <a:tailEnd/>
          </a:ln>
        </p:spPr>
        <p:txBody>
          <a:bodyPr lIns="96470" tIns="48235" rIns="96470" bIns="48235" anchor="ctr">
            <a:spAutoFit/>
          </a:bodyPr>
          <a:lstStyle/>
          <a:p>
            <a:pPr eaLnBrk="0" hangingPunct="0">
              <a:spcBef>
                <a:spcPct val="50000"/>
              </a:spcBef>
              <a:defRPr/>
            </a:pPr>
            <a:r>
              <a:rPr lang="en-US" sz="1700" b="1" dirty="0">
                <a:solidFill>
                  <a:schemeClr val="bg1"/>
                </a:solidFill>
                <a:latin typeface="+mj-lt"/>
              </a:rPr>
              <a:t>  </a:t>
            </a:r>
            <a:r>
              <a:rPr lang="en-US" sz="1700" dirty="0">
                <a:solidFill>
                  <a:schemeClr val="bg1"/>
                </a:solidFill>
                <a:latin typeface="+mj-lt"/>
              </a:rPr>
              <a:t>As </a:t>
            </a:r>
            <a:r>
              <a:rPr lang="en-US" sz="1700" dirty="0" smtClean="0">
                <a:solidFill>
                  <a:schemeClr val="bg1"/>
                </a:solidFill>
                <a:latin typeface="+mj-lt"/>
              </a:rPr>
              <a:t>of</a:t>
            </a:r>
            <a:endParaRPr lang="en-US" sz="1700" dirty="0">
              <a:solidFill>
                <a:schemeClr val="bg1"/>
              </a:solidFill>
              <a:latin typeface="+mj-lt"/>
            </a:endParaRPr>
          </a:p>
        </p:txBody>
      </p:sp>
      <p:sp>
        <p:nvSpPr>
          <p:cNvPr id="8" name="Rectangle 10"/>
          <p:cNvSpPr>
            <a:spLocks noChangeArrowheads="1"/>
          </p:cNvSpPr>
          <p:nvPr/>
        </p:nvSpPr>
        <p:spPr bwMode="auto">
          <a:xfrm>
            <a:off x="3920490" y="6421120"/>
            <a:ext cx="4160520" cy="406400"/>
          </a:xfrm>
          <a:prstGeom prst="rect">
            <a:avLst/>
          </a:prstGeom>
          <a:noFill/>
          <a:ln w="9525">
            <a:noFill/>
            <a:miter lim="800000"/>
            <a:headEnd/>
            <a:tailEnd/>
          </a:ln>
        </p:spPr>
        <p:txBody>
          <a:bodyPr lIns="96470" tIns="48235" rIns="96470" bIns="48235" anchor="ctr"/>
          <a:lstStyle/>
          <a:p>
            <a:pPr algn="r"/>
            <a:r>
              <a:rPr lang="en-US" sz="1300" dirty="0">
                <a:solidFill>
                  <a:schemeClr val="bg1"/>
                </a:solidFill>
                <a:latin typeface="Verdana" pitchFamily="34" charset="0"/>
              </a:rPr>
              <a:t>  &gt; community &gt; commonwealth </a:t>
            </a:r>
          </a:p>
        </p:txBody>
      </p:sp>
      <p:sp>
        <p:nvSpPr>
          <p:cNvPr id="9" name="Rectangle 8"/>
          <p:cNvSpPr>
            <a:spLocks noChangeArrowheads="1"/>
          </p:cNvSpPr>
          <p:nvPr/>
        </p:nvSpPr>
        <p:spPr bwMode="auto">
          <a:xfrm>
            <a:off x="8001000" y="6421120"/>
            <a:ext cx="1280160" cy="406400"/>
          </a:xfrm>
          <a:prstGeom prst="rect">
            <a:avLst/>
          </a:prstGeom>
          <a:noFill/>
          <a:ln w="9525">
            <a:noFill/>
            <a:miter lim="800000"/>
            <a:headEnd/>
            <a:tailEnd/>
          </a:ln>
        </p:spPr>
        <p:txBody>
          <a:bodyPr lIns="96470" tIns="48235" rIns="96470" bIns="48235" anchor="ctr"/>
          <a:lstStyle/>
          <a:p>
            <a:r>
              <a:rPr lang="en-US" sz="1300" dirty="0">
                <a:solidFill>
                  <a:schemeClr val="bg1"/>
                </a:solidFill>
                <a:latin typeface="Verdana" pitchFamily="34" charset="0"/>
              </a:rPr>
              <a:t>&gt; country</a:t>
            </a:r>
          </a:p>
        </p:txBody>
      </p:sp>
      <p:sp>
        <p:nvSpPr>
          <p:cNvPr id="3" name="TextBox 2"/>
          <p:cNvSpPr txBox="1"/>
          <p:nvPr/>
        </p:nvSpPr>
        <p:spPr>
          <a:xfrm>
            <a:off x="480060" y="1202817"/>
            <a:ext cx="8801100" cy="984885"/>
          </a:xfrm>
          <a:prstGeom prst="rect">
            <a:avLst/>
          </a:prstGeom>
          <a:noFill/>
        </p:spPr>
        <p:txBody>
          <a:bodyPr wrap="square" lIns="96470" tIns="48235" rIns="96470" bIns="48235" rtlCol="0">
            <a:spAutoFit/>
          </a:bodyPr>
          <a:lstStyle/>
          <a:p>
            <a:endParaRPr lang="en-US" b="1" dirty="0" smtClean="0"/>
          </a:p>
          <a:p>
            <a:endParaRPr lang="en-US" b="1" dirty="0" smtClean="0"/>
          </a:p>
          <a:p>
            <a:endParaRPr lang="en-US" dirty="0" smtClean="0"/>
          </a:p>
        </p:txBody>
      </p:sp>
    </p:spTree>
    <p:extLst>
      <p:ext uri="{BB962C8B-B14F-4D97-AF65-F5344CB8AC3E}">
        <p14:creationId xmlns:p14="http://schemas.microsoft.com/office/powerpoint/2010/main" xmlns="" val="413396756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800100" y="741679"/>
            <a:ext cx="8161020" cy="5923281"/>
            <a:chOff x="762000" y="695324"/>
            <a:chExt cx="7772400" cy="5553076"/>
          </a:xfrm>
        </p:grpSpPr>
        <p:pic>
          <p:nvPicPr>
            <p:cNvPr id="1030" name="Picture 6" descr="http://www.donthatemiami.com/wp-content/uploads/2012/08/2009-usa-flag-graphics.jpg"/>
            <p:cNvPicPr>
              <a:picLocks noChangeAspect="1" noChangeArrowheads="1"/>
            </p:cNvPicPr>
            <p:nvPr/>
          </p:nvPicPr>
          <p:blipFill>
            <a:blip r:embed="rId2" cstate="print"/>
            <a:srcRect/>
            <a:stretch>
              <a:fillRect/>
            </a:stretch>
          </p:blipFill>
          <p:spPr bwMode="auto">
            <a:xfrm>
              <a:off x="762000" y="695324"/>
              <a:ext cx="7772400" cy="5553076"/>
            </a:xfrm>
            <a:prstGeom prst="rect">
              <a:avLst/>
            </a:prstGeom>
            <a:noFill/>
            <a:ln>
              <a:noFill/>
            </a:ln>
          </p:spPr>
        </p:pic>
        <p:sp>
          <p:nvSpPr>
            <p:cNvPr id="5" name="Rectangle 4"/>
            <p:cNvSpPr/>
            <p:nvPr/>
          </p:nvSpPr>
          <p:spPr>
            <a:xfrm>
              <a:off x="762000" y="2590800"/>
              <a:ext cx="7772400" cy="2063064"/>
            </a:xfrm>
            <a:prstGeom prst="rect">
              <a:avLst/>
            </a:prstGeom>
            <a:solidFill>
              <a:schemeClr val="bg1"/>
            </a:solidFill>
            <a:ln>
              <a:noFill/>
            </a:ln>
          </p:spPr>
          <p:txBody>
            <a:bodyPr wrap="square">
              <a:spAutoFit/>
            </a:bodyPr>
            <a:lstStyle/>
            <a:p>
              <a:pPr algn="ctr"/>
              <a:endParaRPr lang="en-US" b="1" dirty="0" smtClean="0">
                <a:latin typeface="+mj-lt"/>
              </a:endParaRPr>
            </a:p>
            <a:p>
              <a:pPr algn="ctr"/>
              <a:r>
                <a:rPr lang="en-US" sz="4400" b="1" dirty="0" smtClean="0">
                  <a:latin typeface="+mj-lt"/>
                </a:rPr>
                <a:t>Mr. Michael Barrett</a:t>
              </a:r>
            </a:p>
            <a:p>
              <a:pPr algn="ctr"/>
              <a:r>
                <a:rPr lang="en-US" sz="4400" b="1" dirty="0" smtClean="0">
                  <a:latin typeface="+mj-lt"/>
                </a:rPr>
                <a:t>Chief Counsel Update</a:t>
              </a:r>
            </a:p>
            <a:p>
              <a:pPr algn="ctr"/>
              <a:endParaRPr lang="en-US" sz="3000" b="1" dirty="0">
                <a:latin typeface="+mj-lt"/>
              </a:endParaRPr>
            </a:p>
          </p:txBody>
        </p:sp>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9DC47195621748943E419562098934" ma:contentTypeVersion="7" ma:contentTypeDescription="Create a new document." ma:contentTypeScope="" ma:versionID="ff287e84c5cfdc416dca88a5926d5aea">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5da2308a0b4d714a3f08d4204759b388" ns1:_="" ns2:_="">
    <xsd:import namespace="http://schemas.microsoft.com/sharepoint/v3"/>
    <xsd:import namespace="http://schemas.microsoft.com/sharepoint/v4"/>
    <xsd:element name="properties">
      <xsd:complexType>
        <xsd:sequence>
          <xsd:element name="documentManagement">
            <xsd:complexType>
              <xsd:all>
                <xsd:element ref="ns1:PublishingStartDate" minOccurs="0"/>
                <xsd:element ref="ns1:PublishingExpirationDate" minOccurs="0"/>
                <xsd:element ref="ns1:EmailSender" minOccurs="0"/>
                <xsd:element ref="ns1:EmailTo" minOccurs="0"/>
                <xsd:element ref="ns1:EmailCc" minOccurs="0"/>
                <xsd:element ref="ns1:EmailFrom" minOccurs="0"/>
                <xsd:element ref="ns1:EmailSubject" minOccurs="0"/>
                <xsd:element ref="ns2:EmailHead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element name="EmailSender" ma:index="10" nillable="true" ma:displayName="E-Mail Sender" ma:hidden="true" ma:internalName="EmailSender">
      <xsd:simpleType>
        <xsd:restriction base="dms:Note">
          <xsd:maxLength value="255"/>
        </xsd:restriction>
      </xsd:simpleType>
    </xsd:element>
    <xsd:element name="EmailTo" ma:index="11" nillable="true" ma:displayName="E-Mail To" ma:hidden="true" ma:internalName="EmailTo">
      <xsd:simpleType>
        <xsd:restriction base="dms:Note">
          <xsd:maxLength value="255"/>
        </xsd:restriction>
      </xsd:simpleType>
    </xsd:element>
    <xsd:element name="EmailCc" ma:index="12" nillable="true" ma:displayName="E-Mail Cc" ma:hidden="true" ma:internalName="EmailCc">
      <xsd:simpleType>
        <xsd:restriction base="dms:Note">
          <xsd:maxLength value="255"/>
        </xsd:restriction>
      </xsd:simpleType>
    </xsd:element>
    <xsd:element name="EmailFrom" ma:index="13" nillable="true" ma:displayName="E-Mail From" ma:hidden="true" ma:internalName="EmailFrom">
      <xsd:simpleType>
        <xsd:restriction base="dms:Text"/>
      </xsd:simpleType>
    </xsd:element>
    <xsd:element name="EmailSubject" ma:index="14"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5" nillable="true" ma:displayName="E-Mail Headers" ma:hidden="true" ma:internalName="EmailHeader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mailTo xmlns="http://schemas.microsoft.com/sharepoint/v3" xsi:nil="true"/>
    <EmailHeaders xmlns="http://schemas.microsoft.com/sharepoint/v4"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Props1.xml><?xml version="1.0" encoding="utf-8"?>
<ds:datastoreItem xmlns:ds="http://schemas.openxmlformats.org/officeDocument/2006/customXml" ds:itemID="{60F6769B-B29C-4C13-A4E9-8F35D32D5E82}"/>
</file>

<file path=customXml/itemProps2.xml><?xml version="1.0" encoding="utf-8"?>
<ds:datastoreItem xmlns:ds="http://schemas.openxmlformats.org/officeDocument/2006/customXml" ds:itemID="{2C6CC0D4-8B37-463B-8CED-F6341FE8ECCC}"/>
</file>

<file path=customXml/itemProps3.xml><?xml version="1.0" encoding="utf-8"?>
<ds:datastoreItem xmlns:ds="http://schemas.openxmlformats.org/officeDocument/2006/customXml" ds:itemID="{5CCA84E6-AC46-442F-BA42-3FAA135977D7}"/>
</file>

<file path=docProps/app.xml><?xml version="1.0" encoding="utf-8"?>
<Properties xmlns="http://schemas.openxmlformats.org/officeDocument/2006/extended-properties" xmlns:vt="http://schemas.openxmlformats.org/officeDocument/2006/docPropsVTypes">
  <TotalTime>3442</TotalTime>
  <Words>2205</Words>
  <Application>Microsoft Office PowerPoint</Application>
  <PresentationFormat>Custom</PresentationFormat>
  <Paragraphs>626</Paragraphs>
  <Slides>43</Slides>
  <Notes>14</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Office Theme</vt:lpstr>
      <vt:lpstr>Worksheet</vt:lpstr>
      <vt:lpstr>Slide 1</vt:lpstr>
      <vt:lpstr>Slide 2</vt:lpstr>
      <vt:lpstr>UNIT MOBILIZATIONS / TOTAL DEPLOYMENTS</vt:lpstr>
      <vt:lpstr>CURRENT MOBILIZATIONS &amp; TOTAL DEPLOYMENTS</vt:lpstr>
      <vt:lpstr>Slide 5</vt:lpstr>
      <vt:lpstr>Air National Guard Update</vt:lpstr>
      <vt:lpstr>Slide 7</vt:lpstr>
      <vt:lpstr>Slide 8</vt:lpstr>
      <vt:lpstr>Slide 9</vt:lpstr>
      <vt:lpstr>Slide 10</vt:lpstr>
      <vt:lpstr>Current Legislation of Interest</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ACT 66 SUMMARY</vt:lpstr>
      <vt:lpstr>OUTREACH ENGAGEMENTS</vt:lpstr>
      <vt:lpstr>Slide 26</vt:lpstr>
      <vt:lpstr>PERSIAN GULF BONUS PROGRAM SUMMARY</vt:lpstr>
      <vt:lpstr>PERSIAN GULF BONUS PROGRAM SUMMARY</vt:lpstr>
      <vt:lpstr>Slide 29</vt:lpstr>
      <vt:lpstr>PERSIAN GULF BONUS PROGRAM SUMMARY</vt:lpstr>
      <vt:lpstr>PERSIAN GULF BONUS PROGRAM SUMMARY</vt:lpstr>
      <vt:lpstr>PERSIAN GULF BONUS PROGRAM SUMMARY</vt:lpstr>
      <vt:lpstr>PERSIAN GULF BONUS PROGRAM SUMMARY</vt:lpstr>
      <vt:lpstr>PERSIAN GULF BONUS PROGRAM SUMMARY</vt:lpstr>
      <vt:lpstr>Slide 35</vt:lpstr>
      <vt:lpstr>Slide 36</vt:lpstr>
      <vt:lpstr>Slide 37</vt:lpstr>
      <vt:lpstr>Slide 38</vt:lpstr>
      <vt:lpstr>Slide 39</vt:lpstr>
      <vt:lpstr>Slide 40</vt:lpstr>
      <vt:lpstr>Slide 41</vt:lpstr>
      <vt:lpstr>Slide 42</vt:lpstr>
      <vt:lpstr>Slide 43</vt:lpstr>
    </vt:vector>
  </TitlesOfParts>
  <Company>DMVA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sukenney</dc:creator>
  <cp:lastModifiedBy>joygibson</cp:lastModifiedBy>
  <cp:revision>280</cp:revision>
  <dcterms:created xsi:type="dcterms:W3CDTF">2014-09-22T14:18:28Z</dcterms:created>
  <dcterms:modified xsi:type="dcterms:W3CDTF">2015-02-06T19:26:24Z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0x010100FF9DC47195621748943E419562098934</vt:lpwstr>
  </property>
  <property fmtid="{D5CDD505-2E9C-101B-9397-08002B2CF9AE}" pid="3" name="Order">
    <vt:r8>4500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ies>
</file>